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 id="2147484584" r:id="rId6"/>
    <p:sldMasterId id="2147484597" r:id="rId7"/>
    <p:sldMasterId id="2147484609" r:id="rId8"/>
  </p:sldMasterIdLst>
  <p:notesMasterIdLst>
    <p:notesMasterId r:id="rId32"/>
  </p:notesMasterIdLst>
  <p:handoutMasterIdLst>
    <p:handoutMasterId r:id="rId33"/>
  </p:handoutMasterIdLst>
  <p:sldIdLst>
    <p:sldId id="256" r:id="rId9"/>
    <p:sldId id="270" r:id="rId10"/>
    <p:sldId id="339" r:id="rId11"/>
    <p:sldId id="341" r:id="rId12"/>
    <p:sldId id="342" r:id="rId13"/>
    <p:sldId id="357" r:id="rId14"/>
    <p:sldId id="358" r:id="rId15"/>
    <p:sldId id="343" r:id="rId16"/>
    <p:sldId id="344" r:id="rId17"/>
    <p:sldId id="345" r:id="rId18"/>
    <p:sldId id="346" r:id="rId19"/>
    <p:sldId id="347" r:id="rId20"/>
    <p:sldId id="348" r:id="rId21"/>
    <p:sldId id="349" r:id="rId22"/>
    <p:sldId id="350" r:id="rId23"/>
    <p:sldId id="351" r:id="rId24"/>
    <p:sldId id="352" r:id="rId25"/>
    <p:sldId id="326" r:id="rId26"/>
    <p:sldId id="353" r:id="rId27"/>
    <p:sldId id="354" r:id="rId28"/>
    <p:sldId id="355" r:id="rId29"/>
    <p:sldId id="356" r:id="rId30"/>
    <p:sldId id="269" r:id="rId31"/>
  </p:sldIdLst>
  <p:sldSz cx="12192000" cy="6858000"/>
  <p:notesSz cx="7023100" cy="93091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C8FEE9-DA6D-4468-823D-3ACAD0FFD652}">
          <p14:sldIdLst>
            <p14:sldId id="256"/>
            <p14:sldId id="270"/>
            <p14:sldId id="339"/>
            <p14:sldId id="341"/>
            <p14:sldId id="342"/>
            <p14:sldId id="357"/>
            <p14:sldId id="358"/>
            <p14:sldId id="343"/>
            <p14:sldId id="344"/>
            <p14:sldId id="345"/>
            <p14:sldId id="346"/>
            <p14:sldId id="347"/>
            <p14:sldId id="348"/>
            <p14:sldId id="349"/>
            <p14:sldId id="350"/>
            <p14:sldId id="351"/>
            <p14:sldId id="352"/>
            <p14:sldId id="326"/>
            <p14:sldId id="353"/>
            <p14:sldId id="354"/>
            <p14:sldId id="355"/>
            <p14:sldId id="356"/>
            <p14:sldId id="269"/>
          </p14:sldIdLst>
        </p14:section>
      </p14:sectionLst>
    </p:ex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D1F"/>
    <a:srgbClr val="555456"/>
    <a:srgbClr val="526F82"/>
    <a:srgbClr val="717073"/>
    <a:srgbClr val="9FA617"/>
    <a:srgbClr val="7493A7"/>
    <a:srgbClr val="808000"/>
    <a:srgbClr val="4D090E"/>
    <a:srgbClr val="000080"/>
    <a:srgbClr val="3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94" autoAdjust="0"/>
    <p:restoredTop sz="99261" autoAdjust="0"/>
  </p:normalViewPr>
  <p:slideViewPr>
    <p:cSldViewPr snapToGrid="0">
      <p:cViewPr varScale="1">
        <p:scale>
          <a:sx n="73" d="100"/>
          <a:sy n="73" d="100"/>
        </p:scale>
        <p:origin x="198" y="72"/>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3" d="2"/>
        <a:sy n="3" d="2"/>
      </p:scale>
      <p:origin x="0" y="0"/>
    </p:cViewPr>
  </p:notesTextViewPr>
  <p:sorterViewPr>
    <p:cViewPr varScale="1">
      <p:scale>
        <a:sx n="1" d="1"/>
        <a:sy n="1" d="1"/>
      </p:scale>
      <p:origin x="0" y="-186"/>
    </p:cViewPr>
  </p:sorterViewPr>
  <p:notesViewPr>
    <p:cSldViewPr snapToGrid="0" showGuides="1">
      <p:cViewPr varScale="1">
        <p:scale>
          <a:sx n="87" d="100"/>
          <a:sy n="87" d="100"/>
        </p:scale>
        <p:origin x="-3904" y="-12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7.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16.xml"/><Relationship Id="rId5" Type="http://schemas.openxmlformats.org/officeDocument/2006/relationships/slide" Target="slides/slide15.xml"/><Relationship Id="rId4"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Revenue vs</a:t>
            </a:r>
            <a:r>
              <a:rPr lang="en-US" sz="2400" baseline="0" dirty="0"/>
              <a:t> Expenses</a:t>
            </a:r>
            <a:endParaRPr lang="en-US" sz="2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54112018455387"/>
          <c:y val="0.1049966271024272"/>
          <c:w val="0.86962017526600821"/>
          <c:h val="0.81383753606409914"/>
        </c:manualLayout>
      </c:layout>
      <c:barChart>
        <c:barDir val="col"/>
        <c:grouping val="clustered"/>
        <c:varyColors val="0"/>
        <c:ser>
          <c:idx val="0"/>
          <c:order val="0"/>
          <c:tx>
            <c:strRef>
              <c:f>Sheet1!$B$1</c:f>
              <c:strCache>
                <c:ptCount val="1"/>
                <c:pt idx="0">
                  <c:v>Projected</c:v>
                </c:pt>
              </c:strCache>
            </c:strRef>
          </c:tx>
          <c:spPr>
            <a:solidFill>
              <a:schemeClr val="accent1"/>
            </a:solidFill>
            <a:ln>
              <a:noFill/>
            </a:ln>
            <a:effectLst/>
          </c:spPr>
          <c:invertIfNegative val="0"/>
          <c:cat>
            <c:strRef>
              <c:f>Sheet1!$A$2:$A$5</c:f>
              <c:strCache>
                <c:ptCount val="4"/>
                <c:pt idx="0">
                  <c:v>FY 16</c:v>
                </c:pt>
                <c:pt idx="1">
                  <c:v>FY 17</c:v>
                </c:pt>
                <c:pt idx="2">
                  <c:v>FY 18</c:v>
                </c:pt>
                <c:pt idx="3">
                  <c:v>FY 19</c:v>
                </c:pt>
              </c:strCache>
            </c:strRef>
          </c:cat>
          <c:val>
            <c:numRef>
              <c:f>Sheet1!$B$2:$B$5</c:f>
              <c:numCache>
                <c:formatCode>"$"#,##0_);[Red]\("$"#,##0\)</c:formatCode>
                <c:ptCount val="4"/>
                <c:pt idx="0">
                  <c:v>-22000000</c:v>
                </c:pt>
                <c:pt idx="1">
                  <c:v>-13100000</c:v>
                </c:pt>
                <c:pt idx="2">
                  <c:v>3303534</c:v>
                </c:pt>
                <c:pt idx="3">
                  <c:v>9155249</c:v>
                </c:pt>
              </c:numCache>
            </c:numRef>
          </c:val>
          <c:extLst>
            <c:ext xmlns:c16="http://schemas.microsoft.com/office/drawing/2014/chart" uri="{C3380CC4-5D6E-409C-BE32-E72D297353CC}">
              <c16:uniqueId val="{00000000-DD3D-48AA-832F-BFB41F16F096}"/>
            </c:ext>
          </c:extLst>
        </c:ser>
        <c:ser>
          <c:idx val="1"/>
          <c:order val="1"/>
          <c:tx>
            <c:strRef>
              <c:f>Sheet1!$C$1</c:f>
              <c:strCache>
                <c:ptCount val="1"/>
                <c:pt idx="0">
                  <c:v>Actual </c:v>
                </c:pt>
              </c:strCache>
            </c:strRef>
          </c:tx>
          <c:spPr>
            <a:solidFill>
              <a:schemeClr val="accent2"/>
            </a:solidFill>
            <a:ln>
              <a:noFill/>
            </a:ln>
            <a:effectLst/>
          </c:spPr>
          <c:invertIfNegative val="0"/>
          <c:cat>
            <c:strRef>
              <c:f>Sheet1!$A$2:$A$5</c:f>
              <c:strCache>
                <c:ptCount val="4"/>
                <c:pt idx="0">
                  <c:v>FY 16</c:v>
                </c:pt>
                <c:pt idx="1">
                  <c:v>FY 17</c:v>
                </c:pt>
                <c:pt idx="2">
                  <c:v>FY 18</c:v>
                </c:pt>
                <c:pt idx="3">
                  <c:v>FY 19</c:v>
                </c:pt>
              </c:strCache>
            </c:strRef>
          </c:cat>
          <c:val>
            <c:numRef>
              <c:f>Sheet1!$C$2:$C$5</c:f>
              <c:numCache>
                <c:formatCode>"$"#,##0_);[Red]\("$"#,##0\)</c:formatCode>
                <c:ptCount val="4"/>
                <c:pt idx="0">
                  <c:v>-9900000</c:v>
                </c:pt>
                <c:pt idx="1">
                  <c:v>500000</c:v>
                </c:pt>
              </c:numCache>
            </c:numRef>
          </c:val>
          <c:extLst>
            <c:ext xmlns:c16="http://schemas.microsoft.com/office/drawing/2014/chart" uri="{C3380CC4-5D6E-409C-BE32-E72D297353CC}">
              <c16:uniqueId val="{00000001-DD3D-48AA-832F-BFB41F16F096}"/>
            </c:ext>
          </c:extLst>
        </c:ser>
        <c:dLbls>
          <c:showLegendKey val="0"/>
          <c:showVal val="0"/>
          <c:showCatName val="0"/>
          <c:showSerName val="0"/>
          <c:showPercent val="0"/>
          <c:showBubbleSize val="0"/>
        </c:dLbls>
        <c:gapWidth val="219"/>
        <c:overlap val="-27"/>
        <c:axId val="434337400"/>
        <c:axId val="434343960"/>
      </c:barChart>
      <c:catAx>
        <c:axId val="43433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4343960"/>
        <c:crosses val="autoZero"/>
        <c:auto val="1"/>
        <c:lblAlgn val="ctr"/>
        <c:lblOffset val="100"/>
        <c:noMultiLvlLbl val="0"/>
      </c:catAx>
      <c:valAx>
        <c:axId val="4343439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337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8134" y="0"/>
            <a:ext cx="3043344" cy="465455"/>
          </a:xfrm>
          <a:prstGeom prst="rect">
            <a:avLst/>
          </a:prstGeom>
        </p:spPr>
        <p:txBody>
          <a:bodyPr vert="horz" lIns="92552" tIns="46276" rIns="92552" bIns="46276" rtlCol="0"/>
          <a:lstStyle>
            <a:lvl1pPr algn="r">
              <a:defRPr sz="1200"/>
            </a:lvl1pPr>
          </a:lstStyle>
          <a:p>
            <a:fld id="{A3A6EC53-78F5-4E93-A3A4-663C37596E9E}" type="datetime1">
              <a:rPr lang="en-US" smtClean="0">
                <a:latin typeface="Arial"/>
                <a:cs typeface="Arial"/>
              </a:rPr>
              <a:pPr/>
              <a:t>10/10/2017</a:t>
            </a:fld>
            <a:endParaRPr lang="en-US" dirty="0">
              <a:latin typeface="Arial"/>
              <a:cs typeface="Arial"/>
            </a:endParaRPr>
          </a:p>
        </p:txBody>
      </p:sp>
      <p:sp>
        <p:nvSpPr>
          <p:cNvPr id="8" name="Footer Placeholder 7"/>
          <p:cNvSpPr>
            <a:spLocks noGrp="1"/>
          </p:cNvSpPr>
          <p:nvPr>
            <p:ph type="ftr" sz="quarter" idx="2"/>
          </p:nvPr>
        </p:nvSpPr>
        <p:spPr>
          <a:xfrm>
            <a:off x="1685799" y="8714860"/>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73031" y="8575975"/>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745" y="8571101"/>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661326"/>
            <a:ext cx="936123" cy="31712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5325"/>
            <a:ext cx="6210300" cy="3492500"/>
          </a:xfrm>
          <a:prstGeom prst="rect">
            <a:avLst/>
          </a:prstGeom>
          <a:noFill/>
          <a:ln w="12700">
            <a:solidFill>
              <a:prstClr val="black"/>
            </a:solidFill>
          </a:ln>
        </p:spPr>
        <p:txBody>
          <a:bodyPr vert="horz" lIns="92552" tIns="46276" rIns="92552" bIns="46276" rtlCol="0" anchor="ctr"/>
          <a:lstStyle/>
          <a:p>
            <a:endParaRPr lang="en-US" dirty="0"/>
          </a:p>
        </p:txBody>
      </p:sp>
      <p:sp>
        <p:nvSpPr>
          <p:cNvPr id="11" name="Date Placeholder 10"/>
          <p:cNvSpPr>
            <a:spLocks noGrp="1"/>
          </p:cNvSpPr>
          <p:nvPr>
            <p:ph type="dt" idx="1"/>
          </p:nvPr>
        </p:nvSpPr>
        <p:spPr>
          <a:xfrm>
            <a:off x="3978134" y="0"/>
            <a:ext cx="3043344" cy="465455"/>
          </a:xfrm>
          <a:prstGeom prst="rect">
            <a:avLst/>
          </a:prstGeom>
        </p:spPr>
        <p:txBody>
          <a:bodyPr vert="horz" lIns="92552" tIns="46276" rIns="92552" bIns="46276" rtlCol="0"/>
          <a:lstStyle>
            <a:lvl1pPr algn="r">
              <a:defRPr sz="1200">
                <a:latin typeface="Arial"/>
                <a:cs typeface="Arial"/>
              </a:defRPr>
            </a:lvl1pPr>
          </a:lstStyle>
          <a:p>
            <a:fld id="{A8169D3E-AA8A-43A8-A9E4-09EDE817CDC5}" type="datetime1">
              <a:rPr lang="en-US" smtClean="0"/>
              <a:pPr/>
              <a:t>10/10/2017</a:t>
            </a:fld>
            <a:endParaRPr lang="en-US" dirty="0"/>
          </a:p>
        </p:txBody>
      </p:sp>
      <p:sp>
        <p:nvSpPr>
          <p:cNvPr id="12" name="Notes Placeholder 11"/>
          <p:cNvSpPr>
            <a:spLocks noGrp="1"/>
          </p:cNvSpPr>
          <p:nvPr>
            <p:ph type="body" sz="quarter" idx="3"/>
          </p:nvPr>
        </p:nvSpPr>
        <p:spPr>
          <a:xfrm>
            <a:off x="702311" y="4421825"/>
            <a:ext cx="5618480" cy="4189095"/>
          </a:xfrm>
          <a:prstGeom prst="rect">
            <a:avLst/>
          </a:prstGeom>
        </p:spPr>
        <p:txBody>
          <a:bodyPr vert="horz" lIns="92552" tIns="46276" rIns="92552" bIns="46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5799" y="8875646"/>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73031" y="8736761"/>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745" y="8731888"/>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822112"/>
            <a:ext cx="936123" cy="317123"/>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Master" Target="../slideMasters/slideMaster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smtClean="0"/>
              <a:t>Click icon to add table</a:t>
            </a:r>
            <a:endParaRPr lang="en-US"/>
          </a:p>
        </p:txBody>
      </p:sp>
    </p:spTree>
    <p:extLst>
      <p:ext uri="{BB962C8B-B14F-4D97-AF65-F5344CB8AC3E}">
        <p14:creationId xmlns:p14="http://schemas.microsoft.com/office/powerpoint/2010/main" val="14853998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36896884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1189225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smtClean="0"/>
              <a:t>Click icon to add table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217" y="645284"/>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563217" y="312495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November 15, 2016</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048" y="4800333"/>
            <a:ext cx="3364999" cy="1670307"/>
          </a:xfrm>
          <a:prstGeom prst="rect">
            <a:avLst/>
          </a:prstGeom>
        </p:spPr>
      </p:pic>
    </p:spTree>
    <p:extLst>
      <p:ext uri="{BB962C8B-B14F-4D97-AF65-F5344CB8AC3E}">
        <p14:creationId xmlns:p14="http://schemas.microsoft.com/office/powerpoint/2010/main" val="8297749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0_4 Columns Sub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1386502"/>
          </a:xfrm>
          <a:prstGeom prst="rect">
            <a:avLst/>
          </a:prstGeom>
        </p:spPr>
      </p:pic>
      <p:sp>
        <p:nvSpPr>
          <p:cNvPr id="5" name="Content Placeholder 4"/>
          <p:cNvSpPr>
            <a:spLocks noGrp="1"/>
          </p:cNvSpPr>
          <p:nvPr>
            <p:ph sz="quarter" idx="11"/>
          </p:nvPr>
        </p:nvSpPr>
        <p:spPr>
          <a:xfrm>
            <a:off x="430696" y="1645661"/>
            <a:ext cx="8122820" cy="4418663"/>
          </a:xfrm>
          <a:prstGeom prst="rect">
            <a:avLst/>
          </a:prstGeom>
        </p:spPr>
        <p:txBody>
          <a:bodyPr vert="horz"/>
          <a:lstStyle>
            <a:lvl1pPr marL="0" indent="0">
              <a:buClrTx/>
              <a:buFont typeface="Arial"/>
              <a:buNone/>
              <a:defRPr sz="1600"/>
            </a:lvl1pPr>
            <a:lvl2pPr>
              <a:defRPr sz="1600"/>
            </a:lvl2pPr>
            <a:lvl3pPr>
              <a:defRPr sz="1600"/>
            </a:lvl3pPr>
            <a:lvl4pPr>
              <a:defRPr sz="1600"/>
            </a:lvl4pPr>
            <a:lvl5pPr>
              <a:defRPr sz="1600"/>
            </a:lvl5pPr>
          </a:lstStyle>
          <a:p>
            <a:pPr lvl="0"/>
            <a:r>
              <a:rPr lang="en-US" dirty="0" smtClean="0"/>
              <a:t>Click to edit Master text styles</a:t>
            </a:r>
            <a:endParaRPr lang="en-US" dirty="0"/>
          </a:p>
        </p:txBody>
      </p:sp>
      <p:sp>
        <p:nvSpPr>
          <p:cNvPr id="7" name="Content Placeholder 6"/>
          <p:cNvSpPr>
            <a:spLocks noGrp="1"/>
          </p:cNvSpPr>
          <p:nvPr>
            <p:ph sz="quarter" idx="12"/>
          </p:nvPr>
        </p:nvSpPr>
        <p:spPr>
          <a:xfrm>
            <a:off x="8773834" y="1650021"/>
            <a:ext cx="3118179" cy="4402909"/>
          </a:xfrm>
          <a:prstGeom prst="rect">
            <a:avLst/>
          </a:prstGeom>
        </p:spPr>
        <p:txBody>
          <a:bodyPr vert="horz"/>
          <a:lstStyle>
            <a:lvl1pPr marL="0" indent="0">
              <a:buClrTx/>
              <a:buFont typeface="Arial"/>
              <a:buNone/>
              <a:defRPr sz="1600"/>
            </a:lvl1pPr>
            <a:lvl2pPr marL="282378" indent="0">
              <a:buFont typeface="Arial"/>
              <a:buNone/>
              <a:defRPr sz="1800"/>
            </a:lvl2pPr>
            <a:lvl3pPr marL="658882" indent="-188252">
              <a:buFont typeface="Arial"/>
              <a:buChar char="•"/>
              <a:defRPr sz="1800"/>
            </a:lvl3pPr>
            <a:lvl4pPr marL="847134" indent="-188252">
              <a:buFont typeface="Arial"/>
              <a:buChar char="•"/>
              <a:defRPr sz="1800"/>
            </a:lvl4pPr>
            <a:lvl5pPr marL="1035387" indent="-188252">
              <a:buFont typeface="Arial"/>
              <a:buChar char="•"/>
              <a:defRPr sz="1800"/>
            </a:lvl5pPr>
          </a:lstStyle>
          <a:p>
            <a:pPr lvl="0"/>
            <a:r>
              <a:rPr lang="en-US" dirty="0" smtClean="0"/>
              <a:t>Click to edit Master text styles</a:t>
            </a:r>
            <a:endParaRPr lang="en-US" dirty="0"/>
          </a:p>
        </p:txBody>
      </p:sp>
      <p:sp>
        <p:nvSpPr>
          <p:cNvPr id="8" name="Rectangle 7"/>
          <p:cNvSpPr/>
          <p:nvPr userDrawn="1"/>
        </p:nvSpPr>
        <p:spPr bwMode="gray">
          <a:xfrm>
            <a:off x="0" y="244155"/>
            <a:ext cx="10287000" cy="870230"/>
          </a:xfrm>
          <a:prstGeom prst="rect">
            <a:avLst/>
          </a:prstGeom>
          <a:solidFill>
            <a:srgbClr val="7493A7">
              <a:alpha val="87451"/>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27567" y="225426"/>
            <a:ext cx="10929862" cy="899665"/>
          </a:xfrm>
          <a:prstGeom prst="rect">
            <a:avLst/>
          </a:prstGeom>
        </p:spPr>
        <p:txBody>
          <a:bodyPr/>
          <a:lstStyle>
            <a:lvl1pPr>
              <a:defRPr sz="3200">
                <a:solidFill>
                  <a:schemeClr val="bg1"/>
                </a:solidFill>
              </a:defRPr>
            </a:lvl1pPr>
          </a:lstStyle>
          <a:p>
            <a:r>
              <a:rPr lang="en-US" dirty="0" smtClean="0"/>
              <a:t>Click to edit Master title style</a:t>
            </a:r>
            <a:endParaRPr lang="en-US" dirty="0"/>
          </a:p>
        </p:txBody>
      </p:sp>
      <p:pic>
        <p:nvPicPr>
          <p:cNvPr id="10" name="Picture 9"/>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10056093" y="6174960"/>
            <a:ext cx="2135907" cy="683040"/>
          </a:xfrm>
          <a:prstGeom prst="rect">
            <a:avLst/>
          </a:prstGeom>
          <a:noFill/>
          <a:ln>
            <a:noFill/>
          </a:ln>
        </p:spPr>
      </p:pic>
    </p:spTree>
    <p:extLst>
      <p:ext uri="{BB962C8B-B14F-4D97-AF65-F5344CB8AC3E}">
        <p14:creationId xmlns:p14="http://schemas.microsoft.com/office/powerpoint/2010/main" val="239508154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 name="Date Placeholder 3"/>
          <p:cNvSpPr>
            <a:spLocks noGrp="1"/>
          </p:cNvSpPr>
          <p:nvPr>
            <p:ph type="dt" sz="half" idx="10"/>
          </p:nvPr>
        </p:nvSpPr>
        <p:spPr/>
        <p:txBody>
          <a:bodyPr/>
          <a:lstStyle/>
          <a:p>
            <a:fld id="{ECBABA53-BE92-43E9-98B5-AA0D672727B4}" type="datetime1">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4316A2ED-1DC9-4CF0-B96E-395B43C00620}" type="slidenum">
              <a:rPr lang="en-US" smtClean="0"/>
              <a:t>‹#›</a:t>
            </a:fld>
            <a:endParaRPr lang="en-US" dirty="0"/>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55646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0CEBB-9A27-4B1F-97E5-CF7E5FFFCA79}" type="datetime1">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6A2ED-1DC9-4CF0-B96E-395B43C00620}" type="slidenum">
              <a:rPr lang="en-US" smtClean="0"/>
              <a:t>‹#›</a:t>
            </a:fld>
            <a:endParaRPr lang="en-US" dirty="0"/>
          </a:p>
        </p:txBody>
      </p:sp>
    </p:spTree>
    <p:extLst>
      <p:ext uri="{BB962C8B-B14F-4D97-AF65-F5344CB8AC3E}">
        <p14:creationId xmlns:p14="http://schemas.microsoft.com/office/powerpoint/2010/main" val="3111624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 name="Date Placeholder 3"/>
          <p:cNvSpPr>
            <a:spLocks noGrp="1"/>
          </p:cNvSpPr>
          <p:nvPr>
            <p:ph type="dt" sz="half" idx="10"/>
          </p:nvPr>
        </p:nvSpPr>
        <p:spPr/>
        <p:txBody>
          <a:bodyPr/>
          <a:lstStyle/>
          <a:p>
            <a:fld id="{3ADAA6E4-BEAA-4019-B7AD-F7965932BBB6}" type="datetime1">
              <a:rPr lang="en-US" smtClean="0"/>
              <a:t>10/10/2017</a:t>
            </a:fld>
            <a:endParaRPr lang="en-US" dirty="0"/>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6A2ED-1DC9-4CF0-B96E-395B43C00620}" type="slidenum">
              <a:rPr lang="en-US" smtClean="0"/>
              <a:t>‹#›</a:t>
            </a:fld>
            <a:endParaRPr lang="en-US" dirty="0"/>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Tree>
    <p:extLst>
      <p:ext uri="{BB962C8B-B14F-4D97-AF65-F5344CB8AC3E}">
        <p14:creationId xmlns:p14="http://schemas.microsoft.com/office/powerpoint/2010/main" val="2081172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8CA77D-AB4A-4A2A-9273-EA9AF643F983}" type="datetime1">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16A2ED-1DC9-4CF0-B96E-395B43C00620}" type="slidenum">
              <a:rPr lang="en-US" smtClean="0"/>
              <a:t>‹#›</a:t>
            </a:fld>
            <a:endParaRPr lang="en-US" dirty="0"/>
          </a:p>
        </p:txBody>
      </p:sp>
    </p:spTree>
    <p:extLst>
      <p:ext uri="{BB962C8B-B14F-4D97-AF65-F5344CB8AC3E}">
        <p14:creationId xmlns:p14="http://schemas.microsoft.com/office/powerpoint/2010/main" val="93902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569DEC-C894-418F-8A17-A74517CC65E9}" type="datetime1">
              <a:rPr lang="en-US" smtClean="0"/>
              <a:t>10/10/2017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16A2ED-1DC9-4CF0-B96E-395B43C00620}" type="slidenum">
              <a:rPr lang="en-US" smtClean="0"/>
              <a:t>‹#›</a:t>
            </a:fld>
            <a:endParaRPr lang="en-US" dirty="0"/>
          </a:p>
        </p:txBody>
      </p:sp>
    </p:spTree>
    <p:extLst>
      <p:ext uri="{BB962C8B-B14F-4D97-AF65-F5344CB8AC3E}">
        <p14:creationId xmlns:p14="http://schemas.microsoft.com/office/powerpoint/2010/main" val="142406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980417-4992-468D-9F99-982F8AE2E31E}" type="datetime1">
              <a:rPr lang="en-US" smtClean="0"/>
              <a:t>10/10/2017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16A2ED-1DC9-4CF0-B96E-395B43C00620}" type="slidenum">
              <a:rPr lang="en-US" smtClean="0"/>
              <a:t>‹#›</a:t>
            </a:fld>
            <a:endParaRPr lang="en-US" dirty="0"/>
          </a:p>
        </p:txBody>
      </p:sp>
    </p:spTree>
    <p:extLst>
      <p:ext uri="{BB962C8B-B14F-4D97-AF65-F5344CB8AC3E}">
        <p14:creationId xmlns:p14="http://schemas.microsoft.com/office/powerpoint/2010/main" val="247616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 name="Date Placeholder 1"/>
          <p:cNvSpPr>
            <a:spLocks noGrp="1"/>
          </p:cNvSpPr>
          <p:nvPr>
            <p:ph type="dt" sz="half" idx="10"/>
          </p:nvPr>
        </p:nvSpPr>
        <p:spPr/>
        <p:txBody>
          <a:bodyPr/>
          <a:lstStyle/>
          <a:p>
            <a:fld id="{3DE069F8-8DB1-4FF1-ADA7-A509D4BFE76F}" type="datetime1">
              <a:rPr lang="en-US" smtClean="0"/>
              <a:t>10/10/2017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16A2ED-1DC9-4CF0-B96E-395B43C00620}" type="slidenum">
              <a:rPr lang="en-US" smtClean="0"/>
              <a:t>‹#›</a:t>
            </a:fld>
            <a:endParaRPr lang="en-US" dirty="0"/>
          </a:p>
        </p:txBody>
      </p:sp>
    </p:spTree>
    <p:extLst>
      <p:ext uri="{BB962C8B-B14F-4D97-AF65-F5344CB8AC3E}">
        <p14:creationId xmlns:p14="http://schemas.microsoft.com/office/powerpoint/2010/main" val="3165058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D8ECBA-69E6-4898-8A80-62A9CFF0E954}" type="datetime1">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16A2ED-1DC9-4CF0-B96E-395B43C00620}" type="slidenum">
              <a:rPr lang="en-US" smtClean="0"/>
              <a:t>‹#›</a:t>
            </a:fld>
            <a:endParaRPr lang="en-US" dirty="0"/>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73854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47762990-495A-4A41-9E7D-1F590A7D078F}" type="datetime1">
              <a:rPr lang="en-US" smtClean="0"/>
              <a:t>10/10/2017</a:t>
            </a:fld>
            <a:endParaRPr lang="en-US" dirty="0"/>
          </a:p>
        </p:txBody>
      </p:sp>
      <p:sp>
        <p:nvSpPr>
          <p:cNvPr id="7" name="Slide Number Placeholder 6"/>
          <p:cNvSpPr>
            <a:spLocks noGrp="1"/>
          </p:cNvSpPr>
          <p:nvPr>
            <p:ph type="sldNum" sz="quarter" idx="12"/>
          </p:nvPr>
        </p:nvSpPr>
        <p:spPr/>
        <p:txBody>
          <a:bodyPr/>
          <a:lstStyle/>
          <a:p>
            <a:fld id="{4316A2ED-1DC9-4CF0-B96E-395B43C00620}" type="slidenum">
              <a:rPr lang="en-US" smtClean="0"/>
              <a:t>‹#›</a:t>
            </a:fld>
            <a:endParaRPr lang="en-US" dirty="0"/>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38265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97627-FB21-4E10-9BA8-01563907B241}" type="datetime1">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6A2ED-1DC9-4CF0-B96E-395B43C00620}" type="slidenum">
              <a:rPr lang="en-US" smtClean="0"/>
              <a:t>‹#›</a:t>
            </a:fld>
            <a:endParaRPr lang="en-US" dirty="0"/>
          </a:p>
        </p:txBody>
      </p:sp>
    </p:spTree>
    <p:extLst>
      <p:ext uri="{BB962C8B-B14F-4D97-AF65-F5344CB8AC3E}">
        <p14:creationId xmlns:p14="http://schemas.microsoft.com/office/powerpoint/2010/main" val="964115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6D1CC-DA07-46A0-B3A4-491CA82C1880}" type="datetime1">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6A2ED-1DC9-4CF0-B96E-395B43C00620}" type="slidenum">
              <a:rPr lang="en-US" smtClean="0"/>
              <a:t>‹#›</a:t>
            </a:fld>
            <a:endParaRPr lang="en-US" dirty="0"/>
          </a:p>
        </p:txBody>
      </p:sp>
    </p:spTree>
    <p:extLst>
      <p:ext uri="{BB962C8B-B14F-4D97-AF65-F5344CB8AC3E}">
        <p14:creationId xmlns:p14="http://schemas.microsoft.com/office/powerpoint/2010/main" val="502989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24371"/>
            <a:ext cx="1016000" cy="763827"/>
          </a:xfrm>
          <a:prstGeom prst="rect">
            <a:avLst/>
          </a:prstGeom>
        </p:spPr>
      </p:pic>
      <p:sp>
        <p:nvSpPr>
          <p:cNvPr id="17" name="Rectangle 16"/>
          <p:cNvSpPr/>
          <p:nvPr userDrawn="1"/>
        </p:nvSpPr>
        <p:spPr>
          <a:xfrm>
            <a:off x="101600" y="1676400"/>
            <a:ext cx="1198880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extBox 1"/>
          <p:cNvSpPr txBox="1"/>
          <p:nvPr userDrawn="1"/>
        </p:nvSpPr>
        <p:spPr>
          <a:xfrm>
            <a:off x="1625600" y="513896"/>
            <a:ext cx="8940800" cy="615553"/>
          </a:xfrm>
          <a:prstGeom prst="rect">
            <a:avLst/>
          </a:prstGeom>
          <a:noFill/>
        </p:spPr>
        <p:txBody>
          <a:bodyPr wrap="square" rtlCol="0">
            <a:spAutoFit/>
          </a:bodyPr>
          <a:lstStyle/>
          <a:p>
            <a:r>
              <a:rPr lang="en-US" sz="3400" b="1" cap="small" dirty="0" smtClean="0">
                <a:solidFill>
                  <a:schemeClr val="accent1">
                    <a:lumMod val="75000"/>
                  </a:schemeClr>
                </a:solidFill>
              </a:rPr>
              <a:t>Office</a:t>
            </a:r>
            <a:r>
              <a:rPr lang="en-US" sz="3400" b="1" cap="small" baseline="0" dirty="0" smtClean="0">
                <a:solidFill>
                  <a:schemeClr val="accent1">
                    <a:lumMod val="75000"/>
                  </a:schemeClr>
                </a:solidFill>
              </a:rPr>
              <a:t> of Financial Management</a:t>
            </a:r>
            <a:endParaRPr lang="en-US" sz="3400" b="1" cap="small" dirty="0">
              <a:solidFill>
                <a:schemeClr val="accent1">
                  <a:lumMod val="75000"/>
                </a:schemeClr>
              </a:solidFill>
            </a:endParaRPr>
          </a:p>
        </p:txBody>
      </p:sp>
    </p:spTree>
    <p:extLst>
      <p:ext uri="{BB962C8B-B14F-4D97-AF65-F5344CB8AC3E}">
        <p14:creationId xmlns:p14="http://schemas.microsoft.com/office/powerpoint/2010/main" val="81953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280DDF-B8B3-4EF0-B832-ED78B68BEBF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2053194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80DDF-B8B3-4EF0-B832-ED78B68BEBF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112708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80DDF-B8B3-4EF0-B832-ED78B68BEBF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3447529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280DDF-B8B3-4EF0-B832-ED78B68BEBF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1832150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280DDF-B8B3-4EF0-B832-ED78B68BEBF8}"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34225643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280DDF-B8B3-4EF0-B832-ED78B68BEBF8}"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2862266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80DDF-B8B3-4EF0-B832-ED78B68BEBF8}"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3858620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80DDF-B8B3-4EF0-B832-ED78B68BEBF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3325527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80DDF-B8B3-4EF0-B832-ED78B68BEBF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1824449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80DDF-B8B3-4EF0-B832-ED78B68BEBF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1014921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80DDF-B8B3-4EF0-B832-ED78B68BEBF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8B86D-6BA1-4E40-8D54-AD14AE73F838}" type="slidenum">
              <a:rPr lang="en-US" smtClean="0"/>
              <a:t>‹#›</a:t>
            </a:fld>
            <a:endParaRPr lang="en-US"/>
          </a:p>
        </p:txBody>
      </p:sp>
    </p:spTree>
    <p:extLst>
      <p:ext uri="{BB962C8B-B14F-4D97-AF65-F5344CB8AC3E}">
        <p14:creationId xmlns:p14="http://schemas.microsoft.com/office/powerpoint/2010/main" val="450657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0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439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466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70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125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618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222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6209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663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210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49C43-3EF3-4706-8920-723CF77F96C5}" type="datetimeFigureOut">
              <a:rPr lang="en-US">
                <a:solidFill>
                  <a:prstClr val="black">
                    <a:tint val="75000"/>
                  </a:prstClr>
                </a:solidFill>
              </a:rPr>
              <a:pPr/>
              <a:t>10/10/2017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5E154-26DE-411F-853C-52D0988E20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57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 id="2147484583" r:id="rId32"/>
    <p:sldLayoutId id="2147484621" r:id="rId33"/>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6"/>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6"/>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6"/>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6"/>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A8D1B5D9-3A4E-41A5-B0CC-CABC5A97EF1F}" type="datetime1">
              <a:rPr lang="en-US" smtClean="0"/>
              <a:t>10/10/2017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4316A2ED-1DC9-4CF0-B96E-395B43C00620}" type="slidenum">
              <a:rPr lang="en-US" smtClean="0"/>
              <a:t>‹#›</a:t>
            </a:fld>
            <a:endParaRPr lang="en-US" dirty="0"/>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49093024"/>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 id="2147484596" r:id="rId12"/>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80DDF-B8B3-4EF0-B832-ED78B68BEBF8}" type="datetimeFigureOut">
              <a:rPr lang="en-US" smtClean="0"/>
              <a:t>10/10/2017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8B86D-6BA1-4E40-8D54-AD14AE73F838}" type="slidenum">
              <a:rPr lang="en-US" smtClean="0"/>
              <a:t>‹#›</a:t>
            </a:fld>
            <a:endParaRPr lang="en-US"/>
          </a:p>
        </p:txBody>
      </p:sp>
    </p:spTree>
    <p:extLst>
      <p:ext uri="{BB962C8B-B14F-4D97-AF65-F5344CB8AC3E}">
        <p14:creationId xmlns:p14="http://schemas.microsoft.com/office/powerpoint/2010/main" val="1703059640"/>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49C43-3EF3-4706-8920-723CF77F96C5}" type="datetimeFigureOut">
              <a:rPr lang="en-US" smtClean="0">
                <a:solidFill>
                  <a:prstClr val="black">
                    <a:tint val="75000"/>
                  </a:prstClr>
                </a:solidFill>
              </a:rPr>
              <a:pPr/>
              <a:t>10/10/2017</a:t>
            </a:fld>
            <a:endParaRPr lang="en-US"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5E154-26DE-411F-853C-52D0988E2000}"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4010857284"/>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ocio.wa.gov/" TargetMode="External"/><Relationship Id="rId1" Type="http://schemas.openxmlformats.org/officeDocument/2006/relationships/slideLayout" Target="../slideLayouts/slideLayout48.xml"/><Relationship Id="rId4" Type="http://schemas.openxmlformats.org/officeDocument/2006/relationships/hyperlink" Target="http://ocio.wa.gov/its-transparent-project-dashboar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hyperlink" Target="https://ocio.wa.gov/it-projects/2018-supplemental-decision-package-prioritization-criteria" TargetMode="External"/><Relationship Id="rId7" Type="http://schemas.openxmlformats.org/officeDocument/2006/relationships/hyperlink" Target="mailto:OCIOConsultants@ocio.wa.gov" TargetMode="External"/><Relationship Id="rId2" Type="http://schemas.openxmlformats.org/officeDocument/2006/relationships/slideLayout" Target="../slideLayouts/slideLayout60.xml"/><Relationship Id="rId1" Type="http://schemas.openxmlformats.org/officeDocument/2006/relationships/vmlDrawing" Target="../drawings/vmlDrawing1.vml"/><Relationship Id="rId6" Type="http://schemas.openxmlformats.org/officeDocument/2006/relationships/hyperlink" Target="mailto:laura.parma@ocio.wa.gov" TargetMode="External"/><Relationship Id="rId5" Type="http://schemas.openxmlformats.org/officeDocument/2006/relationships/hyperlink" Target="https://ocio.wa.gov/sites/default/files/public/DP_reminder_082117.pdf" TargetMode="External"/><Relationship Id="rId4" Type="http://schemas.openxmlformats.org/officeDocument/2006/relationships/hyperlink" Target="https://ocio.wa.gov/sites/default/files/public/2018_Agency_DP_Self-Scoring_Sheet.xlsx" TargetMode="External"/><Relationship Id="rId9" Type="http://schemas.openxmlformats.org/officeDocument/2006/relationships/image" Target="../media/image5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CIO Forum</a:t>
            </a:r>
            <a:endParaRPr lang="en-US" dirty="0"/>
          </a:p>
        </p:txBody>
      </p:sp>
      <p:sp>
        <p:nvSpPr>
          <p:cNvPr id="9" name="Text Placeholder 8"/>
          <p:cNvSpPr>
            <a:spLocks noGrp="1"/>
          </p:cNvSpPr>
          <p:nvPr>
            <p:ph type="body" sz="quarter" idx="12"/>
          </p:nvPr>
        </p:nvSpPr>
        <p:spPr/>
        <p:txBody>
          <a:bodyPr/>
          <a:lstStyle/>
          <a:p>
            <a:r>
              <a:rPr lang="en-US" dirty="0" smtClean="0"/>
              <a:t>October 10</a:t>
            </a:r>
            <a:r>
              <a:rPr lang="en-US" baseline="30000" dirty="0" smtClean="0"/>
              <a:t>th</a:t>
            </a:r>
            <a:r>
              <a:rPr lang="en-US" dirty="0" smtClean="0"/>
              <a:t>, </a:t>
            </a:r>
            <a:r>
              <a:rPr lang="en-US" dirty="0" smtClean="0"/>
              <a:t>2017</a:t>
            </a:r>
            <a:endParaRPr lang="en-US" dirty="0"/>
          </a:p>
        </p:txBody>
      </p:sp>
    </p:spTree>
    <p:extLst>
      <p:ext uri="{BB962C8B-B14F-4D97-AF65-F5344CB8AC3E}">
        <p14:creationId xmlns:p14="http://schemas.microsoft.com/office/powerpoint/2010/main" val="1586037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panose="020F0502020204030204" pitchFamily="34" charset="0"/>
              </a:rPr>
              <a:t>Status of evaluations</a:t>
            </a:r>
            <a:endParaRPr lang="en-US" sz="4000" dirty="0"/>
          </a:p>
        </p:txBody>
      </p:sp>
      <p:sp>
        <p:nvSpPr>
          <p:cNvPr id="3" name="Content Placeholder 2"/>
          <p:cNvSpPr>
            <a:spLocks noGrp="1"/>
          </p:cNvSpPr>
          <p:nvPr>
            <p:ph idx="1"/>
          </p:nvPr>
        </p:nvSpPr>
        <p:spPr>
          <a:xfrm>
            <a:off x="1828800" y="1676401"/>
            <a:ext cx="8382000" cy="5045075"/>
          </a:xfrm>
        </p:spPr>
        <p:txBody>
          <a:bodyPr>
            <a:normAutofit/>
          </a:bodyPr>
          <a:lstStyle/>
          <a:p>
            <a:r>
              <a:rPr lang="en-US" sz="2000" dirty="0">
                <a:latin typeface="Calibri" panose="020F0502020204030204" pitchFamily="34" charset="0"/>
              </a:rPr>
              <a:t>OFM and Agency staff conducted an initial evaluation of </a:t>
            </a:r>
            <a:r>
              <a:rPr lang="en-US" sz="2000" b="1" dirty="0">
                <a:latin typeface="Calibri" panose="020F0502020204030204" pitchFamily="34" charset="0"/>
              </a:rPr>
              <a:t>4,080 </a:t>
            </a:r>
            <a:r>
              <a:rPr lang="en-US" sz="2000" dirty="0">
                <a:latin typeface="Calibri" panose="020F0502020204030204" pitchFamily="34" charset="0"/>
              </a:rPr>
              <a:t>position descriptions. Following the initial evaluation, staff revaluated </a:t>
            </a:r>
            <a:r>
              <a:rPr lang="en-US" sz="2000" b="1" dirty="0">
                <a:latin typeface="Calibri" panose="020F0502020204030204" pitchFamily="34" charset="0"/>
              </a:rPr>
              <a:t>504</a:t>
            </a:r>
            <a:r>
              <a:rPr lang="en-US" sz="2000" dirty="0">
                <a:latin typeface="Calibri" panose="020F0502020204030204" pitchFamily="34" charset="0"/>
              </a:rPr>
              <a:t> positions for validation. </a:t>
            </a:r>
          </a:p>
          <a:p>
            <a:pPr marL="114300" indent="0">
              <a:buNone/>
            </a:pPr>
            <a:endParaRPr lang="en-US" sz="2000" dirty="0">
              <a:latin typeface="Calibri" panose="020F0502020204030204" pitchFamily="34" charset="0"/>
            </a:endParaRPr>
          </a:p>
          <a:p>
            <a:r>
              <a:rPr lang="en-US" sz="2000" dirty="0">
                <a:latin typeface="Calibri" panose="020F0502020204030204" pitchFamily="34" charset="0"/>
              </a:rPr>
              <a:t>The evaluation process resulted in the following determinations:</a:t>
            </a:r>
          </a:p>
          <a:p>
            <a:pPr lvl="1"/>
            <a:r>
              <a:rPr lang="en-US" b="1" dirty="0">
                <a:latin typeface="Calibri" panose="020F0502020204030204" pitchFamily="34" charset="0"/>
              </a:rPr>
              <a:t>965 positions</a:t>
            </a:r>
            <a:r>
              <a:rPr lang="en-US" dirty="0">
                <a:latin typeface="Calibri" panose="020F0502020204030204" pitchFamily="34" charset="0"/>
              </a:rPr>
              <a:t> will come out of IT classifications. The positions would land in either:</a:t>
            </a:r>
          </a:p>
          <a:p>
            <a:pPr lvl="2"/>
            <a:r>
              <a:rPr lang="en-US" sz="2000" dirty="0">
                <a:latin typeface="Calibri" panose="020F0502020204030204" pitchFamily="34" charset="0"/>
              </a:rPr>
              <a:t>Paraprofessional classes;</a:t>
            </a:r>
          </a:p>
          <a:p>
            <a:pPr lvl="2"/>
            <a:r>
              <a:rPr lang="en-US" sz="2000" dirty="0">
                <a:latin typeface="Calibri" panose="020F0502020204030204" pitchFamily="34" charset="0"/>
              </a:rPr>
              <a:t>Other new; or </a:t>
            </a:r>
          </a:p>
          <a:p>
            <a:pPr lvl="2"/>
            <a:r>
              <a:rPr lang="en-US" sz="2000" dirty="0">
                <a:latin typeface="Calibri" panose="020F0502020204030204" pitchFamily="34" charset="0"/>
              </a:rPr>
              <a:t>Existing classes</a:t>
            </a:r>
          </a:p>
          <a:p>
            <a:pPr marL="685800" lvl="2" indent="0">
              <a:buNone/>
            </a:pPr>
            <a:endParaRPr lang="en-US" sz="2000" dirty="0">
              <a:latin typeface="Calibri" panose="020F0502020204030204" pitchFamily="34" charset="0"/>
            </a:endParaRPr>
          </a:p>
          <a:p>
            <a:pPr lvl="0"/>
            <a:r>
              <a:rPr lang="en-US" sz="2000" b="1" dirty="0">
                <a:latin typeface="Calibri" panose="020F0502020204030204" pitchFamily="34" charset="0"/>
              </a:rPr>
              <a:t>3,200 positions</a:t>
            </a:r>
            <a:r>
              <a:rPr lang="en-US" sz="2000" dirty="0">
                <a:latin typeface="Calibri" panose="020F0502020204030204" pitchFamily="34" charset="0"/>
              </a:rPr>
              <a:t> will be in the new IT professional classification structure </a:t>
            </a:r>
          </a:p>
          <a:p>
            <a:pPr marL="114300" indent="0">
              <a:buNone/>
            </a:pPr>
            <a:endParaRPr lang="en-US" sz="2000" dirty="0">
              <a:latin typeface="Calibri" panose="020F0502020204030204" pitchFamily="34" charset="0"/>
            </a:endParaRPr>
          </a:p>
        </p:txBody>
      </p:sp>
    </p:spTree>
    <p:extLst>
      <p:ext uri="{BB962C8B-B14F-4D97-AF65-F5344CB8AC3E}">
        <p14:creationId xmlns:p14="http://schemas.microsoft.com/office/powerpoint/2010/main" val="1107975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latin typeface="Calibri" panose="020F0502020204030204" pitchFamily="34" charset="0"/>
              </a:rPr>
              <a:t>Preliminary Findings and Impacts</a:t>
            </a:r>
            <a:endParaRPr lang="en-US" dirty="0"/>
          </a:p>
        </p:txBody>
      </p:sp>
      <p:sp>
        <p:nvSpPr>
          <p:cNvPr id="3" name="Content Placeholder 2"/>
          <p:cNvSpPr>
            <a:spLocks noGrp="1"/>
          </p:cNvSpPr>
          <p:nvPr>
            <p:ph idx="1"/>
          </p:nvPr>
        </p:nvSpPr>
        <p:spPr>
          <a:xfrm>
            <a:off x="1524000" y="1676400"/>
            <a:ext cx="2438400" cy="5029200"/>
          </a:xfrm>
        </p:spPr>
        <p:txBody>
          <a:bodyPr>
            <a:noAutofit/>
          </a:bodyPr>
          <a:lstStyle/>
          <a:p>
            <a:pPr marL="114300" indent="0">
              <a:buNone/>
            </a:pPr>
            <a:r>
              <a:rPr lang="en-US" sz="1600" dirty="0">
                <a:latin typeface="Calibri" panose="020F0502020204030204" pitchFamily="34" charset="0"/>
              </a:rPr>
              <a:t>SHR prepared a draft compensation structure with a compensation “trend line” that tracked with, but was below the market rate. </a:t>
            </a:r>
          </a:p>
          <a:p>
            <a:pPr marL="114300" indent="0">
              <a:buNone/>
            </a:pPr>
            <a:r>
              <a:rPr lang="en-US" sz="1600" dirty="0">
                <a:latin typeface="Calibri" panose="020F0502020204030204" pitchFamily="34" charset="0"/>
              </a:rPr>
              <a:t>When the results of the evaluations sessions were modeled in relation to that trend line, data indicated a large percentage of the state IT workforce would be Y-rated and a limited number of positions would have the opportunity for salary growth over time. This is not a tenable compensation structure.</a:t>
            </a:r>
          </a:p>
        </p:txBody>
      </p:sp>
      <p:pic>
        <p:nvPicPr>
          <p:cNvPr id="6" name="Picture 5"/>
          <p:cNvPicPr>
            <a:picLocks noChangeAspect="1"/>
          </p:cNvPicPr>
          <p:nvPr/>
        </p:nvPicPr>
        <p:blipFill>
          <a:blip r:embed="rId2"/>
          <a:stretch>
            <a:fillRect/>
          </a:stretch>
        </p:blipFill>
        <p:spPr>
          <a:xfrm>
            <a:off x="3962401" y="1752600"/>
            <a:ext cx="6493261" cy="4572000"/>
          </a:xfrm>
          <a:prstGeom prst="rect">
            <a:avLst/>
          </a:prstGeom>
        </p:spPr>
      </p:pic>
    </p:spTree>
    <p:extLst>
      <p:ext uri="{BB962C8B-B14F-4D97-AF65-F5344CB8AC3E}">
        <p14:creationId xmlns:p14="http://schemas.microsoft.com/office/powerpoint/2010/main" val="776174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panose="020F0502020204030204" pitchFamily="34" charset="0"/>
              </a:rPr>
              <a:t>Mitigation of risks</a:t>
            </a:r>
          </a:p>
        </p:txBody>
      </p:sp>
      <p:sp>
        <p:nvSpPr>
          <p:cNvPr id="3" name="Content Placeholder 2"/>
          <p:cNvSpPr>
            <a:spLocks noGrp="1"/>
          </p:cNvSpPr>
          <p:nvPr>
            <p:ph idx="1"/>
          </p:nvPr>
        </p:nvSpPr>
        <p:spPr>
          <a:xfrm>
            <a:off x="1752600" y="1447800"/>
            <a:ext cx="8686800" cy="5091113"/>
          </a:xfrm>
        </p:spPr>
        <p:txBody>
          <a:bodyPr>
            <a:normAutofit fontScale="85000" lnSpcReduction="20000"/>
          </a:bodyPr>
          <a:lstStyle/>
          <a:p>
            <a:pPr marL="114300" indent="0">
              <a:buNone/>
            </a:pPr>
            <a:endParaRPr lang="en-US" sz="2600" dirty="0">
              <a:latin typeface="Calibri" panose="020F0502020204030204" pitchFamily="34" charset="0"/>
            </a:endParaRPr>
          </a:p>
          <a:p>
            <a:pPr marL="114300" indent="0">
              <a:buNone/>
            </a:pPr>
            <a:r>
              <a:rPr lang="en-US" sz="2300" b="1" dirty="0">
                <a:latin typeface="Calibri" panose="020F0502020204030204" pitchFamily="34" charset="0"/>
              </a:rPr>
              <a:t>Further Assessment of Impacts </a:t>
            </a:r>
            <a:endParaRPr lang="en-US" sz="2300" dirty="0">
              <a:latin typeface="Calibri" panose="020F0502020204030204" pitchFamily="34" charset="0"/>
            </a:endParaRPr>
          </a:p>
          <a:p>
            <a:r>
              <a:rPr lang="en-US" sz="2100" dirty="0">
                <a:latin typeface="Calibri" panose="020F0502020204030204" pitchFamily="34" charset="0"/>
              </a:rPr>
              <a:t>While the compensation structure establishes compensation for the classified IT positions, we need to identify potential inversion/compression impacts to leadership positions as well as potential inequities. State HR will work with agencies and institutions to assess impacts.  </a:t>
            </a:r>
          </a:p>
          <a:p>
            <a:r>
              <a:rPr lang="en-US" sz="2100" dirty="0">
                <a:latin typeface="Calibri" panose="020F0502020204030204" pitchFamily="34" charset="0"/>
              </a:rPr>
              <a:t>Our goal is to have all assessments completed early 2018. Mitigations of impacts will be dependent on several factors, primarily the effective date of the new structure now planned for July 1, 2019.</a:t>
            </a:r>
          </a:p>
          <a:p>
            <a:endParaRPr lang="en-US" sz="2900" b="1" dirty="0">
              <a:latin typeface="Calibri" panose="020F0502020204030204" pitchFamily="34" charset="0"/>
            </a:endParaRPr>
          </a:p>
          <a:p>
            <a:pPr marL="114300" indent="0">
              <a:buNone/>
            </a:pPr>
            <a:r>
              <a:rPr lang="en-US" b="1" dirty="0">
                <a:latin typeface="Calibri" panose="020F0502020204030204" pitchFamily="34" charset="0"/>
              </a:rPr>
              <a:t>Sufficient Time for Labor Engagement</a:t>
            </a:r>
            <a:endParaRPr lang="en-US" dirty="0">
              <a:latin typeface="Calibri" panose="020F0502020204030204" pitchFamily="34" charset="0"/>
            </a:endParaRPr>
          </a:p>
          <a:p>
            <a:r>
              <a:rPr lang="en-US" sz="2100" dirty="0">
                <a:latin typeface="Calibri" panose="020F0502020204030204" pitchFamily="34" charset="0"/>
              </a:rPr>
              <a:t>Discussions have already begun with the affected labor organizations to familiarize them with the proposed classification structure. We plan to continue these meetings, and hope to transition into compensation bargaining as soon as the data validation and agency engagement work is completed, probably early in 2018. </a:t>
            </a:r>
          </a:p>
          <a:p>
            <a:r>
              <a:rPr lang="en-US" sz="2100" dirty="0">
                <a:latin typeface="Calibri" panose="020F0502020204030204" pitchFamily="34" charset="0"/>
              </a:rPr>
              <a:t>Any funding proposals will need to be completed by October 1, 2018, to be submitted with the regular successor bargaining funding requests. </a:t>
            </a:r>
          </a:p>
          <a:p>
            <a:r>
              <a:rPr lang="en-US" sz="2100" dirty="0">
                <a:latin typeface="Calibri" panose="020F0502020204030204" pitchFamily="34" charset="0"/>
              </a:rPr>
              <a:t>Implementation of the new structure is planned for July 1, 2019.  </a:t>
            </a:r>
          </a:p>
          <a:p>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defTabSz="914400"/>
            <a:fld id="{4316A2ED-1DC9-4CF0-B96E-395B43C00620}" type="slidenum">
              <a:rPr lang="en-US">
                <a:solidFill>
                  <a:srgbClr val="564B3C"/>
                </a:solidFill>
                <a:latin typeface="Century Gothic"/>
              </a:rPr>
              <a:pPr defTabSz="914400"/>
              <a:t>12</a:t>
            </a:fld>
            <a:endParaRPr lang="en-US" dirty="0">
              <a:solidFill>
                <a:srgbClr val="564B3C"/>
              </a:solidFill>
              <a:latin typeface="Century Gothic"/>
            </a:endParaRPr>
          </a:p>
        </p:txBody>
      </p:sp>
    </p:spTree>
    <p:extLst>
      <p:ext uri="{BB962C8B-B14F-4D97-AF65-F5344CB8AC3E}">
        <p14:creationId xmlns:p14="http://schemas.microsoft.com/office/powerpoint/2010/main" val="53649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rPr>
              <a:t>Current work </a:t>
            </a:r>
            <a:endParaRPr lang="en-US" dirty="0"/>
          </a:p>
        </p:txBody>
      </p:sp>
      <p:sp>
        <p:nvSpPr>
          <p:cNvPr id="3" name="Content Placeholder 2"/>
          <p:cNvSpPr>
            <a:spLocks noGrp="1"/>
          </p:cNvSpPr>
          <p:nvPr>
            <p:ph idx="1"/>
          </p:nvPr>
        </p:nvSpPr>
        <p:spPr>
          <a:xfrm>
            <a:off x="1752600" y="1371600"/>
            <a:ext cx="8686800" cy="5867400"/>
          </a:xfrm>
        </p:spPr>
        <p:txBody>
          <a:bodyPr>
            <a:noAutofit/>
          </a:bodyPr>
          <a:lstStyle/>
          <a:p>
            <a:pPr marL="114300" indent="0">
              <a:buNone/>
            </a:pPr>
            <a:r>
              <a:rPr lang="en-US" sz="1100" dirty="0"/>
              <a:t> </a:t>
            </a:r>
          </a:p>
          <a:p>
            <a:pPr marL="114300" indent="0">
              <a:buNone/>
            </a:pPr>
            <a:r>
              <a:rPr lang="en-US" sz="1700" dirty="0">
                <a:latin typeface="Calibri" panose="020F0502020204030204" pitchFamily="34" charset="0"/>
              </a:rPr>
              <a:t>Mitigate gaps in the process where positions were not evaluated</a:t>
            </a:r>
            <a:r>
              <a:rPr lang="en-US" sz="1800" dirty="0">
                <a:latin typeface="Calibri" panose="020F0502020204030204" pitchFamily="34" charset="0"/>
              </a:rPr>
              <a:t>.</a:t>
            </a:r>
          </a:p>
          <a:p>
            <a:pPr lvl="0"/>
            <a:r>
              <a:rPr lang="en-US" sz="1600" b="1" dirty="0">
                <a:latin typeface="Calibri" panose="020F0502020204030204" pitchFamily="34" charset="0"/>
              </a:rPr>
              <a:t>How</a:t>
            </a:r>
            <a:r>
              <a:rPr lang="en-US" sz="1600" dirty="0">
                <a:latin typeface="Calibri" panose="020F0502020204030204" pitchFamily="34" charset="0"/>
              </a:rPr>
              <a:t>:  	State HR to pull together trained evaluation teams to conduct evaluations</a:t>
            </a:r>
          </a:p>
          <a:p>
            <a:pPr lvl="0"/>
            <a:r>
              <a:rPr lang="en-US" sz="1600" b="1" dirty="0">
                <a:latin typeface="Calibri" panose="020F0502020204030204" pitchFamily="34" charset="0"/>
              </a:rPr>
              <a:t>Who</a:t>
            </a:r>
            <a:r>
              <a:rPr lang="en-US" sz="1600" dirty="0">
                <a:latin typeface="Calibri" panose="020F0502020204030204" pitchFamily="34" charset="0"/>
              </a:rPr>
              <a:t>: 	State HR, Agencies, Institutions – trained evaluators</a:t>
            </a:r>
          </a:p>
          <a:p>
            <a:pPr lvl="0"/>
            <a:r>
              <a:rPr lang="en-US" sz="1600" b="1" dirty="0">
                <a:latin typeface="Calibri" panose="020F0502020204030204" pitchFamily="34" charset="0"/>
              </a:rPr>
              <a:t>When</a:t>
            </a:r>
            <a:r>
              <a:rPr lang="en-US" sz="1600" dirty="0">
                <a:latin typeface="Calibri" panose="020F0502020204030204" pitchFamily="34" charset="0"/>
              </a:rPr>
              <a:t>:	 October 10-12, 2017</a:t>
            </a:r>
          </a:p>
          <a:p>
            <a:pPr marL="114300" indent="0">
              <a:buNone/>
            </a:pPr>
            <a:endParaRPr lang="en-US" sz="1600" dirty="0">
              <a:latin typeface="Calibri" panose="020F0502020204030204" pitchFamily="34" charset="0"/>
            </a:endParaRPr>
          </a:p>
          <a:p>
            <a:pPr marL="114300" indent="0">
              <a:buNone/>
            </a:pPr>
            <a:r>
              <a:rPr lang="en-US" sz="1700" dirty="0">
                <a:latin typeface="Calibri" panose="020F0502020204030204" pitchFamily="34" charset="0"/>
              </a:rPr>
              <a:t>Form an HR IT Implementation Advisory Committee as a forum for discussion and sharing of information in order to review, update, and prioritize IT Implementation processes and policy for successful implementation of the new classification and compensation structure.  </a:t>
            </a:r>
          </a:p>
          <a:p>
            <a:pPr lvl="0"/>
            <a:r>
              <a:rPr lang="en-US" sz="1600" b="1" dirty="0">
                <a:latin typeface="Calibri" panose="020F0502020204030204" pitchFamily="34" charset="0"/>
              </a:rPr>
              <a:t>How</a:t>
            </a:r>
            <a:r>
              <a:rPr lang="en-US" sz="1600" dirty="0">
                <a:latin typeface="Calibri" panose="020F0502020204030204" pitchFamily="34" charset="0"/>
              </a:rPr>
              <a:t>:  	State HR drafting committee charter and identifying membership  </a:t>
            </a:r>
          </a:p>
          <a:p>
            <a:pPr lvl="0"/>
            <a:r>
              <a:rPr lang="en-US" sz="1600" b="1" dirty="0">
                <a:latin typeface="Calibri" panose="020F0502020204030204" pitchFamily="34" charset="0"/>
              </a:rPr>
              <a:t>Who</a:t>
            </a:r>
            <a:r>
              <a:rPr lang="en-US" sz="1600" dirty="0">
                <a:latin typeface="Calibri" panose="020F0502020204030204" pitchFamily="34" charset="0"/>
              </a:rPr>
              <a:t>: 	State HR, Agencies, Institutions </a:t>
            </a:r>
          </a:p>
          <a:p>
            <a:pPr lvl="0"/>
            <a:r>
              <a:rPr lang="en-US" sz="1600" b="1" dirty="0">
                <a:latin typeface="Calibri" panose="020F0502020204030204" pitchFamily="34" charset="0"/>
              </a:rPr>
              <a:t>When</a:t>
            </a:r>
            <a:r>
              <a:rPr lang="en-US" sz="1600" dirty="0">
                <a:latin typeface="Calibri" panose="020F0502020204030204" pitchFamily="34" charset="0"/>
              </a:rPr>
              <a:t>:	 October 24, 2017 Kick-off Meeting</a:t>
            </a:r>
          </a:p>
          <a:p>
            <a:pPr marL="114300" indent="0">
              <a:buNone/>
            </a:pPr>
            <a:r>
              <a:rPr lang="en-US" sz="1600" dirty="0">
                <a:latin typeface="Calibri" panose="020F0502020204030204" pitchFamily="34" charset="0"/>
              </a:rPr>
              <a:t> </a:t>
            </a:r>
          </a:p>
          <a:p>
            <a:pPr marL="114300" indent="0">
              <a:buNone/>
            </a:pPr>
            <a:r>
              <a:rPr lang="en-US" sz="1700" dirty="0">
                <a:latin typeface="Calibri" panose="020F0502020204030204" pitchFamily="34" charset="0"/>
              </a:rPr>
              <a:t>Agency and institution feedback and review of initial evaluation results.  State HR to schedule meetings starting mid-October.</a:t>
            </a:r>
          </a:p>
          <a:p>
            <a:pPr lvl="0"/>
            <a:r>
              <a:rPr lang="en-US" sz="1600" b="1" dirty="0">
                <a:latin typeface="Calibri" panose="020F0502020204030204" pitchFamily="34" charset="0"/>
              </a:rPr>
              <a:t>How</a:t>
            </a:r>
            <a:r>
              <a:rPr lang="en-US" sz="1600" dirty="0">
                <a:latin typeface="Calibri" panose="020F0502020204030204" pitchFamily="34" charset="0"/>
              </a:rPr>
              <a:t>:  	State HR staff working individually with agencies and institutions to address concerns. </a:t>
            </a:r>
          </a:p>
          <a:p>
            <a:pPr lvl="0"/>
            <a:r>
              <a:rPr lang="en-US" sz="1600" b="1" dirty="0">
                <a:latin typeface="Calibri" panose="020F0502020204030204" pitchFamily="34" charset="0"/>
              </a:rPr>
              <a:t>Who</a:t>
            </a:r>
            <a:r>
              <a:rPr lang="en-US" sz="1600" dirty="0">
                <a:latin typeface="Calibri" panose="020F0502020204030204" pitchFamily="34" charset="0"/>
              </a:rPr>
              <a:t>: 	State HR, Agencies, Institutions</a:t>
            </a:r>
          </a:p>
          <a:p>
            <a:pPr lvl="0"/>
            <a:r>
              <a:rPr lang="en-US" sz="1600" b="1" dirty="0">
                <a:latin typeface="Calibri" panose="020F0502020204030204" pitchFamily="34" charset="0"/>
              </a:rPr>
              <a:t>When</a:t>
            </a:r>
            <a:r>
              <a:rPr lang="en-US" sz="1600" dirty="0">
                <a:latin typeface="Calibri" panose="020F0502020204030204" pitchFamily="34" charset="0"/>
              </a:rPr>
              <a:t>: by November 30, 2017</a:t>
            </a:r>
          </a:p>
          <a:p>
            <a:endParaRPr lang="en-US" sz="1100" b="1" dirty="0"/>
          </a:p>
        </p:txBody>
      </p:sp>
      <p:sp>
        <p:nvSpPr>
          <p:cNvPr id="4" name="Slide Number Placeholder 3"/>
          <p:cNvSpPr>
            <a:spLocks noGrp="1"/>
          </p:cNvSpPr>
          <p:nvPr>
            <p:ph type="sldNum" sz="quarter" idx="12"/>
          </p:nvPr>
        </p:nvSpPr>
        <p:spPr/>
        <p:txBody>
          <a:bodyPr/>
          <a:lstStyle/>
          <a:p>
            <a:pPr defTabSz="914400"/>
            <a:fld id="{4316A2ED-1DC9-4CF0-B96E-395B43C00620}" type="slidenum">
              <a:rPr lang="en-US">
                <a:solidFill>
                  <a:srgbClr val="564B3C"/>
                </a:solidFill>
                <a:latin typeface="Century Gothic"/>
              </a:rPr>
              <a:pPr defTabSz="914400"/>
              <a:t>13</a:t>
            </a:fld>
            <a:endParaRPr lang="en-US" dirty="0">
              <a:solidFill>
                <a:srgbClr val="564B3C"/>
              </a:solidFill>
              <a:latin typeface="Century Gothic"/>
            </a:endParaRPr>
          </a:p>
        </p:txBody>
      </p:sp>
    </p:spTree>
    <p:extLst>
      <p:ext uri="{BB962C8B-B14F-4D97-AF65-F5344CB8AC3E}">
        <p14:creationId xmlns:p14="http://schemas.microsoft.com/office/powerpoint/2010/main" val="331528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panose="020F0502020204030204" pitchFamily="34" charset="0"/>
              </a:rPr>
              <a:t>State HR contacts</a:t>
            </a:r>
          </a:p>
        </p:txBody>
      </p:sp>
      <p:sp>
        <p:nvSpPr>
          <p:cNvPr id="3" name="Content Placeholder 2"/>
          <p:cNvSpPr>
            <a:spLocks noGrp="1"/>
          </p:cNvSpPr>
          <p:nvPr>
            <p:ph idx="1"/>
          </p:nvPr>
        </p:nvSpPr>
        <p:spPr/>
        <p:txBody>
          <a:bodyPr>
            <a:normAutofit fontScale="92500" lnSpcReduction="10000"/>
          </a:bodyPr>
          <a:lstStyle/>
          <a:p>
            <a:pPr marL="114300" indent="0">
              <a:buNone/>
            </a:pPr>
            <a:r>
              <a:rPr lang="en-US" dirty="0" smtClean="0">
                <a:latin typeface="Calibri" panose="020F0502020204030204" pitchFamily="34" charset="0"/>
              </a:rPr>
              <a:t>Franklin Plaistowe, State HR Assistant Director</a:t>
            </a:r>
          </a:p>
          <a:p>
            <a:pPr marL="114300" indent="0">
              <a:buNone/>
            </a:pPr>
            <a:r>
              <a:rPr lang="en-US" u="sng" dirty="0" smtClean="0">
                <a:solidFill>
                  <a:srgbClr val="D9643F"/>
                </a:solidFill>
                <a:latin typeface="Calibri" panose="020F0502020204030204" pitchFamily="34" charset="0"/>
              </a:rPr>
              <a:t>Franklin.Plaistowe@ofm.wa.gov</a:t>
            </a:r>
          </a:p>
          <a:p>
            <a:pPr marL="114300" indent="0">
              <a:buNone/>
            </a:pPr>
            <a:r>
              <a:rPr lang="en-US" dirty="0" smtClean="0">
                <a:latin typeface="Calibri" panose="020F0502020204030204" pitchFamily="34" charset="0"/>
              </a:rPr>
              <a:t>360/407-4104</a:t>
            </a:r>
          </a:p>
          <a:p>
            <a:pPr marL="114300" indent="0">
              <a:buNone/>
            </a:pPr>
            <a:endParaRPr lang="en-US" dirty="0" smtClean="0">
              <a:latin typeface="Calibri" panose="020F0502020204030204" pitchFamily="34" charset="0"/>
            </a:endParaRPr>
          </a:p>
          <a:p>
            <a:pPr marL="114300" indent="0">
              <a:buNone/>
            </a:pPr>
            <a:r>
              <a:rPr lang="en-US" dirty="0" smtClean="0">
                <a:latin typeface="Calibri" panose="020F0502020204030204" pitchFamily="34" charset="0"/>
              </a:rPr>
              <a:t>Angie Hogenson, Project Lead</a:t>
            </a:r>
          </a:p>
          <a:p>
            <a:pPr marL="114300" indent="0">
              <a:buNone/>
            </a:pPr>
            <a:r>
              <a:rPr lang="en-US" u="sng" dirty="0">
                <a:solidFill>
                  <a:srgbClr val="D9643F"/>
                </a:solidFill>
                <a:latin typeface="Calibri" panose="020F0502020204030204" pitchFamily="34" charset="0"/>
              </a:rPr>
              <a:t>Angie.Hogenson@ofm.wa.gov</a:t>
            </a:r>
          </a:p>
          <a:p>
            <a:pPr marL="114300" indent="0">
              <a:buNone/>
            </a:pPr>
            <a:r>
              <a:rPr lang="en-US" dirty="0" smtClean="0">
                <a:latin typeface="Calibri" panose="020F0502020204030204" pitchFamily="34" charset="0"/>
              </a:rPr>
              <a:t>360/407-4111</a:t>
            </a:r>
          </a:p>
          <a:p>
            <a:pPr marL="114300" indent="0">
              <a:buNone/>
            </a:pPr>
            <a:endParaRPr lang="en-US" dirty="0">
              <a:latin typeface="Calibri" panose="020F0502020204030204" pitchFamily="34" charset="0"/>
            </a:endParaRPr>
          </a:p>
          <a:p>
            <a:pPr marL="114300" indent="0">
              <a:buNone/>
            </a:pPr>
            <a:r>
              <a:rPr lang="en-US" dirty="0" smtClean="0">
                <a:latin typeface="Calibri" panose="020F0502020204030204" pitchFamily="34" charset="0"/>
              </a:rPr>
              <a:t>Ann Mitchell, Lead Negotiator</a:t>
            </a:r>
          </a:p>
          <a:p>
            <a:pPr marL="114300" indent="0">
              <a:buNone/>
            </a:pPr>
            <a:r>
              <a:rPr lang="en-US" u="sng" dirty="0">
                <a:solidFill>
                  <a:srgbClr val="D9643F"/>
                </a:solidFill>
                <a:latin typeface="Calibri" panose="020F0502020204030204" pitchFamily="34" charset="0"/>
              </a:rPr>
              <a:t>Ann.Mitchell@ofm.wa.gov</a:t>
            </a:r>
          </a:p>
          <a:p>
            <a:pPr marL="114300" indent="0">
              <a:buNone/>
            </a:pPr>
            <a:r>
              <a:rPr lang="en-US" dirty="0" smtClean="0">
                <a:latin typeface="Calibri" panose="020F0502020204030204" pitchFamily="34" charset="0"/>
              </a:rPr>
              <a:t>360/407-4154</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defTabSz="914400"/>
            <a:fld id="{4316A2ED-1DC9-4CF0-B96E-395B43C00620}" type="slidenum">
              <a:rPr lang="en-US">
                <a:solidFill>
                  <a:srgbClr val="564B3C"/>
                </a:solidFill>
                <a:latin typeface="Century Gothic"/>
              </a:rPr>
              <a:pPr defTabSz="914400"/>
              <a:t>14</a:t>
            </a:fld>
            <a:endParaRPr lang="en-US" dirty="0">
              <a:solidFill>
                <a:srgbClr val="564B3C"/>
              </a:solidFill>
              <a:latin typeface="Century Gothic"/>
            </a:endParaRPr>
          </a:p>
        </p:txBody>
      </p:sp>
    </p:spTree>
    <p:extLst>
      <p:ext uri="{BB962C8B-B14F-4D97-AF65-F5344CB8AC3E}">
        <p14:creationId xmlns:p14="http://schemas.microsoft.com/office/powerpoint/2010/main" val="3992331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WaTech Rate Change Update</a:t>
            </a:r>
            <a:endParaRPr lang="en-US" dirty="0"/>
          </a:p>
        </p:txBody>
      </p:sp>
      <p:sp>
        <p:nvSpPr>
          <p:cNvPr id="9" name="Text Placeholder 8"/>
          <p:cNvSpPr>
            <a:spLocks noGrp="1"/>
          </p:cNvSpPr>
          <p:nvPr>
            <p:ph type="body" sz="quarter" idx="12"/>
          </p:nvPr>
        </p:nvSpPr>
        <p:spPr/>
        <p:txBody>
          <a:bodyPr/>
          <a:lstStyle/>
          <a:p>
            <a:r>
              <a:rPr lang="en-US" dirty="0" smtClean="0"/>
              <a:t>Wendi Gunther, WaTech</a:t>
            </a:r>
          </a:p>
        </p:txBody>
      </p:sp>
    </p:spTree>
    <p:extLst>
      <p:ext uri="{BB962C8B-B14F-4D97-AF65-F5344CB8AC3E}">
        <p14:creationId xmlns:p14="http://schemas.microsoft.com/office/powerpoint/2010/main" val="2972778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SAW Modernization Update</a:t>
            </a:r>
            <a:endParaRPr lang="en-US" dirty="0"/>
          </a:p>
        </p:txBody>
      </p:sp>
      <p:sp>
        <p:nvSpPr>
          <p:cNvPr id="9" name="Text Placeholder 8"/>
          <p:cNvSpPr>
            <a:spLocks noGrp="1"/>
          </p:cNvSpPr>
          <p:nvPr>
            <p:ph type="body" sz="quarter" idx="12"/>
          </p:nvPr>
        </p:nvSpPr>
        <p:spPr/>
        <p:txBody>
          <a:bodyPr/>
          <a:lstStyle/>
          <a:p>
            <a:r>
              <a:rPr lang="en-US" dirty="0" smtClean="0"/>
              <a:t>Scott Barringer, WaTech</a:t>
            </a:r>
            <a:endParaRPr lang="en-US" dirty="0"/>
          </a:p>
        </p:txBody>
      </p:sp>
    </p:spTree>
    <p:extLst>
      <p:ext uri="{BB962C8B-B14F-4D97-AF65-F5344CB8AC3E}">
        <p14:creationId xmlns:p14="http://schemas.microsoft.com/office/powerpoint/2010/main" val="1693295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Logging and Monitoring</a:t>
            </a:r>
            <a:endParaRPr lang="en-US" dirty="0"/>
          </a:p>
        </p:txBody>
      </p:sp>
      <p:sp>
        <p:nvSpPr>
          <p:cNvPr id="9" name="Text Placeholder 8"/>
          <p:cNvSpPr>
            <a:spLocks noGrp="1"/>
          </p:cNvSpPr>
          <p:nvPr>
            <p:ph type="body" sz="quarter" idx="12"/>
          </p:nvPr>
        </p:nvSpPr>
        <p:spPr/>
        <p:txBody>
          <a:bodyPr/>
          <a:lstStyle/>
          <a:p>
            <a:r>
              <a:rPr lang="en-US" dirty="0" smtClean="0"/>
              <a:t>Scott West, WaTech</a:t>
            </a:r>
            <a:endParaRPr lang="en-US" dirty="0"/>
          </a:p>
        </p:txBody>
      </p:sp>
    </p:spTree>
    <p:extLst>
      <p:ext uri="{BB962C8B-B14F-4D97-AF65-F5344CB8AC3E}">
        <p14:creationId xmlns:p14="http://schemas.microsoft.com/office/powerpoint/2010/main" val="2484959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OCIO Update</a:t>
            </a:r>
            <a:br>
              <a:rPr lang="en-US" dirty="0" smtClean="0"/>
            </a:br>
            <a:endParaRPr lang="en-US" dirty="0"/>
          </a:p>
        </p:txBody>
      </p:sp>
      <p:sp>
        <p:nvSpPr>
          <p:cNvPr id="3" name="Subtitle 2"/>
          <p:cNvSpPr>
            <a:spLocks noGrp="1"/>
          </p:cNvSpPr>
          <p:nvPr>
            <p:ph type="subTitle" idx="1"/>
          </p:nvPr>
        </p:nvSpPr>
        <p:spPr/>
        <p:txBody>
          <a:bodyPr/>
          <a:lstStyle/>
          <a:p>
            <a:r>
              <a:rPr lang="en-US" sz="4000" dirty="0" smtClean="0"/>
              <a:t>CIO Forum</a:t>
            </a:r>
          </a:p>
          <a:p>
            <a:r>
              <a:rPr lang="en-US" sz="4000" dirty="0" smtClean="0"/>
              <a:t>September 12</a:t>
            </a:r>
            <a:r>
              <a:rPr lang="en-US" sz="4000" baseline="30000" dirty="0" smtClean="0"/>
              <a:t>th</a:t>
            </a:r>
            <a:r>
              <a:rPr lang="en-US" sz="4000" dirty="0" smtClean="0"/>
              <a:t>, 2017</a:t>
            </a:r>
          </a:p>
        </p:txBody>
      </p:sp>
    </p:spTree>
    <p:extLst>
      <p:ext uri="{BB962C8B-B14F-4D97-AF65-F5344CB8AC3E}">
        <p14:creationId xmlns:p14="http://schemas.microsoft.com/office/powerpoint/2010/main" val="977701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Supplemental Decision Package Review </a:t>
            </a:r>
            <a:r>
              <a:rPr lang="en-US" sz="5400" dirty="0" smtClean="0"/>
              <a:t>Process</a:t>
            </a:r>
            <a:endParaRPr lang="en-US" sz="5400" dirty="0"/>
          </a:p>
        </p:txBody>
      </p:sp>
      <p:sp>
        <p:nvSpPr>
          <p:cNvPr id="3" name="Subtitle 2"/>
          <p:cNvSpPr>
            <a:spLocks noGrp="1"/>
          </p:cNvSpPr>
          <p:nvPr>
            <p:ph type="subTitle" idx="1"/>
          </p:nvPr>
        </p:nvSpPr>
        <p:spPr>
          <a:xfrm>
            <a:off x="1524000" y="3602038"/>
            <a:ext cx="9144000" cy="637453"/>
          </a:xfrm>
        </p:spPr>
        <p:txBody>
          <a:bodyPr>
            <a:noAutofit/>
          </a:bodyPr>
          <a:lstStyle/>
          <a:p>
            <a:pPr lvl="0" eaLnBrk="0" fontAlgn="base" hangingPunct="0">
              <a:lnSpc>
                <a:spcPct val="100000"/>
              </a:lnSpc>
              <a:spcBef>
                <a:spcPct val="0"/>
              </a:spcBef>
              <a:spcAft>
                <a:spcPct val="0"/>
              </a:spcAft>
            </a:pPr>
            <a:r>
              <a:rPr lang="en-US" sz="4000" i="1" dirty="0"/>
              <a:t>Understanding the Scoring Criteria</a:t>
            </a:r>
            <a:endParaRPr lang="en-US" altLang="en-US" i="1" dirty="0"/>
          </a:p>
        </p:txBody>
      </p:sp>
      <p:pic>
        <p:nvPicPr>
          <p:cNvPr id="1028" name="Picture 2" descr="cid:image001.png@01D1B5DD.FD6660C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22164"/>
            <a:ext cx="1838325" cy="647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1104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ubtitle 2"/>
          <p:cNvSpPr txBox="1">
            <a:spLocks/>
          </p:cNvSpPr>
          <p:nvPr/>
        </p:nvSpPr>
        <p:spPr>
          <a:xfrm>
            <a:off x="6096000" y="512216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smtClean="0">
                <a:ln>
                  <a:noFill/>
                </a:ln>
                <a:solidFill>
                  <a:srgbClr val="1F497D"/>
                </a:solidFill>
                <a:effectLst/>
                <a:uLnTx/>
                <a:uFillTx/>
                <a:latin typeface="Calibri" panose="020F0502020204030204" pitchFamily="34" charset="0"/>
                <a:ea typeface="Times New Roman" panose="02020603050405020304" pitchFamily="18" charset="0"/>
                <a:cs typeface="Times New Roman" panose="02020603050405020304" pitchFamily="18" charset="0"/>
              </a:rPr>
              <a:t>Whitney Dickinson</a:t>
            </a:r>
            <a:r>
              <a:rPr kumimoji="0" lang="en-US" altLang="en-US" sz="1800" b="0" i="0" u="none" strike="noStrike" kern="1200" cap="none" spc="0" normalizeH="0" baseline="0" noProof="0" dirty="0" smtClean="0">
                <a:ln>
                  <a:noFill/>
                </a:ln>
                <a:solidFill>
                  <a:srgbClr val="1F497D"/>
                </a:solidFill>
                <a:effectLst/>
                <a:uLnTx/>
                <a:uFillTx/>
                <a:latin typeface="Calibri" panose="020F0502020204030204" pitchFamily="34" charset="0"/>
                <a:ea typeface="Times New Roman" panose="02020603050405020304" pitchFamily="18" charset="0"/>
                <a:cs typeface="Times New Roman" panose="02020603050405020304" pitchFamily="18" charset="0"/>
              </a:rPr>
              <a:t> | </a:t>
            </a:r>
            <a:r>
              <a:rPr kumimoji="0" lang="en-US" altLang="en-US" sz="1800" b="0" i="0" u="none" strike="noStrike" kern="1200" cap="none" spc="0" normalizeH="0" baseline="0" noProof="0" dirty="0" smtClean="0">
                <a:ln>
                  <a:noFill/>
                </a:ln>
                <a:solidFill>
                  <a:srgbClr val="92D050"/>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4"/>
              </a:rPr>
              <a:t>IT Portfolio &amp; Management Consultant</a:t>
            </a:r>
            <a:endParaRPr kumimoji="0" lang="en-US" alt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smtClean="0">
                <a:ln>
                  <a:noFill/>
                </a:ln>
                <a:solidFill>
                  <a:srgbClr val="92D050"/>
                </a:solidFill>
                <a:effectLst/>
                <a:uLnTx/>
                <a:uFillTx/>
                <a:latin typeface="Calibri" panose="020F0502020204030204" pitchFamily="34" charset="0"/>
                <a:ea typeface="Times New Roman" panose="02020603050405020304" pitchFamily="18" charset="0"/>
                <a:cs typeface="Times New Roman" panose="02020603050405020304" pitchFamily="18" charset="0"/>
              </a:rPr>
              <a:t>Office of the State CIO</a:t>
            </a:r>
            <a:r>
              <a:rPr kumimoji="0" lang="en-US" altLang="en-US" sz="1800" b="0" i="0" u="none" strike="noStrike" kern="1200" cap="none" spc="0" normalizeH="0" baseline="0" noProof="0" dirty="0" smtClean="0">
                <a:ln>
                  <a:noFill/>
                </a:ln>
                <a:solidFill>
                  <a:srgbClr val="92D05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800" b="0" i="0" u="sng" strike="noStrike" kern="1200" cap="none" spc="0" normalizeH="0" baseline="0" noProof="0" dirty="0" smtClean="0">
                <a:ln>
                  <a:noFill/>
                </a:ln>
                <a:solidFill>
                  <a:srgbClr val="92D050"/>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2"/>
              </a:rPr>
              <a:t>OCIO</a:t>
            </a:r>
            <a:r>
              <a:rPr kumimoji="0" lang="en-US" altLang="en-US" sz="1800" b="0" i="0" u="none" strike="noStrike" kern="1200" cap="none" spc="0" normalizeH="0" baseline="0" noProof="0" dirty="0" smtClean="0">
                <a:ln>
                  <a:noFill/>
                </a:ln>
                <a:solidFill>
                  <a:srgbClr val="92D050"/>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smtClean="0">
                <a:ln>
                  <a:noFill/>
                </a:ln>
                <a:solidFill>
                  <a:srgbClr val="808080"/>
                </a:solidFill>
                <a:effectLst/>
                <a:uLnTx/>
                <a:uFillTx/>
                <a:latin typeface="Calibri" panose="020F0502020204030204" pitchFamily="34" charset="0"/>
                <a:ea typeface="Times New Roman" panose="02020603050405020304" pitchFamily="18" charset="0"/>
                <a:cs typeface="Times New Roman" panose="02020603050405020304" pitchFamily="18" charset="0"/>
              </a:rPr>
              <a:t>o 360.407.8681 | m 360.688.4765</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766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57325218"/>
              </p:ext>
            </p:extLst>
          </p:nvPr>
        </p:nvGraphicFramePr>
        <p:xfrm>
          <a:off x="1928935" y="510988"/>
          <a:ext cx="8828712" cy="5177119"/>
        </p:xfrm>
        <a:graphic>
          <a:graphicData uri="http://schemas.openxmlformats.org/drawingml/2006/table">
            <a:tbl>
              <a:tblPr>
                <a:tableStyleId>{5C22544A-7EE6-4342-B048-85BDC9FD1C3A}</a:tableStyleId>
              </a:tblPr>
              <a:tblGrid>
                <a:gridCol w="1386425">
                  <a:extLst>
                    <a:ext uri="{9D8B030D-6E8A-4147-A177-3AD203B41FA5}">
                      <a16:colId xmlns:a16="http://schemas.microsoft.com/office/drawing/2014/main" val="20000"/>
                    </a:ext>
                  </a:extLst>
                </a:gridCol>
                <a:gridCol w="4077717">
                  <a:extLst>
                    <a:ext uri="{9D8B030D-6E8A-4147-A177-3AD203B41FA5}">
                      <a16:colId xmlns:a16="http://schemas.microsoft.com/office/drawing/2014/main" val="20001"/>
                    </a:ext>
                  </a:extLst>
                </a:gridCol>
                <a:gridCol w="3364570">
                  <a:extLst>
                    <a:ext uri="{9D8B030D-6E8A-4147-A177-3AD203B41FA5}">
                      <a16:colId xmlns:a16="http://schemas.microsoft.com/office/drawing/2014/main" val="20002"/>
                    </a:ext>
                  </a:extLst>
                </a:gridCol>
              </a:tblGrid>
              <a:tr h="543591">
                <a:tc gridSpan="3">
                  <a:txBody>
                    <a:bodyPr/>
                    <a:lstStyle/>
                    <a:p>
                      <a:pPr marL="0" marR="0" algn="ctr">
                        <a:spcBef>
                          <a:spcPts val="600"/>
                        </a:spcBef>
                        <a:spcAft>
                          <a:spcPts val="600"/>
                        </a:spcAft>
                        <a:tabLst>
                          <a:tab pos="5943600" algn="r"/>
                          <a:tab pos="1143000" algn="l"/>
                          <a:tab pos="2903220" algn="ctr"/>
                        </a:tabLst>
                      </a:pPr>
                      <a:r>
                        <a:rPr lang="en-US" sz="3200" b="1" cap="small" baseline="0" dirty="0" smtClean="0">
                          <a:solidFill>
                            <a:schemeClr val="tx2"/>
                          </a:solidFill>
                          <a:effectLst/>
                        </a:rPr>
                        <a:t>Agenda</a:t>
                      </a:r>
                      <a:endParaRPr lang="en-US" sz="3200" b="1" baseline="0" dirty="0">
                        <a:solidFill>
                          <a:schemeClr val="tx2"/>
                        </a:solidFill>
                        <a:effectLst/>
                        <a:latin typeface="Times New Roman" panose="02020603050405020304" pitchFamily="18" charset="0"/>
                        <a:ea typeface="Times New Roman" panose="02020603050405020304" pitchFamily="18" charset="0"/>
                      </a:endParaRPr>
                    </a:p>
                  </a:txBody>
                  <a:tcPr marL="46868" marR="4686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3078">
                <a:tc>
                  <a:txBody>
                    <a:bodyPr/>
                    <a:lstStyle/>
                    <a:p>
                      <a:pPr marL="0" marR="0" algn="ctr">
                        <a:spcBef>
                          <a:spcPts val="240"/>
                        </a:spcBef>
                        <a:spcAft>
                          <a:spcPts val="240"/>
                        </a:spcAft>
                      </a:pPr>
                      <a:r>
                        <a:rPr lang="en-US" sz="1800" b="1" dirty="0">
                          <a:effectLst/>
                          <a:latin typeface="Calibri" panose="020F0502020204030204" pitchFamily="34" charset="0"/>
                          <a:ea typeface="Times New Roman" panose="02020603050405020304" pitchFamily="18" charset="0"/>
                        </a:rPr>
                        <a:t>Time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240"/>
                        </a:spcBef>
                        <a:spcAft>
                          <a:spcPts val="240"/>
                        </a:spcAft>
                      </a:pPr>
                      <a:r>
                        <a:rPr lang="en-US" sz="1800" b="1">
                          <a:effectLst/>
                          <a:latin typeface="Calibri" panose="020F0502020204030204" pitchFamily="34" charset="0"/>
                          <a:ea typeface="Times New Roman" panose="02020603050405020304" pitchFamily="18" charset="0"/>
                        </a:rPr>
                        <a:t>Topic</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240"/>
                        </a:spcBef>
                        <a:spcAft>
                          <a:spcPts val="240"/>
                        </a:spcAft>
                      </a:pPr>
                      <a:r>
                        <a:rPr lang="en-US" sz="1800" b="1" dirty="0">
                          <a:effectLst/>
                          <a:latin typeface="Calibri" panose="020F0502020204030204" pitchFamily="34" charset="0"/>
                          <a:ea typeface="Times New Roman" panose="02020603050405020304" pitchFamily="18" charset="0"/>
                        </a:rPr>
                        <a:t>Topic Lead</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3078">
                <a:tc>
                  <a:txBody>
                    <a:bodyPr/>
                    <a:lstStyle/>
                    <a:p>
                      <a:pPr marL="0" marR="0">
                        <a:spcBef>
                          <a:spcPts val="0"/>
                        </a:spcBef>
                        <a:spcAft>
                          <a:spcPts val="0"/>
                        </a:spcAft>
                      </a:pPr>
                      <a:r>
                        <a:rPr lang="en-US" sz="18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1:30 – 1:35</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solidFill>
                            <a:schemeClr val="tx2"/>
                          </a:solidFill>
                          <a:effectLst/>
                          <a:latin typeface="Calibri" panose="020F0502020204030204" pitchFamily="34" charset="0"/>
                          <a:ea typeface="Times New Roman" panose="02020603050405020304" pitchFamily="18" charset="0"/>
                          <a:cs typeface="Arial" panose="020B0604020202020204" pitchFamily="34" charset="0"/>
                        </a:rPr>
                        <a:t>Welcome and Introductions</a:t>
                      </a:r>
                      <a:endParaRPr lang="en-US" sz="18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solidFill>
                            <a:schemeClr val="tx2"/>
                          </a:solidFill>
                          <a:effectLst/>
                          <a:latin typeface="Calibri" panose="020F0502020204030204" pitchFamily="34" charset="0"/>
                          <a:ea typeface="Times New Roman" panose="02020603050405020304" pitchFamily="18" charset="0"/>
                          <a:cs typeface="Arial" panose="020B0604020202020204" pitchFamily="34" charset="0"/>
                        </a:rPr>
                        <a:t>Matt Bailey</a:t>
                      </a:r>
                      <a:endParaRPr lang="en-US" sz="18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66156">
                <a:tc>
                  <a:txBody>
                    <a:bodyPr/>
                    <a:lstStyle/>
                    <a:p>
                      <a:pPr marL="0" marR="0">
                        <a:spcBef>
                          <a:spcPts val="0"/>
                        </a:spcBef>
                        <a:spcAft>
                          <a:spcPts val="0"/>
                        </a:spcAft>
                      </a:pPr>
                      <a:r>
                        <a:rPr lang="en-US" sz="18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1:35 – </a:t>
                      </a: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1:40</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OFM</a:t>
                      </a:r>
                      <a:r>
                        <a:rPr lang="en-US" sz="1800" baseline="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Update</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Regan Hess, OFM</a:t>
                      </a:r>
                    </a:p>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Bryan Way, OFM</a:t>
                      </a:r>
                    </a:p>
                  </a:txBody>
                  <a:tcPr marL="68580" marR="68580" marT="0" marB="0" anchor="ctr"/>
                </a:tc>
                <a:extLst>
                  <a:ext uri="{0D108BD9-81ED-4DB2-BD59-A6C34878D82A}">
                    <a16:rowId xmlns:a16="http://schemas.microsoft.com/office/drawing/2014/main" val="10003"/>
                  </a:ext>
                </a:extLst>
              </a:tr>
              <a:tr h="849234">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1:40</a:t>
                      </a:r>
                      <a:r>
                        <a:rPr lang="en-US" sz="1800" baseline="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 2:00 </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WaTech</a:t>
                      </a:r>
                      <a:r>
                        <a:rPr lang="en-US" sz="1800" baseline="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Audit Update</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solidFill>
                          <a:schemeClr val="tx2"/>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Michael Cockrill, WaTech</a:t>
                      </a:r>
                      <a:endParaRPr lang="en-US" sz="1800" dirty="0">
                        <a:solidFill>
                          <a:schemeClr val="tx2"/>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666622">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2:00 – 2:20 </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IT Classification Study</a:t>
                      </a:r>
                      <a:endPar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Franklin Plaistowe,</a:t>
                      </a: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OFM</a:t>
                      </a:r>
                      <a:endPar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490197271"/>
                  </a:ext>
                </a:extLst>
              </a:tr>
              <a:tr h="286892">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2:20 – 2:35</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WaTech Rate Change Update</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Wendi Gunther,</a:t>
                      </a: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WaTech</a:t>
                      </a:r>
                      <a:endPar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159708584"/>
                  </a:ext>
                </a:extLst>
              </a:tr>
              <a:tr h="283078">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2:35 – 2:45 </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SAW Modernization Update</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Scott</a:t>
                      </a: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Barringer, WaTech</a:t>
                      </a:r>
                      <a:endPar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806043651"/>
                  </a:ext>
                </a:extLst>
              </a:tr>
              <a:tr h="283078">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2:45 – 3:00 </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Logging and Monitoring</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Scott West, WaTech</a:t>
                      </a:r>
                    </a:p>
                  </a:txBody>
                  <a:tcPr marL="68580" marR="68580" marT="0" marB="0" anchor="ctr"/>
                </a:tc>
                <a:extLst>
                  <a:ext uri="{0D108BD9-81ED-4DB2-BD59-A6C34878D82A}">
                    <a16:rowId xmlns:a16="http://schemas.microsoft.com/office/drawing/2014/main" val="669607718"/>
                  </a:ext>
                </a:extLst>
              </a:tr>
              <a:tr h="283078">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3:00 –</a:t>
                      </a: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3:25</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Update from the</a:t>
                      </a: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OCIO</a:t>
                      </a:r>
                      <a:endPar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OCIO Staff</a:t>
                      </a:r>
                    </a:p>
                  </a:txBody>
                  <a:tcPr marL="68580" marR="68580" marT="0" marB="0" anchor="ctr"/>
                </a:tc>
                <a:extLst>
                  <a:ext uri="{0D108BD9-81ED-4DB2-BD59-A6C34878D82A}">
                    <a16:rowId xmlns:a16="http://schemas.microsoft.com/office/drawing/2014/main" val="556614639"/>
                  </a:ext>
                </a:extLst>
              </a:tr>
              <a:tr h="566156">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3:25</a:t>
                      </a: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 3:30</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Good of the Order Updates, Questions,</a:t>
                      </a: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Answers, Agenda Ideas</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Matt Bailey</a:t>
                      </a:r>
                    </a:p>
                  </a:txBody>
                  <a:tcPr marL="68580" marR="68580" marT="0" marB="0" anchor="ctr"/>
                </a:tc>
                <a:extLst>
                  <a:ext uri="{0D108BD9-81ED-4DB2-BD59-A6C34878D82A}">
                    <a16:rowId xmlns:a16="http://schemas.microsoft.com/office/drawing/2014/main" val="320066639"/>
                  </a:ext>
                </a:extLst>
              </a:tr>
              <a:tr h="283078">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3:30 </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Wrap Up</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Matt Bailey</a:t>
                      </a:r>
                    </a:p>
                  </a:txBody>
                  <a:tcPr marL="68580" marR="68580" marT="0" marB="0" anchor="ctr"/>
                </a:tc>
                <a:extLst>
                  <a:ext uri="{0D108BD9-81ED-4DB2-BD59-A6C34878D82A}">
                    <a16:rowId xmlns:a16="http://schemas.microsoft.com/office/drawing/2014/main" val="3510271061"/>
                  </a:ext>
                </a:extLst>
              </a:tr>
            </a:tbl>
          </a:graphicData>
        </a:graphic>
      </p:graphicFrame>
      <p:sp>
        <p:nvSpPr>
          <p:cNvPr id="4" name="Rectangle 1"/>
          <p:cNvSpPr>
            <a:spLocks noChangeArrowheads="1"/>
          </p:cNvSpPr>
          <p:nvPr/>
        </p:nvSpPr>
        <p:spPr bwMode="auto">
          <a:xfrm>
            <a:off x="-7685015" y="-601153"/>
            <a:ext cx="28548405" cy="52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680324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22474" y="866232"/>
            <a:ext cx="11931901" cy="6209867"/>
          </a:xfrm>
          <a:prstGeom prst="rect">
            <a:avLst/>
          </a:prstGeom>
        </p:spPr>
      </p:pic>
    </p:spTree>
    <p:extLst>
      <p:ext uri="{BB962C8B-B14F-4D97-AF65-F5344CB8AC3E}">
        <p14:creationId xmlns:p14="http://schemas.microsoft.com/office/powerpoint/2010/main" val="3990440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37109"/>
            <a:ext cx="10515600" cy="649859"/>
          </a:xfrm>
        </p:spPr>
        <p:txBody>
          <a:bodyPr>
            <a:normAutofit fontScale="90000"/>
          </a:bodyPr>
          <a:lstStyle/>
          <a:p>
            <a:r>
              <a:rPr lang="en-US" dirty="0" smtClean="0"/>
              <a:t>Decision Package Ranking</a:t>
            </a:r>
            <a:endParaRPr lang="en-US" dirty="0"/>
          </a:p>
        </p:txBody>
      </p:sp>
      <p:sp>
        <p:nvSpPr>
          <p:cNvPr id="5" name="Content Placeholder 4"/>
          <p:cNvSpPr>
            <a:spLocks noGrp="1"/>
          </p:cNvSpPr>
          <p:nvPr>
            <p:ph idx="1"/>
          </p:nvPr>
        </p:nvSpPr>
        <p:spPr>
          <a:xfrm>
            <a:off x="838200" y="1024128"/>
            <a:ext cx="10515600" cy="5152835"/>
          </a:xfrm>
        </p:spPr>
        <p:txBody>
          <a:bodyPr numCol="2" spcCol="182880">
            <a:normAutofit fontScale="92500" lnSpcReduction="10000"/>
          </a:bodyPr>
          <a:lstStyle/>
          <a:p>
            <a:pPr>
              <a:tabLst>
                <a:tab pos="4854575" algn="l"/>
              </a:tabLst>
            </a:pPr>
            <a:r>
              <a:rPr lang="en-US" dirty="0" smtClean="0"/>
              <a:t>RCW – OCIO ranked list DPs with IT spend</a:t>
            </a:r>
          </a:p>
          <a:p>
            <a:pPr lvl="1">
              <a:spcBef>
                <a:spcPts val="0"/>
              </a:spcBef>
            </a:pPr>
            <a:r>
              <a:rPr lang="en-US" dirty="0" smtClean="0"/>
              <a:t>RCW 43.88.092</a:t>
            </a:r>
          </a:p>
          <a:p>
            <a:pPr>
              <a:lnSpc>
                <a:spcPct val="100000"/>
              </a:lnSpc>
              <a:tabLst>
                <a:tab pos="4854575" algn="l"/>
              </a:tabLst>
            </a:pPr>
            <a:r>
              <a:rPr lang="en-US" dirty="0"/>
              <a:t>OCIO Scores - alignment to State’s Enterprise IT Strategy</a:t>
            </a:r>
          </a:p>
          <a:p>
            <a:pPr>
              <a:lnSpc>
                <a:spcPct val="100000"/>
              </a:lnSpc>
              <a:tabLst>
                <a:tab pos="4854575" algn="l"/>
              </a:tabLst>
            </a:pPr>
            <a:r>
              <a:rPr lang="en-US" dirty="0"/>
              <a:t>Past – processes built around producing list</a:t>
            </a:r>
          </a:p>
          <a:p>
            <a:pPr>
              <a:lnSpc>
                <a:spcPct val="100000"/>
              </a:lnSpc>
              <a:tabLst>
                <a:tab pos="4854575" algn="l"/>
              </a:tabLst>
            </a:pPr>
            <a:r>
              <a:rPr lang="en-US" dirty="0"/>
              <a:t>Heard you – too many </a:t>
            </a:r>
            <a:r>
              <a:rPr lang="en-US" dirty="0" err="1"/>
              <a:t>mtgs</a:t>
            </a:r>
            <a:r>
              <a:rPr lang="en-US" dirty="0"/>
              <a:t> – Lean process improvement</a:t>
            </a:r>
          </a:p>
          <a:p>
            <a:pPr>
              <a:lnSpc>
                <a:spcPct val="70000"/>
              </a:lnSpc>
              <a:tabLst>
                <a:tab pos="4854575" algn="l"/>
              </a:tabLst>
            </a:pPr>
            <a:r>
              <a:rPr lang="en-US" dirty="0"/>
              <a:t>2 things needed</a:t>
            </a:r>
          </a:p>
          <a:p>
            <a:pPr marL="971550" lvl="1" indent="-514350">
              <a:buFont typeface="+mj-lt"/>
              <a:buAutoNum type="arabicPeriod"/>
            </a:pPr>
            <a:r>
              <a:rPr lang="en-US" dirty="0" smtClean="0"/>
              <a:t>Agencies understand IT strategy / DP scoring criteria</a:t>
            </a:r>
            <a:endParaRPr lang="en-US" dirty="0"/>
          </a:p>
          <a:p>
            <a:pPr lvl="2"/>
            <a:r>
              <a:rPr lang="en-US" dirty="0" smtClean="0"/>
              <a:t>Us to you info - to inform DP writing</a:t>
            </a:r>
          </a:p>
          <a:p>
            <a:pPr marL="971550" lvl="1" indent="-514350">
              <a:buFont typeface="+mj-lt"/>
              <a:buAutoNum type="arabicPeriod"/>
            </a:pPr>
            <a:r>
              <a:rPr lang="en-US" dirty="0"/>
              <a:t>OCIO understand DP – what is proposed</a:t>
            </a:r>
          </a:p>
          <a:p>
            <a:pPr lvl="2">
              <a:lnSpc>
                <a:spcPct val="110000"/>
              </a:lnSpc>
              <a:spcBef>
                <a:spcPts val="0"/>
              </a:spcBef>
            </a:pPr>
            <a:r>
              <a:rPr lang="en-US" dirty="0"/>
              <a:t>You to us info - to inform scoring</a:t>
            </a:r>
          </a:p>
          <a:p>
            <a:pPr marL="228600" lvl="2">
              <a:lnSpc>
                <a:spcPct val="100000"/>
              </a:lnSpc>
              <a:spcBef>
                <a:spcPts val="1000"/>
              </a:spcBef>
              <a:tabLst>
                <a:tab pos="4854575" algn="l"/>
              </a:tabLst>
            </a:pPr>
            <a:r>
              <a:rPr lang="en-US" sz="2800" dirty="0"/>
              <a:t>Took out waste</a:t>
            </a:r>
          </a:p>
          <a:p>
            <a:pPr marL="228600" lvl="2">
              <a:lnSpc>
                <a:spcPct val="100000"/>
              </a:lnSpc>
              <a:spcBef>
                <a:spcPts val="1000"/>
              </a:spcBef>
              <a:tabLst>
                <a:tab pos="4854575" algn="l"/>
              </a:tabLst>
            </a:pPr>
            <a:r>
              <a:rPr lang="en-US" sz="2800" dirty="0"/>
              <a:t>Meetings are Optional</a:t>
            </a:r>
          </a:p>
          <a:p>
            <a:pPr lvl="1">
              <a:lnSpc>
                <a:spcPct val="110000"/>
              </a:lnSpc>
              <a:spcBef>
                <a:spcPts val="0"/>
              </a:spcBef>
            </a:pPr>
            <a:r>
              <a:rPr lang="en-US" dirty="0"/>
              <a:t>Info sessions: Wed &amp; 9/26</a:t>
            </a:r>
          </a:p>
          <a:p>
            <a:pPr lvl="1">
              <a:lnSpc>
                <a:spcPct val="110000"/>
              </a:lnSpc>
              <a:spcBef>
                <a:spcPts val="0"/>
              </a:spcBef>
            </a:pPr>
            <a:r>
              <a:rPr lang="en-US" dirty="0"/>
              <a:t>1:1 in-depth</a:t>
            </a:r>
          </a:p>
          <a:p>
            <a:pPr lvl="1">
              <a:lnSpc>
                <a:spcPct val="110000"/>
              </a:lnSpc>
              <a:spcBef>
                <a:spcPts val="0"/>
              </a:spcBef>
            </a:pPr>
            <a:r>
              <a:rPr lang="en-US" dirty="0"/>
              <a:t>OFM mtg</a:t>
            </a:r>
          </a:p>
          <a:p>
            <a:pPr marL="228600" lvl="2">
              <a:spcBef>
                <a:spcPts val="0"/>
              </a:spcBef>
            </a:pPr>
            <a:r>
              <a:rPr lang="en-US" sz="2800" dirty="0" smtClean="0"/>
              <a:t>Scoring based on</a:t>
            </a:r>
          </a:p>
          <a:p>
            <a:pPr lvl="1">
              <a:lnSpc>
                <a:spcPct val="100000"/>
              </a:lnSpc>
              <a:spcBef>
                <a:spcPts val="0"/>
              </a:spcBef>
            </a:pPr>
            <a:r>
              <a:rPr lang="en-US" dirty="0"/>
              <a:t>DP, IT Addendum, Self-Scoring Worksheet</a:t>
            </a:r>
          </a:p>
          <a:p>
            <a:pPr lvl="1">
              <a:lnSpc>
                <a:spcPct val="100000"/>
              </a:lnSpc>
              <a:spcBef>
                <a:spcPts val="0"/>
              </a:spcBef>
            </a:pPr>
            <a:r>
              <a:rPr lang="en-US" dirty="0"/>
              <a:t>Submit to OCIO 10/9/17</a:t>
            </a:r>
          </a:p>
          <a:p>
            <a:pPr marL="228600" lvl="2">
              <a:spcBef>
                <a:spcPts val="0"/>
              </a:spcBef>
            </a:pPr>
            <a:endParaRPr lang="en-US" sz="2800" dirty="0" smtClean="0"/>
          </a:p>
          <a:p>
            <a:pPr marL="228600" lvl="2">
              <a:lnSpc>
                <a:spcPct val="100000"/>
              </a:lnSpc>
              <a:spcBef>
                <a:spcPts val="1000"/>
              </a:spcBef>
              <a:tabLst>
                <a:tab pos="4854575" algn="l"/>
              </a:tabLst>
            </a:pPr>
            <a:r>
              <a:rPr lang="en-US" sz="2800" dirty="0"/>
              <a:t>No required Concept Review</a:t>
            </a:r>
          </a:p>
          <a:p>
            <a:pPr marL="228600" lvl="2">
              <a:lnSpc>
                <a:spcPct val="100000"/>
              </a:lnSpc>
              <a:spcBef>
                <a:spcPts val="1000"/>
              </a:spcBef>
              <a:tabLst>
                <a:tab pos="4854575" algn="l"/>
              </a:tabLst>
            </a:pPr>
            <a:r>
              <a:rPr lang="en-US" sz="2800" dirty="0"/>
              <a:t>No scoring presentation</a:t>
            </a:r>
          </a:p>
        </p:txBody>
      </p:sp>
    </p:spTree>
    <p:extLst>
      <p:ext uri="{BB962C8B-B14F-4D97-AF65-F5344CB8AC3E}">
        <p14:creationId xmlns:p14="http://schemas.microsoft.com/office/powerpoint/2010/main" val="1224835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dirty="0"/>
              <a:t>2018 Supplemental Decision Package </a:t>
            </a:r>
            <a:r>
              <a:rPr lang="en-US" dirty="0">
                <a:hlinkClick r:id="rId3"/>
              </a:rPr>
              <a:t>Prioritization </a:t>
            </a:r>
            <a:r>
              <a:rPr lang="en-US" dirty="0" smtClean="0">
                <a:hlinkClick r:id="rId3"/>
              </a:rPr>
              <a:t>Criteria</a:t>
            </a:r>
            <a:endParaRPr lang="en-US" dirty="0" smtClean="0"/>
          </a:p>
          <a:p>
            <a:r>
              <a:rPr lang="en-US" dirty="0"/>
              <a:t>2018 Supplemental </a:t>
            </a:r>
            <a:r>
              <a:rPr lang="en-US" dirty="0">
                <a:hlinkClick r:id="rId4"/>
              </a:rPr>
              <a:t>Self-Scoring </a:t>
            </a:r>
            <a:r>
              <a:rPr lang="en-US" dirty="0" smtClean="0">
                <a:hlinkClick r:id="rId4"/>
              </a:rPr>
              <a:t>Worksheet</a:t>
            </a:r>
            <a:endParaRPr lang="en-US" dirty="0" smtClean="0"/>
          </a:p>
          <a:p>
            <a:endParaRPr lang="en-US" dirty="0"/>
          </a:p>
          <a:p>
            <a:r>
              <a:rPr lang="en-US" dirty="0"/>
              <a:t>Michael Cockrill’s 8/21/2017 </a:t>
            </a:r>
            <a:r>
              <a:rPr lang="en-US" dirty="0">
                <a:hlinkClick r:id="rId5"/>
              </a:rPr>
              <a:t>letter</a:t>
            </a:r>
            <a:r>
              <a:rPr lang="en-US" dirty="0"/>
              <a:t> - </a:t>
            </a:r>
            <a:r>
              <a:rPr lang="en-US" dirty="0" smtClean="0"/>
              <a:t>DP </a:t>
            </a:r>
            <a:r>
              <a:rPr lang="en-US" dirty="0"/>
              <a:t>Reminder</a:t>
            </a:r>
          </a:p>
          <a:p>
            <a:r>
              <a:rPr lang="en-US" dirty="0"/>
              <a:t>Whitney Dickinson’s 9/7/2017 letter – DP Prioritization Instructions</a:t>
            </a:r>
          </a:p>
          <a:p>
            <a:endParaRPr lang="en-US" dirty="0" smtClean="0"/>
          </a:p>
          <a:p>
            <a:r>
              <a:rPr lang="en-US" dirty="0" smtClean="0"/>
              <a:t>Contact Laura Parma </a:t>
            </a:r>
            <a:r>
              <a:rPr lang="en-US" dirty="0" smtClean="0">
                <a:hlinkClick r:id="rId6"/>
              </a:rPr>
              <a:t>laura.parma@ocio.wa.gov</a:t>
            </a:r>
            <a:r>
              <a:rPr lang="en-US" dirty="0"/>
              <a:t> | OCIO Consultants Pool </a:t>
            </a:r>
            <a:r>
              <a:rPr lang="en-US" dirty="0" smtClean="0">
                <a:hlinkClick r:id="rId7"/>
              </a:rPr>
              <a:t>OCIOConsultants@ocio.wa.gov</a:t>
            </a:r>
            <a:endParaRPr lang="en-US" dirty="0" smtClean="0"/>
          </a:p>
          <a:p>
            <a:endParaRPr lang="en-US" dirty="0" smtClean="0"/>
          </a:p>
          <a:p>
            <a:endParaRPr lang="en-US" dirty="0"/>
          </a:p>
          <a:p>
            <a:pPr lvl="1"/>
            <a:endParaRPr lang="en-US" dirty="0"/>
          </a:p>
        </p:txBody>
      </p:sp>
      <p:graphicFrame>
        <p:nvGraphicFramePr>
          <p:cNvPr id="6" name="Object 5"/>
          <p:cNvGraphicFramePr>
            <a:graphicFrameLocks noChangeAspect="1"/>
          </p:cNvGraphicFramePr>
          <p:nvPr>
            <p:extLst/>
          </p:nvPr>
        </p:nvGraphicFramePr>
        <p:xfrm>
          <a:off x="10741152" y="3910330"/>
          <a:ext cx="914400" cy="771525"/>
        </p:xfrm>
        <a:graphic>
          <a:graphicData uri="http://schemas.openxmlformats.org/presentationml/2006/ole">
            <mc:AlternateContent xmlns:mc="http://schemas.openxmlformats.org/markup-compatibility/2006">
              <mc:Choice xmlns:v="urn:schemas-microsoft-com:vml" Requires="v">
                <p:oleObj spid="_x0000_s1028" name="Acrobat Document" showAsIcon="1" r:id="rId8" imgW="914400" imgH="771480" progId="Acrobat.Document.11">
                  <p:embed/>
                </p:oleObj>
              </mc:Choice>
              <mc:Fallback>
                <p:oleObj name="Acrobat Document" showAsIcon="1" r:id="rId8" imgW="914400" imgH="771480" progId="Acrobat.Document.11">
                  <p:embed/>
                  <p:pic>
                    <p:nvPicPr>
                      <p:cNvPr id="6" name="Object 5"/>
                      <p:cNvPicPr/>
                      <p:nvPr/>
                    </p:nvPicPr>
                    <p:blipFill>
                      <a:blip r:embed="rId9"/>
                      <a:stretch>
                        <a:fillRect/>
                      </a:stretch>
                    </p:blipFill>
                    <p:spPr>
                      <a:xfrm>
                        <a:off x="10741152" y="391033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79549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of the Order Updates, Questions, Answers, Agenda Ideas</a:t>
            </a:r>
            <a:endParaRPr lang="en-US" dirty="0"/>
          </a:p>
        </p:txBody>
      </p:sp>
    </p:spTree>
    <p:extLst>
      <p:ext uri="{BB962C8B-B14F-4D97-AF65-F5344CB8AC3E}">
        <p14:creationId xmlns:p14="http://schemas.microsoft.com/office/powerpoint/2010/main" val="400532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OFM Update</a:t>
            </a:r>
            <a:endParaRPr lang="en-US" dirty="0"/>
          </a:p>
        </p:txBody>
      </p:sp>
      <p:sp>
        <p:nvSpPr>
          <p:cNvPr id="9" name="Text Placeholder 8"/>
          <p:cNvSpPr>
            <a:spLocks noGrp="1"/>
          </p:cNvSpPr>
          <p:nvPr>
            <p:ph type="body" sz="quarter" idx="12"/>
          </p:nvPr>
        </p:nvSpPr>
        <p:spPr/>
        <p:txBody>
          <a:bodyPr/>
          <a:lstStyle/>
          <a:p>
            <a:r>
              <a:rPr lang="en-US" dirty="0" smtClean="0"/>
              <a:t>Regan Hesse, OFM</a:t>
            </a:r>
          </a:p>
          <a:p>
            <a:r>
              <a:rPr lang="en-US" dirty="0" smtClean="0"/>
              <a:t>Bryan Way, OFM</a:t>
            </a:r>
            <a:endParaRPr lang="en-US" dirty="0"/>
          </a:p>
        </p:txBody>
      </p:sp>
    </p:spTree>
    <p:extLst>
      <p:ext uri="{BB962C8B-B14F-4D97-AF65-F5344CB8AC3E}">
        <p14:creationId xmlns:p14="http://schemas.microsoft.com/office/powerpoint/2010/main" val="4289947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WaTech Audit Update</a:t>
            </a:r>
            <a:endParaRPr lang="en-US" dirty="0"/>
          </a:p>
        </p:txBody>
      </p:sp>
      <p:sp>
        <p:nvSpPr>
          <p:cNvPr id="9" name="Text Placeholder 8"/>
          <p:cNvSpPr>
            <a:spLocks noGrp="1"/>
          </p:cNvSpPr>
          <p:nvPr>
            <p:ph type="body" sz="quarter" idx="12"/>
          </p:nvPr>
        </p:nvSpPr>
        <p:spPr/>
        <p:txBody>
          <a:bodyPr/>
          <a:lstStyle/>
          <a:p>
            <a:r>
              <a:rPr lang="en-US" dirty="0" smtClean="0"/>
              <a:t>Michael Cockrill, WaTech</a:t>
            </a:r>
          </a:p>
          <a:p>
            <a:r>
              <a:rPr lang="en-US" dirty="0" smtClean="0"/>
              <a:t>Rob St. John, WaTech</a:t>
            </a:r>
          </a:p>
          <a:p>
            <a:r>
              <a:rPr lang="en-US" dirty="0" smtClean="0"/>
              <a:t>Heidi Geathers, WaTech</a:t>
            </a:r>
            <a:endParaRPr lang="en-US" dirty="0"/>
          </a:p>
        </p:txBody>
      </p:sp>
    </p:spTree>
    <p:extLst>
      <p:ext uri="{BB962C8B-B14F-4D97-AF65-F5344CB8AC3E}">
        <p14:creationId xmlns:p14="http://schemas.microsoft.com/office/powerpoint/2010/main" val="2232286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WaTech Audit Update</a:t>
            </a:r>
            <a:endParaRPr lang="en-US" dirty="0"/>
          </a:p>
        </p:txBody>
      </p:sp>
      <p:sp>
        <p:nvSpPr>
          <p:cNvPr id="9" name="Text Placeholder 8"/>
          <p:cNvSpPr>
            <a:spLocks noGrp="1"/>
          </p:cNvSpPr>
          <p:nvPr>
            <p:ph type="body" sz="quarter" idx="12"/>
          </p:nvPr>
        </p:nvSpPr>
        <p:spPr/>
        <p:txBody>
          <a:bodyPr/>
          <a:lstStyle/>
          <a:p>
            <a:r>
              <a:rPr lang="en-US" dirty="0" smtClean="0"/>
              <a:t>Michael Cockrill, WaTech</a:t>
            </a:r>
          </a:p>
          <a:p>
            <a:r>
              <a:rPr lang="en-US" dirty="0" smtClean="0"/>
              <a:t>Rob St. John, WaTech</a:t>
            </a:r>
          </a:p>
          <a:p>
            <a:r>
              <a:rPr lang="en-US" dirty="0" smtClean="0"/>
              <a:t>Heidi Geathers, WaTech</a:t>
            </a:r>
            <a:endParaRPr lang="en-US" dirty="0"/>
          </a:p>
        </p:txBody>
      </p:sp>
    </p:spTree>
    <p:extLst>
      <p:ext uri="{BB962C8B-B14F-4D97-AF65-F5344CB8AC3E}">
        <p14:creationId xmlns:p14="http://schemas.microsoft.com/office/powerpoint/2010/main" val="809239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30695" y="1645661"/>
            <a:ext cx="10926733" cy="4418663"/>
          </a:xfrm>
        </p:spPr>
        <p:txBody>
          <a:bodyPr/>
          <a:lstStyle/>
          <a:p>
            <a:pPr marL="914400" indent="-914400">
              <a:buFont typeface="+mj-lt"/>
              <a:buAutoNum type="arabicPeriod"/>
            </a:pPr>
            <a:r>
              <a:rPr lang="en-US" sz="4800" dirty="0" smtClean="0"/>
              <a:t>WaTech needs to improve </a:t>
            </a:r>
            <a:r>
              <a:rPr lang="en-US" sz="4800" smtClean="0"/>
              <a:t>price transparency</a:t>
            </a:r>
            <a:endParaRPr lang="en-US" sz="4800" dirty="0" smtClean="0"/>
          </a:p>
          <a:p>
            <a:pPr marL="914400" indent="-914400">
              <a:buFont typeface="+mj-lt"/>
              <a:buAutoNum type="arabicPeriod"/>
            </a:pPr>
            <a:r>
              <a:rPr lang="en-US" sz="4800" dirty="0" smtClean="0"/>
              <a:t>Some WaTech customers don’t think their feedback is taken into account</a:t>
            </a:r>
          </a:p>
          <a:p>
            <a:pPr marL="914400" indent="-914400">
              <a:buFont typeface="+mj-lt"/>
              <a:buAutoNum type="arabicPeriod"/>
            </a:pPr>
            <a:r>
              <a:rPr lang="en-US" sz="4800" dirty="0" smtClean="0"/>
              <a:t>Could not demonstrate that all of our services are price competitive</a:t>
            </a:r>
          </a:p>
        </p:txBody>
      </p:sp>
      <p:sp>
        <p:nvSpPr>
          <p:cNvPr id="4" name="Title 3"/>
          <p:cNvSpPr>
            <a:spLocks noGrp="1"/>
          </p:cNvSpPr>
          <p:nvPr>
            <p:ph type="title"/>
          </p:nvPr>
        </p:nvSpPr>
        <p:spPr/>
        <p:txBody>
          <a:bodyPr/>
          <a:lstStyle/>
          <a:p>
            <a:r>
              <a:rPr lang="en-US" dirty="0" smtClean="0"/>
              <a:t>Findings</a:t>
            </a:r>
            <a:endParaRPr lang="en-US" dirty="0"/>
          </a:p>
        </p:txBody>
      </p:sp>
    </p:spTree>
    <p:extLst>
      <p:ext uri="{BB962C8B-B14F-4D97-AF65-F5344CB8AC3E}">
        <p14:creationId xmlns:p14="http://schemas.microsoft.com/office/powerpoint/2010/main" val="24168704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5" name="Chart 4"/>
          <p:cNvGraphicFramePr>
            <a:graphicFrameLocks/>
          </p:cNvGraphicFramePr>
          <p:nvPr>
            <p:extLst/>
          </p:nvPr>
        </p:nvGraphicFramePr>
        <p:xfrm>
          <a:off x="1432559" y="1797517"/>
          <a:ext cx="7913571" cy="4748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197031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2514600"/>
            <a:ext cx="7467600" cy="707886"/>
          </a:xfrm>
          <a:prstGeom prst="rect">
            <a:avLst/>
          </a:prstGeom>
          <a:noFill/>
        </p:spPr>
        <p:txBody>
          <a:bodyPr wrap="square" rtlCol="0">
            <a:spAutoFit/>
          </a:bodyPr>
          <a:lstStyle/>
          <a:p>
            <a:pPr algn="ctr" defTabSz="914400"/>
            <a:r>
              <a:rPr lang="en-US" sz="4000" b="1" cap="small" dirty="0">
                <a:solidFill>
                  <a:prstClr val="white"/>
                </a:solidFill>
                <a:latin typeface="Century Gothic"/>
              </a:rPr>
              <a:t>IT CLASS IMPLEMENTATION</a:t>
            </a:r>
          </a:p>
        </p:txBody>
      </p:sp>
      <p:sp>
        <p:nvSpPr>
          <p:cNvPr id="6" name="TextBox 5"/>
          <p:cNvSpPr txBox="1"/>
          <p:nvPr/>
        </p:nvSpPr>
        <p:spPr>
          <a:xfrm>
            <a:off x="3200400" y="3462010"/>
            <a:ext cx="5791200" cy="523220"/>
          </a:xfrm>
          <a:prstGeom prst="rect">
            <a:avLst/>
          </a:prstGeom>
          <a:noFill/>
        </p:spPr>
        <p:txBody>
          <a:bodyPr wrap="square" rtlCol="0">
            <a:spAutoFit/>
          </a:bodyPr>
          <a:lstStyle/>
          <a:p>
            <a:pPr algn="ctr" defTabSz="914400"/>
            <a:r>
              <a:rPr lang="en-US" sz="2800" b="1" dirty="0">
                <a:solidFill>
                  <a:prstClr val="white"/>
                </a:solidFill>
                <a:latin typeface="Arial Narrow" panose="020B0606020202030204" pitchFamily="34" charset="0"/>
              </a:rPr>
              <a:t>CIO Forum</a:t>
            </a:r>
          </a:p>
        </p:txBody>
      </p:sp>
      <p:sp>
        <p:nvSpPr>
          <p:cNvPr id="7" name="TextBox 6"/>
          <p:cNvSpPr txBox="1"/>
          <p:nvPr/>
        </p:nvSpPr>
        <p:spPr>
          <a:xfrm>
            <a:off x="3200400" y="4168940"/>
            <a:ext cx="5791200" cy="707886"/>
          </a:xfrm>
          <a:prstGeom prst="rect">
            <a:avLst/>
          </a:prstGeom>
          <a:noFill/>
        </p:spPr>
        <p:txBody>
          <a:bodyPr wrap="square" rtlCol="0">
            <a:spAutoFit/>
          </a:bodyPr>
          <a:lstStyle/>
          <a:p>
            <a:pPr algn="ctr" defTabSz="914400"/>
            <a:r>
              <a:rPr lang="en-US" sz="2000" b="1" dirty="0">
                <a:solidFill>
                  <a:prstClr val="white"/>
                </a:solidFill>
                <a:latin typeface="Arial Narrow" panose="020B0606020202030204" pitchFamily="34" charset="0"/>
              </a:rPr>
              <a:t>October 10, 2017</a:t>
            </a:r>
          </a:p>
          <a:p>
            <a:pPr algn="ctr" defTabSz="914400"/>
            <a:endParaRPr lang="en-US" sz="2000" b="1" dirty="0">
              <a:solidFill>
                <a:prstClr val="white"/>
              </a:solidFill>
              <a:latin typeface="Arial Narrow" panose="020B0606020202030204" pitchFamily="34" charset="0"/>
            </a:endParaRPr>
          </a:p>
        </p:txBody>
      </p:sp>
    </p:spTree>
    <p:extLst>
      <p:ext uri="{BB962C8B-B14F-4D97-AF65-F5344CB8AC3E}">
        <p14:creationId xmlns:p14="http://schemas.microsoft.com/office/powerpoint/2010/main" val="3799379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panose="020F0502020204030204" pitchFamily="34" charset="0"/>
              </a:rPr>
              <a:t>Guiding Principles</a:t>
            </a:r>
          </a:p>
        </p:txBody>
      </p:sp>
      <p:sp>
        <p:nvSpPr>
          <p:cNvPr id="3" name="Content Placeholder 2"/>
          <p:cNvSpPr>
            <a:spLocks noGrp="1"/>
          </p:cNvSpPr>
          <p:nvPr>
            <p:ph idx="1"/>
          </p:nvPr>
        </p:nvSpPr>
        <p:spPr/>
        <p:txBody>
          <a:bodyPr/>
          <a:lstStyle/>
          <a:p>
            <a:pPr lvl="0"/>
            <a:r>
              <a:rPr lang="en-US" dirty="0">
                <a:latin typeface="Calibri" panose="020F0502020204030204" pitchFamily="34" charset="0"/>
              </a:rPr>
              <a:t>Market Competitiveness to address stakeholder recruitment and retention concerns</a:t>
            </a:r>
          </a:p>
          <a:p>
            <a:pPr lvl="0"/>
            <a:r>
              <a:rPr lang="en-US" dirty="0">
                <a:latin typeface="Calibri" panose="020F0502020204030204" pitchFamily="34" charset="0"/>
              </a:rPr>
              <a:t>Ability to respond to workforce issues by providing more detailed classification data by job </a:t>
            </a:r>
            <a:r>
              <a:rPr lang="en-US" dirty="0" smtClean="0">
                <a:latin typeface="Calibri" panose="020F0502020204030204" pitchFamily="34" charset="0"/>
              </a:rPr>
              <a:t>family and level</a:t>
            </a:r>
            <a:endParaRPr lang="en-US" dirty="0">
              <a:latin typeface="Calibri" panose="020F0502020204030204" pitchFamily="34" charset="0"/>
            </a:endParaRPr>
          </a:p>
          <a:p>
            <a:pPr lvl="0"/>
            <a:r>
              <a:rPr lang="en-US" dirty="0">
                <a:latin typeface="Calibri" panose="020F0502020204030204" pitchFamily="34" charset="0"/>
              </a:rPr>
              <a:t>Internal Alignment and Equity </a:t>
            </a:r>
          </a:p>
          <a:p>
            <a:r>
              <a:rPr lang="en-US" dirty="0">
                <a:latin typeface="Calibri" panose="020F0502020204030204" pitchFamily="34" charset="0"/>
              </a:rPr>
              <a:t>Sustainable Structure that can adapt to changes in the technology industry while balancing fiscal constraints</a:t>
            </a:r>
          </a:p>
          <a:p>
            <a:pPr lvl="0"/>
            <a:endParaRPr lang="en-US" dirty="0">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pPr defTabSz="914400"/>
            <a:fld id="{4316A2ED-1DC9-4CF0-B96E-395B43C00620}" type="slidenum">
              <a:rPr lang="en-US">
                <a:solidFill>
                  <a:srgbClr val="564B3C"/>
                </a:solidFill>
                <a:latin typeface="Century Gothic"/>
              </a:rPr>
              <a:pPr defTabSz="914400"/>
              <a:t>9</a:t>
            </a:fld>
            <a:endParaRPr lang="en-US" dirty="0">
              <a:solidFill>
                <a:srgbClr val="564B3C"/>
              </a:solidFill>
              <a:latin typeface="Century Gothic"/>
            </a:endParaRPr>
          </a:p>
        </p:txBody>
      </p:sp>
    </p:spTree>
    <p:extLst>
      <p:ext uri="{BB962C8B-B14F-4D97-AF65-F5344CB8AC3E}">
        <p14:creationId xmlns:p14="http://schemas.microsoft.com/office/powerpoint/2010/main" val="284578866"/>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0.jpeg"/></Relationships>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972</TotalTime>
  <Words>824</Words>
  <Application>Microsoft Office PowerPoint</Application>
  <PresentationFormat>Widescreen</PresentationFormat>
  <Paragraphs>164</Paragraphs>
  <Slides>23</Slides>
  <Notes>0</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8" baseType="lpstr">
      <vt:lpstr>Arial</vt:lpstr>
      <vt:lpstr>Arial Narrow</vt:lpstr>
      <vt:lpstr>Book Antiqua</vt:lpstr>
      <vt:lpstr>Calibri</vt:lpstr>
      <vt:lpstr>Calibri Light</vt:lpstr>
      <vt:lpstr>Century Gothic</vt:lpstr>
      <vt:lpstr>Segoe UI</vt:lpstr>
      <vt:lpstr>Times New Roman</vt:lpstr>
      <vt:lpstr>Trebuchet MS</vt:lpstr>
      <vt:lpstr>WA Tech PPT Template</vt:lpstr>
      <vt:lpstr>Icon Library</vt:lpstr>
      <vt:lpstr>Apothecary</vt:lpstr>
      <vt:lpstr>Office Theme</vt:lpstr>
      <vt:lpstr>1_Office Theme</vt:lpstr>
      <vt:lpstr>Acrobat Document</vt:lpstr>
      <vt:lpstr>CIO Forum</vt:lpstr>
      <vt:lpstr>PowerPoint Presentation</vt:lpstr>
      <vt:lpstr>OFM Update</vt:lpstr>
      <vt:lpstr>WaTech Audit Update</vt:lpstr>
      <vt:lpstr>WaTech Audit Update</vt:lpstr>
      <vt:lpstr>Findings</vt:lpstr>
      <vt:lpstr>PowerPoint Presentation</vt:lpstr>
      <vt:lpstr>PowerPoint Presentation</vt:lpstr>
      <vt:lpstr>Guiding Principles</vt:lpstr>
      <vt:lpstr>Status of evaluations</vt:lpstr>
      <vt:lpstr>Preliminary Findings and Impacts</vt:lpstr>
      <vt:lpstr>Mitigation of risks</vt:lpstr>
      <vt:lpstr>Current work </vt:lpstr>
      <vt:lpstr>State HR contacts</vt:lpstr>
      <vt:lpstr>WaTech Rate Change Update</vt:lpstr>
      <vt:lpstr>SAW Modernization Update</vt:lpstr>
      <vt:lpstr>Logging and Monitoring</vt:lpstr>
      <vt:lpstr>OCIO Update </vt:lpstr>
      <vt:lpstr>Supplemental Decision Package Review Process</vt:lpstr>
      <vt:lpstr>PowerPoint Presentation</vt:lpstr>
      <vt:lpstr>Decision Package Ranking</vt:lpstr>
      <vt:lpstr>Reference</vt:lpstr>
      <vt:lpstr>Good of the Order Updates, Questions, Answers, Agenda Ideas</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Freeman, Marilyn (OCIO)</dc:creator>
  <cp:keywords>&lt;Any Related Keywords&gt;</cp:keywords>
  <dc:description>Template: _x000d_
Formatting: _x000d_
Event Date: _x000d_
Event Location: _x000d_
Audience Type:</dc:description>
  <cp:lastModifiedBy>Bailey, Matthew (WaTech)</cp:lastModifiedBy>
  <cp:revision>25</cp:revision>
  <cp:lastPrinted>2015-12-01T23:29:14Z</cp:lastPrinted>
  <dcterms:created xsi:type="dcterms:W3CDTF">2015-12-01T23:22:10Z</dcterms:created>
  <dcterms:modified xsi:type="dcterms:W3CDTF">2017-10-10T20:25:24Z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