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16" r:id="rId4"/>
    <p:sldMasterId id="2147484571" r:id="rId5"/>
    <p:sldMasterId id="2147484621" r:id="rId6"/>
    <p:sldMasterId id="2147484649" r:id="rId7"/>
  </p:sldMasterIdLst>
  <p:notesMasterIdLst>
    <p:notesMasterId r:id="rId57"/>
  </p:notesMasterIdLst>
  <p:handoutMasterIdLst>
    <p:handoutMasterId r:id="rId58"/>
  </p:handoutMasterIdLst>
  <p:sldIdLst>
    <p:sldId id="256" r:id="rId8"/>
    <p:sldId id="342"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50" r:id="rId27"/>
    <p:sldId id="351" r:id="rId28"/>
    <p:sldId id="392" r:id="rId29"/>
    <p:sldId id="393" r:id="rId30"/>
    <p:sldId id="394" r:id="rId31"/>
    <p:sldId id="395" r:id="rId32"/>
    <p:sldId id="396"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0" r:id="rId47"/>
    <p:sldId id="411" r:id="rId48"/>
    <p:sldId id="412" r:id="rId49"/>
    <p:sldId id="413" r:id="rId50"/>
    <p:sldId id="414" r:id="rId51"/>
    <p:sldId id="415" r:id="rId52"/>
    <p:sldId id="416" r:id="rId53"/>
    <p:sldId id="417" r:id="rId54"/>
    <p:sldId id="418" r:id="rId55"/>
    <p:sldId id="269" r:id="rId56"/>
  </p:sldIdLst>
  <p:sldSz cx="12192000" cy="6858000"/>
  <p:notesSz cx="7023100" cy="9309100"/>
  <p:defaultTextStyle>
    <a:defPPr>
      <a:defRPr lang="en-US"/>
    </a:defPPr>
    <a:lvl1pPr marL="0" algn="l" defTabSz="768113" rtl="0" eaLnBrk="1" latinLnBrk="0" hangingPunct="1">
      <a:defRPr sz="1500" kern="1200">
        <a:solidFill>
          <a:schemeClr val="tx1"/>
        </a:solidFill>
        <a:latin typeface="+mn-lt"/>
        <a:ea typeface="+mn-ea"/>
        <a:cs typeface="+mn-cs"/>
      </a:defRPr>
    </a:lvl1pPr>
    <a:lvl2pPr marL="384057" algn="l" defTabSz="768113" rtl="0" eaLnBrk="1" latinLnBrk="0" hangingPunct="1">
      <a:defRPr sz="1500" kern="1200">
        <a:solidFill>
          <a:schemeClr val="tx1"/>
        </a:solidFill>
        <a:latin typeface="+mn-lt"/>
        <a:ea typeface="+mn-ea"/>
        <a:cs typeface="+mn-cs"/>
      </a:defRPr>
    </a:lvl2pPr>
    <a:lvl3pPr marL="768113" algn="l" defTabSz="768113" rtl="0" eaLnBrk="1" latinLnBrk="0" hangingPunct="1">
      <a:defRPr sz="1500" kern="1200">
        <a:solidFill>
          <a:schemeClr val="tx1"/>
        </a:solidFill>
        <a:latin typeface="+mn-lt"/>
        <a:ea typeface="+mn-ea"/>
        <a:cs typeface="+mn-cs"/>
      </a:defRPr>
    </a:lvl3pPr>
    <a:lvl4pPr marL="1152170" algn="l" defTabSz="768113" rtl="0" eaLnBrk="1" latinLnBrk="0" hangingPunct="1">
      <a:defRPr sz="1500" kern="1200">
        <a:solidFill>
          <a:schemeClr val="tx1"/>
        </a:solidFill>
        <a:latin typeface="+mn-lt"/>
        <a:ea typeface="+mn-ea"/>
        <a:cs typeface="+mn-cs"/>
      </a:defRPr>
    </a:lvl4pPr>
    <a:lvl5pPr marL="1536226" algn="l" defTabSz="768113" rtl="0" eaLnBrk="1" latinLnBrk="0" hangingPunct="1">
      <a:defRPr sz="1500" kern="1200">
        <a:solidFill>
          <a:schemeClr val="tx1"/>
        </a:solidFill>
        <a:latin typeface="+mn-lt"/>
        <a:ea typeface="+mn-ea"/>
        <a:cs typeface="+mn-cs"/>
      </a:defRPr>
    </a:lvl5pPr>
    <a:lvl6pPr marL="1920283" algn="l" defTabSz="768113" rtl="0" eaLnBrk="1" latinLnBrk="0" hangingPunct="1">
      <a:defRPr sz="1500" kern="1200">
        <a:solidFill>
          <a:schemeClr val="tx1"/>
        </a:solidFill>
        <a:latin typeface="+mn-lt"/>
        <a:ea typeface="+mn-ea"/>
        <a:cs typeface="+mn-cs"/>
      </a:defRPr>
    </a:lvl6pPr>
    <a:lvl7pPr marL="2304339" algn="l" defTabSz="768113" rtl="0" eaLnBrk="1" latinLnBrk="0" hangingPunct="1">
      <a:defRPr sz="1500" kern="1200">
        <a:solidFill>
          <a:schemeClr val="tx1"/>
        </a:solidFill>
        <a:latin typeface="+mn-lt"/>
        <a:ea typeface="+mn-ea"/>
        <a:cs typeface="+mn-cs"/>
      </a:defRPr>
    </a:lvl7pPr>
    <a:lvl8pPr marL="2688396" algn="l" defTabSz="768113" rtl="0" eaLnBrk="1" latinLnBrk="0" hangingPunct="1">
      <a:defRPr sz="1500" kern="1200">
        <a:solidFill>
          <a:schemeClr val="tx1"/>
        </a:solidFill>
        <a:latin typeface="+mn-lt"/>
        <a:ea typeface="+mn-ea"/>
        <a:cs typeface="+mn-cs"/>
      </a:defRPr>
    </a:lvl8pPr>
    <a:lvl9pPr marL="3072453" algn="l" defTabSz="768113" rtl="0" eaLnBrk="1" latinLnBrk="0" hangingPunct="1">
      <a:defRPr sz="15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C8FEE9-DA6D-4468-823D-3ACAD0FFD652}">
          <p14:sldIdLst>
            <p14:sldId id="256"/>
            <p14:sldId id="342"/>
            <p14:sldId id="357"/>
            <p14:sldId id="358"/>
            <p14:sldId id="359"/>
            <p14:sldId id="360"/>
            <p14:sldId id="361"/>
            <p14:sldId id="362"/>
            <p14:sldId id="363"/>
            <p14:sldId id="364"/>
            <p14:sldId id="365"/>
            <p14:sldId id="366"/>
            <p14:sldId id="367"/>
            <p14:sldId id="368"/>
            <p14:sldId id="369"/>
            <p14:sldId id="370"/>
            <p14:sldId id="371"/>
            <p14:sldId id="372"/>
            <p14:sldId id="373"/>
            <p14:sldId id="350"/>
            <p14:sldId id="35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69"/>
          </p14:sldIdLst>
        </p14:section>
      </p14:sectionLst>
    </p:ext>
    <p:ext uri="{EFAFB233-063F-42B5-8137-9DF3F51BA10A}">
      <p15:sldGuideLst xmlns:p15="http://schemas.microsoft.com/office/powerpoint/2012/main">
        <p15:guide id="1" orient="horz" pos="142" userDrawn="1">
          <p15:clr>
            <a:srgbClr val="A4A3A4"/>
          </p15:clr>
        </p15:guide>
        <p15:guide id="2" orient="horz" pos="1320" userDrawn="1">
          <p15:clr>
            <a:srgbClr val="A4A3A4"/>
          </p15:clr>
        </p15:guide>
        <p15:guide id="3" orient="horz" pos="2456" userDrawn="1">
          <p15:clr>
            <a:srgbClr val="A4A3A4"/>
          </p15:clr>
        </p15:guide>
        <p15:guide id="4" orient="horz" pos="4177" userDrawn="1">
          <p15:clr>
            <a:srgbClr val="A4A3A4"/>
          </p15:clr>
        </p15:guide>
        <p15:guide id="5" orient="horz" pos="3072" userDrawn="1">
          <p15:clr>
            <a:srgbClr val="A4A3A4"/>
          </p15:clr>
        </p15:guide>
        <p15:guide id="6" orient="horz" pos="1944" userDrawn="1">
          <p15:clr>
            <a:srgbClr val="A4A3A4"/>
          </p15:clr>
        </p15:guide>
        <p15:guide id="7" orient="horz" pos="624" userDrawn="1">
          <p15:clr>
            <a:srgbClr val="A4A3A4"/>
          </p15:clr>
        </p15:guide>
        <p15:guide id="8" orient="horz" pos="3672" userDrawn="1">
          <p15:clr>
            <a:srgbClr val="A4A3A4"/>
          </p15:clr>
        </p15:guide>
        <p15:guide id="9" pos="1032" userDrawn="1">
          <p15:clr>
            <a:srgbClr val="A4A3A4"/>
          </p15:clr>
        </p15:guide>
        <p15:guide id="10" pos="2688" userDrawn="1">
          <p15:clr>
            <a:srgbClr val="A4A3A4"/>
          </p15:clr>
        </p15:guide>
        <p15:guide id="11" pos="1944" userDrawn="1">
          <p15:clr>
            <a:srgbClr val="A4A3A4"/>
          </p15:clr>
        </p15:guide>
        <p15:guide id="12" pos="3648" userDrawn="1">
          <p15:clr>
            <a:srgbClr val="A4A3A4"/>
          </p15:clr>
        </p15:guide>
        <p15:guide id="13" pos="4995" userDrawn="1">
          <p15:clr>
            <a:srgbClr val="A4A3A4"/>
          </p15:clr>
        </p15:guide>
        <p15:guide id="14" pos="4225" userDrawn="1">
          <p15:clr>
            <a:srgbClr val="A4A3A4"/>
          </p15:clr>
        </p15:guide>
        <p15:guide id="15" pos="5761" userDrawn="1">
          <p15:clr>
            <a:srgbClr val="A4A3A4"/>
          </p15:clr>
        </p15:guide>
        <p15:guide id="16" pos="6531" userDrawn="1">
          <p15:clr>
            <a:srgbClr val="A4A3A4"/>
          </p15:clr>
        </p15:guide>
        <p15:guide id="17" pos="7299" userDrawn="1">
          <p15:clr>
            <a:srgbClr val="A4A3A4"/>
          </p15:clr>
        </p15:guide>
        <p15:guide id="18" pos="264" userDrawn="1">
          <p15:clr>
            <a:srgbClr val="A4A3A4"/>
          </p15:clr>
        </p15:guide>
        <p15:guide id="19" orient="horz" pos="2904">
          <p15:clr>
            <a:srgbClr val="A4A3A4"/>
          </p15:clr>
        </p15:guide>
        <p15:guide id="20" pos="4194">
          <p15:clr>
            <a:srgbClr val="A4A3A4"/>
          </p15:clr>
        </p15:guide>
        <p15:guide id="21" pos="1892">
          <p15:clr>
            <a:srgbClr val="A4A3A4"/>
          </p15:clr>
        </p15:guide>
        <p15:guide id="22" pos="3267">
          <p15:clr>
            <a:srgbClr val="A4A3A4"/>
          </p15:clr>
        </p15:guide>
        <p15:guide id="23" orient="horz" pos="2259">
          <p15:clr>
            <a:srgbClr val="A4A3A4"/>
          </p15:clr>
        </p15:guide>
        <p15:guide id="24" orient="horz" pos="3896">
          <p15:clr>
            <a:srgbClr val="A4A3A4"/>
          </p15:clr>
        </p15:guide>
        <p15:guide id="25" pos="2661">
          <p15:clr>
            <a:srgbClr val="A4A3A4"/>
          </p15:clr>
        </p15:guide>
        <p15:guide id="26" pos="224">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1" clrIdx="1"/>
  <p:cmAuthor id="2" name="Sarah Lundy (Becauz LLC)" initials="SL(L" lastIdx="68" clrIdx="2">
    <p:extLst/>
  </p:cmAuthor>
  <p:cmAuthor id="3" name="Lisa MacLeod" initials=""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D1F"/>
    <a:srgbClr val="555456"/>
    <a:srgbClr val="526F82"/>
    <a:srgbClr val="717073"/>
    <a:srgbClr val="9FA617"/>
    <a:srgbClr val="7493A7"/>
    <a:srgbClr val="808000"/>
    <a:srgbClr val="4D090E"/>
    <a:srgbClr val="000080"/>
    <a:srgbClr val="3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394" autoAdjust="0"/>
    <p:restoredTop sz="99261" autoAdjust="0"/>
  </p:normalViewPr>
  <p:slideViewPr>
    <p:cSldViewPr snapToGrid="0">
      <p:cViewPr varScale="1">
        <p:scale>
          <a:sx n="108" d="100"/>
          <a:sy n="108" d="100"/>
        </p:scale>
        <p:origin x="114" y="264"/>
      </p:cViewPr>
      <p:guideLst>
        <p:guide orient="horz" pos="142"/>
        <p:guide orient="horz" pos="1320"/>
        <p:guide orient="horz" pos="2456"/>
        <p:guide orient="horz" pos="4177"/>
        <p:guide orient="horz" pos="3072"/>
        <p:guide orient="horz" pos="1944"/>
        <p:guide orient="horz" pos="624"/>
        <p:guide orient="horz" pos="3672"/>
        <p:guide pos="1032"/>
        <p:guide pos="2688"/>
        <p:guide pos="1944"/>
        <p:guide pos="3648"/>
        <p:guide pos="4995"/>
        <p:guide pos="4225"/>
        <p:guide pos="5761"/>
        <p:guide pos="6531"/>
        <p:guide pos="7299"/>
        <p:guide pos="264"/>
        <p:guide orient="horz" pos="2904"/>
        <p:guide pos="4194"/>
        <p:guide pos="1892"/>
        <p:guide pos="3267"/>
        <p:guide orient="horz" pos="2259"/>
        <p:guide orient="horz" pos="3896"/>
        <p:guide pos="2661"/>
        <p:guide pos="224"/>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3" d="2"/>
        <a:sy n="3" d="2"/>
      </p:scale>
      <p:origin x="0" y="0"/>
    </p:cViewPr>
  </p:notesTextViewPr>
  <p:sorterViewPr>
    <p:cViewPr varScale="1">
      <p:scale>
        <a:sx n="1" d="1"/>
        <a:sy n="1" d="1"/>
      </p:scale>
      <p:origin x="0" y="-186"/>
    </p:cViewPr>
  </p:sorterViewPr>
  <p:notesViewPr>
    <p:cSldViewPr snapToGrid="0" showGuides="1">
      <p:cViewPr varScale="1">
        <p:scale>
          <a:sx n="87" d="100"/>
          <a:sy n="87" d="100"/>
        </p:scale>
        <p:origin x="-3904" y="-128"/>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slide" Target="slides/slide2.xml"/><Relationship Id="rId1" Type="http://schemas.openxmlformats.org/officeDocument/2006/relationships/slide" Target="slides/slide1.xml"/><Relationship Id="rId5" Type="http://schemas.openxmlformats.org/officeDocument/2006/relationships/slide" Target="slides/slide21.xml"/><Relationship Id="rId4"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2">
                <a:lumMod val="50000"/>
                <a:lumOff val="50000"/>
              </a:schemeClr>
            </a:solidFill>
            <a:ln>
              <a:noFill/>
            </a:ln>
            <a:effectLst/>
          </c:spPr>
          <c:invertIfNegative val="0"/>
          <c:dPt>
            <c:idx val="11"/>
            <c:invertIfNegative val="0"/>
            <c:bubble3D val="0"/>
            <c:spPr>
              <a:solidFill>
                <a:schemeClr val="tx1"/>
              </a:solidFill>
              <a:ln>
                <a:noFill/>
              </a:ln>
              <a:effectLst/>
            </c:spPr>
            <c:extLst>
              <c:ext xmlns:c16="http://schemas.microsoft.com/office/drawing/2014/chart" uri="{C3380CC4-5D6E-409C-BE32-E72D297353CC}">
                <c16:uniqueId val="{00000001-F0CB-49DA-95F1-3588D80673BA}"/>
              </c:ext>
            </c:extLst>
          </c:dPt>
          <c:dPt>
            <c:idx val="14"/>
            <c:invertIfNegative val="0"/>
            <c:bubble3D val="0"/>
            <c:spPr>
              <a:solidFill>
                <a:schemeClr val="tx1"/>
              </a:solidFill>
              <a:ln>
                <a:noFill/>
              </a:ln>
              <a:effectLst/>
            </c:spPr>
            <c:extLst>
              <c:ext xmlns:c16="http://schemas.microsoft.com/office/drawing/2014/chart" uri="{C3380CC4-5D6E-409C-BE32-E72D297353CC}">
                <c16:uniqueId val="{00000003-F0CB-49DA-95F1-3588D80673BA}"/>
              </c:ext>
            </c:extLst>
          </c:dPt>
          <c:dLbls>
            <c:dLbl>
              <c:idx val="1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0CB-49DA-95F1-3588D80673BA}"/>
                </c:ext>
              </c:extLst>
            </c:dLbl>
            <c:dLbl>
              <c:idx val="14"/>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0CB-49DA-95F1-3588D80673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Free Child Care</c:v>
                </c:pt>
                <c:pt idx="1">
                  <c:v>Subsidized Travel Costs</c:v>
                </c:pt>
                <c:pt idx="2">
                  <c:v>Maternity / Paternity Benefits</c:v>
                </c:pt>
                <c:pt idx="3">
                  <c:v>Assistance in Clearing Debts Incurred While Studying</c:v>
                </c:pt>
                <c:pt idx="4">
                  <c:v>Company Car</c:v>
                </c:pt>
                <c:pt idx="5">
                  <c:v>Financial Assistance with Housing</c:v>
                </c:pt>
                <c:pt idx="6">
                  <c:v>Greater Vacation Allowance</c:v>
                </c:pt>
                <c:pt idx="7">
                  <c:v>Pension Scheme or Other Retirement Funding</c:v>
                </c:pt>
                <c:pt idx="8">
                  <c:v>Free Private Healthcare</c:v>
                </c:pt>
                <c:pt idx="9">
                  <c:v>Cash Bonuses</c:v>
                </c:pt>
                <c:pt idx="10">
                  <c:v>Flexible Working Hours</c:v>
                </c:pt>
                <c:pt idx="11">
                  <c:v>Training and Development</c:v>
                </c:pt>
              </c:strCache>
            </c:strRef>
          </c:cat>
          <c:val>
            <c:numRef>
              <c:f>Sheet1!$B$2:$B$13</c:f>
              <c:numCache>
                <c:formatCode>0%</c:formatCode>
                <c:ptCount val="12"/>
                <c:pt idx="0">
                  <c:v>0.02</c:v>
                </c:pt>
                <c:pt idx="1">
                  <c:v>0.02</c:v>
                </c:pt>
                <c:pt idx="2">
                  <c:v>0.03</c:v>
                </c:pt>
                <c:pt idx="3">
                  <c:v>0.03</c:v>
                </c:pt>
                <c:pt idx="4">
                  <c:v>0.04</c:v>
                </c:pt>
                <c:pt idx="5">
                  <c:v>0.05</c:v>
                </c:pt>
                <c:pt idx="6">
                  <c:v>0.06</c:v>
                </c:pt>
                <c:pt idx="7">
                  <c:v>0.06</c:v>
                </c:pt>
                <c:pt idx="8">
                  <c:v>0.08</c:v>
                </c:pt>
                <c:pt idx="9">
                  <c:v>0.14000000000000001</c:v>
                </c:pt>
                <c:pt idx="10">
                  <c:v>0.19</c:v>
                </c:pt>
                <c:pt idx="11">
                  <c:v>0.22</c:v>
                </c:pt>
              </c:numCache>
            </c:numRef>
          </c:val>
          <c:extLst>
            <c:ext xmlns:c16="http://schemas.microsoft.com/office/drawing/2014/chart" uri="{C3380CC4-5D6E-409C-BE32-E72D297353CC}">
              <c16:uniqueId val="{00000004-F0CB-49DA-95F1-3588D80673BA}"/>
            </c:ext>
          </c:extLst>
        </c:ser>
        <c:dLbls>
          <c:showLegendKey val="0"/>
          <c:showVal val="0"/>
          <c:showCatName val="0"/>
          <c:showSerName val="0"/>
          <c:showPercent val="0"/>
          <c:showBubbleSize val="0"/>
        </c:dLbls>
        <c:gapWidth val="50"/>
        <c:axId val="-2084332008"/>
        <c:axId val="-2083751256"/>
      </c:barChart>
      <c:catAx>
        <c:axId val="-2084332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83751256"/>
        <c:crosses val="autoZero"/>
        <c:auto val="1"/>
        <c:lblAlgn val="ctr"/>
        <c:lblOffset val="100"/>
        <c:noMultiLvlLbl val="0"/>
      </c:catAx>
      <c:valAx>
        <c:axId val="-208375125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084332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3043344" cy="465455"/>
          </a:xfrm>
          <a:prstGeom prst="rect">
            <a:avLst/>
          </a:prstGeom>
        </p:spPr>
        <p:txBody>
          <a:bodyPr vert="horz" lIns="92552" tIns="46276" rIns="92552" bIns="46276" rtlCol="0"/>
          <a:lstStyle>
            <a:lvl1pPr algn="l">
              <a:defRPr sz="1200"/>
            </a:lvl1pPr>
          </a:lstStyle>
          <a:p>
            <a:endParaRPr lang="en-US" dirty="0">
              <a:latin typeface="Arial"/>
              <a:cs typeface="Arial"/>
            </a:endParaRPr>
          </a:p>
        </p:txBody>
      </p:sp>
      <p:sp>
        <p:nvSpPr>
          <p:cNvPr id="7" name="Date Placeholder 6"/>
          <p:cNvSpPr>
            <a:spLocks noGrp="1"/>
          </p:cNvSpPr>
          <p:nvPr>
            <p:ph type="dt" sz="quarter" idx="1"/>
          </p:nvPr>
        </p:nvSpPr>
        <p:spPr>
          <a:xfrm>
            <a:off x="3978134" y="0"/>
            <a:ext cx="3043344" cy="465455"/>
          </a:xfrm>
          <a:prstGeom prst="rect">
            <a:avLst/>
          </a:prstGeom>
        </p:spPr>
        <p:txBody>
          <a:bodyPr vert="horz" lIns="92552" tIns="46276" rIns="92552" bIns="46276" rtlCol="0"/>
          <a:lstStyle>
            <a:lvl1pPr algn="r">
              <a:defRPr sz="1200"/>
            </a:lvl1pPr>
          </a:lstStyle>
          <a:p>
            <a:fld id="{A3A6EC53-78F5-4E93-A3A4-663C37596E9E}" type="datetime1">
              <a:rPr lang="en-US" smtClean="0">
                <a:latin typeface="Arial"/>
                <a:cs typeface="Arial"/>
              </a:rPr>
              <a:pPr/>
              <a:t>12/14/2017</a:t>
            </a:fld>
            <a:endParaRPr lang="en-US" dirty="0">
              <a:latin typeface="Arial"/>
              <a:cs typeface="Arial"/>
            </a:endParaRPr>
          </a:p>
        </p:txBody>
      </p:sp>
      <p:sp>
        <p:nvSpPr>
          <p:cNvPr id="8" name="Footer Placeholder 7"/>
          <p:cNvSpPr>
            <a:spLocks noGrp="1"/>
          </p:cNvSpPr>
          <p:nvPr>
            <p:ph type="ftr" sz="quarter" idx="2"/>
          </p:nvPr>
        </p:nvSpPr>
        <p:spPr>
          <a:xfrm>
            <a:off x="1685799" y="8714860"/>
            <a:ext cx="3982301" cy="338437"/>
          </a:xfrm>
          <a:prstGeom prst="rect">
            <a:avLst/>
          </a:prstGeom>
        </p:spPr>
        <p:txBody>
          <a:bodyPr vert="horz" lIns="92552" tIns="46276" rIns="92552" bIns="46276" rtlCol="0" anchor="b"/>
          <a:lstStyle>
            <a:lvl1pPr algn="l">
              <a:defRPr sz="1200"/>
            </a:lvl1pPr>
          </a:lstStyle>
          <a:p>
            <a:r>
              <a:rPr lang="en-US" sz="400" dirty="0">
                <a:latin typeface="Arial"/>
                <a:cs typeface="Arial"/>
              </a:rPr>
              <a:t>Copyright © 2015 Washington Technology Solutions (</a:t>
            </a:r>
            <a:r>
              <a:rPr lang="en-US" sz="400" dirty="0" err="1">
                <a:latin typeface="Arial"/>
                <a:cs typeface="Arial"/>
              </a:rPr>
              <a:t>WaTech</a:t>
            </a:r>
            <a:r>
              <a:rPr lang="en-US" sz="400" dirty="0">
                <a:latin typeface="Arial"/>
                <a:cs typeface="Arial"/>
              </a:rPr>
              <a:t>). All rights reserved. Other product names are or may be registered trademarks and/or trademarks in the U.S. and/or other countries. The information herein is for informational purposes only and represents the current view of </a:t>
            </a:r>
            <a:r>
              <a:rPr lang="en-US" sz="400" dirty="0" err="1">
                <a:latin typeface="Arial"/>
                <a:cs typeface="Arial"/>
              </a:rPr>
              <a:t>WaTech</a:t>
            </a:r>
            <a:r>
              <a:rPr lang="en-US" sz="400" dirty="0">
                <a:latin typeface="Arial"/>
                <a:cs typeface="Arial"/>
              </a:rPr>
              <a:t> as of the date of this presentation. Because </a:t>
            </a:r>
            <a:r>
              <a:rPr lang="en-US" sz="400" dirty="0" err="1">
                <a:latin typeface="Arial"/>
                <a:cs typeface="Arial"/>
              </a:rPr>
              <a:t>WaTech</a:t>
            </a:r>
            <a:r>
              <a:rPr lang="en-US" sz="400" dirty="0">
                <a:latin typeface="Arial"/>
                <a:cs typeface="Arial"/>
              </a:rPr>
              <a:t> must respond to changing market conditions, it should not be interpreted to be a commitment on the part of </a:t>
            </a:r>
            <a:r>
              <a:rPr lang="en-US" sz="400" dirty="0" err="1">
                <a:latin typeface="Arial"/>
                <a:cs typeface="Arial"/>
              </a:rPr>
              <a:t>WaTech</a:t>
            </a:r>
            <a:r>
              <a:rPr lang="en-US" sz="400" dirty="0">
                <a:latin typeface="Arial"/>
                <a:cs typeface="Arial"/>
              </a:rPr>
              <a:t>, and </a:t>
            </a:r>
            <a:r>
              <a:rPr lang="en-US" sz="400" dirty="0" err="1">
                <a:latin typeface="Arial"/>
                <a:cs typeface="Arial"/>
              </a:rPr>
              <a:t>WaTech</a:t>
            </a:r>
            <a:r>
              <a:rPr lang="en-US" sz="400" dirty="0">
                <a:latin typeface="Arial"/>
                <a:cs typeface="Arial"/>
              </a:rPr>
              <a:t> cannot guarantee the accuracy of any information provided after the date of this presentation.  WA TECH MAKES NO WARRANTIES, EXPRESS, IMPLIED, OR STATUTORY, AS TO THE INFORMATION IN THIS PRESENTATION.</a:t>
            </a:r>
          </a:p>
        </p:txBody>
      </p:sp>
      <p:sp>
        <p:nvSpPr>
          <p:cNvPr id="9" name="Slide Number Placeholder 8"/>
          <p:cNvSpPr>
            <a:spLocks noGrp="1"/>
          </p:cNvSpPr>
          <p:nvPr>
            <p:ph type="sldNum" sz="quarter" idx="3"/>
          </p:nvPr>
        </p:nvSpPr>
        <p:spPr>
          <a:xfrm>
            <a:off x="5673031" y="8575975"/>
            <a:ext cx="1098661" cy="465455"/>
          </a:xfrm>
          <a:prstGeom prst="rect">
            <a:avLst/>
          </a:prstGeom>
        </p:spPr>
        <p:txBody>
          <a:bodyPr vert="horz" lIns="92552" tIns="46276" rIns="92552" bIns="46276" rtlCol="0" anchor="b"/>
          <a:lstStyle>
            <a:lvl1pPr algn="r">
              <a:defRPr sz="1200"/>
            </a:lvl1pPr>
          </a:lstStyle>
          <a:p>
            <a:fld id="{0EC9E9D6-92A0-482B-A603-C9BA7FFB8190}" type="slidenum">
              <a:rPr lang="en-US" smtClean="0">
                <a:latin typeface="Arial"/>
                <a:cs typeface="Arial"/>
              </a:rPr>
              <a:pPr/>
              <a:t>‹#›</a:t>
            </a:fld>
            <a:endParaRPr lang="en-US" dirty="0">
              <a:latin typeface="Arial"/>
              <a:cs typeface="Arial"/>
            </a:endParaRPr>
          </a:p>
        </p:txBody>
      </p:sp>
      <p:cxnSp>
        <p:nvCxnSpPr>
          <p:cNvPr id="10" name="Straight Connector 9"/>
          <p:cNvCxnSpPr/>
          <p:nvPr/>
        </p:nvCxnSpPr>
        <p:spPr>
          <a:xfrm>
            <a:off x="349745" y="8571101"/>
            <a:ext cx="6421094" cy="0"/>
          </a:xfrm>
          <a:prstGeom prst="line">
            <a:avLst/>
          </a:prstGeom>
          <a:ln w="12700" cmpd="sng">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10" descr="WaTech-FINAL-LOGO-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21" y="8661326"/>
            <a:ext cx="936123" cy="317123"/>
          </a:xfrm>
          <a:prstGeom prst="rect">
            <a:avLst/>
          </a:prstGeom>
        </p:spPr>
      </p:pic>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1" y="0"/>
            <a:ext cx="3043344" cy="465455"/>
          </a:xfrm>
          <a:prstGeom prst="rect">
            <a:avLst/>
          </a:prstGeom>
        </p:spPr>
        <p:txBody>
          <a:bodyPr vert="horz" lIns="92552" tIns="46276" rIns="92552" bIns="46276" rtlCol="0"/>
          <a:lstStyle>
            <a:lvl1pPr algn="l">
              <a:defRPr sz="1200">
                <a:latin typeface="Arial"/>
                <a:cs typeface="Arial"/>
              </a:defRPr>
            </a:lvl1pPr>
          </a:lstStyle>
          <a:p>
            <a:endParaRPr lang="en-US" dirty="0"/>
          </a:p>
        </p:txBody>
      </p:sp>
      <p:sp>
        <p:nvSpPr>
          <p:cNvPr id="9" name="Slide Image Placeholder 8"/>
          <p:cNvSpPr>
            <a:spLocks noGrp="1" noRot="1" noChangeAspect="1"/>
          </p:cNvSpPr>
          <p:nvPr>
            <p:ph type="sldImg" idx="2"/>
          </p:nvPr>
        </p:nvSpPr>
        <p:spPr>
          <a:xfrm>
            <a:off x="406400" y="695325"/>
            <a:ext cx="6210300" cy="3492500"/>
          </a:xfrm>
          <a:prstGeom prst="rect">
            <a:avLst/>
          </a:prstGeom>
          <a:noFill/>
          <a:ln w="12700">
            <a:solidFill>
              <a:prstClr val="black"/>
            </a:solidFill>
          </a:ln>
        </p:spPr>
        <p:txBody>
          <a:bodyPr vert="horz" lIns="92552" tIns="46276" rIns="92552" bIns="46276" rtlCol="0" anchor="ctr"/>
          <a:lstStyle/>
          <a:p>
            <a:endParaRPr lang="en-US" dirty="0"/>
          </a:p>
        </p:txBody>
      </p:sp>
      <p:sp>
        <p:nvSpPr>
          <p:cNvPr id="11" name="Date Placeholder 10"/>
          <p:cNvSpPr>
            <a:spLocks noGrp="1"/>
          </p:cNvSpPr>
          <p:nvPr>
            <p:ph type="dt" idx="1"/>
          </p:nvPr>
        </p:nvSpPr>
        <p:spPr>
          <a:xfrm>
            <a:off x="3978134" y="0"/>
            <a:ext cx="3043344" cy="465455"/>
          </a:xfrm>
          <a:prstGeom prst="rect">
            <a:avLst/>
          </a:prstGeom>
        </p:spPr>
        <p:txBody>
          <a:bodyPr vert="horz" lIns="92552" tIns="46276" rIns="92552" bIns="46276" rtlCol="0"/>
          <a:lstStyle>
            <a:lvl1pPr algn="r">
              <a:defRPr sz="1200">
                <a:latin typeface="Arial"/>
                <a:cs typeface="Arial"/>
              </a:defRPr>
            </a:lvl1pPr>
          </a:lstStyle>
          <a:p>
            <a:fld id="{A8169D3E-AA8A-43A8-A9E4-09EDE817CDC5}" type="datetime1">
              <a:rPr lang="en-US" smtClean="0"/>
              <a:pPr/>
              <a:t>12/14/2017</a:t>
            </a:fld>
            <a:endParaRPr lang="en-US" dirty="0"/>
          </a:p>
        </p:txBody>
      </p:sp>
      <p:sp>
        <p:nvSpPr>
          <p:cNvPr id="12" name="Notes Placeholder 11"/>
          <p:cNvSpPr>
            <a:spLocks noGrp="1"/>
          </p:cNvSpPr>
          <p:nvPr>
            <p:ph type="body" sz="quarter" idx="3"/>
          </p:nvPr>
        </p:nvSpPr>
        <p:spPr>
          <a:xfrm>
            <a:off x="702311" y="4421825"/>
            <a:ext cx="5618480" cy="4189095"/>
          </a:xfrm>
          <a:prstGeom prst="rect">
            <a:avLst/>
          </a:prstGeom>
        </p:spPr>
        <p:txBody>
          <a:bodyPr vert="horz" lIns="92552" tIns="46276" rIns="92552" bIns="4627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Footer Placeholder 7"/>
          <p:cNvSpPr>
            <a:spLocks noGrp="1"/>
          </p:cNvSpPr>
          <p:nvPr>
            <p:ph type="ftr" sz="quarter" idx="4"/>
          </p:nvPr>
        </p:nvSpPr>
        <p:spPr>
          <a:xfrm>
            <a:off x="1685799" y="8875646"/>
            <a:ext cx="3982301" cy="338437"/>
          </a:xfrm>
          <a:prstGeom prst="rect">
            <a:avLst/>
          </a:prstGeom>
        </p:spPr>
        <p:txBody>
          <a:bodyPr vert="horz" lIns="92552" tIns="46276" rIns="92552" bIns="46276" rtlCol="0" anchor="b"/>
          <a:lstStyle>
            <a:lvl1pPr algn="l">
              <a:defRPr sz="1200"/>
            </a:lvl1pPr>
          </a:lstStyle>
          <a:p>
            <a:r>
              <a:rPr lang="en-US" sz="400" dirty="0">
                <a:latin typeface="Arial"/>
                <a:cs typeface="Arial"/>
              </a:rPr>
              <a:t>Copyright © 2015 Washington Technology Solutions (</a:t>
            </a:r>
            <a:r>
              <a:rPr lang="en-US" sz="400" dirty="0" err="1">
                <a:latin typeface="Arial"/>
                <a:cs typeface="Arial"/>
              </a:rPr>
              <a:t>WaTech</a:t>
            </a:r>
            <a:r>
              <a:rPr lang="en-US" sz="400" dirty="0">
                <a:latin typeface="Arial"/>
                <a:cs typeface="Arial"/>
              </a:rPr>
              <a:t>). All rights reserved. Other product names are or may be registered trademarks and/or trademarks in the U.S. and/or other countries. The information herein is for informational purposes only and represents the current view of </a:t>
            </a:r>
            <a:r>
              <a:rPr lang="en-US" sz="400" dirty="0" err="1">
                <a:latin typeface="Arial"/>
                <a:cs typeface="Arial"/>
              </a:rPr>
              <a:t>WaTech</a:t>
            </a:r>
            <a:r>
              <a:rPr lang="en-US" sz="400" dirty="0">
                <a:latin typeface="Arial"/>
                <a:cs typeface="Arial"/>
              </a:rPr>
              <a:t> as of the date of this presentation. Because </a:t>
            </a:r>
            <a:r>
              <a:rPr lang="en-US" sz="400" dirty="0" err="1">
                <a:latin typeface="Arial"/>
                <a:cs typeface="Arial"/>
              </a:rPr>
              <a:t>WaTech</a:t>
            </a:r>
            <a:r>
              <a:rPr lang="en-US" sz="400" dirty="0">
                <a:latin typeface="Arial"/>
                <a:cs typeface="Arial"/>
              </a:rPr>
              <a:t> must respond to changing market conditions, it should not be interpreted to be a commitment on the part of </a:t>
            </a:r>
            <a:r>
              <a:rPr lang="en-US" sz="400" dirty="0" err="1">
                <a:latin typeface="Arial"/>
                <a:cs typeface="Arial"/>
              </a:rPr>
              <a:t>WaTech</a:t>
            </a:r>
            <a:r>
              <a:rPr lang="en-US" sz="400" dirty="0">
                <a:latin typeface="Arial"/>
                <a:cs typeface="Arial"/>
              </a:rPr>
              <a:t>, and </a:t>
            </a:r>
            <a:r>
              <a:rPr lang="en-US" sz="400" dirty="0" err="1">
                <a:latin typeface="Arial"/>
                <a:cs typeface="Arial"/>
              </a:rPr>
              <a:t>WaTech</a:t>
            </a:r>
            <a:r>
              <a:rPr lang="en-US" sz="400" dirty="0">
                <a:latin typeface="Arial"/>
                <a:cs typeface="Arial"/>
              </a:rPr>
              <a:t> cannot guarantee the accuracy of any information provided after the date of this presentation.  WA TECH MAKES NO WARRANTIES, EXPRESS, IMPLIED, OR STATUTORY, AS TO THE INFORMATION IN THIS PRESENTATION.</a:t>
            </a:r>
          </a:p>
        </p:txBody>
      </p:sp>
      <p:sp>
        <p:nvSpPr>
          <p:cNvPr id="15" name="Slide Number Placeholder 8"/>
          <p:cNvSpPr>
            <a:spLocks noGrp="1"/>
          </p:cNvSpPr>
          <p:nvPr>
            <p:ph type="sldNum" sz="quarter" idx="5"/>
          </p:nvPr>
        </p:nvSpPr>
        <p:spPr>
          <a:xfrm>
            <a:off x="5673031" y="8736761"/>
            <a:ext cx="1098661" cy="465455"/>
          </a:xfrm>
          <a:prstGeom prst="rect">
            <a:avLst/>
          </a:prstGeom>
        </p:spPr>
        <p:txBody>
          <a:bodyPr vert="horz" lIns="92552" tIns="46276" rIns="92552" bIns="46276" rtlCol="0" anchor="b"/>
          <a:lstStyle>
            <a:lvl1pPr algn="r">
              <a:defRPr sz="1200"/>
            </a:lvl1pPr>
          </a:lstStyle>
          <a:p>
            <a:fld id="{0EC9E9D6-92A0-482B-A603-C9BA7FFB8190}" type="slidenum">
              <a:rPr lang="en-US" smtClean="0">
                <a:latin typeface="Arial"/>
                <a:cs typeface="Arial"/>
              </a:rPr>
              <a:pPr/>
              <a:t>‹#›</a:t>
            </a:fld>
            <a:endParaRPr lang="en-US" dirty="0">
              <a:latin typeface="Arial"/>
              <a:cs typeface="Arial"/>
            </a:endParaRPr>
          </a:p>
        </p:txBody>
      </p:sp>
      <p:cxnSp>
        <p:nvCxnSpPr>
          <p:cNvPr id="16" name="Straight Connector 15"/>
          <p:cNvCxnSpPr/>
          <p:nvPr/>
        </p:nvCxnSpPr>
        <p:spPr>
          <a:xfrm>
            <a:off x="349745" y="8731888"/>
            <a:ext cx="6421094" cy="0"/>
          </a:xfrm>
          <a:prstGeom prst="line">
            <a:avLst/>
          </a:prstGeom>
          <a:ln w="12700" cmpd="sng">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descr="WaTech-FINAL-LOGO-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21" y="8822112"/>
            <a:ext cx="936123" cy="317123"/>
          </a:xfrm>
          <a:prstGeom prst="rect">
            <a:avLst/>
          </a:prstGeom>
        </p:spPr>
      </p:pic>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768113" rtl="0" eaLnBrk="1" latinLnBrk="0" hangingPunct="1">
      <a:lnSpc>
        <a:spcPct val="90000"/>
      </a:lnSpc>
      <a:spcAft>
        <a:spcPts val="280"/>
      </a:spcAft>
      <a:defRPr sz="700" kern="1200">
        <a:solidFill>
          <a:schemeClr val="tx1"/>
        </a:solidFill>
        <a:latin typeface="Arial"/>
        <a:ea typeface="+mn-ea"/>
        <a:cs typeface="Arial"/>
      </a:defRPr>
    </a:lvl1pPr>
    <a:lvl2pPr marL="178915" indent="-88902"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2pPr>
    <a:lvl3pPr marL="275596" indent="-96681"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3pPr>
    <a:lvl4pPr marL="405616" indent="-123351"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4pPr>
    <a:lvl5pPr marL="516743" indent="-96681"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5pPr>
    <a:lvl6pPr marL="1920283" algn="l" defTabSz="768113" rtl="0" eaLnBrk="1" latinLnBrk="0" hangingPunct="1">
      <a:defRPr sz="1000" kern="1200">
        <a:solidFill>
          <a:schemeClr val="tx1"/>
        </a:solidFill>
        <a:latin typeface="+mn-lt"/>
        <a:ea typeface="+mn-ea"/>
        <a:cs typeface="+mn-cs"/>
      </a:defRPr>
    </a:lvl6pPr>
    <a:lvl7pPr marL="2304339" algn="l" defTabSz="768113" rtl="0" eaLnBrk="1" latinLnBrk="0" hangingPunct="1">
      <a:defRPr sz="1000" kern="1200">
        <a:solidFill>
          <a:schemeClr val="tx1"/>
        </a:solidFill>
        <a:latin typeface="+mn-lt"/>
        <a:ea typeface="+mn-ea"/>
        <a:cs typeface="+mn-cs"/>
      </a:defRPr>
    </a:lvl7pPr>
    <a:lvl8pPr marL="2688396" algn="l" defTabSz="768113" rtl="0" eaLnBrk="1" latinLnBrk="0" hangingPunct="1">
      <a:defRPr sz="1000" kern="1200">
        <a:solidFill>
          <a:schemeClr val="tx1"/>
        </a:solidFill>
        <a:latin typeface="+mn-lt"/>
        <a:ea typeface="+mn-ea"/>
        <a:cs typeface="+mn-cs"/>
      </a:defRPr>
    </a:lvl8pPr>
    <a:lvl9pPr marL="3072453" algn="l" defTabSz="76811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en.wikipedia.org/wiki/University_of_Pennsylvania" TargetMode="External"/><Relationship Id="rId3" Type="http://schemas.openxmlformats.org/officeDocument/2006/relationships/hyperlink" Target="http://en.wikipedia.org/wiki/Brown_University" TargetMode="External"/><Relationship Id="rId7" Type="http://schemas.openxmlformats.org/officeDocument/2006/relationships/hyperlink" Target="http://en.wikipedia.org/wiki/Harvard_University"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en.wikipedia.org/wiki/Dartmouth_College" TargetMode="External"/><Relationship Id="rId5" Type="http://schemas.openxmlformats.org/officeDocument/2006/relationships/hyperlink" Target="http://en.wikipedia.org/wiki/Cornell_University" TargetMode="External"/><Relationship Id="rId10" Type="http://schemas.openxmlformats.org/officeDocument/2006/relationships/hyperlink" Target="http://en.wikipedia.org/wiki/Yale_University" TargetMode="External"/><Relationship Id="rId4" Type="http://schemas.openxmlformats.org/officeDocument/2006/relationships/hyperlink" Target="http://en.wikipedia.org/wiki/Columbia_University" TargetMode="External"/><Relationship Id="rId9" Type="http://schemas.openxmlformats.org/officeDocument/2006/relationships/hyperlink" Target="http://en.wikipedia.org/wiki/Princeton_Universit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1F164AC0-D909-4381-BC4E-1A1D2BADEB9B}"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38840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1374EB27-3C69-4252-971F-BA71358D33FC}"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82947" name="Rectangle 2"/>
          <p:cNvSpPr>
            <a:spLocks noGrp="1" noRot="1" noChangeAspect="1" noChangeArrowheads="1" noTextEdit="1"/>
          </p:cNvSpPr>
          <p:nvPr>
            <p:ph type="sldImg"/>
          </p:nvPr>
        </p:nvSpPr>
        <p:spPr>
          <a:xfrm>
            <a:off x="1106488" y="696913"/>
            <a:ext cx="4646612" cy="3484562"/>
          </a:xfrm>
          <a:ln/>
        </p:spPr>
      </p:sp>
      <p:sp>
        <p:nvSpPr>
          <p:cNvPr id="82948" name="Rectangle 3"/>
          <p:cNvSpPr>
            <a:spLocks noGrp="1" noChangeArrowheads="1"/>
          </p:cNvSpPr>
          <p:nvPr>
            <p:ph type="body" idx="1"/>
          </p:nvPr>
        </p:nvSpPr>
        <p:spPr>
          <a:noFill/>
          <a:ln/>
        </p:spPr>
        <p:txBody>
          <a:bodyPr/>
          <a:lstStyle/>
          <a:p>
            <a:r>
              <a:rPr lang="en-US" sz="1200" kern="1200" dirty="0" smtClean="0">
                <a:solidFill>
                  <a:schemeClr val="tx1"/>
                </a:solidFill>
                <a:effectLst/>
                <a:latin typeface="Times New Roman" pitchFamily="18" charset="0"/>
                <a:ea typeface="+mn-ea"/>
                <a:cs typeface="+mn-cs"/>
              </a:rPr>
              <a:t>At this point, we are anticipating the project will take approximately 16-18 weeks to complete.  </a:t>
            </a:r>
          </a:p>
          <a:p>
            <a:r>
              <a:rPr lang="en-US" sz="1200" kern="1200" dirty="0" smtClean="0">
                <a:solidFill>
                  <a:schemeClr val="tx1"/>
                </a:solidFill>
                <a:effectLst/>
                <a:latin typeface="Times New Roman" pitchFamily="18" charset="0"/>
                <a:ea typeface="+mn-ea"/>
                <a:cs typeface="+mn-cs"/>
              </a:rPr>
              <a:t>This is a fast-tracked timeline as we are hoping to use the results of this analysis in the upcoming 2019-21 budget building conversation with OFM and our legislative partners.   </a:t>
            </a:r>
          </a:p>
          <a:p>
            <a:r>
              <a:rPr lang="en-US" sz="1200" kern="1200" dirty="0" smtClean="0">
                <a:solidFill>
                  <a:schemeClr val="tx1"/>
                </a:solidFill>
                <a:effectLst/>
                <a:latin typeface="Times New Roman" pitchFamily="18" charset="0"/>
                <a:ea typeface="+mn-ea"/>
                <a:cs typeface="+mn-cs"/>
              </a:rPr>
              <a:t>This draft timeline will be fine-tuned when the vendor is selected and onboard. </a:t>
            </a:r>
          </a:p>
          <a:p>
            <a:r>
              <a:rPr lang="en-US" sz="1200" kern="1200" dirty="0" smtClean="0">
                <a:solidFill>
                  <a:schemeClr val="tx1"/>
                </a:solidFill>
                <a:effectLst/>
                <a:latin typeface="Times New Roman" pitchFamily="18" charset="0"/>
                <a:ea typeface="+mn-ea"/>
                <a:cs typeface="+mn-cs"/>
              </a:rPr>
              <a:t>We are estimating the official start date will be on or around 01/05/2018.</a:t>
            </a:r>
          </a:p>
          <a:p>
            <a:pPr eaLnBrk="1" hangingPunct="1"/>
            <a:endParaRPr lang="en-US" b="1" u="sng" dirty="0" smtClean="0"/>
          </a:p>
          <a:p>
            <a:pPr eaLnBrk="1" hangingPunct="1"/>
            <a:endParaRPr lang="en-US" b="1" u="sng" dirty="0" smtClean="0"/>
          </a:p>
          <a:p>
            <a:pPr eaLnBrk="1" hangingPunct="1"/>
            <a:r>
              <a:rPr lang="en-US" b="1" u="sng" dirty="0" smtClean="0"/>
              <a:t>Phase 1 – Mobilize Teams</a:t>
            </a:r>
          </a:p>
          <a:p>
            <a:pPr marL="0" indent="0">
              <a:buNone/>
            </a:pPr>
            <a:endParaRPr lang="en-US" sz="2000" b="1" dirty="0" smtClean="0"/>
          </a:p>
          <a:p>
            <a:pPr marL="457200" lvl="1" indent="0">
              <a:buFont typeface="Arial" panose="020B0604020202020204" pitchFamily="34" charset="0"/>
              <a:buNone/>
            </a:pPr>
            <a:r>
              <a:rPr lang="en-US" sz="2000" b="1" dirty="0" smtClean="0"/>
              <a:t>Objectives</a:t>
            </a:r>
            <a:r>
              <a:rPr lang="en-US" sz="2000" b="1" baseline="0" dirty="0" smtClean="0"/>
              <a:t> : </a:t>
            </a:r>
            <a:r>
              <a:rPr lang="en-US" sz="2000" dirty="0" smtClean="0"/>
              <a:t>Work closely with Gartner to set the foundation for a successful engagement that is delivered in time, within budget and meets the project’s objectives.</a:t>
            </a:r>
          </a:p>
          <a:p>
            <a:pPr marL="457200" lvl="2" indent="0">
              <a:buFont typeface="Arial" panose="020B0604020202020204" pitchFamily="34" charset="0"/>
              <a:buNone/>
            </a:pPr>
            <a:r>
              <a:rPr lang="en-US" sz="2000" b="1" dirty="0" smtClean="0"/>
              <a:t>Expected outputs</a:t>
            </a:r>
          </a:p>
          <a:p>
            <a:pPr marL="1198563" lvl="2" indent="-342900">
              <a:buFont typeface="Arial" panose="020B0604020202020204" pitchFamily="34" charset="0"/>
              <a:buChar char="•"/>
            </a:pPr>
            <a:r>
              <a:rPr lang="en-US" sz="2000" dirty="0" smtClean="0"/>
              <a:t>Project Kickoff meeting</a:t>
            </a:r>
          </a:p>
          <a:p>
            <a:pPr marL="1198563" lvl="2" indent="-342900">
              <a:buFont typeface="Arial" panose="020B0604020202020204" pitchFamily="34" charset="0"/>
              <a:buChar char="•"/>
            </a:pPr>
            <a:r>
              <a:rPr lang="en-US" sz="2000" dirty="0" smtClean="0"/>
              <a:t>Project Schedule and Plan (final)</a:t>
            </a:r>
          </a:p>
          <a:p>
            <a:pPr marL="1198563" lvl="2" indent="-342900">
              <a:buFont typeface="Arial" panose="020B0604020202020204" pitchFamily="34" charset="0"/>
              <a:buChar char="•"/>
            </a:pPr>
            <a:r>
              <a:rPr lang="en-US" sz="2000" dirty="0" smtClean="0"/>
              <a:t>Data and information requests</a:t>
            </a:r>
          </a:p>
          <a:p>
            <a:pPr marL="457200" lvl="2" indent="0">
              <a:buFont typeface="Arial" panose="020B0604020202020204" pitchFamily="34" charset="0"/>
              <a:buNone/>
            </a:pPr>
            <a:r>
              <a:rPr lang="en-US" sz="2000" b="1" dirty="0" smtClean="0"/>
              <a:t>Anticipated Time Frame = </a:t>
            </a:r>
            <a:r>
              <a:rPr lang="en-US" sz="2000" dirty="0" smtClean="0"/>
              <a:t>2-3 Weeks</a:t>
            </a:r>
          </a:p>
          <a:p>
            <a:pPr marL="457200" lvl="2" indent="0">
              <a:buNone/>
            </a:pPr>
            <a:endParaRPr lang="en-US" sz="2000" dirty="0" smtClean="0"/>
          </a:p>
          <a:p>
            <a:pPr marL="0" lvl="1" indent="0">
              <a:buNone/>
            </a:pPr>
            <a:r>
              <a:rPr lang="en-US" sz="2000" b="1" u="sng" dirty="0" smtClean="0"/>
              <a:t>Phase 2 – Data Gathering and Discovery</a:t>
            </a:r>
          </a:p>
          <a:p>
            <a:pPr marL="0" lvl="0" indent="0">
              <a:buFont typeface="Arial" panose="020B0604020202020204" pitchFamily="34" charset="0"/>
              <a:buNone/>
            </a:pPr>
            <a:endParaRPr lang="en-US" sz="2000" b="1" dirty="0" smtClean="0"/>
          </a:p>
          <a:p>
            <a:pPr marL="457200" lvl="1" indent="0">
              <a:buFont typeface="Arial" panose="020B0604020202020204" pitchFamily="34" charset="0"/>
              <a:buNone/>
            </a:pPr>
            <a:r>
              <a:rPr lang="en-US" sz="2000" b="1" dirty="0" smtClean="0"/>
              <a:t>Objectives: </a:t>
            </a:r>
            <a:r>
              <a:rPr lang="en-US" sz="2000" dirty="0" smtClean="0"/>
              <a:t>Gather and analyze all data and information required to fully understand the current services being delivered and the potential service delivery alternatives available for these services.</a:t>
            </a:r>
          </a:p>
          <a:p>
            <a:pPr marL="457200" lvl="2" indent="0">
              <a:buFont typeface="Arial" panose="020B0604020202020204" pitchFamily="34" charset="0"/>
              <a:buNone/>
            </a:pPr>
            <a:r>
              <a:rPr lang="en-US" sz="2000" b="1" dirty="0" smtClean="0"/>
              <a:t>Expected outputs</a:t>
            </a:r>
          </a:p>
          <a:p>
            <a:pPr marL="1198563" lvl="2" indent="-342900">
              <a:buFont typeface="Arial" panose="020B0604020202020204" pitchFamily="34" charset="0"/>
              <a:buChar char="•"/>
            </a:pPr>
            <a:r>
              <a:rPr lang="en-US" sz="2000" dirty="0" smtClean="0"/>
              <a:t>Interview Notes</a:t>
            </a:r>
          </a:p>
          <a:p>
            <a:pPr marL="1198563" lvl="2" indent="-342900">
              <a:buFont typeface="Arial" panose="020B0604020202020204" pitchFamily="34" charset="0"/>
              <a:buChar char="•"/>
            </a:pPr>
            <a:r>
              <a:rPr lang="en-US" sz="2000" dirty="0" smtClean="0"/>
              <a:t>Potential comparison metrics</a:t>
            </a:r>
          </a:p>
          <a:p>
            <a:pPr marL="1198563" lvl="2" indent="-342900">
              <a:buFont typeface="Arial" panose="020B0604020202020204" pitchFamily="34" charset="0"/>
              <a:buChar char="•"/>
            </a:pPr>
            <a:r>
              <a:rPr lang="en-US" sz="2000" dirty="0" smtClean="0"/>
              <a:t>Potential Service alternatives</a:t>
            </a:r>
          </a:p>
          <a:p>
            <a:pPr marL="457200" lvl="2" indent="0">
              <a:buFont typeface="Arial" panose="020B0604020202020204" pitchFamily="34" charset="0"/>
              <a:buNone/>
            </a:pPr>
            <a:r>
              <a:rPr lang="en-US" sz="2000" b="1" dirty="0" smtClean="0"/>
              <a:t>Anticipated Time Frame = </a:t>
            </a:r>
            <a:r>
              <a:rPr lang="en-US" sz="2000" dirty="0" smtClean="0"/>
              <a:t>4-5 Weeks</a:t>
            </a:r>
          </a:p>
          <a:p>
            <a:pPr marL="457200" lvl="2" indent="0">
              <a:buNone/>
            </a:pPr>
            <a:endParaRPr lang="en-US" sz="2000" dirty="0" smtClean="0"/>
          </a:p>
          <a:p>
            <a:pPr marL="0" lvl="1" indent="0">
              <a:buNone/>
            </a:pPr>
            <a:r>
              <a:rPr lang="en-US" sz="2000" b="1" u="sng" dirty="0" smtClean="0"/>
              <a:t>Phase 3 – Analyze and Document Current Services</a:t>
            </a:r>
          </a:p>
          <a:p>
            <a:pPr marL="457200" lvl="1" indent="0">
              <a:buNone/>
            </a:pPr>
            <a:endParaRPr lang="en-US" sz="2000" b="1" dirty="0" smtClean="0"/>
          </a:p>
          <a:p>
            <a:pPr marL="457200" lvl="1" indent="0">
              <a:buFont typeface="Arial" panose="020B0604020202020204" pitchFamily="34" charset="0"/>
              <a:buNone/>
            </a:pPr>
            <a:r>
              <a:rPr lang="en-US" sz="2000" b="1" dirty="0" smtClean="0"/>
              <a:t>Objectives: </a:t>
            </a:r>
            <a:r>
              <a:rPr lang="en-US" sz="2000" dirty="0" smtClean="0"/>
              <a:t>Analyze and document current services to meet legislative requirements</a:t>
            </a:r>
          </a:p>
          <a:p>
            <a:pPr marL="457200" lvl="2" indent="0">
              <a:buFont typeface="Arial" panose="020B0604020202020204" pitchFamily="34" charset="0"/>
              <a:buNone/>
            </a:pPr>
            <a:r>
              <a:rPr lang="en-US" sz="2000" b="1" dirty="0" smtClean="0"/>
              <a:t>Expected outputs</a:t>
            </a:r>
          </a:p>
          <a:p>
            <a:pPr marL="1198563" lvl="2" indent="-342900">
              <a:buFont typeface="Arial" panose="020B0604020202020204" pitchFamily="34" charset="0"/>
              <a:buChar char="•"/>
            </a:pPr>
            <a:r>
              <a:rPr lang="en-US" sz="2000" dirty="0" smtClean="0"/>
              <a:t>Inventory of Services/Programs</a:t>
            </a:r>
          </a:p>
          <a:p>
            <a:pPr marL="1198563" lvl="2" indent="-342900">
              <a:buFont typeface="Arial" panose="020B0604020202020204" pitchFamily="34" charset="0"/>
              <a:buChar char="•"/>
            </a:pPr>
            <a:r>
              <a:rPr lang="en-US" sz="2000" dirty="0" smtClean="0"/>
              <a:t>Current state service validation workshop materials</a:t>
            </a:r>
          </a:p>
          <a:p>
            <a:pPr marL="457200" lvl="2" indent="0">
              <a:buFont typeface="Arial" panose="020B0604020202020204" pitchFamily="34" charset="0"/>
              <a:buNone/>
            </a:pPr>
            <a:r>
              <a:rPr lang="en-US" sz="2000" b="1" dirty="0" smtClean="0"/>
              <a:t>Anticipated Time Frame = </a:t>
            </a:r>
            <a:r>
              <a:rPr lang="en-US" sz="2000" dirty="0" smtClean="0"/>
              <a:t>3-4 Weeks</a:t>
            </a:r>
          </a:p>
          <a:p>
            <a:pPr marL="342900" lvl="1" indent="-342900">
              <a:buFont typeface="Arial" panose="020B0604020202020204" pitchFamily="34" charset="0"/>
              <a:buChar char="•"/>
            </a:pPr>
            <a:endParaRPr lang="en-US" sz="2000" dirty="0" smtClean="0"/>
          </a:p>
          <a:p>
            <a:pPr marL="0" lvl="1" indent="0">
              <a:buNone/>
            </a:pPr>
            <a:r>
              <a:rPr lang="en-US" sz="2000" b="1" u="sng" dirty="0" smtClean="0"/>
              <a:t>Phase 4 – Develop Recommendations</a:t>
            </a:r>
          </a:p>
          <a:p>
            <a:pPr marL="914400" lvl="2" indent="0">
              <a:buNone/>
            </a:pPr>
            <a:endParaRPr lang="en-US" sz="2000" b="1" dirty="0" smtClean="0"/>
          </a:p>
          <a:p>
            <a:pPr marL="457200" lvl="1" indent="0">
              <a:buFont typeface="Arial" panose="020B0604020202020204" pitchFamily="34" charset="0"/>
              <a:buNone/>
            </a:pPr>
            <a:r>
              <a:rPr lang="en-US" sz="2000" b="1" dirty="0" smtClean="0"/>
              <a:t>Objectives: </a:t>
            </a:r>
            <a:r>
              <a:rPr lang="en-US" sz="2000" dirty="0" smtClean="0"/>
              <a:t>Analysis</a:t>
            </a:r>
            <a:r>
              <a:rPr lang="en-US" sz="2000" baseline="0" dirty="0" smtClean="0"/>
              <a:t> of services using research data and produce report regarding which services should be expanded/invested in, maintained, delivered through 3</a:t>
            </a:r>
            <a:r>
              <a:rPr lang="en-US" sz="2000" baseline="30000" dirty="0" smtClean="0"/>
              <a:t>rd</a:t>
            </a:r>
            <a:r>
              <a:rPr lang="en-US" sz="2000" baseline="0" dirty="0" smtClean="0"/>
              <a:t> party / cloud service or discontinued, along with the rationale for each recommendation</a:t>
            </a:r>
            <a:endParaRPr lang="en-US" sz="2000" dirty="0" smtClean="0"/>
          </a:p>
          <a:p>
            <a:pPr marL="457200" lvl="2" indent="0">
              <a:buFont typeface="Arial" panose="020B0604020202020204" pitchFamily="34" charset="0"/>
              <a:buNone/>
            </a:pPr>
            <a:r>
              <a:rPr lang="en-US" sz="2000" b="1" dirty="0" smtClean="0"/>
              <a:t>Expected outputs</a:t>
            </a:r>
          </a:p>
          <a:p>
            <a:pPr marL="1198563" lvl="2" indent="-342900">
              <a:buFont typeface="Arial" panose="020B0604020202020204" pitchFamily="34" charset="0"/>
              <a:buChar char="•"/>
            </a:pPr>
            <a:r>
              <a:rPr lang="en-US" sz="2000" dirty="0" smtClean="0"/>
              <a:t>Comprehensive service</a:t>
            </a:r>
            <a:r>
              <a:rPr lang="en-US" sz="2000" baseline="0" dirty="0" smtClean="0"/>
              <a:t>/program analysis report</a:t>
            </a:r>
            <a:endParaRPr lang="en-US" sz="2000" dirty="0" smtClean="0"/>
          </a:p>
          <a:p>
            <a:pPr marL="1198563" lvl="2" indent="-342900">
              <a:buFont typeface="Arial" panose="020B0604020202020204" pitchFamily="34" charset="0"/>
              <a:buChar char="•"/>
            </a:pPr>
            <a:r>
              <a:rPr lang="en-US" sz="2000" dirty="0" smtClean="0"/>
              <a:t>Future</a:t>
            </a:r>
            <a:r>
              <a:rPr lang="en-US" sz="2000" baseline="0" dirty="0" smtClean="0"/>
              <a:t> state recommendations workshop materials</a:t>
            </a:r>
          </a:p>
          <a:p>
            <a:pPr marL="1198563" lvl="2" indent="-342900">
              <a:buFont typeface="Arial" panose="020B0604020202020204" pitchFamily="34" charset="0"/>
              <a:buChar char="•"/>
            </a:pPr>
            <a:r>
              <a:rPr lang="en-US" sz="2000" baseline="0" dirty="0" smtClean="0"/>
              <a:t>Interview notes</a:t>
            </a:r>
          </a:p>
          <a:p>
            <a:pPr marL="1198563" lvl="2" indent="-342900">
              <a:buFont typeface="Arial" panose="020B0604020202020204" pitchFamily="34" charset="0"/>
              <a:buChar char="•"/>
            </a:pPr>
            <a:r>
              <a:rPr lang="en-US" sz="2000" baseline="0" dirty="0" smtClean="0"/>
              <a:t>Potential comparison metrics</a:t>
            </a:r>
          </a:p>
          <a:p>
            <a:pPr marL="1198563" lvl="2" indent="-342900">
              <a:buFont typeface="Arial" panose="020B0604020202020204" pitchFamily="34" charset="0"/>
              <a:buChar char="•"/>
            </a:pPr>
            <a:r>
              <a:rPr lang="en-US" sz="2000" baseline="0" dirty="0" smtClean="0"/>
              <a:t>Potential service alternatives</a:t>
            </a:r>
            <a:endParaRPr lang="en-US" sz="2000" dirty="0" smtClean="0"/>
          </a:p>
          <a:p>
            <a:pPr marL="457200" lvl="2" indent="0">
              <a:buFont typeface="Arial" panose="020B0604020202020204" pitchFamily="34" charset="0"/>
              <a:buNone/>
            </a:pPr>
            <a:r>
              <a:rPr lang="en-US" sz="2000" b="1" dirty="0" smtClean="0"/>
              <a:t>Anticipated Time Frame = </a:t>
            </a:r>
            <a:r>
              <a:rPr lang="en-US" sz="2000" b="0" dirty="0" smtClean="0"/>
              <a:t>4-6</a:t>
            </a:r>
            <a:r>
              <a:rPr lang="en-US" sz="2000" dirty="0" smtClean="0"/>
              <a:t> Weeks</a:t>
            </a:r>
          </a:p>
          <a:p>
            <a:pPr marL="457200" lvl="2" indent="0">
              <a:buNone/>
            </a:pPr>
            <a:endParaRPr lang="en-US" sz="2000" dirty="0" smtClean="0"/>
          </a:p>
          <a:p>
            <a:pPr marL="457200" lvl="2" indent="0">
              <a:buNone/>
            </a:pPr>
            <a:endParaRPr lang="en-US" sz="2000" dirty="0" smtClean="0"/>
          </a:p>
          <a:p>
            <a:pPr marL="0" lvl="1" indent="0">
              <a:buNone/>
            </a:pPr>
            <a:endParaRPr lang="en-US" sz="2000" dirty="0" smtClean="0"/>
          </a:p>
          <a:p>
            <a:pPr eaLnBrk="1" hangingPunct="1"/>
            <a:endParaRPr lang="en-US" dirty="0" smtClean="0"/>
          </a:p>
        </p:txBody>
      </p:sp>
    </p:spTree>
    <p:extLst>
      <p:ext uri="{BB962C8B-B14F-4D97-AF65-F5344CB8AC3E}">
        <p14:creationId xmlns:p14="http://schemas.microsoft.com/office/powerpoint/2010/main" val="989644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4CD38B12-C3AB-4005-B063-8F3E33A94CFB}"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66102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2EDE8ED1-51A0-453F-8728-59D922598E5F}"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9635" name="Rectangle 2"/>
          <p:cNvSpPr>
            <a:spLocks noGrp="1" noRot="1" noChangeAspect="1" noChangeArrowheads="1" noTextEdit="1"/>
          </p:cNvSpPr>
          <p:nvPr>
            <p:ph type="sldImg"/>
          </p:nvPr>
        </p:nvSpPr>
        <p:spPr>
          <a:xfrm>
            <a:off x="1103313" y="696913"/>
            <a:ext cx="4648200" cy="3486150"/>
          </a:xfrm>
          <a:ln/>
        </p:spPr>
      </p:sp>
      <p:sp>
        <p:nvSpPr>
          <p:cNvPr id="69636" name="Rectangle 3"/>
          <p:cNvSpPr>
            <a:spLocks noGrp="1" noChangeArrowheads="1"/>
          </p:cNvSpPr>
          <p:nvPr>
            <p:ph type="body" idx="1"/>
          </p:nvPr>
        </p:nvSpPr>
        <p:spPr>
          <a:noFill/>
          <a:ln/>
        </p:spPr>
        <p:txBody>
          <a:bodyPr/>
          <a:lstStyle/>
          <a:p>
            <a:r>
              <a:rPr lang="en-US" sz="1200" b="1" i="0" kern="1200" dirty="0" smtClean="0">
                <a:solidFill>
                  <a:schemeClr val="tx1"/>
                </a:solidFill>
                <a:effectLst/>
                <a:latin typeface="Times New Roman" pitchFamily="18" charset="0"/>
                <a:ea typeface="+mn-ea"/>
                <a:cs typeface="+mn-cs"/>
              </a:rPr>
              <a:t>Parable:</a:t>
            </a:r>
          </a:p>
          <a:p>
            <a:r>
              <a:rPr lang="en-US" sz="1200" b="0" i="0" kern="1200" dirty="0" smtClean="0">
                <a:solidFill>
                  <a:schemeClr val="tx1"/>
                </a:solidFill>
                <a:effectLst/>
                <a:latin typeface="Times New Roman" pitchFamily="18" charset="0"/>
                <a:ea typeface="+mn-ea"/>
                <a:cs typeface="+mn-cs"/>
              </a:rPr>
              <a:t>You and your partner decide to go out for a meal. You plan the date, set your budget and research a good place to eat.  When you get to the restaurant, they keep you waiting longer than you should, the food doesn’t taste as nice as you thought and the meal costs more than advertised.</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What opinion do you have at the end? You’re annoyed right? You feel a sense of injustice; you tell your friends; you leave an online review (if you haven’t already left it verbally at the restaurant); and never go back again.</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And yet with a little more focus on the customer, the experience could have been so much more different. </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When you arrived, if you had been told that there had been a price increase and that the food may take longer as they were really busy, then immediately your expectations would have changed and you would have a decision to make.  </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If you decide to eat elsewhere, then you have made that choice based on the information that you have. If you decide to stay, you know more or less what to expect.</a:t>
            </a:r>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251692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801BA8D2-66E4-4A47-87E4-39BB6B24828D}"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031998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2EDE8ED1-51A0-453F-8728-59D922598E5F}"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9635" name="Rectangle 2"/>
          <p:cNvSpPr>
            <a:spLocks noGrp="1" noRot="1" noChangeAspect="1" noChangeArrowheads="1" noTextEdit="1"/>
          </p:cNvSpPr>
          <p:nvPr>
            <p:ph type="sldImg"/>
          </p:nvPr>
        </p:nvSpPr>
        <p:spPr>
          <a:xfrm>
            <a:off x="1103313" y="696913"/>
            <a:ext cx="4648200" cy="3486150"/>
          </a:xfrm>
          <a:ln/>
        </p:spPr>
      </p:sp>
      <p:sp>
        <p:nvSpPr>
          <p:cNvPr id="69636" name="Rectangle 3"/>
          <p:cNvSpPr>
            <a:spLocks noGrp="1" noChangeArrowheads="1"/>
          </p:cNvSpPr>
          <p:nvPr>
            <p:ph type="body" idx="1"/>
          </p:nvPr>
        </p:nvSpPr>
        <p:spPr>
          <a:noFill/>
          <a:ln/>
        </p:spPr>
        <p:txBody>
          <a:bodyPr/>
          <a:lstStyle/>
          <a:p>
            <a:pPr eaLnBrk="1" hangingPunct="1"/>
            <a:endParaRPr lang="en-US" dirty="0" smtClean="0"/>
          </a:p>
          <a:p>
            <a:pPr eaLnBrk="1" hangingPunct="1"/>
            <a:r>
              <a:rPr lang="en-US" dirty="0" smtClean="0"/>
              <a:t>If</a:t>
            </a:r>
            <a:r>
              <a:rPr lang="en-US" baseline="0" dirty="0" smtClean="0"/>
              <a:t> you would like to be involved, please contact me and we will try to fit this into the project planning efforts.</a:t>
            </a:r>
            <a:endParaRPr lang="en-US" dirty="0" smtClean="0"/>
          </a:p>
          <a:p>
            <a:pPr eaLnBrk="1" hangingPunct="1"/>
            <a:endParaRPr lang="en-US" dirty="0" smtClean="0"/>
          </a:p>
        </p:txBody>
      </p:sp>
    </p:spTree>
    <p:extLst>
      <p:ext uri="{BB962C8B-B14F-4D97-AF65-F5344CB8AC3E}">
        <p14:creationId xmlns:p14="http://schemas.microsoft.com/office/powerpoint/2010/main" val="2164040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23145B6B-F5CF-468D-859A-3E89C96A9A16}"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98550" y="687388"/>
            <a:ext cx="4678363" cy="3509962"/>
          </a:xfrm>
          <a:ln/>
        </p:spPr>
      </p:sp>
      <p:sp>
        <p:nvSpPr>
          <p:cNvPr id="152580" name="Rectangle 3"/>
          <p:cNvSpPr>
            <a:spLocks noGrp="1" noChangeArrowheads="1"/>
          </p:cNvSpPr>
          <p:nvPr>
            <p:ph type="body" idx="1"/>
          </p:nvPr>
        </p:nvSpPr>
        <p:spPr>
          <a:xfrm>
            <a:off x="896502" y="4428090"/>
            <a:ext cx="5079127" cy="4195033"/>
          </a:xfrm>
          <a:noFill/>
          <a:ln/>
        </p:spPr>
        <p:txBody>
          <a:bodyPr lIns="89886" tIns="44943" rIns="89886" bIns="44943"/>
          <a:lstStyle/>
          <a:p>
            <a:pPr eaLnBrk="1" hangingPunct="1"/>
            <a:endParaRPr lang="en-US" dirty="0" smtClean="0">
              <a:latin typeface="Tahoma" charset="0"/>
            </a:endParaRPr>
          </a:p>
        </p:txBody>
      </p:sp>
    </p:spTree>
    <p:extLst>
      <p:ext uri="{BB962C8B-B14F-4D97-AF65-F5344CB8AC3E}">
        <p14:creationId xmlns:p14="http://schemas.microsoft.com/office/powerpoint/2010/main" val="3459232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9AB0F564-11E2-4907-9AD4-E0855EE10A12}"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03877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for taking the time today for my presentation.  </a:t>
            </a:r>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9670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0" i="0" kern="1200" baseline="0" dirty="0" smtClean="0">
                <a:solidFill>
                  <a:schemeClr val="tx1"/>
                </a:solidFill>
                <a:effectLst/>
                <a:uFillTx/>
                <a:latin typeface="+mn-lt"/>
                <a:ea typeface="+mn-ea"/>
                <a:cs typeface="+mn-cs"/>
              </a:rPr>
              <a:t>Good morning. I’m Miranda Culley from </a:t>
            </a:r>
            <a:r>
              <a:rPr lang="en-US" sz="1500" b="0" i="0" kern="1200" baseline="0" dirty="0" err="1" smtClean="0">
                <a:solidFill>
                  <a:schemeClr val="tx1"/>
                </a:solidFill>
                <a:effectLst/>
                <a:uFillTx/>
                <a:latin typeface="+mn-lt"/>
                <a:ea typeface="+mn-ea"/>
                <a:cs typeface="+mn-cs"/>
              </a:rPr>
              <a:t>Dept</a:t>
            </a:r>
            <a:r>
              <a:rPr lang="en-US" sz="1500" b="0" i="0" kern="1200" baseline="0" dirty="0" smtClean="0">
                <a:solidFill>
                  <a:schemeClr val="tx1"/>
                </a:solidFill>
                <a:effectLst/>
                <a:uFillTx/>
                <a:latin typeface="+mn-lt"/>
                <a:ea typeface="+mn-ea"/>
                <a:cs typeface="+mn-cs"/>
              </a:rPr>
              <a:t> of Enterprise Services’ Workplace Learning and performance team. We provide learning solutions to the enterprise and I am here today to discuss Lynda.com in particular. DES has been able to secure a contract with Lynda.com that, by leveraging bulk purchasing, allows us to distribute the subscriptions to STATE Employees at 41 dollars per person per subscription year. If you were to purchase  the same premium membership on your own it would cost over 350 dollars. </a:t>
            </a:r>
            <a:r>
              <a:rPr lang="en-US" sz="1500" b="0" i="0" kern="1200" dirty="0" smtClean="0">
                <a:solidFill>
                  <a:schemeClr val="tx1"/>
                </a:solidFill>
                <a:effectLst/>
                <a:uFillTx/>
                <a:latin typeface="+mn-lt"/>
                <a:ea typeface="+mn-ea"/>
                <a:cs typeface="+mn-cs"/>
              </a:rPr>
              <a:t>Lynda.com</a:t>
            </a:r>
            <a:r>
              <a:rPr lang="en-US" sz="1500" b="0" i="0" kern="1200" baseline="0" dirty="0" smtClean="0">
                <a:solidFill>
                  <a:schemeClr val="tx1"/>
                </a:solidFill>
                <a:effectLst/>
                <a:uFillTx/>
                <a:latin typeface="+mn-lt"/>
                <a:ea typeface="+mn-ea"/>
                <a:cs typeface="+mn-cs"/>
              </a:rPr>
              <a:t> is an online learning provider with thousands of IT, Business and Creative training courses that are taught by industry experts and available on demand and on the go. </a:t>
            </a:r>
            <a:endParaRPr lang="en-US" dirty="0" smtClean="0">
              <a:uFillTx/>
            </a:endParaRP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598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500" b="0" i="0" kern="1200" dirty="0">
                <a:solidFill>
                  <a:schemeClr val="tx1"/>
                </a:solidFill>
                <a:effectLst/>
                <a:latin typeface="+mn-lt"/>
                <a:ea typeface="+mn-ea"/>
                <a:cs typeface="+mn-cs"/>
              </a:rPr>
              <a:t>Highlight key facts about lynda.com</a:t>
            </a:r>
          </a:p>
          <a:p>
            <a:pPr marL="285750" indent="-285750">
              <a:buFont typeface="Arial" panose="020B0604020202020204" pitchFamily="34" charset="0"/>
              <a:buChar char="•"/>
            </a:pPr>
            <a:r>
              <a:rPr lang="en-US" sz="1500" b="0" i="0" kern="1200" dirty="0">
                <a:solidFill>
                  <a:schemeClr val="tx1"/>
                </a:solidFill>
                <a:effectLst/>
                <a:latin typeface="+mn-lt"/>
                <a:ea typeface="+mn-ea"/>
                <a:cs typeface="+mn-cs"/>
              </a:rPr>
              <a:t>G</a:t>
            </a:r>
            <a:r>
              <a:rPr lang="en-US" sz="1500" b="0" i="0" kern="1200" baseline="0" dirty="0">
                <a:solidFill>
                  <a:schemeClr val="tx1"/>
                </a:solidFill>
                <a:effectLst/>
                <a:latin typeface="+mn-lt"/>
                <a:ea typeface="+mn-ea"/>
                <a:cs typeface="+mn-cs"/>
              </a:rPr>
              <a:t>lobal leader in online skills instruction</a:t>
            </a:r>
          </a:p>
          <a:p>
            <a:pPr marL="285750" marR="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i="0" kern="1200" baseline="0" dirty="0">
                <a:solidFill>
                  <a:schemeClr val="tx1"/>
                </a:solidFill>
                <a:effectLst/>
                <a:latin typeface="+mn-lt"/>
                <a:ea typeface="+mn-ea"/>
                <a:cs typeface="+mn-cs"/>
              </a:rPr>
              <a:t>Have an abundance of courses - over 6,000 courses in 5 languages </a:t>
            </a:r>
          </a:p>
          <a:p>
            <a:pPr marL="285750" marR="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i="0" kern="1200" baseline="0" dirty="0">
                <a:solidFill>
                  <a:schemeClr val="tx1"/>
                </a:solidFill>
                <a:effectLst/>
                <a:latin typeface="+mn-lt"/>
                <a:ea typeface="+mn-ea"/>
                <a:cs typeface="+mn-cs"/>
              </a:rPr>
              <a:t>A lot of clients that have put their trust in us – over  10,000 enterprise clients</a:t>
            </a:r>
          </a:p>
          <a:p>
            <a:pPr marL="285750" indent="-285750">
              <a:buFont typeface="Arial" panose="020B0604020202020204" pitchFamily="34" charset="0"/>
              <a:buChar char="•"/>
            </a:pPr>
            <a:r>
              <a:rPr lang="en-US" sz="1500" b="0" i="0" kern="1200" baseline="0" dirty="0">
                <a:solidFill>
                  <a:schemeClr val="tx1"/>
                </a:solidFill>
                <a:effectLst/>
                <a:latin typeface="+mn-lt"/>
                <a:ea typeface="+mn-ea"/>
                <a:cs typeface="+mn-cs"/>
              </a:rPr>
              <a:t>Serve three key markets – Gov’t, Corp, Education</a:t>
            </a:r>
          </a:p>
          <a:p>
            <a:pPr marL="285750" indent="-285750">
              <a:buFont typeface="Arial" panose="020B0604020202020204" pitchFamily="34" charset="0"/>
              <a:buChar char="•"/>
            </a:pPr>
            <a:r>
              <a:rPr lang="en-US" sz="1500" b="0" i="0" kern="1200" baseline="0" dirty="0">
                <a:solidFill>
                  <a:schemeClr val="tx1"/>
                </a:solidFill>
                <a:effectLst/>
                <a:latin typeface="+mn-lt"/>
                <a:ea typeface="+mn-ea"/>
                <a:cs typeface="+mn-cs"/>
              </a:rPr>
              <a:t>Over 1,650 clients in the Gov’t sector at Fed, State &amp; Local levels</a:t>
            </a:r>
          </a:p>
          <a:p>
            <a:pPr marL="285750" indent="-285750">
              <a:buFont typeface="Arial" panose="020B0604020202020204" pitchFamily="34" charset="0"/>
              <a:buChar char="•"/>
            </a:pPr>
            <a:r>
              <a:rPr lang="en-US" sz="1500" b="0" i="0" kern="1200" baseline="0" dirty="0">
                <a:solidFill>
                  <a:schemeClr val="tx1"/>
                </a:solidFill>
                <a:effectLst/>
                <a:latin typeface="+mn-lt"/>
                <a:ea typeface="+mn-ea"/>
                <a:cs typeface="+mn-cs"/>
              </a:rPr>
              <a:t>Examples of Gov’t</a:t>
            </a:r>
          </a:p>
          <a:p>
            <a:pPr marL="849020" lvl="1" indent="-285750">
              <a:buFont typeface="Arial" panose="020B0604020202020204" pitchFamily="34" charset="0"/>
              <a:buChar char="•"/>
            </a:pPr>
            <a:r>
              <a:rPr lang="en-US" sz="1500" b="0" i="0" kern="1200" baseline="0" dirty="0">
                <a:solidFill>
                  <a:schemeClr val="tx1"/>
                </a:solidFill>
                <a:effectLst/>
                <a:latin typeface="+mn-lt"/>
                <a:ea typeface="+mn-ea"/>
                <a:cs typeface="+mn-cs"/>
              </a:rPr>
              <a:t>Fed – DOJ, FBI, all branches of the military</a:t>
            </a:r>
          </a:p>
          <a:p>
            <a:pPr marL="849020" lvl="1" indent="-285750">
              <a:buFont typeface="Arial" panose="020B0604020202020204" pitchFamily="34" charset="0"/>
              <a:buChar char="•"/>
            </a:pPr>
            <a:r>
              <a:rPr lang="en-US" sz="1500" b="0" i="0" kern="1200" baseline="0" dirty="0">
                <a:solidFill>
                  <a:schemeClr val="tx1"/>
                </a:solidFill>
                <a:effectLst/>
                <a:latin typeface="+mn-lt"/>
                <a:ea typeface="+mn-ea"/>
                <a:cs typeface="+mn-cs"/>
              </a:rPr>
              <a:t>State &amp; Local – Delaware State courts, Denver Int’l Airport, NY Public Library</a:t>
            </a:r>
          </a:p>
          <a:p>
            <a:pPr marL="285750" lvl="0" indent="-285750">
              <a:buFont typeface="Arial" panose="020B0604020202020204" pitchFamily="34" charset="0"/>
              <a:buChar char="•"/>
            </a:pPr>
            <a:r>
              <a:rPr lang="en-US" sz="1500" b="0" i="0" kern="1200" baseline="0" dirty="0">
                <a:solidFill>
                  <a:schemeClr val="tx1"/>
                </a:solidFill>
                <a:effectLst/>
                <a:latin typeface="+mn-lt"/>
                <a:ea typeface="+mn-ea"/>
                <a:cs typeface="+mn-cs"/>
              </a:rPr>
              <a:t>Corp – more than ½ of Fortune 50</a:t>
            </a:r>
          </a:p>
          <a:p>
            <a:pPr marL="285750" lvl="0" indent="-285750">
              <a:buFont typeface="Arial" panose="020B0604020202020204" pitchFamily="34" charset="0"/>
              <a:buChar char="•"/>
            </a:pPr>
            <a:r>
              <a:rPr lang="en-US" sz="1500" b="0" i="0" kern="1200" baseline="0" dirty="0">
                <a:solidFill>
                  <a:schemeClr val="tx1"/>
                </a:solidFill>
                <a:effectLst/>
                <a:latin typeface="+mn-lt"/>
                <a:ea typeface="+mn-ea"/>
                <a:cs typeface="+mn-cs"/>
              </a:rPr>
              <a:t>Education – 60% of US colleges, 100% of Ivies</a:t>
            </a:r>
          </a:p>
          <a:p>
            <a:endParaRPr lang="en-US" sz="1500" b="0" i="0" kern="1200" baseline="0" dirty="0">
              <a:solidFill>
                <a:schemeClr val="tx1"/>
              </a:solidFill>
              <a:effectLst/>
              <a:latin typeface="+mn-lt"/>
              <a:ea typeface="+mn-ea"/>
              <a:cs typeface="+mn-cs"/>
            </a:endParaRPr>
          </a:p>
          <a:p>
            <a:r>
              <a:rPr lang="en-US" sz="1500" b="0" i="0" kern="1200" baseline="0" dirty="0">
                <a:solidFill>
                  <a:schemeClr val="tx1"/>
                </a:solidFill>
                <a:effectLst/>
                <a:latin typeface="+mn-lt"/>
                <a:ea typeface="+mn-ea"/>
                <a:cs typeface="+mn-cs"/>
              </a:rPr>
              <a:t>------------------------------------------------------------------</a:t>
            </a:r>
            <a:endParaRPr lang="en-US" sz="1500" b="0" i="0" kern="1200" dirty="0">
              <a:solidFill>
                <a:schemeClr val="tx1"/>
              </a:solidFill>
              <a:effectLst/>
              <a:latin typeface="+mn-lt"/>
              <a:ea typeface="+mn-ea"/>
              <a:cs typeface="+mn-cs"/>
            </a:endParaRPr>
          </a:p>
          <a:p>
            <a:r>
              <a:rPr lang="en-US" sz="1500" b="0" i="0" kern="1200" dirty="0">
                <a:solidFill>
                  <a:schemeClr val="tx1"/>
                </a:solidFill>
                <a:effectLst/>
                <a:latin typeface="+mn-lt"/>
                <a:ea typeface="+mn-ea"/>
                <a:cs typeface="+mn-cs"/>
              </a:rPr>
              <a:t> </a:t>
            </a:r>
          </a:p>
          <a:p>
            <a:r>
              <a:rPr lang="en-US" sz="1500" b="0" i="0" kern="1200" dirty="0">
                <a:solidFill>
                  <a:schemeClr val="tx1"/>
                </a:solidFill>
                <a:effectLst/>
                <a:latin typeface="+mn-lt"/>
                <a:ea typeface="+mn-ea"/>
                <a:cs typeface="+mn-cs"/>
              </a:rPr>
              <a:t>Add’l examples of State &amp; Local clients</a:t>
            </a:r>
            <a:r>
              <a:rPr lang="en-US" sz="1500" b="0" i="0" kern="1200" baseline="0" dirty="0">
                <a:solidFill>
                  <a:schemeClr val="tx1"/>
                </a:solidFill>
                <a:effectLst/>
                <a:latin typeface="+mn-lt"/>
                <a:ea typeface="+mn-ea"/>
                <a:cs typeface="+mn-cs"/>
              </a:rPr>
              <a:t>: NY Public Library, City of Aspen, Dallas City Hall, City of Bloomington, IN</a:t>
            </a:r>
            <a:endParaRPr lang="en-US" sz="1500" b="0" i="0" kern="1200" dirty="0">
              <a:solidFill>
                <a:schemeClr val="tx1"/>
              </a:solidFill>
              <a:effectLst/>
              <a:latin typeface="+mn-lt"/>
              <a:ea typeface="+mn-ea"/>
              <a:cs typeface="+mn-cs"/>
            </a:endParaRPr>
          </a:p>
          <a:p>
            <a:endParaRPr lang="en-US" sz="1500" b="0" i="0" kern="1200" dirty="0">
              <a:solidFill>
                <a:schemeClr val="tx1"/>
              </a:solidFill>
              <a:effectLst/>
              <a:latin typeface="+mn-lt"/>
              <a:ea typeface="+mn-ea"/>
              <a:cs typeface="+mn-cs"/>
            </a:endParaRPr>
          </a:p>
          <a:p>
            <a:r>
              <a:rPr lang="en-US" sz="1500" b="0" i="0" kern="1200" dirty="0">
                <a:solidFill>
                  <a:schemeClr val="tx1"/>
                </a:solidFill>
                <a:effectLst/>
                <a:latin typeface="+mn-lt"/>
                <a:ea typeface="+mn-ea"/>
                <a:cs typeface="+mn-cs"/>
              </a:rPr>
              <a:t>The U.S. Armed Forces are made up of the five armed service branches: Air Force, Army, Coast Guard, Marine Corps, and Navy.</a:t>
            </a:r>
          </a:p>
          <a:p>
            <a:endParaRPr lang="en-US" sz="1500" b="0" i="0" kern="1200" dirty="0">
              <a:solidFill>
                <a:schemeClr val="tx1"/>
              </a:solidFill>
              <a:effectLst/>
              <a:latin typeface="+mn-lt"/>
              <a:ea typeface="+mn-ea"/>
              <a:cs typeface="+mn-cs"/>
            </a:endParaRPr>
          </a:p>
          <a:p>
            <a:r>
              <a:rPr lang="en-US" sz="1500" b="0" i="0" kern="1200" dirty="0">
                <a:solidFill>
                  <a:schemeClr val="tx1"/>
                </a:solidFill>
                <a:effectLst/>
                <a:latin typeface="+mn-lt"/>
                <a:ea typeface="+mn-ea"/>
                <a:cs typeface="+mn-cs"/>
              </a:rPr>
              <a:t>Ivy league: The eight institutions are </a:t>
            </a:r>
            <a:r>
              <a:rPr lang="en-US" sz="1500" b="0" i="0" u="none" strike="noStrike" kern="1200" dirty="0">
                <a:solidFill>
                  <a:schemeClr val="tx1"/>
                </a:solidFill>
                <a:effectLst/>
                <a:latin typeface="+mn-lt"/>
                <a:ea typeface="+mn-ea"/>
                <a:cs typeface="+mn-cs"/>
                <a:hlinkClick r:id="rId3" tooltip="Brown University"/>
              </a:rPr>
              <a:t>Brown University</a:t>
            </a:r>
            <a:r>
              <a:rPr lang="en-US" sz="1500" b="0" i="0" kern="1200" dirty="0">
                <a:solidFill>
                  <a:schemeClr val="tx1"/>
                </a:solidFill>
                <a:effectLst/>
                <a:latin typeface="+mn-lt"/>
                <a:ea typeface="+mn-ea"/>
                <a:cs typeface="+mn-cs"/>
              </a:rPr>
              <a:t>, </a:t>
            </a:r>
            <a:r>
              <a:rPr lang="en-US" sz="1500" b="0" i="0" u="none" strike="noStrike" kern="1200" dirty="0">
                <a:solidFill>
                  <a:schemeClr val="tx1"/>
                </a:solidFill>
                <a:effectLst/>
                <a:latin typeface="+mn-lt"/>
                <a:ea typeface="+mn-ea"/>
                <a:cs typeface="+mn-cs"/>
                <a:hlinkClick r:id="rId4" tooltip="Columbia University"/>
              </a:rPr>
              <a:t>Columbia University</a:t>
            </a:r>
            <a:r>
              <a:rPr lang="en-US" sz="1500" b="0" i="0" kern="1200" dirty="0">
                <a:solidFill>
                  <a:schemeClr val="tx1"/>
                </a:solidFill>
                <a:effectLst/>
                <a:latin typeface="+mn-lt"/>
                <a:ea typeface="+mn-ea"/>
                <a:cs typeface="+mn-cs"/>
              </a:rPr>
              <a:t>, </a:t>
            </a:r>
            <a:r>
              <a:rPr lang="en-US" sz="1500" b="0" i="0" u="none" strike="noStrike" kern="1200" dirty="0">
                <a:solidFill>
                  <a:schemeClr val="tx1"/>
                </a:solidFill>
                <a:effectLst/>
                <a:latin typeface="+mn-lt"/>
                <a:ea typeface="+mn-ea"/>
                <a:cs typeface="+mn-cs"/>
                <a:hlinkClick r:id="rId5" tooltip="Cornell University"/>
              </a:rPr>
              <a:t>Cornell University</a:t>
            </a:r>
            <a:r>
              <a:rPr lang="en-US" sz="1500" b="0" i="0" kern="1200" dirty="0">
                <a:solidFill>
                  <a:schemeClr val="tx1"/>
                </a:solidFill>
                <a:effectLst/>
                <a:latin typeface="+mn-lt"/>
                <a:ea typeface="+mn-ea"/>
                <a:cs typeface="+mn-cs"/>
              </a:rPr>
              <a:t>, </a:t>
            </a:r>
            <a:r>
              <a:rPr lang="en-US" sz="1500" b="0" i="0" u="none" strike="noStrike" kern="1200" dirty="0">
                <a:solidFill>
                  <a:schemeClr val="tx1"/>
                </a:solidFill>
                <a:effectLst/>
                <a:latin typeface="+mn-lt"/>
                <a:ea typeface="+mn-ea"/>
                <a:cs typeface="+mn-cs"/>
                <a:hlinkClick r:id="rId6" tooltip="Dartmouth College"/>
              </a:rPr>
              <a:t>Dartmouth College</a:t>
            </a:r>
            <a:r>
              <a:rPr lang="en-US" sz="1500" b="0" i="0" kern="1200" dirty="0">
                <a:solidFill>
                  <a:schemeClr val="tx1"/>
                </a:solidFill>
                <a:effectLst/>
                <a:latin typeface="+mn-lt"/>
                <a:ea typeface="+mn-ea"/>
                <a:cs typeface="+mn-cs"/>
              </a:rPr>
              <a:t>, </a:t>
            </a:r>
            <a:r>
              <a:rPr lang="en-US" sz="1500" b="0" i="0" u="none" strike="noStrike" kern="1200" dirty="0">
                <a:solidFill>
                  <a:schemeClr val="tx1"/>
                </a:solidFill>
                <a:effectLst/>
                <a:latin typeface="+mn-lt"/>
                <a:ea typeface="+mn-ea"/>
                <a:cs typeface="+mn-cs"/>
                <a:hlinkClick r:id="rId7" tooltip="Harvard University"/>
              </a:rPr>
              <a:t>Harvard University</a:t>
            </a:r>
            <a:r>
              <a:rPr lang="en-US" sz="1500" b="0" i="0" kern="1200" dirty="0">
                <a:solidFill>
                  <a:schemeClr val="tx1"/>
                </a:solidFill>
                <a:effectLst/>
                <a:latin typeface="+mn-lt"/>
                <a:ea typeface="+mn-ea"/>
                <a:cs typeface="+mn-cs"/>
              </a:rPr>
              <a:t>, the </a:t>
            </a:r>
            <a:r>
              <a:rPr lang="en-US" sz="1500" b="0" i="0" u="none" strike="noStrike" kern="1200" dirty="0">
                <a:solidFill>
                  <a:schemeClr val="tx1"/>
                </a:solidFill>
                <a:effectLst/>
                <a:latin typeface="+mn-lt"/>
                <a:ea typeface="+mn-ea"/>
                <a:cs typeface="+mn-cs"/>
                <a:hlinkClick r:id="rId8" tooltip="University of Pennsylvania"/>
              </a:rPr>
              <a:t>University of Pennsylvania</a:t>
            </a:r>
            <a:r>
              <a:rPr lang="en-US" sz="1500" b="0" i="0" kern="1200" dirty="0">
                <a:solidFill>
                  <a:schemeClr val="tx1"/>
                </a:solidFill>
                <a:effectLst/>
                <a:latin typeface="+mn-lt"/>
                <a:ea typeface="+mn-ea"/>
                <a:cs typeface="+mn-cs"/>
              </a:rPr>
              <a:t>, </a:t>
            </a:r>
            <a:r>
              <a:rPr lang="en-US" sz="1500" b="0" i="0" u="none" strike="noStrike" kern="1200" dirty="0">
                <a:solidFill>
                  <a:schemeClr val="tx1"/>
                </a:solidFill>
                <a:effectLst/>
                <a:latin typeface="+mn-lt"/>
                <a:ea typeface="+mn-ea"/>
                <a:cs typeface="+mn-cs"/>
                <a:hlinkClick r:id="rId9" tooltip="Princeton University"/>
              </a:rPr>
              <a:t>Princeton University</a:t>
            </a:r>
            <a:r>
              <a:rPr lang="en-US" sz="1500" b="0" i="0" kern="1200" dirty="0">
                <a:solidFill>
                  <a:schemeClr val="tx1"/>
                </a:solidFill>
                <a:effectLst/>
                <a:latin typeface="+mn-lt"/>
                <a:ea typeface="+mn-ea"/>
                <a:cs typeface="+mn-cs"/>
              </a:rPr>
              <a:t>, and </a:t>
            </a:r>
            <a:r>
              <a:rPr lang="en-US" sz="1500" b="0" i="0" u="none" strike="noStrike" kern="1200" dirty="0">
                <a:solidFill>
                  <a:schemeClr val="tx1"/>
                </a:solidFill>
                <a:effectLst/>
                <a:latin typeface="+mn-lt"/>
                <a:ea typeface="+mn-ea"/>
                <a:cs typeface="+mn-cs"/>
                <a:hlinkClick r:id="rId10" tooltip="Yale University"/>
              </a:rPr>
              <a:t>Yale University</a:t>
            </a:r>
            <a:r>
              <a:rPr lang="en-US" sz="1500" b="0" i="0" kern="1200" dirty="0">
                <a:solidFill>
                  <a:schemeClr val="tx1"/>
                </a:solidFill>
                <a:effectLst/>
                <a:latin typeface="+mn-lt"/>
                <a:ea typeface="+mn-ea"/>
                <a:cs typeface="+mn-cs"/>
              </a:rPr>
              <a:t>.</a:t>
            </a:r>
          </a:p>
          <a:p>
            <a:endParaRPr lang="en-US" sz="1500" b="0" i="0" kern="1200" dirty="0">
              <a:solidFill>
                <a:schemeClr val="tx1"/>
              </a:solidFill>
              <a:effectLst/>
              <a:latin typeface="+mn-lt"/>
              <a:ea typeface="+mn-ea"/>
              <a:cs typeface="+mn-cs"/>
            </a:endParaRPr>
          </a:p>
          <a:p>
            <a:r>
              <a:rPr lang="en-US" sz="1500" b="0" i="0" kern="1200" dirty="0">
                <a:solidFill>
                  <a:schemeClr val="tx1"/>
                </a:solidFill>
                <a:effectLst/>
                <a:latin typeface="+mn-lt"/>
                <a:ea typeface="+mn-ea"/>
                <a:cs typeface="+mn-cs"/>
              </a:rPr>
              <a:t>Languages: English, German,</a:t>
            </a:r>
            <a:r>
              <a:rPr lang="en-US" sz="1500" b="0" i="0" kern="1200" baseline="0" dirty="0">
                <a:solidFill>
                  <a:schemeClr val="tx1"/>
                </a:solidFill>
                <a:effectLst/>
                <a:latin typeface="+mn-lt"/>
                <a:ea typeface="+mn-ea"/>
                <a:cs typeface="+mn-cs"/>
              </a:rPr>
              <a:t> French, Spanish, Japanese, Mandarin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132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9416476A-A704-480E-B27B-ACDEF46C3DC9}"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87425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we</a:t>
            </a:r>
            <a:r>
              <a:rPr lang="en-US" baseline="0" dirty="0" smtClean="0"/>
              <a:t> were so excited to be able to offer Lynda.com is because of a niche it can fill in training needs across the state.  As you know, u</a:t>
            </a:r>
            <a:r>
              <a:rPr lang="en-US" dirty="0" smtClean="0"/>
              <a:t>nder</a:t>
            </a:r>
            <a:r>
              <a:rPr lang="en-US" baseline="0" dirty="0" smtClean="0"/>
              <a:t> the Governor’s goal 5 lies the objectives of increasing the % of state employees who are satisfied with their jobs and who respond positively to engagement questions. </a:t>
            </a:r>
            <a:endParaRPr lang="en-US" dirty="0" smtClean="0"/>
          </a:p>
          <a:p>
            <a:endParaRPr lang="en-US" baseline="0" dirty="0" smtClean="0"/>
          </a:p>
          <a:p>
            <a:pPr marL="0" marR="0" lvl="0" indent="0" algn="l" defTabSz="563270" rtl="0" eaLnBrk="1" fontAlgn="auto" latinLnBrk="0" hangingPunct="1">
              <a:lnSpc>
                <a:spcPct val="100000"/>
              </a:lnSpc>
              <a:spcBef>
                <a:spcPts val="0"/>
              </a:spcBef>
              <a:spcAft>
                <a:spcPts val="0"/>
              </a:spcAft>
              <a:buClrTx/>
              <a:buSzTx/>
              <a:buFontTx/>
              <a:buNone/>
              <a:tabLst/>
              <a:defRPr/>
            </a:pPr>
            <a:r>
              <a:rPr lang="en-US" baseline="0" dirty="0" smtClean="0"/>
              <a:t>the employee engagement survey showed that there is room to improve on the % of employees say they work in an environment with opportunities to learn and grow. Lynda.com is a popular, user friendly, and affordable way to give a vast library of development opportunity to employees.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238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The survey results also indicated the likelihood of employees recommending their agency is most closely related to the five engagement topic areas shown. The top two, at both the agency and individual level, being Learning &amp; Growing and Job Skills alignment. Lynda.com is an extremely cost effective way to enhance both learning and skills in the workplace.  Using Lynda.com provides state employees a tool for development and a place to hone their skills to align to their jobs. </a:t>
            </a:r>
          </a:p>
          <a:p>
            <a:endParaRPr lang="en-US" baseline="0" dirty="0" smtClean="0"/>
          </a:p>
          <a:p>
            <a:r>
              <a:rPr lang="en-US" baseline="0" dirty="0" smtClean="0"/>
              <a:t>(Employees can create learning paths that build upon learning to lead them to higher competency in their role or even to promote or switch to another set of capabilities.)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207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632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a:t>
            </a:r>
            <a:r>
              <a:rPr lang="en-US" baseline="0" dirty="0"/>
              <a:t> understand that g</a:t>
            </a:r>
            <a:r>
              <a:rPr lang="en-US" dirty="0"/>
              <a:t>ov’t agencies are facing challenges</a:t>
            </a:r>
            <a:r>
              <a:rPr lang="en-US" baseline="0" dirty="0"/>
              <a:t> with the silver tsunami:</a:t>
            </a:r>
          </a:p>
          <a:p>
            <a:pPr marL="0" marR="0" indent="0" algn="l" defTabSz="5632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IS THIS AN ISSUE WITH YOUR ORGANIZATION?</a:t>
            </a:r>
          </a:p>
          <a:p>
            <a:pPr marL="285750" marR="0" lvl="1"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Growing number of</a:t>
            </a:r>
            <a:r>
              <a:rPr lang="en-US" baseline="0" dirty="0"/>
              <a:t> the gov’t workforce reaching retirement age</a:t>
            </a:r>
          </a:p>
          <a:p>
            <a:pPr marL="285750" marR="0" lvl="1"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shrinking talent pool</a:t>
            </a:r>
          </a:p>
          <a:p>
            <a:pPr marL="285750" marR="0" lvl="1"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Young people entering workforce have high expectations related to training and technology</a:t>
            </a:r>
          </a:p>
          <a:p>
            <a:pPr marL="0" marR="0" lvl="1" indent="0" algn="l" defTabSz="5632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1" indent="0" algn="l" defTabSz="5632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Offering high-quality training using the latest technology becomes critically important</a:t>
            </a:r>
          </a:p>
          <a:p>
            <a:pPr marL="285750" marR="0" lvl="1"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Millennials are expecting it, #1 benefit they want from employer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Lynda.com’s compelling</a:t>
            </a:r>
            <a:r>
              <a:rPr lang="en-US" baseline="0" dirty="0"/>
              <a:t> instruction will help your agency attract and retain that top tier talent</a:t>
            </a:r>
          </a:p>
          <a:p>
            <a:pPr marL="0" indent="0">
              <a:buFont typeface="Arial" panose="020B0604020202020204" pitchFamily="34" charset="0"/>
              <a:buNone/>
            </a:pPr>
            <a:endParaRPr lang="en-US" baseline="0" dirty="0"/>
          </a:p>
          <a:p>
            <a:pPr marL="849020" lvl="1" indent="-285750">
              <a:buFont typeface="Arial" panose="020B0604020202020204" pitchFamily="34" charset="0"/>
              <a:buChar char="•"/>
            </a:pPr>
            <a:endParaRPr lang="en-US" baseline="0" dirty="0"/>
          </a:p>
          <a:p>
            <a:pPr marL="849020" lvl="1" indent="-285750">
              <a:buFont typeface="Arial" panose="020B0604020202020204" pitchFamily="34" charset="0"/>
              <a:buChar char="•"/>
            </a:pPr>
            <a:endParaRPr lang="en-US" baseline="0" dirty="0"/>
          </a:p>
          <a:p>
            <a:pPr marL="849020" lvl="1"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2913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Lynda.com is designed to make training successful</a:t>
            </a:r>
          </a:p>
          <a:p>
            <a:r>
              <a:rPr lang="en-US" baseline="0" dirty="0" smtClean="0"/>
              <a:t>The premium membership we have includes access to exercise files that enable the learner to work right along with the instructor. </a:t>
            </a:r>
          </a:p>
          <a:p>
            <a:endParaRPr lang="en-US" baseline="0" dirty="0" smtClean="0"/>
          </a:p>
          <a:p>
            <a:r>
              <a:rPr lang="en-US" baseline="0" dirty="0" smtClean="0"/>
              <a:t>The ease and full accessibility make Lynda.com ideal as the first go-to when there is an immediate need for a skill. </a:t>
            </a:r>
          </a:p>
          <a:p>
            <a:endParaRPr lang="en-US" baseline="0" dirty="0" smtClean="0"/>
          </a:p>
          <a:p>
            <a:r>
              <a:rPr lang="en-US" baseline="0" dirty="0" smtClean="0"/>
              <a:t>Our enterprise users get support from Lynda.com as well as from myself. I can help with finding and creating playlists that meet your needs and with setting up groups, administrators and running reports. </a:t>
            </a:r>
          </a:p>
          <a:p>
            <a:endParaRPr lang="en-US" baseline="0" dirty="0" smtClean="0"/>
          </a:p>
          <a:p>
            <a:r>
              <a:rPr lang="en-US" baseline="0" dirty="0" smtClean="0"/>
              <a:t>Since completed courses are uploaded into the LMS, Lynda.com can be used with overall learning plans, agency initiatives and individual PDPs. </a:t>
            </a:r>
          </a:p>
          <a:p>
            <a:endParaRPr lang="en-US" baseline="0" dirty="0" smtClean="0"/>
          </a:p>
          <a:p>
            <a:r>
              <a:rPr lang="en-US" baseline="0" dirty="0" smtClean="0"/>
              <a:t>Lynda.com has many reporting functions that allow agency administrators to view usage and completion at the agency, group or individual level.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758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Designed</a:t>
            </a:r>
            <a:r>
              <a:rPr lang="en-US" baseline="0" dirty="0"/>
              <a:t> training to be effective for different learning preferences – Seeing, Listening, Doing</a:t>
            </a:r>
          </a:p>
          <a:p>
            <a:pPr marL="849020" lvl="1" indent="-285750">
              <a:buFont typeface="Arial" panose="020B0604020202020204" pitchFamily="34" charset="0"/>
              <a:buChar char="•"/>
            </a:pPr>
            <a:r>
              <a:rPr lang="en-US" baseline="0" dirty="0"/>
              <a:t>Seeing - Closed caption</a:t>
            </a:r>
          </a:p>
          <a:p>
            <a:pPr marL="849020" lvl="1" indent="-285750">
              <a:buFont typeface="Arial" panose="020B0604020202020204" pitchFamily="34" charset="0"/>
              <a:buChar char="•"/>
            </a:pPr>
            <a:r>
              <a:rPr lang="en-US" baseline="0" dirty="0"/>
              <a:t>Doing - Actively engage in learning through exercise files and newly released in-browser coding environment</a:t>
            </a:r>
          </a:p>
          <a:p>
            <a:pPr marL="849020" lvl="1" indent="-285750">
              <a:buFont typeface="Arial" panose="020B0604020202020204" pitchFamily="34" charset="0"/>
              <a:buChar char="•"/>
            </a:pPr>
            <a:r>
              <a:rPr lang="en-US" baseline="0" dirty="0"/>
              <a:t>Listening to the audio</a:t>
            </a:r>
          </a:p>
          <a:p>
            <a:pPr marL="0" lvl="0" indent="0">
              <a:buFont typeface="Arial" panose="020B0604020202020204" pitchFamily="34" charset="0"/>
              <a:buNone/>
            </a:pPr>
            <a:endParaRPr lang="en-US" dirty="0"/>
          </a:p>
          <a:p>
            <a:pPr marL="285750" lvl="0" indent="-285750">
              <a:buFont typeface="Arial" panose="020B0604020202020204" pitchFamily="34" charset="0"/>
              <a:buChar char="•"/>
            </a:pPr>
            <a:r>
              <a:rPr lang="en-US" dirty="0"/>
              <a:t>We</a:t>
            </a:r>
            <a:r>
              <a:rPr lang="en-US" baseline="0" dirty="0"/>
              <a:t> p</a:t>
            </a:r>
            <a:r>
              <a:rPr lang="en-US" dirty="0"/>
              <a:t>ut</a:t>
            </a:r>
            <a:r>
              <a:rPr lang="en-US" baseline="0" dirty="0"/>
              <a:t> control in the hands of user based on what works best for them</a:t>
            </a:r>
            <a:endParaRPr lang="en-US" dirty="0"/>
          </a:p>
          <a:p>
            <a:pPr marL="849020" lvl="1" indent="-285750">
              <a:buFont typeface="Arial" panose="020B0604020202020204" pitchFamily="34" charset="0"/>
              <a:buChar char="•"/>
            </a:pPr>
            <a:r>
              <a:rPr lang="en-US" baseline="0" dirty="0"/>
              <a:t>Can learn in short spurts, bite-sized videos</a:t>
            </a:r>
          </a:p>
          <a:p>
            <a:pPr marL="849020" lvl="1" indent="-285750">
              <a:buFont typeface="Arial" panose="020B0604020202020204" pitchFamily="34" charset="0"/>
              <a:buChar char="•"/>
            </a:pPr>
            <a:r>
              <a:rPr lang="en-US" baseline="0" dirty="0"/>
              <a:t>Searchable for just-in-time answers</a:t>
            </a:r>
          </a:p>
          <a:p>
            <a:pPr marL="849020" lvl="1" indent="-285750">
              <a:buFont typeface="Arial" panose="020B0604020202020204" pitchFamily="34" charset="0"/>
              <a:buChar char="•"/>
            </a:pPr>
            <a:r>
              <a:rPr lang="en-US" baseline="0" dirty="0"/>
              <a:t>Control speed</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2898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With breadth and depth, can</a:t>
            </a:r>
            <a:r>
              <a:rPr lang="en-US" baseline="0" dirty="0"/>
              <a:t> train any employee and have it aligned with agency’s mission-critical</a:t>
            </a:r>
          </a:p>
          <a:p>
            <a:pPr marL="849020" marR="0" lvl="1"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Have courses relevant across your organization, such as Leadership &amp; management for current and rising agency leaders</a:t>
            </a:r>
          </a:p>
          <a:p>
            <a:pPr marL="849020" marR="0" lvl="1"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Have depth relevant to specific roles</a:t>
            </a:r>
          </a:p>
          <a:p>
            <a:pPr marL="1412291" lvl="2" indent="-285750">
              <a:buFont typeface="Arial" panose="020B0604020202020204" pitchFamily="34" charset="0"/>
              <a:buChar char="•"/>
            </a:pPr>
            <a:r>
              <a:rPr lang="en-US" baseline="0" dirty="0"/>
              <a:t>IT help desk – IT infrastructure, searchable library for quick answers and support</a:t>
            </a:r>
          </a:p>
          <a:p>
            <a:pPr marL="1412291" lvl="2" indent="-285750">
              <a:buFont typeface="Arial" panose="020B0604020202020204" pitchFamily="34" charset="0"/>
              <a:buChar char="•"/>
            </a:pPr>
            <a:r>
              <a:rPr lang="en-US" baseline="0" dirty="0"/>
              <a:t>Productivity software – Stay up-to-date with technology and new software</a:t>
            </a:r>
          </a:p>
          <a:p>
            <a:endParaRPr lang="en-US" dirty="0"/>
          </a:p>
          <a:p>
            <a:pPr marL="285750" indent="-285750">
              <a:buFont typeface="Arial" panose="020B0604020202020204" pitchFamily="34" charset="0"/>
              <a:buChar char="•"/>
            </a:pPr>
            <a:r>
              <a:rPr lang="en-US" baseline="0" dirty="0"/>
              <a:t>Training stays relevant</a:t>
            </a:r>
          </a:p>
          <a:p>
            <a:pPr marL="849020" marR="0" lvl="1"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Content library is constantly growing and staying fresh and current</a:t>
            </a:r>
          </a:p>
          <a:p>
            <a:pPr marL="849020" marR="0" lvl="1"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~25 new courses each week</a:t>
            </a:r>
          </a:p>
          <a:p>
            <a:pPr marL="849020" marR="0" lvl="1"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different skills levels – from beginner to advanced</a:t>
            </a:r>
          </a:p>
          <a:p>
            <a:pPr marL="285750" indent="-2857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8439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63270" rtl="0" eaLnBrk="1" fontAlgn="auto" latinLnBrk="0" hangingPunct="1">
              <a:lnSpc>
                <a:spcPct val="100000"/>
              </a:lnSpc>
              <a:spcBef>
                <a:spcPts val="0"/>
              </a:spcBef>
              <a:spcAft>
                <a:spcPts val="0"/>
              </a:spcAft>
              <a:buClrTx/>
              <a:buSzTx/>
              <a:buFontTx/>
              <a:buNone/>
              <a:tabLst/>
              <a:defRPr/>
            </a:pPr>
            <a:r>
              <a:rPr lang="en-US" spc="100" dirty="0">
                <a:latin typeface="Century Gothic"/>
                <a:cs typeface="Century Gothic"/>
              </a:rPr>
              <a:t>With</a:t>
            </a:r>
            <a:r>
              <a:rPr lang="en-US" spc="100" baseline="0" dirty="0">
                <a:latin typeface="Century Gothic"/>
                <a:cs typeface="Century Gothic"/>
              </a:rPr>
              <a:t> playlists, can t</a:t>
            </a:r>
            <a:r>
              <a:rPr lang="en-US" spc="100" dirty="0">
                <a:latin typeface="Century Gothic"/>
                <a:cs typeface="Century Gothic"/>
              </a:rPr>
              <a:t>ailor training to close skill gaps</a:t>
            </a:r>
          </a:p>
          <a:p>
            <a:pPr marL="285750" marR="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pc="100" baseline="0" dirty="0">
                <a:latin typeface="+mn-lt"/>
                <a:cs typeface="Century Gothic"/>
              </a:rPr>
              <a:t>Leverage curated playlists developed by lynda’s content experts to develop expertise in certain areas</a:t>
            </a:r>
          </a:p>
          <a:p>
            <a:pPr marL="285750" marR="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pc="100" baseline="0" dirty="0">
                <a:latin typeface="+mn-lt"/>
                <a:cs typeface="Century Gothic"/>
              </a:rPr>
              <a:t>Or, design your own based on agency’s and an individual’s specific needs</a:t>
            </a:r>
          </a:p>
          <a:p>
            <a:pPr marL="285750" marR="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pc="100" baseline="0" dirty="0">
              <a:latin typeface="+mn-lt"/>
              <a:cs typeface="Century Gothic"/>
            </a:endParaRPr>
          </a:p>
          <a:p>
            <a:pPr marL="0" marR="0" indent="0" algn="l" defTabSz="5632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pc="100" baseline="0" dirty="0">
                <a:latin typeface="+mn-lt"/>
                <a:cs typeface="Century Gothic"/>
              </a:rPr>
              <a:t>Can address skills gap for any level of experience</a:t>
            </a:r>
          </a:p>
          <a:p>
            <a:pPr marL="0" marR="0" indent="0" algn="l" defTabSz="563270" rtl="0" eaLnBrk="1" fontAlgn="auto" latinLnBrk="0" hangingPunct="1">
              <a:lnSpc>
                <a:spcPct val="100000"/>
              </a:lnSpc>
              <a:spcBef>
                <a:spcPts val="0"/>
              </a:spcBef>
              <a:spcAft>
                <a:spcPts val="0"/>
              </a:spcAft>
              <a:buClrTx/>
              <a:buSzTx/>
              <a:buFontTx/>
              <a:buNone/>
              <a:tabLst/>
              <a:defRPr/>
            </a:pPr>
            <a:endParaRPr lang="en-US" spc="100" dirty="0">
              <a:latin typeface="+mn-lt"/>
              <a:cs typeface="Century Gothic"/>
            </a:endParaRPr>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1469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Our</a:t>
            </a:r>
            <a:r>
              <a:rPr lang="en-US" baseline="0" dirty="0"/>
              <a:t> training s</a:t>
            </a:r>
            <a:r>
              <a:rPr lang="en-US" dirty="0"/>
              <a:t>implifies</a:t>
            </a:r>
            <a:r>
              <a:rPr lang="en-US" baseline="0" dirty="0"/>
              <a:t> IT migrations to new software &amp; keeps staff up-to-date w/ latest software &amp; technologies</a:t>
            </a:r>
          </a:p>
          <a:p>
            <a:pPr marL="285750" indent="-285750">
              <a:buFont typeface="Arial" panose="020B0604020202020204" pitchFamily="34" charset="0"/>
              <a:buChar char="•"/>
            </a:pPr>
            <a:r>
              <a:rPr lang="en-US" spc="100" baseline="0" dirty="0">
                <a:latin typeface="Century Gothic"/>
                <a:cs typeface="Century Gothic"/>
              </a:rPr>
              <a:t>Have over 140 courses (and growing).  </a:t>
            </a:r>
          </a:p>
          <a:p>
            <a:pPr marL="285750" marR="0" lvl="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pc="100" baseline="0" dirty="0">
                <a:latin typeface="Century Gothic"/>
              </a:rPr>
              <a:t>Cover all major productivity suites – Microsoft, Google, Apple</a:t>
            </a:r>
          </a:p>
          <a:p>
            <a:pPr marL="285750" marR="0" lvl="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pc="100" baseline="0" dirty="0">
                <a:latin typeface="Century Gothic"/>
              </a:rPr>
              <a:t>As well as specialty ones for password management, web conferencing</a:t>
            </a:r>
          </a:p>
          <a:p>
            <a:pPr marL="285750" marR="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pc="100" baseline="0" dirty="0">
              <a:latin typeface="Century Gothic"/>
            </a:endParaRPr>
          </a:p>
          <a:p>
            <a:pPr marL="285750" marR="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1842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pc="100" dirty="0">
                <a:latin typeface="Century Gothic"/>
                <a:cs typeface="Century Gothic"/>
              </a:rPr>
              <a:t>You had mention</a:t>
            </a:r>
            <a:r>
              <a:rPr lang="en-US" spc="100" baseline="0" dirty="0">
                <a:latin typeface="Century Gothic"/>
                <a:cs typeface="Century Gothic"/>
              </a:rPr>
              <a:t>ed that you were interested in knowing more about our leadership and management courses.  As you can see, we have over 130 courses (and growing).  Here is just a sample of topics we cover in this area.</a:t>
            </a:r>
          </a:p>
          <a:p>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4349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pc="100" dirty="0">
                <a:latin typeface="Century Gothic"/>
                <a:cs typeface="Century Gothic"/>
              </a:rPr>
              <a:t>You had mention</a:t>
            </a:r>
            <a:r>
              <a:rPr lang="en-US" spc="100" baseline="0" dirty="0">
                <a:latin typeface="Century Gothic"/>
                <a:cs typeface="Century Gothic"/>
              </a:rPr>
              <a:t>ed that you were interested in knowing more about our Professional Development courses.  As you can see, we have over 180 courses (and growing).  Here is just a sample of topics we cover in this area.</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13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3B613900-2EAE-4F76-9C5B-73D16433A5F0}"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151222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pc="100" dirty="0">
                <a:latin typeface="Century Gothic"/>
                <a:cs typeface="Century Gothic"/>
              </a:rPr>
              <a:t>You had mention</a:t>
            </a:r>
            <a:r>
              <a:rPr lang="en-US" spc="100" baseline="0" dirty="0">
                <a:latin typeface="Century Gothic"/>
                <a:cs typeface="Century Gothic"/>
              </a:rPr>
              <a:t>ed that you were interested in knowing more about our Project Management courses.  As you can see, we have over 50 courses (and growing).  Here is just a sample of topics we cover in this area.</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398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63270" rtl="0" eaLnBrk="1" fontAlgn="auto" latinLnBrk="0" hangingPunct="1">
              <a:lnSpc>
                <a:spcPct val="100000"/>
              </a:lnSpc>
              <a:spcBef>
                <a:spcPts val="0"/>
              </a:spcBef>
              <a:spcAft>
                <a:spcPts val="0"/>
              </a:spcAft>
              <a:buClrTx/>
              <a:buSzTx/>
              <a:buFontTx/>
              <a:buNone/>
              <a:tabLst/>
              <a:defRPr/>
            </a:pPr>
            <a:r>
              <a:rPr lang="en-US" dirty="0"/>
              <a:t>We have also</a:t>
            </a:r>
            <a:r>
              <a:rPr lang="en-US" baseline="0" dirty="0"/>
              <a:t> curated a playlist that aggregates the 50+ product management courses that are eligible for up to 110 PDUs.</a:t>
            </a:r>
          </a:p>
          <a:p>
            <a:pPr marL="0" marR="0" indent="0" algn="l" defTabSz="56327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2747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8224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5625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6384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pc="100" baseline="0" dirty="0">
                <a:latin typeface="Century Gothic"/>
                <a:cs typeface="Century Gothic"/>
              </a:rPr>
              <a:t>Our training is always available, can fit into your workforce’s busy schedules</a:t>
            </a:r>
          </a:p>
          <a:p>
            <a:pPr marL="285750" marR="0" lvl="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pc="100" baseline="0" dirty="0">
                <a:latin typeface="Century Gothic"/>
                <a:cs typeface="Century Gothic"/>
              </a:rPr>
              <a:t>Online &amp; offline access across multiple screens – mobile, tablet, computer</a:t>
            </a:r>
          </a:p>
          <a:p>
            <a:pPr marL="285750" marR="0" lvl="0" indent="-285750" algn="l" defTabSz="5632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pc="100" baseline="0" dirty="0">
                <a:latin typeface="Century Gothic"/>
                <a:cs typeface="Century Gothic"/>
              </a:rPr>
              <a:t>Remote workers can easily access and use training</a:t>
            </a:r>
          </a:p>
          <a:p>
            <a:pPr marL="0" marR="0" lvl="0" indent="0" algn="l" defTabSz="5632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pc="100" baseline="0" dirty="0" smtClean="0">
                <a:latin typeface="Century Gothic"/>
                <a:cs typeface="Century Gothic"/>
              </a:rPr>
              <a:t>mobile accessibility fits in wonderfully with the Mobile work initiative by being available on the go, and for those in travel status or out in the field it can even be used offline by downloading courses ahead of time.  </a:t>
            </a:r>
          </a:p>
          <a:p>
            <a:pPr marL="0" marR="0" lvl="0" indent="0" algn="l" defTabSz="5632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pc="100" baseline="0" dirty="0">
              <a:latin typeface="Century Gothic"/>
              <a:cs typeface="Century Gothic"/>
            </a:endParaRPr>
          </a:p>
          <a:p>
            <a:pPr marL="0" marR="0" indent="0" algn="l" defTabSz="563270" rtl="0" eaLnBrk="1" fontAlgn="auto" latinLnBrk="0" hangingPunct="1">
              <a:lnSpc>
                <a:spcPct val="100000"/>
              </a:lnSpc>
              <a:spcBef>
                <a:spcPts val="0"/>
              </a:spcBef>
              <a:spcAft>
                <a:spcPts val="0"/>
              </a:spcAft>
              <a:buClrTx/>
              <a:buSzTx/>
              <a:buFontTx/>
              <a:buNone/>
              <a:tabLst/>
              <a:defRPr/>
            </a:pPr>
            <a:endParaRPr lang="en-US" spc="100" dirty="0">
              <a:latin typeface="Century Gothic"/>
              <a:cs typeface="Century Gothic"/>
            </a:endParaRPr>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3475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63270" rtl="0" eaLnBrk="1" fontAlgn="auto" latinLnBrk="0" hangingPunct="1">
              <a:lnSpc>
                <a:spcPct val="100000"/>
              </a:lnSpc>
              <a:spcBef>
                <a:spcPts val="0"/>
              </a:spcBef>
              <a:spcAft>
                <a:spcPts val="0"/>
              </a:spcAft>
              <a:buClrTx/>
              <a:buSzTx/>
              <a:buFontTx/>
              <a:buNone/>
              <a:tabLst/>
              <a:defRPr/>
            </a:pPr>
            <a:r>
              <a:rPr lang="en-US" spc="100" dirty="0" smtClean="0">
                <a:latin typeface="Century Gothic"/>
                <a:cs typeface="Century Gothic"/>
              </a:rPr>
              <a:t>After your</a:t>
            </a:r>
            <a:r>
              <a:rPr lang="en-US" spc="100" baseline="0" dirty="0" smtClean="0">
                <a:latin typeface="Century Gothic"/>
                <a:cs typeface="Century Gothic"/>
              </a:rPr>
              <a:t> agency deploys Lynda.com it can track and measure usage and completion of learning</a:t>
            </a:r>
          </a:p>
          <a:p>
            <a:pPr marL="0" marR="0" indent="0" algn="l" defTabSz="563270" rtl="0" eaLnBrk="1" fontAlgn="auto" latinLnBrk="0" hangingPunct="1">
              <a:lnSpc>
                <a:spcPct val="100000"/>
              </a:lnSpc>
              <a:spcBef>
                <a:spcPts val="0"/>
              </a:spcBef>
              <a:spcAft>
                <a:spcPts val="0"/>
              </a:spcAft>
              <a:buClrTx/>
              <a:buSzTx/>
              <a:buFontTx/>
              <a:buNone/>
              <a:tabLst/>
              <a:defRPr/>
            </a:pPr>
            <a:endParaRPr lang="en-US" spc="100" dirty="0" smtClean="0">
              <a:latin typeface="Century Gothic"/>
              <a:cs typeface="Century Gothic"/>
            </a:endParaRPr>
          </a:p>
          <a:p>
            <a:pPr marL="0" marR="0" indent="0" algn="l" defTabSz="563270" rtl="0" eaLnBrk="1" fontAlgn="auto" latinLnBrk="0" hangingPunct="1">
              <a:lnSpc>
                <a:spcPct val="100000"/>
              </a:lnSpc>
              <a:spcBef>
                <a:spcPts val="0"/>
              </a:spcBef>
              <a:spcAft>
                <a:spcPts val="0"/>
              </a:spcAft>
              <a:buClrTx/>
              <a:buSzTx/>
              <a:buFontTx/>
              <a:buNone/>
              <a:tabLst/>
              <a:defRPr/>
            </a:pPr>
            <a:r>
              <a:rPr lang="en-US" spc="100" dirty="0" smtClean="0">
                <a:latin typeface="Century Gothic"/>
                <a:cs typeface="Century Gothic"/>
              </a:rPr>
              <a:t>This monitoring can be done</a:t>
            </a:r>
            <a:r>
              <a:rPr lang="en-US" spc="100" baseline="0" dirty="0" smtClean="0">
                <a:latin typeface="Century Gothic"/>
                <a:cs typeface="Century Gothic"/>
              </a:rPr>
              <a:t> </a:t>
            </a:r>
            <a:r>
              <a:rPr lang="en-US" spc="100" dirty="0" smtClean="0">
                <a:latin typeface="Century Gothic"/>
                <a:cs typeface="Century Gothic"/>
              </a:rPr>
              <a:t>at the agency,</a:t>
            </a:r>
            <a:r>
              <a:rPr lang="en-US" spc="100" baseline="0" dirty="0" smtClean="0">
                <a:latin typeface="Century Gothic"/>
                <a:cs typeface="Century Gothic"/>
              </a:rPr>
              <a:t> division, team and individual level. So, for example, when an agency wants to show what it provides employees as far as opportunities to learn and grow there are reports to show how many courses your employees are taking on Lynda.com.</a:t>
            </a:r>
            <a:endParaRPr lang="en-US" spc="100" dirty="0" smtClean="0">
              <a:latin typeface="Century Gothic"/>
              <a:cs typeface="Century Gothic"/>
            </a:endParaRPr>
          </a:p>
          <a:p>
            <a:pPr marL="0" marR="0" indent="0" algn="l" defTabSz="563270" rtl="0" eaLnBrk="1" fontAlgn="auto" latinLnBrk="0" hangingPunct="1">
              <a:lnSpc>
                <a:spcPct val="100000"/>
              </a:lnSpc>
              <a:spcBef>
                <a:spcPts val="0"/>
              </a:spcBef>
              <a:spcAft>
                <a:spcPts val="0"/>
              </a:spcAft>
              <a:buClrTx/>
              <a:buSzTx/>
              <a:buFontTx/>
              <a:buNone/>
              <a:tabLst/>
              <a:defRPr/>
            </a:pPr>
            <a:endParaRPr lang="en-US" spc="100" dirty="0">
              <a:latin typeface="Century Gothic"/>
              <a:cs typeface="Century Gothic"/>
            </a:endParaRPr>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5899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courses most watched and completed by our users in Washington State range from Software application and project management, to leadership and communication.  And while the online platform lends itself more toward the IT side of learning, Lynda.com is adding more and more to the leadership, business and communication skill departments. </a:t>
            </a:r>
            <a:endParaRPr lang="en-US" dirty="0" smtClean="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258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Accessibility is a huge</a:t>
            </a:r>
            <a:r>
              <a:rPr lang="en-US" baseline="0" dirty="0" smtClean="0"/>
              <a:t> focus right now in the state and one of the great things about Lynda.com is that all of the training and exercise files are completely accessible.  In keeping in accordance with the OCIO accessibility policy you can look to what is available on Lynda.com before deciding to spend money on re-doing inaccessible trainings. </a:t>
            </a:r>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75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63270" rtl="0" eaLnBrk="1" fontAlgn="auto" latinLnBrk="0" hangingPunct="1">
              <a:lnSpc>
                <a:spcPct val="100000"/>
              </a:lnSpc>
              <a:spcBef>
                <a:spcPts val="0"/>
              </a:spcBef>
              <a:spcAft>
                <a:spcPts val="0"/>
              </a:spcAft>
              <a:buClrTx/>
              <a:buSzTx/>
              <a:buFontTx/>
              <a:buNone/>
              <a:tabLst/>
              <a:defRPr/>
            </a:pPr>
            <a:r>
              <a:rPr lang="en-US" spc="100" dirty="0" smtClean="0">
                <a:latin typeface="+mn-lt"/>
                <a:cs typeface="Century Gothic"/>
              </a:rPr>
              <a:t>A</a:t>
            </a:r>
            <a:r>
              <a:rPr lang="en-US" spc="100" baseline="0" dirty="0" smtClean="0">
                <a:latin typeface="+mn-lt"/>
                <a:cs typeface="Century Gothic"/>
              </a:rPr>
              <a:t> custom learning path can be developed for each role -- or even each individual -- at your agency. These playlists can be assigned agency wide, or to groups or individuals and incorporated into PDPs. </a:t>
            </a:r>
            <a:r>
              <a:rPr lang="en-US" spc="100" baseline="0" dirty="0" err="1" smtClean="0">
                <a:latin typeface="+mn-lt"/>
                <a:cs typeface="Century Gothic"/>
              </a:rPr>
              <a:t>Complerted</a:t>
            </a:r>
            <a:r>
              <a:rPr lang="en-US" spc="100" baseline="0" dirty="0" smtClean="0">
                <a:latin typeface="+mn-lt"/>
                <a:cs typeface="Century Gothic"/>
              </a:rPr>
              <a:t> courses in Lynda.com are uploaded into the LMS manually.</a:t>
            </a:r>
          </a:p>
          <a:p>
            <a:pPr marL="0" marR="0" indent="0" algn="l" defTabSz="563270" rtl="0" eaLnBrk="1" fontAlgn="auto" latinLnBrk="0" hangingPunct="1">
              <a:lnSpc>
                <a:spcPct val="100000"/>
              </a:lnSpc>
              <a:spcBef>
                <a:spcPts val="0"/>
              </a:spcBef>
              <a:spcAft>
                <a:spcPts val="0"/>
              </a:spcAft>
              <a:buClrTx/>
              <a:buSzTx/>
              <a:buFontTx/>
              <a:buNone/>
              <a:tabLst/>
              <a:defRPr/>
            </a:pPr>
            <a:endParaRPr lang="en-US" spc="100" baseline="0" dirty="0" smtClean="0">
              <a:latin typeface="+mn-lt"/>
              <a:cs typeface="Century Gothic"/>
            </a:endParaRPr>
          </a:p>
          <a:p>
            <a:pPr marL="0" marR="0" indent="0" algn="l" defTabSz="563270" rtl="0" eaLnBrk="1" fontAlgn="auto" latinLnBrk="0" hangingPunct="1">
              <a:lnSpc>
                <a:spcPct val="100000"/>
              </a:lnSpc>
              <a:spcBef>
                <a:spcPts val="0"/>
              </a:spcBef>
              <a:spcAft>
                <a:spcPts val="0"/>
              </a:spcAft>
              <a:buClrTx/>
              <a:buSzTx/>
              <a:buFontTx/>
              <a:buNone/>
              <a:tabLst/>
              <a:defRPr/>
            </a:pPr>
            <a:r>
              <a:rPr lang="en-US" spc="100" baseline="0" dirty="0" smtClean="0">
                <a:latin typeface="+mn-lt"/>
                <a:cs typeface="Century Gothic"/>
              </a:rPr>
              <a:t>We’ve curated playlists that:</a:t>
            </a:r>
          </a:p>
          <a:p>
            <a:pPr marL="342900" marR="0" indent="-342900" algn="l" defTabSz="563270" rtl="0" eaLnBrk="1" fontAlgn="auto" latinLnBrk="0" hangingPunct="1">
              <a:lnSpc>
                <a:spcPct val="100000"/>
              </a:lnSpc>
              <a:spcBef>
                <a:spcPts val="0"/>
              </a:spcBef>
              <a:spcAft>
                <a:spcPts val="0"/>
              </a:spcAft>
              <a:buClrTx/>
              <a:buSzTx/>
              <a:buFontTx/>
              <a:buAutoNum type="arabicPeriod"/>
              <a:tabLst/>
              <a:defRPr/>
            </a:pPr>
            <a:r>
              <a:rPr lang="en-US" spc="100" baseline="0" dirty="0" smtClean="0">
                <a:latin typeface="+mn-lt"/>
                <a:cs typeface="Century Gothic"/>
              </a:rPr>
              <a:t>are suitable for each role – for example, an SEO specialist or an IT manager</a:t>
            </a:r>
          </a:p>
          <a:p>
            <a:pPr marL="342900" marR="0" indent="-342900" algn="l" defTabSz="563270" rtl="0" eaLnBrk="1" fontAlgn="auto" latinLnBrk="0" hangingPunct="1">
              <a:lnSpc>
                <a:spcPct val="100000"/>
              </a:lnSpc>
              <a:spcBef>
                <a:spcPts val="0"/>
              </a:spcBef>
              <a:spcAft>
                <a:spcPts val="0"/>
              </a:spcAft>
              <a:buClrTx/>
              <a:buSzTx/>
              <a:buFontTx/>
              <a:buAutoNum type="arabicPeriod"/>
              <a:tabLst/>
              <a:defRPr/>
            </a:pPr>
            <a:r>
              <a:rPr lang="en-US" spc="100" baseline="0" dirty="0" smtClean="0">
                <a:latin typeface="+mn-lt"/>
                <a:cs typeface="Century Gothic"/>
              </a:rPr>
              <a:t>accommodate different levels – such as a new manager, experience manager, or department head</a:t>
            </a:r>
          </a:p>
          <a:p>
            <a:pPr marL="342900" marR="0" indent="-342900" algn="l" defTabSz="563270" rtl="0" eaLnBrk="1" fontAlgn="auto" latinLnBrk="0" hangingPunct="1">
              <a:lnSpc>
                <a:spcPct val="100000"/>
              </a:lnSpc>
              <a:spcBef>
                <a:spcPts val="0"/>
              </a:spcBef>
              <a:spcAft>
                <a:spcPts val="0"/>
              </a:spcAft>
              <a:buClrTx/>
              <a:buSzTx/>
              <a:buFontTx/>
              <a:buAutoNum type="arabicPeriod" startAt="3"/>
              <a:tabLst/>
              <a:defRPr/>
            </a:pPr>
            <a:r>
              <a:rPr lang="en-US" spc="100" baseline="0" dirty="0" smtClean="0">
                <a:latin typeface="+mn-lt"/>
                <a:cs typeface="Century Gothic"/>
              </a:rPr>
              <a:t>build certain competencies – such as conflict resolution and inspiring others</a:t>
            </a:r>
          </a:p>
          <a:p>
            <a:pPr marL="0" marR="0" indent="0" algn="l" defTabSz="563270" rtl="0" eaLnBrk="1" fontAlgn="auto" latinLnBrk="0" hangingPunct="1">
              <a:lnSpc>
                <a:spcPct val="100000"/>
              </a:lnSpc>
              <a:spcBef>
                <a:spcPts val="0"/>
              </a:spcBef>
              <a:spcAft>
                <a:spcPts val="0"/>
              </a:spcAft>
              <a:buClrTx/>
              <a:buSzTx/>
              <a:buFontTx/>
              <a:buNone/>
              <a:tabLst/>
              <a:defRPr/>
            </a:pPr>
            <a:endParaRPr lang="en-US" spc="100" baseline="0" dirty="0" smtClean="0">
              <a:latin typeface="+mn-lt"/>
              <a:cs typeface="Century Gothic"/>
            </a:endParaRPr>
          </a:p>
          <a:p>
            <a:pPr marL="0" marR="0" indent="0" algn="l" defTabSz="563270" rtl="0" eaLnBrk="1" fontAlgn="auto" latinLnBrk="0" hangingPunct="1">
              <a:lnSpc>
                <a:spcPct val="100000"/>
              </a:lnSpc>
              <a:spcBef>
                <a:spcPts val="0"/>
              </a:spcBef>
              <a:spcAft>
                <a:spcPts val="0"/>
              </a:spcAft>
              <a:buClrTx/>
              <a:buSzTx/>
              <a:buFontTx/>
              <a:buNone/>
              <a:tabLst/>
              <a:defRPr/>
            </a:pPr>
            <a:r>
              <a:rPr lang="en-US" spc="100" baseline="0" dirty="0" smtClean="0">
                <a:latin typeface="+mn-lt"/>
                <a:cs typeface="Century Gothic"/>
              </a:rPr>
              <a:t>Administrators and users can choose to leverage any of our existing playlists, or can create customized ones to ensure the training is aligned with your agency’s performance objectives or individual employee needs.</a:t>
            </a:r>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73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DAD35836-E281-4818-939D-3153192F97BA}"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marL="0" indent="0">
              <a:buNone/>
            </a:pPr>
            <a:r>
              <a:rPr lang="en-US" dirty="0" smtClean="0"/>
              <a:t>“Zero-based budgeting (ZBB) is a method of budgeting in which all expenses must be justified for each new period.   Zero-based budgeting starts from a "zero base," and every function within an organization is analyzed for its needs and costs. </a:t>
            </a:r>
          </a:p>
          <a:p>
            <a:pPr marL="0" indent="0">
              <a:buNone/>
            </a:pPr>
            <a:endParaRPr lang="en-US" dirty="0" smtClean="0"/>
          </a:p>
          <a:p>
            <a:pPr marL="0" indent="0">
              <a:buNone/>
            </a:pPr>
            <a:r>
              <a:rPr lang="en-US" dirty="0" smtClean="0"/>
              <a:t>The goal is that budgets are then built around what is needed for the upcoming period, regardless of whether the budget is higher or lower than the previous one.”</a:t>
            </a:r>
            <a:br>
              <a:rPr lang="en-US" dirty="0" smtClean="0"/>
            </a:br>
            <a:r>
              <a:rPr lang="en-US" dirty="0" smtClean="0"/>
              <a:t/>
            </a:r>
            <a:br>
              <a:rPr lang="en-US" dirty="0" smtClean="0"/>
            </a:br>
            <a:endParaRPr lang="en-US" dirty="0" smtClean="0"/>
          </a:p>
          <a:p>
            <a:pPr eaLnBrk="1" hangingPunct="1"/>
            <a:endParaRPr lang="en-US" dirty="0" smtClean="0"/>
          </a:p>
        </p:txBody>
      </p:sp>
    </p:spTree>
    <p:extLst>
      <p:ext uri="{BB962C8B-B14F-4D97-AF65-F5344CB8AC3E}">
        <p14:creationId xmlns:p14="http://schemas.microsoft.com/office/powerpoint/2010/main" val="2326770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Lynda.com training can serve as a great resource when undergoing</a:t>
            </a:r>
            <a:r>
              <a:rPr lang="en-US" baseline="0" dirty="0" smtClean="0"/>
              <a:t> a change in an agency, division or team. There have been agencies that have assigned software training to all affected employees when switching systems or upgrading. This is a cost effective way to make sure all are prepared. Plus the monitoring ability of the Lynda.com system give the ability to track and report completion. </a:t>
            </a:r>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487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top of </a:t>
            </a:r>
            <a:r>
              <a:rPr lang="en-US" baseline="0" dirty="0" smtClean="0"/>
              <a:t>Lynda.com being very affordable compared to many other types of training.</a:t>
            </a:r>
            <a:endParaRPr lang="en-US" dirty="0" smtClean="0"/>
          </a:p>
          <a:p>
            <a:endParaRPr lang="en-US" dirty="0" smtClean="0"/>
          </a:p>
          <a:p>
            <a:r>
              <a:rPr lang="en-US" dirty="0" smtClean="0"/>
              <a:t>It is also </a:t>
            </a:r>
            <a:r>
              <a:rPr lang="en-US" baseline="0" dirty="0" smtClean="0"/>
              <a:t>mobile work friendly and </a:t>
            </a:r>
            <a:r>
              <a:rPr lang="en-US" dirty="0" smtClean="0"/>
              <a:t>great for a Remote</a:t>
            </a:r>
            <a:r>
              <a:rPr lang="en-US" baseline="0" dirty="0" smtClean="0"/>
              <a:t> workforce and </a:t>
            </a:r>
          </a:p>
          <a:p>
            <a:endParaRPr lang="en-US" baseline="0" dirty="0" smtClean="0"/>
          </a:p>
          <a:p>
            <a:r>
              <a:rPr lang="en-US" baseline="0" dirty="0" smtClean="0"/>
              <a:t>The fact that it is on demand and allows for micro learning make it easier and more likely to be utilized</a:t>
            </a:r>
          </a:p>
          <a:p>
            <a:endParaRPr lang="en-US" dirty="0"/>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1071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703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63270" rtl="0" eaLnBrk="1" fontAlgn="auto" latinLnBrk="0" hangingPunct="1">
              <a:lnSpc>
                <a:spcPct val="100000"/>
              </a:lnSpc>
              <a:spcBef>
                <a:spcPts val="0"/>
              </a:spcBef>
              <a:spcAft>
                <a:spcPts val="0"/>
              </a:spcAft>
              <a:buClrTx/>
              <a:buSzTx/>
              <a:buFontTx/>
              <a:buNone/>
              <a:tabLst/>
              <a:defRPr/>
            </a:pPr>
            <a:fld id="{FE2D9FA3-5749-BB40-80D5-4ADD966B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6327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57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DAD35836-E281-4818-939D-3153192F97BA}"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71693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3B613900-2EAE-4F76-9C5B-73D16433A5F0}"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58629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2EDE8ED1-51A0-453F-8728-59D922598E5F}"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9635" name="Rectangle 2"/>
          <p:cNvSpPr>
            <a:spLocks noGrp="1" noRot="1" noChangeAspect="1" noChangeArrowheads="1" noTextEdit="1"/>
          </p:cNvSpPr>
          <p:nvPr>
            <p:ph type="sldImg"/>
          </p:nvPr>
        </p:nvSpPr>
        <p:spPr>
          <a:xfrm>
            <a:off x="1103313" y="696913"/>
            <a:ext cx="4648200" cy="3486150"/>
          </a:xfrm>
          <a:ln/>
        </p:spPr>
      </p:sp>
      <p:sp>
        <p:nvSpPr>
          <p:cNvPr id="69636" name="Rectangle 3"/>
          <p:cNvSpPr>
            <a:spLocks noGrp="1" noChangeArrowheads="1"/>
          </p:cNvSpPr>
          <p:nvPr>
            <p:ph type="body" idx="1"/>
          </p:nvPr>
        </p:nvSpPr>
        <p:spPr>
          <a:noFill/>
          <a:ln/>
        </p:spPr>
        <p:txBody>
          <a:bodyPr/>
          <a:lstStyle/>
          <a:p>
            <a:pPr lvl="0"/>
            <a:r>
              <a:rPr lang="en-US" sz="1200" kern="1200" dirty="0" smtClean="0">
                <a:solidFill>
                  <a:schemeClr val="tx1"/>
                </a:solidFill>
                <a:effectLst/>
                <a:latin typeface="Times New Roman" pitchFamily="18" charset="0"/>
                <a:ea typeface="+mn-ea"/>
                <a:cs typeface="+mn-cs"/>
              </a:rPr>
              <a:t>CTS has done a considerable amount of work to document and provide financial analysis for the service offerings provided to customers.    </a:t>
            </a:r>
          </a:p>
          <a:p>
            <a:pPr lvl="0"/>
            <a:endParaRPr lang="en-US" sz="1200" b="1" kern="1200" dirty="0" smtClean="0">
              <a:solidFill>
                <a:schemeClr val="tx1"/>
              </a:solidFill>
              <a:effectLst/>
              <a:latin typeface="Times New Roman" pitchFamily="18" charset="0"/>
              <a:ea typeface="+mn-ea"/>
              <a:cs typeface="+mn-cs"/>
            </a:endParaRPr>
          </a:p>
          <a:p>
            <a:pPr lvl="0"/>
            <a:r>
              <a:rPr lang="en-US" sz="1200" b="1" kern="1200" dirty="0" smtClean="0">
                <a:solidFill>
                  <a:schemeClr val="tx1"/>
                </a:solidFill>
                <a:effectLst/>
                <a:latin typeface="Times New Roman" pitchFamily="18" charset="0"/>
                <a:ea typeface="+mn-ea"/>
                <a:cs typeface="+mn-cs"/>
              </a:rPr>
              <a:t>The Vendor shall consolidate and finalize the inventory of services and provide additional analysis of CTS service offerings to include:</a:t>
            </a:r>
          </a:p>
          <a:p>
            <a:pPr marL="685800" lvl="1" indent="-228600">
              <a:buFont typeface="+mj-lt"/>
              <a:buAutoNum type="arabicPeriod"/>
            </a:pPr>
            <a:r>
              <a:rPr lang="en-US" sz="1200" kern="1200" dirty="0" smtClean="0">
                <a:solidFill>
                  <a:schemeClr val="tx1"/>
                </a:solidFill>
                <a:effectLst/>
                <a:latin typeface="Times New Roman" pitchFamily="18" charset="0"/>
                <a:ea typeface="+mn-ea"/>
                <a:cs typeface="+mn-cs"/>
              </a:rPr>
              <a:t>Service description;</a:t>
            </a:r>
          </a:p>
          <a:p>
            <a:pPr marL="685800" lvl="1" indent="-228600">
              <a:buFont typeface="+mj-lt"/>
              <a:buAutoNum type="arabicPeriod"/>
            </a:pPr>
            <a:r>
              <a:rPr lang="en-US" sz="1200" kern="1200" dirty="0" smtClean="0">
                <a:solidFill>
                  <a:schemeClr val="tx1"/>
                </a:solidFill>
                <a:effectLst/>
                <a:latin typeface="Times New Roman" pitchFamily="18" charset="0"/>
                <a:ea typeface="+mn-ea"/>
                <a:cs typeface="+mn-cs"/>
              </a:rPr>
              <a:t>Statutory basis for creation of service or program;</a:t>
            </a:r>
          </a:p>
          <a:p>
            <a:pPr marL="685800" lvl="1" indent="-228600">
              <a:buFont typeface="+mj-lt"/>
              <a:buAutoNum type="arabicPeriod"/>
            </a:pPr>
            <a:r>
              <a:rPr lang="en-US" sz="1200" kern="1200" dirty="0" smtClean="0">
                <a:solidFill>
                  <a:schemeClr val="tx1"/>
                </a:solidFill>
                <a:effectLst/>
                <a:latin typeface="Times New Roman" pitchFamily="18" charset="0"/>
                <a:ea typeface="+mn-ea"/>
                <a:cs typeface="+mn-cs"/>
              </a:rPr>
              <a:t>How the service fits into the CTS strategic plan and goals; </a:t>
            </a:r>
          </a:p>
          <a:p>
            <a:pPr marL="685800" lvl="1" indent="-228600">
              <a:buFont typeface="+mj-lt"/>
              <a:buAutoNum type="arabicPeriod"/>
            </a:pPr>
            <a:r>
              <a:rPr lang="en-US" sz="1200" kern="1200" dirty="0" smtClean="0">
                <a:solidFill>
                  <a:schemeClr val="tx1"/>
                </a:solidFill>
                <a:effectLst/>
                <a:latin typeface="Times New Roman" pitchFamily="18" charset="0"/>
                <a:ea typeface="+mn-ea"/>
                <a:cs typeface="+mn-cs"/>
              </a:rPr>
              <a:t>Document any performance measures used to measure effectiveness and efficiency of service or program;   </a:t>
            </a:r>
          </a:p>
          <a:p>
            <a:pPr marL="685800" lvl="1" indent="-228600">
              <a:buFont typeface="+mj-lt"/>
              <a:buAutoNum type="arabicPeriod"/>
            </a:pPr>
            <a:r>
              <a:rPr lang="en-US" sz="1200" kern="1200" dirty="0" smtClean="0">
                <a:solidFill>
                  <a:schemeClr val="tx1"/>
                </a:solidFill>
                <a:effectLst/>
                <a:latin typeface="Times New Roman" pitchFamily="18" charset="0"/>
                <a:ea typeface="+mn-ea"/>
                <a:cs typeface="+mn-cs"/>
              </a:rPr>
              <a:t>Current cost to maintain the service.  This must include staffing levels, direct costs, indirect costs and any overhead costs;</a:t>
            </a:r>
          </a:p>
          <a:p>
            <a:pPr marL="685800" lvl="1" indent="-228600">
              <a:buFont typeface="+mj-lt"/>
              <a:buAutoNum type="arabicPeriod"/>
            </a:pPr>
            <a:r>
              <a:rPr lang="en-US" sz="1200" kern="1200" dirty="0" smtClean="0">
                <a:solidFill>
                  <a:schemeClr val="tx1"/>
                </a:solidFill>
                <a:effectLst/>
                <a:latin typeface="Times New Roman" pitchFamily="18" charset="0"/>
                <a:ea typeface="+mn-ea"/>
                <a:cs typeface="+mn-cs"/>
              </a:rPr>
              <a:t>Current state rate structure that CTS is charging for service or program; </a:t>
            </a:r>
          </a:p>
          <a:p>
            <a:pPr marL="685800" lvl="1" indent="-228600">
              <a:buFont typeface="+mj-lt"/>
              <a:buAutoNum type="arabicPeriod"/>
            </a:pPr>
            <a:r>
              <a:rPr lang="en-US" sz="1200" kern="1200" dirty="0" smtClean="0">
                <a:solidFill>
                  <a:schemeClr val="tx1"/>
                </a:solidFill>
                <a:effectLst/>
                <a:latin typeface="Times New Roman" pitchFamily="18" charset="0"/>
                <a:ea typeface="+mn-ea"/>
                <a:cs typeface="+mn-cs"/>
              </a:rPr>
              <a:t>Analysis whether this service is currently cost recoverable;</a:t>
            </a:r>
          </a:p>
          <a:p>
            <a:pPr marL="685800" lvl="1" indent="-228600">
              <a:buFont typeface="+mj-lt"/>
              <a:buAutoNum type="arabicPeriod"/>
            </a:pPr>
            <a:r>
              <a:rPr lang="en-US" sz="1200" kern="1200" dirty="0" smtClean="0">
                <a:solidFill>
                  <a:schemeClr val="tx1"/>
                </a:solidFill>
                <a:effectLst/>
                <a:latin typeface="Times New Roman" pitchFamily="18" charset="0"/>
                <a:ea typeface="+mn-ea"/>
                <a:cs typeface="+mn-cs"/>
              </a:rPr>
              <a:t>What level of service is provided today;</a:t>
            </a:r>
          </a:p>
          <a:p>
            <a:pPr marL="685800" lvl="1" indent="-228600">
              <a:buFont typeface="+mj-lt"/>
              <a:buAutoNum type="arabicPeriod"/>
            </a:pPr>
            <a:r>
              <a:rPr lang="en-US" sz="1200" kern="1200" dirty="0" smtClean="0">
                <a:solidFill>
                  <a:schemeClr val="tx1"/>
                </a:solidFill>
                <a:effectLst/>
                <a:latin typeface="Times New Roman" pitchFamily="18" charset="0"/>
                <a:ea typeface="+mn-ea"/>
                <a:cs typeface="+mn-cs"/>
              </a:rPr>
              <a:t>Customers that are receiving this service.</a:t>
            </a:r>
          </a:p>
          <a:p>
            <a:r>
              <a:rPr lang="en-US" sz="1200" kern="1200" dirty="0" smtClean="0">
                <a:solidFill>
                  <a:schemeClr val="tx1"/>
                </a:solidFill>
                <a:effectLst/>
                <a:latin typeface="Times New Roman" pitchFamily="18" charset="0"/>
                <a:ea typeface="+mn-ea"/>
                <a:cs typeface="+mn-cs"/>
              </a:rPr>
              <a:t> </a:t>
            </a:r>
          </a:p>
          <a:p>
            <a:pPr lvl="0"/>
            <a:r>
              <a:rPr lang="en-US" sz="1200" b="1" kern="1200" dirty="0" smtClean="0">
                <a:solidFill>
                  <a:schemeClr val="tx1"/>
                </a:solidFill>
                <a:effectLst/>
                <a:latin typeface="Times New Roman" pitchFamily="18" charset="0"/>
                <a:ea typeface="+mn-ea"/>
                <a:cs typeface="+mn-cs"/>
              </a:rPr>
              <a:t>Analyze and develop recommendation report for each service to answer the following strategic questions:</a:t>
            </a:r>
          </a:p>
          <a:p>
            <a:pPr marL="685800" lvl="1" indent="-228600">
              <a:buFont typeface="+mj-lt"/>
              <a:buAutoNum type="arabicPeriod"/>
            </a:pPr>
            <a:r>
              <a:rPr lang="en-US" sz="1200" kern="1200" dirty="0" smtClean="0">
                <a:solidFill>
                  <a:schemeClr val="tx1"/>
                </a:solidFill>
                <a:effectLst/>
                <a:latin typeface="Times New Roman" pitchFamily="18" charset="0"/>
                <a:ea typeface="+mn-ea"/>
                <a:cs typeface="+mn-cs"/>
              </a:rPr>
              <a:t>Should CTS provide the service to customers?</a:t>
            </a:r>
          </a:p>
          <a:p>
            <a:pPr marL="1143000" lvl="2" indent="-228600">
              <a:buFont typeface="+mj-lt"/>
              <a:buAutoNum type="arabicPeriod"/>
            </a:pPr>
            <a:r>
              <a:rPr lang="en-US" sz="1200" kern="1200" dirty="0" smtClean="0">
                <a:solidFill>
                  <a:schemeClr val="tx1"/>
                </a:solidFill>
                <a:effectLst/>
                <a:latin typeface="Times New Roman" pitchFamily="18" charset="0"/>
                <a:ea typeface="+mn-ea"/>
                <a:cs typeface="+mn-cs"/>
              </a:rPr>
              <a:t>Provide the rationale why and the expected benefits customers should receive if CTS must provide the service;</a:t>
            </a:r>
          </a:p>
          <a:p>
            <a:pPr marL="1143000" lvl="2" indent="-228600">
              <a:buFont typeface="+mj-lt"/>
              <a:buAutoNum type="arabicPeriod"/>
            </a:pPr>
            <a:r>
              <a:rPr lang="en-US" sz="1200" kern="1200" dirty="0" smtClean="0">
                <a:solidFill>
                  <a:schemeClr val="tx1"/>
                </a:solidFill>
                <a:effectLst/>
                <a:latin typeface="Times New Roman" pitchFamily="18" charset="0"/>
                <a:ea typeface="+mn-ea"/>
                <a:cs typeface="+mn-cs"/>
              </a:rPr>
              <a:t>If CTS does not provide the service, what are the reasonable service delivery alternatives and associated transition costs?</a:t>
            </a:r>
          </a:p>
          <a:p>
            <a:pPr marL="685800" lvl="1" indent="-228600">
              <a:buFont typeface="+mj-lt"/>
              <a:buAutoNum type="arabicPeriod"/>
            </a:pPr>
            <a:r>
              <a:rPr lang="en-US" sz="1200" kern="1200" dirty="0" smtClean="0">
                <a:solidFill>
                  <a:schemeClr val="tx1"/>
                </a:solidFill>
                <a:effectLst/>
                <a:latin typeface="Times New Roman" pitchFamily="18" charset="0"/>
                <a:ea typeface="+mn-ea"/>
                <a:cs typeface="+mn-cs"/>
              </a:rPr>
              <a:t>Is the service adequately resourced financially and do we have sufficient staffing to support the service?</a:t>
            </a:r>
          </a:p>
          <a:p>
            <a:pPr marL="173037" lvl="1" indent="0">
              <a:lnSpc>
                <a:spcPct val="115000"/>
              </a:lnSpc>
              <a:spcBef>
                <a:spcPts val="0"/>
              </a:spcBef>
              <a:buFont typeface="+mj-lt"/>
              <a:buNone/>
            </a:pPr>
            <a:endParaRPr lang="en-US" sz="2000" dirty="0"/>
          </a:p>
        </p:txBody>
      </p:sp>
    </p:spTree>
    <p:extLst>
      <p:ext uri="{BB962C8B-B14F-4D97-AF65-F5344CB8AC3E}">
        <p14:creationId xmlns:p14="http://schemas.microsoft.com/office/powerpoint/2010/main" val="1079989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2EDE8ED1-51A0-453F-8728-59D922598E5F}"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9635" name="Rectangle 2"/>
          <p:cNvSpPr>
            <a:spLocks noGrp="1" noRot="1" noChangeAspect="1" noChangeArrowheads="1" noTextEdit="1"/>
          </p:cNvSpPr>
          <p:nvPr>
            <p:ph type="sldImg"/>
          </p:nvPr>
        </p:nvSpPr>
        <p:spPr>
          <a:xfrm>
            <a:off x="1103313" y="696913"/>
            <a:ext cx="4648200" cy="3486150"/>
          </a:xfrm>
          <a:ln/>
        </p:spPr>
      </p:sp>
      <p:sp>
        <p:nvSpPr>
          <p:cNvPr id="696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943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C6C60BEC-782E-43E6-A691-99CCA4F8C173}"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80511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A Tech Cover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2" name="Rectangle 1"/>
          <p:cNvSpPr/>
          <p:nvPr userDrawn="1"/>
        </p:nvSpPr>
        <p:spPr bwMode="auto">
          <a:xfrm>
            <a:off x="362865" y="0"/>
            <a:ext cx="4738591" cy="4375460"/>
          </a:xfrm>
          <a:prstGeom prst="rect">
            <a:avLst/>
          </a:prstGeom>
          <a:solidFill>
            <a:schemeClr val="accent4">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613501" y="1489532"/>
            <a:ext cx="4367854" cy="1750011"/>
          </a:xfrm>
          <a:prstGeom prst="rect">
            <a:avLst/>
          </a:prstGeom>
          <a:noFill/>
          <a:ln>
            <a:noFill/>
          </a:ln>
        </p:spPr>
        <p:txBody>
          <a:bodyPr lIns="146304" tIns="91440" rIns="146304" bIns="91440" anchor="b" anchorCtr="0"/>
          <a:lstStyle>
            <a:lvl1pPr>
              <a:defRPr sz="3200" spc="-98" baseline="0">
                <a:solidFill>
                  <a:schemeClr val="accent3"/>
                </a:solidFill>
                <a:latin typeface="+mj-lt"/>
                <a:cs typeface="Trebuchet MS"/>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612849" y="3477875"/>
            <a:ext cx="4357558"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n-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3" y="5499028"/>
            <a:ext cx="2681534" cy="908805"/>
          </a:xfrm>
          <a:prstGeom prst="rect">
            <a:avLst/>
          </a:prstGeom>
        </p:spPr>
      </p:pic>
    </p:spTree>
    <p:extLst>
      <p:ext uri="{BB962C8B-B14F-4D97-AF65-F5344CB8AC3E}">
        <p14:creationId xmlns:p14="http://schemas.microsoft.com/office/powerpoint/2010/main" val="230023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A Tech Internal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8" y="0"/>
            <a:ext cx="12192000" cy="6858000"/>
          </a:xfrm>
          <a:prstGeom prst="rect">
            <a:avLst/>
          </a:prstGeom>
        </p:spPr>
      </p:pic>
      <p:sp>
        <p:nvSpPr>
          <p:cNvPr id="7" name="Rectangle 6"/>
          <p:cNvSpPr/>
          <p:nvPr userDrawn="1"/>
        </p:nvSpPr>
        <p:spPr bwMode="auto">
          <a:xfrm>
            <a:off x="362865" y="0"/>
            <a:ext cx="4738591" cy="4375460"/>
          </a:xfrm>
          <a:prstGeom prst="rect">
            <a:avLst/>
          </a:prstGeom>
          <a:solidFill>
            <a:schemeClr val="accent5">
              <a:lumMod val="75000"/>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613501" y="1586169"/>
            <a:ext cx="4488282" cy="1750011"/>
          </a:xfrm>
          <a:prstGeom prst="rect">
            <a:avLst/>
          </a:prstGeom>
          <a:noFill/>
          <a:ln>
            <a:noFill/>
          </a:ln>
        </p:spPr>
        <p:txBody>
          <a:bodyPr lIns="146304" tIns="91440" rIns="146304" bIns="91440" anchor="b" anchorCtr="0"/>
          <a:lstStyle>
            <a:lvl1pPr>
              <a:defRPr sz="3200" spc="-98" baseline="0">
                <a:solidFill>
                  <a:schemeClr val="bg1"/>
                </a:solidFill>
                <a:latin typeface="+mj-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8" y="3574512"/>
            <a:ext cx="4480935"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bg1"/>
                </a:solidFill>
                <a:latin typeface="+mj-lt"/>
                <a:cs typeface="Trebuchet MS"/>
              </a:defRPr>
            </a:lvl1pPr>
          </a:lstStyle>
          <a:p>
            <a:pPr lvl="0"/>
            <a:r>
              <a:rPr lang="en-US" dirty="0" smtClean="0"/>
              <a:t>Subtitle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6688511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A Tech Internal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8" y="0"/>
            <a:ext cx="12192000" cy="6858000"/>
          </a:xfrm>
          <a:prstGeom prst="rect">
            <a:avLst/>
          </a:prstGeom>
        </p:spPr>
      </p:pic>
      <p:sp>
        <p:nvSpPr>
          <p:cNvPr id="7" name="Rectangle 6"/>
          <p:cNvSpPr/>
          <p:nvPr userDrawn="1"/>
        </p:nvSpPr>
        <p:spPr bwMode="auto">
          <a:xfrm>
            <a:off x="362865" y="0"/>
            <a:ext cx="4738591" cy="4375460"/>
          </a:xfrm>
          <a:prstGeom prst="rect">
            <a:avLst/>
          </a:prstGeom>
          <a:solidFill>
            <a:schemeClr val="bg1">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613501" y="1586169"/>
            <a:ext cx="4400698" cy="1750011"/>
          </a:xfrm>
          <a:prstGeom prst="rect">
            <a:avLst/>
          </a:prstGeom>
          <a:noFill/>
          <a:ln>
            <a:noFill/>
          </a:ln>
        </p:spPr>
        <p:txBody>
          <a:bodyPr lIns="146304" tIns="91440" rIns="146304" bIns="91440" anchor="b" anchorCtr="0"/>
          <a:lstStyle>
            <a:lvl1pPr>
              <a:defRPr sz="3200" spc="-98" baseline="0">
                <a:solidFill>
                  <a:schemeClr val="bg1"/>
                </a:solidFill>
                <a:latin typeface="+mj-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8" y="3574512"/>
            <a:ext cx="4393495"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bg1"/>
                </a:solidFill>
                <a:latin typeface="+mj-lt"/>
                <a:cs typeface="Trebuchet MS"/>
              </a:defRPr>
            </a:lvl1pPr>
          </a:lstStyle>
          <a:p>
            <a:pPr lvl="0"/>
            <a:r>
              <a:rPr lang="en-US" dirty="0" smtClean="0"/>
              <a:t>Subtitle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3196124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 Tech 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n-lt"/>
                <a:cs typeface="Trebuchet MS"/>
              </a:defRPr>
            </a:lvl1pPr>
          </a:lstStyle>
          <a:p>
            <a:r>
              <a:rPr lang="en-US" dirty="0" smtClean="0"/>
              <a:t>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1398244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 Tech 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n-lt"/>
                <a:cs typeface="Trebuchet MS"/>
              </a:defRPr>
            </a:lvl1pPr>
          </a:lstStyle>
          <a:p>
            <a:r>
              <a:rPr lang="en-US" dirty="0" smtClean="0"/>
              <a:t>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3405858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A Tech Divide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n-lt"/>
                <a:cs typeface="Trebuchet MS"/>
              </a:defRPr>
            </a:lvl1pPr>
          </a:lstStyle>
          <a:p>
            <a:r>
              <a:rPr lang="en-US" dirty="0" smtClean="0"/>
              <a:t>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921400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 Tech Blank">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12660143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A Tech Single Colum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8" y="1635804"/>
            <a:ext cx="11290300"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Tree>
    <p:extLst>
      <p:ext uri="{BB962C8B-B14F-4D97-AF65-F5344CB8AC3E}">
        <p14:creationId xmlns:p14="http://schemas.microsoft.com/office/powerpoint/2010/main" val="415698555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A Tech Two Colum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8" y="1619472"/>
            <a:ext cx="5452409"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3" name="Content Placeholder 2"/>
          <p:cNvSpPr>
            <a:spLocks noGrp="1"/>
          </p:cNvSpPr>
          <p:nvPr>
            <p:ph sz="quarter" idx="11"/>
          </p:nvPr>
        </p:nvSpPr>
        <p:spPr>
          <a:xfrm>
            <a:off x="6070722" y="1619472"/>
            <a:ext cx="5464175" cy="4241578"/>
          </a:xfrm>
          <a:prstGeom prst="rect">
            <a:avLst/>
          </a:prstGeom>
        </p:spPr>
        <p:txBody>
          <a:bodyPr vert="horz"/>
          <a:lstStyle>
            <a:lvl1pPr>
              <a:defRPr sz="2000">
                <a:solidFill>
                  <a:srgbClr val="0C3A69"/>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140058237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A Tech Three Colum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9" y="1596171"/>
            <a:ext cx="3576492" cy="4240921"/>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3" name="Content Placeholder 2"/>
          <p:cNvSpPr>
            <a:spLocks noGrp="1"/>
          </p:cNvSpPr>
          <p:nvPr>
            <p:ph sz="quarter" idx="11"/>
          </p:nvPr>
        </p:nvSpPr>
        <p:spPr>
          <a:xfrm>
            <a:off x="4194806" y="1596171"/>
            <a:ext cx="3541893" cy="4241578"/>
          </a:xfrm>
          <a:prstGeom prst="rect">
            <a:avLst/>
          </a:prstGeom>
        </p:spPr>
        <p:txBody>
          <a:bodyPr vert="horz"/>
          <a:lstStyle>
            <a:lvl1pPr>
              <a:defRPr sz="2000">
                <a:solidFill>
                  <a:srgbClr val="0C3A69"/>
                </a:solidFill>
                <a:latin typeface="+mn-lt"/>
              </a:defRPr>
            </a:lvl1pPr>
          </a:lstStyle>
          <a:p>
            <a:pPr lvl="0"/>
            <a:r>
              <a:rPr lang="en-US" smtClean="0"/>
              <a:t>Click to edit Master text styles</a:t>
            </a:r>
          </a:p>
        </p:txBody>
      </p:sp>
      <p:sp>
        <p:nvSpPr>
          <p:cNvPr id="4" name="Content Placeholder 3"/>
          <p:cNvSpPr>
            <a:spLocks noGrp="1"/>
          </p:cNvSpPr>
          <p:nvPr>
            <p:ph sz="quarter" idx="12"/>
          </p:nvPr>
        </p:nvSpPr>
        <p:spPr>
          <a:xfrm>
            <a:off x="7982042" y="1596171"/>
            <a:ext cx="3587750" cy="4252179"/>
          </a:xfrm>
          <a:prstGeom prst="rect">
            <a:avLst/>
          </a:prstGeom>
        </p:spPr>
        <p:txBody>
          <a:bodyPr vert="horz"/>
          <a:lstStyle>
            <a:lvl1pPr>
              <a:defRPr sz="2000">
                <a:solidFill>
                  <a:srgbClr val="0C3A69"/>
                </a:solidFill>
                <a:latin typeface="+mn-lt"/>
              </a:defRPr>
            </a:lvl1pPr>
            <a:lvl2pPr>
              <a:defRPr sz="2000">
                <a:solidFill>
                  <a:srgbClr val="0C3A69"/>
                </a:solidFill>
                <a:latin typeface="+mn-lt"/>
              </a:defRPr>
            </a:lvl2pPr>
            <a:lvl3pPr>
              <a:defRPr sz="2000">
                <a:solidFill>
                  <a:srgbClr val="0C3A69"/>
                </a:solidFill>
                <a:latin typeface="+mn-lt"/>
              </a:defRPr>
            </a:lvl3pPr>
            <a:lvl4pPr>
              <a:defRPr sz="2000">
                <a:solidFill>
                  <a:srgbClr val="0C3A69"/>
                </a:solidFill>
                <a:latin typeface="+mn-lt"/>
              </a:defRPr>
            </a:lvl4pPr>
            <a:lvl5pPr>
              <a:defRPr sz="2000">
                <a:solidFill>
                  <a:srgbClr val="0C3A69"/>
                </a:solidFill>
                <a:latin typeface="+mn-lt"/>
              </a:defRPr>
            </a:lvl5pPr>
          </a:lstStyle>
          <a:p>
            <a:pPr lvl="0"/>
            <a:r>
              <a:rPr lang="en-US" smtClean="0"/>
              <a:t>Click to edit Master text styles</a:t>
            </a:r>
          </a:p>
        </p:txBody>
      </p:sp>
    </p:spTree>
    <p:extLst>
      <p:ext uri="{BB962C8B-B14F-4D97-AF65-F5344CB8AC3E}">
        <p14:creationId xmlns:p14="http://schemas.microsoft.com/office/powerpoint/2010/main" val="106776573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A Tech Simple Char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8" y="1619472"/>
            <a:ext cx="5452409"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4" name="Chart Placeholder 3"/>
          <p:cNvSpPr>
            <a:spLocks noGrp="1"/>
          </p:cNvSpPr>
          <p:nvPr>
            <p:ph type="chart" sz="quarter" idx="11"/>
          </p:nvPr>
        </p:nvSpPr>
        <p:spPr>
          <a:xfrm>
            <a:off x="6024563" y="1619472"/>
            <a:ext cx="5732462" cy="4241578"/>
          </a:xfrm>
          <a:prstGeom prst="rect">
            <a:avLst/>
          </a:prstGeom>
        </p:spPr>
        <p:txBody>
          <a:bodyPr vert="horz"/>
          <a:lstStyle>
            <a:lvl1pPr>
              <a:defRPr sz="2000">
                <a:solidFill>
                  <a:srgbClr val="0C3A69"/>
                </a:solidFill>
                <a:latin typeface="+mn-lt"/>
              </a:defRPr>
            </a:lvl1pPr>
          </a:lstStyle>
          <a:p>
            <a:r>
              <a:rPr lang="en-US" smtClean="0"/>
              <a:t>Click icon to add chart</a:t>
            </a:r>
            <a:endParaRPr lang="en-US" dirty="0"/>
          </a:p>
        </p:txBody>
      </p:sp>
    </p:spTree>
    <p:extLst>
      <p:ext uri="{BB962C8B-B14F-4D97-AF65-F5344CB8AC3E}">
        <p14:creationId xmlns:p14="http://schemas.microsoft.com/office/powerpoint/2010/main" val="263974449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WA Tech Cov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2" name="Rectangle 1"/>
          <p:cNvSpPr/>
          <p:nvPr userDrawn="1"/>
        </p:nvSpPr>
        <p:spPr bwMode="auto">
          <a:xfrm>
            <a:off x="362865" y="0"/>
            <a:ext cx="4738591" cy="4375460"/>
          </a:xfrm>
          <a:prstGeom prst="rect">
            <a:avLst/>
          </a:prstGeom>
          <a:solidFill>
            <a:schemeClr val="accent2">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613501" y="1489532"/>
            <a:ext cx="4367854" cy="1750011"/>
          </a:xfrm>
          <a:prstGeom prst="rect">
            <a:avLst/>
          </a:prstGeom>
          <a:noFill/>
          <a:ln>
            <a:noFill/>
          </a:ln>
        </p:spPr>
        <p:txBody>
          <a:bodyPr lIns="146304" tIns="91440" rIns="146304" bIns="91440" anchor="b" anchorCtr="0"/>
          <a:lstStyle>
            <a:lvl1pPr>
              <a:defRPr sz="3200" spc="-98" baseline="0">
                <a:solidFill>
                  <a:schemeClr val="accent3"/>
                </a:solidFill>
                <a:latin typeface="+mj-lt"/>
                <a:cs typeface="Trebuchet MS"/>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612849" y="3477875"/>
            <a:ext cx="4357558"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j-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3" y="5499028"/>
            <a:ext cx="2681534" cy="908805"/>
          </a:xfrm>
          <a:prstGeom prst="rect">
            <a:avLst/>
          </a:prstGeom>
        </p:spPr>
      </p:pic>
    </p:spTree>
    <p:extLst>
      <p:ext uri="{BB962C8B-B14F-4D97-AF65-F5344CB8AC3E}">
        <p14:creationId xmlns:p14="http://schemas.microsoft.com/office/powerpoint/2010/main" val="11890452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A Tech Simple Tabl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3" name="Table Placeholder 2"/>
          <p:cNvSpPr>
            <a:spLocks noGrp="1"/>
          </p:cNvSpPr>
          <p:nvPr>
            <p:ph type="tbl" sz="quarter" idx="10"/>
          </p:nvPr>
        </p:nvSpPr>
        <p:spPr>
          <a:xfrm>
            <a:off x="466066" y="1514475"/>
            <a:ext cx="11185589" cy="4276725"/>
          </a:xfrm>
          <a:prstGeom prst="rect">
            <a:avLst/>
          </a:prstGeom>
        </p:spPr>
        <p:txBody>
          <a:bodyPr vert="horz"/>
          <a:lstStyle/>
          <a:p>
            <a:r>
              <a:rPr lang="en-US" smtClean="0"/>
              <a:t>Click icon to add table</a:t>
            </a:r>
            <a:endParaRPr lang="en-US"/>
          </a:p>
        </p:txBody>
      </p:sp>
    </p:spTree>
    <p:extLst>
      <p:ext uri="{BB962C8B-B14F-4D97-AF65-F5344CB8AC3E}">
        <p14:creationId xmlns:p14="http://schemas.microsoft.com/office/powerpoint/2010/main" val="1485399881"/>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A Tech Header ">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11066346"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Tree>
    <p:extLst>
      <p:ext uri="{BB962C8B-B14F-4D97-AF65-F5344CB8AC3E}">
        <p14:creationId xmlns:p14="http://schemas.microsoft.com/office/powerpoint/2010/main" val="342977522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A Tech Header Two Colum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5473552"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3" name="Content Placeholder 2"/>
          <p:cNvSpPr>
            <a:spLocks noGrp="1"/>
          </p:cNvSpPr>
          <p:nvPr>
            <p:ph sz="quarter" idx="11"/>
          </p:nvPr>
        </p:nvSpPr>
        <p:spPr>
          <a:xfrm>
            <a:off x="6256937" y="1630363"/>
            <a:ext cx="5499581" cy="4252912"/>
          </a:xfrm>
          <a:prstGeom prst="rect">
            <a:avLst/>
          </a:prstGeom>
        </p:spPr>
        <p:txBody>
          <a:bodyPr vert="horz"/>
          <a:lstStyle>
            <a:lvl1pPr>
              <a:defRPr sz="2000">
                <a:solidFill>
                  <a:srgbClr val="0C3A69"/>
                </a:solidFill>
                <a:latin typeface="+mn-lt"/>
              </a:defRPr>
            </a:lvl1pPr>
            <a:lvl2pPr>
              <a:defRPr sz="2000">
                <a:solidFill>
                  <a:srgbClr val="0C3A69"/>
                </a:solidFill>
                <a:latin typeface="+mn-lt"/>
              </a:defRPr>
            </a:lvl2pPr>
            <a:lvl3pPr>
              <a:defRPr sz="2000">
                <a:solidFill>
                  <a:srgbClr val="0C3A69"/>
                </a:solidFill>
                <a:latin typeface="+mn-lt"/>
              </a:defRPr>
            </a:lvl3pPr>
            <a:lvl4pPr>
              <a:defRPr sz="2000">
                <a:solidFill>
                  <a:srgbClr val="0C3A69"/>
                </a:solidFill>
                <a:latin typeface="+mn-lt"/>
              </a:defRPr>
            </a:lvl4pPr>
            <a:lvl5pPr>
              <a:defRPr sz="2000">
                <a:solidFill>
                  <a:srgbClr val="0C3A69"/>
                </a:solidFill>
                <a:latin typeface="+mn-lt"/>
              </a:defRPr>
            </a:lvl5pPr>
          </a:lstStyle>
          <a:p>
            <a:pPr lvl="0"/>
            <a:r>
              <a:rPr lang="en-US" smtClean="0"/>
              <a:t>Click to edit Master text styles</a:t>
            </a:r>
          </a:p>
        </p:txBody>
      </p:sp>
    </p:spTree>
    <p:extLst>
      <p:ext uri="{BB962C8B-B14F-4D97-AF65-F5344CB8AC3E}">
        <p14:creationId xmlns:p14="http://schemas.microsoft.com/office/powerpoint/2010/main" val="907653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 Tech Header Graphic Char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5473552"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4" name="Chart Placeholder 3"/>
          <p:cNvSpPr>
            <a:spLocks noGrp="1"/>
          </p:cNvSpPr>
          <p:nvPr>
            <p:ph type="chart" sz="quarter" idx="12"/>
          </p:nvPr>
        </p:nvSpPr>
        <p:spPr>
          <a:xfrm>
            <a:off x="6291893" y="1619250"/>
            <a:ext cx="5254386" cy="4264025"/>
          </a:xfrm>
          <a:prstGeom prst="rect">
            <a:avLst/>
          </a:prstGeom>
        </p:spPr>
        <p:txBody>
          <a:bodyPr vert="horz"/>
          <a:lstStyle>
            <a:lvl1pPr>
              <a:defRPr sz="2000">
                <a:solidFill>
                  <a:srgbClr val="0C3A69"/>
                </a:solidFill>
                <a:latin typeface="+mn-lt"/>
              </a:defRPr>
            </a:lvl1pPr>
          </a:lstStyle>
          <a:p>
            <a:r>
              <a:rPr lang="en-US" smtClean="0"/>
              <a:t>Click icon to add chart</a:t>
            </a:r>
            <a:endParaRPr lang="en-US"/>
          </a:p>
        </p:txBody>
      </p:sp>
    </p:spTree>
    <p:extLst>
      <p:ext uri="{BB962C8B-B14F-4D97-AF65-F5344CB8AC3E}">
        <p14:creationId xmlns:p14="http://schemas.microsoft.com/office/powerpoint/2010/main" val="368968842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 Tech Header Table">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3" name="Table Placeholder 2"/>
          <p:cNvSpPr>
            <a:spLocks noGrp="1"/>
          </p:cNvSpPr>
          <p:nvPr>
            <p:ph type="tbl" sz="quarter" idx="10"/>
          </p:nvPr>
        </p:nvSpPr>
        <p:spPr>
          <a:xfrm>
            <a:off x="558800" y="1712913"/>
            <a:ext cx="11093450" cy="4078287"/>
          </a:xfrm>
          <a:prstGeom prst="rect">
            <a:avLst/>
          </a:prstGeom>
        </p:spPr>
        <p:txBody>
          <a:bodyPr vert="horz"/>
          <a:lstStyle>
            <a:lvl1pPr>
              <a:defRPr sz="2000">
                <a:solidFill>
                  <a:srgbClr val="0C3A69"/>
                </a:solidFill>
                <a:latin typeface="+mn-lt"/>
              </a:defRPr>
            </a:lvl1pPr>
          </a:lstStyle>
          <a:p>
            <a:r>
              <a:rPr lang="en-US" smtClean="0"/>
              <a:t>Click icon to add table</a:t>
            </a:r>
            <a:endParaRPr lang="en-US" dirty="0"/>
          </a:p>
        </p:txBody>
      </p:sp>
    </p:spTree>
    <p:extLst>
      <p:ext uri="{BB962C8B-B14F-4D97-AF65-F5344CB8AC3E}">
        <p14:creationId xmlns:p14="http://schemas.microsoft.com/office/powerpoint/2010/main" val="193925989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 Tech Foot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11182863"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Tree>
    <p:extLst>
      <p:ext uri="{BB962C8B-B14F-4D97-AF65-F5344CB8AC3E}">
        <p14:creationId xmlns:p14="http://schemas.microsoft.com/office/powerpoint/2010/main" val="15181667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 Tech Footer Two Colum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1" y="1619250"/>
            <a:ext cx="5322080"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
        <p:nvSpPr>
          <p:cNvPr id="3" name="Content Placeholder 2"/>
          <p:cNvSpPr>
            <a:spLocks noGrp="1"/>
          </p:cNvSpPr>
          <p:nvPr>
            <p:ph sz="quarter" idx="11"/>
          </p:nvPr>
        </p:nvSpPr>
        <p:spPr>
          <a:xfrm>
            <a:off x="6199312" y="1619250"/>
            <a:ext cx="5347894" cy="4229100"/>
          </a:xfrm>
          <a:prstGeom prst="rect">
            <a:avLst/>
          </a:prstGeom>
        </p:spPr>
        <p:txBody>
          <a:bodyPr vert="horz"/>
          <a:lstStyle>
            <a:lvl1pPr>
              <a:defRPr sz="2000">
                <a:solidFill>
                  <a:srgbClr val="0C3A69"/>
                </a:solidFill>
                <a:latin typeface="+mn-lt"/>
              </a:defRPr>
            </a:lvl1pPr>
            <a:lvl2pPr>
              <a:defRPr sz="2000">
                <a:solidFill>
                  <a:srgbClr val="0C3A69"/>
                </a:solidFill>
              </a:defRPr>
            </a:lvl2pPr>
            <a:lvl3pPr>
              <a:defRPr sz="2000">
                <a:solidFill>
                  <a:srgbClr val="0C3A69"/>
                </a:solidFill>
              </a:defRPr>
            </a:lvl3pPr>
            <a:lvl4pPr>
              <a:defRPr sz="2000">
                <a:solidFill>
                  <a:srgbClr val="0C3A69"/>
                </a:solidFill>
              </a:defRPr>
            </a:lvl4pPr>
            <a:lvl5pPr>
              <a:defRPr sz="2000">
                <a:solidFill>
                  <a:srgbClr val="0C3A69"/>
                </a:solidFill>
              </a:defRPr>
            </a:lvl5pPr>
          </a:lstStyle>
          <a:p>
            <a:pPr lvl="0"/>
            <a:r>
              <a:rPr lang="en-US" smtClean="0"/>
              <a:t>Click to edit Master text styles</a:t>
            </a:r>
          </a:p>
        </p:txBody>
      </p:sp>
    </p:spTree>
    <p:extLst>
      <p:ext uri="{BB962C8B-B14F-4D97-AF65-F5344CB8AC3E}">
        <p14:creationId xmlns:p14="http://schemas.microsoft.com/office/powerpoint/2010/main" val="220727895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 Tech Footer Char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1" y="1619250"/>
            <a:ext cx="5322080"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
        <p:nvSpPr>
          <p:cNvPr id="4" name="Chart Placeholder 3"/>
          <p:cNvSpPr>
            <a:spLocks noGrp="1"/>
          </p:cNvSpPr>
          <p:nvPr>
            <p:ph type="chart" sz="quarter" idx="11"/>
          </p:nvPr>
        </p:nvSpPr>
        <p:spPr>
          <a:xfrm>
            <a:off x="6140121" y="1619472"/>
            <a:ext cx="5651500" cy="4228878"/>
          </a:xfrm>
          <a:prstGeom prst="rect">
            <a:avLst/>
          </a:prstGeom>
        </p:spPr>
        <p:txBody>
          <a:bodyPr vert="horz"/>
          <a:lstStyle>
            <a:lvl1pPr>
              <a:defRPr sz="2000">
                <a:solidFill>
                  <a:srgbClr val="0C3A69"/>
                </a:solidFill>
                <a:latin typeface="+mn-lt"/>
              </a:defRPr>
            </a:lvl1pPr>
          </a:lstStyle>
          <a:p>
            <a:r>
              <a:rPr lang="en-US" smtClean="0"/>
              <a:t>Click icon to add chart</a:t>
            </a:r>
            <a:endParaRPr lang="en-US"/>
          </a:p>
        </p:txBody>
      </p:sp>
    </p:spTree>
    <p:extLst>
      <p:ext uri="{BB962C8B-B14F-4D97-AF65-F5344CB8AC3E}">
        <p14:creationId xmlns:p14="http://schemas.microsoft.com/office/powerpoint/2010/main" val="1189225128"/>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 Tech Footer Table">
    <p:spTree>
      <p:nvGrpSpPr>
        <p:cNvPr id="1" name=""/>
        <p:cNvGrpSpPr/>
        <p:nvPr/>
      </p:nvGrpSpPr>
      <p:grpSpPr>
        <a:xfrm>
          <a:off x="0" y="0"/>
          <a:ext cx="0" cy="0"/>
          <a:chOff x="0" y="0"/>
          <a:chExt cx="0" cy="0"/>
        </a:xfrm>
      </p:grpSpPr>
      <p:sp>
        <p:nvSpPr>
          <p:cNvPr id="3" name="Table Placeholder 2"/>
          <p:cNvSpPr>
            <a:spLocks noGrp="1"/>
          </p:cNvSpPr>
          <p:nvPr>
            <p:ph type="tbl" sz="quarter" idx="12"/>
          </p:nvPr>
        </p:nvSpPr>
        <p:spPr>
          <a:xfrm>
            <a:off x="501650" y="1619250"/>
            <a:ext cx="11290300" cy="4241800"/>
          </a:xfrm>
          <a:prstGeom prst="rect">
            <a:avLst/>
          </a:prstGeom>
        </p:spPr>
        <p:txBody>
          <a:bodyPr vert="horz"/>
          <a:lstStyle>
            <a:lvl1pPr>
              <a:defRPr sz="2000">
                <a:solidFill>
                  <a:srgbClr val="0C3A69"/>
                </a:solidFill>
              </a:defRPr>
            </a:lvl1pPr>
          </a:lstStyle>
          <a:p>
            <a:r>
              <a:rPr lang="en-US" smtClean="0"/>
              <a:t>Click icon to add table</a:t>
            </a: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Tree>
    <p:extLst>
      <p:ext uri="{BB962C8B-B14F-4D97-AF65-F5344CB8AC3E}">
        <p14:creationId xmlns:p14="http://schemas.microsoft.com/office/powerpoint/2010/main" val="3289972156"/>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 Tech RHS Graphic">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16632" y="349314"/>
            <a:ext cx="8127216"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8" name="Content Placeholder 5"/>
          <p:cNvSpPr>
            <a:spLocks noGrp="1"/>
          </p:cNvSpPr>
          <p:nvPr>
            <p:ph sz="quarter" idx="10"/>
          </p:nvPr>
        </p:nvSpPr>
        <p:spPr>
          <a:xfrm>
            <a:off x="527050" y="1635804"/>
            <a:ext cx="8115511"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70006" r="2119"/>
          <a:stretch/>
        </p:blipFill>
        <p:spPr>
          <a:xfrm>
            <a:off x="8793524" y="0"/>
            <a:ext cx="3398476" cy="6858000"/>
          </a:xfrm>
          <a:prstGeom prst="rect">
            <a:avLst/>
          </a:prstGeom>
          <a:solidFill>
            <a:srgbClr val="FFFFFF"/>
          </a:solidFill>
        </p:spPr>
      </p:pic>
    </p:spTree>
    <p:extLst>
      <p:ext uri="{BB962C8B-B14F-4D97-AF65-F5344CB8AC3E}">
        <p14:creationId xmlns:p14="http://schemas.microsoft.com/office/powerpoint/2010/main" val="220071530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A Tech Cover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2" name="Rectangle 1"/>
          <p:cNvSpPr/>
          <p:nvPr userDrawn="1"/>
        </p:nvSpPr>
        <p:spPr bwMode="auto">
          <a:xfrm>
            <a:off x="362865" y="0"/>
            <a:ext cx="4738591" cy="4375460"/>
          </a:xfrm>
          <a:prstGeom prst="rect">
            <a:avLst/>
          </a:prstGeom>
          <a:solidFill>
            <a:schemeClr val="accent6">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613501" y="1489532"/>
            <a:ext cx="4367854" cy="1750011"/>
          </a:xfrm>
          <a:prstGeom prst="rect">
            <a:avLst/>
          </a:prstGeom>
          <a:noFill/>
          <a:ln>
            <a:noFill/>
          </a:ln>
        </p:spPr>
        <p:txBody>
          <a:bodyPr lIns="146304" tIns="91440" rIns="146304" bIns="91440" anchor="b" anchorCtr="0"/>
          <a:lstStyle>
            <a:lvl1pPr>
              <a:defRPr sz="3200" spc="-98" baseline="0">
                <a:solidFill>
                  <a:schemeClr val="accent3"/>
                </a:solidFill>
                <a:latin typeface="+mj-lt"/>
                <a:cs typeface="Trebuchet MS"/>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612849" y="3477875"/>
            <a:ext cx="4357558"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j-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3" y="5499028"/>
            <a:ext cx="2681534" cy="908805"/>
          </a:xfrm>
          <a:prstGeom prst="rect">
            <a:avLst/>
          </a:prstGeom>
        </p:spPr>
      </p:pic>
    </p:spTree>
    <p:extLst>
      <p:ext uri="{BB962C8B-B14F-4D97-AF65-F5344CB8AC3E}">
        <p14:creationId xmlns:p14="http://schemas.microsoft.com/office/powerpoint/2010/main" val="1939755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 Tech LHS Graphic">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634626" y="349314"/>
            <a:ext cx="8073562"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8" name="Content Placeholder 5"/>
          <p:cNvSpPr>
            <a:spLocks noGrp="1"/>
          </p:cNvSpPr>
          <p:nvPr>
            <p:ph sz="quarter" idx="10"/>
          </p:nvPr>
        </p:nvSpPr>
        <p:spPr>
          <a:xfrm>
            <a:off x="3634626" y="1635804"/>
            <a:ext cx="8072656"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6225" y="6080456"/>
            <a:ext cx="1562699" cy="529618"/>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70006" r="2119"/>
          <a:stretch/>
        </p:blipFill>
        <p:spPr>
          <a:xfrm flipH="1">
            <a:off x="0" y="0"/>
            <a:ext cx="3398476" cy="6858000"/>
          </a:xfrm>
          <a:prstGeom prst="rect">
            <a:avLst/>
          </a:prstGeom>
          <a:solidFill>
            <a:srgbClr val="FFFFFF"/>
          </a:solidFill>
        </p:spPr>
      </p:pic>
    </p:spTree>
    <p:extLst>
      <p:ext uri="{BB962C8B-B14F-4D97-AF65-F5344CB8AC3E}">
        <p14:creationId xmlns:p14="http://schemas.microsoft.com/office/powerpoint/2010/main" val="14227102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A Tech Tint Background">
    <p:spTree>
      <p:nvGrpSpPr>
        <p:cNvPr id="1" name=""/>
        <p:cNvGrpSpPr/>
        <p:nvPr/>
      </p:nvGrpSpPr>
      <p:grpSpPr>
        <a:xfrm>
          <a:off x="0" y="0"/>
          <a:ext cx="0" cy="0"/>
          <a:chOff x="0" y="0"/>
          <a:chExt cx="0" cy="0"/>
        </a:xfrm>
      </p:grpSpPr>
      <p:grpSp>
        <p:nvGrpSpPr>
          <p:cNvPr id="3" name="Group 2"/>
          <p:cNvGrpSpPr/>
          <p:nvPr userDrawn="1"/>
        </p:nvGrpSpPr>
        <p:grpSpPr>
          <a:xfrm>
            <a:off x="-1" y="0"/>
            <a:ext cx="12202949" cy="6858000"/>
            <a:chOff x="-1" y="0"/>
            <a:chExt cx="12202949" cy="6858000"/>
          </a:xfrm>
        </p:grpSpPr>
        <p:pic>
          <p:nvPicPr>
            <p:cNvPr id="7" name="Picture 6"/>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10948" y="0"/>
              <a:ext cx="12192000" cy="6858000"/>
            </a:xfrm>
            <a:prstGeom prst="rect">
              <a:avLst/>
            </a:prstGeom>
          </p:spPr>
        </p:pic>
        <p:sp>
          <p:nvSpPr>
            <p:cNvPr id="2" name="Rectangle 1"/>
            <p:cNvSpPr/>
            <p:nvPr userDrawn="1"/>
          </p:nvSpPr>
          <p:spPr bwMode="auto">
            <a:xfrm>
              <a:off x="-1" y="0"/>
              <a:ext cx="12086167" cy="6858000"/>
            </a:xfrm>
            <a:prstGeom prst="rect">
              <a:avLst/>
            </a:prstGeom>
            <a:gradFill flip="none" rotWithShape="1">
              <a:gsLst>
                <a:gs pos="34000">
                  <a:schemeClr val="bg1"/>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userDrawn="1">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userDrawn="1">
            <p:ph sz="quarter" idx="10"/>
          </p:nvPr>
        </p:nvSpPr>
        <p:spPr>
          <a:xfrm>
            <a:off x="527050" y="1635804"/>
            <a:ext cx="11043043"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cxnSp>
        <p:nvCxnSpPr>
          <p:cNvPr id="10" name="Straight Connector 9"/>
          <p:cNvCxnSpPr/>
          <p:nvPr userDrawn="1"/>
        </p:nvCxnSpPr>
        <p:spPr>
          <a:xfrm>
            <a:off x="349112" y="5945904"/>
            <a:ext cx="11468833" cy="0"/>
          </a:xfrm>
          <a:prstGeom prst="line">
            <a:avLst/>
          </a:prstGeom>
          <a:ln w="19050" cmpd="sng">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10"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080456"/>
            <a:ext cx="1562699" cy="529618"/>
          </a:xfrm>
          <a:prstGeom prst="rect">
            <a:avLst/>
          </a:prstGeom>
        </p:spPr>
      </p:pic>
    </p:spTree>
    <p:extLst>
      <p:ext uri="{BB962C8B-B14F-4D97-AF65-F5344CB8AC3E}">
        <p14:creationId xmlns:p14="http://schemas.microsoft.com/office/powerpoint/2010/main" val="355297809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s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9697" y="4972094"/>
            <a:ext cx="1584867" cy="13716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0606" y="4972094"/>
            <a:ext cx="1584867" cy="13716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28956" y="5009334"/>
            <a:ext cx="1584867" cy="1371600"/>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94154" y="5009334"/>
            <a:ext cx="1584867" cy="137160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3083" y="5009334"/>
            <a:ext cx="1584867" cy="1371600"/>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19697" y="3258325"/>
            <a:ext cx="1584867" cy="1371600"/>
          </a:xfrm>
          <a:prstGeom prst="rect">
            <a:avLst/>
          </a:prstGeom>
        </p:spPr>
      </p:pic>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24327" y="3258325"/>
            <a:ext cx="1584867" cy="1371600"/>
          </a:xfrm>
          <a:prstGeom prst="rect">
            <a:avLst/>
          </a:prstGeom>
        </p:spPr>
      </p:pic>
      <p:pic>
        <p:nvPicPr>
          <p:cNvPr id="13" name="Picture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28957" y="3266124"/>
            <a:ext cx="1584867" cy="1371600"/>
          </a:xfrm>
          <a:prstGeom prst="rect">
            <a:avLst/>
          </a:prstGeom>
        </p:spPr>
      </p:pic>
      <p:pic>
        <p:nvPicPr>
          <p:cNvPr id="14" name="Picture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094154" y="3266124"/>
            <a:ext cx="1584867" cy="1371600"/>
          </a:xfrm>
          <a:prstGeom prst="rect">
            <a:avLst/>
          </a:prstGeom>
        </p:spPr>
      </p:pic>
      <p:pic>
        <p:nvPicPr>
          <p:cNvPr id="15" name="Picture 1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98784" y="3266124"/>
            <a:ext cx="1584867" cy="1371600"/>
          </a:xfrm>
          <a:prstGeom prst="rect">
            <a:avLst/>
          </a:prstGeom>
        </p:spPr>
      </p:pic>
      <p:pic>
        <p:nvPicPr>
          <p:cNvPr id="16" name="Picture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219697" y="1522914"/>
            <a:ext cx="1584867" cy="1371600"/>
          </a:xfrm>
          <a:prstGeom prst="rect">
            <a:avLst/>
          </a:prstGeom>
        </p:spPr>
      </p:pic>
      <p:pic>
        <p:nvPicPr>
          <p:cNvPr id="17" name="Picture 1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036193" y="1544556"/>
            <a:ext cx="1584867" cy="1371600"/>
          </a:xfrm>
          <a:prstGeom prst="rect">
            <a:avLst/>
          </a:prstGeom>
        </p:spPr>
      </p:pic>
      <p:pic>
        <p:nvPicPr>
          <p:cNvPr id="18" name="Picture 1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028957" y="1522914"/>
            <a:ext cx="1584867" cy="1371600"/>
          </a:xfrm>
          <a:prstGeom prst="rect">
            <a:avLst/>
          </a:prstGeom>
        </p:spPr>
      </p:pic>
      <p:pic>
        <p:nvPicPr>
          <p:cNvPr id="19" name="Picture 1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06020" y="1522914"/>
            <a:ext cx="1584867" cy="1371600"/>
          </a:xfrm>
          <a:prstGeom prst="rect">
            <a:avLst/>
          </a:prstGeom>
        </p:spPr>
      </p:pic>
      <p:pic>
        <p:nvPicPr>
          <p:cNvPr id="20" name="Picture 1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83083" y="1544556"/>
            <a:ext cx="1584867" cy="1371600"/>
          </a:xfrm>
          <a:prstGeom prst="rect">
            <a:avLst/>
          </a:prstGeom>
        </p:spPr>
      </p:pic>
    </p:spTree>
    <p:extLst>
      <p:ext uri="{BB962C8B-B14F-4D97-AF65-F5344CB8AC3E}">
        <p14:creationId xmlns:p14="http://schemas.microsoft.com/office/powerpoint/2010/main" val="2393333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8508" y="1417444"/>
            <a:ext cx="1584867" cy="13716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5756" y="4997107"/>
            <a:ext cx="1584867" cy="13716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24371" y="5023898"/>
            <a:ext cx="1584867" cy="137160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72413" y="3179186"/>
            <a:ext cx="1584867" cy="13716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70547" y="5015602"/>
            <a:ext cx="1584867" cy="1371600"/>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52986" y="5023898"/>
            <a:ext cx="1584867" cy="1371600"/>
          </a:xfrm>
          <a:prstGeom prst="rect">
            <a:avLst/>
          </a:prstGeom>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11414" y="5016071"/>
            <a:ext cx="1584867" cy="1371600"/>
          </a:xfrm>
          <a:prstGeom prst="rect">
            <a:avLst/>
          </a:prstGeom>
        </p:spPr>
      </p:pic>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9844" y="5015602"/>
            <a:ext cx="1584867" cy="1371600"/>
          </a:xfrm>
          <a:prstGeom prst="rect">
            <a:avLst/>
          </a:prstGeom>
        </p:spPr>
      </p:pic>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124371" y="3179186"/>
            <a:ext cx="1584867" cy="1371600"/>
          </a:xfrm>
          <a:prstGeom prst="rect">
            <a:avLst/>
          </a:prstGeom>
        </p:spPr>
      </p:pic>
      <p:pic>
        <p:nvPicPr>
          <p:cNvPr id="13" name="Picture 1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252985" y="3179186"/>
            <a:ext cx="1584867" cy="1371600"/>
          </a:xfrm>
          <a:prstGeom prst="rect">
            <a:avLst/>
          </a:prstGeom>
        </p:spPr>
      </p:pic>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81600" y="3179186"/>
            <a:ext cx="1584867" cy="1371600"/>
          </a:xfrm>
          <a:prstGeom prst="rect">
            <a:avLst/>
          </a:prstGeom>
        </p:spPr>
      </p:pic>
      <p:pic>
        <p:nvPicPr>
          <p:cNvPr id="15" name="Picture 1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70548" y="1431791"/>
            <a:ext cx="1584867" cy="1371600"/>
          </a:xfrm>
          <a:prstGeom prst="rect">
            <a:avLst/>
          </a:prstGeom>
        </p:spPr>
      </p:pic>
      <p:pic>
        <p:nvPicPr>
          <p:cNvPr id="16" name="Picture 1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72414" y="1431791"/>
            <a:ext cx="1584867" cy="1371600"/>
          </a:xfrm>
          <a:prstGeom prst="rect">
            <a:avLst/>
          </a:prstGeom>
        </p:spPr>
      </p:pic>
      <p:pic>
        <p:nvPicPr>
          <p:cNvPr id="17" name="Picture 1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03368" y="1431791"/>
            <a:ext cx="1584867" cy="1371600"/>
          </a:xfrm>
          <a:prstGeom prst="rect">
            <a:avLst/>
          </a:prstGeom>
        </p:spPr>
      </p:pic>
      <p:pic>
        <p:nvPicPr>
          <p:cNvPr id="18" name="Picture 1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234322" y="1431791"/>
            <a:ext cx="1584867" cy="1371600"/>
          </a:xfrm>
          <a:prstGeom prst="rect">
            <a:avLst/>
          </a:prstGeom>
        </p:spPr>
      </p:pic>
      <p:pic>
        <p:nvPicPr>
          <p:cNvPr id="19" name="Picture 1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11415" y="1431791"/>
            <a:ext cx="1584867" cy="1371600"/>
          </a:xfrm>
          <a:prstGeom prst="rect">
            <a:avLst/>
          </a:prstGeom>
        </p:spPr>
      </p:pic>
    </p:spTree>
    <p:extLst>
      <p:ext uri="{BB962C8B-B14F-4D97-AF65-F5344CB8AC3E}">
        <p14:creationId xmlns:p14="http://schemas.microsoft.com/office/powerpoint/2010/main" val="11040102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lide Title Page">
    <p:spTree>
      <p:nvGrpSpPr>
        <p:cNvPr id="1" name=""/>
        <p:cNvGrpSpPr/>
        <p:nvPr/>
      </p:nvGrpSpPr>
      <p:grpSpPr>
        <a:xfrm>
          <a:off x="0" y="0"/>
          <a:ext cx="0" cy="0"/>
          <a:chOff x="0" y="0"/>
          <a:chExt cx="0" cy="0"/>
        </a:xfrm>
      </p:grpSpPr>
      <p:sp>
        <p:nvSpPr>
          <p:cNvPr id="3" name="Line 41"/>
          <p:cNvSpPr>
            <a:spLocks noChangeShapeType="1"/>
          </p:cNvSpPr>
          <p:nvPr/>
        </p:nvSpPr>
        <p:spPr bwMode="auto">
          <a:xfrm>
            <a:off x="393700" y="1952625"/>
            <a:ext cx="11404600" cy="0"/>
          </a:xfrm>
          <a:prstGeom prst="line">
            <a:avLst/>
          </a:prstGeom>
          <a:noFill/>
          <a:ln w="12700">
            <a:solidFill>
              <a:srgbClr val="3D9FC8"/>
            </a:solidFill>
            <a:round/>
            <a:headEnd/>
            <a:tailEnd/>
          </a:ln>
          <a:effectLst/>
        </p:spPr>
        <p:txBody>
          <a:bodyPr anchor="ctr">
            <a:spAutoFit/>
          </a:bodyPr>
          <a:lstStyle/>
          <a:p>
            <a:pPr>
              <a:defRPr/>
            </a:pPr>
            <a:endParaRPr lang="en-US" sz="1500" dirty="0"/>
          </a:p>
        </p:txBody>
      </p:sp>
      <p:pic>
        <p:nvPicPr>
          <p:cNvPr id="4" name="Picture 43" descr="3-08_Corporate_PowerPoint_Home1"/>
          <p:cNvPicPr>
            <a:picLocks noChangeAspect="1" noChangeArrowheads="1"/>
          </p:cNvPicPr>
          <p:nvPr/>
        </p:nvPicPr>
        <p:blipFill>
          <a:blip r:embed="rId2" cstate="print"/>
          <a:srcRect/>
          <a:stretch>
            <a:fillRect/>
          </a:stretch>
        </p:blipFill>
        <p:spPr bwMode="auto">
          <a:xfrm>
            <a:off x="0" y="5725682"/>
            <a:ext cx="12192000" cy="1132318"/>
          </a:xfrm>
          <a:prstGeom prst="rect">
            <a:avLst/>
          </a:prstGeom>
          <a:solidFill>
            <a:schemeClr val="tx1">
              <a:lumMod val="60000"/>
              <a:lumOff val="40000"/>
            </a:schemeClr>
          </a:solidFill>
          <a:ln w="9525">
            <a:noFill/>
            <a:miter lim="800000"/>
            <a:headEnd/>
            <a:tailEnd/>
          </a:ln>
        </p:spPr>
      </p:pic>
      <p:sp>
        <p:nvSpPr>
          <p:cNvPr id="5" name="Rectangle 44"/>
          <p:cNvSpPr>
            <a:spLocks noChangeArrowheads="1"/>
          </p:cNvSpPr>
          <p:nvPr/>
        </p:nvSpPr>
        <p:spPr bwMode="auto">
          <a:xfrm>
            <a:off x="1" y="5472456"/>
            <a:ext cx="184731" cy="323165"/>
          </a:xfrm>
          <a:prstGeom prst="rect">
            <a:avLst/>
          </a:prstGeom>
          <a:solidFill>
            <a:schemeClr val="bg1"/>
          </a:solidFill>
          <a:ln w="12700">
            <a:noFill/>
            <a:miter lim="800000"/>
            <a:headEnd/>
            <a:tailEnd/>
          </a:ln>
          <a:effectLst/>
        </p:spPr>
        <p:txBody>
          <a:bodyPr wrap="none" anchor="ctr">
            <a:spAutoFit/>
          </a:bodyPr>
          <a:lstStyle/>
          <a:p>
            <a:pPr>
              <a:defRPr/>
            </a:pPr>
            <a:endParaRPr lang="en-US" sz="1500" dirty="0"/>
          </a:p>
        </p:txBody>
      </p:sp>
      <p:sp>
        <p:nvSpPr>
          <p:cNvPr id="15" name="Content Placeholder 4"/>
          <p:cNvSpPr>
            <a:spLocks noGrp="1"/>
          </p:cNvSpPr>
          <p:nvPr>
            <p:ph sz="quarter" idx="10"/>
          </p:nvPr>
        </p:nvSpPr>
        <p:spPr>
          <a:xfrm>
            <a:off x="7505700" y="295275"/>
            <a:ext cx="4425696" cy="301752"/>
          </a:xfrm>
        </p:spPr>
        <p:txBody>
          <a:bodyPr/>
          <a:lstStyle>
            <a:lvl1pPr marL="0" marR="0" indent="0" algn="r" defTabSz="914400" rtl="0" eaLnBrk="1" fontAlgn="base" latinLnBrk="0" hangingPunct="1">
              <a:lnSpc>
                <a:spcPct val="100000"/>
              </a:lnSpc>
              <a:spcBef>
                <a:spcPct val="50000"/>
              </a:spcBef>
              <a:spcAft>
                <a:spcPct val="0"/>
              </a:spcAft>
              <a:buClrTx/>
              <a:buSzTx/>
              <a:buFontTx/>
              <a:buNone/>
              <a:tabLst/>
              <a:defRPr sz="1400" baseline="0">
                <a:solidFill>
                  <a:srgbClr val="3D9FC8"/>
                </a:solidFill>
              </a:defRPr>
            </a:lvl1pPr>
          </a:lstStyle>
          <a:p>
            <a:pPr lvl="0"/>
            <a:r>
              <a:rPr lang="en-US" noProof="0" smtClean="0"/>
              <a:t>Click to edit Master text styles</a:t>
            </a:r>
          </a:p>
        </p:txBody>
      </p:sp>
      <p:sp>
        <p:nvSpPr>
          <p:cNvPr id="18" name="Title 1"/>
          <p:cNvSpPr>
            <a:spLocks noGrp="1"/>
          </p:cNvSpPr>
          <p:nvPr>
            <p:ph type="title" hasCustomPrompt="1"/>
          </p:nvPr>
        </p:nvSpPr>
        <p:spPr>
          <a:xfrm>
            <a:off x="281518" y="2286000"/>
            <a:ext cx="11669183" cy="457200"/>
          </a:xfrm>
        </p:spPr>
        <p:txBody>
          <a:bodyPr/>
          <a:lstStyle>
            <a:lvl1pPr>
              <a:defRPr/>
            </a:lvl1pPr>
          </a:lstStyle>
          <a:p>
            <a:r>
              <a:rPr lang="en-US" dirty="0" smtClean="0"/>
              <a:t>&lt;Title&gt;</a:t>
            </a:r>
            <a:endParaRPr lang="en-US" dirty="0"/>
          </a:p>
        </p:txBody>
      </p:sp>
      <p:sp>
        <p:nvSpPr>
          <p:cNvPr id="20" name="Text Placeholder 19"/>
          <p:cNvSpPr>
            <a:spLocks noGrp="1"/>
          </p:cNvSpPr>
          <p:nvPr>
            <p:ph type="body" sz="quarter" idx="11" hasCustomPrompt="1"/>
          </p:nvPr>
        </p:nvSpPr>
        <p:spPr>
          <a:xfrm>
            <a:off x="280416" y="2757726"/>
            <a:ext cx="5937504" cy="640080"/>
          </a:xfrm>
        </p:spPr>
        <p:txBody>
          <a:bodyPr/>
          <a:lstStyle>
            <a:lvl1pPr marL="0" indent="0" algn="l">
              <a:buNone/>
              <a:defRPr sz="1600"/>
            </a:lvl1pPr>
          </a:lstStyle>
          <a:p>
            <a:pPr lvl="0"/>
            <a:r>
              <a:rPr lang="en-US" dirty="0" smtClean="0"/>
              <a:t>&lt;Event/Client Name – Arial 24 – 16 pt. – Optional; Remove if Not Used&gt;</a:t>
            </a:r>
            <a:endParaRPr lang="en-US" dirty="0"/>
          </a:p>
        </p:txBody>
      </p:sp>
      <p:sp>
        <p:nvSpPr>
          <p:cNvPr id="22" name="Text Placeholder 21"/>
          <p:cNvSpPr>
            <a:spLocks noGrp="1"/>
          </p:cNvSpPr>
          <p:nvPr>
            <p:ph type="body" sz="quarter" idx="12" hasCustomPrompt="1"/>
          </p:nvPr>
        </p:nvSpPr>
        <p:spPr>
          <a:xfrm>
            <a:off x="280416" y="3407484"/>
            <a:ext cx="7266432" cy="731520"/>
          </a:xfrm>
        </p:spPr>
        <p:txBody>
          <a:bodyPr/>
          <a:lstStyle>
            <a:lvl1pPr marL="0" indent="0" algn="l">
              <a:spcBef>
                <a:spcPct val="0"/>
              </a:spcBef>
              <a:buNone/>
              <a:defRPr sz="1400" baseline="0"/>
            </a:lvl1pPr>
          </a:lstStyle>
          <a:p>
            <a:pPr algn="l">
              <a:spcBef>
                <a:spcPct val="0"/>
              </a:spcBef>
            </a:pPr>
            <a:r>
              <a:rPr lang="en-US" sz="1400" dirty="0" smtClean="0">
                <a:solidFill>
                  <a:srgbClr val="213C51"/>
                </a:solidFill>
              </a:rPr>
              <a:t>&lt;Presenter’s Name, title &amp; presentation date – each on separate lines&gt;</a:t>
            </a:r>
          </a:p>
        </p:txBody>
      </p:sp>
      <p:sp>
        <p:nvSpPr>
          <p:cNvPr id="24" name="Content Placeholder 23"/>
          <p:cNvSpPr>
            <a:spLocks noGrp="1"/>
          </p:cNvSpPr>
          <p:nvPr>
            <p:ph sz="quarter" idx="13" hasCustomPrompt="1"/>
          </p:nvPr>
        </p:nvSpPr>
        <p:spPr>
          <a:xfrm>
            <a:off x="7315199" y="2286000"/>
            <a:ext cx="4498848" cy="1124712"/>
          </a:xfrm>
        </p:spPr>
        <p:txBody>
          <a:bodyPr/>
          <a:lstStyle>
            <a:lvl1pPr>
              <a:buNone/>
              <a:defRPr baseline="0"/>
            </a:lvl1pPr>
          </a:lstStyle>
          <a:p>
            <a:pPr lvl="0"/>
            <a:r>
              <a:rPr lang="en-US" dirty="0" smtClean="0"/>
              <a:t>&lt;space for client logo, delete box if not used&gt;</a:t>
            </a:r>
            <a:endParaRPr lang="en-US" dirty="0"/>
          </a:p>
        </p:txBody>
      </p:sp>
      <p:pic>
        <p:nvPicPr>
          <p:cNvPr id="13" name="Picture 12" descr="WaTech-FINAL-LOGO-2015.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3700" y="125725"/>
            <a:ext cx="2172195" cy="552138"/>
          </a:xfrm>
          <a:prstGeom prst="rect">
            <a:avLst/>
          </a:prstGeom>
        </p:spPr>
      </p:pic>
      <p:sp>
        <p:nvSpPr>
          <p:cNvPr id="2" name="TextBox 1"/>
          <p:cNvSpPr txBox="1"/>
          <p:nvPr userDrawn="1"/>
        </p:nvSpPr>
        <p:spPr>
          <a:xfrm>
            <a:off x="0" y="6267896"/>
            <a:ext cx="12192000" cy="323165"/>
          </a:xfrm>
          <a:prstGeom prst="rect">
            <a:avLst/>
          </a:prstGeom>
          <a:solidFill>
            <a:schemeClr val="tx1">
              <a:lumMod val="75000"/>
            </a:schemeClr>
          </a:solidFill>
        </p:spPr>
        <p:txBody>
          <a:bodyPr wrap="square" rtlCol="0">
            <a:spAutoFit/>
          </a:bodyPr>
          <a:lstStyle/>
          <a:p>
            <a:endParaRPr lang="en-US" sz="1500" dirty="0"/>
          </a:p>
        </p:txBody>
      </p:sp>
    </p:spTree>
    <p:extLst>
      <p:ext uri="{BB962C8B-B14F-4D97-AF65-F5344CB8AC3E}">
        <p14:creationId xmlns:p14="http://schemas.microsoft.com/office/powerpoint/2010/main" val="378437340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sp>
        <p:nvSpPr>
          <p:cNvPr id="3" name="Line 41"/>
          <p:cNvSpPr>
            <a:spLocks noChangeShapeType="1"/>
          </p:cNvSpPr>
          <p:nvPr/>
        </p:nvSpPr>
        <p:spPr bwMode="auto">
          <a:xfrm>
            <a:off x="393700" y="1952625"/>
            <a:ext cx="11404600" cy="0"/>
          </a:xfrm>
          <a:prstGeom prst="line">
            <a:avLst/>
          </a:prstGeom>
          <a:noFill/>
          <a:ln w="12700">
            <a:solidFill>
              <a:srgbClr val="3D9FC8"/>
            </a:solidFill>
            <a:round/>
            <a:headEnd/>
            <a:tailEnd/>
          </a:ln>
          <a:effectLst/>
        </p:spPr>
        <p:txBody>
          <a:bodyPr anchor="ctr">
            <a:spAutoFit/>
          </a:bodyPr>
          <a:lstStyle/>
          <a:p>
            <a:pPr>
              <a:defRPr/>
            </a:pPr>
            <a:endParaRPr lang="en-US" sz="1500" dirty="0"/>
          </a:p>
        </p:txBody>
      </p:sp>
      <p:pic>
        <p:nvPicPr>
          <p:cNvPr id="4" name="Picture 43" descr="3-08_Corporate_PowerPoint_Home1"/>
          <p:cNvPicPr>
            <a:picLocks noChangeAspect="1" noChangeArrowheads="1"/>
          </p:cNvPicPr>
          <p:nvPr/>
        </p:nvPicPr>
        <p:blipFill>
          <a:blip r:embed="rId2" cstate="print"/>
          <a:srcRect/>
          <a:stretch>
            <a:fillRect/>
          </a:stretch>
        </p:blipFill>
        <p:spPr bwMode="auto">
          <a:xfrm>
            <a:off x="0" y="5667376"/>
            <a:ext cx="12192000" cy="1190625"/>
          </a:xfrm>
          <a:prstGeom prst="rect">
            <a:avLst/>
          </a:prstGeom>
          <a:noFill/>
          <a:ln w="9525">
            <a:noFill/>
            <a:miter lim="800000"/>
            <a:headEnd/>
            <a:tailEnd/>
          </a:ln>
        </p:spPr>
      </p:pic>
      <p:sp>
        <p:nvSpPr>
          <p:cNvPr id="5" name="Rectangle 44"/>
          <p:cNvSpPr>
            <a:spLocks noChangeArrowheads="1"/>
          </p:cNvSpPr>
          <p:nvPr/>
        </p:nvSpPr>
        <p:spPr bwMode="auto">
          <a:xfrm>
            <a:off x="1" y="5472456"/>
            <a:ext cx="184731" cy="323165"/>
          </a:xfrm>
          <a:prstGeom prst="rect">
            <a:avLst/>
          </a:prstGeom>
          <a:solidFill>
            <a:schemeClr val="bg1"/>
          </a:solidFill>
          <a:ln w="12700">
            <a:noFill/>
            <a:miter lim="800000"/>
            <a:headEnd/>
            <a:tailEnd/>
          </a:ln>
          <a:effectLst/>
        </p:spPr>
        <p:txBody>
          <a:bodyPr wrap="none" anchor="ctr">
            <a:spAutoFit/>
          </a:bodyPr>
          <a:lstStyle/>
          <a:p>
            <a:pPr>
              <a:defRPr/>
            </a:pPr>
            <a:endParaRPr lang="en-US" sz="1500" dirty="0"/>
          </a:p>
        </p:txBody>
      </p:sp>
      <p:sp>
        <p:nvSpPr>
          <p:cNvPr id="7" name="Text Placeholder 6"/>
          <p:cNvSpPr>
            <a:spLocks noGrp="1"/>
          </p:cNvSpPr>
          <p:nvPr>
            <p:ph type="body" sz="quarter" idx="10"/>
          </p:nvPr>
        </p:nvSpPr>
        <p:spPr>
          <a:xfrm>
            <a:off x="280416" y="2203704"/>
            <a:ext cx="10363200" cy="539496"/>
          </a:xfrm>
        </p:spPr>
        <p:txBody>
          <a:bodyPr/>
          <a:lstStyle>
            <a:lvl1pPr marL="0" indent="0">
              <a:buNone/>
              <a:defRPr lang="en-US" sz="2400" b="1" dirty="0"/>
            </a:lvl1pPr>
          </a:lstStyle>
          <a:p>
            <a:pPr lvl="0"/>
            <a:r>
              <a:rPr lang="en-US" smtClean="0"/>
              <a:t>Click to edit Master text styles</a:t>
            </a:r>
          </a:p>
        </p:txBody>
      </p:sp>
      <p:pic>
        <p:nvPicPr>
          <p:cNvPr id="8" name="Picture 7" descr="WaTech-FINAL-LOGO-2015.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3700" y="125725"/>
            <a:ext cx="2172195" cy="552138"/>
          </a:xfrm>
          <a:prstGeom prst="rect">
            <a:avLst/>
          </a:prstGeom>
        </p:spPr>
      </p:pic>
      <p:sp>
        <p:nvSpPr>
          <p:cNvPr id="9" name="TextBox 8"/>
          <p:cNvSpPr txBox="1"/>
          <p:nvPr userDrawn="1"/>
        </p:nvSpPr>
        <p:spPr>
          <a:xfrm>
            <a:off x="0" y="6208074"/>
            <a:ext cx="12192000" cy="323165"/>
          </a:xfrm>
          <a:prstGeom prst="rect">
            <a:avLst/>
          </a:prstGeom>
          <a:solidFill>
            <a:schemeClr val="tx1">
              <a:lumMod val="75000"/>
            </a:schemeClr>
          </a:solidFill>
        </p:spPr>
        <p:txBody>
          <a:bodyPr wrap="square" rtlCol="0">
            <a:spAutoFit/>
          </a:bodyPr>
          <a:lstStyle/>
          <a:p>
            <a:endParaRPr lang="en-US" sz="1500" dirty="0"/>
          </a:p>
        </p:txBody>
      </p:sp>
    </p:spTree>
    <p:extLst>
      <p:ext uri="{BB962C8B-B14F-4D97-AF65-F5344CB8AC3E}">
        <p14:creationId xmlns:p14="http://schemas.microsoft.com/office/powerpoint/2010/main" val="504638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0"/>
          </p:nvPr>
        </p:nvSpPr>
        <p:spPr>
          <a:xfrm>
            <a:off x="7505700" y="295275"/>
            <a:ext cx="4425696" cy="301752"/>
          </a:xfrm>
        </p:spPr>
        <p:txBody>
          <a:bodyPr/>
          <a:lstStyle>
            <a:lvl1pPr marL="0" marR="0" indent="0" algn="r" defTabSz="914400" rtl="0" eaLnBrk="1" fontAlgn="base" latinLnBrk="0" hangingPunct="1">
              <a:lnSpc>
                <a:spcPct val="100000"/>
              </a:lnSpc>
              <a:spcBef>
                <a:spcPct val="50000"/>
              </a:spcBef>
              <a:spcAft>
                <a:spcPct val="0"/>
              </a:spcAft>
              <a:buClrTx/>
              <a:buSzTx/>
              <a:buFontTx/>
              <a:buNone/>
              <a:tabLst/>
              <a:defRPr sz="1400" baseline="0">
                <a:solidFill>
                  <a:srgbClr val="3D9FC8"/>
                </a:solidFill>
              </a:defRPr>
            </a:lvl1pPr>
          </a:lstStyle>
          <a:p>
            <a:pPr lvl="0"/>
            <a:r>
              <a:rPr lang="en-US" noProof="0" smtClean="0"/>
              <a:t>Click to edit Master text styles</a:t>
            </a:r>
          </a:p>
        </p:txBody>
      </p:sp>
    </p:spTree>
    <p:extLst>
      <p:ext uri="{BB962C8B-B14F-4D97-AF65-F5344CB8AC3E}">
        <p14:creationId xmlns:p14="http://schemas.microsoft.com/office/powerpoint/2010/main" val="189692405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ontent Lower">
    <p:spTree>
      <p:nvGrpSpPr>
        <p:cNvPr id="1" name=""/>
        <p:cNvGrpSpPr/>
        <p:nvPr/>
      </p:nvGrpSpPr>
      <p:grpSpPr>
        <a:xfrm>
          <a:off x="0" y="0"/>
          <a:ext cx="0" cy="0"/>
          <a:chOff x="0" y="0"/>
          <a:chExt cx="0" cy="0"/>
        </a:xfrm>
      </p:grpSpPr>
      <p:sp>
        <p:nvSpPr>
          <p:cNvPr id="2" name="Title 1"/>
          <p:cNvSpPr>
            <a:spLocks noGrp="1"/>
          </p:cNvSpPr>
          <p:nvPr>
            <p:ph type="title"/>
          </p:nvPr>
        </p:nvSpPr>
        <p:spPr>
          <a:xfrm>
            <a:off x="281518" y="868363"/>
            <a:ext cx="11669183" cy="46166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81517" y="2203704"/>
            <a:ext cx="11658600" cy="41239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0"/>
          </p:nvPr>
        </p:nvSpPr>
        <p:spPr>
          <a:xfrm>
            <a:off x="7505700" y="295275"/>
            <a:ext cx="4425696" cy="301752"/>
          </a:xfrm>
        </p:spPr>
        <p:txBody>
          <a:bodyPr/>
          <a:lstStyle>
            <a:lvl1pPr marL="0" marR="0" indent="0" algn="r" defTabSz="914400" rtl="0" eaLnBrk="1" fontAlgn="base" latinLnBrk="0" hangingPunct="1">
              <a:lnSpc>
                <a:spcPct val="100000"/>
              </a:lnSpc>
              <a:spcBef>
                <a:spcPct val="50000"/>
              </a:spcBef>
              <a:spcAft>
                <a:spcPct val="0"/>
              </a:spcAft>
              <a:buClrTx/>
              <a:buSzTx/>
              <a:buFontTx/>
              <a:buNone/>
              <a:tabLst/>
              <a:defRPr sz="1400" baseline="0">
                <a:solidFill>
                  <a:srgbClr val="3D9FC8"/>
                </a:solidFill>
              </a:defRPr>
            </a:lvl1pPr>
          </a:lstStyle>
          <a:p>
            <a:pPr lvl="0"/>
            <a:r>
              <a:rPr lang="en-US" noProof="0" smtClean="0"/>
              <a:t>Click to edit Master text styles</a:t>
            </a:r>
          </a:p>
        </p:txBody>
      </p:sp>
    </p:spTree>
    <p:extLst>
      <p:ext uri="{BB962C8B-B14F-4D97-AF65-F5344CB8AC3E}">
        <p14:creationId xmlns:p14="http://schemas.microsoft.com/office/powerpoint/2010/main" val="248081477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518" y="1438275"/>
            <a:ext cx="5727700" cy="4891088"/>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2418" y="1438275"/>
            <a:ext cx="5727700" cy="4891088"/>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10"/>
          </p:nvPr>
        </p:nvSpPr>
        <p:spPr>
          <a:xfrm>
            <a:off x="7505700" y="295275"/>
            <a:ext cx="4425696" cy="301752"/>
          </a:xfrm>
        </p:spPr>
        <p:txBody>
          <a:bodyPr/>
          <a:lstStyle>
            <a:lvl1pPr marL="0" marR="0" indent="0" algn="r" defTabSz="914400" rtl="0" eaLnBrk="1" fontAlgn="base" latinLnBrk="0" hangingPunct="1">
              <a:lnSpc>
                <a:spcPct val="100000"/>
              </a:lnSpc>
              <a:spcBef>
                <a:spcPct val="50000"/>
              </a:spcBef>
              <a:spcAft>
                <a:spcPct val="0"/>
              </a:spcAft>
              <a:buClrTx/>
              <a:buSzTx/>
              <a:buFontTx/>
              <a:buNone/>
              <a:tabLst/>
              <a:defRPr sz="1400" baseline="0">
                <a:solidFill>
                  <a:srgbClr val="3D9FC8"/>
                </a:solidFill>
              </a:defRPr>
            </a:lvl1pPr>
          </a:lstStyle>
          <a:p>
            <a:pPr lvl="0"/>
            <a:r>
              <a:rPr lang="en-US" noProof="0" smtClean="0"/>
              <a:t>Click to edit Master text styles</a:t>
            </a:r>
          </a:p>
        </p:txBody>
      </p:sp>
    </p:spTree>
    <p:extLst>
      <p:ext uri="{BB962C8B-B14F-4D97-AF65-F5344CB8AC3E}">
        <p14:creationId xmlns:p14="http://schemas.microsoft.com/office/powerpoint/2010/main" val="17278812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a:xfrm>
            <a:off x="281518" y="868363"/>
            <a:ext cx="11669183" cy="46166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81518" y="2203704"/>
            <a:ext cx="5727700" cy="4123944"/>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2418" y="2203704"/>
            <a:ext cx="5727700" cy="4123944"/>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10"/>
          </p:nvPr>
        </p:nvSpPr>
        <p:spPr>
          <a:xfrm>
            <a:off x="7505700" y="295275"/>
            <a:ext cx="4425696" cy="301752"/>
          </a:xfrm>
        </p:spPr>
        <p:txBody>
          <a:bodyPr/>
          <a:lstStyle>
            <a:lvl1pPr marL="0" marR="0" indent="0" algn="r" defTabSz="914400" rtl="0" eaLnBrk="1" fontAlgn="base" latinLnBrk="0" hangingPunct="1">
              <a:lnSpc>
                <a:spcPct val="100000"/>
              </a:lnSpc>
              <a:spcBef>
                <a:spcPct val="50000"/>
              </a:spcBef>
              <a:spcAft>
                <a:spcPct val="0"/>
              </a:spcAft>
              <a:buClrTx/>
              <a:buSzTx/>
              <a:buFontTx/>
              <a:buNone/>
              <a:tabLst/>
              <a:defRPr sz="1400" baseline="0">
                <a:solidFill>
                  <a:srgbClr val="3D9FC8"/>
                </a:solidFill>
              </a:defRPr>
            </a:lvl1pPr>
          </a:lstStyle>
          <a:p>
            <a:pPr lvl="0"/>
            <a:r>
              <a:rPr lang="en-US" noProof="0" smtClean="0"/>
              <a:t>Click to edit Master text styles</a:t>
            </a:r>
          </a:p>
        </p:txBody>
      </p:sp>
    </p:spTree>
    <p:extLst>
      <p:ext uri="{BB962C8B-B14F-4D97-AF65-F5344CB8AC3E}">
        <p14:creationId xmlns:p14="http://schemas.microsoft.com/office/powerpoint/2010/main" val="3995437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WA Tech Cov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9" name="Title 1"/>
          <p:cNvSpPr>
            <a:spLocks noGrp="1"/>
          </p:cNvSpPr>
          <p:nvPr>
            <p:ph type="title" hasCustomPrompt="1"/>
          </p:nvPr>
        </p:nvSpPr>
        <p:spPr bwMode="ltGray">
          <a:xfrm>
            <a:off x="613500" y="2791498"/>
            <a:ext cx="5801359" cy="1750011"/>
          </a:xfrm>
          <a:prstGeom prst="rect">
            <a:avLst/>
          </a:prstGeom>
          <a:noFill/>
          <a:ln>
            <a:noFill/>
          </a:ln>
        </p:spPr>
        <p:txBody>
          <a:bodyPr lIns="146304" tIns="91440" rIns="146304" bIns="91440" anchor="b" anchorCtr="0"/>
          <a:lstStyle>
            <a:lvl1pPr>
              <a:defRPr sz="3200" spc="-98" baseline="0">
                <a:solidFill>
                  <a:schemeClr val="accent3"/>
                </a:solidFill>
                <a:latin typeface="+mn-lt"/>
                <a:cs typeface="Trebuchet MS"/>
              </a:defRPr>
            </a:lvl1pPr>
          </a:lstStyle>
          <a:p>
            <a:r>
              <a:rPr lang="en-US" dirty="0" smtClean="0"/>
              <a:t>Title</a:t>
            </a:r>
            <a:endParaRPr lang="en-US" dirty="0"/>
          </a:p>
        </p:txBody>
      </p:sp>
      <p:sp>
        <p:nvSpPr>
          <p:cNvPr id="7" name="Text Placeholder 4"/>
          <p:cNvSpPr>
            <a:spLocks noGrp="1"/>
          </p:cNvSpPr>
          <p:nvPr>
            <p:ph type="body" sz="quarter" idx="12" hasCustomPrompt="1"/>
          </p:nvPr>
        </p:nvSpPr>
        <p:spPr bwMode="ltGray">
          <a:xfrm>
            <a:off x="612848" y="4779841"/>
            <a:ext cx="5791863"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n-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2" y="786044"/>
            <a:ext cx="3110643" cy="1054235"/>
          </a:xfrm>
          <a:prstGeom prst="rect">
            <a:avLst/>
          </a:prstGeom>
        </p:spPr>
      </p:pic>
      <p:cxnSp>
        <p:nvCxnSpPr>
          <p:cNvPr id="4" name="Straight Connector 3"/>
          <p:cNvCxnSpPr/>
          <p:nvPr userDrawn="1"/>
        </p:nvCxnSpPr>
        <p:spPr>
          <a:xfrm flipH="1">
            <a:off x="0" y="4627606"/>
            <a:ext cx="6533254" cy="0"/>
          </a:xfrm>
          <a:prstGeom prst="line">
            <a:avLst/>
          </a:prstGeom>
          <a:ln w="38100" cmpd="sng">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2830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4"/>
          <p:cNvSpPr>
            <a:spLocks noGrp="1"/>
          </p:cNvSpPr>
          <p:nvPr>
            <p:ph sz="quarter" idx="10"/>
          </p:nvPr>
        </p:nvSpPr>
        <p:spPr>
          <a:xfrm>
            <a:off x="7505700" y="295275"/>
            <a:ext cx="4425696" cy="301752"/>
          </a:xfrm>
        </p:spPr>
        <p:txBody>
          <a:bodyPr/>
          <a:lstStyle>
            <a:lvl1pPr marL="0" marR="0" indent="0" algn="r" defTabSz="914400" rtl="0" eaLnBrk="1" fontAlgn="base" latinLnBrk="0" hangingPunct="1">
              <a:lnSpc>
                <a:spcPct val="100000"/>
              </a:lnSpc>
              <a:spcBef>
                <a:spcPct val="50000"/>
              </a:spcBef>
              <a:spcAft>
                <a:spcPct val="0"/>
              </a:spcAft>
              <a:buClrTx/>
              <a:buSzTx/>
              <a:buFontTx/>
              <a:buNone/>
              <a:tabLst/>
              <a:defRPr sz="1400" baseline="0">
                <a:solidFill>
                  <a:srgbClr val="3D9FC8"/>
                </a:solidFill>
              </a:defRPr>
            </a:lvl1pPr>
          </a:lstStyle>
          <a:p>
            <a:pPr lvl="0"/>
            <a:r>
              <a:rPr lang="en-US" noProof="0" smtClean="0"/>
              <a:t>Click to edit Master text styles</a:t>
            </a:r>
          </a:p>
        </p:txBody>
      </p:sp>
    </p:spTree>
    <p:extLst>
      <p:ext uri="{BB962C8B-B14F-4D97-AF65-F5344CB8AC3E}">
        <p14:creationId xmlns:p14="http://schemas.microsoft.com/office/powerpoint/2010/main" val="303117489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Content Placeholder 4"/>
          <p:cNvSpPr>
            <a:spLocks noGrp="1"/>
          </p:cNvSpPr>
          <p:nvPr>
            <p:ph sz="quarter" idx="10"/>
          </p:nvPr>
        </p:nvSpPr>
        <p:spPr>
          <a:xfrm>
            <a:off x="7505700" y="295275"/>
            <a:ext cx="4425696" cy="301752"/>
          </a:xfrm>
        </p:spPr>
        <p:txBody>
          <a:bodyPr/>
          <a:lstStyle>
            <a:lvl1pPr marL="0" marR="0" indent="0" algn="r" defTabSz="914400" rtl="0" eaLnBrk="1" fontAlgn="base" latinLnBrk="0" hangingPunct="1">
              <a:lnSpc>
                <a:spcPct val="100000"/>
              </a:lnSpc>
              <a:spcBef>
                <a:spcPct val="50000"/>
              </a:spcBef>
              <a:spcAft>
                <a:spcPct val="0"/>
              </a:spcAft>
              <a:buClrTx/>
              <a:buSzTx/>
              <a:buFontTx/>
              <a:buNone/>
              <a:tabLst/>
              <a:defRPr sz="1400" baseline="0">
                <a:solidFill>
                  <a:srgbClr val="3D9FC8"/>
                </a:solidFill>
              </a:defRPr>
            </a:lvl1pPr>
          </a:lstStyle>
          <a:p>
            <a:pPr lvl="0"/>
            <a:r>
              <a:rPr lang="en-US" noProof="0" smtClean="0"/>
              <a:t>Click to edit Master text styles</a:t>
            </a:r>
          </a:p>
        </p:txBody>
      </p:sp>
    </p:spTree>
    <p:extLst>
      <p:ext uri="{BB962C8B-B14F-4D97-AF65-F5344CB8AC3E}">
        <p14:creationId xmlns:p14="http://schemas.microsoft.com/office/powerpoint/2010/main" val="53417702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TextBox 11"/>
          <p:cNvSpPr txBox="1"/>
          <p:nvPr userDrawn="1"/>
        </p:nvSpPr>
        <p:spPr>
          <a:xfrm>
            <a:off x="6661845" y="2975839"/>
            <a:ext cx="4838313" cy="1508105"/>
          </a:xfrm>
          <a:prstGeom prst="rect">
            <a:avLst/>
          </a:prstGeom>
          <a:noFill/>
        </p:spPr>
        <p:txBody>
          <a:bodyPr wrap="square" rtlCol="0">
            <a:spAutoFit/>
          </a:bodyPr>
          <a:lstStyle/>
          <a:p>
            <a:r>
              <a:rPr lang="en-US" sz="2400" dirty="0">
                <a:solidFill>
                  <a:schemeClr val="bg1"/>
                </a:solidFill>
                <a:latin typeface="Century Schoolbook"/>
                <a:cs typeface="Century Schoolbook"/>
              </a:rPr>
              <a:t>A Presentation </a:t>
            </a:r>
          </a:p>
          <a:p>
            <a:r>
              <a:rPr lang="en-US" sz="2400" dirty="0">
                <a:solidFill>
                  <a:schemeClr val="bg1"/>
                </a:solidFill>
                <a:latin typeface="Century Schoolbook"/>
                <a:cs typeface="Century Schoolbook"/>
              </a:rPr>
              <a:t>to Acme Industrial</a:t>
            </a:r>
          </a:p>
          <a:p>
            <a:endParaRPr lang="en-US" sz="2400" dirty="0">
              <a:solidFill>
                <a:schemeClr val="bg1"/>
              </a:solidFill>
              <a:latin typeface="Century Schoolbook"/>
              <a:cs typeface="Century Schoolbook"/>
            </a:endParaRPr>
          </a:p>
          <a:p>
            <a:r>
              <a:rPr lang="en-US" sz="2000" dirty="0">
                <a:solidFill>
                  <a:schemeClr val="bg1"/>
                </a:solidFill>
                <a:latin typeface="Century Schoolbook"/>
                <a:cs typeface="Century Schoolbook"/>
              </a:rPr>
              <a:t>April 2, 2015</a:t>
            </a:r>
          </a:p>
        </p:txBody>
      </p:sp>
      <p:sp>
        <p:nvSpPr>
          <p:cNvPr id="5" name="Title 1"/>
          <p:cNvSpPr>
            <a:spLocks noGrp="1"/>
          </p:cNvSpPr>
          <p:nvPr>
            <p:ph type="ctrTitle" hasCustomPrompt="1"/>
          </p:nvPr>
        </p:nvSpPr>
        <p:spPr>
          <a:xfrm>
            <a:off x="914401" y="2130428"/>
            <a:ext cx="10363200" cy="1470025"/>
          </a:xfrm>
        </p:spPr>
        <p:txBody>
          <a:bodyPr>
            <a:noAutofit/>
          </a:bodyPr>
          <a:lstStyle>
            <a:lvl1pPr>
              <a:defRPr sz="4800">
                <a:solidFill>
                  <a:srgbClr val="323232"/>
                </a:solidFill>
                <a:latin typeface="Century Schoolbook" panose="02040604050505020304" pitchFamily="18" charset="0"/>
              </a:defRPr>
            </a:lvl1pPr>
          </a:lstStyle>
          <a:p>
            <a:r>
              <a:rPr lang="en-US" dirty="0"/>
              <a:t>CLICK TO EDIT MASTER TITLE STYLE</a:t>
            </a:r>
          </a:p>
        </p:txBody>
      </p:sp>
      <p:sp>
        <p:nvSpPr>
          <p:cNvPr id="6" name="Subtitle 2"/>
          <p:cNvSpPr>
            <a:spLocks noGrp="1"/>
          </p:cNvSpPr>
          <p:nvPr>
            <p:ph type="subTitle" idx="1"/>
          </p:nvPr>
        </p:nvSpPr>
        <p:spPr>
          <a:xfrm>
            <a:off x="914400" y="3886200"/>
            <a:ext cx="8534401" cy="1752600"/>
          </a:xfrm>
        </p:spPr>
        <p:txBody>
          <a:bodyPr/>
          <a:lstStyle>
            <a:lvl1pPr marL="0" indent="0" algn="l">
              <a:buNone/>
              <a:defRPr>
                <a:solidFill>
                  <a:schemeClr val="tx1">
                    <a:tint val="75000"/>
                  </a:schemeClr>
                </a:solidFill>
                <a:latin typeface="Century Schoolbook" panose="02040604050505020304" pitchFamily="18" charset="0"/>
              </a:defRPr>
            </a:lvl1pPr>
            <a:lvl2pPr marL="563270" indent="0" algn="ctr">
              <a:buNone/>
              <a:defRPr>
                <a:solidFill>
                  <a:schemeClr val="tx1">
                    <a:tint val="75000"/>
                  </a:schemeClr>
                </a:solidFill>
              </a:defRPr>
            </a:lvl2pPr>
            <a:lvl3pPr marL="1126541" indent="0" algn="ctr">
              <a:buNone/>
              <a:defRPr>
                <a:solidFill>
                  <a:schemeClr val="tx1">
                    <a:tint val="75000"/>
                  </a:schemeClr>
                </a:solidFill>
              </a:defRPr>
            </a:lvl3pPr>
            <a:lvl4pPr marL="1689811" indent="0" algn="ctr">
              <a:buNone/>
              <a:defRPr>
                <a:solidFill>
                  <a:schemeClr val="tx1">
                    <a:tint val="75000"/>
                  </a:schemeClr>
                </a:solidFill>
              </a:defRPr>
            </a:lvl4pPr>
            <a:lvl5pPr marL="2253082" indent="0" algn="ctr">
              <a:buNone/>
              <a:defRPr>
                <a:solidFill>
                  <a:schemeClr val="tx1">
                    <a:tint val="75000"/>
                  </a:schemeClr>
                </a:solidFill>
              </a:defRPr>
            </a:lvl5pPr>
            <a:lvl6pPr marL="2816352" indent="0" algn="ctr">
              <a:buNone/>
              <a:defRPr>
                <a:solidFill>
                  <a:schemeClr val="tx1">
                    <a:tint val="75000"/>
                  </a:schemeClr>
                </a:solidFill>
              </a:defRPr>
            </a:lvl6pPr>
            <a:lvl7pPr marL="3379622" indent="0" algn="ctr">
              <a:buNone/>
              <a:defRPr>
                <a:solidFill>
                  <a:schemeClr val="tx1">
                    <a:tint val="75000"/>
                  </a:schemeClr>
                </a:solidFill>
              </a:defRPr>
            </a:lvl7pPr>
            <a:lvl8pPr marL="3942893" indent="0" algn="ctr">
              <a:buNone/>
              <a:defRPr>
                <a:solidFill>
                  <a:schemeClr val="tx1">
                    <a:tint val="75000"/>
                  </a:schemeClr>
                </a:solidFill>
              </a:defRPr>
            </a:lvl8pPr>
            <a:lvl9pPr marL="450616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36743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908" y="1051694"/>
            <a:ext cx="11604274" cy="5135875"/>
          </a:xfrm>
        </p:spPr>
        <p:txBody>
          <a:bodyPr/>
          <a:lstStyle>
            <a:lvl1pPr marL="176213" indent="-176213">
              <a:buFont typeface="Arial"/>
              <a:buChar char="•"/>
              <a:defRPr sz="2400"/>
            </a:lvl1pPr>
            <a:lvl2pPr marL="458788" indent="-169863">
              <a:buFont typeface="Arial"/>
              <a:buChar char="•"/>
              <a:defRPr sz="2400"/>
            </a:lvl2pPr>
            <a:lvl3pPr marL="742950" indent="-166688">
              <a:defRPr sz="2000"/>
            </a:lvl3pPr>
            <a:lvl4pPr marL="1027113" indent="-173038">
              <a:buFont typeface="Arial"/>
              <a:buChar cha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Placeholder 1"/>
          <p:cNvSpPr>
            <a:spLocks noGrp="1"/>
          </p:cNvSpPr>
          <p:nvPr>
            <p:ph type="title"/>
          </p:nvPr>
        </p:nvSpPr>
        <p:spPr>
          <a:xfrm>
            <a:off x="245037" y="226942"/>
            <a:ext cx="10972801" cy="608039"/>
          </a:xfrm>
          <a:prstGeom prst="rect">
            <a:avLst/>
          </a:prstGeom>
        </p:spPr>
        <p:txBody>
          <a:bodyPr vert="horz" lIns="112654" tIns="56327" rIns="112654" bIns="56327" rtlCol="0" anchor="b">
            <a:noAutofit/>
          </a:bodyPr>
          <a:lstStyle/>
          <a:p>
            <a:r>
              <a:rPr lang="en-US" dirty="0"/>
              <a:t>Click to edit Master title style</a:t>
            </a:r>
          </a:p>
        </p:txBody>
      </p:sp>
    </p:spTree>
    <p:extLst>
      <p:ext uri="{BB962C8B-B14F-4D97-AF65-F5344CB8AC3E}">
        <p14:creationId xmlns:p14="http://schemas.microsoft.com/office/powerpoint/2010/main" val="917026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23695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ubtitle 2"/>
          <p:cNvSpPr>
            <a:spLocks noGrp="1"/>
          </p:cNvSpPr>
          <p:nvPr>
            <p:ph type="subTitle" idx="1"/>
          </p:nvPr>
        </p:nvSpPr>
        <p:spPr>
          <a:xfrm>
            <a:off x="258551" y="856677"/>
            <a:ext cx="8534401" cy="534851"/>
          </a:xfrm>
        </p:spPr>
        <p:txBody>
          <a:bodyPr/>
          <a:lstStyle>
            <a:lvl1pPr marL="0" indent="0" algn="l">
              <a:buNone/>
              <a:defRPr b="0" i="0">
                <a:solidFill>
                  <a:schemeClr val="tx1"/>
                </a:solidFill>
                <a:latin typeface="Century Gothic"/>
                <a:cs typeface="Century Gothic"/>
              </a:defRPr>
            </a:lvl1pPr>
            <a:lvl2pPr marL="563270" indent="0" algn="ctr">
              <a:buNone/>
              <a:defRPr>
                <a:solidFill>
                  <a:schemeClr val="tx1">
                    <a:tint val="75000"/>
                  </a:schemeClr>
                </a:solidFill>
              </a:defRPr>
            </a:lvl2pPr>
            <a:lvl3pPr marL="1126541" indent="0" algn="ctr">
              <a:buNone/>
              <a:defRPr>
                <a:solidFill>
                  <a:schemeClr val="tx1">
                    <a:tint val="75000"/>
                  </a:schemeClr>
                </a:solidFill>
              </a:defRPr>
            </a:lvl3pPr>
            <a:lvl4pPr marL="1689811" indent="0" algn="ctr">
              <a:buNone/>
              <a:defRPr>
                <a:solidFill>
                  <a:schemeClr val="tx1">
                    <a:tint val="75000"/>
                  </a:schemeClr>
                </a:solidFill>
              </a:defRPr>
            </a:lvl4pPr>
            <a:lvl5pPr marL="2253082" indent="0" algn="ctr">
              <a:buNone/>
              <a:defRPr>
                <a:solidFill>
                  <a:schemeClr val="tx1">
                    <a:tint val="75000"/>
                  </a:schemeClr>
                </a:solidFill>
              </a:defRPr>
            </a:lvl5pPr>
            <a:lvl6pPr marL="2816352" indent="0" algn="ctr">
              <a:buNone/>
              <a:defRPr>
                <a:solidFill>
                  <a:schemeClr val="tx1">
                    <a:tint val="75000"/>
                  </a:schemeClr>
                </a:solidFill>
              </a:defRPr>
            </a:lvl6pPr>
            <a:lvl7pPr marL="3379622" indent="0" algn="ctr">
              <a:buNone/>
              <a:defRPr>
                <a:solidFill>
                  <a:schemeClr val="tx1">
                    <a:tint val="75000"/>
                  </a:schemeClr>
                </a:solidFill>
              </a:defRPr>
            </a:lvl7pPr>
            <a:lvl8pPr marL="3942893" indent="0" algn="ctr">
              <a:buNone/>
              <a:defRPr>
                <a:solidFill>
                  <a:schemeClr val="tx1">
                    <a:tint val="75000"/>
                  </a:schemeClr>
                </a:solidFill>
              </a:defRPr>
            </a:lvl8pPr>
            <a:lvl9pPr marL="4506163"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260869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2"/>
          <p:cNvSpPr>
            <a:spLocks noGrp="1"/>
          </p:cNvSpPr>
          <p:nvPr>
            <p:ph type="title"/>
          </p:nvPr>
        </p:nvSpPr>
        <p:spPr>
          <a:xfrm>
            <a:off x="282436" y="285732"/>
            <a:ext cx="11738956" cy="548069"/>
          </a:xfrm>
        </p:spPr>
        <p:txBody>
          <a:bodyPr anchor="t"/>
          <a:lstStyle/>
          <a:p>
            <a:endParaRPr lang="en-US" sz="2000" b="0" dirty="0">
              <a:solidFill>
                <a:schemeClr val="tx1"/>
              </a:solidFill>
            </a:endParaRPr>
          </a:p>
        </p:txBody>
      </p:sp>
      <p:sp>
        <p:nvSpPr>
          <p:cNvPr id="7" name="Title 1"/>
          <p:cNvSpPr txBox="1">
            <a:spLocks/>
          </p:cNvSpPr>
          <p:nvPr userDrawn="1"/>
        </p:nvSpPr>
        <p:spPr>
          <a:xfrm>
            <a:off x="243939" y="646413"/>
            <a:ext cx="10972801" cy="60803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3200" dirty="0"/>
              <a:t>Click to edit Master title style</a:t>
            </a:r>
          </a:p>
        </p:txBody>
      </p:sp>
    </p:spTree>
    <p:extLst>
      <p:ext uri="{BB962C8B-B14F-4D97-AF65-F5344CB8AC3E}">
        <p14:creationId xmlns:p14="http://schemas.microsoft.com/office/powerpoint/2010/main" val="2898965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idx="1" hasCustomPrompt="1"/>
          </p:nvPr>
        </p:nvSpPr>
        <p:spPr>
          <a:xfrm>
            <a:off x="236411" y="974726"/>
            <a:ext cx="10972801" cy="4027273"/>
          </a:xfrm>
          <a:prstGeom prst="rect">
            <a:avLst/>
          </a:prstGeom>
        </p:spPr>
        <p:txBody>
          <a:bodyPr vert="horz" lIns="112654" tIns="56327" rIns="112654" bIns="56327" rtlCol="0">
            <a:noAutofit/>
          </a:bodyPr>
          <a:lstStyle>
            <a:lvl1pPr marL="0" indent="0">
              <a:buNone/>
              <a:defRPr/>
            </a:lvl1pPr>
            <a:lvl3pPr marL="862012" indent="-285750">
              <a:buFont typeface="Arial"/>
              <a:buChar char="•"/>
              <a:defRPr/>
            </a:lvl3pPr>
          </a:lstStyle>
          <a:p>
            <a:pPr lvl="0"/>
            <a:r>
              <a:rPr lang="en-US" dirty="0"/>
              <a:t>Click to edit Master text styles</a:t>
            </a:r>
          </a:p>
          <a:p>
            <a:pPr marL="854075" marR="0" lvl="2" indent="-277813" algn="l" defTabSz="563270" rtl="0" eaLnBrk="1" fontAlgn="auto" latinLnBrk="0" hangingPunct="1">
              <a:lnSpc>
                <a:spcPct val="100000"/>
              </a:lnSpc>
              <a:spcBef>
                <a:spcPct val="20000"/>
              </a:spcBef>
              <a:spcAft>
                <a:spcPts val="0"/>
              </a:spcAft>
              <a:buClrTx/>
              <a:buSzTx/>
              <a:buFontTx/>
              <a:buChar char="»"/>
              <a:tabLst/>
              <a:defRPr/>
            </a:pPr>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37493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123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368" y="412750"/>
            <a:ext cx="11738956" cy="83608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493211"/>
            <a:ext cx="10972801" cy="455083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582400" y="6604000"/>
            <a:ext cx="598312" cy="254000"/>
          </a:xfrm>
          <a:prstGeom prst="rect">
            <a:avLst/>
          </a:prstGeom>
        </p:spPr>
        <p:txBody>
          <a:bodyPr/>
          <a:lstStyle/>
          <a:p>
            <a:fld id="{881EF099-293E-1C4F-8566-8276698F81CA}" type="slidenum">
              <a:rPr lang="en-US" smtClean="0"/>
              <a:t>‹#›</a:t>
            </a:fld>
            <a:endParaRPr lang="en-US" dirty="0"/>
          </a:p>
        </p:txBody>
      </p:sp>
      <p:sp>
        <p:nvSpPr>
          <p:cNvPr id="7" name="Text Placeholder 3"/>
          <p:cNvSpPr>
            <a:spLocks noGrp="1"/>
          </p:cNvSpPr>
          <p:nvPr>
            <p:ph type="body" sz="quarter" idx="13" hasCustomPrompt="1"/>
          </p:nvPr>
        </p:nvSpPr>
        <p:spPr>
          <a:xfrm>
            <a:off x="192609" y="46185"/>
            <a:ext cx="5267063" cy="361949"/>
          </a:xfrm>
          <a:prstGeom prst="rect">
            <a:avLst/>
          </a:prstGeom>
        </p:spPr>
        <p:txBody>
          <a:bodyPr vert="horz"/>
          <a:lstStyle>
            <a:lvl1pPr marL="0" indent="0">
              <a:buNone/>
              <a:defRPr sz="880" b="0" i="0" baseline="0">
                <a:solidFill>
                  <a:schemeClr val="bg1"/>
                </a:solidFill>
                <a:latin typeface="Century Gothic"/>
                <a:cs typeface="Century Gothic"/>
              </a:defRPr>
            </a:lvl1pPr>
            <a:lvl2pPr marL="251460" indent="0">
              <a:buNone/>
              <a:defRPr sz="880" b="0" i="0">
                <a:solidFill>
                  <a:schemeClr val="accent3"/>
                </a:solidFill>
                <a:latin typeface="Century Gothic"/>
                <a:cs typeface="Century Gothic"/>
              </a:defRPr>
            </a:lvl2pPr>
            <a:lvl3pPr marL="482803" indent="0">
              <a:buNone/>
              <a:defRPr sz="880" b="0" i="0">
                <a:solidFill>
                  <a:schemeClr val="accent3"/>
                </a:solidFill>
                <a:latin typeface="Century Gothic"/>
                <a:cs typeface="Century Gothic"/>
              </a:defRPr>
            </a:lvl3pPr>
            <a:lvl4pPr marL="1346831" indent="0">
              <a:buNone/>
              <a:defRPr sz="880" b="0" i="0">
                <a:solidFill>
                  <a:schemeClr val="accent3"/>
                </a:solidFill>
                <a:latin typeface="Century Gothic"/>
                <a:cs typeface="Century Gothic"/>
              </a:defRPr>
            </a:lvl4pPr>
            <a:lvl5pPr marL="1795775" indent="0">
              <a:buNone/>
              <a:defRPr sz="880" b="0" i="0">
                <a:solidFill>
                  <a:schemeClr val="accent3"/>
                </a:solidFill>
                <a:latin typeface="Century Gothic"/>
                <a:cs typeface="Century Gothic"/>
              </a:defRPr>
            </a:lvl5pPr>
          </a:lstStyle>
          <a:p>
            <a:pPr lvl="0"/>
            <a:r>
              <a:rPr lang="en-US" dirty="0"/>
              <a:t>CLICK TO ENTER SECTION TITLE</a:t>
            </a:r>
          </a:p>
        </p:txBody>
      </p:sp>
    </p:spTree>
    <p:extLst>
      <p:ext uri="{BB962C8B-B14F-4D97-AF65-F5344CB8AC3E}">
        <p14:creationId xmlns:p14="http://schemas.microsoft.com/office/powerpoint/2010/main" val="2344334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 Tech Titl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1"/>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1"/>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849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 Tech Titl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1"/>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1"/>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rgbClr val="9313A8"/>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202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A Tech Titl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2">
                    <a:lumMod val="50000"/>
                  </a:schemeClr>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2">
                    <a:lumMod val="50000"/>
                  </a:schemeClr>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470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 Tech Titl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3"/>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428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 Tech Internal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userDrawn="1"/>
        </p:nvSpPr>
        <p:spPr bwMode="auto">
          <a:xfrm>
            <a:off x="362865" y="0"/>
            <a:ext cx="4738591" cy="4375460"/>
          </a:xfrm>
          <a:prstGeom prst="rect">
            <a:avLst/>
          </a:prstGeom>
          <a:solidFill>
            <a:schemeClr val="bg1">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648456"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j-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47803" y="3574512"/>
            <a:ext cx="4459075"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bg1"/>
                </a:solidFill>
                <a:latin typeface="+mj-lt"/>
                <a:cs typeface="Trebuchet MS"/>
              </a:defRPr>
            </a:lvl1pPr>
          </a:lstStyle>
          <a:p>
            <a:pPr lvl="0"/>
            <a:r>
              <a:rPr lang="en-US" dirty="0" smtClean="0"/>
              <a:t>Subtitle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41678658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image" Target="../media/image46.png"/><Relationship Id="rId4" Type="http://schemas.openxmlformats.org/officeDocument/2006/relationships/slideLayout" Target="../slideLayouts/slideLayout3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49.png"/><Relationship Id="rId5" Type="http://schemas.openxmlformats.org/officeDocument/2006/relationships/slideLayout" Target="../slideLayouts/slideLayout46.xml"/><Relationship Id="rId10" Type="http://schemas.openxmlformats.org/officeDocument/2006/relationships/image" Target="../media/image48.png"/><Relationship Id="rId4" Type="http://schemas.openxmlformats.org/officeDocument/2006/relationships/slideLayout" Target="../slideLayouts/slideLayout45.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1" name="Straight Connector 10"/>
          <p:cNvCxnSpPr/>
          <p:nvPr userDrawn="1"/>
        </p:nvCxnSpPr>
        <p:spPr>
          <a:xfrm>
            <a:off x="349112" y="5945904"/>
            <a:ext cx="11468833" cy="0"/>
          </a:xfrm>
          <a:prstGeom prst="line">
            <a:avLst/>
          </a:prstGeom>
          <a:ln w="19050" cmpd="sng">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descr="WaTech-FINAL-LOGO-2015.png"/>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517882" y="6080456"/>
            <a:ext cx="1562699" cy="529618"/>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29" r:id="rId4"/>
    <p:sldLayoutId id="2147484537" r:id="rId5"/>
    <p:sldLayoutId id="2147484556" r:id="rId6"/>
    <p:sldLayoutId id="2147484558" r:id="rId7"/>
    <p:sldLayoutId id="2147484557" r:id="rId8"/>
    <p:sldLayoutId id="2147484553" r:id="rId9"/>
    <p:sldLayoutId id="2147484554" r:id="rId10"/>
    <p:sldLayoutId id="2147484555" r:id="rId11"/>
    <p:sldLayoutId id="2147484559" r:id="rId12"/>
    <p:sldLayoutId id="2147484561" r:id="rId13"/>
    <p:sldLayoutId id="2147484562" r:id="rId14"/>
    <p:sldLayoutId id="2147484547" r:id="rId15"/>
    <p:sldLayoutId id="2147484480" r:id="rId16"/>
    <p:sldLayoutId id="2147484563" r:id="rId17"/>
    <p:sldLayoutId id="2147484564" r:id="rId18"/>
    <p:sldLayoutId id="2147484565" r:id="rId19"/>
    <p:sldLayoutId id="2147484567" r:id="rId20"/>
    <p:sldLayoutId id="2147484467" r:id="rId21"/>
    <p:sldLayoutId id="2147484581" r:id="rId22"/>
    <p:sldLayoutId id="2147484568" r:id="rId23"/>
    <p:sldLayoutId id="2147484569" r:id="rId24"/>
    <p:sldLayoutId id="2147484544" r:id="rId25"/>
    <p:sldLayoutId id="2147484566" r:id="rId26"/>
    <p:sldLayoutId id="2147484570" r:id="rId27"/>
    <p:sldLayoutId id="2147484582" r:id="rId28"/>
    <p:sldLayoutId id="2147484524" r:id="rId29"/>
    <p:sldLayoutId id="2147484545" r:id="rId30"/>
    <p:sldLayoutId id="2147484549" r:id="rId31"/>
  </p:sldLayoutIdLst>
  <p:transition>
    <p:fade/>
  </p:transition>
  <p:timing>
    <p:tnLst>
      <p:par>
        <p:cTn id="1" dur="indefinite" restart="never" nodeType="tmRoot"/>
      </p:par>
    </p:tnLst>
  </p:timing>
  <p:hf hdr="0" ftr="0" dt="0"/>
  <p:txStyles>
    <p:titleStyle>
      <a:lvl1pPr algn="l" defTabSz="768113" rtl="0" eaLnBrk="1" latinLnBrk="0" hangingPunct="1">
        <a:lnSpc>
          <a:spcPct val="90000"/>
        </a:lnSpc>
        <a:spcBef>
          <a:spcPct val="0"/>
        </a:spcBef>
        <a:buNone/>
        <a:defRPr lang="en-US" sz="3200" b="0" kern="1200" cap="none" spc="-84" baseline="0" dirty="0" smtClean="0">
          <a:ln w="3175">
            <a:noFill/>
          </a:ln>
          <a:solidFill>
            <a:schemeClr val="accent1"/>
          </a:solidFill>
          <a:effectLst/>
          <a:latin typeface="Arial"/>
          <a:ea typeface="+mn-ea"/>
          <a:cs typeface="Arial"/>
        </a:defRPr>
      </a:lvl1pPr>
    </p:titleStyle>
    <p:bodyStyle>
      <a:lvl1pPr marL="0" marR="0" indent="0" algn="l" defTabSz="768113" rtl="0" eaLnBrk="1" fontAlgn="auto" latinLnBrk="0" hangingPunct="1">
        <a:lnSpc>
          <a:spcPct val="90000"/>
        </a:lnSpc>
        <a:spcBef>
          <a:spcPct val="20000"/>
        </a:spcBef>
        <a:spcAft>
          <a:spcPts val="0"/>
        </a:spcAft>
        <a:buClr>
          <a:srgbClr val="E96D1F"/>
        </a:buClr>
        <a:buSzPct val="100000"/>
        <a:buFont typeface="Arial"/>
        <a:buNone/>
        <a:tabLst/>
        <a:defRPr sz="2800" kern="1200" spc="0" baseline="0">
          <a:solidFill>
            <a:schemeClr val="tx1">
              <a:lumMod val="75000"/>
            </a:schemeClr>
          </a:solidFill>
          <a:latin typeface="Calibri"/>
          <a:ea typeface="+mn-ea"/>
          <a:cs typeface="Calibri"/>
        </a:defRPr>
      </a:lvl1pPr>
      <a:lvl2pPr marL="481089" marR="0" indent="-198711" algn="l" defTabSz="768113" rtl="0" eaLnBrk="1" fontAlgn="auto" latinLnBrk="0" hangingPunct="1">
        <a:lnSpc>
          <a:spcPct val="90000"/>
        </a:lnSpc>
        <a:spcBef>
          <a:spcPct val="20000"/>
        </a:spcBef>
        <a:spcAft>
          <a:spcPts val="0"/>
        </a:spcAft>
        <a:buClr>
          <a:srgbClr val="E96D1F"/>
        </a:buClr>
        <a:buSzPct val="70000"/>
        <a:buFontTx/>
        <a:buBlip>
          <a:blip r:embed="rId34"/>
        </a:buBlip>
        <a:tabLst/>
        <a:defRPr sz="2400" kern="1200" spc="0" baseline="0">
          <a:solidFill>
            <a:schemeClr val="tx1">
              <a:lumMod val="75000"/>
            </a:schemeClr>
          </a:solidFill>
          <a:latin typeface="Calibri"/>
          <a:ea typeface="+mn-ea"/>
          <a:cs typeface="Calibri"/>
        </a:defRPr>
      </a:lvl2pPr>
      <a:lvl3pPr marL="658882" marR="0" indent="-188252" algn="l" defTabSz="768113" rtl="0" eaLnBrk="1" fontAlgn="auto" latinLnBrk="0" hangingPunct="1">
        <a:lnSpc>
          <a:spcPct val="90000"/>
        </a:lnSpc>
        <a:spcBef>
          <a:spcPct val="20000"/>
        </a:spcBef>
        <a:spcAft>
          <a:spcPts val="0"/>
        </a:spcAft>
        <a:buClr>
          <a:srgbClr val="E96D1F"/>
        </a:buClr>
        <a:buSzPct val="70000"/>
        <a:buFontTx/>
        <a:buBlip>
          <a:blip r:embed="rId34"/>
        </a:buBlip>
        <a:tabLst/>
        <a:defRPr sz="2000" kern="1200" spc="0" baseline="0">
          <a:solidFill>
            <a:schemeClr val="tx1">
              <a:lumMod val="75000"/>
            </a:schemeClr>
          </a:solidFill>
          <a:latin typeface="Calibri"/>
          <a:ea typeface="+mn-ea"/>
          <a:cs typeface="Calibri"/>
        </a:defRPr>
      </a:lvl3pPr>
      <a:lvl4pPr marL="847134" marR="0" indent="-188252" algn="l" defTabSz="768113" rtl="0" eaLnBrk="1" fontAlgn="auto" latinLnBrk="0" hangingPunct="1">
        <a:lnSpc>
          <a:spcPct val="90000"/>
        </a:lnSpc>
        <a:spcBef>
          <a:spcPct val="20000"/>
        </a:spcBef>
        <a:spcAft>
          <a:spcPts val="0"/>
        </a:spcAft>
        <a:buClr>
          <a:srgbClr val="E96D1F"/>
        </a:buClr>
        <a:buSzPct val="70000"/>
        <a:buFontTx/>
        <a:buBlip>
          <a:blip r:embed="rId34"/>
        </a:buBlip>
        <a:tabLst/>
        <a:defRPr sz="1800" kern="1200" spc="0" baseline="0">
          <a:solidFill>
            <a:schemeClr val="tx1">
              <a:lumMod val="75000"/>
            </a:schemeClr>
          </a:solidFill>
          <a:latin typeface="Calibri"/>
          <a:ea typeface="+mn-ea"/>
          <a:cs typeface="Calibri"/>
        </a:defRPr>
      </a:lvl4pPr>
      <a:lvl5pPr marL="1035387" marR="0" indent="-188252" algn="l" defTabSz="768113" rtl="0" eaLnBrk="1" fontAlgn="auto" latinLnBrk="0" hangingPunct="1">
        <a:lnSpc>
          <a:spcPct val="90000"/>
        </a:lnSpc>
        <a:spcBef>
          <a:spcPct val="20000"/>
        </a:spcBef>
        <a:spcAft>
          <a:spcPts val="0"/>
        </a:spcAft>
        <a:buClr>
          <a:srgbClr val="E96D1F"/>
        </a:buClr>
        <a:buSzPct val="70000"/>
        <a:buFontTx/>
        <a:buBlip>
          <a:blip r:embed="rId34"/>
        </a:buBlip>
        <a:tabLst/>
        <a:defRPr sz="1600" kern="1200" spc="0" baseline="0">
          <a:solidFill>
            <a:schemeClr val="tx1">
              <a:lumMod val="75000"/>
            </a:schemeClr>
          </a:solidFill>
          <a:latin typeface="Calibri"/>
          <a:ea typeface="+mn-ea"/>
          <a:cs typeface="Calibri"/>
        </a:defRPr>
      </a:lvl5pPr>
      <a:lvl6pPr marL="2112310"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496368"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880424"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264482"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68113" rtl="0" eaLnBrk="1" latinLnBrk="0" hangingPunct="1">
        <a:defRPr sz="1500" kern="1200">
          <a:solidFill>
            <a:schemeClr val="tx1"/>
          </a:solidFill>
          <a:latin typeface="+mn-lt"/>
          <a:ea typeface="+mn-ea"/>
          <a:cs typeface="+mn-cs"/>
        </a:defRPr>
      </a:lvl1pPr>
      <a:lvl2pPr marL="384057" algn="l" defTabSz="768113" rtl="0" eaLnBrk="1" latinLnBrk="0" hangingPunct="1">
        <a:defRPr sz="1500" kern="1200">
          <a:solidFill>
            <a:schemeClr val="tx1"/>
          </a:solidFill>
          <a:latin typeface="+mn-lt"/>
          <a:ea typeface="+mn-ea"/>
          <a:cs typeface="+mn-cs"/>
        </a:defRPr>
      </a:lvl2pPr>
      <a:lvl3pPr marL="768113" algn="l" defTabSz="768113" rtl="0" eaLnBrk="1" latinLnBrk="0" hangingPunct="1">
        <a:defRPr sz="1500" kern="1200">
          <a:solidFill>
            <a:schemeClr val="tx1"/>
          </a:solidFill>
          <a:latin typeface="+mn-lt"/>
          <a:ea typeface="+mn-ea"/>
          <a:cs typeface="+mn-cs"/>
        </a:defRPr>
      </a:lvl3pPr>
      <a:lvl4pPr marL="1152170" algn="l" defTabSz="768113" rtl="0" eaLnBrk="1" latinLnBrk="0" hangingPunct="1">
        <a:defRPr sz="1500" kern="1200">
          <a:solidFill>
            <a:schemeClr val="tx1"/>
          </a:solidFill>
          <a:latin typeface="+mn-lt"/>
          <a:ea typeface="+mn-ea"/>
          <a:cs typeface="+mn-cs"/>
        </a:defRPr>
      </a:lvl4pPr>
      <a:lvl5pPr marL="1536226" algn="l" defTabSz="768113" rtl="0" eaLnBrk="1" latinLnBrk="0" hangingPunct="1">
        <a:defRPr sz="1500" kern="1200">
          <a:solidFill>
            <a:schemeClr val="tx1"/>
          </a:solidFill>
          <a:latin typeface="+mn-lt"/>
          <a:ea typeface="+mn-ea"/>
          <a:cs typeface="+mn-cs"/>
        </a:defRPr>
      </a:lvl5pPr>
      <a:lvl6pPr marL="1920283" algn="l" defTabSz="768113" rtl="0" eaLnBrk="1" latinLnBrk="0" hangingPunct="1">
        <a:defRPr sz="1500" kern="1200">
          <a:solidFill>
            <a:schemeClr val="tx1"/>
          </a:solidFill>
          <a:latin typeface="+mn-lt"/>
          <a:ea typeface="+mn-ea"/>
          <a:cs typeface="+mn-cs"/>
        </a:defRPr>
      </a:lvl6pPr>
      <a:lvl7pPr marL="2304339" algn="l" defTabSz="768113" rtl="0" eaLnBrk="1" latinLnBrk="0" hangingPunct="1">
        <a:defRPr sz="1500" kern="1200">
          <a:solidFill>
            <a:schemeClr val="tx1"/>
          </a:solidFill>
          <a:latin typeface="+mn-lt"/>
          <a:ea typeface="+mn-ea"/>
          <a:cs typeface="+mn-cs"/>
        </a:defRPr>
      </a:lvl7pPr>
      <a:lvl8pPr marL="2688396" algn="l" defTabSz="768113" rtl="0" eaLnBrk="1" latinLnBrk="0" hangingPunct="1">
        <a:defRPr sz="1500" kern="1200">
          <a:solidFill>
            <a:schemeClr val="tx1"/>
          </a:solidFill>
          <a:latin typeface="+mn-lt"/>
          <a:ea typeface="+mn-ea"/>
          <a:cs typeface="+mn-cs"/>
        </a:defRPr>
      </a:lvl8pPr>
      <a:lvl9pPr marL="3072453" algn="l" defTabSz="768113"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 Placeholder 2"/>
          <p:cNvSpPr txBox="1">
            <a:spLocks/>
          </p:cNvSpPr>
          <p:nvPr userDrawn="1"/>
        </p:nvSpPr>
        <p:spPr>
          <a:xfrm>
            <a:off x="966788" y="303213"/>
            <a:ext cx="9590087" cy="977900"/>
          </a:xfrm>
          <a:prstGeom prst="rect">
            <a:avLst/>
          </a:prstGeom>
          <a:ln>
            <a:solidFill>
              <a:schemeClr val="bg1"/>
            </a:solidFill>
          </a:ln>
        </p:spPr>
        <p:txBody>
          <a:bodyPr vert="horz"/>
          <a:lstStyle>
            <a:lvl1pPr marL="0" indent="0" algn="l" defTabSz="457200" rtl="0" eaLnBrk="1" latinLnBrk="0" hangingPunct="1">
              <a:spcBef>
                <a:spcPct val="20000"/>
              </a:spcBef>
              <a:buFont typeface="Arial"/>
              <a:buNone/>
              <a:defRPr sz="2000" kern="1200" baseline="0">
                <a:solidFill>
                  <a:srgbClr val="0C3A69"/>
                </a:solidFill>
                <a:latin typeface="Arial"/>
                <a:ea typeface="+mn-ea"/>
                <a:cs typeface="Arial"/>
              </a:defRPr>
            </a:lvl1pPr>
            <a:lvl2pPr marL="457200" indent="0" algn="l" defTabSz="457200" rtl="0" eaLnBrk="1" latinLnBrk="0" hangingPunct="1">
              <a:spcBef>
                <a:spcPct val="20000"/>
              </a:spcBef>
              <a:buFont typeface="Arial"/>
              <a:buNone/>
              <a:defRPr sz="2000" kern="1200">
                <a:solidFill>
                  <a:srgbClr val="0C3A69"/>
                </a:solidFill>
                <a:latin typeface="Arial"/>
                <a:ea typeface="+mn-ea"/>
                <a:cs typeface="Arial"/>
              </a:defRPr>
            </a:lvl2pPr>
            <a:lvl3pPr marL="914400" indent="0" algn="l" defTabSz="457200" rtl="0" eaLnBrk="1" latinLnBrk="0" hangingPunct="1">
              <a:spcBef>
                <a:spcPct val="20000"/>
              </a:spcBef>
              <a:buFont typeface="Arial"/>
              <a:buNone/>
              <a:defRPr sz="2000" kern="1200">
                <a:solidFill>
                  <a:srgbClr val="0C3A69"/>
                </a:solidFill>
                <a:latin typeface="Arial"/>
                <a:ea typeface="+mn-ea"/>
                <a:cs typeface="Arial"/>
              </a:defRPr>
            </a:lvl3pPr>
            <a:lvl4pPr marL="1371600" indent="0" algn="l" defTabSz="457200" rtl="0" eaLnBrk="1" latinLnBrk="0" hangingPunct="1">
              <a:spcBef>
                <a:spcPct val="20000"/>
              </a:spcBef>
              <a:buFont typeface="Arial"/>
              <a:buNone/>
              <a:defRPr sz="2000" kern="1200">
                <a:solidFill>
                  <a:srgbClr val="0C3A69"/>
                </a:solidFill>
                <a:latin typeface="Arial"/>
                <a:ea typeface="+mn-ea"/>
                <a:cs typeface="Arial"/>
              </a:defRPr>
            </a:lvl4pPr>
            <a:lvl5pPr marL="1828800" indent="0" algn="l" defTabSz="457200" rtl="0" eaLnBrk="1" latinLnBrk="0" hangingPunct="1">
              <a:spcBef>
                <a:spcPct val="20000"/>
              </a:spcBef>
              <a:buFont typeface="Arial"/>
              <a:buNone/>
              <a:defRPr sz="2000" kern="1200">
                <a:solidFill>
                  <a:srgbClr val="0C3A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To use these icons, go to the Master Slide and copy &amp; paste the ones that you need into your presentation</a:t>
            </a:r>
            <a:endParaRPr lang="en-US" dirty="0"/>
          </a:p>
        </p:txBody>
      </p:sp>
    </p:spTree>
    <p:extLst>
      <p:ext uri="{BB962C8B-B14F-4D97-AF65-F5344CB8AC3E}">
        <p14:creationId xmlns:p14="http://schemas.microsoft.com/office/powerpoint/2010/main" val="563949590"/>
      </p:ext>
    </p:extLst>
  </p:cSld>
  <p:clrMap bg1="lt1" tx1="dk1" bg2="lt2" tx2="dk2" accent1="accent1" accent2="accent2" accent3="accent3" accent4="accent4" accent5="accent5" accent6="accent6" hlink="hlink" folHlink="folHlink"/>
  <p:sldLayoutIdLst>
    <p:sldLayoutId id="2147484579" r:id="rId1"/>
    <p:sldLayoutId id="2147484580" r:id="rId2"/>
  </p:sldLayoutIdLst>
  <p:txStyles>
    <p:titleStyle>
      <a:lvl1pPr algn="ctr" defTabSz="457200" rtl="0" eaLnBrk="1" latinLnBrk="0" hangingPunct="1">
        <a:spcBef>
          <a:spcPct val="0"/>
        </a:spcBef>
        <a:buNone/>
        <a:defRPr sz="4400" kern="1200">
          <a:solidFill>
            <a:srgbClr val="0C3A69"/>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1518" y="868363"/>
            <a:ext cx="11669183"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281517" y="1438275"/>
            <a:ext cx="11658600" cy="4891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6139" name="Text Box 11"/>
          <p:cNvSpPr txBox="1">
            <a:spLocks noChangeArrowheads="1"/>
          </p:cNvSpPr>
          <p:nvPr/>
        </p:nvSpPr>
        <p:spPr bwMode="auto">
          <a:xfrm>
            <a:off x="281518" y="6519863"/>
            <a:ext cx="4068233" cy="214312"/>
          </a:xfrm>
          <a:prstGeom prst="rect">
            <a:avLst/>
          </a:prstGeom>
          <a:noFill/>
          <a:ln w="9525">
            <a:noFill/>
            <a:miter lim="800000"/>
            <a:headEnd/>
            <a:tailEnd/>
          </a:ln>
          <a:effectLst/>
        </p:spPr>
        <p:txBody>
          <a:bodyPr>
            <a:spAutoFit/>
          </a:bodyPr>
          <a:lstStyle/>
          <a:p>
            <a:pPr algn="l"/>
            <a:r>
              <a:rPr lang="en-US" sz="800" i="1" dirty="0" smtClean="0">
                <a:solidFill>
                  <a:srgbClr val="213C51"/>
                </a:solidFill>
              </a:rPr>
              <a:t>WaTech</a:t>
            </a:r>
            <a:r>
              <a:rPr lang="en-US" sz="800" i="1" baseline="0" dirty="0" smtClean="0">
                <a:solidFill>
                  <a:srgbClr val="213C51"/>
                </a:solidFill>
              </a:rPr>
              <a:t> Finance</a:t>
            </a:r>
            <a:r>
              <a:rPr lang="en-US" sz="800" i="1" dirty="0" smtClean="0">
                <a:solidFill>
                  <a:srgbClr val="213C51"/>
                </a:solidFill>
              </a:rPr>
              <a:t>  |  </a:t>
            </a:r>
            <a:r>
              <a:rPr lang="en-US" sz="800" i="1" dirty="0">
                <a:solidFill>
                  <a:srgbClr val="213C51"/>
                </a:solidFill>
              </a:rPr>
              <a:t>Page #</a:t>
            </a:r>
            <a:fld id="{B365F1D6-C4D0-4917-9A12-818ABA56D40C}" type="slidenum">
              <a:rPr lang="en-US" sz="800" i="1">
                <a:solidFill>
                  <a:srgbClr val="213C51"/>
                </a:solidFill>
              </a:rPr>
              <a:pPr algn="l"/>
              <a:t>‹#›</a:t>
            </a:fld>
            <a:endParaRPr lang="en-US" sz="800" i="1" dirty="0">
              <a:solidFill>
                <a:srgbClr val="213C51"/>
              </a:solidFill>
            </a:endParaRPr>
          </a:p>
        </p:txBody>
      </p:sp>
      <p:sp>
        <p:nvSpPr>
          <p:cNvPr id="176157" name="Line 29"/>
          <p:cNvSpPr>
            <a:spLocks noChangeShapeType="1"/>
          </p:cNvSpPr>
          <p:nvPr/>
        </p:nvSpPr>
        <p:spPr bwMode="auto">
          <a:xfrm>
            <a:off x="393700" y="666750"/>
            <a:ext cx="11404600" cy="0"/>
          </a:xfrm>
          <a:prstGeom prst="line">
            <a:avLst/>
          </a:prstGeom>
          <a:noFill/>
          <a:ln w="12700">
            <a:solidFill>
              <a:srgbClr val="3D9FC8"/>
            </a:solidFill>
            <a:round/>
            <a:headEnd/>
            <a:tailEnd/>
          </a:ln>
          <a:effectLst/>
        </p:spPr>
        <p:txBody>
          <a:bodyPr anchor="ctr">
            <a:spAutoFit/>
          </a:bodyPr>
          <a:lstStyle/>
          <a:p>
            <a:pPr>
              <a:defRPr/>
            </a:pPr>
            <a:endParaRPr lang="en-US" sz="1500" dirty="0"/>
          </a:p>
        </p:txBody>
      </p:sp>
      <p:pic>
        <p:nvPicPr>
          <p:cNvPr id="1032" name="Picture 31" descr="3-08_Corporate_PowerPoint_Interior"/>
          <p:cNvPicPr>
            <a:picLocks noChangeAspect="1" noChangeArrowheads="1"/>
          </p:cNvPicPr>
          <p:nvPr/>
        </p:nvPicPr>
        <p:blipFill>
          <a:blip r:embed="rId10" cstate="print"/>
          <a:srcRect/>
          <a:stretch>
            <a:fillRect/>
          </a:stretch>
        </p:blipFill>
        <p:spPr bwMode="auto">
          <a:xfrm>
            <a:off x="0" y="6753226"/>
            <a:ext cx="12192000" cy="104775"/>
          </a:xfrm>
          <a:prstGeom prst="rect">
            <a:avLst/>
          </a:prstGeom>
          <a:noFill/>
          <a:ln w="9525">
            <a:noFill/>
            <a:miter lim="800000"/>
            <a:headEnd/>
            <a:tailEnd/>
          </a:ln>
        </p:spPr>
      </p:pic>
      <p:pic>
        <p:nvPicPr>
          <p:cNvPr id="9" name="Picture 8" descr="WaTech-FINAL-LOGO-2015.png"/>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393700" y="125725"/>
            <a:ext cx="2172195" cy="552138"/>
          </a:xfrm>
          <a:prstGeom prst="rect">
            <a:avLst/>
          </a:prstGeom>
        </p:spPr>
      </p:pic>
    </p:spTree>
    <p:extLst>
      <p:ext uri="{BB962C8B-B14F-4D97-AF65-F5344CB8AC3E}">
        <p14:creationId xmlns:p14="http://schemas.microsoft.com/office/powerpoint/2010/main" val="4198681553"/>
      </p:ext>
    </p:extLst>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Lst>
  <p:timing>
    <p:tnLst>
      <p:par>
        <p:cTn id="1" dur="indefinite" restart="never" nodeType="tmRoot"/>
      </p:par>
    </p:tnLst>
  </p:timing>
  <p:txStyles>
    <p:titleStyle>
      <a:lvl1pPr algn="l" rtl="0" eaLnBrk="1" fontAlgn="base" hangingPunct="1">
        <a:spcBef>
          <a:spcPct val="0"/>
        </a:spcBef>
        <a:spcAft>
          <a:spcPct val="0"/>
        </a:spcAft>
        <a:defRPr sz="2400" b="1">
          <a:solidFill>
            <a:srgbClr val="213C51"/>
          </a:solidFill>
          <a:latin typeface="+mj-lt"/>
          <a:ea typeface="+mj-ea"/>
          <a:cs typeface="+mj-cs"/>
        </a:defRPr>
      </a:lvl1pPr>
      <a:lvl2pPr algn="l" rtl="0" eaLnBrk="1" fontAlgn="base" hangingPunct="1">
        <a:spcBef>
          <a:spcPct val="0"/>
        </a:spcBef>
        <a:spcAft>
          <a:spcPct val="0"/>
        </a:spcAft>
        <a:defRPr sz="2400" b="1">
          <a:solidFill>
            <a:srgbClr val="213C51"/>
          </a:solidFill>
          <a:latin typeface="Arial" charset="0"/>
        </a:defRPr>
      </a:lvl2pPr>
      <a:lvl3pPr algn="l" rtl="0" eaLnBrk="1" fontAlgn="base" hangingPunct="1">
        <a:spcBef>
          <a:spcPct val="0"/>
        </a:spcBef>
        <a:spcAft>
          <a:spcPct val="0"/>
        </a:spcAft>
        <a:defRPr sz="2400" b="1">
          <a:solidFill>
            <a:srgbClr val="213C51"/>
          </a:solidFill>
          <a:latin typeface="Arial" charset="0"/>
        </a:defRPr>
      </a:lvl3pPr>
      <a:lvl4pPr algn="l" rtl="0" eaLnBrk="1" fontAlgn="base" hangingPunct="1">
        <a:spcBef>
          <a:spcPct val="0"/>
        </a:spcBef>
        <a:spcAft>
          <a:spcPct val="0"/>
        </a:spcAft>
        <a:defRPr sz="2400" b="1">
          <a:solidFill>
            <a:srgbClr val="213C51"/>
          </a:solidFill>
          <a:latin typeface="Arial" charset="0"/>
        </a:defRPr>
      </a:lvl4pPr>
      <a:lvl5pPr algn="l" rtl="0" eaLnBrk="1" fontAlgn="base" hangingPunct="1">
        <a:spcBef>
          <a:spcPct val="0"/>
        </a:spcBef>
        <a:spcAft>
          <a:spcPct val="0"/>
        </a:spcAft>
        <a:defRPr sz="2400" b="1">
          <a:solidFill>
            <a:srgbClr val="213C51"/>
          </a:solidFill>
          <a:latin typeface="Arial" charset="0"/>
        </a:defRPr>
      </a:lvl5pPr>
      <a:lvl6pPr marL="457200" algn="l" rtl="0" eaLnBrk="1" fontAlgn="base" hangingPunct="1">
        <a:spcBef>
          <a:spcPct val="0"/>
        </a:spcBef>
        <a:spcAft>
          <a:spcPct val="0"/>
        </a:spcAft>
        <a:defRPr sz="2400" b="1">
          <a:solidFill>
            <a:srgbClr val="213C51"/>
          </a:solidFill>
          <a:latin typeface="Arial" charset="0"/>
        </a:defRPr>
      </a:lvl6pPr>
      <a:lvl7pPr marL="914400" algn="l" rtl="0" eaLnBrk="1" fontAlgn="base" hangingPunct="1">
        <a:spcBef>
          <a:spcPct val="0"/>
        </a:spcBef>
        <a:spcAft>
          <a:spcPct val="0"/>
        </a:spcAft>
        <a:defRPr sz="2400" b="1">
          <a:solidFill>
            <a:srgbClr val="213C51"/>
          </a:solidFill>
          <a:latin typeface="Arial" charset="0"/>
        </a:defRPr>
      </a:lvl7pPr>
      <a:lvl8pPr marL="1371600" algn="l" rtl="0" eaLnBrk="1" fontAlgn="base" hangingPunct="1">
        <a:spcBef>
          <a:spcPct val="0"/>
        </a:spcBef>
        <a:spcAft>
          <a:spcPct val="0"/>
        </a:spcAft>
        <a:defRPr sz="2400" b="1">
          <a:solidFill>
            <a:srgbClr val="213C51"/>
          </a:solidFill>
          <a:latin typeface="Arial" charset="0"/>
        </a:defRPr>
      </a:lvl8pPr>
      <a:lvl9pPr marL="1828800" algn="l" rtl="0" eaLnBrk="1" fontAlgn="base" hangingPunct="1">
        <a:spcBef>
          <a:spcPct val="0"/>
        </a:spcBef>
        <a:spcAft>
          <a:spcPct val="0"/>
        </a:spcAft>
        <a:defRPr sz="2400" b="1">
          <a:solidFill>
            <a:srgbClr val="213C51"/>
          </a:solidFill>
          <a:latin typeface="Arial" charset="0"/>
        </a:defRPr>
      </a:lvl9pPr>
    </p:titleStyle>
    <p:bodyStyle>
      <a:lvl1pPr marL="342900" indent="-342900" algn="l" rtl="0" eaLnBrk="1" fontAlgn="base" hangingPunct="1">
        <a:spcBef>
          <a:spcPct val="20000"/>
        </a:spcBef>
        <a:spcAft>
          <a:spcPct val="0"/>
        </a:spcAft>
        <a:buSzPct val="60000"/>
        <a:buFont typeface="Wingdings" pitchFamily="2" charset="2"/>
        <a:buChar char="¢"/>
        <a:defRPr>
          <a:solidFill>
            <a:srgbClr val="213C51"/>
          </a:solidFill>
          <a:latin typeface="+mn-lt"/>
          <a:ea typeface="+mn-ea"/>
          <a:cs typeface="+mn-cs"/>
        </a:defRPr>
      </a:lvl1pPr>
      <a:lvl2pPr marL="742950" indent="-285750" algn="l" rtl="0" eaLnBrk="1" fontAlgn="base" hangingPunct="1">
        <a:spcBef>
          <a:spcPct val="20000"/>
        </a:spcBef>
        <a:spcAft>
          <a:spcPct val="0"/>
        </a:spcAft>
        <a:buFont typeface="Symbol" pitchFamily="18" charset="2"/>
        <a:buChar char="·"/>
        <a:defRPr sz="1600">
          <a:solidFill>
            <a:srgbClr val="213C51"/>
          </a:solidFill>
          <a:latin typeface="+mn-lt"/>
        </a:defRPr>
      </a:lvl2pPr>
      <a:lvl3pPr marL="1143000" indent="-228600" algn="l" rtl="0" eaLnBrk="1" fontAlgn="base" hangingPunct="1">
        <a:spcBef>
          <a:spcPct val="20000"/>
        </a:spcBef>
        <a:spcAft>
          <a:spcPct val="0"/>
        </a:spcAft>
        <a:buChar char="•"/>
        <a:defRPr sz="1400">
          <a:solidFill>
            <a:srgbClr val="213C51"/>
          </a:solidFill>
          <a:latin typeface="+mn-lt"/>
        </a:defRPr>
      </a:lvl3pPr>
      <a:lvl4pPr marL="1600200" indent="-228600" algn="l" rtl="0" eaLnBrk="1" fontAlgn="base" hangingPunct="1">
        <a:spcBef>
          <a:spcPct val="20000"/>
        </a:spcBef>
        <a:spcAft>
          <a:spcPct val="0"/>
        </a:spcAft>
        <a:buChar char="•"/>
        <a:defRPr sz="1400">
          <a:solidFill>
            <a:srgbClr val="213C51"/>
          </a:solidFill>
          <a:latin typeface="+mn-lt"/>
        </a:defRPr>
      </a:lvl4pPr>
      <a:lvl5pPr marL="2057400" indent="-228600" algn="l" rtl="0" eaLnBrk="1" fontAlgn="base" hangingPunct="1">
        <a:spcBef>
          <a:spcPct val="20000"/>
        </a:spcBef>
        <a:spcAft>
          <a:spcPct val="0"/>
        </a:spcAft>
        <a:buChar char="»"/>
        <a:defRPr sz="1400">
          <a:solidFill>
            <a:srgbClr val="213C51"/>
          </a:solidFill>
          <a:latin typeface="+mn-lt"/>
        </a:defRPr>
      </a:lvl5pPr>
      <a:lvl6pPr marL="2514600" indent="-228600" algn="l" rtl="0" eaLnBrk="1" fontAlgn="base" hangingPunct="1">
        <a:spcBef>
          <a:spcPct val="20000"/>
        </a:spcBef>
        <a:spcAft>
          <a:spcPct val="0"/>
        </a:spcAft>
        <a:buChar char="»"/>
        <a:defRPr sz="1400">
          <a:solidFill>
            <a:srgbClr val="213C51"/>
          </a:solidFill>
          <a:latin typeface="+mn-lt"/>
        </a:defRPr>
      </a:lvl6pPr>
      <a:lvl7pPr marL="2971800" indent="-228600" algn="l" rtl="0" eaLnBrk="1" fontAlgn="base" hangingPunct="1">
        <a:spcBef>
          <a:spcPct val="20000"/>
        </a:spcBef>
        <a:spcAft>
          <a:spcPct val="0"/>
        </a:spcAft>
        <a:buChar char="»"/>
        <a:defRPr sz="1400">
          <a:solidFill>
            <a:srgbClr val="213C51"/>
          </a:solidFill>
          <a:latin typeface="+mn-lt"/>
        </a:defRPr>
      </a:lvl7pPr>
      <a:lvl8pPr marL="3429000" indent="-228600" algn="l" rtl="0" eaLnBrk="1" fontAlgn="base" hangingPunct="1">
        <a:spcBef>
          <a:spcPct val="20000"/>
        </a:spcBef>
        <a:spcAft>
          <a:spcPct val="0"/>
        </a:spcAft>
        <a:buChar char="»"/>
        <a:defRPr sz="1400">
          <a:solidFill>
            <a:srgbClr val="213C51"/>
          </a:solidFill>
          <a:latin typeface="+mn-lt"/>
        </a:defRPr>
      </a:lvl8pPr>
      <a:lvl9pPr marL="3886200" indent="-228600" algn="l" rtl="0" eaLnBrk="1" fontAlgn="base" hangingPunct="1">
        <a:spcBef>
          <a:spcPct val="20000"/>
        </a:spcBef>
        <a:spcAft>
          <a:spcPct val="0"/>
        </a:spcAft>
        <a:buChar char="»"/>
        <a:defRPr sz="1400">
          <a:solidFill>
            <a:srgbClr val="213C5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5037" y="226942"/>
            <a:ext cx="10972801" cy="608039"/>
          </a:xfrm>
          <a:prstGeom prst="rect">
            <a:avLst/>
          </a:prstGeom>
        </p:spPr>
        <p:txBody>
          <a:bodyPr vert="horz" lIns="112654" tIns="56327" rIns="112654" bIns="56327" rtlCol="0" anchor="b">
            <a:noAutofit/>
          </a:bodyPr>
          <a:lstStyle/>
          <a:p>
            <a:r>
              <a:rPr lang="en-US" dirty="0"/>
              <a:t>Click to edit Master title style</a:t>
            </a:r>
          </a:p>
        </p:txBody>
      </p:sp>
      <p:sp>
        <p:nvSpPr>
          <p:cNvPr id="3" name="Text Placeholder 2"/>
          <p:cNvSpPr>
            <a:spLocks noGrp="1"/>
          </p:cNvSpPr>
          <p:nvPr>
            <p:ph type="body" idx="1"/>
          </p:nvPr>
        </p:nvSpPr>
        <p:spPr>
          <a:xfrm>
            <a:off x="274908" y="1051694"/>
            <a:ext cx="10972801" cy="4027273"/>
          </a:xfrm>
          <a:prstGeom prst="rect">
            <a:avLst/>
          </a:prstGeom>
        </p:spPr>
        <p:txBody>
          <a:bodyPr vert="horz" lIns="112654" tIns="56327" rIns="112654" bIns="56327" rtlCol="0">
            <a:noAutofit/>
          </a:bodyPr>
          <a:lstStyle/>
          <a:p>
            <a:pPr lvl="0"/>
            <a:r>
              <a:rPr lang="en-US" dirty="0"/>
              <a:t>Click to edit Master text styles</a:t>
            </a:r>
          </a:p>
          <a:p>
            <a:pPr marL="854075" marR="0" lvl="2" indent="-277813" algn="l" defTabSz="563270" rtl="0" eaLnBrk="1" fontAlgn="auto" latinLnBrk="0" hangingPunct="1">
              <a:lnSpc>
                <a:spcPct val="100000"/>
              </a:lnSpc>
              <a:spcBef>
                <a:spcPct val="20000"/>
              </a:spcBef>
              <a:spcAft>
                <a:spcPts val="0"/>
              </a:spcAft>
              <a:buClrTx/>
              <a:buSzTx/>
              <a:buFontTx/>
              <a:buChar char="»"/>
              <a:tabLst/>
              <a:defRPr/>
            </a:pPr>
            <a:r>
              <a:rPr lang="en-US" dirty="0"/>
              <a:t>Second level</a:t>
            </a:r>
          </a:p>
          <a:p>
            <a:pPr lvl="2"/>
            <a:r>
              <a:rPr lang="en-US" dirty="0"/>
              <a:t>Third level</a:t>
            </a:r>
          </a:p>
          <a:p>
            <a:pPr lvl="3"/>
            <a:r>
              <a:rPr lang="en-US" dirty="0"/>
              <a:t>Fourth level</a:t>
            </a:r>
          </a:p>
        </p:txBody>
      </p:sp>
      <p:sp>
        <p:nvSpPr>
          <p:cNvPr id="19" name="Rectangle 18"/>
          <p:cNvSpPr/>
          <p:nvPr userDrawn="1"/>
        </p:nvSpPr>
        <p:spPr>
          <a:xfrm>
            <a:off x="-9377" y="6443396"/>
            <a:ext cx="12201377" cy="41460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rgbClr val="C1C1C1"/>
              </a:solidFill>
            </a:endParaRPr>
          </a:p>
        </p:txBody>
      </p:sp>
      <p:sp>
        <p:nvSpPr>
          <p:cNvPr id="21" name="TextBox 20"/>
          <p:cNvSpPr txBox="1"/>
          <p:nvPr userDrawn="1"/>
        </p:nvSpPr>
        <p:spPr>
          <a:xfrm>
            <a:off x="1257965" y="6538085"/>
            <a:ext cx="2640363" cy="223138"/>
          </a:xfrm>
          <a:prstGeom prst="rect">
            <a:avLst/>
          </a:prstGeom>
          <a:noFill/>
        </p:spPr>
        <p:txBody>
          <a:bodyPr wrap="square" rtlCol="0">
            <a:spAutoFit/>
          </a:bodyPr>
          <a:lstStyle/>
          <a:p>
            <a:r>
              <a:rPr lang="en-US" sz="850" dirty="0">
                <a:solidFill>
                  <a:schemeClr val="bg1">
                    <a:lumMod val="65000"/>
                  </a:schemeClr>
                </a:solidFill>
                <a:latin typeface="Avenir Next Regular"/>
                <a:cs typeface="Avenir Next Regular"/>
              </a:rPr>
              <a:t>ENTERPRISE LEARNING SOLUTIONS</a:t>
            </a:r>
          </a:p>
        </p:txBody>
      </p:sp>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510" y="6531517"/>
            <a:ext cx="1143298" cy="240792"/>
          </a:xfrm>
          <a:prstGeom prst="rect">
            <a:avLst/>
          </a:prstGeom>
        </p:spPr>
      </p:pic>
      <p:pic>
        <p:nvPicPr>
          <p:cNvPr id="10" name="Picture 2" descr="C:\Users\jasonp\Pictures\desLog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0009132" y="6510969"/>
            <a:ext cx="1649456" cy="277371"/>
          </a:xfrm>
          <a:prstGeom prst="rect">
            <a:avLst/>
          </a:prstGeom>
          <a:solidFill>
            <a:schemeClr val="bg1"/>
          </a:solidFill>
          <a:effectLst>
            <a:outerShdw blurRad="431800" dist="355600" dir="8100000" algn="tr" rotWithShape="0">
              <a:prstClr val="black">
                <a:alpha val="61000"/>
              </a:prstClr>
            </a:outerShdw>
          </a:effectLst>
        </p:spPr>
      </p:pic>
    </p:spTree>
    <p:extLst>
      <p:ext uri="{BB962C8B-B14F-4D97-AF65-F5344CB8AC3E}">
        <p14:creationId xmlns:p14="http://schemas.microsoft.com/office/powerpoint/2010/main" val="1546408761"/>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Lst>
  <p:txStyles>
    <p:title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p:titleStyle>
    <p:bodyStyle>
      <a:lvl1pPr marL="288925" indent="-288925" algn="l" defTabSz="563270" rtl="0" eaLnBrk="1" latinLnBrk="0" hangingPunct="1">
        <a:spcBef>
          <a:spcPct val="20000"/>
        </a:spcBef>
        <a:buFont typeface="Wingdings" panose="05000000000000000000" pitchFamily="2" charset="2"/>
        <a:buChar char="§"/>
        <a:defRPr sz="2200" kern="1200">
          <a:solidFill>
            <a:schemeClr val="accent4"/>
          </a:solidFill>
          <a:latin typeface="Century Gothic"/>
          <a:ea typeface="+mn-ea"/>
          <a:cs typeface="Century Gothic"/>
        </a:defRPr>
      </a:lvl1pPr>
      <a:lvl2pPr marL="576263" indent="-287338" algn="l" defTabSz="563270" rtl="0" eaLnBrk="1" latinLnBrk="0" hangingPunct="1">
        <a:spcBef>
          <a:spcPct val="20000"/>
        </a:spcBef>
        <a:buFont typeface="Wingdings" panose="05000000000000000000" pitchFamily="2" charset="2"/>
        <a:buChar char="Ø"/>
        <a:defRPr sz="2000" kern="1200">
          <a:solidFill>
            <a:schemeClr val="accent4"/>
          </a:solidFill>
          <a:latin typeface="Century Gothic"/>
          <a:ea typeface="+mn-ea"/>
          <a:cs typeface="Century Gothic"/>
        </a:defRPr>
      </a:lvl2pPr>
      <a:lvl3pPr marL="854075" marR="0" indent="-277813" algn="l" defTabSz="563270" rtl="0" eaLnBrk="1" fontAlgn="auto" latinLnBrk="0" hangingPunct="1">
        <a:lnSpc>
          <a:spcPct val="100000"/>
        </a:lnSpc>
        <a:spcBef>
          <a:spcPct val="20000"/>
        </a:spcBef>
        <a:spcAft>
          <a:spcPts val="0"/>
        </a:spcAft>
        <a:buClrTx/>
        <a:buSzTx/>
        <a:buFontTx/>
        <a:buChar char="»"/>
        <a:tabLst/>
        <a:defRPr sz="1800" kern="1200">
          <a:solidFill>
            <a:schemeClr val="accent4"/>
          </a:solidFill>
          <a:latin typeface="Century Gothic"/>
          <a:ea typeface="+mn-ea"/>
          <a:cs typeface="Century Gothic"/>
        </a:defRPr>
      </a:lvl3pPr>
      <a:lvl4pPr marL="1082675" indent="-228600" algn="l" defTabSz="563270" rtl="0" eaLnBrk="1" latinLnBrk="0" hangingPunct="1">
        <a:spcBef>
          <a:spcPct val="20000"/>
        </a:spcBef>
        <a:buFont typeface="Arial"/>
        <a:buChar char="–"/>
        <a:defRPr sz="1600" kern="1200">
          <a:solidFill>
            <a:schemeClr val="accent4"/>
          </a:solidFill>
          <a:latin typeface="Century Gothic"/>
          <a:ea typeface="+mn-ea"/>
          <a:cs typeface="Century Gothic"/>
        </a:defRPr>
      </a:lvl4pPr>
      <a:lvl5pPr marL="2534717" indent="-281635" algn="l" defTabSz="563270" rtl="0" eaLnBrk="1" latinLnBrk="0" hangingPunct="1">
        <a:spcBef>
          <a:spcPct val="20000"/>
        </a:spcBef>
        <a:buFont typeface="Arial"/>
        <a:buChar char="»"/>
        <a:defRPr sz="1600" kern="1200">
          <a:solidFill>
            <a:schemeClr val="tx1"/>
          </a:solidFill>
          <a:latin typeface="Bl Avenir Black"/>
          <a:ea typeface="+mn-ea"/>
          <a:cs typeface="+mn-cs"/>
        </a:defRPr>
      </a:lvl5pPr>
      <a:lvl6pPr marL="3097987" indent="-281635" algn="l" defTabSz="563270" rtl="0" eaLnBrk="1" latinLnBrk="0" hangingPunct="1">
        <a:spcBef>
          <a:spcPct val="20000"/>
        </a:spcBef>
        <a:buFont typeface="Arial"/>
        <a:buChar char="•"/>
        <a:defRPr sz="2500" kern="1200">
          <a:solidFill>
            <a:schemeClr val="tx1"/>
          </a:solidFill>
          <a:latin typeface="+mn-lt"/>
          <a:ea typeface="+mn-ea"/>
          <a:cs typeface="+mn-cs"/>
        </a:defRPr>
      </a:lvl6pPr>
      <a:lvl7pPr marL="3661258" indent="-281635" algn="l" defTabSz="563270" rtl="0" eaLnBrk="1" latinLnBrk="0" hangingPunct="1">
        <a:spcBef>
          <a:spcPct val="20000"/>
        </a:spcBef>
        <a:buFont typeface="Arial"/>
        <a:buChar char="•"/>
        <a:defRPr sz="2500" kern="1200">
          <a:solidFill>
            <a:schemeClr val="tx1"/>
          </a:solidFill>
          <a:latin typeface="+mn-lt"/>
          <a:ea typeface="+mn-ea"/>
          <a:cs typeface="+mn-cs"/>
        </a:defRPr>
      </a:lvl7pPr>
      <a:lvl8pPr marL="4224528" indent="-281635" algn="l" defTabSz="563270" rtl="0" eaLnBrk="1" latinLnBrk="0" hangingPunct="1">
        <a:spcBef>
          <a:spcPct val="20000"/>
        </a:spcBef>
        <a:buFont typeface="Arial"/>
        <a:buChar char="•"/>
        <a:defRPr sz="2500" kern="1200">
          <a:solidFill>
            <a:schemeClr val="tx1"/>
          </a:solidFill>
          <a:latin typeface="+mn-lt"/>
          <a:ea typeface="+mn-ea"/>
          <a:cs typeface="+mn-cs"/>
        </a:defRPr>
      </a:lvl8pPr>
      <a:lvl9pPr marL="4787798" indent="-281635" algn="l" defTabSz="563270"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63270" rtl="0" eaLnBrk="1" latinLnBrk="0" hangingPunct="1">
        <a:defRPr sz="2200" kern="1200">
          <a:solidFill>
            <a:schemeClr val="tx1"/>
          </a:solidFill>
          <a:latin typeface="+mn-lt"/>
          <a:ea typeface="+mn-ea"/>
          <a:cs typeface="+mn-cs"/>
        </a:defRPr>
      </a:lvl1pPr>
      <a:lvl2pPr marL="563270" algn="l" defTabSz="563270" rtl="0" eaLnBrk="1" latinLnBrk="0" hangingPunct="1">
        <a:defRPr sz="2200" kern="1200">
          <a:solidFill>
            <a:schemeClr val="tx1"/>
          </a:solidFill>
          <a:latin typeface="+mn-lt"/>
          <a:ea typeface="+mn-ea"/>
          <a:cs typeface="+mn-cs"/>
        </a:defRPr>
      </a:lvl2pPr>
      <a:lvl3pPr marL="1126541" algn="l" defTabSz="563270" rtl="0" eaLnBrk="1" latinLnBrk="0" hangingPunct="1">
        <a:defRPr sz="2200" kern="1200">
          <a:solidFill>
            <a:schemeClr val="tx1"/>
          </a:solidFill>
          <a:latin typeface="+mn-lt"/>
          <a:ea typeface="+mn-ea"/>
          <a:cs typeface="+mn-cs"/>
        </a:defRPr>
      </a:lvl3pPr>
      <a:lvl4pPr marL="1689811" algn="l" defTabSz="563270" rtl="0" eaLnBrk="1" latinLnBrk="0" hangingPunct="1">
        <a:defRPr sz="2200" kern="1200">
          <a:solidFill>
            <a:schemeClr val="tx1"/>
          </a:solidFill>
          <a:latin typeface="+mn-lt"/>
          <a:ea typeface="+mn-ea"/>
          <a:cs typeface="+mn-cs"/>
        </a:defRPr>
      </a:lvl4pPr>
      <a:lvl5pPr marL="2253082" algn="l" defTabSz="563270" rtl="0" eaLnBrk="1" latinLnBrk="0" hangingPunct="1">
        <a:defRPr sz="2200" kern="1200">
          <a:solidFill>
            <a:schemeClr val="tx1"/>
          </a:solidFill>
          <a:latin typeface="+mn-lt"/>
          <a:ea typeface="+mn-ea"/>
          <a:cs typeface="+mn-cs"/>
        </a:defRPr>
      </a:lvl5pPr>
      <a:lvl6pPr marL="2816352" algn="l" defTabSz="563270" rtl="0" eaLnBrk="1" latinLnBrk="0" hangingPunct="1">
        <a:defRPr sz="2200" kern="1200">
          <a:solidFill>
            <a:schemeClr val="tx1"/>
          </a:solidFill>
          <a:latin typeface="+mn-lt"/>
          <a:ea typeface="+mn-ea"/>
          <a:cs typeface="+mn-cs"/>
        </a:defRPr>
      </a:lvl6pPr>
      <a:lvl7pPr marL="3379622" algn="l" defTabSz="563270" rtl="0" eaLnBrk="1" latinLnBrk="0" hangingPunct="1">
        <a:defRPr sz="2200" kern="1200">
          <a:solidFill>
            <a:schemeClr val="tx1"/>
          </a:solidFill>
          <a:latin typeface="+mn-lt"/>
          <a:ea typeface="+mn-ea"/>
          <a:cs typeface="+mn-cs"/>
        </a:defRPr>
      </a:lvl7pPr>
      <a:lvl8pPr marL="3942893" algn="l" defTabSz="563270" rtl="0" eaLnBrk="1" latinLnBrk="0" hangingPunct="1">
        <a:defRPr sz="2200" kern="1200">
          <a:solidFill>
            <a:schemeClr val="tx1"/>
          </a:solidFill>
          <a:latin typeface="+mn-lt"/>
          <a:ea typeface="+mn-ea"/>
          <a:cs typeface="+mn-cs"/>
        </a:defRPr>
      </a:lvl8pPr>
      <a:lvl9pPr marL="4506163" algn="l" defTabSz="563270"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hyperlink" Target="mailto:wendi.gunther@watech.wa.gov" TargetMode="External"/><Relationship Id="rId2" Type="http://schemas.openxmlformats.org/officeDocument/2006/relationships/hyperlink" Target="mailto:tim.gallivan@watech.wa.gov" TargetMode="External"/><Relationship Id="rId1" Type="http://schemas.openxmlformats.org/officeDocument/2006/relationships/slideLayout" Target="../slideLayouts/slideLayout38.xml"/><Relationship Id="rId5" Type="http://schemas.openxmlformats.org/officeDocument/2006/relationships/image" Target="../media/image57.jpeg"/><Relationship Id="rId4" Type="http://schemas.openxmlformats.org/officeDocument/2006/relationships/hyperlink" Target="https://watech.sp.wa.gov/ask/Rates/SitePages/Home.aspx"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4.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3.emf"/><Relationship Id="rId7" Type="http://schemas.openxmlformats.org/officeDocument/2006/relationships/image" Target="../media/image67.emf"/><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3.emf"/><Relationship Id="rId7"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5.xml"/><Relationship Id="rId1" Type="http://schemas.openxmlformats.org/officeDocument/2006/relationships/slideLayout" Target="../slideLayouts/slideLayout44.xml"/><Relationship Id="rId5" Type="http://schemas.openxmlformats.org/officeDocument/2006/relationships/image" Target="../media/image64.emf"/><Relationship Id="rId4" Type="http://schemas.openxmlformats.org/officeDocument/2006/relationships/image" Target="../media/image74.emf"/></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49.xml"/><Relationship Id="rId5" Type="http://schemas.openxmlformats.org/officeDocument/2006/relationships/image" Target="../media/image64.emf"/><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43.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43.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43.xml"/><Relationship Id="rId4" Type="http://schemas.openxmlformats.org/officeDocument/2006/relationships/image" Target="../media/image83.jp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4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43.xml"/><Relationship Id="rId6" Type="http://schemas.openxmlformats.org/officeDocument/2006/relationships/image" Target="../media/image65.emf"/><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49.xml"/><Relationship Id="rId6" Type="http://schemas.openxmlformats.org/officeDocument/2006/relationships/image" Target="../media/image68.emf"/><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CIO Forum</a:t>
            </a:r>
            <a:endParaRPr lang="en-US" dirty="0"/>
          </a:p>
        </p:txBody>
      </p:sp>
      <p:sp>
        <p:nvSpPr>
          <p:cNvPr id="9" name="Text Placeholder 8"/>
          <p:cNvSpPr>
            <a:spLocks noGrp="1"/>
          </p:cNvSpPr>
          <p:nvPr>
            <p:ph type="body" sz="quarter" idx="12"/>
          </p:nvPr>
        </p:nvSpPr>
        <p:spPr/>
        <p:txBody>
          <a:bodyPr/>
          <a:lstStyle/>
          <a:p>
            <a:r>
              <a:rPr lang="en-US" dirty="0" smtClean="0"/>
              <a:t>December 12</a:t>
            </a:r>
            <a:r>
              <a:rPr lang="en-US" baseline="30000" dirty="0" smtClean="0"/>
              <a:t>th</a:t>
            </a:r>
            <a:r>
              <a:rPr lang="en-US" dirty="0" smtClean="0"/>
              <a:t>, 2017</a:t>
            </a:r>
            <a:endParaRPr lang="en-US" dirty="0"/>
          </a:p>
        </p:txBody>
      </p:sp>
    </p:spTree>
    <p:extLst>
      <p:ext uri="{BB962C8B-B14F-4D97-AF65-F5344CB8AC3E}">
        <p14:creationId xmlns:p14="http://schemas.microsoft.com/office/powerpoint/2010/main" val="15860379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35139" y="868363"/>
            <a:ext cx="8751887" cy="424732"/>
          </a:xfrm>
        </p:spPr>
        <p:txBody>
          <a:bodyPr/>
          <a:lstStyle/>
          <a:p>
            <a:pPr>
              <a:lnSpc>
                <a:spcPct val="90000"/>
              </a:lnSpc>
              <a:spcBef>
                <a:spcPct val="20000"/>
              </a:spcBef>
            </a:pPr>
            <a:r>
              <a:rPr lang="en-US" dirty="0" smtClean="0"/>
              <a:t>Why are we contracting this work out?</a:t>
            </a:r>
            <a:endParaRPr lang="en-US" dirty="0"/>
          </a:p>
        </p:txBody>
      </p:sp>
      <p:sp>
        <p:nvSpPr>
          <p:cNvPr id="13315" name="Rectangle 3"/>
          <p:cNvSpPr>
            <a:spLocks noGrp="1" noChangeArrowheads="1"/>
          </p:cNvSpPr>
          <p:nvPr>
            <p:ph idx="1"/>
          </p:nvPr>
        </p:nvSpPr>
        <p:spPr>
          <a:xfrm>
            <a:off x="1728597" y="1527175"/>
            <a:ext cx="8743950" cy="4891088"/>
          </a:xfrm>
        </p:spPr>
        <p:txBody>
          <a:bodyPr/>
          <a:lstStyle/>
          <a:p>
            <a:pPr marL="0" indent="0">
              <a:buNone/>
            </a:pPr>
            <a:r>
              <a:rPr lang="en-US" sz="2000" dirty="0"/>
              <a:t>“For the study to be accepted by the Washington State’s leadership, it needs to be conducted by an independent and objective third party organization that is not bound to WaTech, its customers, or to the many current and future vendors/suppliers who have a stake in its outcome.”  </a:t>
            </a:r>
          </a:p>
          <a:p>
            <a:pPr marL="0" indent="0">
              <a:buNone/>
            </a:pPr>
            <a:endParaRPr lang="en-US" sz="2000" dirty="0"/>
          </a:p>
          <a:p>
            <a:pPr marL="0" indent="0">
              <a:buNone/>
            </a:pPr>
            <a:r>
              <a:rPr lang="en-US" sz="2000" dirty="0"/>
              <a:t>We looked for a vendor with these attributes:</a:t>
            </a:r>
          </a:p>
          <a:p>
            <a:pPr marL="0" indent="0">
              <a:buNone/>
            </a:pPr>
            <a:endParaRPr lang="en-US" dirty="0"/>
          </a:p>
          <a:p>
            <a:pPr marL="0" indent="0">
              <a:buNone/>
            </a:pPr>
            <a:endParaRPr lang="en-US" dirty="0" smtClean="0"/>
          </a:p>
        </p:txBody>
      </p:sp>
      <p:sp>
        <p:nvSpPr>
          <p:cNvPr id="7" name="Content Placeholder 6"/>
          <p:cNvSpPr>
            <a:spLocks noGrp="1"/>
          </p:cNvSpPr>
          <p:nvPr>
            <p:ph sz="quarter" idx="10"/>
          </p:nvPr>
        </p:nvSpPr>
        <p:spPr/>
        <p:txBody>
          <a:bodyPr/>
          <a:lstStyle/>
          <a:p>
            <a:r>
              <a:rPr lang="en-US" dirty="0" smtClean="0"/>
              <a:t>Contracting Requirements</a:t>
            </a:r>
            <a:endParaRPr lang="en-US" dirty="0"/>
          </a:p>
        </p:txBody>
      </p:sp>
      <p:sp>
        <p:nvSpPr>
          <p:cNvPr id="13316" name="Rectangle 4"/>
          <p:cNvSpPr>
            <a:spLocks noChangeArrowheads="1"/>
          </p:cNvSpPr>
          <p:nvPr/>
        </p:nvSpPr>
        <p:spPr bwMode="auto">
          <a:xfrm>
            <a:off x="2001839" y="1527176"/>
            <a:ext cx="8391525" cy="4703763"/>
          </a:xfrm>
          <a:prstGeom prst="rect">
            <a:avLst/>
          </a:prstGeom>
          <a:noFill/>
          <a:ln w="9525">
            <a:noFill/>
            <a:miter lim="800000"/>
            <a:headEnd/>
            <a:tailEnd/>
          </a:ln>
        </p:spPr>
        <p:txBody>
          <a:bodyPr/>
          <a:lstStyle/>
          <a:p>
            <a:pPr marL="342900" indent="-342900" defTabSz="914400" fontAlgn="base">
              <a:spcBef>
                <a:spcPct val="25000"/>
              </a:spcBef>
              <a:spcAft>
                <a:spcPct val="0"/>
              </a:spcAft>
              <a:buFontTx/>
              <a:buChar char="–"/>
            </a:pPr>
            <a:endParaRPr lang="en-US" sz="1400" b="1" dirty="0">
              <a:solidFill>
                <a:srgbClr val="000000"/>
              </a:solidFill>
              <a:latin typeface="Arial" charset="0"/>
              <a:cs typeface="Times New Roman" pitchFamily="18" charset="0"/>
            </a:endParaRPr>
          </a:p>
        </p:txBody>
      </p:sp>
      <p:graphicFrame>
        <p:nvGraphicFramePr>
          <p:cNvPr id="2" name="Table 1"/>
          <p:cNvGraphicFramePr>
            <a:graphicFrameLocks noGrp="1"/>
          </p:cNvGraphicFramePr>
          <p:nvPr>
            <p:extLst/>
          </p:nvPr>
        </p:nvGraphicFramePr>
        <p:xfrm>
          <a:off x="1832659" y="3693636"/>
          <a:ext cx="8175584" cy="2197878"/>
        </p:xfrm>
        <a:graphic>
          <a:graphicData uri="http://schemas.openxmlformats.org/drawingml/2006/table">
            <a:tbl>
              <a:tblPr firstRow="1" bandRow="1">
                <a:tableStyleId>{2D5ABB26-0587-4C30-8999-92F81FD0307C}</a:tableStyleId>
              </a:tblPr>
              <a:tblGrid>
                <a:gridCol w="4159169">
                  <a:extLst>
                    <a:ext uri="{9D8B030D-6E8A-4147-A177-3AD203B41FA5}">
                      <a16:colId xmlns:a16="http://schemas.microsoft.com/office/drawing/2014/main" val="1544833233"/>
                    </a:ext>
                  </a:extLst>
                </a:gridCol>
                <a:gridCol w="4016415">
                  <a:extLst>
                    <a:ext uri="{9D8B030D-6E8A-4147-A177-3AD203B41FA5}">
                      <a16:colId xmlns:a16="http://schemas.microsoft.com/office/drawing/2014/main" val="984339107"/>
                    </a:ext>
                  </a:extLst>
                </a:gridCol>
              </a:tblGrid>
              <a:tr h="2197878">
                <a:tc>
                  <a:txBody>
                    <a:bodyPr/>
                    <a:lstStyle/>
                    <a:p>
                      <a:pPr marL="342900" indent="-342900">
                        <a:buAutoNum type="arabicPeriod"/>
                      </a:pPr>
                      <a:r>
                        <a:rPr lang="en-US" dirty="0" smtClean="0"/>
                        <a:t>Independent</a:t>
                      </a:r>
                      <a:r>
                        <a:rPr lang="en-US" baseline="0" dirty="0" smtClean="0"/>
                        <a:t> and objective</a:t>
                      </a:r>
                    </a:p>
                    <a:p>
                      <a:pPr marL="342900" indent="-342900">
                        <a:buAutoNum type="arabicPeriod"/>
                      </a:pPr>
                      <a:r>
                        <a:rPr lang="en-US" baseline="0" dirty="0" smtClean="0"/>
                        <a:t>Proven and rigorous process and methodology for service assessment</a:t>
                      </a:r>
                    </a:p>
                    <a:p>
                      <a:pPr marL="342900" indent="-342900">
                        <a:buAutoNum type="arabicPeriod"/>
                      </a:pPr>
                      <a:r>
                        <a:rPr lang="en-US" baseline="0" dirty="0" smtClean="0"/>
                        <a:t>Broad knowledge of industry trends and emerging practices that are disrupting service delivery models</a:t>
                      </a:r>
                      <a:endParaRPr lang="en-US" dirty="0"/>
                    </a:p>
                  </a:txBody>
                  <a:tcPr/>
                </a:tc>
                <a:tc>
                  <a:txBody>
                    <a:bodyPr/>
                    <a:lstStyle/>
                    <a:p>
                      <a:pPr marL="231775" indent="-231775"/>
                      <a:r>
                        <a:rPr lang="en-US" dirty="0" smtClean="0"/>
                        <a:t>4. Extensive</a:t>
                      </a:r>
                      <a:r>
                        <a:rPr lang="en-US" baseline="0" dirty="0" smtClean="0"/>
                        <a:t> resources to IT Costing, staffing and performance metrics</a:t>
                      </a:r>
                    </a:p>
                    <a:p>
                      <a:pPr marL="231775" indent="-231775"/>
                      <a:r>
                        <a:rPr lang="en-US" baseline="0" dirty="0" smtClean="0"/>
                        <a:t>5. Reputation for providing trusted advice</a:t>
                      </a:r>
                    </a:p>
                    <a:p>
                      <a:pPr marL="231775" indent="-231775"/>
                      <a:r>
                        <a:rPr lang="en-US" baseline="0" dirty="0" smtClean="0"/>
                        <a:t>6. Seasoned project team with service and rate benchmarking experience</a:t>
                      </a:r>
                      <a:endParaRPr lang="en-US" dirty="0"/>
                    </a:p>
                  </a:txBody>
                  <a:tcPr/>
                </a:tc>
                <a:extLst>
                  <a:ext uri="{0D108BD9-81ED-4DB2-BD59-A6C34878D82A}">
                    <a16:rowId xmlns:a16="http://schemas.microsoft.com/office/drawing/2014/main" val="3552606341"/>
                  </a:ext>
                </a:extLst>
              </a:tr>
            </a:tbl>
          </a:graphicData>
        </a:graphic>
      </p:graphicFrame>
    </p:spTree>
    <p:extLst>
      <p:ext uri="{BB962C8B-B14F-4D97-AF65-F5344CB8AC3E}">
        <p14:creationId xmlns:p14="http://schemas.microsoft.com/office/powerpoint/2010/main" val="2502405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dirty="0" smtClean="0"/>
              <a:t>Anticipated Project Schedule</a:t>
            </a:r>
            <a:endParaRPr lang="en-US" dirty="0"/>
          </a:p>
        </p:txBody>
      </p:sp>
    </p:spTree>
    <p:extLst>
      <p:ext uri="{BB962C8B-B14F-4D97-AF65-F5344CB8AC3E}">
        <p14:creationId xmlns:p14="http://schemas.microsoft.com/office/powerpoint/2010/main" val="1789108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Anticipated Project Schedule</a:t>
            </a:r>
            <a:endParaRPr lang="en-US" dirty="0"/>
          </a:p>
        </p:txBody>
      </p:sp>
      <p:pic>
        <p:nvPicPr>
          <p:cNvPr id="3" name="Picture 2"/>
          <p:cNvPicPr>
            <a:picLocks noChangeAspect="1"/>
          </p:cNvPicPr>
          <p:nvPr/>
        </p:nvPicPr>
        <p:blipFill>
          <a:blip r:embed="rId3"/>
          <a:stretch>
            <a:fillRect/>
          </a:stretch>
        </p:blipFill>
        <p:spPr>
          <a:xfrm>
            <a:off x="1557055" y="925975"/>
            <a:ext cx="9075938" cy="5594095"/>
          </a:xfrm>
          <a:prstGeom prst="rect">
            <a:avLst/>
          </a:prstGeom>
        </p:spPr>
      </p:pic>
    </p:spTree>
    <p:extLst>
      <p:ext uri="{BB962C8B-B14F-4D97-AF65-F5344CB8AC3E}">
        <p14:creationId xmlns:p14="http://schemas.microsoft.com/office/powerpoint/2010/main" val="2960015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dirty="0" smtClean="0"/>
              <a:t>Goals / Keys to Success</a:t>
            </a:r>
            <a:endParaRPr lang="en-US" dirty="0"/>
          </a:p>
        </p:txBody>
      </p:sp>
    </p:spTree>
    <p:extLst>
      <p:ext uri="{BB962C8B-B14F-4D97-AF65-F5344CB8AC3E}">
        <p14:creationId xmlns:p14="http://schemas.microsoft.com/office/powerpoint/2010/main" val="13647570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35139" y="868363"/>
            <a:ext cx="8751887" cy="424732"/>
          </a:xfrm>
        </p:spPr>
        <p:txBody>
          <a:bodyPr/>
          <a:lstStyle/>
          <a:p>
            <a:pPr>
              <a:lnSpc>
                <a:spcPct val="90000"/>
              </a:lnSpc>
              <a:spcBef>
                <a:spcPct val="20000"/>
              </a:spcBef>
            </a:pPr>
            <a:r>
              <a:rPr lang="en-US" dirty="0" smtClean="0"/>
              <a:t>What is WaTech hoping to gain through this effort?</a:t>
            </a:r>
            <a:endParaRPr lang="en-US" dirty="0"/>
          </a:p>
        </p:txBody>
      </p:sp>
      <p:sp>
        <p:nvSpPr>
          <p:cNvPr id="13315" name="Rectangle 3"/>
          <p:cNvSpPr>
            <a:spLocks noGrp="1" noChangeArrowheads="1"/>
          </p:cNvSpPr>
          <p:nvPr>
            <p:ph idx="1"/>
          </p:nvPr>
        </p:nvSpPr>
        <p:spPr>
          <a:xfrm>
            <a:off x="1895062" y="1647220"/>
            <a:ext cx="4373217" cy="2361363"/>
          </a:xfrm>
        </p:spPr>
        <p:txBody>
          <a:bodyPr/>
          <a:lstStyle/>
          <a:p>
            <a:pPr marL="0" indent="0">
              <a:buNone/>
            </a:pPr>
            <a:r>
              <a:rPr lang="en-US" sz="2200" dirty="0"/>
              <a:t>Strategically, the results of this study will provide the data / information to help inform WaTech’s future evolution as the state’s information technology shared service provider. </a:t>
            </a:r>
          </a:p>
          <a:p>
            <a:pPr marL="0" indent="0">
              <a:buNone/>
            </a:pPr>
            <a:endParaRPr lang="en-US" sz="2400" dirty="0"/>
          </a:p>
          <a:p>
            <a:pPr marL="0" indent="0">
              <a:buNone/>
            </a:pPr>
            <a:endParaRPr lang="en-US" sz="2400" dirty="0"/>
          </a:p>
        </p:txBody>
      </p:sp>
      <p:sp>
        <p:nvSpPr>
          <p:cNvPr id="7" name="Content Placeholder 6"/>
          <p:cNvSpPr>
            <a:spLocks noGrp="1"/>
          </p:cNvSpPr>
          <p:nvPr>
            <p:ph sz="quarter" idx="10"/>
          </p:nvPr>
        </p:nvSpPr>
        <p:spPr/>
        <p:txBody>
          <a:bodyPr/>
          <a:lstStyle/>
          <a:p>
            <a:r>
              <a:rPr lang="en-US" dirty="0" smtClean="0"/>
              <a:t>ZBBR Goals</a:t>
            </a:r>
            <a:endParaRPr lang="en-US" dirty="0"/>
          </a:p>
        </p:txBody>
      </p:sp>
      <p:sp>
        <p:nvSpPr>
          <p:cNvPr id="13316" name="Rectangle 4"/>
          <p:cNvSpPr>
            <a:spLocks noChangeArrowheads="1"/>
          </p:cNvSpPr>
          <p:nvPr/>
        </p:nvSpPr>
        <p:spPr bwMode="auto">
          <a:xfrm>
            <a:off x="2001839" y="1527176"/>
            <a:ext cx="8391525" cy="4703763"/>
          </a:xfrm>
          <a:prstGeom prst="rect">
            <a:avLst/>
          </a:prstGeom>
          <a:noFill/>
          <a:ln w="9525">
            <a:noFill/>
            <a:miter lim="800000"/>
            <a:headEnd/>
            <a:tailEnd/>
          </a:ln>
        </p:spPr>
        <p:txBody>
          <a:bodyPr/>
          <a:lstStyle/>
          <a:p>
            <a:pPr marL="342900" indent="-342900" defTabSz="914400" fontAlgn="base">
              <a:spcBef>
                <a:spcPct val="25000"/>
              </a:spcBef>
              <a:spcAft>
                <a:spcPct val="0"/>
              </a:spcAft>
              <a:buFontTx/>
              <a:buChar char="–"/>
            </a:pPr>
            <a:endParaRPr lang="en-US" sz="1400" b="1" dirty="0">
              <a:solidFill>
                <a:srgbClr val="000000"/>
              </a:solidFill>
              <a:latin typeface="Arial" charset="0"/>
              <a:cs typeface="Times New Roman" pitchFamily="18" charset="0"/>
            </a:endParaRPr>
          </a:p>
        </p:txBody>
      </p:sp>
      <p:pic>
        <p:nvPicPr>
          <p:cNvPr id="7170" name="Picture 2" descr="Image result for data wisdom pyram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1" y="1647220"/>
            <a:ext cx="4182891" cy="31371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95061" y="4784388"/>
            <a:ext cx="8256104" cy="1446550"/>
          </a:xfrm>
          <a:prstGeom prst="rect">
            <a:avLst/>
          </a:prstGeom>
          <a:noFill/>
        </p:spPr>
        <p:txBody>
          <a:bodyPr wrap="square" rtlCol="0">
            <a:spAutoFit/>
          </a:bodyPr>
          <a:lstStyle/>
          <a:p>
            <a:pPr defTabSz="914400" fontAlgn="base">
              <a:spcBef>
                <a:spcPct val="0"/>
              </a:spcBef>
              <a:spcAft>
                <a:spcPct val="0"/>
              </a:spcAft>
            </a:pPr>
            <a:r>
              <a:rPr lang="en-US" sz="2200" b="1" dirty="0">
                <a:solidFill>
                  <a:srgbClr val="213C51"/>
                </a:solidFill>
                <a:latin typeface="Arial" charset="0"/>
              </a:rPr>
              <a:t>For this to occur:</a:t>
            </a:r>
          </a:p>
          <a:p>
            <a:pPr defTabSz="914400" fontAlgn="base">
              <a:spcBef>
                <a:spcPct val="0"/>
              </a:spcBef>
              <a:spcAft>
                <a:spcPct val="0"/>
              </a:spcAft>
            </a:pPr>
            <a:r>
              <a:rPr lang="en-US" sz="2200" dirty="0">
                <a:solidFill>
                  <a:srgbClr val="213C51"/>
                </a:solidFill>
                <a:latin typeface="Arial" charset="0"/>
              </a:rPr>
              <a:t>The data / information from this study must be honest, accurate, fact-based, and credible to our customers and funding partners, including OFM and our Legislative partners.</a:t>
            </a:r>
            <a:endParaRPr lang="en-US" sz="2400" dirty="0">
              <a:solidFill>
                <a:srgbClr val="213C51"/>
              </a:solidFill>
              <a:latin typeface="Arial" charset="0"/>
            </a:endParaRPr>
          </a:p>
        </p:txBody>
      </p:sp>
    </p:spTree>
    <p:extLst>
      <p:ext uri="{BB962C8B-B14F-4D97-AF65-F5344CB8AC3E}">
        <p14:creationId xmlns:p14="http://schemas.microsoft.com/office/powerpoint/2010/main" val="2484833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sz="half" idx="1"/>
          </p:nvPr>
        </p:nvSpPr>
        <p:spPr>
          <a:xfrm>
            <a:off x="1815307" y="1627247"/>
            <a:ext cx="4295775" cy="4512851"/>
          </a:xfrm>
        </p:spPr>
        <p:txBody>
          <a:bodyPr/>
          <a:lstStyle/>
          <a:p>
            <a:pPr eaLnBrk="1" hangingPunct="1">
              <a:spcBef>
                <a:spcPct val="50000"/>
              </a:spcBef>
            </a:pPr>
            <a:r>
              <a:rPr lang="en-US" sz="2000" b="1" dirty="0"/>
              <a:t>Participation – </a:t>
            </a:r>
            <a:r>
              <a:rPr lang="en-US" sz="2000" dirty="0"/>
              <a:t>Be available, Get involved, speak up, and share ideas.</a:t>
            </a:r>
          </a:p>
          <a:p>
            <a:pPr eaLnBrk="1" hangingPunct="1">
              <a:spcBef>
                <a:spcPct val="50000"/>
              </a:spcBef>
            </a:pPr>
            <a:r>
              <a:rPr lang="en-US" sz="2000" b="1" dirty="0"/>
              <a:t>Communication</a:t>
            </a:r>
            <a:r>
              <a:rPr lang="en-US" sz="2000" dirty="0"/>
              <a:t> - Talk early and often and inform customers on the process throughout the project.</a:t>
            </a:r>
          </a:p>
          <a:p>
            <a:pPr eaLnBrk="1" hangingPunct="1">
              <a:spcBef>
                <a:spcPct val="50000"/>
              </a:spcBef>
            </a:pPr>
            <a:r>
              <a:rPr lang="en-US" sz="2000" b="1" dirty="0"/>
              <a:t>Teamwork - </a:t>
            </a:r>
            <a:r>
              <a:rPr lang="en-US" sz="2000" dirty="0"/>
              <a:t>Work together to keep projects going forward.</a:t>
            </a:r>
          </a:p>
          <a:p>
            <a:pPr eaLnBrk="1" hangingPunct="1">
              <a:spcBef>
                <a:spcPct val="50000"/>
              </a:spcBef>
            </a:pPr>
            <a:r>
              <a:rPr lang="en-US" sz="2000" b="1" dirty="0"/>
              <a:t>Timely Decisions – </a:t>
            </a:r>
            <a:r>
              <a:rPr lang="en-US" sz="2000" dirty="0"/>
              <a:t>If feasible, use the 80/20 rule on complex items and rely on your Gartner experts for assistance.</a:t>
            </a:r>
          </a:p>
          <a:p>
            <a:pPr eaLnBrk="1" hangingPunct="1">
              <a:spcBef>
                <a:spcPct val="50000"/>
              </a:spcBef>
            </a:pPr>
            <a:endParaRPr lang="en-US" dirty="0" smtClean="0"/>
          </a:p>
        </p:txBody>
      </p:sp>
      <p:sp>
        <p:nvSpPr>
          <p:cNvPr id="6" name="Content Placeholder 5"/>
          <p:cNvSpPr>
            <a:spLocks noGrp="1"/>
          </p:cNvSpPr>
          <p:nvPr>
            <p:ph sz="half" idx="2"/>
          </p:nvPr>
        </p:nvSpPr>
        <p:spPr>
          <a:xfrm>
            <a:off x="6183314" y="2203705"/>
            <a:ext cx="4295775" cy="4251525"/>
          </a:xfrm>
        </p:spPr>
        <p:txBody>
          <a:bodyPr/>
          <a:lstStyle/>
          <a:p>
            <a:endParaRPr lang="en-US" dirty="0"/>
          </a:p>
        </p:txBody>
      </p:sp>
      <p:sp>
        <p:nvSpPr>
          <p:cNvPr id="7" name="Content Placeholder 6"/>
          <p:cNvSpPr>
            <a:spLocks noGrp="1"/>
          </p:cNvSpPr>
          <p:nvPr>
            <p:ph sz="quarter" idx="10"/>
          </p:nvPr>
        </p:nvSpPr>
        <p:spPr/>
        <p:txBody>
          <a:bodyPr/>
          <a:lstStyle/>
          <a:p>
            <a:r>
              <a:rPr lang="en-US" dirty="0" smtClean="0"/>
              <a:t>Keys to Success</a:t>
            </a:r>
            <a:endParaRPr lang="en-US" dirty="0"/>
          </a:p>
        </p:txBody>
      </p:sp>
      <p:pic>
        <p:nvPicPr>
          <p:cNvPr id="45061" name="Picture 5" descr="19221973"/>
          <p:cNvPicPr>
            <a:picLocks noChangeAspect="1" noChangeArrowheads="1"/>
          </p:cNvPicPr>
          <p:nvPr/>
        </p:nvPicPr>
        <p:blipFill>
          <a:blip r:embed="rId3" cstate="print"/>
          <a:srcRect/>
          <a:stretch>
            <a:fillRect/>
          </a:stretch>
        </p:blipFill>
        <p:spPr bwMode="auto">
          <a:xfrm>
            <a:off x="6805684" y="1907709"/>
            <a:ext cx="2818718" cy="4232388"/>
          </a:xfrm>
          <a:prstGeom prst="rect">
            <a:avLst/>
          </a:prstGeom>
          <a:noFill/>
          <a:ln w="9525">
            <a:solidFill>
              <a:srgbClr val="57B6D7"/>
            </a:solidFill>
            <a:miter lim="800000"/>
            <a:headEnd/>
            <a:tailEnd/>
          </a:ln>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767468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35139" y="868363"/>
            <a:ext cx="8751887" cy="424732"/>
          </a:xfrm>
        </p:spPr>
        <p:txBody>
          <a:bodyPr/>
          <a:lstStyle/>
          <a:p>
            <a:pPr>
              <a:lnSpc>
                <a:spcPct val="90000"/>
              </a:lnSpc>
              <a:spcBef>
                <a:spcPct val="20000"/>
              </a:spcBef>
            </a:pPr>
            <a:r>
              <a:rPr lang="en-US" dirty="0" smtClean="0"/>
              <a:t>Customer Involvement</a:t>
            </a:r>
            <a:endParaRPr lang="en-US" dirty="0"/>
          </a:p>
        </p:txBody>
      </p:sp>
      <p:sp>
        <p:nvSpPr>
          <p:cNvPr id="13315" name="Rectangle 3"/>
          <p:cNvSpPr>
            <a:spLocks noGrp="1" noChangeArrowheads="1"/>
          </p:cNvSpPr>
          <p:nvPr>
            <p:ph idx="1"/>
          </p:nvPr>
        </p:nvSpPr>
        <p:spPr>
          <a:xfrm>
            <a:off x="1728597" y="1527175"/>
            <a:ext cx="8343055" cy="4703763"/>
          </a:xfrm>
        </p:spPr>
        <p:txBody>
          <a:bodyPr/>
          <a:lstStyle/>
          <a:p>
            <a:r>
              <a:rPr lang="en-US" sz="2400" dirty="0"/>
              <a:t>We partnered with OFM, agencies and our legislative partners to develop the criteria for the Request for Purchase (RFP).</a:t>
            </a:r>
          </a:p>
          <a:p>
            <a:endParaRPr lang="en-US" sz="2400" dirty="0"/>
          </a:p>
          <a:p>
            <a:r>
              <a:rPr lang="en-US" sz="2400" dirty="0"/>
              <a:t>How will customers be involved during the project?</a:t>
            </a:r>
          </a:p>
          <a:p>
            <a:pPr lvl="1"/>
            <a:r>
              <a:rPr lang="en-US" sz="2200" dirty="0"/>
              <a:t>Simple answer --- It depends!</a:t>
            </a:r>
          </a:p>
          <a:p>
            <a:pPr lvl="1"/>
            <a:r>
              <a:rPr lang="en-US" sz="2200" dirty="0"/>
              <a:t>We anticipate customers will be heavily involved toward the end of the project when the executive summary and associated recommendations are presented.</a:t>
            </a:r>
          </a:p>
          <a:p>
            <a:pPr lvl="1"/>
            <a:r>
              <a:rPr lang="en-US" sz="2200" dirty="0"/>
              <a:t>However, when Gartner is looking at comparable services, it may be valuable to reach out to agencies for guidance and feedback.</a:t>
            </a:r>
          </a:p>
          <a:p>
            <a:pPr lvl="1"/>
            <a:endParaRPr lang="en-US" sz="2200" dirty="0"/>
          </a:p>
        </p:txBody>
      </p:sp>
      <p:sp>
        <p:nvSpPr>
          <p:cNvPr id="7" name="Content Placeholder 6"/>
          <p:cNvSpPr>
            <a:spLocks noGrp="1"/>
          </p:cNvSpPr>
          <p:nvPr>
            <p:ph sz="quarter" idx="10"/>
          </p:nvPr>
        </p:nvSpPr>
        <p:spPr/>
        <p:txBody>
          <a:bodyPr/>
          <a:lstStyle/>
          <a:p>
            <a:r>
              <a:rPr lang="en-US" dirty="0" smtClean="0"/>
              <a:t>Keys to Success</a:t>
            </a:r>
            <a:endParaRPr lang="en-US" dirty="0"/>
          </a:p>
        </p:txBody>
      </p:sp>
      <p:sp>
        <p:nvSpPr>
          <p:cNvPr id="13316" name="Rectangle 4"/>
          <p:cNvSpPr>
            <a:spLocks noChangeArrowheads="1"/>
          </p:cNvSpPr>
          <p:nvPr/>
        </p:nvSpPr>
        <p:spPr bwMode="auto">
          <a:xfrm>
            <a:off x="2001839" y="1527176"/>
            <a:ext cx="8391525" cy="4703763"/>
          </a:xfrm>
          <a:prstGeom prst="rect">
            <a:avLst/>
          </a:prstGeom>
          <a:noFill/>
          <a:ln w="9525">
            <a:noFill/>
            <a:miter lim="800000"/>
            <a:headEnd/>
            <a:tailEnd/>
          </a:ln>
        </p:spPr>
        <p:txBody>
          <a:bodyPr/>
          <a:lstStyle/>
          <a:p>
            <a:pPr marL="342900" indent="-342900" defTabSz="914400" fontAlgn="base">
              <a:spcBef>
                <a:spcPct val="25000"/>
              </a:spcBef>
              <a:spcAft>
                <a:spcPct val="0"/>
              </a:spcAft>
              <a:buFontTx/>
              <a:buChar char="–"/>
            </a:pPr>
            <a:endParaRPr lang="en-US" sz="1400" b="1" dirty="0">
              <a:solidFill>
                <a:srgbClr val="000000"/>
              </a:solidFill>
              <a:latin typeface="Arial" charset="0"/>
              <a:cs typeface="Times New Roman" pitchFamily="18" charset="0"/>
            </a:endParaRPr>
          </a:p>
        </p:txBody>
      </p:sp>
    </p:spTree>
    <p:extLst>
      <p:ext uri="{BB962C8B-B14F-4D97-AF65-F5344CB8AC3E}">
        <p14:creationId xmlns:p14="http://schemas.microsoft.com/office/powerpoint/2010/main" val="3422248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dirty="0" smtClean="0"/>
              <a:t>Final Thoughts</a:t>
            </a:r>
          </a:p>
        </p:txBody>
      </p:sp>
      <p:sp>
        <p:nvSpPr>
          <p:cNvPr id="70659" name="Rectangle 3"/>
          <p:cNvSpPr>
            <a:spLocks noGrp="1" noChangeArrowheads="1"/>
          </p:cNvSpPr>
          <p:nvPr>
            <p:ph sz="half" idx="1"/>
          </p:nvPr>
        </p:nvSpPr>
        <p:spPr>
          <a:noFill/>
        </p:spPr>
        <p:txBody>
          <a:bodyPr/>
          <a:lstStyle/>
          <a:p>
            <a:pPr marL="0" indent="0">
              <a:buNone/>
            </a:pPr>
            <a:r>
              <a:rPr lang="en-US" dirty="0" smtClean="0"/>
              <a:t>“Teamwork is the ability to work together toward a common vision. The ability to direct individual accomplishments toward organizational objectives. It is the fuel that allows common people to attain uncommon results.”</a:t>
            </a:r>
          </a:p>
          <a:p>
            <a:pPr marL="0" indent="0">
              <a:buNone/>
            </a:pPr>
            <a:endParaRPr lang="en-US" dirty="0" smtClean="0"/>
          </a:p>
          <a:p>
            <a:r>
              <a:rPr lang="en-US" dirty="0" smtClean="0"/>
              <a:t>Son of a Scottish weaver</a:t>
            </a:r>
          </a:p>
          <a:p>
            <a:r>
              <a:rPr lang="en-US" dirty="0" smtClean="0"/>
              <a:t>US industrialist and philanthropist</a:t>
            </a:r>
          </a:p>
          <a:p>
            <a:r>
              <a:rPr lang="en-US" dirty="0" smtClean="0"/>
              <a:t>Founder of a Pittsburgh, PA based steel company</a:t>
            </a:r>
          </a:p>
          <a:p>
            <a:pPr>
              <a:buNone/>
            </a:pPr>
            <a:endParaRPr lang="en-US" dirty="0" smtClean="0"/>
          </a:p>
          <a:p>
            <a:pPr algn="ctr">
              <a:buNone/>
            </a:pPr>
            <a:r>
              <a:rPr lang="en-US" dirty="0" smtClean="0"/>
              <a:t>Mr. Andrew Carnegie, 1835 - 1919</a:t>
            </a:r>
          </a:p>
        </p:txBody>
      </p:sp>
      <p:sp>
        <p:nvSpPr>
          <p:cNvPr id="6" name="Content Placeholder 5"/>
          <p:cNvSpPr>
            <a:spLocks noGrp="1"/>
          </p:cNvSpPr>
          <p:nvPr>
            <p:ph sz="half" idx="2"/>
          </p:nvPr>
        </p:nvSpPr>
        <p:spPr/>
        <p:txBody>
          <a:bodyPr/>
          <a:lstStyle/>
          <a:p>
            <a:endParaRPr lang="en-US" dirty="0"/>
          </a:p>
        </p:txBody>
      </p:sp>
      <p:sp>
        <p:nvSpPr>
          <p:cNvPr id="7" name="Content Placeholder 6"/>
          <p:cNvSpPr>
            <a:spLocks noGrp="1"/>
          </p:cNvSpPr>
          <p:nvPr>
            <p:ph sz="quarter" idx="10"/>
          </p:nvPr>
        </p:nvSpPr>
        <p:spPr/>
        <p:txBody>
          <a:bodyPr/>
          <a:lstStyle/>
          <a:p>
            <a:endParaRPr lang="en-US" dirty="0"/>
          </a:p>
        </p:txBody>
      </p:sp>
      <p:pic>
        <p:nvPicPr>
          <p:cNvPr id="1861637" name="Picture 5" descr="aa_carnegie_subj_e"/>
          <p:cNvPicPr>
            <a:picLocks noChangeAspect="1" noChangeArrowheads="1"/>
          </p:cNvPicPr>
          <p:nvPr/>
        </p:nvPicPr>
        <p:blipFill>
          <a:blip r:embed="rId3" cstate="print"/>
          <a:srcRect/>
          <a:stretch>
            <a:fillRect/>
          </a:stretch>
        </p:blipFill>
        <p:spPr bwMode="auto">
          <a:xfrm>
            <a:off x="6686012" y="1447797"/>
            <a:ext cx="3372379" cy="4891238"/>
          </a:xfrm>
          <a:prstGeom prst="rect">
            <a:avLst/>
          </a:prstGeom>
          <a:noFill/>
          <a:ln w="9525">
            <a:solidFill>
              <a:srgbClr val="57B6D7"/>
            </a:solidFill>
            <a:miter lim="800000"/>
            <a:headEnd/>
            <a:tailEnd/>
          </a:ln>
        </p:spPr>
      </p:pic>
    </p:spTree>
    <p:extLst>
      <p:ext uri="{BB962C8B-B14F-4D97-AF65-F5344CB8AC3E}">
        <p14:creationId xmlns:p14="http://schemas.microsoft.com/office/powerpoint/2010/main" val="383151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1637"/>
                                        </p:tgtEl>
                                        <p:attrNameLst>
                                          <p:attrName>style.visibility</p:attrName>
                                        </p:attrNameLst>
                                      </p:cBhvr>
                                      <p:to>
                                        <p:strVal val="visible"/>
                                      </p:to>
                                    </p:set>
                                    <p:animEffect transition="in" filter="fade">
                                      <p:cBhvr>
                                        <p:cTn id="7" dur="1000"/>
                                        <p:tgtEl>
                                          <p:spTgt spid="1861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Resources</a:t>
            </a:r>
            <a:endParaRPr lang="en-US" dirty="0"/>
          </a:p>
        </p:txBody>
      </p:sp>
      <p:sp>
        <p:nvSpPr>
          <p:cNvPr id="3" name="Content Placeholder 2"/>
          <p:cNvSpPr>
            <a:spLocks noGrp="1"/>
          </p:cNvSpPr>
          <p:nvPr>
            <p:ph sz="half" idx="1"/>
          </p:nvPr>
        </p:nvSpPr>
        <p:spPr>
          <a:xfrm>
            <a:off x="1735138" y="1438276"/>
            <a:ext cx="6189662" cy="841099"/>
          </a:xfrm>
        </p:spPr>
        <p:txBody>
          <a:bodyPr/>
          <a:lstStyle/>
          <a:p>
            <a:pPr marL="0" indent="0">
              <a:buNone/>
            </a:pPr>
            <a:endParaRPr lang="en-US" dirty="0" smtClean="0"/>
          </a:p>
          <a:p>
            <a:pPr marL="0" indent="0">
              <a:buNone/>
            </a:pPr>
            <a:r>
              <a:rPr lang="en-US" b="1" dirty="0" smtClean="0"/>
              <a:t>Tim </a:t>
            </a:r>
            <a:r>
              <a:rPr lang="en-US" b="1" dirty="0"/>
              <a:t>Gallivan </a:t>
            </a:r>
            <a:r>
              <a:rPr lang="en-US" dirty="0" smtClean="0"/>
              <a:t>(Project Manager)</a:t>
            </a:r>
            <a:endParaRPr lang="en-US" dirty="0"/>
          </a:p>
          <a:p>
            <a:pPr marL="0" indent="0">
              <a:buNone/>
            </a:pPr>
            <a:r>
              <a:rPr lang="en-US" dirty="0"/>
              <a:t>Email: </a:t>
            </a:r>
            <a:r>
              <a:rPr lang="en-US" dirty="0">
                <a:hlinkClick r:id="rId2"/>
              </a:rPr>
              <a:t>tim.gallivan@watech.wa.gov</a:t>
            </a:r>
            <a:endParaRPr lang="en-US" dirty="0"/>
          </a:p>
          <a:p>
            <a:pPr marL="0" indent="0">
              <a:buNone/>
            </a:pPr>
            <a:r>
              <a:rPr lang="en-US" dirty="0"/>
              <a:t>Phone: 360-907-8215</a:t>
            </a:r>
          </a:p>
          <a:p>
            <a:pPr marL="0" indent="0">
              <a:buNone/>
            </a:pPr>
            <a:endParaRPr lang="en-US" sz="2000" dirty="0"/>
          </a:p>
          <a:p>
            <a:pPr marL="0" indent="0">
              <a:buNone/>
            </a:pPr>
            <a:r>
              <a:rPr lang="en-US" b="1" dirty="0"/>
              <a:t>Wendi Gunther </a:t>
            </a:r>
            <a:r>
              <a:rPr lang="en-US" dirty="0"/>
              <a:t>(CFO and Project Sponsor)</a:t>
            </a:r>
          </a:p>
          <a:p>
            <a:pPr marL="0" indent="0">
              <a:buNone/>
            </a:pPr>
            <a:r>
              <a:rPr lang="en-US" dirty="0"/>
              <a:t>Email: </a:t>
            </a:r>
            <a:r>
              <a:rPr lang="en-US" dirty="0">
                <a:hlinkClick r:id="rId3"/>
              </a:rPr>
              <a:t>wendi.gunther@watech.wa.gov</a:t>
            </a:r>
            <a:endParaRPr lang="en-US" dirty="0"/>
          </a:p>
          <a:p>
            <a:pPr marL="0" indent="0">
              <a:buNone/>
            </a:pPr>
            <a:r>
              <a:rPr lang="en-US" dirty="0"/>
              <a:t>Phone: 360-407-8779 </a:t>
            </a:r>
            <a:endParaRPr lang="en-US" dirty="0" smtClean="0"/>
          </a:p>
          <a:p>
            <a:pPr marL="0" indent="0">
              <a:buNone/>
            </a:pPr>
            <a:endParaRPr lang="en-US" dirty="0"/>
          </a:p>
          <a:p>
            <a:pPr marL="0" indent="0">
              <a:buNone/>
            </a:pPr>
            <a:endParaRPr lang="en-US" dirty="0"/>
          </a:p>
          <a:p>
            <a:pPr marL="0" indent="0">
              <a:buNone/>
            </a:pPr>
            <a:r>
              <a:rPr lang="en-US" b="1" dirty="0" smtClean="0"/>
              <a:t>Zero-Based Budget </a:t>
            </a:r>
            <a:r>
              <a:rPr lang="en-US" b="1" dirty="0"/>
              <a:t>Review SharePoint site: </a:t>
            </a:r>
            <a:r>
              <a:rPr lang="en-US" dirty="0">
                <a:hlinkClick r:id="rId4"/>
              </a:rPr>
              <a:t>https://</a:t>
            </a:r>
            <a:r>
              <a:rPr lang="en-US" dirty="0" smtClean="0">
                <a:hlinkClick r:id="rId4"/>
              </a:rPr>
              <a:t>watech.sp.wa.gov/ask/Rates/SitePages/Home.aspx</a:t>
            </a:r>
            <a:endParaRPr lang="en-US" dirty="0" smtClean="0"/>
          </a:p>
          <a:p>
            <a:pPr marL="0" indent="0">
              <a:buNone/>
            </a:pPr>
            <a:endParaRPr lang="en-US" dirty="0"/>
          </a:p>
        </p:txBody>
      </p:sp>
      <p:sp>
        <p:nvSpPr>
          <p:cNvPr id="5" name="Content Placeholder 4"/>
          <p:cNvSpPr>
            <a:spLocks noGrp="1"/>
          </p:cNvSpPr>
          <p:nvPr>
            <p:ph sz="quarter" idx="10"/>
          </p:nvPr>
        </p:nvSpPr>
        <p:spPr/>
        <p:txBody>
          <a:bodyPr/>
          <a:lstStyle/>
          <a:p>
            <a:r>
              <a:rPr lang="en-US" dirty="0" smtClean="0"/>
              <a:t>Stay in Touch!</a:t>
            </a:r>
            <a:endParaRPr lang="en-US" dirty="0"/>
          </a:p>
        </p:txBody>
      </p:sp>
      <p:pic>
        <p:nvPicPr>
          <p:cNvPr id="2050" name="Picture 2" descr="Image result for Communication"/>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346566" y="1325564"/>
            <a:ext cx="4059721" cy="295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81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dirty="0" smtClean="0"/>
              <a:t>Questions?</a:t>
            </a:r>
            <a:endParaRPr lang="en-US" dirty="0"/>
          </a:p>
        </p:txBody>
      </p:sp>
    </p:spTree>
    <p:extLst>
      <p:ext uri="{BB962C8B-B14F-4D97-AF65-F5344CB8AC3E}">
        <p14:creationId xmlns:p14="http://schemas.microsoft.com/office/powerpoint/2010/main" val="3546381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WaTech Zero Based Budget Review</a:t>
            </a:r>
            <a:endParaRPr lang="en-US" dirty="0"/>
          </a:p>
        </p:txBody>
      </p:sp>
      <p:sp>
        <p:nvSpPr>
          <p:cNvPr id="9" name="Text Placeholder 8"/>
          <p:cNvSpPr>
            <a:spLocks noGrp="1"/>
          </p:cNvSpPr>
          <p:nvPr>
            <p:ph type="body" sz="quarter" idx="12"/>
          </p:nvPr>
        </p:nvSpPr>
        <p:spPr/>
        <p:txBody>
          <a:bodyPr/>
          <a:lstStyle/>
          <a:p>
            <a:r>
              <a:rPr lang="en-US" dirty="0" smtClean="0"/>
              <a:t>Tim Gallivan, WaTech</a:t>
            </a:r>
            <a:endParaRPr lang="en-US" dirty="0"/>
          </a:p>
        </p:txBody>
      </p:sp>
    </p:spTree>
    <p:extLst>
      <p:ext uri="{BB962C8B-B14F-4D97-AF65-F5344CB8AC3E}">
        <p14:creationId xmlns:p14="http://schemas.microsoft.com/office/powerpoint/2010/main" val="809239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Cyber Security Trends </a:t>
            </a:r>
            <a:endParaRPr lang="en-US" dirty="0"/>
          </a:p>
        </p:txBody>
      </p:sp>
      <p:sp>
        <p:nvSpPr>
          <p:cNvPr id="9" name="Text Placeholder 8"/>
          <p:cNvSpPr>
            <a:spLocks noGrp="1"/>
          </p:cNvSpPr>
          <p:nvPr>
            <p:ph type="body" sz="quarter" idx="12"/>
          </p:nvPr>
        </p:nvSpPr>
        <p:spPr/>
        <p:txBody>
          <a:bodyPr/>
          <a:lstStyle/>
          <a:p>
            <a:r>
              <a:rPr lang="en-US" dirty="0" smtClean="0"/>
              <a:t>David Morris, Office of Cyber Security</a:t>
            </a:r>
          </a:p>
        </p:txBody>
      </p:sp>
    </p:spTree>
    <p:extLst>
      <p:ext uri="{BB962C8B-B14F-4D97-AF65-F5344CB8AC3E}">
        <p14:creationId xmlns:p14="http://schemas.microsoft.com/office/powerpoint/2010/main" val="29727788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Lynda.com Information Session</a:t>
            </a:r>
            <a:endParaRPr lang="en-US" dirty="0"/>
          </a:p>
        </p:txBody>
      </p:sp>
      <p:sp>
        <p:nvSpPr>
          <p:cNvPr id="9" name="Text Placeholder 8"/>
          <p:cNvSpPr>
            <a:spLocks noGrp="1"/>
          </p:cNvSpPr>
          <p:nvPr>
            <p:ph type="body" sz="quarter" idx="12"/>
          </p:nvPr>
        </p:nvSpPr>
        <p:spPr/>
        <p:txBody>
          <a:bodyPr/>
          <a:lstStyle/>
          <a:p>
            <a:r>
              <a:rPr lang="en-US" dirty="0" smtClean="0"/>
              <a:t>Miranda Culley, Department of Enterprise Services</a:t>
            </a:r>
            <a:endParaRPr lang="en-US" dirty="0"/>
          </a:p>
        </p:txBody>
      </p:sp>
    </p:spTree>
    <p:extLst>
      <p:ext uri="{BB962C8B-B14F-4D97-AF65-F5344CB8AC3E}">
        <p14:creationId xmlns:p14="http://schemas.microsoft.com/office/powerpoint/2010/main" val="1693295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6-30 at 1.25.13 PM.png"/>
          <p:cNvPicPr>
            <a:picLocks noChangeAspect="1"/>
          </p:cNvPicPr>
          <p:nvPr/>
        </p:nvPicPr>
        <p:blipFill rotWithShape="1">
          <a:blip r:embed="rId3" cstate="email">
            <a:extLst>
              <a:ext uri="{28A0092B-C50C-407E-A947-70E740481C1C}">
                <a14:useLocalDpi xmlns:a14="http://schemas.microsoft.com/office/drawing/2010/main" val="0"/>
              </a:ext>
            </a:extLst>
          </a:blip>
          <a:srcRect l="13650" r="8908"/>
          <a:stretch/>
        </p:blipFill>
        <p:spPr>
          <a:xfrm>
            <a:off x="11528" y="1"/>
            <a:ext cx="12188825" cy="6444257"/>
          </a:xfrm>
          <a:prstGeom prst="rect">
            <a:avLst/>
          </a:prstGeom>
        </p:spPr>
      </p:pic>
      <p:sp>
        <p:nvSpPr>
          <p:cNvPr id="2" name="Title 1"/>
          <p:cNvSpPr>
            <a:spLocks noGrp="1"/>
          </p:cNvSpPr>
          <p:nvPr>
            <p:ph type="ctrTitle"/>
          </p:nvPr>
        </p:nvSpPr>
        <p:spPr>
          <a:xfrm>
            <a:off x="915751" y="2576256"/>
            <a:ext cx="10360501" cy="1470025"/>
          </a:xfrm>
        </p:spPr>
        <p:txBody>
          <a:bodyPr/>
          <a:lstStyle/>
          <a:p>
            <a:r>
              <a:rPr lang="en-US" b="0" dirty="0">
                <a:solidFill>
                  <a:schemeClr val="bg1"/>
                </a:solidFill>
                <a:latin typeface="Century Gothic" panose="020B0502020202020204" pitchFamily="34" charset="0"/>
              </a:rPr>
              <a:t>lynda.com Introduction for State of Washington</a:t>
            </a:r>
          </a:p>
        </p:txBody>
      </p:sp>
      <p:sp>
        <p:nvSpPr>
          <p:cNvPr id="3" name="Subtitle 2"/>
          <p:cNvSpPr>
            <a:spLocks noGrp="1"/>
          </p:cNvSpPr>
          <p:nvPr>
            <p:ph type="subTitle" idx="1"/>
          </p:nvPr>
        </p:nvSpPr>
        <p:spPr>
          <a:xfrm>
            <a:off x="915750" y="4332028"/>
            <a:ext cx="8532178" cy="1752600"/>
          </a:xfrm>
        </p:spPr>
        <p:txBody>
          <a:bodyPr/>
          <a:lstStyle/>
          <a:p>
            <a:r>
              <a:rPr lang="en-US" dirty="0">
                <a:solidFill>
                  <a:schemeClr val="tx1">
                    <a:lumMod val="40000"/>
                    <a:lumOff val="60000"/>
                  </a:schemeClr>
                </a:solidFill>
                <a:latin typeface="Century Gothic" panose="020B0502020202020204" pitchFamily="34" charset="0"/>
              </a:rPr>
              <a:t>December , 2017</a:t>
            </a:r>
          </a:p>
        </p:txBody>
      </p:sp>
    </p:spTree>
    <p:extLst>
      <p:ext uri="{BB962C8B-B14F-4D97-AF65-F5344CB8AC3E}">
        <p14:creationId xmlns:p14="http://schemas.microsoft.com/office/powerpoint/2010/main" val="268790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891" y="1281364"/>
            <a:ext cx="11601252" cy="5135875"/>
          </a:xfrm>
        </p:spPr>
        <p:txBody>
          <a:bodyPr/>
          <a:lstStyle/>
          <a:p>
            <a:pPr marL="0" indent="0">
              <a:lnSpc>
                <a:spcPct val="110000"/>
              </a:lnSpc>
              <a:spcBef>
                <a:spcPts val="3072"/>
              </a:spcBef>
              <a:buNone/>
            </a:pPr>
            <a:r>
              <a:rPr lang="en-US" sz="2800" dirty="0"/>
              <a:t>Introductions</a:t>
            </a:r>
          </a:p>
          <a:p>
            <a:pPr marL="0" indent="0">
              <a:lnSpc>
                <a:spcPct val="110000"/>
              </a:lnSpc>
              <a:spcBef>
                <a:spcPts val="3072"/>
              </a:spcBef>
              <a:buNone/>
            </a:pPr>
            <a:r>
              <a:rPr lang="en-US" sz="2800" dirty="0"/>
              <a:t>lynda.com </a:t>
            </a:r>
            <a:br>
              <a:rPr lang="en-US" sz="2800" dirty="0"/>
            </a:br>
            <a:r>
              <a:rPr lang="en-US" sz="2800" dirty="0"/>
              <a:t>Solutions</a:t>
            </a:r>
          </a:p>
          <a:p>
            <a:pPr marL="0" indent="0">
              <a:lnSpc>
                <a:spcPct val="110000"/>
              </a:lnSpc>
              <a:spcBef>
                <a:spcPts val="3072"/>
              </a:spcBef>
              <a:buNone/>
            </a:pPr>
            <a:r>
              <a:rPr lang="en-US" sz="2800" dirty="0"/>
              <a:t>Lynda &amp; WA State</a:t>
            </a:r>
          </a:p>
        </p:txBody>
      </p:sp>
      <p:sp>
        <p:nvSpPr>
          <p:cNvPr id="2" name="Title 1"/>
          <p:cNvSpPr>
            <a:spLocks noGrp="1"/>
          </p:cNvSpPr>
          <p:nvPr>
            <p:ph type="title"/>
          </p:nvPr>
        </p:nvSpPr>
        <p:spPr/>
        <p:txBody>
          <a:bodyPr/>
          <a:lstStyle/>
          <a:p>
            <a:r>
              <a:rPr lang="en-US" dirty="0"/>
              <a:t>Agenda</a:t>
            </a:r>
          </a:p>
        </p:txBody>
      </p:sp>
      <p:sp>
        <p:nvSpPr>
          <p:cNvPr id="21" name="Content Placeholder 4"/>
          <p:cNvSpPr txBox="1">
            <a:spLocks/>
          </p:cNvSpPr>
          <p:nvPr/>
        </p:nvSpPr>
        <p:spPr>
          <a:xfrm>
            <a:off x="474237" y="1794436"/>
            <a:ext cx="10969943" cy="3912659"/>
          </a:xfrm>
          <a:prstGeom prst="rect">
            <a:avLst/>
          </a:prstGeom>
        </p:spPr>
        <p:txBody>
          <a:bodyPr vert="horz" lIns="112654" tIns="56327" rIns="112654" bIns="56327" rtlCol="0">
            <a:noAutofit/>
          </a:bodyPr>
          <a:lstStyle>
            <a:lvl1pPr marL="288925" indent="-288925" algn="l" defTabSz="563270" rtl="0" eaLnBrk="1" latinLnBrk="0" hangingPunct="1">
              <a:spcBef>
                <a:spcPct val="20000"/>
              </a:spcBef>
              <a:buFont typeface="Wingdings" panose="05000000000000000000" pitchFamily="2" charset="2"/>
              <a:buChar char="§"/>
              <a:defRPr sz="2200" kern="1200">
                <a:solidFill>
                  <a:schemeClr val="accent4"/>
                </a:solidFill>
                <a:latin typeface="Century Gothic"/>
                <a:ea typeface="+mn-ea"/>
                <a:cs typeface="Century Gothic"/>
              </a:defRPr>
            </a:lvl1pPr>
            <a:lvl2pPr marL="576263" indent="-287338" algn="l" defTabSz="563270" rtl="0" eaLnBrk="1" latinLnBrk="0" hangingPunct="1">
              <a:spcBef>
                <a:spcPct val="20000"/>
              </a:spcBef>
              <a:buFont typeface="Wingdings" panose="05000000000000000000" pitchFamily="2" charset="2"/>
              <a:buChar char="Ø"/>
              <a:defRPr sz="2000" kern="1200">
                <a:solidFill>
                  <a:schemeClr val="accent4"/>
                </a:solidFill>
                <a:latin typeface="Century Gothic"/>
                <a:ea typeface="+mn-ea"/>
                <a:cs typeface="Century Gothic"/>
              </a:defRPr>
            </a:lvl2pPr>
            <a:lvl3pPr marL="854075" marR="0" indent="-277813" algn="l" defTabSz="563270" rtl="0" eaLnBrk="1" fontAlgn="auto" latinLnBrk="0" hangingPunct="1">
              <a:lnSpc>
                <a:spcPct val="100000"/>
              </a:lnSpc>
              <a:spcBef>
                <a:spcPct val="20000"/>
              </a:spcBef>
              <a:spcAft>
                <a:spcPts val="0"/>
              </a:spcAft>
              <a:buClrTx/>
              <a:buSzTx/>
              <a:buFontTx/>
              <a:buChar char="»"/>
              <a:tabLst/>
              <a:defRPr sz="1800" kern="1200">
                <a:solidFill>
                  <a:schemeClr val="accent4"/>
                </a:solidFill>
                <a:latin typeface="Century Gothic"/>
                <a:ea typeface="+mn-ea"/>
                <a:cs typeface="Century Gothic"/>
              </a:defRPr>
            </a:lvl3pPr>
            <a:lvl4pPr marL="1082675" indent="-228600" algn="l" defTabSz="563270" rtl="0" eaLnBrk="1" latinLnBrk="0" hangingPunct="1">
              <a:spcBef>
                <a:spcPct val="20000"/>
              </a:spcBef>
              <a:buFont typeface="Arial"/>
              <a:buChar char="–"/>
              <a:defRPr sz="1600" kern="1200">
                <a:solidFill>
                  <a:schemeClr val="accent4"/>
                </a:solidFill>
                <a:latin typeface="Century Gothic"/>
                <a:ea typeface="+mn-ea"/>
                <a:cs typeface="Century Gothic"/>
              </a:defRPr>
            </a:lvl4pPr>
            <a:lvl5pPr marL="2534717" indent="-281635" algn="l" defTabSz="563270" rtl="0" eaLnBrk="1" latinLnBrk="0" hangingPunct="1">
              <a:spcBef>
                <a:spcPct val="20000"/>
              </a:spcBef>
              <a:buFont typeface="Arial"/>
              <a:buChar char="»"/>
              <a:defRPr sz="1600" kern="1200">
                <a:solidFill>
                  <a:schemeClr val="tx1"/>
                </a:solidFill>
                <a:latin typeface="Bl Avenir Black"/>
                <a:ea typeface="+mn-ea"/>
                <a:cs typeface="+mn-cs"/>
              </a:defRPr>
            </a:lvl5pPr>
            <a:lvl6pPr marL="3097987" indent="-281635" algn="l" defTabSz="563270" rtl="0" eaLnBrk="1" latinLnBrk="0" hangingPunct="1">
              <a:spcBef>
                <a:spcPct val="20000"/>
              </a:spcBef>
              <a:buFont typeface="Arial"/>
              <a:buChar char="•"/>
              <a:defRPr sz="2500" kern="1200">
                <a:solidFill>
                  <a:schemeClr val="tx1"/>
                </a:solidFill>
                <a:latin typeface="+mn-lt"/>
                <a:ea typeface="+mn-ea"/>
                <a:cs typeface="+mn-cs"/>
              </a:defRPr>
            </a:lvl6pPr>
            <a:lvl7pPr marL="3661258" indent="-281635" algn="l" defTabSz="563270" rtl="0" eaLnBrk="1" latinLnBrk="0" hangingPunct="1">
              <a:spcBef>
                <a:spcPct val="20000"/>
              </a:spcBef>
              <a:buFont typeface="Arial"/>
              <a:buChar char="•"/>
              <a:defRPr sz="2500" kern="1200">
                <a:solidFill>
                  <a:schemeClr val="tx1"/>
                </a:solidFill>
                <a:latin typeface="+mn-lt"/>
                <a:ea typeface="+mn-ea"/>
                <a:cs typeface="+mn-cs"/>
              </a:defRPr>
            </a:lvl7pPr>
            <a:lvl8pPr marL="4224528" indent="-281635" algn="l" defTabSz="563270" rtl="0" eaLnBrk="1" latinLnBrk="0" hangingPunct="1">
              <a:spcBef>
                <a:spcPct val="20000"/>
              </a:spcBef>
              <a:buFont typeface="Arial"/>
              <a:buChar char="•"/>
              <a:defRPr sz="2500" kern="1200">
                <a:solidFill>
                  <a:schemeClr val="tx1"/>
                </a:solidFill>
                <a:latin typeface="+mn-lt"/>
                <a:ea typeface="+mn-ea"/>
                <a:cs typeface="+mn-cs"/>
              </a:defRPr>
            </a:lvl8pPr>
            <a:lvl9pPr marL="4787798" indent="-281635" algn="l" defTabSz="563270" rtl="0" eaLnBrk="1" latinLnBrk="0" hangingPunct="1">
              <a:spcBef>
                <a:spcPct val="20000"/>
              </a:spcBef>
              <a:buFont typeface="Arial"/>
              <a:buChar char="•"/>
              <a:defRPr sz="2500" kern="1200">
                <a:solidFill>
                  <a:schemeClr val="tx1"/>
                </a:solidFill>
                <a:latin typeface="+mn-lt"/>
                <a:ea typeface="+mn-ea"/>
                <a:cs typeface="+mn-cs"/>
              </a:defRPr>
            </a:lvl9pPr>
          </a:lstStyle>
          <a:p>
            <a:pPr lvl="1">
              <a:buFont typeface="Arial" panose="020B0604020202020204" pitchFamily="34" charset="0"/>
              <a:buChar char="•"/>
            </a:pPr>
            <a:endParaRPr lang="en-US" sz="2200" dirty="0">
              <a:solidFill>
                <a:srgbClr val="323232"/>
              </a:solidFill>
            </a:endParaRPr>
          </a:p>
        </p:txBody>
      </p:sp>
      <p:pic>
        <p:nvPicPr>
          <p:cNvPr id="6" name="Picture 5" descr="Screen Shot 2015-06-30 at 1.25.13 PM.png"/>
          <p:cNvPicPr>
            <a:picLocks noChangeAspect="1"/>
          </p:cNvPicPr>
          <p:nvPr/>
        </p:nvPicPr>
        <p:blipFill rotWithShape="1">
          <a:blip r:embed="rId3" cstate="email">
            <a:extLst>
              <a:ext uri="{28A0092B-C50C-407E-A947-70E740481C1C}">
                <a14:useLocalDpi xmlns:a14="http://schemas.microsoft.com/office/drawing/2010/main" val="0"/>
              </a:ext>
            </a:extLst>
          </a:blip>
          <a:srcRect l="40102" r="8907"/>
          <a:stretch/>
        </p:blipFill>
        <p:spPr>
          <a:xfrm>
            <a:off x="4164863" y="1"/>
            <a:ext cx="8025550" cy="6444257"/>
          </a:xfrm>
          <a:prstGeom prst="rect">
            <a:avLst/>
          </a:prstGeom>
        </p:spPr>
      </p:pic>
      <p:grpSp>
        <p:nvGrpSpPr>
          <p:cNvPr id="20" name="Group 19"/>
          <p:cNvGrpSpPr/>
          <p:nvPr/>
        </p:nvGrpSpPr>
        <p:grpSpPr>
          <a:xfrm>
            <a:off x="359394" y="1090040"/>
            <a:ext cx="3371297" cy="4473679"/>
            <a:chOff x="357805" y="1090039"/>
            <a:chExt cx="3371297" cy="4473679"/>
          </a:xfrm>
        </p:grpSpPr>
        <p:cxnSp>
          <p:nvCxnSpPr>
            <p:cNvPr id="19" name="Straight Connector 18"/>
            <p:cNvCxnSpPr/>
            <p:nvPr/>
          </p:nvCxnSpPr>
          <p:spPr>
            <a:xfrm flipH="1">
              <a:off x="357805" y="1090039"/>
              <a:ext cx="3371297"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357805" y="2037615"/>
              <a:ext cx="3371297" cy="0"/>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357805" y="3402123"/>
              <a:ext cx="3371297" cy="0"/>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357805" y="4699080"/>
              <a:ext cx="3371297" cy="0"/>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357805" y="5563718"/>
              <a:ext cx="3371297" cy="0"/>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8" name="Title 1"/>
          <p:cNvSpPr txBox="1">
            <a:spLocks/>
          </p:cNvSpPr>
          <p:nvPr/>
        </p:nvSpPr>
        <p:spPr>
          <a:xfrm>
            <a:off x="4164864" y="2290508"/>
            <a:ext cx="8025550" cy="1470025"/>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pPr algn="ctr"/>
            <a:r>
              <a:rPr lang="en-US" sz="3600" b="0" dirty="0">
                <a:solidFill>
                  <a:srgbClr val="FFFFFF"/>
                </a:solidFill>
                <a:latin typeface="Century Schoolbook" panose="02040604050505020304" pitchFamily="18" charset="0"/>
              </a:rPr>
              <a:t>“The only thing worse than training your employees and having them leave is not training them and having them stay.”</a:t>
            </a:r>
            <a:endParaRPr lang="en-US" sz="2000" b="0" dirty="0">
              <a:solidFill>
                <a:srgbClr val="FFFFFF"/>
              </a:solidFill>
            </a:endParaRPr>
          </a:p>
        </p:txBody>
      </p:sp>
      <p:sp>
        <p:nvSpPr>
          <p:cNvPr id="29" name="Subtitle 2"/>
          <p:cNvSpPr txBox="1">
            <a:spLocks/>
          </p:cNvSpPr>
          <p:nvPr/>
        </p:nvSpPr>
        <p:spPr>
          <a:xfrm>
            <a:off x="4164864" y="4046280"/>
            <a:ext cx="8025550" cy="1752600"/>
          </a:xfrm>
          <a:prstGeom prst="rect">
            <a:avLst/>
          </a:prstGeom>
        </p:spPr>
        <p:txBody>
          <a:bodyPr vert="horz" lIns="112654" tIns="56327" rIns="112654" bIns="56327" rtlCol="0">
            <a:noAutofit/>
          </a:bodyPr>
          <a:lstStyle>
            <a:lvl1pPr marL="176213" indent="-176213" algn="l" defTabSz="563270" rtl="0" eaLnBrk="1" latinLnBrk="0" hangingPunct="1">
              <a:spcBef>
                <a:spcPct val="20000"/>
              </a:spcBef>
              <a:buFont typeface="Arial"/>
              <a:buChar char="•"/>
              <a:defRPr sz="2400" kern="1200">
                <a:solidFill>
                  <a:schemeClr val="accent4"/>
                </a:solidFill>
                <a:latin typeface="Century Gothic"/>
                <a:ea typeface="+mn-ea"/>
                <a:cs typeface="Century Gothic"/>
              </a:defRPr>
            </a:lvl1pPr>
            <a:lvl2pPr marL="458788" indent="-169863" algn="l" defTabSz="563270" rtl="0" eaLnBrk="1" latinLnBrk="0" hangingPunct="1">
              <a:spcBef>
                <a:spcPct val="20000"/>
              </a:spcBef>
              <a:buFont typeface="Arial"/>
              <a:buChar char="•"/>
              <a:defRPr sz="2400" kern="1200">
                <a:solidFill>
                  <a:schemeClr val="accent4"/>
                </a:solidFill>
                <a:latin typeface="Century Gothic"/>
                <a:ea typeface="+mn-ea"/>
                <a:cs typeface="Century Gothic"/>
              </a:defRPr>
            </a:lvl2pPr>
            <a:lvl3pPr marL="742950" marR="0" indent="-166688" algn="l" defTabSz="563270" rtl="0" eaLnBrk="1" fontAlgn="auto" latinLnBrk="0" hangingPunct="1">
              <a:lnSpc>
                <a:spcPct val="100000"/>
              </a:lnSpc>
              <a:spcBef>
                <a:spcPct val="20000"/>
              </a:spcBef>
              <a:spcAft>
                <a:spcPts val="0"/>
              </a:spcAft>
              <a:buClrTx/>
              <a:buSzTx/>
              <a:buFontTx/>
              <a:buChar char="»"/>
              <a:tabLst/>
              <a:defRPr sz="2000" kern="1200">
                <a:solidFill>
                  <a:schemeClr val="accent4"/>
                </a:solidFill>
                <a:latin typeface="Century Gothic"/>
                <a:ea typeface="+mn-ea"/>
                <a:cs typeface="Century Gothic"/>
              </a:defRPr>
            </a:lvl3pPr>
            <a:lvl4pPr marL="1027113" indent="-173038" algn="l" defTabSz="563270" rtl="0" eaLnBrk="1" latinLnBrk="0" hangingPunct="1">
              <a:spcBef>
                <a:spcPct val="20000"/>
              </a:spcBef>
              <a:buFont typeface="Arial"/>
              <a:buChar char="•"/>
              <a:defRPr sz="1800" kern="1200">
                <a:solidFill>
                  <a:schemeClr val="accent4"/>
                </a:solidFill>
                <a:latin typeface="Century Gothic"/>
                <a:ea typeface="+mn-ea"/>
                <a:cs typeface="Century Gothic"/>
              </a:defRPr>
            </a:lvl4pPr>
            <a:lvl5pPr marL="2534717" indent="-281635" algn="l" defTabSz="563270" rtl="0" eaLnBrk="1" latinLnBrk="0" hangingPunct="1">
              <a:spcBef>
                <a:spcPct val="20000"/>
              </a:spcBef>
              <a:buFont typeface="Arial"/>
              <a:buChar char="»"/>
              <a:defRPr sz="1600" kern="1200">
                <a:solidFill>
                  <a:schemeClr val="tx1"/>
                </a:solidFill>
                <a:latin typeface="Bl Avenir Black"/>
                <a:ea typeface="+mn-ea"/>
                <a:cs typeface="+mn-cs"/>
              </a:defRPr>
            </a:lvl5pPr>
            <a:lvl6pPr marL="3097987" indent="-281635" algn="l" defTabSz="563270" rtl="0" eaLnBrk="1" latinLnBrk="0" hangingPunct="1">
              <a:spcBef>
                <a:spcPct val="20000"/>
              </a:spcBef>
              <a:buFont typeface="Arial"/>
              <a:buChar char="•"/>
              <a:defRPr sz="2500" kern="1200">
                <a:solidFill>
                  <a:schemeClr val="tx1"/>
                </a:solidFill>
                <a:latin typeface="+mn-lt"/>
                <a:ea typeface="+mn-ea"/>
                <a:cs typeface="+mn-cs"/>
              </a:defRPr>
            </a:lvl6pPr>
            <a:lvl7pPr marL="3661258" indent="-281635" algn="l" defTabSz="563270" rtl="0" eaLnBrk="1" latinLnBrk="0" hangingPunct="1">
              <a:spcBef>
                <a:spcPct val="20000"/>
              </a:spcBef>
              <a:buFont typeface="Arial"/>
              <a:buChar char="•"/>
              <a:defRPr sz="2500" kern="1200">
                <a:solidFill>
                  <a:schemeClr val="tx1"/>
                </a:solidFill>
                <a:latin typeface="+mn-lt"/>
                <a:ea typeface="+mn-ea"/>
                <a:cs typeface="+mn-cs"/>
              </a:defRPr>
            </a:lvl7pPr>
            <a:lvl8pPr marL="4224528" indent="-281635" algn="l" defTabSz="563270" rtl="0" eaLnBrk="1" latinLnBrk="0" hangingPunct="1">
              <a:spcBef>
                <a:spcPct val="20000"/>
              </a:spcBef>
              <a:buFont typeface="Arial"/>
              <a:buChar char="•"/>
              <a:defRPr sz="2500" kern="1200">
                <a:solidFill>
                  <a:schemeClr val="tx1"/>
                </a:solidFill>
                <a:latin typeface="+mn-lt"/>
                <a:ea typeface="+mn-ea"/>
                <a:cs typeface="+mn-cs"/>
              </a:defRPr>
            </a:lvl8pPr>
            <a:lvl9pPr marL="4787798" indent="-281635" algn="l" defTabSz="563270" rtl="0" eaLnBrk="1" latinLnBrk="0" hangingPunct="1">
              <a:spcBef>
                <a:spcPct val="20000"/>
              </a:spcBef>
              <a:buFont typeface="Arial"/>
              <a:buChar char="•"/>
              <a:defRPr sz="2500" kern="1200">
                <a:solidFill>
                  <a:schemeClr val="tx1"/>
                </a:solidFill>
                <a:latin typeface="+mn-lt"/>
                <a:ea typeface="+mn-ea"/>
                <a:cs typeface="+mn-cs"/>
              </a:defRPr>
            </a:lvl9pPr>
          </a:lstStyle>
          <a:p>
            <a:pPr marL="0" indent="0" algn="ctr">
              <a:buNone/>
            </a:pPr>
            <a:r>
              <a:rPr lang="en-US" sz="2200" dirty="0">
                <a:solidFill>
                  <a:srgbClr val="5091BD">
                    <a:lumMod val="40000"/>
                    <a:lumOff val="60000"/>
                  </a:srgbClr>
                </a:solidFill>
                <a:latin typeface="Century Schoolbook"/>
                <a:cs typeface="Century Schoolbook"/>
              </a:rPr>
              <a:t>- Henry Ford</a:t>
            </a:r>
          </a:p>
        </p:txBody>
      </p:sp>
    </p:spTree>
    <p:extLst>
      <p:ext uri="{BB962C8B-B14F-4D97-AF65-F5344CB8AC3E}">
        <p14:creationId xmlns:p14="http://schemas.microsoft.com/office/powerpoint/2010/main" val="242447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ounded Rectangle 11"/>
          <p:cNvSpPr/>
          <p:nvPr/>
        </p:nvSpPr>
        <p:spPr>
          <a:xfrm>
            <a:off x="872322" y="2932983"/>
            <a:ext cx="4929425" cy="3450142"/>
          </a:xfrm>
          <a:prstGeom prst="roundRect">
            <a:avLst>
              <a:gd name="adj" fmla="val 6662"/>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2" name="Title 1"/>
          <p:cNvSpPr>
            <a:spLocks noGrp="1"/>
          </p:cNvSpPr>
          <p:nvPr>
            <p:ph type="title"/>
          </p:nvPr>
        </p:nvSpPr>
        <p:spPr/>
        <p:txBody>
          <a:bodyPr/>
          <a:lstStyle/>
          <a:p>
            <a:r>
              <a:rPr lang="en-US" dirty="0"/>
              <a:t>Quick Facts about lynda.com</a:t>
            </a:r>
          </a:p>
        </p:txBody>
      </p:sp>
      <p:pic>
        <p:nvPicPr>
          <p:cNvPr id="5" name="Picture 4" descr="Screen Shot 2015-06-30 at 11.49.08 AM.png"/>
          <p:cNvPicPr>
            <a:picLocks noChangeAspect="1"/>
          </p:cNvPicPr>
          <p:nvPr/>
        </p:nvPicPr>
        <p:blipFill rotWithShape="1">
          <a:blip r:embed="rId3" cstate="email">
            <a:extLst>
              <a:ext uri="{28A0092B-C50C-407E-A947-70E740481C1C}">
                <a14:useLocalDpi xmlns:a14="http://schemas.microsoft.com/office/drawing/2010/main" val="0"/>
              </a:ext>
            </a:extLst>
          </a:blip>
          <a:srcRect t="6398" b="17224"/>
          <a:stretch/>
        </p:blipFill>
        <p:spPr>
          <a:xfrm>
            <a:off x="1574877" y="3055890"/>
            <a:ext cx="3488034" cy="1451569"/>
          </a:xfrm>
          <a:prstGeom prst="roundRect">
            <a:avLst>
              <a:gd name="adj" fmla="val 9558"/>
            </a:avLst>
          </a:prstGeom>
        </p:spPr>
      </p:pic>
      <p:sp>
        <p:nvSpPr>
          <p:cNvPr id="17" name="TextBox 16"/>
          <p:cNvSpPr txBox="1"/>
          <p:nvPr/>
        </p:nvSpPr>
        <p:spPr>
          <a:xfrm>
            <a:off x="981845" y="4551899"/>
            <a:ext cx="4636769" cy="1746503"/>
          </a:xfrm>
          <a:prstGeom prst="rect">
            <a:avLst/>
          </a:prstGeom>
        </p:spPr>
        <p:txBody>
          <a:bodyPr vert="horz" wrap="square" lIns="89789" tIns="44894" rIns="89789" bIns="44894" rtlCol="0" anchor="t">
            <a:spAutoFit/>
          </a:bodyPr>
          <a:lstStyle/>
          <a:p>
            <a:pPr defTabSz="563270"/>
            <a:r>
              <a:rPr lang="en-US" sz="2400" dirty="0">
                <a:solidFill>
                  <a:srgbClr val="5091BD"/>
                </a:solidFill>
                <a:latin typeface="Century Gothic" panose="020B0502020202020204" pitchFamily="34" charset="0"/>
              </a:rPr>
              <a:t>Government clients</a:t>
            </a:r>
          </a:p>
          <a:p>
            <a:pPr defTabSz="563270">
              <a:lnSpc>
                <a:spcPct val="110000"/>
              </a:lnSpc>
            </a:pPr>
            <a:endParaRPr lang="en-US" sz="600" dirty="0">
              <a:solidFill>
                <a:srgbClr val="323232"/>
              </a:solidFill>
              <a:latin typeface="Century Gothic" panose="020B0502020202020204" pitchFamily="34" charset="0"/>
            </a:endParaRPr>
          </a:p>
          <a:p>
            <a:pPr marL="176213" indent="-176213" defTabSz="563270">
              <a:lnSpc>
                <a:spcPct val="110000"/>
              </a:lnSpc>
              <a:buFont typeface="Arial" panose="020B0604020202020204" pitchFamily="34" charset="0"/>
              <a:buChar char="•"/>
            </a:pPr>
            <a:r>
              <a:rPr lang="en-US" sz="1400" dirty="0">
                <a:solidFill>
                  <a:srgbClr val="323232"/>
                </a:solidFill>
                <a:latin typeface="Century Gothic" panose="020B0502020202020204" pitchFamily="34" charset="0"/>
              </a:rPr>
              <a:t>Major US Government agencies including EPA, DOJ, CIA, FBI, Office of the President, and all branches of the US Military</a:t>
            </a:r>
          </a:p>
          <a:p>
            <a:pPr marL="176213" indent="-176213" defTabSz="563270">
              <a:lnSpc>
                <a:spcPct val="110000"/>
              </a:lnSpc>
              <a:buFont typeface="Arial" panose="020B0604020202020204" pitchFamily="34" charset="0"/>
              <a:buChar char="•"/>
            </a:pPr>
            <a:r>
              <a:rPr lang="en-US" sz="1400" dirty="0">
                <a:solidFill>
                  <a:srgbClr val="323232"/>
                </a:solidFill>
                <a:latin typeface="Century Gothic" panose="020B0502020202020204" pitchFamily="34" charset="0"/>
              </a:rPr>
              <a:t>State &amp; Local agencies include NY Public Library, Delaware State Courts, Denver Int’l Airport</a:t>
            </a:r>
          </a:p>
        </p:txBody>
      </p:sp>
      <p:sp>
        <p:nvSpPr>
          <p:cNvPr id="24" name="TextBox 23"/>
          <p:cNvSpPr txBox="1"/>
          <p:nvPr/>
        </p:nvSpPr>
        <p:spPr>
          <a:xfrm>
            <a:off x="6845468" y="1137937"/>
            <a:ext cx="2155304" cy="1750606"/>
          </a:xfrm>
          <a:prstGeom prst="rect">
            <a:avLst/>
          </a:prstGeom>
        </p:spPr>
        <p:txBody>
          <a:bodyPr vert="horz" wrap="square" lIns="89789" tIns="44894" rIns="89789" bIns="44894" rtlCol="0" anchor="t">
            <a:spAutoFit/>
          </a:bodyPr>
          <a:lstStyle/>
          <a:p>
            <a:pPr algn="ctr" defTabSz="563270"/>
            <a:r>
              <a:rPr lang="en-US" sz="5400" b="1" dirty="0">
                <a:solidFill>
                  <a:srgbClr val="5091BD"/>
                </a:solidFill>
                <a:latin typeface="Century Gothic" panose="020B0502020202020204" pitchFamily="34" charset="0"/>
              </a:rPr>
              <a:t>4M</a:t>
            </a:r>
            <a:r>
              <a:rPr lang="en-US" sz="5400" dirty="0">
                <a:solidFill>
                  <a:srgbClr val="5091BD"/>
                </a:solidFill>
                <a:latin typeface="Century Gothic" panose="020B0502020202020204" pitchFamily="34" charset="0"/>
              </a:rPr>
              <a:t>+</a:t>
            </a:r>
          </a:p>
          <a:p>
            <a:pPr algn="ctr" defTabSz="563270"/>
            <a:r>
              <a:rPr lang="en-US" sz="1800" b="1" dirty="0">
                <a:solidFill>
                  <a:srgbClr val="323232"/>
                </a:solidFill>
                <a:latin typeface="Century Gothic" panose="020B0502020202020204" pitchFamily="34" charset="0"/>
              </a:rPr>
              <a:t>Members</a:t>
            </a:r>
          </a:p>
          <a:p>
            <a:pPr algn="ctr" defTabSz="563270">
              <a:lnSpc>
                <a:spcPct val="110000"/>
              </a:lnSpc>
            </a:pPr>
            <a:endParaRPr lang="en-US" sz="300" dirty="0">
              <a:solidFill>
                <a:srgbClr val="323232"/>
              </a:solidFill>
              <a:latin typeface="Century Gothic" panose="020B0502020202020204" pitchFamily="34" charset="0"/>
            </a:endParaRPr>
          </a:p>
          <a:p>
            <a:pPr algn="ctr" defTabSz="563270">
              <a:lnSpc>
                <a:spcPct val="110000"/>
              </a:lnSpc>
            </a:pPr>
            <a:r>
              <a:rPr lang="en-US" sz="1400" dirty="0">
                <a:solidFill>
                  <a:srgbClr val="323232"/>
                </a:solidFill>
                <a:latin typeface="Century Gothic" panose="020B0502020202020204" pitchFamily="34" charset="0"/>
              </a:rPr>
              <a:t>…with 350k paying </a:t>
            </a:r>
            <a:br>
              <a:rPr lang="en-US" sz="1400" dirty="0">
                <a:solidFill>
                  <a:srgbClr val="323232"/>
                </a:solidFill>
                <a:latin typeface="Century Gothic" panose="020B0502020202020204" pitchFamily="34" charset="0"/>
              </a:rPr>
            </a:br>
            <a:r>
              <a:rPr lang="en-US" sz="1400" dirty="0">
                <a:solidFill>
                  <a:srgbClr val="323232"/>
                </a:solidFill>
                <a:latin typeface="Century Gothic" panose="020B0502020202020204" pitchFamily="34" charset="0"/>
              </a:rPr>
              <a:t>out of pocket</a:t>
            </a:r>
          </a:p>
        </p:txBody>
      </p:sp>
      <p:sp>
        <p:nvSpPr>
          <p:cNvPr id="34" name="TextBox 33"/>
          <p:cNvSpPr txBox="1"/>
          <p:nvPr/>
        </p:nvSpPr>
        <p:spPr>
          <a:xfrm>
            <a:off x="9634614" y="1137937"/>
            <a:ext cx="2155304" cy="1750606"/>
          </a:xfrm>
          <a:prstGeom prst="rect">
            <a:avLst/>
          </a:prstGeom>
        </p:spPr>
        <p:txBody>
          <a:bodyPr vert="horz" wrap="square" lIns="89789" tIns="44894" rIns="89789" bIns="44894" rtlCol="0" anchor="t">
            <a:spAutoFit/>
          </a:bodyPr>
          <a:lstStyle/>
          <a:p>
            <a:pPr algn="ctr" defTabSz="563270"/>
            <a:r>
              <a:rPr lang="en-US" sz="5400" b="1" dirty="0">
                <a:solidFill>
                  <a:srgbClr val="5091BD"/>
                </a:solidFill>
                <a:latin typeface="Century Gothic" panose="020B0502020202020204" pitchFamily="34" charset="0"/>
              </a:rPr>
              <a:t>21</a:t>
            </a:r>
            <a:endParaRPr lang="en-US" sz="4800" b="1" dirty="0">
              <a:solidFill>
                <a:srgbClr val="5091BD"/>
              </a:solidFill>
              <a:latin typeface="Century Gothic" panose="020B0502020202020204" pitchFamily="34" charset="0"/>
            </a:endParaRPr>
          </a:p>
          <a:p>
            <a:pPr algn="ctr" defTabSz="563270"/>
            <a:r>
              <a:rPr lang="en-US" sz="1800" b="1" dirty="0">
                <a:solidFill>
                  <a:srgbClr val="323232"/>
                </a:solidFill>
                <a:latin typeface="Century Gothic" panose="020B0502020202020204" pitchFamily="34" charset="0"/>
              </a:rPr>
              <a:t>Years</a:t>
            </a:r>
          </a:p>
          <a:p>
            <a:pPr algn="ctr" defTabSz="563270">
              <a:lnSpc>
                <a:spcPct val="110000"/>
              </a:lnSpc>
            </a:pPr>
            <a:endParaRPr lang="en-US" sz="300" dirty="0">
              <a:solidFill>
                <a:srgbClr val="323232"/>
              </a:solidFill>
              <a:latin typeface="Century Gothic" panose="020B0502020202020204" pitchFamily="34" charset="0"/>
            </a:endParaRPr>
          </a:p>
          <a:p>
            <a:pPr algn="ctr" defTabSz="563270">
              <a:lnSpc>
                <a:spcPct val="110000"/>
              </a:lnSpc>
            </a:pPr>
            <a:r>
              <a:rPr lang="en-US" sz="1400" dirty="0">
                <a:solidFill>
                  <a:srgbClr val="323232"/>
                </a:solidFill>
                <a:latin typeface="Century Gothic" panose="020B0502020202020204" pitchFamily="34" charset="0"/>
              </a:rPr>
              <a:t>lynda.com was founded in 1995</a:t>
            </a:r>
          </a:p>
        </p:txBody>
      </p:sp>
      <p:sp>
        <p:nvSpPr>
          <p:cNvPr id="36" name="TextBox 35"/>
          <p:cNvSpPr txBox="1"/>
          <p:nvPr/>
        </p:nvSpPr>
        <p:spPr>
          <a:xfrm>
            <a:off x="224792" y="1137938"/>
            <a:ext cx="2687384" cy="1719829"/>
          </a:xfrm>
          <a:prstGeom prst="rect">
            <a:avLst/>
          </a:prstGeom>
        </p:spPr>
        <p:txBody>
          <a:bodyPr vert="horz" wrap="square" lIns="89789" tIns="44894" rIns="89789" bIns="44894" rtlCol="0" anchor="t">
            <a:spAutoFit/>
          </a:bodyPr>
          <a:lstStyle/>
          <a:p>
            <a:pPr algn="ctr" defTabSz="563270"/>
            <a:r>
              <a:rPr lang="en-US" sz="5400" b="1" spc="-300" dirty="0">
                <a:solidFill>
                  <a:srgbClr val="5091BD"/>
                </a:solidFill>
                <a:latin typeface="Century Gothic" panose="020B0502020202020204" pitchFamily="34" charset="0"/>
              </a:rPr>
              <a:t>8,0</a:t>
            </a:r>
            <a:r>
              <a:rPr lang="en-US" sz="5400" b="1" dirty="0">
                <a:solidFill>
                  <a:srgbClr val="5091BD"/>
                </a:solidFill>
                <a:latin typeface="Century Gothic" panose="020B0502020202020204" pitchFamily="34" charset="0"/>
              </a:rPr>
              <a:t>00</a:t>
            </a:r>
            <a:r>
              <a:rPr lang="en-US" sz="5400" dirty="0">
                <a:solidFill>
                  <a:srgbClr val="5091BD"/>
                </a:solidFill>
                <a:latin typeface="Century Gothic" panose="020B0502020202020204" pitchFamily="34" charset="0"/>
              </a:rPr>
              <a:t>+</a:t>
            </a:r>
          </a:p>
          <a:p>
            <a:pPr algn="ctr" defTabSz="563270"/>
            <a:r>
              <a:rPr lang="en-US" sz="1800" b="1" dirty="0">
                <a:solidFill>
                  <a:srgbClr val="323232"/>
                </a:solidFill>
                <a:latin typeface="Century Gothic" panose="020B0502020202020204" pitchFamily="34" charset="0"/>
              </a:rPr>
              <a:t>Courses</a:t>
            </a:r>
            <a:endParaRPr lang="en-US" sz="1600" b="1" dirty="0">
              <a:solidFill>
                <a:srgbClr val="323232"/>
              </a:solidFill>
              <a:latin typeface="Century Gothic" panose="020B0502020202020204" pitchFamily="34" charset="0"/>
            </a:endParaRPr>
          </a:p>
          <a:p>
            <a:pPr algn="ctr" defTabSz="563270">
              <a:lnSpc>
                <a:spcPct val="110000"/>
              </a:lnSpc>
            </a:pPr>
            <a:endParaRPr lang="en-US" sz="300" dirty="0">
              <a:solidFill>
                <a:srgbClr val="323232"/>
              </a:solidFill>
              <a:latin typeface="Century Gothic" panose="020B0502020202020204" pitchFamily="34" charset="0"/>
            </a:endParaRPr>
          </a:p>
          <a:p>
            <a:pPr algn="ctr" defTabSz="563270">
              <a:lnSpc>
                <a:spcPct val="110000"/>
              </a:lnSpc>
            </a:pPr>
            <a:r>
              <a:rPr lang="en-US" sz="1400" dirty="0">
                <a:solidFill>
                  <a:srgbClr val="323232"/>
                </a:solidFill>
                <a:latin typeface="Century Gothic" panose="020B0502020202020204" pitchFamily="34" charset="0"/>
              </a:rPr>
              <a:t>…available in </a:t>
            </a:r>
            <a:br>
              <a:rPr lang="en-US" sz="1400" dirty="0">
                <a:solidFill>
                  <a:srgbClr val="323232"/>
                </a:solidFill>
                <a:latin typeface="Century Gothic" panose="020B0502020202020204" pitchFamily="34" charset="0"/>
              </a:rPr>
            </a:br>
            <a:r>
              <a:rPr lang="en-US" sz="1400" dirty="0">
                <a:solidFill>
                  <a:srgbClr val="323232"/>
                </a:solidFill>
                <a:latin typeface="Century Gothic" panose="020B0502020202020204" pitchFamily="34" charset="0"/>
              </a:rPr>
              <a:t>5 languages</a:t>
            </a:r>
          </a:p>
        </p:txBody>
      </p:sp>
      <p:sp>
        <p:nvSpPr>
          <p:cNvPr id="38" name="Title 1"/>
          <p:cNvSpPr txBox="1">
            <a:spLocks/>
          </p:cNvSpPr>
          <p:nvPr/>
        </p:nvSpPr>
        <p:spPr>
          <a:xfrm>
            <a:off x="259578" y="686391"/>
            <a:ext cx="11764063" cy="42137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b="0" dirty="0">
                <a:solidFill>
                  <a:srgbClr val="5091B7"/>
                </a:solidFill>
              </a:rPr>
              <a:t>Global Leader in Online Skills Development</a:t>
            </a:r>
          </a:p>
        </p:txBody>
      </p:sp>
      <p:sp>
        <p:nvSpPr>
          <p:cNvPr id="37" name="TextBox 36"/>
          <p:cNvSpPr txBox="1"/>
          <p:nvPr/>
        </p:nvSpPr>
        <p:spPr>
          <a:xfrm>
            <a:off x="3614250" y="1134346"/>
            <a:ext cx="2400299" cy="1723420"/>
          </a:xfrm>
          <a:prstGeom prst="rect">
            <a:avLst/>
          </a:prstGeom>
        </p:spPr>
        <p:txBody>
          <a:bodyPr vert="horz" wrap="square" lIns="89789" tIns="44894" rIns="89789" bIns="44894" rtlCol="0" anchor="t">
            <a:spAutoFit/>
          </a:bodyPr>
          <a:lstStyle/>
          <a:p>
            <a:pPr algn="ctr" defTabSz="563270"/>
            <a:r>
              <a:rPr lang="en-US" sz="5400" b="1" dirty="0">
                <a:solidFill>
                  <a:srgbClr val="5091BD"/>
                </a:solidFill>
                <a:latin typeface="Century Gothic" panose="020B0502020202020204" pitchFamily="34" charset="0"/>
              </a:rPr>
              <a:t>2,000</a:t>
            </a:r>
            <a:r>
              <a:rPr lang="en-US" sz="5400" dirty="0">
                <a:solidFill>
                  <a:srgbClr val="5091BD"/>
                </a:solidFill>
                <a:latin typeface="Century Gothic" panose="020B0502020202020204" pitchFamily="34" charset="0"/>
              </a:rPr>
              <a:t>+</a:t>
            </a:r>
          </a:p>
          <a:p>
            <a:pPr algn="ctr" defTabSz="563270"/>
            <a:r>
              <a:rPr lang="en-US" sz="1800" b="1" dirty="0">
                <a:solidFill>
                  <a:srgbClr val="323232"/>
                </a:solidFill>
                <a:latin typeface="Century Gothic" panose="020B0502020202020204" pitchFamily="34" charset="0"/>
              </a:rPr>
              <a:t>Government Clients</a:t>
            </a:r>
          </a:p>
          <a:p>
            <a:pPr algn="ctr" defTabSz="563270">
              <a:lnSpc>
                <a:spcPct val="110000"/>
              </a:lnSpc>
            </a:pPr>
            <a:endParaRPr lang="en-US" sz="300" dirty="0">
              <a:solidFill>
                <a:srgbClr val="323232"/>
              </a:solidFill>
              <a:latin typeface="Century Gothic" panose="020B0502020202020204" pitchFamily="34" charset="0"/>
            </a:endParaRPr>
          </a:p>
          <a:p>
            <a:pPr algn="ctr" defTabSz="563270">
              <a:lnSpc>
                <a:spcPct val="110000"/>
              </a:lnSpc>
            </a:pPr>
            <a:r>
              <a:rPr lang="en-US" sz="1400" dirty="0">
                <a:solidFill>
                  <a:srgbClr val="323232"/>
                </a:solidFill>
                <a:latin typeface="Century Gothic" panose="020B0502020202020204" pitchFamily="34" charset="0"/>
              </a:rPr>
              <a:t>…from Federal,</a:t>
            </a:r>
          </a:p>
          <a:p>
            <a:pPr algn="ctr" defTabSz="563270">
              <a:lnSpc>
                <a:spcPct val="110000"/>
              </a:lnSpc>
            </a:pPr>
            <a:r>
              <a:rPr lang="en-US" sz="1400" dirty="0">
                <a:solidFill>
                  <a:srgbClr val="323232"/>
                </a:solidFill>
                <a:latin typeface="Century Gothic" panose="020B0502020202020204" pitchFamily="34" charset="0"/>
              </a:rPr>
              <a:t>State &amp; Local</a:t>
            </a:r>
          </a:p>
        </p:txBody>
      </p:sp>
      <p:sp>
        <p:nvSpPr>
          <p:cNvPr id="23" name="Rounded Rectangle 22"/>
          <p:cNvSpPr/>
          <p:nvPr/>
        </p:nvSpPr>
        <p:spPr>
          <a:xfrm>
            <a:off x="6474716" y="2923838"/>
            <a:ext cx="4910490" cy="3450142"/>
          </a:xfrm>
          <a:prstGeom prst="roundRect">
            <a:avLst>
              <a:gd name="adj" fmla="val 6662"/>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26" name="TextBox 25"/>
          <p:cNvSpPr txBox="1"/>
          <p:nvPr/>
        </p:nvSpPr>
        <p:spPr>
          <a:xfrm>
            <a:off x="6584240" y="4542754"/>
            <a:ext cx="4605761" cy="1983491"/>
          </a:xfrm>
          <a:prstGeom prst="rect">
            <a:avLst/>
          </a:prstGeom>
        </p:spPr>
        <p:txBody>
          <a:bodyPr vert="horz" wrap="square" lIns="89789" tIns="44894" rIns="89789" bIns="44894" rtlCol="0" anchor="t">
            <a:spAutoFit/>
          </a:bodyPr>
          <a:lstStyle/>
          <a:p>
            <a:pPr defTabSz="563270"/>
            <a:r>
              <a:rPr lang="en-US" sz="2400" dirty="0">
                <a:solidFill>
                  <a:srgbClr val="5091BD"/>
                </a:solidFill>
                <a:latin typeface="Century Gothic" panose="020B0502020202020204" pitchFamily="34" charset="0"/>
              </a:rPr>
              <a:t>LinkedIn acquires lynda.com</a:t>
            </a:r>
          </a:p>
          <a:p>
            <a:pPr defTabSz="563270">
              <a:lnSpc>
                <a:spcPct val="110000"/>
              </a:lnSpc>
            </a:pPr>
            <a:endParaRPr lang="en-US" sz="600" dirty="0">
              <a:solidFill>
                <a:srgbClr val="323232"/>
              </a:solidFill>
              <a:latin typeface="Century Gothic" panose="020B0502020202020204" pitchFamily="34" charset="0"/>
            </a:endParaRPr>
          </a:p>
          <a:p>
            <a:pPr marL="176213" indent="-176213" defTabSz="563270">
              <a:lnSpc>
                <a:spcPct val="110000"/>
              </a:lnSpc>
              <a:buFont typeface="Arial" panose="020B0604020202020204" pitchFamily="34" charset="0"/>
              <a:buChar char="•"/>
            </a:pPr>
            <a:r>
              <a:rPr lang="en-US" sz="1400" dirty="0">
                <a:solidFill>
                  <a:srgbClr val="323232"/>
                </a:solidFill>
                <a:latin typeface="Century Gothic" panose="020B0502020202020204" pitchFamily="34" charset="0"/>
              </a:rPr>
              <a:t>In May 2015 lynda.com joined the LinkedIn family</a:t>
            </a:r>
          </a:p>
          <a:p>
            <a:pPr marL="176213" indent="-176213" defTabSz="563270">
              <a:lnSpc>
                <a:spcPct val="110000"/>
              </a:lnSpc>
              <a:buFont typeface="Arial" panose="020B0604020202020204" pitchFamily="34" charset="0"/>
              <a:buChar char="•"/>
            </a:pPr>
            <a:r>
              <a:rPr lang="en-US" sz="1400" dirty="0">
                <a:solidFill>
                  <a:srgbClr val="323232"/>
                </a:solidFill>
                <a:latin typeface="Century Gothic" panose="020B0502020202020204" pitchFamily="34" charset="0"/>
              </a:rPr>
              <a:t>Powerful combination with LinkedIn’s focus on helping organizations acquire top talent together with lynda.com’s development of employee skills. Has exceeded 500 million members. </a:t>
            </a:r>
          </a:p>
          <a:p>
            <a:pPr marL="176213" indent="-176213" defTabSz="563270">
              <a:lnSpc>
                <a:spcPct val="110000"/>
              </a:lnSpc>
              <a:buFont typeface="Arial" panose="020B0604020202020204" pitchFamily="34" charset="0"/>
              <a:buChar char="•"/>
            </a:pPr>
            <a:endParaRPr lang="en-US" sz="1400" dirty="0">
              <a:solidFill>
                <a:srgbClr val="323232"/>
              </a:solidFill>
              <a:latin typeface="Century Gothic" panose="020B0502020202020204" pitchFamily="34" charset="0"/>
            </a:endParaRPr>
          </a:p>
        </p:txBody>
      </p:sp>
      <p:grpSp>
        <p:nvGrpSpPr>
          <p:cNvPr id="7" name="Group 6"/>
          <p:cNvGrpSpPr/>
          <p:nvPr/>
        </p:nvGrpSpPr>
        <p:grpSpPr>
          <a:xfrm>
            <a:off x="7419537" y="3144795"/>
            <a:ext cx="3088747" cy="1303288"/>
            <a:chOff x="615537" y="1648591"/>
            <a:chExt cx="6805564" cy="2864382"/>
          </a:xfrm>
        </p:grpSpPr>
        <p:sp>
          <p:nvSpPr>
            <p:cNvPr id="27" name="Oval 26"/>
            <p:cNvSpPr/>
            <p:nvPr/>
          </p:nvSpPr>
          <p:spPr>
            <a:xfrm>
              <a:off x="4556719" y="1648591"/>
              <a:ext cx="2864382" cy="286438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dirty="0">
                <a:solidFill>
                  <a:srgbClr val="FFFFFF"/>
                </a:solidFill>
                <a:latin typeface="Calibri"/>
              </a:endParaRPr>
            </a:p>
          </p:txBody>
        </p:sp>
        <p:pic>
          <p:nvPicPr>
            <p:cNvPr id="28" name="Picture 2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84105" y="2892676"/>
              <a:ext cx="2436084" cy="484998"/>
            </a:xfrm>
            <a:prstGeom prst="rect">
              <a:avLst/>
            </a:prstGeom>
          </p:spPr>
        </p:pic>
        <p:sp>
          <p:nvSpPr>
            <p:cNvPr id="29" name="Oval 28"/>
            <p:cNvSpPr/>
            <p:nvPr/>
          </p:nvSpPr>
          <p:spPr>
            <a:xfrm>
              <a:off x="615537" y="1648591"/>
              <a:ext cx="2864382" cy="286438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dirty="0">
                <a:solidFill>
                  <a:srgbClr val="FFFFFF"/>
                </a:solidFill>
                <a:latin typeface="Calibri"/>
              </a:endParaRPr>
            </a:p>
          </p:txBody>
        </p:sp>
        <p:pic>
          <p:nvPicPr>
            <p:cNvPr id="30" name="Picture 29" descr="Logo-2CRev-128px-T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55661" y="2848241"/>
              <a:ext cx="2138412" cy="529433"/>
            </a:xfrm>
            <a:prstGeom prst="rect">
              <a:avLst/>
            </a:prstGeom>
          </p:spPr>
        </p:pic>
        <p:sp>
          <p:nvSpPr>
            <p:cNvPr id="31" name="Plus 30"/>
            <p:cNvSpPr/>
            <p:nvPr/>
          </p:nvSpPr>
          <p:spPr>
            <a:xfrm>
              <a:off x="3479919" y="2611422"/>
              <a:ext cx="1076800" cy="1076800"/>
            </a:xfrm>
            <a:prstGeom prst="mathPlus">
              <a:avLst>
                <a:gd name="adj1" fmla="val 15992"/>
              </a:avLst>
            </a:prstGeom>
            <a:solidFill>
              <a:schemeClr val="tx1"/>
            </a:solidFill>
            <a:ln w="63500">
              <a:noFill/>
              <a:tailEnd type="stealth"/>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5091BD"/>
                </a:solidFill>
                <a:latin typeface="Calibri"/>
              </a:endParaRPr>
            </a:p>
          </p:txBody>
        </p:sp>
      </p:grpSp>
    </p:spTree>
    <p:extLst>
      <p:ext uri="{BB962C8B-B14F-4D97-AF65-F5344CB8AC3E}">
        <p14:creationId xmlns:p14="http://schemas.microsoft.com/office/powerpoint/2010/main" val="420418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434" y="86178"/>
            <a:ext cx="11735899" cy="836083"/>
          </a:xfrm>
        </p:spPr>
        <p:txBody>
          <a:bodyPr/>
          <a:lstStyle/>
          <a:p>
            <a:r>
              <a:rPr lang="en-US" dirty="0" smtClean="0"/>
              <a:t>Lynda.com Supports Employee Engagement</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9647" y="922260"/>
            <a:ext cx="8567057" cy="5523580"/>
          </a:xfrm>
          <a:prstGeom prst="rect">
            <a:avLst/>
          </a:prstGeom>
        </p:spPr>
      </p:pic>
      <p:sp>
        <p:nvSpPr>
          <p:cNvPr id="6" name="Rectangular Callout 5"/>
          <p:cNvSpPr/>
          <p:nvPr/>
        </p:nvSpPr>
        <p:spPr>
          <a:xfrm>
            <a:off x="5449652" y="2400812"/>
            <a:ext cx="2171134" cy="1049961"/>
          </a:xfrm>
          <a:prstGeom prst="wedgeRectCallout">
            <a:avLst>
              <a:gd name="adj1" fmla="val -103057"/>
              <a:gd name="adj2" fmla="val 73945"/>
            </a:avLst>
          </a:prstGeom>
          <a:solidFill>
            <a:schemeClr val="tx1"/>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063"/>
            <a:r>
              <a:rPr lang="en-US" sz="1350" b="1" dirty="0">
                <a:solidFill>
                  <a:prstClr val="black"/>
                </a:solidFill>
                <a:latin typeface="Calibri"/>
              </a:rPr>
              <a:t>1.3.b:  Increase percentage of state employees who respond positively to engagement questions</a:t>
            </a:r>
          </a:p>
        </p:txBody>
      </p:sp>
    </p:spTree>
    <p:extLst>
      <p:ext uri="{BB962C8B-B14F-4D97-AF65-F5344CB8AC3E}">
        <p14:creationId xmlns:p14="http://schemas.microsoft.com/office/powerpoint/2010/main" val="275896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12575" y="-78982"/>
            <a:ext cx="12694087" cy="101539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pPr algn="ctr">
              <a:lnSpc>
                <a:spcPct val="150000"/>
              </a:lnSpc>
            </a:pPr>
            <a:endParaRPr lang="en-US" sz="3600" dirty="0"/>
          </a:p>
          <a:p>
            <a:pPr algn="ctr"/>
            <a:r>
              <a:rPr lang="en-US" sz="3600" dirty="0"/>
              <a:t>Top Two Predictors of Employee Engagement</a:t>
            </a:r>
          </a:p>
        </p:txBody>
      </p:sp>
      <p:sp>
        <p:nvSpPr>
          <p:cNvPr id="18" name="Oval 17"/>
          <p:cNvSpPr/>
          <p:nvPr/>
        </p:nvSpPr>
        <p:spPr>
          <a:xfrm>
            <a:off x="4854330" y="2978641"/>
            <a:ext cx="1536812" cy="143956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a:solidFill>
                <a:srgbClr val="FFFFFF"/>
              </a:solidFill>
              <a:latin typeface="Calibri"/>
            </a:endParaRPr>
          </a:p>
        </p:txBody>
      </p:sp>
      <p:sp>
        <p:nvSpPr>
          <p:cNvPr id="22" name="TextBox 21"/>
          <p:cNvSpPr txBox="1"/>
          <p:nvPr/>
        </p:nvSpPr>
        <p:spPr>
          <a:xfrm>
            <a:off x="4723979" y="3454228"/>
            <a:ext cx="1881693" cy="583107"/>
          </a:xfrm>
          <a:prstGeom prst="rect">
            <a:avLst/>
          </a:prstGeom>
        </p:spPr>
        <p:txBody>
          <a:bodyPr vert="horz" wrap="square" lIns="89789" tIns="44894" rIns="89789" bIns="44894" rtlCol="0" anchor="t">
            <a:spAutoFit/>
          </a:bodyPr>
          <a:lstStyle/>
          <a:p>
            <a:pPr algn="ctr" defTabSz="563270"/>
            <a:r>
              <a:rPr lang="en-US" sz="1600" dirty="0">
                <a:solidFill>
                  <a:srgbClr val="FFFFFF"/>
                </a:solidFill>
                <a:latin typeface="Century Gothic" panose="020B0502020202020204" pitchFamily="34" charset="0"/>
              </a:rPr>
              <a:t>Net Promoter </a:t>
            </a:r>
          </a:p>
          <a:p>
            <a:pPr algn="ctr" defTabSz="563270"/>
            <a:r>
              <a:rPr lang="en-US" sz="1600" dirty="0">
                <a:solidFill>
                  <a:srgbClr val="FFFFFF"/>
                </a:solidFill>
                <a:latin typeface="Century Gothic" panose="020B0502020202020204" pitchFamily="34" charset="0"/>
              </a:rPr>
              <a:t>Rating</a:t>
            </a:r>
          </a:p>
        </p:txBody>
      </p:sp>
      <p:sp>
        <p:nvSpPr>
          <p:cNvPr id="23" name="Oval 22"/>
          <p:cNvSpPr/>
          <p:nvPr/>
        </p:nvSpPr>
        <p:spPr>
          <a:xfrm>
            <a:off x="4980090" y="1213230"/>
            <a:ext cx="1421943" cy="1372351"/>
          </a:xfrm>
          <a:prstGeom prst="ellipse">
            <a:avLst/>
          </a:prstGeom>
          <a:solidFill>
            <a:schemeClr val="accent1"/>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a:solidFill>
                <a:srgbClr val="FFFFFF"/>
              </a:solidFill>
              <a:latin typeface="Calibri"/>
            </a:endParaRPr>
          </a:p>
        </p:txBody>
      </p:sp>
      <p:sp>
        <p:nvSpPr>
          <p:cNvPr id="24" name="Oval 23"/>
          <p:cNvSpPr/>
          <p:nvPr/>
        </p:nvSpPr>
        <p:spPr>
          <a:xfrm>
            <a:off x="6702142" y="2585581"/>
            <a:ext cx="1421943" cy="1372351"/>
          </a:xfrm>
          <a:prstGeom prst="ellipse">
            <a:avLst/>
          </a:prstGeom>
          <a:solidFill>
            <a:schemeClr val="accent1"/>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a:solidFill>
                <a:srgbClr val="FFFFFF"/>
              </a:solidFill>
              <a:latin typeface="Calibri"/>
            </a:endParaRPr>
          </a:p>
        </p:txBody>
      </p:sp>
      <p:sp>
        <p:nvSpPr>
          <p:cNvPr id="25" name="Oval 24"/>
          <p:cNvSpPr/>
          <p:nvPr/>
        </p:nvSpPr>
        <p:spPr>
          <a:xfrm>
            <a:off x="5869452" y="4560374"/>
            <a:ext cx="1421943" cy="1372351"/>
          </a:xfrm>
          <a:prstGeom prst="ellipse">
            <a:avLst/>
          </a:prstGeom>
          <a:solidFill>
            <a:schemeClr val="accent4">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a:solidFill>
                <a:srgbClr val="FFFFFF"/>
              </a:solidFill>
              <a:latin typeface="Calibri"/>
            </a:endParaRPr>
          </a:p>
        </p:txBody>
      </p:sp>
      <p:sp>
        <p:nvSpPr>
          <p:cNvPr id="26" name="Oval 25"/>
          <p:cNvSpPr/>
          <p:nvPr/>
        </p:nvSpPr>
        <p:spPr>
          <a:xfrm>
            <a:off x="3906394" y="4556889"/>
            <a:ext cx="1421943" cy="1372351"/>
          </a:xfrm>
          <a:prstGeom prst="ellipse">
            <a:avLst/>
          </a:prstGeom>
          <a:solidFill>
            <a:schemeClr val="accent4">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a:solidFill>
                <a:srgbClr val="FFFFFF"/>
              </a:solidFill>
              <a:latin typeface="Calibri"/>
            </a:endParaRPr>
          </a:p>
        </p:txBody>
      </p:sp>
      <p:sp>
        <p:nvSpPr>
          <p:cNvPr id="27" name="Oval 26"/>
          <p:cNvSpPr/>
          <p:nvPr/>
        </p:nvSpPr>
        <p:spPr>
          <a:xfrm>
            <a:off x="3167810" y="2643507"/>
            <a:ext cx="1421943" cy="1372351"/>
          </a:xfrm>
          <a:prstGeom prst="ellipse">
            <a:avLst/>
          </a:prstGeom>
          <a:solidFill>
            <a:schemeClr val="accent4">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a:solidFill>
                <a:srgbClr val="FFFFFF"/>
              </a:solidFill>
              <a:latin typeface="Calibri"/>
            </a:endParaRPr>
          </a:p>
        </p:txBody>
      </p:sp>
      <p:sp>
        <p:nvSpPr>
          <p:cNvPr id="28" name="TextBox 27"/>
          <p:cNvSpPr txBox="1"/>
          <p:nvPr/>
        </p:nvSpPr>
        <p:spPr>
          <a:xfrm>
            <a:off x="5652592" y="4985037"/>
            <a:ext cx="1881693" cy="583107"/>
          </a:xfrm>
          <a:prstGeom prst="rect">
            <a:avLst/>
          </a:prstGeom>
        </p:spPr>
        <p:txBody>
          <a:bodyPr vert="horz" wrap="square" lIns="89789" tIns="44894" rIns="89789" bIns="44894" rtlCol="0" anchor="t">
            <a:spAutoFit/>
          </a:bodyPr>
          <a:lstStyle/>
          <a:p>
            <a:pPr algn="ctr" defTabSz="563270"/>
            <a:r>
              <a:rPr lang="en-US" sz="1600" dirty="0">
                <a:solidFill>
                  <a:srgbClr val="FFFFFF"/>
                </a:solidFill>
                <a:latin typeface="Century Gothic" panose="020B0502020202020204" pitchFamily="34" charset="0"/>
              </a:rPr>
              <a:t>Support for Health</a:t>
            </a:r>
          </a:p>
        </p:txBody>
      </p:sp>
      <p:sp>
        <p:nvSpPr>
          <p:cNvPr id="29" name="TextBox 28"/>
          <p:cNvSpPr txBox="1"/>
          <p:nvPr/>
        </p:nvSpPr>
        <p:spPr>
          <a:xfrm>
            <a:off x="3712383" y="4918993"/>
            <a:ext cx="1881693" cy="583107"/>
          </a:xfrm>
          <a:prstGeom prst="rect">
            <a:avLst/>
          </a:prstGeom>
        </p:spPr>
        <p:txBody>
          <a:bodyPr vert="horz" wrap="square" lIns="89789" tIns="44894" rIns="89789" bIns="44894" rtlCol="0" anchor="t">
            <a:spAutoFit/>
          </a:bodyPr>
          <a:lstStyle/>
          <a:p>
            <a:pPr algn="ctr" defTabSz="563270"/>
            <a:r>
              <a:rPr lang="en-US" sz="1600" dirty="0">
                <a:solidFill>
                  <a:srgbClr val="FFFFFF"/>
                </a:solidFill>
                <a:latin typeface="Century Gothic" panose="020B0502020202020204" pitchFamily="34" charset="0"/>
              </a:rPr>
              <a:t>Fair </a:t>
            </a:r>
          </a:p>
          <a:p>
            <a:pPr algn="ctr" defTabSz="563270"/>
            <a:r>
              <a:rPr lang="en-US" sz="1600" dirty="0">
                <a:solidFill>
                  <a:srgbClr val="FFFFFF"/>
                </a:solidFill>
                <a:latin typeface="Century Gothic" panose="020B0502020202020204" pitchFamily="34" charset="0"/>
              </a:rPr>
              <a:t>Treatment</a:t>
            </a:r>
          </a:p>
        </p:txBody>
      </p:sp>
      <p:sp>
        <p:nvSpPr>
          <p:cNvPr id="30" name="TextBox 29"/>
          <p:cNvSpPr txBox="1"/>
          <p:nvPr/>
        </p:nvSpPr>
        <p:spPr>
          <a:xfrm>
            <a:off x="2948035" y="3144291"/>
            <a:ext cx="1881693" cy="336886"/>
          </a:xfrm>
          <a:prstGeom prst="rect">
            <a:avLst/>
          </a:prstGeom>
        </p:spPr>
        <p:txBody>
          <a:bodyPr vert="horz" wrap="square" lIns="89789" tIns="44894" rIns="89789" bIns="44894" rtlCol="0" anchor="t">
            <a:spAutoFit/>
          </a:bodyPr>
          <a:lstStyle/>
          <a:p>
            <a:pPr algn="ctr" defTabSz="563270"/>
            <a:r>
              <a:rPr lang="en-US" sz="1600" dirty="0">
                <a:solidFill>
                  <a:srgbClr val="FFFFFF"/>
                </a:solidFill>
                <a:latin typeface="Century Gothic" panose="020B0502020202020204" pitchFamily="34" charset="0"/>
              </a:rPr>
              <a:t>Innovation</a:t>
            </a:r>
          </a:p>
        </p:txBody>
      </p:sp>
      <p:sp>
        <p:nvSpPr>
          <p:cNvPr id="31" name="TextBox 30"/>
          <p:cNvSpPr txBox="1"/>
          <p:nvPr/>
        </p:nvSpPr>
        <p:spPr>
          <a:xfrm>
            <a:off x="4746846" y="1607851"/>
            <a:ext cx="1881693" cy="583107"/>
          </a:xfrm>
          <a:prstGeom prst="rect">
            <a:avLst/>
          </a:prstGeom>
        </p:spPr>
        <p:txBody>
          <a:bodyPr vert="horz" wrap="square" lIns="89789" tIns="44894" rIns="89789" bIns="44894" rtlCol="0" anchor="t">
            <a:spAutoFit/>
          </a:bodyPr>
          <a:lstStyle/>
          <a:p>
            <a:pPr algn="ctr" defTabSz="563270"/>
            <a:r>
              <a:rPr lang="en-US" sz="1600" dirty="0">
                <a:solidFill>
                  <a:srgbClr val="FFFFFF"/>
                </a:solidFill>
                <a:latin typeface="Century Gothic" panose="020B0502020202020204" pitchFamily="34" charset="0"/>
              </a:rPr>
              <a:t>Learning &amp; Growing</a:t>
            </a:r>
          </a:p>
        </p:txBody>
      </p:sp>
      <p:cxnSp>
        <p:nvCxnSpPr>
          <p:cNvPr id="32" name="Straight Arrow Connector 31"/>
          <p:cNvCxnSpPr/>
          <p:nvPr/>
        </p:nvCxnSpPr>
        <p:spPr>
          <a:xfrm flipV="1">
            <a:off x="6425240" y="3533017"/>
            <a:ext cx="299955" cy="95716"/>
          </a:xfrm>
          <a:prstGeom prst="straightConnector1">
            <a:avLst/>
          </a:prstGeom>
          <a:ln w="69850">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5664824" y="2606376"/>
            <a:ext cx="0" cy="298782"/>
          </a:xfrm>
          <a:prstGeom prst="straightConnector1">
            <a:avLst/>
          </a:prstGeom>
          <a:ln w="69850">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6030279" y="4368766"/>
            <a:ext cx="216184" cy="253778"/>
          </a:xfrm>
          <a:prstGeom prst="straightConnector1">
            <a:avLst/>
          </a:prstGeom>
          <a:ln w="69850">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4934202" y="4314928"/>
            <a:ext cx="159542" cy="282008"/>
          </a:xfrm>
          <a:prstGeom prst="straightConnector1">
            <a:avLst/>
          </a:prstGeom>
          <a:ln w="69850">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4569410" y="3433946"/>
            <a:ext cx="269732" cy="133148"/>
          </a:xfrm>
          <a:prstGeom prst="straightConnector1">
            <a:avLst/>
          </a:prstGeom>
          <a:ln w="69850">
            <a:tailEnd type="triangle" w="lg" len="med"/>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466602" y="2963870"/>
            <a:ext cx="1881693" cy="583107"/>
          </a:xfrm>
          <a:prstGeom prst="rect">
            <a:avLst/>
          </a:prstGeom>
        </p:spPr>
        <p:txBody>
          <a:bodyPr vert="horz" wrap="square" lIns="89789" tIns="44894" rIns="89789" bIns="44894" rtlCol="0" anchor="t">
            <a:spAutoFit/>
          </a:bodyPr>
          <a:lstStyle/>
          <a:p>
            <a:pPr algn="ctr" defTabSz="563270"/>
            <a:r>
              <a:rPr lang="en-US" sz="1600" dirty="0">
                <a:solidFill>
                  <a:srgbClr val="FFFFFF"/>
                </a:solidFill>
                <a:latin typeface="Century Gothic" panose="020B0502020202020204" pitchFamily="34" charset="0"/>
              </a:rPr>
              <a:t>Job Skills Alignment</a:t>
            </a:r>
          </a:p>
        </p:txBody>
      </p:sp>
    </p:spTree>
    <p:extLst>
      <p:ext uri="{BB962C8B-B14F-4D97-AF65-F5344CB8AC3E}">
        <p14:creationId xmlns:p14="http://schemas.microsoft.com/office/powerpoint/2010/main" val="196661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324425" y="1422749"/>
            <a:ext cx="11521317" cy="3822352"/>
          </a:xfrm>
          <a:prstGeom prst="roundRect">
            <a:avLst>
              <a:gd name="adj" fmla="val 4793"/>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graphicFrame>
        <p:nvGraphicFramePr>
          <p:cNvPr id="8" name="Chart 7"/>
          <p:cNvGraphicFramePr/>
          <p:nvPr>
            <p:extLst/>
          </p:nvPr>
        </p:nvGraphicFramePr>
        <p:xfrm>
          <a:off x="650128" y="1547146"/>
          <a:ext cx="10566377" cy="357349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Autofit/>
          </a:bodyPr>
          <a:lstStyle/>
          <a:p>
            <a:r>
              <a:rPr lang="en-US" dirty="0"/>
              <a:t>Millennials are Requesting Training and Development</a:t>
            </a:r>
          </a:p>
        </p:txBody>
      </p:sp>
      <p:sp>
        <p:nvSpPr>
          <p:cNvPr id="4" name="TextBox 3"/>
          <p:cNvSpPr txBox="1"/>
          <p:nvPr/>
        </p:nvSpPr>
        <p:spPr>
          <a:xfrm>
            <a:off x="7687714" y="4541893"/>
            <a:ext cx="3987584" cy="461665"/>
          </a:xfrm>
          <a:prstGeom prst="rect">
            <a:avLst/>
          </a:prstGeom>
          <a:noFill/>
        </p:spPr>
        <p:txBody>
          <a:bodyPr wrap="square" rtlCol="0">
            <a:spAutoFit/>
          </a:bodyPr>
          <a:lstStyle/>
          <a:p>
            <a:pPr algn="r" defTabSz="563270"/>
            <a:r>
              <a:rPr lang="en-US" sz="1200" dirty="0">
                <a:solidFill>
                  <a:srgbClr val="323232"/>
                </a:solidFill>
                <a:latin typeface="Calibri"/>
              </a:rPr>
              <a:t>Source:  “Millennials at Work:  </a:t>
            </a:r>
            <a:br>
              <a:rPr lang="en-US" sz="1200" dirty="0">
                <a:solidFill>
                  <a:srgbClr val="323232"/>
                </a:solidFill>
                <a:latin typeface="Calibri"/>
              </a:rPr>
            </a:br>
            <a:r>
              <a:rPr lang="en-US" sz="1200" dirty="0">
                <a:solidFill>
                  <a:srgbClr val="323232"/>
                </a:solidFill>
                <a:latin typeface="Calibri"/>
              </a:rPr>
              <a:t>Reshaping the Workplace” by PWC 2011</a:t>
            </a:r>
          </a:p>
        </p:txBody>
      </p:sp>
      <p:sp>
        <p:nvSpPr>
          <p:cNvPr id="21" name="TextBox 20"/>
          <p:cNvSpPr txBox="1"/>
          <p:nvPr/>
        </p:nvSpPr>
        <p:spPr>
          <a:xfrm>
            <a:off x="245109" y="861348"/>
            <a:ext cx="12093991" cy="875495"/>
          </a:xfrm>
          <a:prstGeom prst="rect">
            <a:avLst/>
          </a:prstGeom>
        </p:spPr>
        <p:txBody>
          <a:bodyPr vert="horz" wrap="square" lIns="89789" tIns="44894" rIns="89789" bIns="44894" rtlCol="0" anchor="t">
            <a:spAutoFit/>
          </a:bodyPr>
          <a:lstStyle/>
          <a:p>
            <a:pPr defTabSz="563270"/>
            <a:r>
              <a:rPr lang="en-US" sz="2000" b="1" dirty="0">
                <a:solidFill>
                  <a:srgbClr val="323232"/>
                </a:solidFill>
                <a:latin typeface="Century Gothic" panose="020B0502020202020204" pitchFamily="34" charset="0"/>
              </a:rPr>
              <a:t>“Which three benefits would you most value from an employer?” </a:t>
            </a:r>
            <a:r>
              <a:rPr lang="en-US" sz="1600" dirty="0">
                <a:solidFill>
                  <a:srgbClr val="323232"/>
                </a:solidFill>
                <a:latin typeface="Century Gothic" panose="020B0502020202020204" pitchFamily="34" charset="0"/>
              </a:rPr>
              <a:t>% Ranking each 1</a:t>
            </a:r>
            <a:r>
              <a:rPr lang="en-US" sz="1600" baseline="30000" dirty="0">
                <a:solidFill>
                  <a:srgbClr val="323232"/>
                </a:solidFill>
                <a:latin typeface="Century Gothic" panose="020B0502020202020204" pitchFamily="34" charset="0"/>
              </a:rPr>
              <a:t>st</a:t>
            </a:r>
            <a:r>
              <a:rPr lang="en-US" sz="1600" dirty="0">
                <a:solidFill>
                  <a:srgbClr val="323232"/>
                </a:solidFill>
                <a:latin typeface="Century Gothic" panose="020B0502020202020204" pitchFamily="34" charset="0"/>
              </a:rPr>
              <a:t> place, global</a:t>
            </a:r>
          </a:p>
          <a:p>
            <a:pPr defTabSz="563270"/>
            <a:endParaRPr lang="en-US" sz="2000" dirty="0">
              <a:solidFill>
                <a:srgbClr val="323232"/>
              </a:solidFill>
              <a:latin typeface="Century Gothic" panose="020B0502020202020204" pitchFamily="34" charset="0"/>
            </a:endParaRPr>
          </a:p>
          <a:p>
            <a:pPr algn="ctr" defTabSz="563270">
              <a:lnSpc>
                <a:spcPct val="110000"/>
              </a:lnSpc>
            </a:pPr>
            <a:endParaRPr lang="en-US" sz="1000" dirty="0">
              <a:solidFill>
                <a:srgbClr val="323232"/>
              </a:solidFill>
              <a:latin typeface="Century Gothic" panose="020B0502020202020204" pitchFamily="34" charset="0"/>
            </a:endParaRPr>
          </a:p>
        </p:txBody>
      </p:sp>
      <p:sp>
        <p:nvSpPr>
          <p:cNvPr id="7" name="Title 1"/>
          <p:cNvSpPr txBox="1">
            <a:spLocks/>
          </p:cNvSpPr>
          <p:nvPr/>
        </p:nvSpPr>
        <p:spPr>
          <a:xfrm>
            <a:off x="324425" y="5607467"/>
            <a:ext cx="11521317" cy="60803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pPr algn="ctr"/>
            <a:r>
              <a:rPr lang="en-US" sz="2400" b="0" i="1" dirty="0">
                <a:solidFill>
                  <a:srgbClr val="5091BD"/>
                </a:solidFill>
              </a:rPr>
              <a:t>With the onset of the “silver tsunami”, offering lynda.com’s              compelling instruction can help attract and retain new talent  </a:t>
            </a:r>
          </a:p>
        </p:txBody>
      </p:sp>
    </p:spTree>
    <p:extLst>
      <p:ext uri="{BB962C8B-B14F-4D97-AF65-F5344CB8AC3E}">
        <p14:creationId xmlns:p14="http://schemas.microsoft.com/office/powerpoint/2010/main" val="243889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777598" y="1132758"/>
            <a:ext cx="929898" cy="929898"/>
            <a:chOff x="465716" y="1451549"/>
            <a:chExt cx="929898" cy="929898"/>
          </a:xfrm>
        </p:grpSpPr>
        <p:sp>
          <p:nvSpPr>
            <p:cNvPr id="6" name="Oval 5"/>
            <p:cNvSpPr/>
            <p:nvPr/>
          </p:nvSpPr>
          <p:spPr>
            <a:xfrm>
              <a:off x="465716" y="1451549"/>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pic>
          <p:nvPicPr>
            <p:cNvPr id="5" name="Picture 4"/>
            <p:cNvPicPr>
              <a:picLocks noChangeAspect="1"/>
            </p:cNvPicPr>
            <p:nvPr/>
          </p:nvPicPr>
          <p:blipFill>
            <a:blip r:embed="rId3"/>
            <a:stretch>
              <a:fillRect/>
            </a:stretch>
          </p:blipFill>
          <p:spPr>
            <a:xfrm>
              <a:off x="715141" y="1713419"/>
              <a:ext cx="463431" cy="410924"/>
            </a:xfrm>
            <a:prstGeom prst="rect">
              <a:avLst/>
            </a:prstGeom>
          </p:spPr>
        </p:pic>
      </p:grpSp>
      <p:sp>
        <p:nvSpPr>
          <p:cNvPr id="13" name="Title 1"/>
          <p:cNvSpPr>
            <a:spLocks noGrp="1"/>
          </p:cNvSpPr>
          <p:nvPr>
            <p:ph type="title"/>
          </p:nvPr>
        </p:nvSpPr>
        <p:spPr>
          <a:xfrm>
            <a:off x="246562" y="226942"/>
            <a:ext cx="11636201" cy="608039"/>
          </a:xfrm>
        </p:spPr>
        <p:txBody>
          <a:bodyPr/>
          <a:lstStyle/>
          <a:p>
            <a:r>
              <a:rPr lang="en-US" dirty="0"/>
              <a:t>Benefits of lynda.com Learning Solutions for Governments</a:t>
            </a:r>
          </a:p>
        </p:txBody>
      </p:sp>
      <p:sp>
        <p:nvSpPr>
          <p:cNvPr id="7" name="Rectangle 6"/>
          <p:cNvSpPr/>
          <p:nvPr/>
        </p:nvSpPr>
        <p:spPr>
          <a:xfrm>
            <a:off x="587845" y="2686075"/>
            <a:ext cx="3308551" cy="634020"/>
          </a:xfrm>
          <a:prstGeom prst="rect">
            <a:avLst/>
          </a:prstGeom>
        </p:spPr>
        <p:txBody>
          <a:bodyPr wrap="square">
            <a:spAutoFit/>
          </a:bodyPr>
          <a:lstStyle/>
          <a:p>
            <a:pPr algn="ctr" defTabSz="563270">
              <a:lnSpc>
                <a:spcPct val="110000"/>
              </a:lnSpc>
              <a:spcBef>
                <a:spcPts val="800"/>
              </a:spcBef>
              <a:spcAft>
                <a:spcPts val="500"/>
              </a:spcAft>
            </a:pPr>
            <a:r>
              <a:rPr lang="en-US" sz="1600" dirty="0">
                <a:solidFill>
                  <a:srgbClr val="323232"/>
                </a:solidFill>
                <a:latin typeface="Century Gothic"/>
                <a:cs typeface="Century Gothic"/>
              </a:rPr>
              <a:t>Top-quality training designed for optimal learning</a:t>
            </a:r>
            <a:endParaRPr lang="en-US" sz="1600" i="1" dirty="0">
              <a:solidFill>
                <a:srgbClr val="323232"/>
              </a:solidFill>
              <a:latin typeface="Century Gothic"/>
              <a:cs typeface="Century Gothic"/>
            </a:endParaRPr>
          </a:p>
        </p:txBody>
      </p:sp>
      <p:sp>
        <p:nvSpPr>
          <p:cNvPr id="27" name="Rectangle 26"/>
          <p:cNvSpPr/>
          <p:nvPr/>
        </p:nvSpPr>
        <p:spPr>
          <a:xfrm>
            <a:off x="626865" y="2050898"/>
            <a:ext cx="3235906" cy="523220"/>
          </a:xfrm>
          <a:prstGeom prst="rect">
            <a:avLst/>
          </a:prstGeom>
        </p:spPr>
        <p:txBody>
          <a:bodyPr wrap="square">
            <a:spAutoFit/>
          </a:bodyPr>
          <a:lstStyle/>
          <a:p>
            <a:pPr algn="ctr" defTabSz="563270">
              <a:spcBef>
                <a:spcPts val="800"/>
              </a:spcBef>
              <a:spcAft>
                <a:spcPts val="500"/>
              </a:spcAft>
            </a:pPr>
            <a:r>
              <a:rPr lang="en-US" sz="2800" dirty="0">
                <a:solidFill>
                  <a:srgbClr val="323232"/>
                </a:solidFill>
                <a:latin typeface="Century Gothic"/>
                <a:cs typeface="Century Gothic"/>
              </a:rPr>
              <a:t>Engaging</a:t>
            </a:r>
            <a:endParaRPr lang="en-US" sz="2800" i="1" dirty="0">
              <a:solidFill>
                <a:srgbClr val="323232"/>
              </a:solidFill>
              <a:latin typeface="Century Gothic"/>
              <a:cs typeface="Century Gothic"/>
            </a:endParaRPr>
          </a:p>
        </p:txBody>
      </p:sp>
      <p:sp>
        <p:nvSpPr>
          <p:cNvPr id="8" name="Rectangle 7"/>
          <p:cNvSpPr/>
          <p:nvPr/>
        </p:nvSpPr>
        <p:spPr>
          <a:xfrm>
            <a:off x="4211092" y="2695803"/>
            <a:ext cx="3765383" cy="634020"/>
          </a:xfrm>
          <a:prstGeom prst="rect">
            <a:avLst/>
          </a:prstGeom>
        </p:spPr>
        <p:txBody>
          <a:bodyPr wrap="square">
            <a:spAutoFit/>
          </a:bodyPr>
          <a:lstStyle/>
          <a:p>
            <a:pPr algn="ctr" defTabSz="563270">
              <a:lnSpc>
                <a:spcPct val="110000"/>
              </a:lnSpc>
              <a:spcBef>
                <a:spcPts val="800"/>
              </a:spcBef>
              <a:spcAft>
                <a:spcPts val="500"/>
              </a:spcAft>
            </a:pPr>
            <a:r>
              <a:rPr lang="en-US" sz="1600" dirty="0">
                <a:solidFill>
                  <a:srgbClr val="323232"/>
                </a:solidFill>
                <a:latin typeface="Century Gothic"/>
                <a:cs typeface="Century Gothic"/>
              </a:rPr>
              <a:t>Close mission-critical skills gaps with training for all skill levels</a:t>
            </a:r>
            <a:endParaRPr lang="en-US" sz="1600" i="1" dirty="0">
              <a:solidFill>
                <a:srgbClr val="323232"/>
              </a:solidFill>
              <a:latin typeface="Century Gothic"/>
              <a:cs typeface="Century Gothic"/>
            </a:endParaRPr>
          </a:p>
        </p:txBody>
      </p:sp>
      <p:sp>
        <p:nvSpPr>
          <p:cNvPr id="28" name="Rectangle 27"/>
          <p:cNvSpPr/>
          <p:nvPr/>
        </p:nvSpPr>
        <p:spPr>
          <a:xfrm>
            <a:off x="4196608" y="2068568"/>
            <a:ext cx="3871676" cy="523220"/>
          </a:xfrm>
          <a:prstGeom prst="rect">
            <a:avLst/>
          </a:prstGeom>
        </p:spPr>
        <p:txBody>
          <a:bodyPr wrap="square">
            <a:spAutoFit/>
          </a:bodyPr>
          <a:lstStyle/>
          <a:p>
            <a:pPr algn="ctr" defTabSz="563270">
              <a:spcBef>
                <a:spcPts val="800"/>
              </a:spcBef>
              <a:spcAft>
                <a:spcPts val="500"/>
              </a:spcAft>
            </a:pPr>
            <a:r>
              <a:rPr lang="en-US" sz="2800" dirty="0">
                <a:solidFill>
                  <a:srgbClr val="323232"/>
                </a:solidFill>
                <a:latin typeface="Century Gothic"/>
                <a:cs typeface="Century Gothic"/>
              </a:rPr>
              <a:t>Close skill gaps</a:t>
            </a:r>
            <a:endParaRPr lang="en-US" sz="2800" i="1" dirty="0">
              <a:solidFill>
                <a:srgbClr val="323232"/>
              </a:solidFill>
              <a:latin typeface="Century Gothic"/>
              <a:cs typeface="Century Gothic"/>
            </a:endParaRPr>
          </a:p>
        </p:txBody>
      </p:sp>
      <p:sp>
        <p:nvSpPr>
          <p:cNvPr id="9" name="Rectangle 8"/>
          <p:cNvSpPr/>
          <p:nvPr/>
        </p:nvSpPr>
        <p:spPr>
          <a:xfrm>
            <a:off x="8356644" y="2687922"/>
            <a:ext cx="3345529" cy="634020"/>
          </a:xfrm>
          <a:prstGeom prst="rect">
            <a:avLst/>
          </a:prstGeom>
        </p:spPr>
        <p:txBody>
          <a:bodyPr wrap="square">
            <a:spAutoFit/>
          </a:bodyPr>
          <a:lstStyle/>
          <a:p>
            <a:pPr algn="ctr" defTabSz="563270">
              <a:lnSpc>
                <a:spcPct val="110000"/>
              </a:lnSpc>
              <a:spcBef>
                <a:spcPts val="800"/>
              </a:spcBef>
              <a:spcAft>
                <a:spcPts val="500"/>
              </a:spcAft>
            </a:pPr>
            <a:r>
              <a:rPr lang="en-US" sz="1600" dirty="0">
                <a:solidFill>
                  <a:srgbClr val="323232"/>
                </a:solidFill>
                <a:latin typeface="Century Gothic"/>
                <a:cs typeface="Century Gothic"/>
              </a:rPr>
              <a:t>24/7 mobile, tablet, and offline access from anywhere</a:t>
            </a:r>
            <a:endParaRPr lang="en-US" sz="1600" i="1" dirty="0">
              <a:solidFill>
                <a:srgbClr val="323232"/>
              </a:solidFill>
              <a:latin typeface="Century Gothic"/>
              <a:cs typeface="Century Gothic"/>
            </a:endParaRPr>
          </a:p>
        </p:txBody>
      </p:sp>
      <p:sp>
        <p:nvSpPr>
          <p:cNvPr id="29" name="Rectangle 28"/>
          <p:cNvSpPr/>
          <p:nvPr/>
        </p:nvSpPr>
        <p:spPr>
          <a:xfrm>
            <a:off x="8402122" y="2050898"/>
            <a:ext cx="3235906" cy="523220"/>
          </a:xfrm>
          <a:prstGeom prst="rect">
            <a:avLst/>
          </a:prstGeom>
        </p:spPr>
        <p:txBody>
          <a:bodyPr wrap="square">
            <a:spAutoFit/>
          </a:bodyPr>
          <a:lstStyle/>
          <a:p>
            <a:pPr algn="ctr" defTabSz="563270">
              <a:spcBef>
                <a:spcPts val="800"/>
              </a:spcBef>
              <a:spcAft>
                <a:spcPts val="500"/>
              </a:spcAft>
            </a:pPr>
            <a:r>
              <a:rPr lang="en-US" sz="2800" dirty="0">
                <a:solidFill>
                  <a:srgbClr val="323232"/>
                </a:solidFill>
                <a:latin typeface="Century Gothic"/>
                <a:cs typeface="Century Gothic"/>
              </a:rPr>
              <a:t>Mobile access</a:t>
            </a:r>
            <a:endParaRPr lang="en-US" sz="2800" i="1" dirty="0">
              <a:solidFill>
                <a:srgbClr val="323232"/>
              </a:solidFill>
              <a:latin typeface="Century Gothic"/>
              <a:cs typeface="Century Gothic"/>
            </a:endParaRPr>
          </a:p>
        </p:txBody>
      </p:sp>
      <p:sp>
        <p:nvSpPr>
          <p:cNvPr id="10" name="Rectangle 9"/>
          <p:cNvSpPr/>
          <p:nvPr/>
        </p:nvSpPr>
        <p:spPr>
          <a:xfrm>
            <a:off x="512155" y="5084649"/>
            <a:ext cx="3459929" cy="634020"/>
          </a:xfrm>
          <a:prstGeom prst="rect">
            <a:avLst/>
          </a:prstGeom>
        </p:spPr>
        <p:txBody>
          <a:bodyPr wrap="square">
            <a:spAutoFit/>
          </a:bodyPr>
          <a:lstStyle/>
          <a:p>
            <a:pPr algn="ctr" defTabSz="563270">
              <a:lnSpc>
                <a:spcPct val="110000"/>
              </a:lnSpc>
              <a:spcBef>
                <a:spcPts val="800"/>
              </a:spcBef>
              <a:spcAft>
                <a:spcPts val="500"/>
              </a:spcAft>
            </a:pPr>
            <a:r>
              <a:rPr lang="en-US" sz="1600" dirty="0">
                <a:solidFill>
                  <a:srgbClr val="323232"/>
                </a:solidFill>
                <a:latin typeface="Century Gothic"/>
                <a:cs typeface="Century Gothic"/>
              </a:rPr>
              <a:t>Onboarding and technical support</a:t>
            </a:r>
            <a:endParaRPr lang="en-US" sz="1600" i="1" dirty="0">
              <a:solidFill>
                <a:srgbClr val="323232"/>
              </a:solidFill>
              <a:latin typeface="Century Gothic"/>
              <a:cs typeface="Century Gothic"/>
            </a:endParaRPr>
          </a:p>
        </p:txBody>
      </p:sp>
      <p:sp>
        <p:nvSpPr>
          <p:cNvPr id="30" name="Rectangle 29"/>
          <p:cNvSpPr/>
          <p:nvPr/>
        </p:nvSpPr>
        <p:spPr>
          <a:xfrm>
            <a:off x="660489" y="4476214"/>
            <a:ext cx="3235906" cy="523220"/>
          </a:xfrm>
          <a:prstGeom prst="rect">
            <a:avLst/>
          </a:prstGeom>
        </p:spPr>
        <p:txBody>
          <a:bodyPr wrap="square">
            <a:spAutoFit/>
          </a:bodyPr>
          <a:lstStyle/>
          <a:p>
            <a:pPr algn="ctr" defTabSz="563270">
              <a:spcBef>
                <a:spcPts val="800"/>
              </a:spcBef>
              <a:spcAft>
                <a:spcPts val="500"/>
              </a:spcAft>
            </a:pPr>
            <a:r>
              <a:rPr lang="en-US" sz="2800" dirty="0">
                <a:solidFill>
                  <a:srgbClr val="323232"/>
                </a:solidFill>
                <a:latin typeface="Century Gothic"/>
                <a:cs typeface="Century Gothic"/>
              </a:rPr>
              <a:t>Ongoing support</a:t>
            </a:r>
            <a:endParaRPr lang="en-US" sz="2800" i="1" dirty="0">
              <a:solidFill>
                <a:srgbClr val="323232"/>
              </a:solidFill>
              <a:latin typeface="Century Gothic"/>
              <a:cs typeface="Century Gothic"/>
            </a:endParaRPr>
          </a:p>
        </p:txBody>
      </p:sp>
      <p:sp>
        <p:nvSpPr>
          <p:cNvPr id="11" name="Rectangle 10"/>
          <p:cNvSpPr/>
          <p:nvPr/>
        </p:nvSpPr>
        <p:spPr>
          <a:xfrm>
            <a:off x="4426674" y="5083706"/>
            <a:ext cx="3235906" cy="629916"/>
          </a:xfrm>
          <a:prstGeom prst="rect">
            <a:avLst/>
          </a:prstGeom>
        </p:spPr>
        <p:txBody>
          <a:bodyPr wrap="square">
            <a:spAutoFit/>
          </a:bodyPr>
          <a:lstStyle/>
          <a:p>
            <a:pPr algn="ctr" defTabSz="563270">
              <a:lnSpc>
                <a:spcPct val="110000"/>
              </a:lnSpc>
              <a:spcBef>
                <a:spcPts val="800"/>
              </a:spcBef>
              <a:spcAft>
                <a:spcPts val="500"/>
              </a:spcAft>
            </a:pPr>
            <a:r>
              <a:rPr lang="en-US" sz="1600" dirty="0">
                <a:solidFill>
                  <a:srgbClr val="323232"/>
                </a:solidFill>
                <a:latin typeface="Century Gothic"/>
                <a:cs typeface="Century Gothic"/>
              </a:rPr>
              <a:t>Seamless integration with </a:t>
            </a:r>
            <a:br>
              <a:rPr lang="en-US" sz="1600" dirty="0">
                <a:solidFill>
                  <a:srgbClr val="323232"/>
                </a:solidFill>
                <a:latin typeface="Century Gothic"/>
                <a:cs typeface="Century Gothic"/>
              </a:rPr>
            </a:br>
            <a:r>
              <a:rPr lang="en-US" sz="1600" dirty="0">
                <a:solidFill>
                  <a:srgbClr val="323232"/>
                </a:solidFill>
                <a:latin typeface="Century Gothic"/>
                <a:cs typeface="Century Gothic"/>
              </a:rPr>
              <a:t>existing technologies</a:t>
            </a:r>
            <a:endParaRPr lang="en-US" sz="1600" i="1" dirty="0">
              <a:solidFill>
                <a:srgbClr val="323232"/>
              </a:solidFill>
              <a:latin typeface="Century Gothic"/>
              <a:cs typeface="Century Gothic"/>
            </a:endParaRPr>
          </a:p>
        </p:txBody>
      </p:sp>
      <p:sp>
        <p:nvSpPr>
          <p:cNvPr id="31" name="Rectangle 30"/>
          <p:cNvSpPr/>
          <p:nvPr/>
        </p:nvSpPr>
        <p:spPr>
          <a:xfrm>
            <a:off x="4418808" y="4457208"/>
            <a:ext cx="3235906" cy="523220"/>
          </a:xfrm>
          <a:prstGeom prst="rect">
            <a:avLst/>
          </a:prstGeom>
        </p:spPr>
        <p:txBody>
          <a:bodyPr wrap="square">
            <a:spAutoFit/>
          </a:bodyPr>
          <a:lstStyle/>
          <a:p>
            <a:pPr algn="ctr" defTabSz="563270">
              <a:spcBef>
                <a:spcPts val="800"/>
              </a:spcBef>
              <a:spcAft>
                <a:spcPts val="500"/>
              </a:spcAft>
            </a:pPr>
            <a:r>
              <a:rPr lang="en-US" sz="2800" dirty="0">
                <a:solidFill>
                  <a:srgbClr val="323232"/>
                </a:solidFill>
                <a:latin typeface="Century Gothic"/>
                <a:cs typeface="Century Gothic"/>
              </a:rPr>
              <a:t>Easy integration</a:t>
            </a:r>
            <a:endParaRPr lang="en-US" sz="2800" i="1" dirty="0">
              <a:solidFill>
                <a:srgbClr val="323232"/>
              </a:solidFill>
              <a:latin typeface="Century Gothic"/>
              <a:cs typeface="Century Gothic"/>
            </a:endParaRPr>
          </a:p>
        </p:txBody>
      </p:sp>
      <p:sp>
        <p:nvSpPr>
          <p:cNvPr id="12" name="Rectangle 11"/>
          <p:cNvSpPr/>
          <p:nvPr/>
        </p:nvSpPr>
        <p:spPr>
          <a:xfrm>
            <a:off x="8170588" y="5090896"/>
            <a:ext cx="3712175" cy="634020"/>
          </a:xfrm>
          <a:prstGeom prst="rect">
            <a:avLst/>
          </a:prstGeom>
        </p:spPr>
        <p:txBody>
          <a:bodyPr wrap="square">
            <a:spAutoFit/>
          </a:bodyPr>
          <a:lstStyle/>
          <a:p>
            <a:pPr algn="ctr" defTabSz="563270">
              <a:lnSpc>
                <a:spcPct val="110000"/>
              </a:lnSpc>
              <a:spcBef>
                <a:spcPts val="800"/>
              </a:spcBef>
              <a:spcAft>
                <a:spcPts val="500"/>
              </a:spcAft>
            </a:pPr>
            <a:r>
              <a:rPr lang="en-US" sz="1600" dirty="0">
                <a:solidFill>
                  <a:srgbClr val="323232"/>
                </a:solidFill>
                <a:latin typeface="Century Gothic"/>
                <a:cs typeface="Century Gothic"/>
              </a:rPr>
              <a:t>Usage reports, assessments, certificates of completion</a:t>
            </a:r>
            <a:endParaRPr lang="en-US" sz="1600" i="1" dirty="0">
              <a:solidFill>
                <a:srgbClr val="323232"/>
              </a:solidFill>
              <a:latin typeface="Century Gothic"/>
              <a:cs typeface="Century Gothic"/>
            </a:endParaRPr>
          </a:p>
        </p:txBody>
      </p:sp>
      <p:sp>
        <p:nvSpPr>
          <p:cNvPr id="32" name="Rectangle 31"/>
          <p:cNvSpPr/>
          <p:nvPr/>
        </p:nvSpPr>
        <p:spPr>
          <a:xfrm>
            <a:off x="8410820" y="4476214"/>
            <a:ext cx="3235906" cy="523220"/>
          </a:xfrm>
          <a:prstGeom prst="rect">
            <a:avLst/>
          </a:prstGeom>
        </p:spPr>
        <p:txBody>
          <a:bodyPr wrap="square">
            <a:spAutoFit/>
          </a:bodyPr>
          <a:lstStyle/>
          <a:p>
            <a:pPr algn="ctr" defTabSz="563270">
              <a:spcBef>
                <a:spcPts val="800"/>
              </a:spcBef>
              <a:spcAft>
                <a:spcPts val="500"/>
              </a:spcAft>
            </a:pPr>
            <a:r>
              <a:rPr lang="en-US" sz="2800" dirty="0">
                <a:solidFill>
                  <a:srgbClr val="323232"/>
                </a:solidFill>
                <a:latin typeface="Century Gothic"/>
                <a:cs typeface="Century Gothic"/>
              </a:rPr>
              <a:t>Reporting</a:t>
            </a:r>
            <a:endParaRPr lang="en-US" sz="2800" i="1" dirty="0">
              <a:solidFill>
                <a:srgbClr val="323232"/>
              </a:solidFill>
              <a:latin typeface="Century Gothic"/>
              <a:cs typeface="Century Gothic"/>
            </a:endParaRPr>
          </a:p>
        </p:txBody>
      </p:sp>
      <p:grpSp>
        <p:nvGrpSpPr>
          <p:cNvPr id="39" name="Group 38"/>
          <p:cNvGrpSpPr/>
          <p:nvPr/>
        </p:nvGrpSpPr>
        <p:grpSpPr>
          <a:xfrm>
            <a:off x="5607254" y="1132758"/>
            <a:ext cx="929898" cy="929898"/>
            <a:chOff x="465716" y="3069219"/>
            <a:chExt cx="929898" cy="929898"/>
          </a:xfrm>
        </p:grpSpPr>
        <p:sp>
          <p:nvSpPr>
            <p:cNvPr id="14" name="Oval 13"/>
            <p:cNvSpPr/>
            <p:nvPr/>
          </p:nvSpPr>
          <p:spPr>
            <a:xfrm>
              <a:off x="465716" y="3069219"/>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pic>
          <p:nvPicPr>
            <p:cNvPr id="33" name="Picture 32"/>
            <p:cNvPicPr>
              <a:picLocks noChangeAspect="1"/>
            </p:cNvPicPr>
            <p:nvPr/>
          </p:nvPicPr>
          <p:blipFill>
            <a:blip r:embed="rId4"/>
            <a:stretch>
              <a:fillRect/>
            </a:stretch>
          </p:blipFill>
          <p:spPr>
            <a:xfrm>
              <a:off x="648245" y="3331871"/>
              <a:ext cx="553089" cy="442471"/>
            </a:xfrm>
            <a:prstGeom prst="rect">
              <a:avLst/>
            </a:prstGeom>
          </p:spPr>
        </p:pic>
      </p:grpSp>
      <p:grpSp>
        <p:nvGrpSpPr>
          <p:cNvPr id="40" name="Group 39"/>
          <p:cNvGrpSpPr/>
          <p:nvPr/>
        </p:nvGrpSpPr>
        <p:grpSpPr>
          <a:xfrm>
            <a:off x="9558571" y="1132758"/>
            <a:ext cx="929898" cy="929898"/>
            <a:chOff x="465716" y="4493026"/>
            <a:chExt cx="929898" cy="929898"/>
          </a:xfrm>
        </p:grpSpPr>
        <p:sp>
          <p:nvSpPr>
            <p:cNvPr id="16" name="Oval 15"/>
            <p:cNvSpPr/>
            <p:nvPr/>
          </p:nvSpPr>
          <p:spPr>
            <a:xfrm>
              <a:off x="465716" y="4493026"/>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pic>
          <p:nvPicPr>
            <p:cNvPr id="34" name="Picture 33"/>
            <p:cNvPicPr>
              <a:picLocks noChangeAspect="1"/>
            </p:cNvPicPr>
            <p:nvPr/>
          </p:nvPicPr>
          <p:blipFill>
            <a:blip r:embed="rId5"/>
            <a:stretch>
              <a:fillRect/>
            </a:stretch>
          </p:blipFill>
          <p:spPr>
            <a:xfrm>
              <a:off x="671007" y="4735182"/>
              <a:ext cx="514933" cy="435155"/>
            </a:xfrm>
            <a:prstGeom prst="rect">
              <a:avLst/>
            </a:prstGeom>
          </p:spPr>
        </p:pic>
      </p:grpSp>
      <p:grpSp>
        <p:nvGrpSpPr>
          <p:cNvPr id="41" name="Group 40"/>
          <p:cNvGrpSpPr/>
          <p:nvPr/>
        </p:nvGrpSpPr>
        <p:grpSpPr>
          <a:xfrm>
            <a:off x="1816450" y="3543363"/>
            <a:ext cx="929898" cy="929898"/>
            <a:chOff x="6432108" y="1451549"/>
            <a:chExt cx="929898" cy="929898"/>
          </a:xfrm>
        </p:grpSpPr>
        <p:sp>
          <p:nvSpPr>
            <p:cNvPr id="18" name="Oval 17"/>
            <p:cNvSpPr/>
            <p:nvPr/>
          </p:nvSpPr>
          <p:spPr>
            <a:xfrm>
              <a:off x="6432108" y="1451549"/>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pic>
          <p:nvPicPr>
            <p:cNvPr id="35" name="Picture 34"/>
            <p:cNvPicPr>
              <a:picLocks noChangeAspect="1"/>
            </p:cNvPicPr>
            <p:nvPr/>
          </p:nvPicPr>
          <p:blipFill>
            <a:blip r:embed="rId6"/>
            <a:stretch>
              <a:fillRect/>
            </a:stretch>
          </p:blipFill>
          <p:spPr>
            <a:xfrm>
              <a:off x="6657334" y="1632398"/>
              <a:ext cx="434071" cy="494511"/>
            </a:xfrm>
            <a:prstGeom prst="rect">
              <a:avLst/>
            </a:prstGeom>
          </p:spPr>
        </p:pic>
      </p:grpSp>
      <p:grpSp>
        <p:nvGrpSpPr>
          <p:cNvPr id="42" name="Group 41"/>
          <p:cNvGrpSpPr/>
          <p:nvPr/>
        </p:nvGrpSpPr>
        <p:grpSpPr>
          <a:xfrm>
            <a:off x="5628834" y="3543363"/>
            <a:ext cx="929898" cy="929898"/>
            <a:chOff x="6432108" y="3069219"/>
            <a:chExt cx="929898" cy="929898"/>
          </a:xfrm>
        </p:grpSpPr>
        <p:sp>
          <p:nvSpPr>
            <p:cNvPr id="20" name="Oval 19"/>
            <p:cNvSpPr/>
            <p:nvPr/>
          </p:nvSpPr>
          <p:spPr>
            <a:xfrm>
              <a:off x="6432108" y="3069219"/>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pic>
          <p:nvPicPr>
            <p:cNvPr id="36" name="Picture 35"/>
            <p:cNvPicPr>
              <a:picLocks noChangeAspect="1"/>
            </p:cNvPicPr>
            <p:nvPr/>
          </p:nvPicPr>
          <p:blipFill>
            <a:blip r:embed="rId7"/>
            <a:stretch>
              <a:fillRect/>
            </a:stretch>
          </p:blipFill>
          <p:spPr>
            <a:xfrm>
              <a:off x="6657334" y="3307829"/>
              <a:ext cx="466734" cy="466734"/>
            </a:xfrm>
            <a:prstGeom prst="rect">
              <a:avLst/>
            </a:prstGeom>
          </p:spPr>
        </p:pic>
      </p:grpSp>
      <p:grpSp>
        <p:nvGrpSpPr>
          <p:cNvPr id="43" name="Group 42"/>
          <p:cNvGrpSpPr/>
          <p:nvPr/>
        </p:nvGrpSpPr>
        <p:grpSpPr>
          <a:xfrm>
            <a:off x="9564459" y="3543363"/>
            <a:ext cx="929898" cy="929898"/>
            <a:chOff x="6432108" y="4493026"/>
            <a:chExt cx="929898" cy="929898"/>
          </a:xfrm>
        </p:grpSpPr>
        <p:sp>
          <p:nvSpPr>
            <p:cNvPr id="22" name="Oval 21"/>
            <p:cNvSpPr/>
            <p:nvPr/>
          </p:nvSpPr>
          <p:spPr>
            <a:xfrm>
              <a:off x="6432108" y="4493026"/>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pic>
          <p:nvPicPr>
            <p:cNvPr id="37" name="Picture 36"/>
            <p:cNvPicPr>
              <a:picLocks noChangeAspect="1"/>
            </p:cNvPicPr>
            <p:nvPr/>
          </p:nvPicPr>
          <p:blipFill>
            <a:blip r:embed="rId8"/>
            <a:stretch>
              <a:fillRect/>
            </a:stretch>
          </p:blipFill>
          <p:spPr>
            <a:xfrm>
              <a:off x="6626546" y="4693419"/>
              <a:ext cx="532755" cy="532753"/>
            </a:xfrm>
            <a:prstGeom prst="rect">
              <a:avLst/>
            </a:prstGeom>
          </p:spPr>
        </p:pic>
      </p:grpSp>
      <p:cxnSp>
        <p:nvCxnSpPr>
          <p:cNvPr id="52" name="Straight Connector 51"/>
          <p:cNvCxnSpPr/>
          <p:nvPr/>
        </p:nvCxnSpPr>
        <p:spPr>
          <a:xfrm>
            <a:off x="1749009" y="2670674"/>
            <a:ext cx="1064780" cy="0"/>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504371" y="2670674"/>
            <a:ext cx="1064780" cy="0"/>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9497018" y="2670674"/>
            <a:ext cx="1064780" cy="0"/>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749009" y="5078320"/>
            <a:ext cx="1064780" cy="0"/>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538928" y="5078320"/>
            <a:ext cx="1064780" cy="0"/>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9497018" y="5078320"/>
            <a:ext cx="1064780" cy="0"/>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351486" y="3750883"/>
            <a:ext cx="184666" cy="430887"/>
          </a:xfrm>
          <a:prstGeom prst="rect">
            <a:avLst/>
          </a:prstGeom>
          <a:noFill/>
        </p:spPr>
        <p:txBody>
          <a:bodyPr wrap="none" rtlCol="0">
            <a:spAutoFit/>
          </a:bodyPr>
          <a:lstStyle/>
          <a:p>
            <a:pPr defTabSz="563270"/>
            <a:endParaRPr lang="en-US" sz="2200" dirty="0">
              <a:solidFill>
                <a:srgbClr val="5091BD"/>
              </a:solidFill>
              <a:latin typeface="Calibri"/>
            </a:endParaRPr>
          </a:p>
        </p:txBody>
      </p:sp>
    </p:spTree>
    <p:extLst>
      <p:ext uri="{BB962C8B-B14F-4D97-AF65-F5344CB8AC3E}">
        <p14:creationId xmlns:p14="http://schemas.microsoft.com/office/powerpoint/2010/main" val="27453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10800000">
            <a:off x="2091365" y="2111375"/>
            <a:ext cx="2748702" cy="2642529"/>
            <a:chOff x="2075707" y="2030218"/>
            <a:chExt cx="2748702" cy="2642529"/>
          </a:xfrm>
        </p:grpSpPr>
        <p:sp>
          <p:nvSpPr>
            <p:cNvPr id="34" name="Oval 33"/>
            <p:cNvSpPr/>
            <p:nvPr/>
          </p:nvSpPr>
          <p:spPr>
            <a:xfrm>
              <a:off x="2075707" y="3213533"/>
              <a:ext cx="1459214" cy="1459214"/>
            </a:xfrm>
            <a:prstGeom prst="ellipse">
              <a:avLst/>
            </a:prstGeom>
            <a:noFill/>
            <a:ln w="63500">
              <a:solidFill>
                <a:schemeClr val="tx1">
                  <a:alpha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35" name="Oval 34"/>
            <p:cNvSpPr/>
            <p:nvPr/>
          </p:nvSpPr>
          <p:spPr>
            <a:xfrm>
              <a:off x="3365195" y="3213533"/>
              <a:ext cx="1459214" cy="1459214"/>
            </a:xfrm>
            <a:prstGeom prst="ellipse">
              <a:avLst/>
            </a:prstGeom>
            <a:noFill/>
            <a:ln w="63500">
              <a:solidFill>
                <a:schemeClr val="tx1">
                  <a:alpha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1" name="Oval 10"/>
            <p:cNvSpPr/>
            <p:nvPr/>
          </p:nvSpPr>
          <p:spPr>
            <a:xfrm>
              <a:off x="2756292" y="2030218"/>
              <a:ext cx="1459214" cy="1459214"/>
            </a:xfrm>
            <a:prstGeom prst="ellipse">
              <a:avLst/>
            </a:prstGeom>
            <a:noFill/>
            <a:ln w="63500">
              <a:solidFill>
                <a:schemeClr val="tx1">
                  <a:alpha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grpSp>
      <p:sp>
        <p:nvSpPr>
          <p:cNvPr id="47" name="Rounded Rectangle 46"/>
          <p:cNvSpPr/>
          <p:nvPr/>
        </p:nvSpPr>
        <p:spPr>
          <a:xfrm>
            <a:off x="4494279" y="2963629"/>
            <a:ext cx="2127817" cy="1790274"/>
          </a:xfrm>
          <a:prstGeom prst="roundRect">
            <a:avLst>
              <a:gd name="adj" fmla="val 10629"/>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48" name="Rounded Rectangle 47"/>
          <p:cNvSpPr/>
          <p:nvPr/>
        </p:nvSpPr>
        <p:spPr>
          <a:xfrm>
            <a:off x="798752" y="2963629"/>
            <a:ext cx="1671919" cy="1790274"/>
          </a:xfrm>
          <a:prstGeom prst="roundRect">
            <a:avLst>
              <a:gd name="adj" fmla="val 11010"/>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46" name="Rounded Rectangle 45"/>
          <p:cNvSpPr/>
          <p:nvPr/>
        </p:nvSpPr>
        <p:spPr>
          <a:xfrm>
            <a:off x="2670582" y="5232175"/>
            <a:ext cx="1471770" cy="543955"/>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9" name="Title 1"/>
          <p:cNvSpPr txBox="1">
            <a:spLocks/>
          </p:cNvSpPr>
          <p:nvPr/>
        </p:nvSpPr>
        <p:spPr>
          <a:xfrm>
            <a:off x="200778" y="-333178"/>
            <a:ext cx="11764063" cy="981305"/>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dirty="0">
                <a:solidFill>
                  <a:srgbClr val="5091B7"/>
                </a:solidFill>
              </a:rPr>
              <a:t>Engaging</a:t>
            </a:r>
          </a:p>
        </p:txBody>
      </p:sp>
      <p:sp>
        <p:nvSpPr>
          <p:cNvPr id="8" name="Title 2"/>
          <p:cNvSpPr>
            <a:spLocks noGrp="1"/>
          </p:cNvSpPr>
          <p:nvPr>
            <p:ph type="title"/>
          </p:nvPr>
        </p:nvSpPr>
        <p:spPr>
          <a:xfrm>
            <a:off x="194148" y="657734"/>
            <a:ext cx="11735899" cy="899839"/>
          </a:xfrm>
        </p:spPr>
        <p:txBody>
          <a:bodyPr anchor="t"/>
          <a:lstStyle/>
          <a:p>
            <a:r>
              <a:rPr lang="en-US" dirty="0"/>
              <a:t>High-Quality Training Designed for Optimal Learning </a:t>
            </a:r>
            <a:br>
              <a:rPr lang="en-US" dirty="0"/>
            </a:br>
            <a:endParaRPr lang="en-US" sz="2000" b="0" dirty="0">
              <a:solidFill>
                <a:schemeClr val="tx1"/>
              </a:solidFill>
            </a:endParaRPr>
          </a:p>
        </p:txBody>
      </p:sp>
      <p:grpSp>
        <p:nvGrpSpPr>
          <p:cNvPr id="15" name="Group 14"/>
          <p:cNvGrpSpPr/>
          <p:nvPr/>
        </p:nvGrpSpPr>
        <p:grpSpPr>
          <a:xfrm>
            <a:off x="1606025" y="283505"/>
            <a:ext cx="335568" cy="335566"/>
            <a:chOff x="694685" y="1451549"/>
            <a:chExt cx="929898" cy="929898"/>
          </a:xfrm>
        </p:grpSpPr>
        <p:sp>
          <p:nvSpPr>
            <p:cNvPr id="16" name="Oval 15"/>
            <p:cNvSpPr/>
            <p:nvPr/>
          </p:nvSpPr>
          <p:spPr>
            <a:xfrm>
              <a:off x="694685" y="1451549"/>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pic>
          <p:nvPicPr>
            <p:cNvPr id="17" name="Picture 16"/>
            <p:cNvPicPr>
              <a:picLocks noChangeAspect="1"/>
            </p:cNvPicPr>
            <p:nvPr/>
          </p:nvPicPr>
          <p:blipFill>
            <a:blip r:embed="rId3"/>
            <a:stretch>
              <a:fillRect/>
            </a:stretch>
          </p:blipFill>
          <p:spPr>
            <a:xfrm>
              <a:off x="930665" y="1678598"/>
              <a:ext cx="526372" cy="466734"/>
            </a:xfrm>
            <a:prstGeom prst="rect">
              <a:avLst/>
            </a:prstGeom>
          </p:spPr>
        </p:pic>
      </p:grpSp>
      <p:sp>
        <p:nvSpPr>
          <p:cNvPr id="12" name="TextBox 11"/>
          <p:cNvSpPr txBox="1"/>
          <p:nvPr/>
        </p:nvSpPr>
        <p:spPr>
          <a:xfrm>
            <a:off x="2713330" y="5261222"/>
            <a:ext cx="2381618" cy="624657"/>
          </a:xfrm>
          <a:prstGeom prst="rect">
            <a:avLst/>
          </a:prstGeom>
        </p:spPr>
        <p:txBody>
          <a:bodyPr vert="horz" wrap="square" lIns="89789" tIns="44894" rIns="89789" bIns="44894" rtlCol="0" anchor="t">
            <a:spAutoFit/>
          </a:bodyPr>
          <a:lstStyle/>
          <a:p>
            <a:pPr defTabSz="563270"/>
            <a:r>
              <a:rPr lang="en-US" sz="2420" b="1" dirty="0">
                <a:solidFill>
                  <a:srgbClr val="323232"/>
                </a:solidFill>
                <a:latin typeface="Century Gothic" panose="020B0502020202020204" pitchFamily="34" charset="0"/>
              </a:rPr>
              <a:t>Auditory</a:t>
            </a:r>
          </a:p>
          <a:p>
            <a:pPr defTabSz="563270"/>
            <a:endParaRPr lang="en-US" sz="1050" dirty="0">
              <a:solidFill>
                <a:srgbClr val="323232"/>
              </a:solidFill>
              <a:latin typeface="Century Gothic" panose="020B0502020202020204" pitchFamily="34" charset="0"/>
            </a:endParaRPr>
          </a:p>
        </p:txBody>
      </p:sp>
      <p:sp>
        <p:nvSpPr>
          <p:cNvPr id="14" name="TextBox 13"/>
          <p:cNvSpPr txBox="1"/>
          <p:nvPr/>
        </p:nvSpPr>
        <p:spPr>
          <a:xfrm>
            <a:off x="7456814" y="1630439"/>
            <a:ext cx="3435355" cy="867801"/>
          </a:xfrm>
          <a:prstGeom prst="rect">
            <a:avLst/>
          </a:prstGeom>
        </p:spPr>
        <p:txBody>
          <a:bodyPr vert="horz" wrap="square" lIns="89789" tIns="44894" rIns="89789" bIns="44894" rtlCol="0" anchor="t">
            <a:spAutoFit/>
          </a:bodyPr>
          <a:lstStyle/>
          <a:p>
            <a:pPr defTabSz="563270"/>
            <a:r>
              <a:rPr lang="en-US" sz="2400" b="1" dirty="0">
                <a:solidFill>
                  <a:srgbClr val="323232"/>
                </a:solidFill>
                <a:latin typeface="Century Gothic" panose="020B0502020202020204" pitchFamily="34" charset="0"/>
              </a:rPr>
              <a:t>Micro learning</a:t>
            </a:r>
          </a:p>
          <a:p>
            <a:pPr defTabSz="563270"/>
            <a:endParaRPr lang="en-US" sz="1050" dirty="0">
              <a:solidFill>
                <a:srgbClr val="323232"/>
              </a:solidFill>
              <a:latin typeface="Century Gothic" panose="020B0502020202020204" pitchFamily="34" charset="0"/>
            </a:endParaRPr>
          </a:p>
          <a:p>
            <a:pPr marL="176213" indent="-176213" defTabSz="563270">
              <a:buFont typeface="Arial"/>
              <a:buChar char="•"/>
            </a:pPr>
            <a:r>
              <a:rPr lang="en-US" sz="1600" dirty="0">
                <a:solidFill>
                  <a:srgbClr val="323232"/>
                </a:solidFill>
                <a:latin typeface="Century Gothic" panose="020B0502020202020204" pitchFamily="34" charset="0"/>
              </a:rPr>
              <a:t>Bite-size 1-4 minute videos</a:t>
            </a:r>
          </a:p>
        </p:txBody>
      </p:sp>
      <p:sp>
        <p:nvSpPr>
          <p:cNvPr id="18" name="TextBox 17"/>
          <p:cNvSpPr txBox="1"/>
          <p:nvPr/>
        </p:nvSpPr>
        <p:spPr>
          <a:xfrm>
            <a:off x="7456814" y="2621491"/>
            <a:ext cx="4420862" cy="1114022"/>
          </a:xfrm>
          <a:prstGeom prst="rect">
            <a:avLst/>
          </a:prstGeom>
        </p:spPr>
        <p:txBody>
          <a:bodyPr vert="horz" wrap="square" lIns="89789" tIns="44894" rIns="89789" bIns="44894" rtlCol="0" anchor="t">
            <a:spAutoFit/>
          </a:bodyPr>
          <a:lstStyle/>
          <a:p>
            <a:pPr defTabSz="563270"/>
            <a:r>
              <a:rPr lang="en-US" sz="2400" b="1" dirty="0">
                <a:solidFill>
                  <a:srgbClr val="323232"/>
                </a:solidFill>
                <a:latin typeface="Century Gothic" panose="020B0502020202020204" pitchFamily="34" charset="0"/>
              </a:rPr>
              <a:t>Just-in-time learning</a:t>
            </a:r>
          </a:p>
          <a:p>
            <a:pPr defTabSz="563270"/>
            <a:endParaRPr lang="en-US" sz="1050" dirty="0">
              <a:solidFill>
                <a:srgbClr val="323232"/>
              </a:solidFill>
              <a:latin typeface="Century Gothic" panose="020B0502020202020204" pitchFamily="34" charset="0"/>
            </a:endParaRPr>
          </a:p>
          <a:p>
            <a:pPr marL="176213" indent="-176213" defTabSz="563270">
              <a:buFont typeface="Arial"/>
              <a:buChar char="•"/>
            </a:pPr>
            <a:r>
              <a:rPr lang="en-US" sz="1600" dirty="0">
                <a:solidFill>
                  <a:srgbClr val="323232"/>
                </a:solidFill>
                <a:latin typeface="Century Gothic" panose="020B0502020202020204" pitchFamily="34" charset="0"/>
              </a:rPr>
              <a:t>Searchable, time-coded transcripts </a:t>
            </a:r>
            <a:br>
              <a:rPr lang="en-US" sz="1600" dirty="0">
                <a:solidFill>
                  <a:srgbClr val="323232"/>
                </a:solidFill>
                <a:latin typeface="Century Gothic" panose="020B0502020202020204" pitchFamily="34" charset="0"/>
              </a:rPr>
            </a:br>
            <a:r>
              <a:rPr lang="en-US" sz="1600" dirty="0">
                <a:solidFill>
                  <a:srgbClr val="323232"/>
                </a:solidFill>
                <a:latin typeface="Century Gothic" panose="020B0502020202020204" pitchFamily="34" charset="0"/>
              </a:rPr>
              <a:t>for immediate answers</a:t>
            </a:r>
          </a:p>
        </p:txBody>
      </p:sp>
      <p:sp>
        <p:nvSpPr>
          <p:cNvPr id="21" name="TextBox 20"/>
          <p:cNvSpPr txBox="1"/>
          <p:nvPr/>
        </p:nvSpPr>
        <p:spPr>
          <a:xfrm>
            <a:off x="7456814" y="3858766"/>
            <a:ext cx="4420862" cy="1114022"/>
          </a:xfrm>
          <a:prstGeom prst="rect">
            <a:avLst/>
          </a:prstGeom>
        </p:spPr>
        <p:txBody>
          <a:bodyPr vert="horz" wrap="square" lIns="89789" tIns="44894" rIns="89789" bIns="44894" rtlCol="0" anchor="t">
            <a:spAutoFit/>
          </a:bodyPr>
          <a:lstStyle/>
          <a:p>
            <a:pPr defTabSz="563270"/>
            <a:r>
              <a:rPr lang="en-US" sz="2400" b="1" dirty="0">
                <a:solidFill>
                  <a:srgbClr val="323232"/>
                </a:solidFill>
                <a:latin typeface="Century Gothic" panose="020B0502020202020204" pitchFamily="34" charset="0"/>
              </a:rPr>
              <a:t>Self-paced learning</a:t>
            </a:r>
          </a:p>
          <a:p>
            <a:pPr defTabSz="563270"/>
            <a:endParaRPr lang="en-US" sz="1050" dirty="0">
              <a:solidFill>
                <a:srgbClr val="323232"/>
              </a:solidFill>
              <a:latin typeface="Century Gothic" panose="020B0502020202020204" pitchFamily="34" charset="0"/>
            </a:endParaRPr>
          </a:p>
          <a:p>
            <a:pPr marL="176213" indent="-176213" defTabSz="563270">
              <a:buFont typeface="Arial"/>
              <a:buChar char="•"/>
            </a:pPr>
            <a:r>
              <a:rPr lang="en-US" sz="1600" dirty="0">
                <a:solidFill>
                  <a:srgbClr val="323232"/>
                </a:solidFill>
                <a:latin typeface="Century Gothic" panose="020B0502020202020204" pitchFamily="34" charset="0"/>
              </a:rPr>
              <a:t>Speed/playback controls</a:t>
            </a:r>
          </a:p>
          <a:p>
            <a:pPr marL="176213" indent="-176213" defTabSz="563270">
              <a:buFont typeface="Arial"/>
              <a:buChar char="•"/>
            </a:pPr>
            <a:r>
              <a:rPr lang="en-US" sz="1600" dirty="0">
                <a:solidFill>
                  <a:srgbClr val="323232"/>
                </a:solidFill>
                <a:latin typeface="Century Gothic" panose="020B0502020202020204" pitchFamily="34" charset="0"/>
              </a:rPr>
              <a:t>Anytime/anywhere access</a:t>
            </a:r>
          </a:p>
        </p:txBody>
      </p:sp>
      <p:sp>
        <p:nvSpPr>
          <p:cNvPr id="22" name="TextBox 21"/>
          <p:cNvSpPr txBox="1"/>
          <p:nvPr/>
        </p:nvSpPr>
        <p:spPr>
          <a:xfrm>
            <a:off x="7456814" y="5096041"/>
            <a:ext cx="4420862" cy="867801"/>
          </a:xfrm>
          <a:prstGeom prst="rect">
            <a:avLst/>
          </a:prstGeom>
        </p:spPr>
        <p:txBody>
          <a:bodyPr vert="horz" wrap="square" lIns="89789" tIns="44894" rIns="89789" bIns="44894" rtlCol="0" anchor="t">
            <a:spAutoFit/>
          </a:bodyPr>
          <a:lstStyle/>
          <a:p>
            <a:pPr defTabSz="563270"/>
            <a:r>
              <a:rPr lang="en-US" sz="2400" b="1" dirty="0">
                <a:solidFill>
                  <a:srgbClr val="323232"/>
                </a:solidFill>
                <a:latin typeface="Century Gothic" panose="020B0502020202020204" pitchFamily="34" charset="0"/>
              </a:rPr>
              <a:t>Blended learning</a:t>
            </a:r>
          </a:p>
          <a:p>
            <a:pPr defTabSz="563270"/>
            <a:endParaRPr lang="en-US" sz="1050" dirty="0">
              <a:solidFill>
                <a:srgbClr val="323232"/>
              </a:solidFill>
              <a:latin typeface="Century Gothic" panose="020B0502020202020204" pitchFamily="34" charset="0"/>
            </a:endParaRPr>
          </a:p>
          <a:p>
            <a:pPr marL="176213" indent="-176213" defTabSz="563270">
              <a:buFont typeface="Arial"/>
              <a:buChar char="•"/>
            </a:pPr>
            <a:r>
              <a:rPr lang="en-US" sz="1600" dirty="0">
                <a:solidFill>
                  <a:srgbClr val="323232"/>
                </a:solidFill>
                <a:latin typeface="Century Gothic" panose="020B0502020202020204" pitchFamily="34" charset="0"/>
              </a:rPr>
              <a:t>Complements Instructor-led Training (ILT) </a:t>
            </a:r>
          </a:p>
        </p:txBody>
      </p:sp>
      <p:cxnSp>
        <p:nvCxnSpPr>
          <p:cNvPr id="23" name="Straight Connector 22"/>
          <p:cNvCxnSpPr/>
          <p:nvPr/>
        </p:nvCxnSpPr>
        <p:spPr>
          <a:xfrm>
            <a:off x="7247415" y="1697988"/>
            <a:ext cx="0" cy="4206678"/>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4312762" y="1906656"/>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28" name="Oval 27"/>
          <p:cNvSpPr/>
          <p:nvPr/>
        </p:nvSpPr>
        <p:spPr>
          <a:xfrm>
            <a:off x="1757814" y="1906656"/>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31" name="Oval 30"/>
          <p:cNvSpPr/>
          <p:nvPr/>
        </p:nvSpPr>
        <p:spPr>
          <a:xfrm>
            <a:off x="2941518" y="4246762"/>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0" name="TextBox 9"/>
          <p:cNvSpPr txBox="1"/>
          <p:nvPr/>
        </p:nvSpPr>
        <p:spPr>
          <a:xfrm>
            <a:off x="900795" y="3025653"/>
            <a:ext cx="1455739" cy="1609542"/>
          </a:xfrm>
          <a:prstGeom prst="rect">
            <a:avLst/>
          </a:prstGeom>
        </p:spPr>
        <p:txBody>
          <a:bodyPr vert="horz" wrap="square" lIns="89789" tIns="44894" rIns="89789" bIns="44894" rtlCol="0" anchor="t">
            <a:spAutoFit/>
          </a:bodyPr>
          <a:lstStyle/>
          <a:p>
            <a:pPr defTabSz="563270"/>
            <a:r>
              <a:rPr lang="en-US" sz="2420" b="1" dirty="0">
                <a:solidFill>
                  <a:srgbClr val="323232"/>
                </a:solidFill>
                <a:latin typeface="Century Gothic" panose="020B0502020202020204" pitchFamily="34" charset="0"/>
              </a:rPr>
              <a:t>Visual</a:t>
            </a:r>
          </a:p>
          <a:p>
            <a:pPr defTabSz="563270"/>
            <a:endParaRPr lang="en-US" sz="1050" dirty="0">
              <a:solidFill>
                <a:srgbClr val="323232"/>
              </a:solidFill>
              <a:latin typeface="Century Gothic" panose="020B0502020202020204" pitchFamily="34" charset="0"/>
            </a:endParaRPr>
          </a:p>
          <a:p>
            <a:pPr marL="176213" indent="-176213" defTabSz="563270">
              <a:buFont typeface="Arial"/>
              <a:buChar char="•"/>
            </a:pPr>
            <a:r>
              <a:rPr lang="en-US" sz="1600" dirty="0">
                <a:solidFill>
                  <a:srgbClr val="323232"/>
                </a:solidFill>
                <a:latin typeface="Century Gothic" panose="020B0502020202020204" pitchFamily="34" charset="0"/>
              </a:rPr>
              <a:t>Videos</a:t>
            </a:r>
          </a:p>
          <a:p>
            <a:pPr marL="176213" indent="-176213" defTabSz="563270">
              <a:buFont typeface="Arial"/>
              <a:buChar char="•"/>
            </a:pPr>
            <a:r>
              <a:rPr lang="en-US" sz="1600" dirty="0">
                <a:solidFill>
                  <a:srgbClr val="323232"/>
                </a:solidFill>
                <a:latin typeface="Century Gothic" panose="020B0502020202020204" pitchFamily="34" charset="0"/>
              </a:rPr>
              <a:t>Closed </a:t>
            </a:r>
            <a:br>
              <a:rPr lang="en-US" sz="1600" dirty="0">
                <a:solidFill>
                  <a:srgbClr val="323232"/>
                </a:solidFill>
                <a:latin typeface="Century Gothic" panose="020B0502020202020204" pitchFamily="34" charset="0"/>
              </a:rPr>
            </a:br>
            <a:r>
              <a:rPr lang="en-US" sz="1600" dirty="0">
                <a:solidFill>
                  <a:srgbClr val="323232"/>
                </a:solidFill>
                <a:latin typeface="Century Gothic" panose="020B0502020202020204" pitchFamily="34" charset="0"/>
              </a:rPr>
              <a:t>captions</a:t>
            </a:r>
          </a:p>
          <a:p>
            <a:pPr marL="176213" indent="-176213" defTabSz="563270">
              <a:buFont typeface="Arial"/>
              <a:buChar char="•"/>
            </a:pPr>
            <a:r>
              <a:rPr lang="en-US" sz="1600" dirty="0">
                <a:solidFill>
                  <a:srgbClr val="323232"/>
                </a:solidFill>
                <a:latin typeface="Century Gothic" panose="020B0502020202020204" pitchFamily="34" charset="0"/>
              </a:rPr>
              <a:t>Transcripts</a:t>
            </a:r>
          </a:p>
        </p:txBody>
      </p:sp>
      <p:sp>
        <p:nvSpPr>
          <p:cNvPr id="13" name="TextBox 12"/>
          <p:cNvSpPr txBox="1"/>
          <p:nvPr/>
        </p:nvSpPr>
        <p:spPr>
          <a:xfrm>
            <a:off x="4600115" y="3053995"/>
            <a:ext cx="3241138" cy="1609542"/>
          </a:xfrm>
          <a:prstGeom prst="rect">
            <a:avLst/>
          </a:prstGeom>
        </p:spPr>
        <p:txBody>
          <a:bodyPr vert="horz" wrap="square" lIns="89789" tIns="44894" rIns="89789" bIns="44894" rtlCol="0" anchor="t">
            <a:spAutoFit/>
          </a:bodyPr>
          <a:lstStyle/>
          <a:p>
            <a:pPr defTabSz="563270"/>
            <a:r>
              <a:rPr lang="en-US" sz="2420" b="1" dirty="0">
                <a:solidFill>
                  <a:srgbClr val="323232"/>
                </a:solidFill>
                <a:latin typeface="Century Gothic" panose="020B0502020202020204" pitchFamily="34" charset="0"/>
              </a:rPr>
              <a:t>Kinesthetic</a:t>
            </a:r>
          </a:p>
          <a:p>
            <a:pPr marL="171450" indent="-171450" defTabSz="563270">
              <a:buFont typeface="Arial"/>
              <a:buChar char="•"/>
            </a:pPr>
            <a:endParaRPr lang="en-US" sz="1050" dirty="0">
              <a:solidFill>
                <a:srgbClr val="323232"/>
              </a:solidFill>
              <a:latin typeface="Century Gothic" panose="020B0502020202020204" pitchFamily="34" charset="0"/>
            </a:endParaRPr>
          </a:p>
          <a:p>
            <a:pPr marL="176213" indent="-176213" defTabSz="563270">
              <a:buFont typeface="Arial"/>
              <a:buChar char="•"/>
            </a:pPr>
            <a:r>
              <a:rPr lang="en-US" sz="1600" dirty="0">
                <a:solidFill>
                  <a:srgbClr val="323232"/>
                </a:solidFill>
                <a:latin typeface="Century Gothic" panose="020B0502020202020204" pitchFamily="34" charset="0"/>
              </a:rPr>
              <a:t>Exercise files</a:t>
            </a:r>
          </a:p>
          <a:p>
            <a:pPr marL="176213" indent="-176213" defTabSz="563270">
              <a:buFont typeface="Arial"/>
              <a:buChar char="•"/>
            </a:pPr>
            <a:r>
              <a:rPr lang="en-US" sz="1600" dirty="0">
                <a:solidFill>
                  <a:srgbClr val="323232"/>
                </a:solidFill>
                <a:latin typeface="Century Gothic" panose="020B0502020202020204" pitchFamily="34" charset="0"/>
              </a:rPr>
              <a:t>Code practice </a:t>
            </a:r>
            <a:br>
              <a:rPr lang="en-US" sz="1600" dirty="0">
                <a:solidFill>
                  <a:srgbClr val="323232"/>
                </a:solidFill>
                <a:latin typeface="Century Gothic" panose="020B0502020202020204" pitchFamily="34" charset="0"/>
              </a:rPr>
            </a:br>
            <a:r>
              <a:rPr lang="en-US" sz="1600" dirty="0">
                <a:solidFill>
                  <a:srgbClr val="323232"/>
                </a:solidFill>
                <a:latin typeface="Century Gothic" panose="020B0502020202020204" pitchFamily="34" charset="0"/>
              </a:rPr>
              <a:t>environment</a:t>
            </a:r>
          </a:p>
          <a:p>
            <a:pPr marL="176213" indent="-176213" defTabSz="563270">
              <a:buFont typeface="Arial"/>
              <a:buChar char="•"/>
            </a:pPr>
            <a:r>
              <a:rPr lang="en-US" sz="1600" dirty="0">
                <a:solidFill>
                  <a:srgbClr val="323232"/>
                </a:solidFill>
                <a:latin typeface="Century Gothic" panose="020B0502020202020204" pitchFamily="34" charset="0"/>
              </a:rPr>
              <a:t>Note taking</a:t>
            </a:r>
          </a:p>
        </p:txBody>
      </p:sp>
      <p:pic>
        <p:nvPicPr>
          <p:cNvPr id="40" name="Picture 39"/>
          <p:cNvPicPr>
            <a:picLocks noChangeAspect="1"/>
          </p:cNvPicPr>
          <p:nvPr/>
        </p:nvPicPr>
        <p:blipFill>
          <a:blip r:embed="rId4"/>
          <a:stretch>
            <a:fillRect/>
          </a:stretch>
        </p:blipFill>
        <p:spPr>
          <a:xfrm rot="18900000">
            <a:off x="4549702" y="2021599"/>
            <a:ext cx="451046" cy="632811"/>
          </a:xfrm>
          <a:prstGeom prst="rect">
            <a:avLst/>
          </a:prstGeom>
        </p:spPr>
      </p:pic>
      <p:pic>
        <p:nvPicPr>
          <p:cNvPr id="42" name="Picture 41"/>
          <p:cNvPicPr>
            <a:picLocks noChangeAspect="1"/>
          </p:cNvPicPr>
          <p:nvPr/>
        </p:nvPicPr>
        <p:blipFill>
          <a:blip r:embed="rId5"/>
          <a:stretch>
            <a:fillRect/>
          </a:stretch>
        </p:blipFill>
        <p:spPr>
          <a:xfrm>
            <a:off x="1926540" y="2123727"/>
            <a:ext cx="570253" cy="467736"/>
          </a:xfrm>
          <a:prstGeom prst="rect">
            <a:avLst/>
          </a:prstGeom>
        </p:spPr>
      </p:pic>
      <p:pic>
        <p:nvPicPr>
          <p:cNvPr id="43" name="Picture 42"/>
          <p:cNvPicPr>
            <a:picLocks noChangeAspect="1"/>
          </p:cNvPicPr>
          <p:nvPr/>
        </p:nvPicPr>
        <p:blipFill>
          <a:blip r:embed="rId6"/>
          <a:stretch>
            <a:fillRect/>
          </a:stretch>
        </p:blipFill>
        <p:spPr>
          <a:xfrm>
            <a:off x="3195543" y="4438695"/>
            <a:ext cx="424664" cy="579951"/>
          </a:xfrm>
          <a:prstGeom prst="rect">
            <a:avLst/>
          </a:prstGeom>
        </p:spPr>
      </p:pic>
      <p:pic>
        <p:nvPicPr>
          <p:cNvPr id="41" name="Picture 40" descr="Stocksy_txp3813a7e9bfF000_Medium_375541.jpg"/>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75000"/>
                    </a14:imgEffect>
                    <a14:imgEffect>
                      <a14:brightnessContrast contrast="20000"/>
                    </a14:imgEffect>
                  </a14:imgLayer>
                </a14:imgProps>
              </a:ext>
              <a:ext uri="{28A0092B-C50C-407E-A947-70E740481C1C}">
                <a14:useLocalDpi xmlns:a14="http://schemas.microsoft.com/office/drawing/2010/main" val="0"/>
              </a:ext>
            </a:extLst>
          </a:blip>
          <a:srcRect l="57036" t="34191" r="24848" b="37296"/>
          <a:stretch/>
        </p:blipFill>
        <p:spPr>
          <a:xfrm flipH="1">
            <a:off x="2602630" y="2357596"/>
            <a:ext cx="1748325" cy="1763055"/>
          </a:xfrm>
          <a:prstGeom prst="ellipse">
            <a:avLst/>
          </a:prstGeom>
        </p:spPr>
      </p:pic>
    </p:spTree>
    <p:extLst>
      <p:ext uri="{BB962C8B-B14F-4D97-AF65-F5344CB8AC3E}">
        <p14:creationId xmlns:p14="http://schemas.microsoft.com/office/powerpoint/2010/main" val="182942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9" name="Picture 22" descr="Methodology"/>
          <p:cNvPicPr>
            <a:picLocks noChangeAspect="1" noChangeArrowheads="1"/>
          </p:cNvPicPr>
          <p:nvPr/>
        </p:nvPicPr>
        <p:blipFill>
          <a:blip r:embed="rId3" cstate="print"/>
          <a:srcRect l="11195" t="3268" r="12405"/>
          <a:stretch>
            <a:fillRect/>
          </a:stretch>
        </p:blipFill>
        <p:spPr bwMode="auto">
          <a:xfrm>
            <a:off x="8296732" y="3519647"/>
            <a:ext cx="1948451" cy="1825053"/>
          </a:xfrm>
          <a:prstGeom prst="rect">
            <a:avLst/>
          </a:prstGeom>
          <a:noFill/>
          <a:ln w="9525">
            <a:noFill/>
            <a:miter lim="800000"/>
            <a:headEnd/>
            <a:tailEnd/>
          </a:ln>
        </p:spPr>
      </p:pic>
      <p:sp>
        <p:nvSpPr>
          <p:cNvPr id="25" name="Title 24"/>
          <p:cNvSpPr>
            <a:spLocks noGrp="1"/>
          </p:cNvSpPr>
          <p:nvPr>
            <p:ph type="title"/>
          </p:nvPr>
        </p:nvSpPr>
        <p:spPr/>
        <p:txBody>
          <a:bodyPr/>
          <a:lstStyle/>
          <a:p>
            <a:r>
              <a:rPr lang="en-US" dirty="0" smtClean="0"/>
              <a:t>Zero-Based Budget Review Project</a:t>
            </a:r>
            <a:endParaRPr lang="en-US" dirty="0"/>
          </a:p>
        </p:txBody>
      </p:sp>
      <p:sp>
        <p:nvSpPr>
          <p:cNvPr id="28" name="Text Placeholder 27"/>
          <p:cNvSpPr>
            <a:spLocks noGrp="1"/>
          </p:cNvSpPr>
          <p:nvPr>
            <p:ph type="body" sz="quarter" idx="12"/>
          </p:nvPr>
        </p:nvSpPr>
        <p:spPr>
          <a:xfrm>
            <a:off x="1734312" y="3407484"/>
            <a:ext cx="5924270" cy="731520"/>
          </a:xfrm>
        </p:spPr>
        <p:txBody>
          <a:bodyPr/>
          <a:lstStyle/>
          <a:p>
            <a:endParaRPr lang="en-US" dirty="0" smtClean="0"/>
          </a:p>
          <a:p>
            <a:r>
              <a:rPr lang="en-US" dirty="0" smtClean="0"/>
              <a:t>Tim Gallivan, Technology Billing and Business Management</a:t>
            </a:r>
            <a:endParaRPr lang="en-US" dirty="0"/>
          </a:p>
        </p:txBody>
      </p:sp>
      <p:sp>
        <p:nvSpPr>
          <p:cNvPr id="2" name="Content Placeholder 1"/>
          <p:cNvSpPr>
            <a:spLocks noGrp="1"/>
          </p:cNvSpPr>
          <p:nvPr>
            <p:ph sz="quarter" idx="10"/>
          </p:nvPr>
        </p:nvSpPr>
        <p:spPr/>
        <p:txBody>
          <a:bodyPr/>
          <a:lstStyle/>
          <a:p>
            <a:endParaRPr lang="en-US"/>
          </a:p>
        </p:txBody>
      </p:sp>
    </p:spTree>
    <p:extLst>
      <p:ext uri="{BB962C8B-B14F-4D97-AF65-F5344CB8AC3E}">
        <p14:creationId xmlns:p14="http://schemas.microsoft.com/office/powerpoint/2010/main" val="2041667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Box 212"/>
          <p:cNvSpPr txBox="1"/>
          <p:nvPr/>
        </p:nvSpPr>
        <p:spPr>
          <a:xfrm>
            <a:off x="3567789" y="4135146"/>
            <a:ext cx="5021098" cy="736996"/>
          </a:xfrm>
          <a:prstGeom prst="rect">
            <a:avLst/>
          </a:prstGeom>
        </p:spPr>
        <p:txBody>
          <a:bodyPr vert="horz" wrap="square" lIns="89789" tIns="44894" rIns="89789" bIns="44894" rtlCol="0" anchor="t">
            <a:spAutoFit/>
          </a:bodyPr>
          <a:lstStyle/>
          <a:p>
            <a:pPr defTabSz="563270"/>
            <a:endParaRPr lang="en-US" sz="1000" dirty="0">
              <a:solidFill>
                <a:srgbClr val="323232"/>
              </a:solidFill>
              <a:latin typeface="Century Gothic" panose="020B0502020202020204" pitchFamily="34" charset="0"/>
            </a:endParaRPr>
          </a:p>
          <a:p>
            <a:pPr algn="ctr" defTabSz="563270"/>
            <a:r>
              <a:rPr lang="en-US" sz="3200" dirty="0">
                <a:solidFill>
                  <a:srgbClr val="323232"/>
                </a:solidFill>
                <a:latin typeface="Century Gothic" panose="020B0502020202020204" pitchFamily="34" charset="0"/>
              </a:rPr>
              <a:t>Your Company</a:t>
            </a:r>
          </a:p>
        </p:txBody>
      </p:sp>
      <p:sp>
        <p:nvSpPr>
          <p:cNvPr id="214" name="Rectangle 213"/>
          <p:cNvSpPr/>
          <p:nvPr/>
        </p:nvSpPr>
        <p:spPr>
          <a:xfrm>
            <a:off x="4164864" y="4257098"/>
            <a:ext cx="3840439" cy="615044"/>
          </a:xfrm>
          <a:prstGeom prst="rect">
            <a:avLst/>
          </a:prstGeom>
          <a:solidFill>
            <a:schemeClr val="bg2"/>
          </a:solidFill>
          <a:ln w="63500">
            <a:noFill/>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563270"/>
            <a:endParaRPr lang="en-US" sz="2200" dirty="0">
              <a:solidFill>
                <a:srgbClr val="5091BD"/>
              </a:solidFill>
              <a:latin typeface="Calibri"/>
            </a:endParaRPr>
          </a:p>
        </p:txBody>
      </p:sp>
      <p:sp>
        <p:nvSpPr>
          <p:cNvPr id="105" name="Title 2"/>
          <p:cNvSpPr>
            <a:spLocks noGrp="1"/>
          </p:cNvSpPr>
          <p:nvPr>
            <p:ph type="title"/>
          </p:nvPr>
        </p:nvSpPr>
        <p:spPr>
          <a:xfrm>
            <a:off x="194147" y="657734"/>
            <a:ext cx="11994678" cy="899839"/>
          </a:xfrm>
        </p:spPr>
        <p:txBody>
          <a:bodyPr anchor="t"/>
          <a:lstStyle/>
          <a:p>
            <a:r>
              <a:rPr lang="en-US" sz="3000" dirty="0"/>
              <a:t>Significant Breadth and Depth Aligns with Mission-Critical Skills</a:t>
            </a:r>
            <a:endParaRPr lang="en-US" sz="3000" b="0" dirty="0">
              <a:solidFill>
                <a:schemeClr val="tx1"/>
              </a:solidFill>
            </a:endParaRPr>
          </a:p>
        </p:txBody>
      </p:sp>
      <p:grpSp>
        <p:nvGrpSpPr>
          <p:cNvPr id="38" name="Group 37"/>
          <p:cNvGrpSpPr/>
          <p:nvPr/>
        </p:nvGrpSpPr>
        <p:grpSpPr>
          <a:xfrm>
            <a:off x="2221292" y="3172179"/>
            <a:ext cx="7510840" cy="1045299"/>
            <a:chOff x="2219704" y="3172178"/>
            <a:chExt cx="7510840" cy="1045299"/>
          </a:xfrm>
        </p:grpSpPr>
        <p:grpSp>
          <p:nvGrpSpPr>
            <p:cNvPr id="5" name="Group 4"/>
            <p:cNvGrpSpPr/>
            <p:nvPr/>
          </p:nvGrpSpPr>
          <p:grpSpPr>
            <a:xfrm>
              <a:off x="2423356" y="3239467"/>
              <a:ext cx="7307188" cy="978010"/>
              <a:chOff x="-1092990" y="2494085"/>
              <a:chExt cx="13005845" cy="1740733"/>
            </a:xfrm>
          </p:grpSpPr>
          <p:pic>
            <p:nvPicPr>
              <p:cNvPr id="3" name="Picture 2"/>
              <p:cNvPicPr>
                <a:picLocks noChangeAspect="1"/>
              </p:cNvPicPr>
              <p:nvPr/>
            </p:nvPicPr>
            <p:blipFill>
              <a:blip r:embed="rId3"/>
              <a:stretch>
                <a:fillRect/>
              </a:stretch>
            </p:blipFill>
            <p:spPr>
              <a:xfrm>
                <a:off x="-1092990" y="2494085"/>
                <a:ext cx="7833300" cy="1740733"/>
              </a:xfrm>
              <a:prstGeom prst="rect">
                <a:avLst/>
              </a:prstGeom>
            </p:spPr>
          </p:pic>
          <p:pic>
            <p:nvPicPr>
              <p:cNvPr id="4" name="Picture 3"/>
              <p:cNvPicPr>
                <a:picLocks noChangeAspect="1"/>
              </p:cNvPicPr>
              <p:nvPr/>
            </p:nvPicPr>
            <p:blipFill>
              <a:blip r:embed="rId3"/>
              <a:stretch>
                <a:fillRect/>
              </a:stretch>
            </p:blipFill>
            <p:spPr>
              <a:xfrm>
                <a:off x="4079554" y="2494085"/>
                <a:ext cx="7833301" cy="1740733"/>
              </a:xfrm>
              <a:prstGeom prst="rect">
                <a:avLst/>
              </a:prstGeom>
            </p:spPr>
          </p:pic>
        </p:grpSp>
        <p:sp>
          <p:nvSpPr>
            <p:cNvPr id="18" name="Rectangle 17"/>
            <p:cNvSpPr/>
            <p:nvPr/>
          </p:nvSpPr>
          <p:spPr>
            <a:xfrm>
              <a:off x="2219704" y="3172178"/>
              <a:ext cx="7501070" cy="1035973"/>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dirty="0">
                <a:solidFill>
                  <a:srgbClr val="FFFFFF"/>
                </a:solidFill>
                <a:latin typeface="Calibri"/>
              </a:endParaRPr>
            </a:p>
          </p:txBody>
        </p:sp>
      </p:grpSp>
      <p:grpSp>
        <p:nvGrpSpPr>
          <p:cNvPr id="63" name="Group 62"/>
          <p:cNvGrpSpPr/>
          <p:nvPr/>
        </p:nvGrpSpPr>
        <p:grpSpPr>
          <a:xfrm>
            <a:off x="278653" y="4307113"/>
            <a:ext cx="2956681" cy="1641269"/>
            <a:chOff x="277064" y="4307112"/>
            <a:chExt cx="2956681" cy="1641269"/>
          </a:xfrm>
        </p:grpSpPr>
        <p:grpSp>
          <p:nvGrpSpPr>
            <p:cNvPr id="30" name="Group 29"/>
            <p:cNvGrpSpPr/>
            <p:nvPr/>
          </p:nvGrpSpPr>
          <p:grpSpPr>
            <a:xfrm>
              <a:off x="277064" y="5379800"/>
              <a:ext cx="1439422" cy="568581"/>
              <a:chOff x="225748" y="5683976"/>
              <a:chExt cx="1439422" cy="568581"/>
            </a:xfrm>
          </p:grpSpPr>
          <p:sp>
            <p:nvSpPr>
              <p:cNvPr id="189" name="Rounded Rectangle 188"/>
              <p:cNvSpPr/>
              <p:nvPr/>
            </p:nvSpPr>
            <p:spPr>
              <a:xfrm>
                <a:off x="271520" y="5683976"/>
                <a:ext cx="1393650"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0" name="Rectangle 9"/>
              <p:cNvSpPr/>
              <p:nvPr/>
            </p:nvSpPr>
            <p:spPr>
              <a:xfrm>
                <a:off x="225748" y="5725769"/>
                <a:ext cx="1439422"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Creative Skills </a:t>
                </a:r>
                <a:br>
                  <a:rPr lang="en-US" sz="1300" b="1" dirty="0">
                    <a:solidFill>
                      <a:srgbClr val="FFFFFF"/>
                    </a:solidFill>
                    <a:latin typeface="Century Gothic"/>
                    <a:cs typeface="Century Gothic"/>
                  </a:rPr>
                </a:br>
                <a:r>
                  <a:rPr lang="en-US" sz="1300" b="1" dirty="0">
                    <a:solidFill>
                      <a:srgbClr val="FFFFFF"/>
                    </a:solidFill>
                    <a:latin typeface="Century Gothic"/>
                    <a:cs typeface="Century Gothic"/>
                  </a:rPr>
                  <a:t>and Software </a:t>
                </a:r>
              </a:p>
            </p:txBody>
          </p:sp>
        </p:grpSp>
        <p:grpSp>
          <p:nvGrpSpPr>
            <p:cNvPr id="41" name="Group 40"/>
            <p:cNvGrpSpPr/>
            <p:nvPr/>
          </p:nvGrpSpPr>
          <p:grpSpPr>
            <a:xfrm>
              <a:off x="2423356" y="4307112"/>
              <a:ext cx="810389" cy="165092"/>
              <a:chOff x="2423356" y="4307112"/>
              <a:chExt cx="810389" cy="165092"/>
            </a:xfrm>
          </p:grpSpPr>
          <p:cxnSp>
            <p:nvCxnSpPr>
              <p:cNvPr id="134" name="Straight Connector 133"/>
              <p:cNvCxnSpPr/>
              <p:nvPr/>
            </p:nvCxnSpPr>
            <p:spPr>
              <a:xfrm>
                <a:off x="2423356" y="4472204"/>
                <a:ext cx="810389"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57" name="Group 156"/>
              <p:cNvGrpSpPr/>
              <p:nvPr/>
            </p:nvGrpSpPr>
            <p:grpSpPr>
              <a:xfrm>
                <a:off x="2427960" y="4307112"/>
                <a:ext cx="800619" cy="165092"/>
                <a:chOff x="2427960" y="4148246"/>
                <a:chExt cx="800619" cy="338554"/>
              </a:xfrm>
            </p:grpSpPr>
            <p:cxnSp>
              <p:nvCxnSpPr>
                <p:cNvPr id="143" name="Straight Connector 142"/>
                <p:cNvCxnSpPr/>
                <p:nvPr/>
              </p:nvCxnSpPr>
              <p:spPr>
                <a:xfrm flipV="1">
                  <a:off x="2427960"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3228579"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grpSp>
        </p:grpSp>
        <p:cxnSp>
          <p:nvCxnSpPr>
            <p:cNvPr id="146" name="Straight Connector 145"/>
            <p:cNvCxnSpPr>
              <a:stCxn id="189" idx="0"/>
            </p:cNvCxnSpPr>
            <p:nvPr/>
          </p:nvCxnSpPr>
          <p:spPr>
            <a:xfrm flipV="1">
              <a:off x="1019661" y="4490591"/>
              <a:ext cx="1823789" cy="889209"/>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a:off x="3204857" y="4307113"/>
            <a:ext cx="1883912" cy="1641269"/>
            <a:chOff x="3203269" y="4307112"/>
            <a:chExt cx="1883912" cy="1641269"/>
          </a:xfrm>
        </p:grpSpPr>
        <p:grpSp>
          <p:nvGrpSpPr>
            <p:cNvPr id="32" name="Group 31"/>
            <p:cNvGrpSpPr/>
            <p:nvPr/>
          </p:nvGrpSpPr>
          <p:grpSpPr>
            <a:xfrm>
              <a:off x="3203269" y="5379800"/>
              <a:ext cx="1409598" cy="568581"/>
              <a:chOff x="3201428" y="5683976"/>
              <a:chExt cx="1409598" cy="568581"/>
            </a:xfrm>
          </p:grpSpPr>
          <p:sp>
            <p:nvSpPr>
              <p:cNvPr id="188" name="Rounded Rectangle 187"/>
              <p:cNvSpPr/>
              <p:nvPr/>
            </p:nvSpPr>
            <p:spPr>
              <a:xfrm>
                <a:off x="3217376" y="5683976"/>
                <a:ext cx="1393650"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2" name="Rectangle 11"/>
              <p:cNvSpPr/>
              <p:nvPr/>
            </p:nvSpPr>
            <p:spPr>
              <a:xfrm>
                <a:off x="3201428" y="5725769"/>
                <a:ext cx="1398258"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IT </a:t>
                </a:r>
                <a:br>
                  <a:rPr lang="en-US" sz="1300" b="1" dirty="0">
                    <a:solidFill>
                      <a:srgbClr val="FFFFFF"/>
                    </a:solidFill>
                    <a:latin typeface="Century Gothic"/>
                    <a:cs typeface="Century Gothic"/>
                  </a:rPr>
                </a:br>
                <a:r>
                  <a:rPr lang="en-US" sz="1300" b="1" dirty="0">
                    <a:solidFill>
                      <a:srgbClr val="FFFFFF"/>
                    </a:solidFill>
                    <a:latin typeface="Century Gothic"/>
                    <a:cs typeface="Century Gothic"/>
                  </a:rPr>
                  <a:t>Infrastructure</a:t>
                </a:r>
              </a:p>
            </p:txBody>
          </p:sp>
        </p:grpSp>
        <p:grpSp>
          <p:nvGrpSpPr>
            <p:cNvPr id="43" name="Group 42"/>
            <p:cNvGrpSpPr/>
            <p:nvPr/>
          </p:nvGrpSpPr>
          <p:grpSpPr>
            <a:xfrm>
              <a:off x="4276792" y="4307112"/>
              <a:ext cx="810389" cy="165092"/>
              <a:chOff x="4276792" y="4307112"/>
              <a:chExt cx="810389" cy="165092"/>
            </a:xfrm>
          </p:grpSpPr>
          <p:cxnSp>
            <p:nvCxnSpPr>
              <p:cNvPr id="137" name="Straight Connector 136"/>
              <p:cNvCxnSpPr/>
              <p:nvPr/>
            </p:nvCxnSpPr>
            <p:spPr>
              <a:xfrm>
                <a:off x="4276792" y="4472204"/>
                <a:ext cx="810389"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1" name="Group 160"/>
              <p:cNvGrpSpPr/>
              <p:nvPr/>
            </p:nvGrpSpPr>
            <p:grpSpPr>
              <a:xfrm>
                <a:off x="4281958" y="4307112"/>
                <a:ext cx="800619" cy="165092"/>
                <a:chOff x="2438292" y="4148246"/>
                <a:chExt cx="800619" cy="338554"/>
              </a:xfrm>
            </p:grpSpPr>
            <p:cxnSp>
              <p:nvCxnSpPr>
                <p:cNvPr id="162" name="Straight Connector 161"/>
                <p:cNvCxnSpPr/>
                <p:nvPr/>
              </p:nvCxnSpPr>
              <p:spPr>
                <a:xfrm flipV="1">
                  <a:off x="2438292"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V="1">
                  <a:off x="3238911"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grpSp>
        </p:grpSp>
        <p:cxnSp>
          <p:nvCxnSpPr>
            <p:cNvPr id="191" name="Straight Connector 190"/>
            <p:cNvCxnSpPr>
              <a:stCxn id="188" idx="0"/>
            </p:cNvCxnSpPr>
            <p:nvPr/>
          </p:nvCxnSpPr>
          <p:spPr>
            <a:xfrm flipV="1">
              <a:off x="3916042" y="4490590"/>
              <a:ext cx="764449" cy="889210"/>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96" name="Group 95"/>
          <p:cNvGrpSpPr/>
          <p:nvPr/>
        </p:nvGrpSpPr>
        <p:grpSpPr>
          <a:xfrm>
            <a:off x="1774473" y="4307113"/>
            <a:ext cx="2387579" cy="1641269"/>
            <a:chOff x="1772884" y="4307112"/>
            <a:chExt cx="2387579" cy="1641269"/>
          </a:xfrm>
        </p:grpSpPr>
        <p:grpSp>
          <p:nvGrpSpPr>
            <p:cNvPr id="31" name="Group 30"/>
            <p:cNvGrpSpPr/>
            <p:nvPr/>
          </p:nvGrpSpPr>
          <p:grpSpPr>
            <a:xfrm>
              <a:off x="1772884" y="5379800"/>
              <a:ext cx="1399645" cy="568581"/>
              <a:chOff x="1765241" y="5045398"/>
              <a:chExt cx="1399645" cy="568581"/>
            </a:xfrm>
          </p:grpSpPr>
          <p:sp>
            <p:nvSpPr>
              <p:cNvPr id="185" name="Rounded Rectangle 184"/>
              <p:cNvSpPr/>
              <p:nvPr/>
            </p:nvSpPr>
            <p:spPr>
              <a:xfrm>
                <a:off x="1765241" y="5045398"/>
                <a:ext cx="1393650"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1" name="Rectangle 10"/>
              <p:cNvSpPr/>
              <p:nvPr/>
            </p:nvSpPr>
            <p:spPr>
              <a:xfrm>
                <a:off x="1766628" y="5080219"/>
                <a:ext cx="1398258"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Online </a:t>
                </a:r>
                <a:br>
                  <a:rPr lang="en-US" sz="1300" b="1" dirty="0">
                    <a:solidFill>
                      <a:srgbClr val="FFFFFF"/>
                    </a:solidFill>
                    <a:latin typeface="Century Gothic"/>
                    <a:cs typeface="Century Gothic"/>
                  </a:rPr>
                </a:br>
                <a:r>
                  <a:rPr lang="en-US" sz="1300" b="1" dirty="0">
                    <a:solidFill>
                      <a:srgbClr val="FFFFFF"/>
                    </a:solidFill>
                    <a:latin typeface="Century Gothic"/>
                    <a:cs typeface="Century Gothic"/>
                  </a:rPr>
                  <a:t>Marketing</a:t>
                </a:r>
              </a:p>
            </p:txBody>
          </p:sp>
        </p:grpSp>
        <p:grpSp>
          <p:nvGrpSpPr>
            <p:cNvPr id="42" name="Group 41"/>
            <p:cNvGrpSpPr/>
            <p:nvPr/>
          </p:nvGrpSpPr>
          <p:grpSpPr>
            <a:xfrm>
              <a:off x="3350074" y="4307112"/>
              <a:ext cx="810389" cy="165092"/>
              <a:chOff x="3350074" y="4307112"/>
              <a:chExt cx="810389" cy="165092"/>
            </a:xfrm>
          </p:grpSpPr>
          <p:cxnSp>
            <p:nvCxnSpPr>
              <p:cNvPr id="136" name="Straight Connector 135"/>
              <p:cNvCxnSpPr/>
              <p:nvPr/>
            </p:nvCxnSpPr>
            <p:spPr>
              <a:xfrm>
                <a:off x="3350074" y="4472204"/>
                <a:ext cx="810389"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58" name="Group 157"/>
              <p:cNvGrpSpPr/>
              <p:nvPr/>
            </p:nvGrpSpPr>
            <p:grpSpPr>
              <a:xfrm>
                <a:off x="3355240" y="4307112"/>
                <a:ext cx="800619" cy="165092"/>
                <a:chOff x="2438292" y="4148246"/>
                <a:chExt cx="800619" cy="338554"/>
              </a:xfrm>
            </p:grpSpPr>
            <p:cxnSp>
              <p:nvCxnSpPr>
                <p:cNvPr id="159" name="Straight Connector 158"/>
                <p:cNvCxnSpPr/>
                <p:nvPr/>
              </p:nvCxnSpPr>
              <p:spPr>
                <a:xfrm flipV="1">
                  <a:off x="2438292"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flipV="1">
                  <a:off x="3238911"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grpSp>
        </p:grpSp>
        <p:cxnSp>
          <p:nvCxnSpPr>
            <p:cNvPr id="194" name="Straight Connector 193"/>
            <p:cNvCxnSpPr>
              <a:stCxn id="185" idx="0"/>
            </p:cNvCxnSpPr>
            <p:nvPr/>
          </p:nvCxnSpPr>
          <p:spPr>
            <a:xfrm flipV="1">
              <a:off x="2469709" y="4490594"/>
              <a:ext cx="1285423" cy="889206"/>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98" name="Group 97"/>
          <p:cNvGrpSpPr/>
          <p:nvPr/>
        </p:nvGrpSpPr>
        <p:grpSpPr>
          <a:xfrm>
            <a:off x="4581050" y="4307113"/>
            <a:ext cx="1581618" cy="1641269"/>
            <a:chOff x="4579462" y="4307112"/>
            <a:chExt cx="1581618" cy="1641269"/>
          </a:xfrm>
        </p:grpSpPr>
        <p:grpSp>
          <p:nvGrpSpPr>
            <p:cNvPr id="33" name="Group 32"/>
            <p:cNvGrpSpPr/>
            <p:nvPr/>
          </p:nvGrpSpPr>
          <p:grpSpPr>
            <a:xfrm>
              <a:off x="4579462" y="5379800"/>
              <a:ext cx="1581618" cy="568581"/>
              <a:chOff x="4591336" y="5045398"/>
              <a:chExt cx="1581618" cy="568581"/>
            </a:xfrm>
          </p:grpSpPr>
          <p:sp>
            <p:nvSpPr>
              <p:cNvPr id="184" name="Rounded Rectangle 183"/>
              <p:cNvSpPr/>
              <p:nvPr/>
            </p:nvSpPr>
            <p:spPr>
              <a:xfrm>
                <a:off x="4691218" y="5045398"/>
                <a:ext cx="1393650"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3" name="Rectangle 12"/>
              <p:cNvSpPr/>
              <p:nvPr/>
            </p:nvSpPr>
            <p:spPr>
              <a:xfrm>
                <a:off x="4591336" y="5082871"/>
                <a:ext cx="1581618"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Software Development</a:t>
                </a:r>
              </a:p>
            </p:txBody>
          </p:sp>
        </p:grpSp>
        <p:grpSp>
          <p:nvGrpSpPr>
            <p:cNvPr id="48" name="Group 47"/>
            <p:cNvGrpSpPr/>
            <p:nvPr/>
          </p:nvGrpSpPr>
          <p:grpSpPr>
            <a:xfrm>
              <a:off x="5203510" y="4307112"/>
              <a:ext cx="810389" cy="165092"/>
              <a:chOff x="5203510" y="4307112"/>
              <a:chExt cx="810389" cy="165092"/>
            </a:xfrm>
          </p:grpSpPr>
          <p:cxnSp>
            <p:nvCxnSpPr>
              <p:cNvPr id="138" name="Straight Connector 137"/>
              <p:cNvCxnSpPr/>
              <p:nvPr/>
            </p:nvCxnSpPr>
            <p:spPr>
              <a:xfrm>
                <a:off x="5203510" y="4472204"/>
                <a:ext cx="810389"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4" name="Group 163"/>
              <p:cNvGrpSpPr/>
              <p:nvPr/>
            </p:nvGrpSpPr>
            <p:grpSpPr>
              <a:xfrm>
                <a:off x="5208676" y="4307112"/>
                <a:ext cx="800619" cy="165092"/>
                <a:chOff x="2438292" y="4148246"/>
                <a:chExt cx="800619" cy="338554"/>
              </a:xfrm>
            </p:grpSpPr>
            <p:cxnSp>
              <p:nvCxnSpPr>
                <p:cNvPr id="165" name="Straight Connector 164"/>
                <p:cNvCxnSpPr/>
                <p:nvPr/>
              </p:nvCxnSpPr>
              <p:spPr>
                <a:xfrm flipV="1">
                  <a:off x="2438292"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V="1">
                  <a:off x="3238911"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grpSp>
        </p:grpSp>
        <p:cxnSp>
          <p:nvCxnSpPr>
            <p:cNvPr id="196" name="Straight Connector 195"/>
            <p:cNvCxnSpPr>
              <a:stCxn id="184" idx="0"/>
            </p:cNvCxnSpPr>
            <p:nvPr/>
          </p:nvCxnSpPr>
          <p:spPr>
            <a:xfrm flipV="1">
              <a:off x="5376169" y="4490589"/>
              <a:ext cx="238684" cy="889211"/>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02" name="Group 101"/>
          <p:cNvGrpSpPr/>
          <p:nvPr/>
        </p:nvGrpSpPr>
        <p:grpSpPr>
          <a:xfrm>
            <a:off x="8911974" y="4307113"/>
            <a:ext cx="3033021" cy="1641269"/>
            <a:chOff x="8910385" y="4307112"/>
            <a:chExt cx="3033021" cy="1641269"/>
          </a:xfrm>
        </p:grpSpPr>
        <p:grpSp>
          <p:nvGrpSpPr>
            <p:cNvPr id="37" name="Group 36"/>
            <p:cNvGrpSpPr/>
            <p:nvPr/>
          </p:nvGrpSpPr>
          <p:grpSpPr>
            <a:xfrm>
              <a:off x="10361788" y="5379800"/>
              <a:ext cx="1581618" cy="568581"/>
              <a:chOff x="10297643" y="5045398"/>
              <a:chExt cx="1581618" cy="568581"/>
            </a:xfrm>
          </p:grpSpPr>
          <p:sp>
            <p:nvSpPr>
              <p:cNvPr id="182" name="Rounded Rectangle 181"/>
              <p:cNvSpPr/>
              <p:nvPr/>
            </p:nvSpPr>
            <p:spPr>
              <a:xfrm>
                <a:off x="10386358" y="5045398"/>
                <a:ext cx="1393650"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7" name="Rectangle 16"/>
              <p:cNvSpPr/>
              <p:nvPr/>
            </p:nvSpPr>
            <p:spPr>
              <a:xfrm>
                <a:off x="10297643" y="5095699"/>
                <a:ext cx="1581618"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Information </a:t>
                </a:r>
                <a:br>
                  <a:rPr lang="en-US" sz="1300" b="1" dirty="0">
                    <a:solidFill>
                      <a:srgbClr val="FFFFFF"/>
                    </a:solidFill>
                    <a:latin typeface="Century Gothic"/>
                    <a:cs typeface="Century Gothic"/>
                  </a:rPr>
                </a:br>
                <a:r>
                  <a:rPr lang="en-US" sz="1300" b="1" dirty="0">
                    <a:solidFill>
                      <a:srgbClr val="FFFFFF"/>
                    </a:solidFill>
                    <a:latin typeface="Century Gothic"/>
                    <a:cs typeface="Century Gothic"/>
                  </a:rPr>
                  <a:t>Management</a:t>
                </a:r>
              </a:p>
            </p:txBody>
          </p:sp>
        </p:grpSp>
        <p:grpSp>
          <p:nvGrpSpPr>
            <p:cNvPr id="61" name="Group 60"/>
            <p:cNvGrpSpPr/>
            <p:nvPr/>
          </p:nvGrpSpPr>
          <p:grpSpPr>
            <a:xfrm>
              <a:off x="8910385" y="4307112"/>
              <a:ext cx="810389" cy="165092"/>
              <a:chOff x="8910385" y="4307112"/>
              <a:chExt cx="810389" cy="165092"/>
            </a:xfrm>
          </p:grpSpPr>
          <p:cxnSp>
            <p:nvCxnSpPr>
              <p:cNvPr id="142" name="Straight Connector 141"/>
              <p:cNvCxnSpPr/>
              <p:nvPr/>
            </p:nvCxnSpPr>
            <p:spPr>
              <a:xfrm>
                <a:off x="8910385" y="4472204"/>
                <a:ext cx="810389"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6" name="Group 175"/>
              <p:cNvGrpSpPr/>
              <p:nvPr/>
            </p:nvGrpSpPr>
            <p:grpSpPr>
              <a:xfrm>
                <a:off x="8914989" y="4307112"/>
                <a:ext cx="800619" cy="165092"/>
                <a:chOff x="2427960" y="4148246"/>
                <a:chExt cx="800619" cy="338554"/>
              </a:xfrm>
            </p:grpSpPr>
            <p:cxnSp>
              <p:nvCxnSpPr>
                <p:cNvPr id="177" name="Straight Connector 176"/>
                <p:cNvCxnSpPr/>
                <p:nvPr/>
              </p:nvCxnSpPr>
              <p:spPr>
                <a:xfrm flipV="1">
                  <a:off x="2427960"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flipV="1">
                  <a:off x="3228579"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grpSp>
        </p:grpSp>
        <p:cxnSp>
          <p:nvCxnSpPr>
            <p:cNvPr id="120" name="Straight Connector 119"/>
            <p:cNvCxnSpPr>
              <a:stCxn id="182" idx="0"/>
            </p:cNvCxnSpPr>
            <p:nvPr/>
          </p:nvCxnSpPr>
          <p:spPr>
            <a:xfrm flipH="1" flipV="1">
              <a:off x="9324916" y="4490593"/>
              <a:ext cx="1822412" cy="88920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7058534" y="4307113"/>
            <a:ext cx="1995296" cy="1641269"/>
            <a:chOff x="7056946" y="4307112"/>
            <a:chExt cx="1995296" cy="1641269"/>
          </a:xfrm>
        </p:grpSpPr>
        <p:grpSp>
          <p:nvGrpSpPr>
            <p:cNvPr id="35" name="Group 34"/>
            <p:cNvGrpSpPr/>
            <p:nvPr/>
          </p:nvGrpSpPr>
          <p:grpSpPr>
            <a:xfrm>
              <a:off x="7470624" y="5379800"/>
              <a:ext cx="1581618" cy="568581"/>
              <a:chOff x="7338537" y="5045398"/>
              <a:chExt cx="1581618" cy="568581"/>
            </a:xfrm>
          </p:grpSpPr>
          <p:sp>
            <p:nvSpPr>
              <p:cNvPr id="183" name="Rounded Rectangle 182"/>
              <p:cNvSpPr/>
              <p:nvPr/>
            </p:nvSpPr>
            <p:spPr>
              <a:xfrm>
                <a:off x="7434860" y="5045398"/>
                <a:ext cx="1393650"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5" name="Rectangle 14"/>
              <p:cNvSpPr/>
              <p:nvPr/>
            </p:nvSpPr>
            <p:spPr>
              <a:xfrm>
                <a:off x="7338537" y="5086930"/>
                <a:ext cx="1581618"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Web</a:t>
                </a:r>
                <a:br>
                  <a:rPr lang="en-US" sz="1300" b="1" dirty="0">
                    <a:solidFill>
                      <a:srgbClr val="FFFFFF"/>
                    </a:solidFill>
                    <a:latin typeface="Century Gothic"/>
                    <a:cs typeface="Century Gothic"/>
                  </a:rPr>
                </a:br>
                <a:r>
                  <a:rPr lang="en-US" sz="1300" b="1" dirty="0">
                    <a:solidFill>
                      <a:srgbClr val="FFFFFF"/>
                    </a:solidFill>
                    <a:latin typeface="Century Gothic"/>
                    <a:cs typeface="Century Gothic"/>
                  </a:rPr>
                  <a:t>Design</a:t>
                </a:r>
              </a:p>
            </p:txBody>
          </p:sp>
        </p:grpSp>
        <p:grpSp>
          <p:nvGrpSpPr>
            <p:cNvPr id="50" name="Group 49"/>
            <p:cNvGrpSpPr/>
            <p:nvPr/>
          </p:nvGrpSpPr>
          <p:grpSpPr>
            <a:xfrm>
              <a:off x="7056946" y="4307112"/>
              <a:ext cx="810389" cy="165092"/>
              <a:chOff x="7056946" y="4307112"/>
              <a:chExt cx="810389" cy="165092"/>
            </a:xfrm>
          </p:grpSpPr>
          <p:cxnSp>
            <p:nvCxnSpPr>
              <p:cNvPr id="140" name="Straight Connector 139"/>
              <p:cNvCxnSpPr/>
              <p:nvPr/>
            </p:nvCxnSpPr>
            <p:spPr>
              <a:xfrm>
                <a:off x="7056946" y="4472204"/>
                <a:ext cx="810389"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0" name="Group 169"/>
              <p:cNvGrpSpPr/>
              <p:nvPr/>
            </p:nvGrpSpPr>
            <p:grpSpPr>
              <a:xfrm>
                <a:off x="7061550" y="4307112"/>
                <a:ext cx="800619" cy="165092"/>
                <a:chOff x="2427960" y="4148246"/>
                <a:chExt cx="800619" cy="338554"/>
              </a:xfrm>
            </p:grpSpPr>
            <p:cxnSp>
              <p:nvCxnSpPr>
                <p:cNvPr id="171" name="Straight Connector 170"/>
                <p:cNvCxnSpPr/>
                <p:nvPr/>
              </p:nvCxnSpPr>
              <p:spPr>
                <a:xfrm flipV="1">
                  <a:off x="2427960"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V="1">
                  <a:off x="3228579"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grpSp>
        </p:grpSp>
        <p:cxnSp>
          <p:nvCxnSpPr>
            <p:cNvPr id="121" name="Straight Connector 120"/>
            <p:cNvCxnSpPr>
              <a:stCxn id="183" idx="0"/>
            </p:cNvCxnSpPr>
            <p:nvPr/>
          </p:nvCxnSpPr>
          <p:spPr>
            <a:xfrm flipH="1" flipV="1">
              <a:off x="7487875" y="4490593"/>
              <a:ext cx="775897" cy="88920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01" name="Group 100"/>
          <p:cNvGrpSpPr/>
          <p:nvPr/>
        </p:nvGrpSpPr>
        <p:grpSpPr>
          <a:xfrm>
            <a:off x="7985253" y="4307113"/>
            <a:ext cx="2514159" cy="1641269"/>
            <a:chOff x="7983664" y="4307112"/>
            <a:chExt cx="2514159" cy="1641269"/>
          </a:xfrm>
        </p:grpSpPr>
        <p:grpSp>
          <p:nvGrpSpPr>
            <p:cNvPr id="36" name="Group 35"/>
            <p:cNvGrpSpPr/>
            <p:nvPr/>
          </p:nvGrpSpPr>
          <p:grpSpPr>
            <a:xfrm>
              <a:off x="8916205" y="5379800"/>
              <a:ext cx="1581618" cy="568581"/>
              <a:chOff x="8810479" y="5044175"/>
              <a:chExt cx="1581618" cy="568581"/>
            </a:xfrm>
          </p:grpSpPr>
          <p:sp>
            <p:nvSpPr>
              <p:cNvPr id="186" name="Rounded Rectangle 185"/>
              <p:cNvSpPr/>
              <p:nvPr/>
            </p:nvSpPr>
            <p:spPr>
              <a:xfrm>
                <a:off x="8899611" y="5044175"/>
                <a:ext cx="1393650"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6" name="Rectangle 15"/>
              <p:cNvSpPr/>
              <p:nvPr/>
            </p:nvSpPr>
            <p:spPr>
              <a:xfrm>
                <a:off x="8810479" y="5085968"/>
                <a:ext cx="1581618"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Data </a:t>
                </a:r>
                <a:br>
                  <a:rPr lang="en-US" sz="1300" b="1" dirty="0">
                    <a:solidFill>
                      <a:srgbClr val="FFFFFF"/>
                    </a:solidFill>
                    <a:latin typeface="Century Gothic"/>
                    <a:cs typeface="Century Gothic"/>
                  </a:rPr>
                </a:br>
                <a:r>
                  <a:rPr lang="en-US" sz="1300" b="1" dirty="0">
                    <a:solidFill>
                      <a:srgbClr val="FFFFFF"/>
                    </a:solidFill>
                    <a:latin typeface="Century Gothic"/>
                    <a:cs typeface="Century Gothic"/>
                  </a:rPr>
                  <a:t>Science</a:t>
                </a:r>
              </a:p>
            </p:txBody>
          </p:sp>
        </p:grpSp>
        <p:grpSp>
          <p:nvGrpSpPr>
            <p:cNvPr id="52" name="Group 51"/>
            <p:cNvGrpSpPr/>
            <p:nvPr/>
          </p:nvGrpSpPr>
          <p:grpSpPr>
            <a:xfrm>
              <a:off x="7983664" y="4307112"/>
              <a:ext cx="810389" cy="165092"/>
              <a:chOff x="7983664" y="4307112"/>
              <a:chExt cx="810389" cy="165092"/>
            </a:xfrm>
          </p:grpSpPr>
          <p:cxnSp>
            <p:nvCxnSpPr>
              <p:cNvPr id="141" name="Straight Connector 140"/>
              <p:cNvCxnSpPr/>
              <p:nvPr/>
            </p:nvCxnSpPr>
            <p:spPr>
              <a:xfrm>
                <a:off x="7983664" y="4472204"/>
                <a:ext cx="810389"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3" name="Group 172"/>
              <p:cNvGrpSpPr/>
              <p:nvPr/>
            </p:nvGrpSpPr>
            <p:grpSpPr>
              <a:xfrm>
                <a:off x="7988268" y="4307112"/>
                <a:ext cx="800619" cy="165092"/>
                <a:chOff x="2427960" y="4148246"/>
                <a:chExt cx="800619" cy="338554"/>
              </a:xfrm>
            </p:grpSpPr>
            <p:cxnSp>
              <p:nvCxnSpPr>
                <p:cNvPr id="174" name="Straight Connector 173"/>
                <p:cNvCxnSpPr/>
                <p:nvPr/>
              </p:nvCxnSpPr>
              <p:spPr>
                <a:xfrm flipV="1">
                  <a:off x="2427960"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3228579"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grpSp>
        </p:grpSp>
        <p:cxnSp>
          <p:nvCxnSpPr>
            <p:cNvPr id="123" name="Straight Connector 122"/>
            <p:cNvCxnSpPr>
              <a:stCxn id="186" idx="0"/>
            </p:cNvCxnSpPr>
            <p:nvPr/>
          </p:nvCxnSpPr>
          <p:spPr>
            <a:xfrm flipH="1" flipV="1">
              <a:off x="8413233" y="4490592"/>
              <a:ext cx="1288929" cy="889208"/>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99" name="Group 98"/>
          <p:cNvGrpSpPr/>
          <p:nvPr/>
        </p:nvGrpSpPr>
        <p:grpSpPr>
          <a:xfrm>
            <a:off x="6026631" y="4307113"/>
            <a:ext cx="1581618" cy="1641269"/>
            <a:chOff x="6025043" y="4307112"/>
            <a:chExt cx="1581618" cy="1641269"/>
          </a:xfrm>
        </p:grpSpPr>
        <p:grpSp>
          <p:nvGrpSpPr>
            <p:cNvPr id="34" name="Group 33"/>
            <p:cNvGrpSpPr/>
            <p:nvPr/>
          </p:nvGrpSpPr>
          <p:grpSpPr>
            <a:xfrm>
              <a:off x="6025043" y="5379800"/>
              <a:ext cx="1581618" cy="568581"/>
              <a:chOff x="5884153" y="5683976"/>
              <a:chExt cx="1581618" cy="568581"/>
            </a:xfrm>
          </p:grpSpPr>
          <p:sp>
            <p:nvSpPr>
              <p:cNvPr id="187" name="Rounded Rectangle 186"/>
              <p:cNvSpPr/>
              <p:nvPr/>
            </p:nvSpPr>
            <p:spPr>
              <a:xfrm>
                <a:off x="5978907" y="5683976"/>
                <a:ext cx="1393650"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4" name="Rectangle 13"/>
              <p:cNvSpPr/>
              <p:nvPr/>
            </p:nvSpPr>
            <p:spPr>
              <a:xfrm>
                <a:off x="5884153" y="5725769"/>
                <a:ext cx="1581618"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Web</a:t>
                </a:r>
                <a:br>
                  <a:rPr lang="en-US" sz="1300" b="1" dirty="0">
                    <a:solidFill>
                      <a:srgbClr val="FFFFFF"/>
                    </a:solidFill>
                    <a:latin typeface="Century Gothic"/>
                    <a:cs typeface="Century Gothic"/>
                  </a:rPr>
                </a:br>
                <a:r>
                  <a:rPr lang="en-US" sz="1300" b="1" dirty="0">
                    <a:solidFill>
                      <a:srgbClr val="FFFFFF"/>
                    </a:solidFill>
                    <a:latin typeface="Century Gothic"/>
                    <a:cs typeface="Century Gothic"/>
                  </a:rPr>
                  <a:t>Development</a:t>
                </a:r>
              </a:p>
            </p:txBody>
          </p:sp>
        </p:grpSp>
        <p:grpSp>
          <p:nvGrpSpPr>
            <p:cNvPr id="49" name="Group 48"/>
            <p:cNvGrpSpPr/>
            <p:nvPr/>
          </p:nvGrpSpPr>
          <p:grpSpPr>
            <a:xfrm>
              <a:off x="6130228" y="4307112"/>
              <a:ext cx="810389" cy="165092"/>
              <a:chOff x="6130228" y="4307112"/>
              <a:chExt cx="810389" cy="165092"/>
            </a:xfrm>
          </p:grpSpPr>
          <p:cxnSp>
            <p:nvCxnSpPr>
              <p:cNvPr id="139" name="Straight Connector 138"/>
              <p:cNvCxnSpPr/>
              <p:nvPr/>
            </p:nvCxnSpPr>
            <p:spPr>
              <a:xfrm>
                <a:off x="6130228" y="4472204"/>
                <a:ext cx="810389"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7" name="Group 166"/>
              <p:cNvGrpSpPr/>
              <p:nvPr/>
            </p:nvGrpSpPr>
            <p:grpSpPr>
              <a:xfrm>
                <a:off x="6134832" y="4307112"/>
                <a:ext cx="805785" cy="165092"/>
                <a:chOff x="2427960" y="4148246"/>
                <a:chExt cx="805785" cy="338554"/>
              </a:xfrm>
            </p:grpSpPr>
            <p:cxnSp>
              <p:nvCxnSpPr>
                <p:cNvPr id="168" name="Straight Connector 167"/>
                <p:cNvCxnSpPr/>
                <p:nvPr/>
              </p:nvCxnSpPr>
              <p:spPr>
                <a:xfrm flipV="1">
                  <a:off x="2427960"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V="1">
                  <a:off x="3233745" y="4148246"/>
                  <a:ext cx="0" cy="338554"/>
                </a:xfrm>
                <a:prstGeom prst="line">
                  <a:avLst/>
                </a:prstGeom>
                <a:ln w="6350"/>
                <a:effectLst/>
              </p:spPr>
              <p:style>
                <a:lnRef idx="2">
                  <a:schemeClr val="accent1"/>
                </a:lnRef>
                <a:fillRef idx="0">
                  <a:schemeClr val="accent1"/>
                </a:fillRef>
                <a:effectRef idx="1">
                  <a:schemeClr val="accent1"/>
                </a:effectRef>
                <a:fontRef idx="minor">
                  <a:schemeClr val="tx1"/>
                </a:fontRef>
              </p:style>
            </p:cxnSp>
          </p:grpSp>
        </p:grpSp>
        <p:cxnSp>
          <p:nvCxnSpPr>
            <p:cNvPr id="125" name="Straight Connector 124"/>
            <p:cNvCxnSpPr>
              <a:stCxn id="187" idx="0"/>
            </p:cNvCxnSpPr>
            <p:nvPr/>
          </p:nvCxnSpPr>
          <p:spPr>
            <a:xfrm flipH="1" flipV="1">
              <a:off x="6553512" y="4490593"/>
              <a:ext cx="263110" cy="88920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sp>
        <p:nvSpPr>
          <p:cNvPr id="135" name="Title 1"/>
          <p:cNvSpPr txBox="1">
            <a:spLocks/>
          </p:cNvSpPr>
          <p:nvPr/>
        </p:nvSpPr>
        <p:spPr>
          <a:xfrm>
            <a:off x="200778" y="-333178"/>
            <a:ext cx="11764063" cy="981305"/>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dirty="0">
                <a:solidFill>
                  <a:srgbClr val="5091B7"/>
                </a:solidFill>
              </a:rPr>
              <a:t>Close Skill Gaps</a:t>
            </a:r>
          </a:p>
        </p:txBody>
      </p:sp>
      <p:grpSp>
        <p:nvGrpSpPr>
          <p:cNvPr id="39" name="Group 38"/>
          <p:cNvGrpSpPr/>
          <p:nvPr/>
        </p:nvGrpSpPr>
        <p:grpSpPr>
          <a:xfrm>
            <a:off x="437101" y="2466111"/>
            <a:ext cx="1561193" cy="2221041"/>
            <a:chOff x="435512" y="2466110"/>
            <a:chExt cx="1561193" cy="2221041"/>
          </a:xfrm>
        </p:grpSpPr>
        <p:sp>
          <p:nvSpPr>
            <p:cNvPr id="152" name="Oval 151"/>
            <p:cNvSpPr/>
            <p:nvPr/>
          </p:nvSpPr>
          <p:spPr>
            <a:xfrm>
              <a:off x="512162" y="2466110"/>
              <a:ext cx="1412136" cy="141213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grpSp>
          <p:nvGrpSpPr>
            <p:cNvPr id="53" name="Group 52"/>
            <p:cNvGrpSpPr/>
            <p:nvPr/>
          </p:nvGrpSpPr>
          <p:grpSpPr>
            <a:xfrm>
              <a:off x="831583" y="2726916"/>
              <a:ext cx="783843" cy="773135"/>
              <a:chOff x="771801" y="1562018"/>
              <a:chExt cx="1035578" cy="1021430"/>
            </a:xfrm>
            <a:solidFill>
              <a:schemeClr val="bg1"/>
            </a:solidFill>
          </p:grpSpPr>
          <p:sp>
            <p:nvSpPr>
              <p:cNvPr id="54" name="Rectangle 53"/>
              <p:cNvSpPr/>
              <p:nvPr/>
            </p:nvSpPr>
            <p:spPr>
              <a:xfrm>
                <a:off x="1328667" y="1914243"/>
                <a:ext cx="312628" cy="31262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dirty="0">
                  <a:solidFill>
                    <a:srgbClr val="FFFFFF"/>
                  </a:solidFill>
                  <a:latin typeface="Calibri"/>
                </a:endParaRPr>
              </a:p>
            </p:txBody>
          </p:sp>
          <p:sp>
            <p:nvSpPr>
              <p:cNvPr id="55" name="Rectangle 54"/>
              <p:cNvSpPr/>
              <p:nvPr/>
            </p:nvSpPr>
            <p:spPr>
              <a:xfrm>
                <a:off x="1133276" y="1562018"/>
                <a:ext cx="312628" cy="31262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dirty="0">
                  <a:solidFill>
                    <a:srgbClr val="FFFFFF"/>
                  </a:solidFill>
                  <a:latin typeface="Calibri"/>
                </a:endParaRPr>
              </a:p>
            </p:txBody>
          </p:sp>
          <p:sp>
            <p:nvSpPr>
              <p:cNvPr id="56" name="Rectangle 55"/>
              <p:cNvSpPr/>
              <p:nvPr/>
            </p:nvSpPr>
            <p:spPr>
              <a:xfrm>
                <a:off x="1133276" y="2270820"/>
                <a:ext cx="312628" cy="31262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dirty="0">
                  <a:solidFill>
                    <a:srgbClr val="FFFFFF"/>
                  </a:solidFill>
                  <a:latin typeface="Calibri"/>
                </a:endParaRPr>
              </a:p>
            </p:txBody>
          </p:sp>
          <p:sp>
            <p:nvSpPr>
              <p:cNvPr id="57" name="Rectangle 56"/>
              <p:cNvSpPr/>
              <p:nvPr/>
            </p:nvSpPr>
            <p:spPr>
              <a:xfrm>
                <a:off x="771801" y="2270820"/>
                <a:ext cx="312628" cy="31262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dirty="0">
                  <a:solidFill>
                    <a:srgbClr val="FFFFFF"/>
                  </a:solidFill>
                  <a:latin typeface="Calibri"/>
                </a:endParaRPr>
              </a:p>
            </p:txBody>
          </p:sp>
          <p:sp>
            <p:nvSpPr>
              <p:cNvPr id="58" name="Rectangle 57"/>
              <p:cNvSpPr/>
              <p:nvPr/>
            </p:nvSpPr>
            <p:spPr>
              <a:xfrm>
                <a:off x="1494751" y="2270820"/>
                <a:ext cx="312628" cy="31262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dirty="0">
                  <a:solidFill>
                    <a:srgbClr val="FFFFFF"/>
                  </a:solidFill>
                  <a:latin typeface="Calibri"/>
                </a:endParaRPr>
              </a:p>
            </p:txBody>
          </p:sp>
          <p:sp>
            <p:nvSpPr>
              <p:cNvPr id="59" name="Rectangle 58"/>
              <p:cNvSpPr/>
              <p:nvPr/>
            </p:nvSpPr>
            <p:spPr>
              <a:xfrm>
                <a:off x="967192" y="1914243"/>
                <a:ext cx="312628" cy="31262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63270"/>
                <a:endParaRPr lang="en-US" sz="2200" dirty="0">
                  <a:solidFill>
                    <a:srgbClr val="FFFFFF"/>
                  </a:solidFill>
                  <a:latin typeface="Calibri"/>
                </a:endParaRPr>
              </a:p>
            </p:txBody>
          </p:sp>
        </p:grpSp>
        <p:sp>
          <p:nvSpPr>
            <p:cNvPr id="201" name="TextBox 200"/>
            <p:cNvSpPr txBox="1"/>
            <p:nvPr/>
          </p:nvSpPr>
          <p:spPr>
            <a:xfrm>
              <a:off x="435512" y="3719323"/>
              <a:ext cx="1561193" cy="967828"/>
            </a:xfrm>
            <a:prstGeom prst="rect">
              <a:avLst/>
            </a:prstGeom>
          </p:spPr>
          <p:txBody>
            <a:bodyPr vert="horz" wrap="square" lIns="89789" tIns="44894" rIns="89789" bIns="44894" rtlCol="0" anchor="t">
              <a:spAutoFit/>
            </a:bodyPr>
            <a:lstStyle/>
            <a:p>
              <a:pPr defTabSz="563270"/>
              <a:endParaRPr lang="en-US" sz="900" dirty="0">
                <a:solidFill>
                  <a:srgbClr val="323232"/>
                </a:solidFill>
                <a:latin typeface="Century Gothic" panose="020B0502020202020204" pitchFamily="34" charset="0"/>
              </a:endParaRPr>
            </a:p>
            <a:p>
              <a:pPr algn="ctr" defTabSz="563270"/>
              <a:r>
                <a:rPr lang="en-US" sz="1600" dirty="0">
                  <a:solidFill>
                    <a:srgbClr val="323232"/>
                  </a:solidFill>
                  <a:latin typeface="Century Gothic" panose="020B0502020202020204" pitchFamily="34" charset="0"/>
                </a:rPr>
                <a:t>35 new courses a week</a:t>
              </a:r>
            </a:p>
          </p:txBody>
        </p:sp>
      </p:grpSp>
      <p:grpSp>
        <p:nvGrpSpPr>
          <p:cNvPr id="40" name="Group 39"/>
          <p:cNvGrpSpPr/>
          <p:nvPr/>
        </p:nvGrpSpPr>
        <p:grpSpPr>
          <a:xfrm>
            <a:off x="9988193" y="2466110"/>
            <a:ext cx="2200633" cy="2467262"/>
            <a:chOff x="9986604" y="2466110"/>
            <a:chExt cx="2200633" cy="2467262"/>
          </a:xfrm>
        </p:grpSpPr>
        <p:sp>
          <p:nvSpPr>
            <p:cNvPr id="153" name="Oval 152"/>
            <p:cNvSpPr/>
            <p:nvPr/>
          </p:nvSpPr>
          <p:spPr>
            <a:xfrm>
              <a:off x="10210624" y="2466110"/>
              <a:ext cx="1412136" cy="141213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202" name="TextBox 201"/>
            <p:cNvSpPr txBox="1"/>
            <p:nvPr/>
          </p:nvSpPr>
          <p:spPr>
            <a:xfrm>
              <a:off x="9986604" y="3719323"/>
              <a:ext cx="2200633" cy="1214049"/>
            </a:xfrm>
            <a:prstGeom prst="rect">
              <a:avLst/>
            </a:prstGeom>
          </p:spPr>
          <p:txBody>
            <a:bodyPr vert="horz" wrap="square" lIns="89789" tIns="44894" rIns="89789" bIns="44894" rtlCol="0" anchor="t">
              <a:spAutoFit/>
            </a:bodyPr>
            <a:lstStyle/>
            <a:p>
              <a:pPr defTabSz="563270"/>
              <a:endParaRPr lang="en-US" sz="900" dirty="0">
                <a:solidFill>
                  <a:srgbClr val="323232"/>
                </a:solidFill>
                <a:latin typeface="Century Gothic" panose="020B0502020202020204" pitchFamily="34" charset="0"/>
              </a:endParaRPr>
            </a:p>
            <a:p>
              <a:pPr algn="ctr" defTabSz="563270"/>
              <a:r>
                <a:rPr lang="en-US" sz="1600" dirty="0">
                  <a:solidFill>
                    <a:srgbClr val="323232"/>
                  </a:solidFill>
                  <a:latin typeface="Century Gothic" panose="020B0502020202020204" pitchFamily="34" charset="0"/>
                </a:rPr>
                <a:t>Beginner, intermediate, </a:t>
              </a:r>
              <a:br>
                <a:rPr lang="en-US" sz="1600" dirty="0">
                  <a:solidFill>
                    <a:srgbClr val="323232"/>
                  </a:solidFill>
                  <a:latin typeface="Century Gothic" panose="020B0502020202020204" pitchFamily="34" charset="0"/>
                </a:rPr>
              </a:br>
              <a:r>
                <a:rPr lang="en-US" sz="1600" dirty="0">
                  <a:solidFill>
                    <a:srgbClr val="323232"/>
                  </a:solidFill>
                  <a:latin typeface="Century Gothic" panose="020B0502020202020204" pitchFamily="34" charset="0"/>
                </a:rPr>
                <a:t>advanced, and appropriate for all</a:t>
              </a:r>
            </a:p>
          </p:txBody>
        </p:sp>
        <p:pic>
          <p:nvPicPr>
            <p:cNvPr id="51" name="Picture 50"/>
            <p:cNvPicPr>
              <a:picLocks noChangeAspect="1"/>
            </p:cNvPicPr>
            <p:nvPr/>
          </p:nvPicPr>
          <p:blipFill>
            <a:blip r:embed="rId4"/>
            <a:stretch>
              <a:fillRect/>
            </a:stretch>
          </p:blipFill>
          <p:spPr>
            <a:xfrm>
              <a:off x="10553329" y="2753818"/>
              <a:ext cx="650881" cy="746233"/>
            </a:xfrm>
            <a:prstGeom prst="rect">
              <a:avLst/>
            </a:prstGeom>
          </p:spPr>
        </p:pic>
      </p:grpSp>
      <p:grpSp>
        <p:nvGrpSpPr>
          <p:cNvPr id="119" name="Group 118"/>
          <p:cNvGrpSpPr/>
          <p:nvPr/>
        </p:nvGrpSpPr>
        <p:grpSpPr>
          <a:xfrm>
            <a:off x="2463671" y="283505"/>
            <a:ext cx="335566" cy="335566"/>
            <a:chOff x="465716" y="3069219"/>
            <a:chExt cx="929898" cy="929898"/>
          </a:xfrm>
        </p:grpSpPr>
        <p:sp>
          <p:nvSpPr>
            <p:cNvPr id="154" name="Oval 153"/>
            <p:cNvSpPr/>
            <p:nvPr/>
          </p:nvSpPr>
          <p:spPr>
            <a:xfrm>
              <a:off x="465716" y="3069219"/>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pic>
          <p:nvPicPr>
            <p:cNvPr id="155" name="Picture 154"/>
            <p:cNvPicPr>
              <a:picLocks noChangeAspect="1"/>
            </p:cNvPicPr>
            <p:nvPr/>
          </p:nvPicPr>
          <p:blipFill>
            <a:blip r:embed="rId5"/>
            <a:stretch>
              <a:fillRect/>
            </a:stretch>
          </p:blipFill>
          <p:spPr>
            <a:xfrm>
              <a:off x="648245" y="3331871"/>
              <a:ext cx="553089" cy="442471"/>
            </a:xfrm>
            <a:prstGeom prst="rect">
              <a:avLst/>
            </a:prstGeom>
          </p:spPr>
        </p:pic>
      </p:grpSp>
      <p:grpSp>
        <p:nvGrpSpPr>
          <p:cNvPr id="103" name="Group 102"/>
          <p:cNvGrpSpPr/>
          <p:nvPr/>
        </p:nvGrpSpPr>
        <p:grpSpPr>
          <a:xfrm>
            <a:off x="1520482" y="1639470"/>
            <a:ext cx="8212212" cy="1669480"/>
            <a:chOff x="1518894" y="1639470"/>
            <a:chExt cx="8212212" cy="1669480"/>
          </a:xfrm>
        </p:grpSpPr>
        <p:grpSp>
          <p:nvGrpSpPr>
            <p:cNvPr id="26" name="Group 25"/>
            <p:cNvGrpSpPr/>
            <p:nvPr/>
          </p:nvGrpSpPr>
          <p:grpSpPr>
            <a:xfrm>
              <a:off x="1518894" y="1639470"/>
              <a:ext cx="2202218" cy="1457077"/>
              <a:chOff x="1518894" y="1639470"/>
              <a:chExt cx="2202218" cy="1457077"/>
            </a:xfrm>
          </p:grpSpPr>
          <p:grpSp>
            <p:nvGrpSpPr>
              <p:cNvPr id="2" name="Group 1"/>
              <p:cNvGrpSpPr/>
              <p:nvPr/>
            </p:nvGrpSpPr>
            <p:grpSpPr>
              <a:xfrm>
                <a:off x="1518894" y="1639470"/>
                <a:ext cx="2202218" cy="568581"/>
                <a:chOff x="1518894" y="1639470"/>
                <a:chExt cx="2202218" cy="568581"/>
              </a:xfrm>
            </p:grpSpPr>
            <p:sp>
              <p:nvSpPr>
                <p:cNvPr id="122" name="Rounded Rectangle 121"/>
                <p:cNvSpPr/>
                <p:nvPr/>
              </p:nvSpPr>
              <p:spPr>
                <a:xfrm>
                  <a:off x="1518894" y="1639470"/>
                  <a:ext cx="2202218"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6" name="Rectangle 5"/>
                <p:cNvSpPr/>
                <p:nvPr/>
              </p:nvSpPr>
              <p:spPr>
                <a:xfrm>
                  <a:off x="1683179" y="1677955"/>
                  <a:ext cx="1873648"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Leadership and </a:t>
                  </a:r>
                  <a:br>
                    <a:rPr lang="en-US" sz="1300" b="1" dirty="0">
                      <a:solidFill>
                        <a:srgbClr val="FFFFFF"/>
                      </a:solidFill>
                      <a:latin typeface="Century Gothic"/>
                      <a:cs typeface="Century Gothic"/>
                    </a:rPr>
                  </a:br>
                  <a:r>
                    <a:rPr lang="en-US" sz="1300" b="1" dirty="0">
                      <a:solidFill>
                        <a:srgbClr val="FFFFFF"/>
                      </a:solidFill>
                      <a:latin typeface="Century Gothic"/>
                      <a:cs typeface="Century Gothic"/>
                    </a:rPr>
                    <a:t>Management</a:t>
                  </a:r>
                </a:p>
              </p:txBody>
            </p:sp>
          </p:grpSp>
          <p:cxnSp>
            <p:nvCxnSpPr>
              <p:cNvPr id="124" name="Straight Connector 123"/>
              <p:cNvCxnSpPr/>
              <p:nvPr/>
            </p:nvCxnSpPr>
            <p:spPr>
              <a:xfrm flipH="1" flipV="1">
                <a:off x="2620003" y="2208051"/>
                <a:ext cx="936824" cy="888496"/>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49" name="Group 148"/>
            <p:cNvGrpSpPr/>
            <p:nvPr/>
          </p:nvGrpSpPr>
          <p:grpSpPr>
            <a:xfrm>
              <a:off x="2422794" y="3096547"/>
              <a:ext cx="7308312" cy="212403"/>
              <a:chOff x="2422794" y="3096547"/>
              <a:chExt cx="7308312" cy="212403"/>
            </a:xfrm>
          </p:grpSpPr>
          <p:grpSp>
            <p:nvGrpSpPr>
              <p:cNvPr id="150" name="Group 149"/>
              <p:cNvGrpSpPr/>
              <p:nvPr/>
            </p:nvGrpSpPr>
            <p:grpSpPr>
              <a:xfrm>
                <a:off x="2422794" y="3096547"/>
                <a:ext cx="7308312" cy="212403"/>
                <a:chOff x="2422794" y="2748991"/>
                <a:chExt cx="7308312" cy="713674"/>
              </a:xfrm>
            </p:grpSpPr>
            <p:cxnSp>
              <p:nvCxnSpPr>
                <p:cNvPr id="180" name="Straight Connector 179"/>
                <p:cNvCxnSpPr/>
                <p:nvPr/>
              </p:nvCxnSpPr>
              <p:spPr>
                <a:xfrm flipV="1">
                  <a:off x="9731106" y="2748991"/>
                  <a:ext cx="0" cy="713674"/>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flipV="1">
                  <a:off x="2422794" y="2748991"/>
                  <a:ext cx="0" cy="713674"/>
                </a:xfrm>
                <a:prstGeom prst="line">
                  <a:avLst/>
                </a:prstGeom>
                <a:ln w="6350"/>
                <a:effectLst/>
              </p:spPr>
              <p:style>
                <a:lnRef idx="2">
                  <a:schemeClr val="accent1"/>
                </a:lnRef>
                <a:fillRef idx="0">
                  <a:schemeClr val="accent1"/>
                </a:fillRef>
                <a:effectRef idx="1">
                  <a:schemeClr val="accent1"/>
                </a:effectRef>
                <a:fontRef idx="minor">
                  <a:schemeClr val="tx1"/>
                </a:fontRef>
              </p:style>
            </p:cxnSp>
          </p:grpSp>
          <p:cxnSp>
            <p:nvCxnSpPr>
              <p:cNvPr id="156" name="Straight Connector 155"/>
              <p:cNvCxnSpPr/>
              <p:nvPr/>
            </p:nvCxnSpPr>
            <p:spPr>
              <a:xfrm>
                <a:off x="2423356" y="3100656"/>
                <a:ext cx="7307188"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04" name="Group 103"/>
          <p:cNvGrpSpPr/>
          <p:nvPr/>
        </p:nvGrpSpPr>
        <p:grpSpPr>
          <a:xfrm>
            <a:off x="2424382" y="1639471"/>
            <a:ext cx="7307188" cy="1461185"/>
            <a:chOff x="2433126" y="1639470"/>
            <a:chExt cx="7307188" cy="1461185"/>
          </a:xfrm>
        </p:grpSpPr>
        <p:grpSp>
          <p:nvGrpSpPr>
            <p:cNvPr id="27" name="Group 26"/>
            <p:cNvGrpSpPr/>
            <p:nvPr/>
          </p:nvGrpSpPr>
          <p:grpSpPr>
            <a:xfrm>
              <a:off x="3822773" y="1639470"/>
              <a:ext cx="2212602" cy="1457077"/>
              <a:chOff x="3822773" y="1639470"/>
              <a:chExt cx="2212602" cy="1457077"/>
            </a:xfrm>
          </p:grpSpPr>
          <p:grpSp>
            <p:nvGrpSpPr>
              <p:cNvPr id="19" name="Group 18"/>
              <p:cNvGrpSpPr/>
              <p:nvPr/>
            </p:nvGrpSpPr>
            <p:grpSpPr>
              <a:xfrm>
                <a:off x="3822773" y="1639470"/>
                <a:ext cx="2212602" cy="568581"/>
                <a:chOff x="3822773" y="1639470"/>
                <a:chExt cx="2212602" cy="568581"/>
              </a:xfrm>
            </p:grpSpPr>
            <p:sp>
              <p:nvSpPr>
                <p:cNvPr id="130" name="Rounded Rectangle 129"/>
                <p:cNvSpPr/>
                <p:nvPr/>
              </p:nvSpPr>
              <p:spPr>
                <a:xfrm>
                  <a:off x="3822773" y="1639470"/>
                  <a:ext cx="2202218"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7" name="Rectangle 6"/>
                <p:cNvSpPr/>
                <p:nvPr/>
              </p:nvSpPr>
              <p:spPr>
                <a:xfrm>
                  <a:off x="3843437" y="1677954"/>
                  <a:ext cx="2191938"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Professional Development</a:t>
                  </a:r>
                </a:p>
              </p:txBody>
            </p:sp>
          </p:grpSp>
          <p:cxnSp>
            <p:nvCxnSpPr>
              <p:cNvPr id="179" name="Straight Connector 178"/>
              <p:cNvCxnSpPr/>
              <p:nvPr/>
            </p:nvCxnSpPr>
            <p:spPr>
              <a:xfrm flipH="1" flipV="1">
                <a:off x="4917728" y="2208051"/>
                <a:ext cx="285782" cy="888496"/>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cxnSp>
          <p:nvCxnSpPr>
            <p:cNvPr id="193" name="Straight Connector 192"/>
            <p:cNvCxnSpPr/>
            <p:nvPr/>
          </p:nvCxnSpPr>
          <p:spPr>
            <a:xfrm>
              <a:off x="2433126" y="3100655"/>
              <a:ext cx="7307188"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6" name="Group 105"/>
          <p:cNvGrpSpPr/>
          <p:nvPr/>
        </p:nvGrpSpPr>
        <p:grpSpPr>
          <a:xfrm>
            <a:off x="2434714" y="1639470"/>
            <a:ext cx="7307188" cy="1461184"/>
            <a:chOff x="2433126" y="1639470"/>
            <a:chExt cx="7307188" cy="1461184"/>
          </a:xfrm>
        </p:grpSpPr>
        <p:grpSp>
          <p:nvGrpSpPr>
            <p:cNvPr id="28" name="Group 27"/>
            <p:cNvGrpSpPr/>
            <p:nvPr/>
          </p:nvGrpSpPr>
          <p:grpSpPr>
            <a:xfrm>
              <a:off x="6126652" y="1639470"/>
              <a:ext cx="2202218" cy="1457077"/>
              <a:chOff x="6126652" y="1639470"/>
              <a:chExt cx="2202218" cy="1457077"/>
            </a:xfrm>
          </p:grpSpPr>
          <p:grpSp>
            <p:nvGrpSpPr>
              <p:cNvPr id="21" name="Group 20"/>
              <p:cNvGrpSpPr/>
              <p:nvPr/>
            </p:nvGrpSpPr>
            <p:grpSpPr>
              <a:xfrm>
                <a:off x="6126652" y="1639470"/>
                <a:ext cx="2202218" cy="568581"/>
                <a:chOff x="6126652" y="1639470"/>
                <a:chExt cx="2202218" cy="568581"/>
              </a:xfrm>
            </p:grpSpPr>
            <p:sp>
              <p:nvSpPr>
                <p:cNvPr id="131" name="Rounded Rectangle 130"/>
                <p:cNvSpPr/>
                <p:nvPr/>
              </p:nvSpPr>
              <p:spPr>
                <a:xfrm>
                  <a:off x="6126652" y="1639470"/>
                  <a:ext cx="2202218"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8" name="Rectangle 7"/>
                <p:cNvSpPr/>
                <p:nvPr/>
              </p:nvSpPr>
              <p:spPr>
                <a:xfrm>
                  <a:off x="6289826" y="1677955"/>
                  <a:ext cx="1873648"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Productivity </a:t>
                  </a:r>
                  <a:br>
                    <a:rPr lang="en-US" sz="1300" b="1" dirty="0">
                      <a:solidFill>
                        <a:srgbClr val="FFFFFF"/>
                      </a:solidFill>
                      <a:latin typeface="Century Gothic"/>
                      <a:cs typeface="Century Gothic"/>
                    </a:rPr>
                  </a:br>
                  <a:r>
                    <a:rPr lang="en-US" sz="1300" b="1" dirty="0">
                      <a:solidFill>
                        <a:srgbClr val="FFFFFF"/>
                      </a:solidFill>
                      <a:latin typeface="Century Gothic"/>
                      <a:cs typeface="Century Gothic"/>
                    </a:rPr>
                    <a:t>Software</a:t>
                  </a:r>
                </a:p>
              </p:txBody>
            </p:sp>
          </p:grpSp>
          <p:cxnSp>
            <p:nvCxnSpPr>
              <p:cNvPr id="127" name="Straight Connector 126"/>
              <p:cNvCxnSpPr/>
              <p:nvPr/>
            </p:nvCxnSpPr>
            <p:spPr>
              <a:xfrm flipV="1">
                <a:off x="6940616" y="2208051"/>
                <a:ext cx="285782" cy="888496"/>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cxnSp>
          <p:nvCxnSpPr>
            <p:cNvPr id="200" name="Straight Connector 199"/>
            <p:cNvCxnSpPr/>
            <p:nvPr/>
          </p:nvCxnSpPr>
          <p:spPr>
            <a:xfrm>
              <a:off x="2433126" y="3100654"/>
              <a:ext cx="7307188"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7" name="Group 106"/>
          <p:cNvGrpSpPr/>
          <p:nvPr/>
        </p:nvGrpSpPr>
        <p:grpSpPr>
          <a:xfrm>
            <a:off x="2433742" y="1639471"/>
            <a:ext cx="8200594" cy="1461183"/>
            <a:chOff x="2432154" y="1639470"/>
            <a:chExt cx="8200594" cy="1461183"/>
          </a:xfrm>
        </p:grpSpPr>
        <p:grpSp>
          <p:nvGrpSpPr>
            <p:cNvPr id="29" name="Group 28"/>
            <p:cNvGrpSpPr/>
            <p:nvPr/>
          </p:nvGrpSpPr>
          <p:grpSpPr>
            <a:xfrm>
              <a:off x="8430530" y="1639470"/>
              <a:ext cx="2202218" cy="1457077"/>
              <a:chOff x="8430530" y="1639470"/>
              <a:chExt cx="2202218" cy="1457077"/>
            </a:xfrm>
          </p:grpSpPr>
          <p:grpSp>
            <p:nvGrpSpPr>
              <p:cNvPr id="24" name="Group 23"/>
              <p:cNvGrpSpPr/>
              <p:nvPr/>
            </p:nvGrpSpPr>
            <p:grpSpPr>
              <a:xfrm>
                <a:off x="8430530" y="1639470"/>
                <a:ext cx="2202218" cy="568581"/>
                <a:chOff x="8430530" y="1639470"/>
                <a:chExt cx="2202218" cy="568581"/>
              </a:xfrm>
            </p:grpSpPr>
            <p:sp>
              <p:nvSpPr>
                <p:cNvPr id="132" name="Rounded Rectangle 131"/>
                <p:cNvSpPr/>
                <p:nvPr/>
              </p:nvSpPr>
              <p:spPr>
                <a:xfrm>
                  <a:off x="8430530" y="1639470"/>
                  <a:ext cx="2202218" cy="568581"/>
                </a:xfrm>
                <a:prstGeom prst="roundRect">
                  <a:avLst/>
                </a:prstGeom>
                <a:solidFill>
                  <a:schemeClr val="tx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9" name="Rectangle 8"/>
                <p:cNvSpPr/>
                <p:nvPr/>
              </p:nvSpPr>
              <p:spPr>
                <a:xfrm>
                  <a:off x="8596680" y="1677955"/>
                  <a:ext cx="1873648" cy="492443"/>
                </a:xfrm>
                <a:prstGeom prst="rect">
                  <a:avLst/>
                </a:prstGeom>
              </p:spPr>
              <p:txBody>
                <a:bodyPr wrap="square">
                  <a:spAutoFit/>
                </a:bodyPr>
                <a:lstStyle/>
                <a:p>
                  <a:pPr algn="ctr" defTabSz="563270">
                    <a:spcBef>
                      <a:spcPts val="800"/>
                    </a:spcBef>
                    <a:spcAft>
                      <a:spcPts val="500"/>
                    </a:spcAft>
                  </a:pPr>
                  <a:r>
                    <a:rPr lang="en-US" sz="1300" b="1" dirty="0">
                      <a:solidFill>
                        <a:srgbClr val="FFFFFF"/>
                      </a:solidFill>
                      <a:latin typeface="Century Gothic"/>
                      <a:cs typeface="Century Gothic"/>
                    </a:rPr>
                    <a:t>Project </a:t>
                  </a:r>
                  <a:br>
                    <a:rPr lang="en-US" sz="1300" b="1" dirty="0">
                      <a:solidFill>
                        <a:srgbClr val="FFFFFF"/>
                      </a:solidFill>
                      <a:latin typeface="Century Gothic"/>
                      <a:cs typeface="Century Gothic"/>
                    </a:rPr>
                  </a:br>
                  <a:r>
                    <a:rPr lang="en-US" sz="1300" b="1" dirty="0">
                      <a:solidFill>
                        <a:srgbClr val="FFFFFF"/>
                      </a:solidFill>
                      <a:latin typeface="Century Gothic"/>
                      <a:cs typeface="Century Gothic"/>
                    </a:rPr>
                    <a:t>Management</a:t>
                  </a:r>
                </a:p>
              </p:txBody>
            </p:sp>
          </p:grpSp>
          <p:cxnSp>
            <p:nvCxnSpPr>
              <p:cNvPr id="126" name="Straight Connector 125"/>
              <p:cNvCxnSpPr/>
              <p:nvPr/>
            </p:nvCxnSpPr>
            <p:spPr>
              <a:xfrm flipV="1">
                <a:off x="8587299" y="2208051"/>
                <a:ext cx="936824" cy="888496"/>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cxnSp>
          <p:nvCxnSpPr>
            <p:cNvPr id="210" name="Straight Connector 209"/>
            <p:cNvCxnSpPr/>
            <p:nvPr/>
          </p:nvCxnSpPr>
          <p:spPr>
            <a:xfrm>
              <a:off x="2432154" y="3100653"/>
              <a:ext cx="7307188" cy="0"/>
            </a:xfrm>
            <a:prstGeom prst="line">
              <a:avLst/>
            </a:prstGeom>
            <a:ln w="889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5" name="Group 214"/>
          <p:cNvGrpSpPr/>
          <p:nvPr/>
        </p:nvGrpSpPr>
        <p:grpSpPr>
          <a:xfrm>
            <a:off x="2939350" y="2373612"/>
            <a:ext cx="6278376" cy="543955"/>
            <a:chOff x="2937762" y="2485036"/>
            <a:chExt cx="6278376" cy="543955"/>
          </a:xfrm>
        </p:grpSpPr>
        <p:sp>
          <p:nvSpPr>
            <p:cNvPr id="216" name="Rounded Rectangle 215"/>
            <p:cNvSpPr/>
            <p:nvPr/>
          </p:nvSpPr>
          <p:spPr>
            <a:xfrm>
              <a:off x="2943148" y="2485036"/>
              <a:ext cx="6272990" cy="543955"/>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217" name="Rectangle 216"/>
            <p:cNvSpPr/>
            <p:nvPr/>
          </p:nvSpPr>
          <p:spPr>
            <a:xfrm>
              <a:off x="2937762" y="2560851"/>
              <a:ext cx="6278376" cy="400110"/>
            </a:xfrm>
            <a:prstGeom prst="rect">
              <a:avLst/>
            </a:prstGeom>
          </p:spPr>
          <p:txBody>
            <a:bodyPr wrap="square">
              <a:spAutoFit/>
            </a:bodyPr>
            <a:lstStyle/>
            <a:p>
              <a:pPr algn="ctr" defTabSz="563270">
                <a:spcBef>
                  <a:spcPts val="800"/>
                </a:spcBef>
                <a:spcAft>
                  <a:spcPts val="500"/>
                </a:spcAft>
              </a:pPr>
              <a:r>
                <a:rPr lang="en-US" sz="2000" b="1" dirty="0">
                  <a:solidFill>
                    <a:srgbClr val="323232"/>
                  </a:solidFill>
                  <a:latin typeface="Century Gothic"/>
                  <a:cs typeface="Century Gothic"/>
                </a:rPr>
                <a:t>Breadth</a:t>
              </a:r>
              <a:r>
                <a:rPr lang="en-US" sz="2000" dirty="0">
                  <a:solidFill>
                    <a:srgbClr val="323232"/>
                  </a:solidFill>
                  <a:latin typeface="Century Gothic"/>
                  <a:cs typeface="Century Gothic"/>
                </a:rPr>
                <a:t>: Courses relevant to </a:t>
              </a:r>
              <a:r>
                <a:rPr lang="en-US" sz="2000" i="1" dirty="0">
                  <a:solidFill>
                    <a:srgbClr val="323232"/>
                  </a:solidFill>
                  <a:latin typeface="Century Gothic"/>
                  <a:cs typeface="Century Gothic"/>
                </a:rPr>
                <a:t>entire organization</a:t>
              </a:r>
            </a:p>
          </p:txBody>
        </p:sp>
      </p:grpSp>
      <p:grpSp>
        <p:nvGrpSpPr>
          <p:cNvPr id="221" name="Group 220"/>
          <p:cNvGrpSpPr/>
          <p:nvPr/>
        </p:nvGrpSpPr>
        <p:grpSpPr>
          <a:xfrm>
            <a:off x="3147652" y="4670539"/>
            <a:ext cx="5861772" cy="555263"/>
            <a:chOff x="3146064" y="4161389"/>
            <a:chExt cx="5861772" cy="555263"/>
          </a:xfrm>
        </p:grpSpPr>
        <p:sp>
          <p:nvSpPr>
            <p:cNvPr id="222" name="Rounded Rectangle 221"/>
            <p:cNvSpPr/>
            <p:nvPr/>
          </p:nvSpPr>
          <p:spPr>
            <a:xfrm>
              <a:off x="3411895" y="4161389"/>
              <a:ext cx="5382158" cy="55526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223" name="Rectangle 222"/>
            <p:cNvSpPr/>
            <p:nvPr/>
          </p:nvSpPr>
          <p:spPr>
            <a:xfrm>
              <a:off x="3146064" y="4226121"/>
              <a:ext cx="5861772" cy="400110"/>
            </a:xfrm>
            <a:prstGeom prst="rect">
              <a:avLst/>
            </a:prstGeom>
          </p:spPr>
          <p:txBody>
            <a:bodyPr wrap="square">
              <a:spAutoFit/>
            </a:bodyPr>
            <a:lstStyle/>
            <a:p>
              <a:pPr algn="ctr" defTabSz="563270">
                <a:spcBef>
                  <a:spcPts val="800"/>
                </a:spcBef>
                <a:spcAft>
                  <a:spcPts val="500"/>
                </a:spcAft>
              </a:pPr>
              <a:r>
                <a:rPr lang="en-US" sz="2000" b="1" dirty="0">
                  <a:solidFill>
                    <a:srgbClr val="323232"/>
                  </a:solidFill>
                  <a:latin typeface="Century Gothic"/>
                  <a:cs typeface="Century Gothic"/>
                </a:rPr>
                <a:t>Depth</a:t>
              </a:r>
              <a:r>
                <a:rPr lang="en-US" sz="2000" dirty="0">
                  <a:solidFill>
                    <a:srgbClr val="323232"/>
                  </a:solidFill>
                  <a:latin typeface="Century Gothic"/>
                  <a:cs typeface="Century Gothic"/>
                </a:rPr>
                <a:t>: Courses relevant to </a:t>
              </a:r>
              <a:r>
                <a:rPr lang="en-US" sz="2000" i="1" dirty="0">
                  <a:solidFill>
                    <a:srgbClr val="323232"/>
                  </a:solidFill>
                  <a:latin typeface="Century Gothic"/>
                  <a:cs typeface="Century Gothic"/>
                </a:rPr>
                <a:t>specific roles</a:t>
              </a:r>
            </a:p>
          </p:txBody>
        </p:sp>
      </p:grpSp>
    </p:spTree>
    <p:extLst>
      <p:ext uri="{BB962C8B-B14F-4D97-AF65-F5344CB8AC3E}">
        <p14:creationId xmlns:p14="http://schemas.microsoft.com/office/powerpoint/2010/main" val="32390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childTnLst>
                                </p:cTn>
                              </p:par>
                              <p:par>
                                <p:cTn id="8" presetID="64" presetClass="path" presetSubtype="0" decel="100000" fill="hold" nodeType="withEffect">
                                  <p:stCondLst>
                                    <p:cond delay="0"/>
                                  </p:stCondLst>
                                  <p:childTnLst>
                                    <p:animMotion origin="layout" path="M -0.03115 -0.05873 L 1.01004E-6 -1.21387E-6 " pathEditMode="relative" rAng="0" ptsTypes="AA">
                                      <p:cBhvr>
                                        <p:cTn id="9" dur="1000" fill="hold"/>
                                        <p:tgtEl>
                                          <p:spTgt spid="103"/>
                                        </p:tgtEl>
                                        <p:attrNameLst>
                                          <p:attrName>ppt_x</p:attrName>
                                          <p:attrName>ppt_y</p:attrName>
                                        </p:attrNameLst>
                                      </p:cBhvr>
                                      <p:rCtr x="1551" y="2936"/>
                                    </p:animMotion>
                                  </p:childTnLst>
                                </p:cTn>
                              </p:par>
                              <p:par>
                                <p:cTn id="10" presetID="10" presetClass="entr" presetSubtype="0" fill="hold" nodeType="withEffect">
                                  <p:stCondLst>
                                    <p:cond delay="25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1000"/>
                                        <p:tgtEl>
                                          <p:spTgt spid="104"/>
                                        </p:tgtEl>
                                      </p:cBhvr>
                                    </p:animEffect>
                                  </p:childTnLst>
                                </p:cTn>
                              </p:par>
                              <p:par>
                                <p:cTn id="13" presetID="64" presetClass="path" presetSubtype="0" decel="100000" fill="hold" nodeType="withEffect">
                                  <p:stCondLst>
                                    <p:cond delay="250"/>
                                  </p:stCondLst>
                                  <p:childTnLst>
                                    <p:animMotion origin="layout" path="M -0.01172 -0.0588 L 1.25E-6 1.85185E-6 " pathEditMode="relative" rAng="0" ptsTypes="AA">
                                      <p:cBhvr>
                                        <p:cTn id="14" dur="1000" fill="hold"/>
                                        <p:tgtEl>
                                          <p:spTgt spid="104"/>
                                        </p:tgtEl>
                                        <p:attrNameLst>
                                          <p:attrName>ppt_x</p:attrName>
                                          <p:attrName>ppt_y</p:attrName>
                                        </p:attrNameLst>
                                      </p:cBhvr>
                                      <p:rCtr x="586" y="2940"/>
                                    </p:animMotion>
                                  </p:childTnLst>
                                </p:cTn>
                              </p:par>
                              <p:par>
                                <p:cTn id="15" presetID="10" presetClass="entr" presetSubtype="0" fill="hold" nodeType="withEffect">
                                  <p:stCondLst>
                                    <p:cond delay="50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1000"/>
                                        <p:tgtEl>
                                          <p:spTgt spid="106"/>
                                        </p:tgtEl>
                                      </p:cBhvr>
                                    </p:animEffect>
                                  </p:childTnLst>
                                </p:cTn>
                              </p:par>
                              <p:par>
                                <p:cTn id="18" presetID="64" presetClass="path" presetSubtype="0" decel="100000" fill="hold" nodeType="withEffect">
                                  <p:stCondLst>
                                    <p:cond delay="500"/>
                                  </p:stCondLst>
                                  <p:childTnLst>
                                    <p:animMotion origin="layout" path="M 0.00937 -0.0588 L 1.25E-6 1.85185E-6 " pathEditMode="relative" rAng="0" ptsTypes="AA">
                                      <p:cBhvr>
                                        <p:cTn id="19" dur="1000" fill="hold"/>
                                        <p:tgtEl>
                                          <p:spTgt spid="106"/>
                                        </p:tgtEl>
                                        <p:attrNameLst>
                                          <p:attrName>ppt_x</p:attrName>
                                          <p:attrName>ppt_y</p:attrName>
                                        </p:attrNameLst>
                                      </p:cBhvr>
                                      <p:rCtr x="-469" y="2940"/>
                                    </p:animMotion>
                                  </p:childTnLst>
                                </p:cTn>
                              </p:par>
                              <p:par>
                                <p:cTn id="20" presetID="10" presetClass="entr" presetSubtype="0" fill="hold" nodeType="withEffect">
                                  <p:stCondLst>
                                    <p:cond delay="75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000"/>
                                        <p:tgtEl>
                                          <p:spTgt spid="107"/>
                                        </p:tgtEl>
                                      </p:cBhvr>
                                    </p:animEffect>
                                  </p:childTnLst>
                                </p:cTn>
                              </p:par>
                              <p:par>
                                <p:cTn id="23" presetID="64" presetClass="path" presetSubtype="0" decel="100000" fill="hold" nodeType="withEffect">
                                  <p:stCondLst>
                                    <p:cond delay="750"/>
                                  </p:stCondLst>
                                  <p:childTnLst>
                                    <p:animMotion origin="layout" path="M 0.0289 -0.0588 L 2.5E-6 1.85185E-6 " pathEditMode="relative" rAng="0" ptsTypes="AA">
                                      <p:cBhvr>
                                        <p:cTn id="24" dur="1000" fill="hold"/>
                                        <p:tgtEl>
                                          <p:spTgt spid="107"/>
                                        </p:tgtEl>
                                        <p:attrNameLst>
                                          <p:attrName>ppt_x</p:attrName>
                                          <p:attrName>ppt_y</p:attrName>
                                        </p:attrNameLst>
                                      </p:cBhvr>
                                      <p:rCtr x="-1445" y="2940"/>
                                    </p:animMotion>
                                  </p:childTnLst>
                                </p:cTn>
                              </p:par>
                              <p:par>
                                <p:cTn id="25" presetID="10" presetClass="entr" presetSubtype="0" fill="hold" nodeType="withEffect">
                                  <p:stCondLst>
                                    <p:cond delay="750"/>
                                  </p:stCondLst>
                                  <p:childTnLst>
                                    <p:set>
                                      <p:cBhvr>
                                        <p:cTn id="26" dur="1" fill="hold">
                                          <p:stCondLst>
                                            <p:cond delay="0"/>
                                          </p:stCondLst>
                                        </p:cTn>
                                        <p:tgtEl>
                                          <p:spTgt spid="215"/>
                                        </p:tgtEl>
                                        <p:attrNameLst>
                                          <p:attrName>style.visibility</p:attrName>
                                        </p:attrNameLst>
                                      </p:cBhvr>
                                      <p:to>
                                        <p:strVal val="visible"/>
                                      </p:to>
                                    </p:set>
                                    <p:animEffect transition="in" filter="fade">
                                      <p:cBhvr>
                                        <p:cTn id="27" dur="1500"/>
                                        <p:tgtEl>
                                          <p:spTgt spid="215"/>
                                        </p:tgtEl>
                                      </p:cBhvr>
                                    </p:animEffect>
                                  </p:childTnLst>
                                </p:cTn>
                              </p:par>
                              <p:par>
                                <p:cTn id="28" presetID="42" presetClass="path" presetSubtype="0" decel="100000" fill="hold" nodeType="withEffect">
                                  <p:stCondLst>
                                    <p:cond delay="750"/>
                                  </p:stCondLst>
                                  <p:childTnLst>
                                    <p:animMotion origin="layout" path="M 3.13925E-7 -4.92137E-6 L 3.13925E-7 0.04418 " pathEditMode="relative" rAng="0" ptsTypes="AA">
                                      <p:cBhvr>
                                        <p:cTn id="29" dur="1500" spd="-100000" fill="hold"/>
                                        <p:tgtEl>
                                          <p:spTgt spid="215"/>
                                        </p:tgtEl>
                                        <p:attrNameLst>
                                          <p:attrName>ppt_x</p:attrName>
                                          <p:attrName>ppt_y</p:attrName>
                                        </p:attrNameLst>
                                      </p:cBhvr>
                                      <p:rCtr x="0" y="2197"/>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4"/>
                                        </p:tgtEl>
                                        <p:attrNameLst>
                                          <p:attrName>style.visibility</p:attrName>
                                        </p:attrNameLst>
                                      </p:cBhvr>
                                      <p:to>
                                        <p:strVal val="visible"/>
                                      </p:to>
                                    </p:set>
                                    <p:animEffect transition="in" filter="fade">
                                      <p:cBhvr>
                                        <p:cTn id="34" dur="1000"/>
                                        <p:tgtEl>
                                          <p:spTgt spid="214"/>
                                        </p:tgtEl>
                                      </p:cBhvr>
                                    </p:animEffect>
                                  </p:childTnLst>
                                </p:cTn>
                              </p:par>
                              <p:par>
                                <p:cTn id="35" presetID="10"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1000"/>
                                        <p:tgtEl>
                                          <p:spTgt spid="63"/>
                                        </p:tgtEl>
                                      </p:cBhvr>
                                    </p:animEffect>
                                  </p:childTnLst>
                                </p:cTn>
                              </p:par>
                              <p:par>
                                <p:cTn id="38" presetID="64" presetClass="path" presetSubtype="0" decel="100000" fill="hold" nodeType="withEffect">
                                  <p:stCondLst>
                                    <p:cond delay="0"/>
                                  </p:stCondLst>
                                  <p:childTnLst>
                                    <p:animMotion origin="layout" path="M -0.04885 0.04441 L 3.30728E-6 -3.52451E-6 " pathEditMode="relative" rAng="0" ptsTypes="AA">
                                      <p:cBhvr>
                                        <p:cTn id="39" dur="1000" fill="hold"/>
                                        <p:tgtEl>
                                          <p:spTgt spid="63"/>
                                        </p:tgtEl>
                                        <p:attrNameLst>
                                          <p:attrName>ppt_x</p:attrName>
                                          <p:attrName>ppt_y</p:attrName>
                                        </p:attrNameLst>
                                      </p:cBhvr>
                                      <p:rCtr x="2436" y="-2220"/>
                                    </p:animMotion>
                                  </p:childTnLst>
                                </p:cTn>
                              </p:par>
                              <p:par>
                                <p:cTn id="40" presetID="10" presetClass="entr" presetSubtype="0" fill="hold" nodeType="withEffect">
                                  <p:stCondLst>
                                    <p:cond delay="10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000"/>
                                        <p:tgtEl>
                                          <p:spTgt spid="96"/>
                                        </p:tgtEl>
                                      </p:cBhvr>
                                    </p:animEffect>
                                  </p:childTnLst>
                                </p:cTn>
                              </p:par>
                              <p:par>
                                <p:cTn id="43" presetID="64" presetClass="path" presetSubtype="0" decel="100000" fill="hold" nodeType="withEffect">
                                  <p:stCondLst>
                                    <p:cond delay="100"/>
                                  </p:stCondLst>
                                  <p:childTnLst>
                                    <p:animMotion origin="layout" path="M -0.03399 0.04441 L -4.4744E-6 -3.52451E-6 " pathEditMode="relative" rAng="0" ptsTypes="AA">
                                      <p:cBhvr>
                                        <p:cTn id="44" dur="1000" fill="hold"/>
                                        <p:tgtEl>
                                          <p:spTgt spid="96"/>
                                        </p:tgtEl>
                                        <p:attrNameLst>
                                          <p:attrName>ppt_x</p:attrName>
                                          <p:attrName>ppt_y</p:attrName>
                                        </p:attrNameLst>
                                      </p:cBhvr>
                                      <p:rCtr x="1693" y="-2220"/>
                                    </p:animMotion>
                                  </p:childTnLst>
                                </p:cTn>
                              </p:par>
                              <p:par>
                                <p:cTn id="45" presetID="10" presetClass="entr" presetSubtype="0" fill="hold" nodeType="withEffect">
                                  <p:stCondLst>
                                    <p:cond delay="200"/>
                                  </p:stCondLst>
                                  <p:childTnLst>
                                    <p:set>
                                      <p:cBhvr>
                                        <p:cTn id="46" dur="1" fill="hold">
                                          <p:stCondLst>
                                            <p:cond delay="0"/>
                                          </p:stCondLst>
                                        </p:cTn>
                                        <p:tgtEl>
                                          <p:spTgt spid="97"/>
                                        </p:tgtEl>
                                        <p:attrNameLst>
                                          <p:attrName>style.visibility</p:attrName>
                                        </p:attrNameLst>
                                      </p:cBhvr>
                                      <p:to>
                                        <p:strVal val="visible"/>
                                      </p:to>
                                    </p:set>
                                    <p:animEffect transition="in" filter="fade">
                                      <p:cBhvr>
                                        <p:cTn id="47" dur="1000"/>
                                        <p:tgtEl>
                                          <p:spTgt spid="97"/>
                                        </p:tgtEl>
                                      </p:cBhvr>
                                    </p:animEffect>
                                  </p:childTnLst>
                                </p:cTn>
                              </p:par>
                              <p:par>
                                <p:cTn id="48" presetID="64" presetClass="path" presetSubtype="0" decel="100000" fill="hold" nodeType="withEffect">
                                  <p:stCondLst>
                                    <p:cond delay="200"/>
                                  </p:stCondLst>
                                  <p:childTnLst>
                                    <p:animMotion origin="layout" path="M -0.01876 0.04441 L 3.18744E-6 -3.52451E-6 " pathEditMode="relative" rAng="0" ptsTypes="AA">
                                      <p:cBhvr>
                                        <p:cTn id="49" dur="1000" fill="hold"/>
                                        <p:tgtEl>
                                          <p:spTgt spid="97"/>
                                        </p:tgtEl>
                                        <p:attrNameLst>
                                          <p:attrName>ppt_x</p:attrName>
                                          <p:attrName>ppt_y</p:attrName>
                                        </p:attrNameLst>
                                      </p:cBhvr>
                                      <p:rCtr x="938" y="-2220"/>
                                    </p:animMotion>
                                  </p:childTnLst>
                                </p:cTn>
                              </p:par>
                              <p:par>
                                <p:cTn id="50" presetID="10" presetClass="entr" presetSubtype="0" fill="hold" nodeType="withEffect">
                                  <p:stCondLst>
                                    <p:cond delay="300"/>
                                  </p:stCondLst>
                                  <p:childTnLst>
                                    <p:set>
                                      <p:cBhvr>
                                        <p:cTn id="51" dur="1" fill="hold">
                                          <p:stCondLst>
                                            <p:cond delay="0"/>
                                          </p:stCondLst>
                                        </p:cTn>
                                        <p:tgtEl>
                                          <p:spTgt spid="98"/>
                                        </p:tgtEl>
                                        <p:attrNameLst>
                                          <p:attrName>style.visibility</p:attrName>
                                        </p:attrNameLst>
                                      </p:cBhvr>
                                      <p:to>
                                        <p:strVal val="visible"/>
                                      </p:to>
                                    </p:set>
                                    <p:animEffect transition="in" filter="fade">
                                      <p:cBhvr>
                                        <p:cTn id="52" dur="1000"/>
                                        <p:tgtEl>
                                          <p:spTgt spid="98"/>
                                        </p:tgtEl>
                                      </p:cBhvr>
                                    </p:animEffect>
                                  </p:childTnLst>
                                </p:cTn>
                              </p:par>
                              <p:par>
                                <p:cTn id="53" presetID="64" presetClass="path" presetSubtype="0" decel="100000" fill="hold" nodeType="withEffect">
                                  <p:stCondLst>
                                    <p:cond delay="300"/>
                                  </p:stCondLst>
                                  <p:childTnLst>
                                    <p:animMotion origin="layout" path="M -0.01029 0.04441 L 2.9634E-6 -3.52451E-6 " pathEditMode="relative" rAng="0" ptsTypes="AA">
                                      <p:cBhvr>
                                        <p:cTn id="54" dur="1000" fill="hold"/>
                                        <p:tgtEl>
                                          <p:spTgt spid="98"/>
                                        </p:tgtEl>
                                        <p:attrNameLst>
                                          <p:attrName>ppt_x</p:attrName>
                                          <p:attrName>ppt_y</p:attrName>
                                        </p:attrNameLst>
                                      </p:cBhvr>
                                      <p:rCtr x="508" y="-2220"/>
                                    </p:animMotion>
                                  </p:childTnLst>
                                </p:cTn>
                              </p:par>
                              <p:par>
                                <p:cTn id="55" presetID="10" presetClass="entr" presetSubtype="0" fill="hold" nodeType="withEffect">
                                  <p:stCondLst>
                                    <p:cond delay="400"/>
                                  </p:stCondLst>
                                  <p:childTnLst>
                                    <p:set>
                                      <p:cBhvr>
                                        <p:cTn id="56" dur="1" fill="hold">
                                          <p:stCondLst>
                                            <p:cond delay="0"/>
                                          </p:stCondLst>
                                        </p:cTn>
                                        <p:tgtEl>
                                          <p:spTgt spid="99"/>
                                        </p:tgtEl>
                                        <p:attrNameLst>
                                          <p:attrName>style.visibility</p:attrName>
                                        </p:attrNameLst>
                                      </p:cBhvr>
                                      <p:to>
                                        <p:strVal val="visible"/>
                                      </p:to>
                                    </p:set>
                                    <p:animEffect transition="in" filter="fade">
                                      <p:cBhvr>
                                        <p:cTn id="57" dur="1000"/>
                                        <p:tgtEl>
                                          <p:spTgt spid="99"/>
                                        </p:tgtEl>
                                      </p:cBhvr>
                                    </p:animEffect>
                                  </p:childTnLst>
                                </p:cTn>
                              </p:par>
                              <p:par>
                                <p:cTn id="58" presetID="64" presetClass="path" presetSubtype="0" decel="100000" fill="hold" nodeType="withEffect">
                                  <p:stCondLst>
                                    <p:cond delay="400"/>
                                  </p:stCondLst>
                                  <p:childTnLst>
                                    <p:animMotion origin="layout" path="M 0.00586 0.04441 L -2.8136E-6 -3.52451E-6 " pathEditMode="relative" rAng="0" ptsTypes="AA">
                                      <p:cBhvr>
                                        <p:cTn id="59" dur="1000" fill="hold"/>
                                        <p:tgtEl>
                                          <p:spTgt spid="99"/>
                                        </p:tgtEl>
                                        <p:attrNameLst>
                                          <p:attrName>ppt_x</p:attrName>
                                          <p:attrName>ppt_y</p:attrName>
                                        </p:attrNameLst>
                                      </p:cBhvr>
                                      <p:rCtr x="-300" y="-2220"/>
                                    </p:animMotion>
                                  </p:childTnLst>
                                </p:cTn>
                              </p:par>
                              <p:par>
                                <p:cTn id="60" presetID="10" presetClass="entr" presetSubtype="0" fill="hold" nodeType="withEffect">
                                  <p:stCondLst>
                                    <p:cond delay="500"/>
                                  </p:stCondLst>
                                  <p:childTnLst>
                                    <p:set>
                                      <p:cBhvr>
                                        <p:cTn id="61" dur="1" fill="hold">
                                          <p:stCondLst>
                                            <p:cond delay="0"/>
                                          </p:stCondLst>
                                        </p:cTn>
                                        <p:tgtEl>
                                          <p:spTgt spid="100"/>
                                        </p:tgtEl>
                                        <p:attrNameLst>
                                          <p:attrName>style.visibility</p:attrName>
                                        </p:attrNameLst>
                                      </p:cBhvr>
                                      <p:to>
                                        <p:strVal val="visible"/>
                                      </p:to>
                                    </p:set>
                                    <p:animEffect transition="in" filter="fade">
                                      <p:cBhvr>
                                        <p:cTn id="62" dur="1000"/>
                                        <p:tgtEl>
                                          <p:spTgt spid="100"/>
                                        </p:tgtEl>
                                      </p:cBhvr>
                                    </p:animEffect>
                                  </p:childTnLst>
                                </p:cTn>
                              </p:par>
                              <p:par>
                                <p:cTn id="63" presetID="64" presetClass="path" presetSubtype="0" decel="100000" fill="hold" nodeType="withEffect">
                                  <p:stCondLst>
                                    <p:cond delay="500"/>
                                  </p:stCondLst>
                                  <p:childTnLst>
                                    <p:animMotion origin="layout" path="M 0.02005 0.04441 L 4.99805E-6 -3.52451E-6 " pathEditMode="relative" rAng="0" ptsTypes="AA">
                                      <p:cBhvr>
                                        <p:cTn id="64" dur="1000" fill="hold"/>
                                        <p:tgtEl>
                                          <p:spTgt spid="100"/>
                                        </p:tgtEl>
                                        <p:attrNameLst>
                                          <p:attrName>ppt_x</p:attrName>
                                          <p:attrName>ppt_y</p:attrName>
                                        </p:attrNameLst>
                                      </p:cBhvr>
                                      <p:rCtr x="-1003" y="-2220"/>
                                    </p:animMotion>
                                  </p:childTnLst>
                                </p:cTn>
                              </p:par>
                              <p:par>
                                <p:cTn id="65" presetID="10" presetClass="entr" presetSubtype="0" fill="hold" nodeType="withEffect">
                                  <p:stCondLst>
                                    <p:cond delay="600"/>
                                  </p:stCondLst>
                                  <p:childTnLst>
                                    <p:set>
                                      <p:cBhvr>
                                        <p:cTn id="66" dur="1" fill="hold">
                                          <p:stCondLst>
                                            <p:cond delay="0"/>
                                          </p:stCondLst>
                                        </p:cTn>
                                        <p:tgtEl>
                                          <p:spTgt spid="101"/>
                                        </p:tgtEl>
                                        <p:attrNameLst>
                                          <p:attrName>style.visibility</p:attrName>
                                        </p:attrNameLst>
                                      </p:cBhvr>
                                      <p:to>
                                        <p:strVal val="visible"/>
                                      </p:to>
                                    </p:set>
                                    <p:animEffect transition="in" filter="fade">
                                      <p:cBhvr>
                                        <p:cTn id="67" dur="1000"/>
                                        <p:tgtEl>
                                          <p:spTgt spid="101"/>
                                        </p:tgtEl>
                                      </p:cBhvr>
                                    </p:animEffect>
                                  </p:childTnLst>
                                </p:cTn>
                              </p:par>
                              <p:par>
                                <p:cTn id="68" presetID="64" presetClass="path" presetSubtype="0" decel="100000" fill="hold" nodeType="withEffect">
                                  <p:stCondLst>
                                    <p:cond delay="600"/>
                                  </p:stCondLst>
                                  <p:childTnLst>
                                    <p:animMotion origin="layout" path="M 0.03569 0.04441 L 1.1046E-6 -3.52451E-6 " pathEditMode="relative" rAng="0" ptsTypes="AA">
                                      <p:cBhvr>
                                        <p:cTn id="69" dur="1000" fill="hold"/>
                                        <p:tgtEl>
                                          <p:spTgt spid="101"/>
                                        </p:tgtEl>
                                        <p:attrNameLst>
                                          <p:attrName>ppt_x</p:attrName>
                                          <p:attrName>ppt_y</p:attrName>
                                        </p:attrNameLst>
                                      </p:cBhvr>
                                      <p:rCtr x="-1785" y="-2220"/>
                                    </p:animMotion>
                                  </p:childTnLst>
                                </p:cTn>
                              </p:par>
                              <p:par>
                                <p:cTn id="70" presetID="10" presetClass="entr" presetSubtype="0" fill="hold" nodeType="withEffect">
                                  <p:stCondLst>
                                    <p:cond delay="700"/>
                                  </p:stCondLst>
                                  <p:childTnLst>
                                    <p:set>
                                      <p:cBhvr>
                                        <p:cTn id="71" dur="1" fill="hold">
                                          <p:stCondLst>
                                            <p:cond delay="0"/>
                                          </p:stCondLst>
                                        </p:cTn>
                                        <p:tgtEl>
                                          <p:spTgt spid="102"/>
                                        </p:tgtEl>
                                        <p:attrNameLst>
                                          <p:attrName>style.visibility</p:attrName>
                                        </p:attrNameLst>
                                      </p:cBhvr>
                                      <p:to>
                                        <p:strVal val="visible"/>
                                      </p:to>
                                    </p:set>
                                    <p:animEffect transition="in" filter="fade">
                                      <p:cBhvr>
                                        <p:cTn id="72" dur="1000"/>
                                        <p:tgtEl>
                                          <p:spTgt spid="102"/>
                                        </p:tgtEl>
                                      </p:cBhvr>
                                    </p:animEffect>
                                  </p:childTnLst>
                                </p:cTn>
                              </p:par>
                              <p:par>
                                <p:cTn id="73" presetID="64" presetClass="path" presetSubtype="0" decel="100000" fill="hold" nodeType="withEffect">
                                  <p:stCondLst>
                                    <p:cond delay="700"/>
                                  </p:stCondLst>
                                  <p:childTnLst>
                                    <p:animMotion origin="layout" path="M 0.05159 0.04441 L -2.52963E-6 -3.52451E-6 " pathEditMode="relative" rAng="0" ptsTypes="AA">
                                      <p:cBhvr>
                                        <p:cTn id="74" dur="1000" fill="hold"/>
                                        <p:tgtEl>
                                          <p:spTgt spid="102"/>
                                        </p:tgtEl>
                                        <p:attrNameLst>
                                          <p:attrName>ppt_x</p:attrName>
                                          <p:attrName>ppt_y</p:attrName>
                                        </p:attrNameLst>
                                      </p:cBhvr>
                                      <p:rCtr x="-2579" y="-2220"/>
                                    </p:animMotion>
                                  </p:childTnLst>
                                </p:cTn>
                              </p:par>
                              <p:par>
                                <p:cTn id="75" presetID="10" presetClass="entr" presetSubtype="0" fill="hold" nodeType="withEffect">
                                  <p:stCondLst>
                                    <p:cond delay="750"/>
                                  </p:stCondLst>
                                  <p:childTnLst>
                                    <p:set>
                                      <p:cBhvr>
                                        <p:cTn id="76" dur="1" fill="hold">
                                          <p:stCondLst>
                                            <p:cond delay="0"/>
                                          </p:stCondLst>
                                        </p:cTn>
                                        <p:tgtEl>
                                          <p:spTgt spid="221"/>
                                        </p:tgtEl>
                                        <p:attrNameLst>
                                          <p:attrName>style.visibility</p:attrName>
                                        </p:attrNameLst>
                                      </p:cBhvr>
                                      <p:to>
                                        <p:strVal val="visible"/>
                                      </p:to>
                                    </p:set>
                                    <p:animEffect transition="in" filter="fade">
                                      <p:cBhvr>
                                        <p:cTn id="77" dur="1500"/>
                                        <p:tgtEl>
                                          <p:spTgt spid="221"/>
                                        </p:tgtEl>
                                      </p:cBhvr>
                                    </p:animEffect>
                                  </p:childTnLst>
                                </p:cTn>
                              </p:par>
                              <p:par>
                                <p:cTn id="78" presetID="42" presetClass="path" presetSubtype="0" decel="100000" fill="hold" nodeType="withEffect">
                                  <p:stCondLst>
                                    <p:cond delay="750"/>
                                  </p:stCondLst>
                                  <p:childTnLst>
                                    <p:animMotion origin="layout" path="M -2.27823E-6 -3.14524E-7 L -2.27823E-6 -0.03885 " pathEditMode="relative" rAng="0" ptsTypes="AA">
                                      <p:cBhvr>
                                        <p:cTn id="79" dur="1500" spd="-100000" fill="hold"/>
                                        <p:tgtEl>
                                          <p:spTgt spid="221"/>
                                        </p:tgtEl>
                                        <p:attrNameLst>
                                          <p:attrName>ppt_x</p:attrName>
                                          <p:attrName>ppt_y</p:attrName>
                                        </p:attrNameLst>
                                      </p:cBhvr>
                                      <p:rCtr x="0" y="-1943"/>
                                    </p:animMotion>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1000"/>
                                        <p:tgtEl>
                                          <p:spTgt spid="39"/>
                                        </p:tgtEl>
                                      </p:cBhvr>
                                    </p:animEffect>
                                  </p:childTnLst>
                                </p:cTn>
                              </p:par>
                              <p:par>
                                <p:cTn id="85" presetID="42" presetClass="path" presetSubtype="0" decel="100000" fill="hold" nodeType="withEffect">
                                  <p:stCondLst>
                                    <p:cond delay="0"/>
                                  </p:stCondLst>
                                  <p:childTnLst>
                                    <p:animMotion origin="layout" path="M 4.43605E-6 2.22222E-6 L 4.43605E-6 0.04421 " pathEditMode="relative" rAng="0" ptsTypes="AA">
                                      <p:cBhvr>
                                        <p:cTn id="86" dur="1000" spd="-100000" fill="hold"/>
                                        <p:tgtEl>
                                          <p:spTgt spid="39"/>
                                        </p:tgtEl>
                                        <p:attrNameLst>
                                          <p:attrName>ppt_x</p:attrName>
                                          <p:attrName>ppt_y</p:attrName>
                                        </p:attrNameLst>
                                      </p:cBhvr>
                                      <p:rCtr x="0" y="2199"/>
                                    </p:animMotion>
                                  </p:childTnLst>
                                </p:cTn>
                              </p:par>
                              <p:par>
                                <p:cTn id="87" presetID="10" presetClass="entr" presetSubtype="0" fill="hold" nodeType="withEffect">
                                  <p:stCondLst>
                                    <p:cond delay="25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1000"/>
                                        <p:tgtEl>
                                          <p:spTgt spid="40"/>
                                        </p:tgtEl>
                                      </p:cBhvr>
                                    </p:animEffect>
                                  </p:childTnLst>
                                </p:cTn>
                              </p:par>
                              <p:par>
                                <p:cTn id="90" presetID="42" presetClass="path" presetSubtype="0" decel="100000" fill="hold" nodeType="withEffect">
                                  <p:stCondLst>
                                    <p:cond delay="250"/>
                                  </p:stCondLst>
                                  <p:childTnLst>
                                    <p:animMotion origin="layout" path="M -1.87809E-6 -1.85185E-6 L -1.87809E-6 0.04421 " pathEditMode="relative" rAng="0" ptsTypes="AA">
                                      <p:cBhvr>
                                        <p:cTn id="91" dur="1000" spd="-100000" fill="hold"/>
                                        <p:tgtEl>
                                          <p:spTgt spid="40"/>
                                        </p:tgtEl>
                                        <p:attrNameLst>
                                          <p:attrName>ppt_x</p:attrName>
                                          <p:attrName>ppt_y</p:attrName>
                                        </p:attrNameLst>
                                      </p:cBhvr>
                                      <p:rCtr x="0" y="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5-05-29 at 9.19.21 AM.png"/>
          <p:cNvPicPr>
            <a:picLocks noChangeAspect="1"/>
          </p:cNvPicPr>
          <p:nvPr/>
        </p:nvPicPr>
        <p:blipFill rotWithShape="1">
          <a:blip r:embed="rId3" cstate="email">
            <a:extLst>
              <a:ext uri="{28A0092B-C50C-407E-A947-70E740481C1C}">
                <a14:useLocalDpi xmlns:a14="http://schemas.microsoft.com/office/drawing/2010/main" val="0"/>
              </a:ext>
            </a:extLst>
          </a:blip>
          <a:srcRect b="25229"/>
          <a:stretch/>
        </p:blipFill>
        <p:spPr>
          <a:xfrm>
            <a:off x="6585881" y="1467776"/>
            <a:ext cx="4470523" cy="3433474"/>
          </a:xfrm>
          <a:prstGeom prst="rect">
            <a:avLst/>
          </a:prstGeom>
          <a:ln w="28575">
            <a:noFill/>
          </a:ln>
          <a:effectLst>
            <a:outerShdw blurRad="387350" dir="2700000" algn="tl" rotWithShape="0">
              <a:srgbClr val="000000">
                <a:alpha val="25000"/>
              </a:srgbClr>
            </a:outerShdw>
          </a:effectLst>
        </p:spPr>
      </p:pic>
      <p:pic>
        <p:nvPicPr>
          <p:cNvPr id="13" name="Picture 12"/>
          <p:cNvPicPr>
            <a:picLocks noChangeAspect="1"/>
          </p:cNvPicPr>
          <p:nvPr/>
        </p:nvPicPr>
        <p:blipFill rotWithShape="1">
          <a:blip r:embed="rId4"/>
          <a:srcRect b="10077"/>
          <a:stretch/>
        </p:blipFill>
        <p:spPr>
          <a:xfrm>
            <a:off x="773946" y="1467777"/>
            <a:ext cx="4470522" cy="3433474"/>
          </a:xfrm>
          <a:prstGeom prst="rect">
            <a:avLst/>
          </a:prstGeom>
          <a:ln w="28575">
            <a:noFill/>
          </a:ln>
          <a:effectLst>
            <a:outerShdw blurRad="387350" dir="2700000" algn="tl" rotWithShape="0">
              <a:srgbClr val="000000">
                <a:alpha val="25000"/>
              </a:srgbClr>
            </a:outerShdw>
          </a:effectLst>
        </p:spPr>
      </p:pic>
      <p:sp>
        <p:nvSpPr>
          <p:cNvPr id="19" name="Title 1"/>
          <p:cNvSpPr txBox="1">
            <a:spLocks/>
          </p:cNvSpPr>
          <p:nvPr/>
        </p:nvSpPr>
        <p:spPr>
          <a:xfrm>
            <a:off x="200778" y="-333178"/>
            <a:ext cx="11764063" cy="981305"/>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dirty="0">
                <a:solidFill>
                  <a:srgbClr val="5091B7"/>
                </a:solidFill>
              </a:rPr>
              <a:t>Close Skill Gaps</a:t>
            </a:r>
          </a:p>
        </p:txBody>
      </p:sp>
      <p:sp>
        <p:nvSpPr>
          <p:cNvPr id="8" name="Title 2"/>
          <p:cNvSpPr>
            <a:spLocks noGrp="1"/>
          </p:cNvSpPr>
          <p:nvPr>
            <p:ph type="title"/>
          </p:nvPr>
        </p:nvSpPr>
        <p:spPr>
          <a:xfrm>
            <a:off x="194148" y="657734"/>
            <a:ext cx="11735899" cy="899839"/>
          </a:xfrm>
        </p:spPr>
        <p:txBody>
          <a:bodyPr anchor="t"/>
          <a:lstStyle/>
          <a:p>
            <a:r>
              <a:rPr lang="en-US" dirty="0"/>
              <a:t>Design and Assign Custom Learning Paths</a:t>
            </a:r>
            <a:endParaRPr lang="en-US" sz="2000" b="0" dirty="0">
              <a:solidFill>
                <a:schemeClr val="tx1"/>
              </a:solidFill>
            </a:endParaRPr>
          </a:p>
        </p:txBody>
      </p:sp>
      <p:sp>
        <p:nvSpPr>
          <p:cNvPr id="10" name="TextBox 9"/>
          <p:cNvSpPr txBox="1"/>
          <p:nvPr/>
        </p:nvSpPr>
        <p:spPr>
          <a:xfrm>
            <a:off x="683441" y="5005490"/>
            <a:ext cx="4740590" cy="1117100"/>
          </a:xfrm>
          <a:prstGeom prst="rect">
            <a:avLst/>
          </a:prstGeom>
        </p:spPr>
        <p:txBody>
          <a:bodyPr vert="horz" wrap="square" lIns="89789" tIns="44894" rIns="89789" bIns="44894" rtlCol="0" anchor="ctr">
            <a:spAutoFit/>
          </a:bodyPr>
          <a:lstStyle/>
          <a:p>
            <a:pPr defTabSz="563270"/>
            <a:r>
              <a:rPr lang="en-US" sz="2420" b="1" dirty="0">
                <a:solidFill>
                  <a:srgbClr val="5091BD"/>
                </a:solidFill>
                <a:latin typeface="Century Gothic" panose="020B0502020202020204" pitchFamily="34" charset="0"/>
              </a:rPr>
              <a:t>Curated playlists</a:t>
            </a:r>
          </a:p>
          <a:p>
            <a:pPr defTabSz="563270"/>
            <a:endParaRPr lang="en-US" sz="1050" dirty="0">
              <a:solidFill>
                <a:srgbClr val="323232"/>
              </a:solidFill>
              <a:latin typeface="Century Gothic" panose="020B0502020202020204" pitchFamily="34" charset="0"/>
            </a:endParaRPr>
          </a:p>
          <a:p>
            <a:pPr marL="176213" indent="-176213" defTabSz="563270">
              <a:buFont typeface="Arial" panose="020B0604020202020204" pitchFamily="34" charset="0"/>
              <a:buChar char="•"/>
            </a:pPr>
            <a:r>
              <a:rPr lang="en-US" sz="1600" dirty="0">
                <a:solidFill>
                  <a:srgbClr val="323232"/>
                </a:solidFill>
                <a:latin typeface="Century Gothic" panose="020B0502020202020204" pitchFamily="34" charset="0"/>
              </a:rPr>
              <a:t>Role-based (by function, level)</a:t>
            </a:r>
          </a:p>
          <a:p>
            <a:pPr marL="176213" indent="-176213" defTabSz="563270">
              <a:buFont typeface="Arial" panose="020B0604020202020204" pitchFamily="34" charset="0"/>
              <a:buChar char="•"/>
            </a:pPr>
            <a:r>
              <a:rPr lang="en-US" sz="1600" dirty="0">
                <a:solidFill>
                  <a:srgbClr val="323232"/>
                </a:solidFill>
                <a:latin typeface="Century Gothic" panose="020B0502020202020204" pitchFamily="34" charset="0"/>
              </a:rPr>
              <a:t>Competency-based</a:t>
            </a:r>
          </a:p>
        </p:txBody>
      </p:sp>
      <p:sp>
        <p:nvSpPr>
          <p:cNvPr id="5" name="TextBox 4"/>
          <p:cNvSpPr txBox="1"/>
          <p:nvPr/>
        </p:nvSpPr>
        <p:spPr>
          <a:xfrm>
            <a:off x="6508950" y="5005490"/>
            <a:ext cx="5537771" cy="1114022"/>
          </a:xfrm>
          <a:prstGeom prst="rect">
            <a:avLst/>
          </a:prstGeom>
        </p:spPr>
        <p:txBody>
          <a:bodyPr vert="horz" wrap="square" lIns="89789" tIns="44894" rIns="89789" bIns="44894" rtlCol="0" anchor="ctr">
            <a:spAutoFit/>
          </a:bodyPr>
          <a:lstStyle/>
          <a:p>
            <a:pPr defTabSz="563270"/>
            <a:r>
              <a:rPr lang="en-US" sz="2400" b="1" dirty="0">
                <a:solidFill>
                  <a:srgbClr val="5091BD"/>
                </a:solidFill>
                <a:latin typeface="Century Gothic" panose="020B0502020202020204" pitchFamily="34" charset="0"/>
              </a:rPr>
              <a:t>Design and assign your own playlist</a:t>
            </a:r>
          </a:p>
          <a:p>
            <a:pPr defTabSz="563270"/>
            <a:endParaRPr lang="en-US" sz="1050" dirty="0">
              <a:solidFill>
                <a:srgbClr val="323232"/>
              </a:solidFill>
              <a:latin typeface="Century Gothic" panose="020B0502020202020204" pitchFamily="34" charset="0"/>
            </a:endParaRPr>
          </a:p>
          <a:p>
            <a:pPr marL="176213" indent="-176213" defTabSz="563270">
              <a:buFont typeface="Arial" panose="020B0604020202020204" pitchFamily="34" charset="0"/>
              <a:buChar char="•"/>
            </a:pPr>
            <a:r>
              <a:rPr lang="en-US" sz="1600" dirty="0">
                <a:solidFill>
                  <a:srgbClr val="323232"/>
                </a:solidFill>
                <a:latin typeface="Century Gothic" panose="020B0502020202020204" pitchFamily="34" charset="0"/>
              </a:rPr>
              <a:t>Course-level or item-level</a:t>
            </a:r>
          </a:p>
          <a:p>
            <a:pPr marL="176213" indent="-176213" defTabSz="563270">
              <a:buFont typeface="Arial" panose="020B0604020202020204" pitchFamily="34" charset="0"/>
              <a:buChar char="•"/>
            </a:pPr>
            <a:r>
              <a:rPr lang="en-US" sz="1600" dirty="0">
                <a:solidFill>
                  <a:srgbClr val="323232"/>
                </a:solidFill>
                <a:latin typeface="Century Gothic" panose="020B0502020202020204" pitchFamily="34" charset="0"/>
              </a:rPr>
              <a:t>Start from scratch or modify curated playlist</a:t>
            </a:r>
          </a:p>
        </p:txBody>
      </p:sp>
      <p:cxnSp>
        <p:nvCxnSpPr>
          <p:cNvPr id="20" name="Straight Connector 19"/>
          <p:cNvCxnSpPr/>
          <p:nvPr/>
        </p:nvCxnSpPr>
        <p:spPr>
          <a:xfrm>
            <a:off x="5914563" y="1389422"/>
            <a:ext cx="0" cy="4484814"/>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2458624" y="283505"/>
            <a:ext cx="335566" cy="335566"/>
            <a:chOff x="465716" y="3069219"/>
            <a:chExt cx="929898" cy="929898"/>
          </a:xfrm>
        </p:grpSpPr>
        <p:sp>
          <p:nvSpPr>
            <p:cNvPr id="18" name="Oval 17"/>
            <p:cNvSpPr/>
            <p:nvPr/>
          </p:nvSpPr>
          <p:spPr>
            <a:xfrm>
              <a:off x="465716" y="3069219"/>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pic>
          <p:nvPicPr>
            <p:cNvPr id="21" name="Picture 20"/>
            <p:cNvPicPr>
              <a:picLocks noChangeAspect="1"/>
            </p:cNvPicPr>
            <p:nvPr/>
          </p:nvPicPr>
          <p:blipFill>
            <a:blip r:embed="rId5"/>
            <a:stretch>
              <a:fillRect/>
            </a:stretch>
          </p:blipFill>
          <p:spPr>
            <a:xfrm>
              <a:off x="648245" y="3331871"/>
              <a:ext cx="553089" cy="442471"/>
            </a:xfrm>
            <a:prstGeom prst="rect">
              <a:avLst/>
            </a:prstGeom>
          </p:spPr>
        </p:pic>
      </p:grpSp>
    </p:spTree>
    <p:extLst>
      <p:ext uri="{BB962C8B-B14F-4D97-AF65-F5344CB8AC3E}">
        <p14:creationId xmlns:p14="http://schemas.microsoft.com/office/powerpoint/2010/main" val="220048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6096000" y="1475281"/>
            <a:ext cx="3677815" cy="745659"/>
          </a:xfrm>
          <a:prstGeom prst="roundRect">
            <a:avLst/>
          </a:prstGeom>
          <a:solidFill>
            <a:schemeClr val="tx1"/>
          </a:solidFill>
          <a:ln w="63500">
            <a:noFill/>
            <a:tailEnd type="stealth"/>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5091BD"/>
              </a:solidFill>
              <a:latin typeface="Calibri"/>
            </a:endParaRPr>
          </a:p>
        </p:txBody>
      </p:sp>
      <p:sp>
        <p:nvSpPr>
          <p:cNvPr id="41" name="TextBox 40"/>
          <p:cNvSpPr txBox="1"/>
          <p:nvPr/>
        </p:nvSpPr>
        <p:spPr>
          <a:xfrm>
            <a:off x="6162956" y="1510555"/>
            <a:ext cx="4740590" cy="536941"/>
          </a:xfrm>
          <a:prstGeom prst="rect">
            <a:avLst/>
          </a:prstGeom>
        </p:spPr>
        <p:txBody>
          <a:bodyPr vert="horz" wrap="square" lIns="89789" tIns="44894" rIns="89789" bIns="44894" rtlCol="0" anchor="t">
            <a:spAutoFit/>
          </a:bodyPr>
          <a:lstStyle/>
          <a:p>
            <a:pPr defTabSz="563270"/>
            <a:r>
              <a:rPr lang="en-US" sz="2000" dirty="0">
                <a:solidFill>
                  <a:srgbClr val="FFFFFF"/>
                </a:solidFill>
                <a:latin typeface="Century Gothic" panose="020B0502020202020204" pitchFamily="34" charset="0"/>
              </a:rPr>
              <a:t>Other Productivity Software</a:t>
            </a:r>
          </a:p>
          <a:p>
            <a:pPr defTabSz="563270"/>
            <a:endParaRPr lang="en-US" sz="900" dirty="0">
              <a:solidFill>
                <a:srgbClr val="323232"/>
              </a:solidFill>
              <a:latin typeface="Century Gothic" panose="020B0502020202020204" pitchFamily="34" charset="0"/>
            </a:endParaRPr>
          </a:p>
        </p:txBody>
      </p:sp>
      <p:sp>
        <p:nvSpPr>
          <p:cNvPr id="42" name="Rounded Rectangle 41"/>
          <p:cNvSpPr/>
          <p:nvPr/>
        </p:nvSpPr>
        <p:spPr>
          <a:xfrm>
            <a:off x="6096000" y="1957278"/>
            <a:ext cx="5760659" cy="4206112"/>
          </a:xfrm>
          <a:prstGeom prst="roundRect">
            <a:avLst>
              <a:gd name="adj" fmla="val 4679"/>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37" name="Rounded Rectangle 36"/>
          <p:cNvSpPr/>
          <p:nvPr/>
        </p:nvSpPr>
        <p:spPr>
          <a:xfrm>
            <a:off x="335343" y="1475281"/>
            <a:ext cx="3323481" cy="745659"/>
          </a:xfrm>
          <a:prstGeom prst="roundRect">
            <a:avLst/>
          </a:prstGeom>
          <a:solidFill>
            <a:schemeClr val="tx1"/>
          </a:solidFill>
          <a:ln w="63500">
            <a:noFill/>
            <a:tailEnd type="stealth"/>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5091BD"/>
              </a:solidFill>
              <a:latin typeface="Calibri"/>
            </a:endParaRPr>
          </a:p>
        </p:txBody>
      </p:sp>
      <p:sp>
        <p:nvSpPr>
          <p:cNvPr id="38" name="TextBox 37"/>
          <p:cNvSpPr txBox="1"/>
          <p:nvPr/>
        </p:nvSpPr>
        <p:spPr>
          <a:xfrm>
            <a:off x="402298" y="1510555"/>
            <a:ext cx="4740590" cy="536941"/>
          </a:xfrm>
          <a:prstGeom prst="rect">
            <a:avLst/>
          </a:prstGeom>
        </p:spPr>
        <p:txBody>
          <a:bodyPr vert="horz" wrap="square" lIns="89789" tIns="44894" rIns="89789" bIns="44894" rtlCol="0" anchor="t">
            <a:spAutoFit/>
          </a:bodyPr>
          <a:lstStyle/>
          <a:p>
            <a:pPr defTabSz="563270"/>
            <a:r>
              <a:rPr lang="en-US" sz="2000" dirty="0">
                <a:solidFill>
                  <a:srgbClr val="FFFFFF"/>
                </a:solidFill>
                <a:latin typeface="Century Gothic" panose="020B0502020202020204" pitchFamily="34" charset="0"/>
              </a:rPr>
              <a:t>Major Productivity Suites</a:t>
            </a:r>
          </a:p>
          <a:p>
            <a:pPr defTabSz="563270"/>
            <a:endParaRPr lang="en-US" sz="900" dirty="0">
              <a:solidFill>
                <a:srgbClr val="323232"/>
              </a:solidFill>
              <a:latin typeface="Century Gothic" panose="020B0502020202020204" pitchFamily="34" charset="0"/>
            </a:endParaRPr>
          </a:p>
        </p:txBody>
      </p:sp>
      <p:sp>
        <p:nvSpPr>
          <p:cNvPr id="39" name="Rounded Rectangle 38"/>
          <p:cNvSpPr/>
          <p:nvPr/>
        </p:nvSpPr>
        <p:spPr>
          <a:xfrm>
            <a:off x="335342" y="1957279"/>
            <a:ext cx="5534286" cy="3259326"/>
          </a:xfrm>
          <a:prstGeom prst="roundRect">
            <a:avLst>
              <a:gd name="adj" fmla="val 4679"/>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7" name="Title 1"/>
          <p:cNvSpPr txBox="1">
            <a:spLocks/>
          </p:cNvSpPr>
          <p:nvPr/>
        </p:nvSpPr>
        <p:spPr>
          <a:xfrm>
            <a:off x="246561" y="226942"/>
            <a:ext cx="12114366" cy="60803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dirty="0"/>
              <a:t>Productivity Software </a:t>
            </a:r>
            <a:r>
              <a:rPr lang="en-US" b="0" dirty="0"/>
              <a:t>Course Collection</a:t>
            </a:r>
            <a:endParaRPr lang="en-US" sz="2400" b="0" dirty="0"/>
          </a:p>
        </p:txBody>
      </p:sp>
      <p:sp>
        <p:nvSpPr>
          <p:cNvPr id="8" name="Title 1"/>
          <p:cNvSpPr txBox="1">
            <a:spLocks/>
          </p:cNvSpPr>
          <p:nvPr/>
        </p:nvSpPr>
        <p:spPr>
          <a:xfrm>
            <a:off x="259578" y="834981"/>
            <a:ext cx="11764063" cy="42137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b="0" dirty="0">
                <a:solidFill>
                  <a:srgbClr val="5091B7"/>
                </a:solidFill>
              </a:rPr>
              <a:t>Broad selection of courses for making your team more efficient and current with technology</a:t>
            </a:r>
          </a:p>
        </p:txBody>
      </p:sp>
      <p:grpSp>
        <p:nvGrpSpPr>
          <p:cNvPr id="44" name="Group 43"/>
          <p:cNvGrpSpPr/>
          <p:nvPr/>
        </p:nvGrpSpPr>
        <p:grpSpPr>
          <a:xfrm>
            <a:off x="437579" y="2071954"/>
            <a:ext cx="5926623" cy="3707551"/>
            <a:chOff x="435990" y="1977889"/>
            <a:chExt cx="5926623" cy="3707551"/>
          </a:xfrm>
        </p:grpSpPr>
        <p:sp>
          <p:nvSpPr>
            <p:cNvPr id="5" name="TextBox 4"/>
            <p:cNvSpPr txBox="1"/>
            <p:nvPr/>
          </p:nvSpPr>
          <p:spPr>
            <a:xfrm>
              <a:off x="435990" y="1977889"/>
              <a:ext cx="2086185" cy="3203441"/>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Microsoft</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Office</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PowerPoint</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Excel</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Word</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Outlook</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Project</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Access</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SharePoint</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Publisher</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InfoPath</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OneNote</a:t>
              </a: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p:txBody>
        </p:sp>
        <p:sp>
          <p:nvSpPr>
            <p:cNvPr id="9" name="TextBox 8"/>
            <p:cNvSpPr txBox="1"/>
            <p:nvPr/>
          </p:nvSpPr>
          <p:spPr>
            <a:xfrm>
              <a:off x="2356209" y="1977889"/>
              <a:ext cx="2086185" cy="2966453"/>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Google</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Google Apps</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Google Slides</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Google Sheets</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Google Docs</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Google </a:t>
              </a:r>
              <a:br>
                <a:rPr lang="en-US" sz="1400" dirty="0">
                  <a:solidFill>
                    <a:srgbClr val="323232"/>
                  </a:solidFill>
                  <a:latin typeface="Century Gothic" panose="020B0502020202020204" pitchFamily="34" charset="0"/>
                </a:rPr>
              </a:br>
              <a:r>
                <a:rPr lang="en-US" sz="1400" dirty="0">
                  <a:solidFill>
                    <a:srgbClr val="323232"/>
                  </a:solidFill>
                  <a:latin typeface="Century Gothic" panose="020B0502020202020204" pitchFamily="34" charset="0"/>
                </a:rPr>
                <a:t>Calendar</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Google Drive</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Gmail</a:t>
              </a: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p:txBody>
        </p:sp>
        <p:sp>
          <p:nvSpPr>
            <p:cNvPr id="10" name="TextBox 9"/>
            <p:cNvSpPr txBox="1"/>
            <p:nvPr/>
          </p:nvSpPr>
          <p:spPr>
            <a:xfrm>
              <a:off x="4276429" y="1977889"/>
              <a:ext cx="1591612" cy="2018501"/>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Apple</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iWork</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Keynote</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Numbers</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Pages</a:t>
              </a: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p:txBody>
        </p:sp>
        <p:sp>
          <p:nvSpPr>
            <p:cNvPr id="11" name="TextBox 10"/>
            <p:cNvSpPr txBox="1"/>
            <p:nvPr/>
          </p:nvSpPr>
          <p:spPr>
            <a:xfrm>
              <a:off x="4276428" y="3429951"/>
              <a:ext cx="2086185" cy="2255489"/>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Adobe</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Acrobat</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Reader</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Presenter</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Document </a:t>
              </a:r>
              <a:br>
                <a:rPr lang="en-US" sz="1400" dirty="0">
                  <a:solidFill>
                    <a:srgbClr val="323232"/>
                  </a:solidFill>
                  <a:latin typeface="Century Gothic" panose="020B0502020202020204" pitchFamily="34" charset="0"/>
                </a:rPr>
              </a:br>
              <a:r>
                <a:rPr lang="en-US" sz="1400" dirty="0">
                  <a:solidFill>
                    <a:srgbClr val="323232"/>
                  </a:solidFill>
                  <a:latin typeface="Century Gothic" panose="020B0502020202020204" pitchFamily="34" charset="0"/>
                </a:rPr>
                <a:t>Cloud</a:t>
              </a: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p:txBody>
        </p:sp>
      </p:grpSp>
      <p:grpSp>
        <p:nvGrpSpPr>
          <p:cNvPr id="43" name="Group 42"/>
          <p:cNvGrpSpPr/>
          <p:nvPr/>
        </p:nvGrpSpPr>
        <p:grpSpPr>
          <a:xfrm>
            <a:off x="6261186" y="2024922"/>
            <a:ext cx="5927640" cy="4412703"/>
            <a:chOff x="6259598" y="1930857"/>
            <a:chExt cx="5927640" cy="4412703"/>
          </a:xfrm>
        </p:grpSpPr>
        <p:sp>
          <p:nvSpPr>
            <p:cNvPr id="12" name="TextBox 11"/>
            <p:cNvSpPr txBox="1"/>
            <p:nvPr/>
          </p:nvSpPr>
          <p:spPr>
            <a:xfrm>
              <a:off x="6259598" y="1930857"/>
              <a:ext cx="2086185" cy="2052356"/>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Operating </a:t>
              </a:r>
              <a:br>
                <a:rPr lang="en-US" sz="1600" b="1" dirty="0">
                  <a:solidFill>
                    <a:srgbClr val="323232"/>
                  </a:solidFill>
                  <a:latin typeface="Century Gothic" panose="020B0502020202020204" pitchFamily="34" charset="0"/>
                </a:rPr>
              </a:br>
              <a:r>
                <a:rPr lang="en-US" sz="1600" b="1" dirty="0">
                  <a:solidFill>
                    <a:srgbClr val="323232"/>
                  </a:solidFill>
                  <a:latin typeface="Century Gothic" panose="020B0502020202020204" pitchFamily="34" charset="0"/>
                </a:rPr>
                <a:t>Systems</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Windows</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iOS</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Android</a:t>
              </a: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p:txBody>
        </p:sp>
        <p:sp>
          <p:nvSpPr>
            <p:cNvPr id="13" name="TextBox 12"/>
            <p:cNvSpPr txBox="1"/>
            <p:nvPr/>
          </p:nvSpPr>
          <p:spPr>
            <a:xfrm>
              <a:off x="8179818" y="1930857"/>
              <a:ext cx="2086185" cy="2018501"/>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Mobile Devices</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iPad</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iPhone</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Kindle</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Nook</a:t>
              </a: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p:txBody>
        </p:sp>
        <p:sp>
          <p:nvSpPr>
            <p:cNvPr id="14" name="TextBox 13"/>
            <p:cNvSpPr txBox="1"/>
            <p:nvPr/>
          </p:nvSpPr>
          <p:spPr>
            <a:xfrm>
              <a:off x="6259598" y="3328578"/>
              <a:ext cx="2086185" cy="2323200"/>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Security/</a:t>
              </a:r>
              <a:br>
                <a:rPr lang="en-US" sz="1600" b="1" dirty="0">
                  <a:solidFill>
                    <a:srgbClr val="323232"/>
                  </a:solidFill>
                  <a:latin typeface="Century Gothic" panose="020B0502020202020204" pitchFamily="34" charset="0"/>
                </a:rPr>
              </a:br>
              <a:r>
                <a:rPr lang="en-US" sz="1600" b="1" dirty="0">
                  <a:solidFill>
                    <a:srgbClr val="323232"/>
                  </a:solidFill>
                  <a:latin typeface="Century Gothic" panose="020B0502020202020204" pitchFamily="34" charset="0"/>
                </a:rPr>
                <a:t>Password Management</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Norton 360</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1Password</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LastPass</a:t>
              </a: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p:txBody>
        </p:sp>
        <p:sp>
          <p:nvSpPr>
            <p:cNvPr id="15" name="TextBox 14"/>
            <p:cNvSpPr txBox="1"/>
            <p:nvPr/>
          </p:nvSpPr>
          <p:spPr>
            <a:xfrm>
              <a:off x="8179818" y="4291204"/>
              <a:ext cx="2086185" cy="2052356"/>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Web </a:t>
              </a:r>
              <a:br>
                <a:rPr lang="en-US" sz="1600" b="1" dirty="0">
                  <a:solidFill>
                    <a:srgbClr val="323232"/>
                  </a:solidFill>
                  <a:latin typeface="Century Gothic" panose="020B0502020202020204" pitchFamily="34" charset="0"/>
                </a:rPr>
              </a:br>
              <a:r>
                <a:rPr lang="en-US" sz="1600" b="1" dirty="0">
                  <a:solidFill>
                    <a:srgbClr val="323232"/>
                  </a:solidFill>
                  <a:latin typeface="Century Gothic" panose="020B0502020202020204" pitchFamily="34" charset="0"/>
                </a:rPr>
                <a:t>Conferencing</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WebEx</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GoToMeeting</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Lync</a:t>
              </a: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p:txBody>
        </p:sp>
        <p:sp>
          <p:nvSpPr>
            <p:cNvPr id="16" name="TextBox 15"/>
            <p:cNvSpPr txBox="1"/>
            <p:nvPr/>
          </p:nvSpPr>
          <p:spPr>
            <a:xfrm>
              <a:off x="6259598" y="5016718"/>
              <a:ext cx="2086185" cy="833562"/>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Cloud Storage</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Dropbox</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Box</a:t>
              </a:r>
            </a:p>
          </p:txBody>
        </p:sp>
        <p:sp>
          <p:nvSpPr>
            <p:cNvPr id="17" name="TextBox 16"/>
            <p:cNvSpPr txBox="1"/>
            <p:nvPr/>
          </p:nvSpPr>
          <p:spPr>
            <a:xfrm>
              <a:off x="8179818" y="3347645"/>
              <a:ext cx="2086185" cy="833562"/>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Diagramming</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Visio</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OmniGraffle</a:t>
              </a:r>
            </a:p>
          </p:txBody>
        </p:sp>
        <p:sp>
          <p:nvSpPr>
            <p:cNvPr id="18" name="TextBox 17"/>
            <p:cNvSpPr txBox="1"/>
            <p:nvPr/>
          </p:nvSpPr>
          <p:spPr>
            <a:xfrm>
              <a:off x="10101053" y="1930857"/>
              <a:ext cx="2086185" cy="2052356"/>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Project Collaboration</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Basecamp</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Evernote</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Asana</a:t>
              </a: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p:txBody>
        </p:sp>
        <p:sp>
          <p:nvSpPr>
            <p:cNvPr id="19" name="TextBox 18"/>
            <p:cNvSpPr txBox="1"/>
            <p:nvPr/>
          </p:nvSpPr>
          <p:spPr>
            <a:xfrm>
              <a:off x="10101053" y="3366267"/>
              <a:ext cx="2086185" cy="2763320"/>
            </a:xfrm>
            <a:prstGeom prst="rect">
              <a:avLst/>
            </a:prstGeom>
            <a:noFill/>
          </p:spPr>
          <p:txBody>
            <a:bodyPr wrap="square" rtlCol="0">
              <a:spAutoFit/>
            </a:bodyPr>
            <a:lstStyle/>
            <a:p>
              <a:pPr defTabSz="563270">
                <a:lnSpc>
                  <a:spcPct val="110000"/>
                </a:lnSpc>
              </a:pPr>
              <a:r>
                <a:rPr lang="en-US" sz="1600" b="1" dirty="0">
                  <a:solidFill>
                    <a:srgbClr val="323232"/>
                  </a:solidFill>
                  <a:latin typeface="Century Gothic" panose="020B0502020202020204" pitchFamily="34" charset="0"/>
                </a:rPr>
                <a:t>Task </a:t>
              </a:r>
              <a:br>
                <a:rPr lang="en-US" sz="1600" b="1" dirty="0">
                  <a:solidFill>
                    <a:srgbClr val="323232"/>
                  </a:solidFill>
                  <a:latin typeface="Century Gothic" panose="020B0502020202020204" pitchFamily="34" charset="0"/>
                </a:rPr>
              </a:br>
              <a:r>
                <a:rPr lang="en-US" sz="1600" b="1" dirty="0">
                  <a:solidFill>
                    <a:srgbClr val="323232"/>
                  </a:solidFill>
                  <a:latin typeface="Century Gothic" panose="020B0502020202020204" pitchFamily="34" charset="0"/>
                </a:rPr>
                <a:t>Management</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Clear</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ToDoist</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OmniFocus</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Any.do</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2do</a:t>
              </a:r>
            </a:p>
            <a:p>
              <a:pPr marL="171450" indent="-171450" defTabSz="563270">
                <a:lnSpc>
                  <a:spcPct val="110000"/>
                </a:lnSpc>
                <a:buFont typeface="Arial"/>
                <a:buChar char="•"/>
              </a:pPr>
              <a:r>
                <a:rPr lang="en-US" sz="1400" dirty="0">
                  <a:solidFill>
                    <a:srgbClr val="323232"/>
                  </a:solidFill>
                  <a:latin typeface="Century Gothic" panose="020B0502020202020204" pitchFamily="34" charset="0"/>
                </a:rPr>
                <a:t>CARROT To-Do</a:t>
              </a: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a:p>
              <a:pPr marL="171450" indent="-171450" defTabSz="563270">
                <a:lnSpc>
                  <a:spcPct val="110000"/>
                </a:lnSpc>
                <a:buFont typeface="Arial"/>
                <a:buChar char="•"/>
              </a:pPr>
              <a:endParaRPr lang="en-US" sz="1400" dirty="0">
                <a:solidFill>
                  <a:srgbClr val="323232"/>
                </a:solidFill>
                <a:latin typeface="Century Gothic" panose="020B0502020202020204" pitchFamily="34" charset="0"/>
              </a:endParaRPr>
            </a:p>
          </p:txBody>
        </p:sp>
      </p:grpSp>
      <p:sp>
        <p:nvSpPr>
          <p:cNvPr id="45" name="Rounded Rectangle 44"/>
          <p:cNvSpPr/>
          <p:nvPr/>
        </p:nvSpPr>
        <p:spPr>
          <a:xfrm>
            <a:off x="3047325" y="5395618"/>
            <a:ext cx="2822305"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46" name="Rounded Rectangle 45"/>
          <p:cNvSpPr/>
          <p:nvPr/>
        </p:nvSpPr>
        <p:spPr>
          <a:xfrm>
            <a:off x="335343" y="5395618"/>
            <a:ext cx="2488550"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47" name="TextBox 46"/>
          <p:cNvSpPr txBox="1"/>
          <p:nvPr/>
        </p:nvSpPr>
        <p:spPr>
          <a:xfrm>
            <a:off x="335342" y="5395618"/>
            <a:ext cx="6817260" cy="767773"/>
          </a:xfrm>
          <a:prstGeom prst="rect">
            <a:avLst/>
          </a:prstGeom>
        </p:spPr>
        <p:txBody>
          <a:bodyPr vert="horz" wrap="square" lIns="89789" tIns="44894" rIns="89789" bIns="44894" rtlCol="0" anchor="t">
            <a:spAutoFit/>
          </a:bodyPr>
          <a:lstStyle/>
          <a:p>
            <a:pPr defTabSz="563270"/>
            <a:r>
              <a:rPr lang="en-US" sz="4400" b="1" dirty="0">
                <a:solidFill>
                  <a:srgbClr val="5091BD"/>
                </a:solidFill>
                <a:latin typeface="Century Gothic" panose="020B0502020202020204" pitchFamily="34" charset="0"/>
              </a:rPr>
              <a:t>141</a:t>
            </a:r>
            <a:r>
              <a:rPr lang="en-US" sz="3600" b="1" dirty="0">
                <a:solidFill>
                  <a:srgbClr val="323232"/>
                </a:solidFill>
                <a:latin typeface="Century Gothic" panose="020B0502020202020204" pitchFamily="34" charset="0"/>
              </a:rPr>
              <a:t> </a:t>
            </a:r>
            <a:r>
              <a:rPr lang="en-US" sz="2400" dirty="0">
                <a:solidFill>
                  <a:srgbClr val="323232"/>
                </a:solidFill>
                <a:latin typeface="Century Gothic" panose="020B0502020202020204" pitchFamily="34" charset="0"/>
              </a:rPr>
              <a:t>courses       </a:t>
            </a:r>
            <a:r>
              <a:rPr lang="en-US" sz="4400" b="1" spc="-150" dirty="0">
                <a:solidFill>
                  <a:srgbClr val="5091BD"/>
                </a:solidFill>
                <a:latin typeface="Century Gothic" panose="020B0502020202020204" pitchFamily="34" charset="0"/>
              </a:rPr>
              <a:t>6,01</a:t>
            </a:r>
            <a:r>
              <a:rPr lang="en-US" sz="4400" b="1" dirty="0">
                <a:solidFill>
                  <a:srgbClr val="5091BD"/>
                </a:solidFill>
                <a:latin typeface="Century Gothic" panose="020B0502020202020204" pitchFamily="34" charset="0"/>
              </a:rPr>
              <a:t>8</a:t>
            </a:r>
            <a:r>
              <a:rPr lang="en-US" sz="4400" b="1" dirty="0">
                <a:solidFill>
                  <a:srgbClr val="323232"/>
                </a:solidFill>
                <a:latin typeface="Century Gothic" panose="020B0502020202020204" pitchFamily="34" charset="0"/>
              </a:rPr>
              <a:t> </a:t>
            </a:r>
            <a:r>
              <a:rPr lang="en-US" sz="2400" dirty="0">
                <a:solidFill>
                  <a:srgbClr val="323232"/>
                </a:solidFill>
                <a:latin typeface="Century Gothic" panose="020B0502020202020204" pitchFamily="34" charset="0"/>
              </a:rPr>
              <a:t>videos</a:t>
            </a:r>
          </a:p>
        </p:txBody>
      </p:sp>
    </p:spTree>
    <p:extLst>
      <p:ext uri="{BB962C8B-B14F-4D97-AF65-F5344CB8AC3E}">
        <p14:creationId xmlns:p14="http://schemas.microsoft.com/office/powerpoint/2010/main" val="88274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506913" y="5214911"/>
            <a:ext cx="3061136"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7" name="Rounded Rectangle 16"/>
          <p:cNvSpPr/>
          <p:nvPr/>
        </p:nvSpPr>
        <p:spPr>
          <a:xfrm>
            <a:off x="534442" y="5214911"/>
            <a:ext cx="2763889"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6" name="TextBox 5"/>
          <p:cNvSpPr txBox="1"/>
          <p:nvPr/>
        </p:nvSpPr>
        <p:spPr>
          <a:xfrm>
            <a:off x="7511237" y="1548229"/>
            <a:ext cx="3903633" cy="4561249"/>
          </a:xfrm>
          <a:prstGeom prst="rect">
            <a:avLst/>
          </a:prstGeom>
          <a:noFill/>
        </p:spPr>
        <p:txBody>
          <a:bodyPr wrap="none" rtlCol="0">
            <a:spAutoFit/>
          </a:bodyPr>
          <a:lstStyle/>
          <a:p>
            <a:pPr marL="171450" indent="-171450" defTabSz="563270">
              <a:lnSpc>
                <a:spcPct val="130000"/>
              </a:lnSpc>
              <a:buFont typeface="Arial"/>
              <a:buChar char="•"/>
            </a:pPr>
            <a:r>
              <a:rPr lang="en-US" sz="1600" dirty="0">
                <a:solidFill>
                  <a:srgbClr val="323232"/>
                </a:solidFill>
                <a:latin typeface="Century Gothic" panose="020B0502020202020204" pitchFamily="34" charset="0"/>
              </a:rPr>
              <a:t>Achieving goals</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Building business relationships</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Coaching &amp; developing employees</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Communication</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Conflict resolution</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Crisis management</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Difficult conversations</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High-performing teams</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Influencing others</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Leadership fundamentals</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Management fundamentals</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Performance reviews</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Productive meetings</a:t>
            </a:r>
          </a:p>
          <a:p>
            <a:pPr marL="171450" indent="-171450" defTabSz="563270">
              <a:lnSpc>
                <a:spcPct val="130000"/>
              </a:lnSpc>
              <a:buFont typeface="Arial"/>
              <a:buChar char="•"/>
            </a:pPr>
            <a:r>
              <a:rPr lang="en-US" sz="1600" dirty="0">
                <a:solidFill>
                  <a:srgbClr val="323232"/>
                </a:solidFill>
                <a:latin typeface="Century Gothic" panose="020B0502020202020204" pitchFamily="34" charset="0"/>
              </a:rPr>
              <a:t>Time management</a:t>
            </a:r>
          </a:p>
        </p:txBody>
      </p:sp>
      <p:pic>
        <p:nvPicPr>
          <p:cNvPr id="3" name="Picture 2"/>
          <p:cNvPicPr>
            <a:picLocks noChangeAspect="1"/>
          </p:cNvPicPr>
          <p:nvPr/>
        </p:nvPicPr>
        <p:blipFill>
          <a:blip r:embed="rId3"/>
          <a:stretch>
            <a:fillRect/>
          </a:stretch>
        </p:blipFill>
        <p:spPr>
          <a:xfrm>
            <a:off x="534441" y="1535985"/>
            <a:ext cx="5109974" cy="2708051"/>
          </a:xfrm>
          <a:prstGeom prst="rect">
            <a:avLst/>
          </a:prstGeom>
          <a:ln w="28575">
            <a:noFill/>
          </a:ln>
          <a:effectLst>
            <a:outerShdw blurRad="381000" dist="38100" dir="2700000" algn="tl" rotWithShape="0">
              <a:srgbClr val="000000">
                <a:alpha val="24000"/>
              </a:srgbClr>
            </a:outerShdw>
          </a:effectLst>
        </p:spPr>
      </p:pic>
      <p:pic>
        <p:nvPicPr>
          <p:cNvPr id="9" name="Picture 8"/>
          <p:cNvPicPr>
            <a:picLocks noChangeAspect="1"/>
          </p:cNvPicPr>
          <p:nvPr/>
        </p:nvPicPr>
        <p:blipFill>
          <a:blip r:embed="rId4"/>
          <a:stretch>
            <a:fillRect/>
          </a:stretch>
        </p:blipFill>
        <p:spPr>
          <a:xfrm>
            <a:off x="1579227" y="2046412"/>
            <a:ext cx="5137447" cy="2798319"/>
          </a:xfrm>
          <a:prstGeom prst="rect">
            <a:avLst/>
          </a:prstGeom>
          <a:ln w="28575">
            <a:noFill/>
          </a:ln>
          <a:effectLst>
            <a:outerShdw blurRad="381000" dist="38100" dir="2700000" algn="tl" rotWithShape="0">
              <a:srgbClr val="000000">
                <a:alpha val="24000"/>
              </a:srgbClr>
            </a:outerShdw>
          </a:effectLst>
        </p:spPr>
      </p:pic>
      <p:sp>
        <p:nvSpPr>
          <p:cNvPr id="16" name="TextBox 15"/>
          <p:cNvSpPr txBox="1"/>
          <p:nvPr/>
        </p:nvSpPr>
        <p:spPr>
          <a:xfrm>
            <a:off x="534441" y="5214911"/>
            <a:ext cx="6817260" cy="767773"/>
          </a:xfrm>
          <a:prstGeom prst="rect">
            <a:avLst/>
          </a:prstGeom>
        </p:spPr>
        <p:txBody>
          <a:bodyPr vert="horz" wrap="square" lIns="89789" tIns="44894" rIns="89789" bIns="44894" rtlCol="0" anchor="t">
            <a:spAutoFit/>
          </a:bodyPr>
          <a:lstStyle/>
          <a:p>
            <a:pPr defTabSz="563270"/>
            <a:r>
              <a:rPr lang="en-US" sz="4400" b="1" dirty="0">
                <a:solidFill>
                  <a:srgbClr val="5091BD"/>
                </a:solidFill>
                <a:latin typeface="Century Gothic" panose="020B0502020202020204" pitchFamily="34" charset="0"/>
              </a:rPr>
              <a:t>134</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courses       </a:t>
            </a:r>
            <a:r>
              <a:rPr lang="en-US" sz="4400" b="1" dirty="0">
                <a:solidFill>
                  <a:srgbClr val="5091BD"/>
                </a:solidFill>
                <a:latin typeface="Century Gothic" panose="020B0502020202020204" pitchFamily="34" charset="0"/>
              </a:rPr>
              <a:t>2,662</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videos</a:t>
            </a:r>
            <a:endParaRPr lang="en-US" sz="2400" dirty="0">
              <a:solidFill>
                <a:srgbClr val="323232"/>
              </a:solidFill>
              <a:latin typeface="Century Gothic" panose="020B0502020202020204" pitchFamily="34" charset="0"/>
            </a:endParaRPr>
          </a:p>
        </p:txBody>
      </p:sp>
      <p:cxnSp>
        <p:nvCxnSpPr>
          <p:cNvPr id="20" name="Straight Connector 19"/>
          <p:cNvCxnSpPr/>
          <p:nvPr/>
        </p:nvCxnSpPr>
        <p:spPr>
          <a:xfrm>
            <a:off x="7247415" y="1725008"/>
            <a:ext cx="0" cy="4206678"/>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2" name="Title 1"/>
          <p:cNvSpPr txBox="1">
            <a:spLocks/>
          </p:cNvSpPr>
          <p:nvPr/>
        </p:nvSpPr>
        <p:spPr>
          <a:xfrm>
            <a:off x="246561" y="226942"/>
            <a:ext cx="12114366" cy="60803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dirty="0"/>
              <a:t>Leadership and Management </a:t>
            </a:r>
            <a:r>
              <a:rPr lang="en-US" sz="2400" b="0" dirty="0"/>
              <a:t>Course Collection</a:t>
            </a:r>
          </a:p>
        </p:txBody>
      </p:sp>
      <p:sp>
        <p:nvSpPr>
          <p:cNvPr id="23" name="Title 1"/>
          <p:cNvSpPr txBox="1">
            <a:spLocks/>
          </p:cNvSpPr>
          <p:nvPr/>
        </p:nvSpPr>
        <p:spPr>
          <a:xfrm>
            <a:off x="259577" y="834981"/>
            <a:ext cx="11930836" cy="42137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b="0" dirty="0">
                <a:solidFill>
                  <a:srgbClr val="5091B7"/>
                </a:solidFill>
              </a:rPr>
              <a:t>For developing skills required to guide employees and lead change</a:t>
            </a:r>
          </a:p>
        </p:txBody>
      </p:sp>
    </p:spTree>
    <p:extLst>
      <p:ext uri="{BB962C8B-B14F-4D97-AF65-F5344CB8AC3E}">
        <p14:creationId xmlns:p14="http://schemas.microsoft.com/office/powerpoint/2010/main" val="288613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726624" y="3192684"/>
            <a:ext cx="738754" cy="900592"/>
          </a:xfrm>
          <a:prstGeom prst="rect">
            <a:avLst/>
          </a:prstGeom>
        </p:spPr>
      </p:pic>
      <p:sp>
        <p:nvSpPr>
          <p:cNvPr id="8" name="Title 1"/>
          <p:cNvSpPr txBox="1">
            <a:spLocks/>
          </p:cNvSpPr>
          <p:nvPr/>
        </p:nvSpPr>
        <p:spPr>
          <a:xfrm>
            <a:off x="246561" y="226942"/>
            <a:ext cx="12114366" cy="60803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dirty="0"/>
              <a:t>Professional Development </a:t>
            </a:r>
            <a:r>
              <a:rPr lang="en-US" sz="2400" b="0" dirty="0"/>
              <a:t>Course Collection</a:t>
            </a:r>
          </a:p>
        </p:txBody>
      </p:sp>
      <p:sp>
        <p:nvSpPr>
          <p:cNvPr id="9" name="Title 1"/>
          <p:cNvSpPr txBox="1">
            <a:spLocks/>
          </p:cNvSpPr>
          <p:nvPr/>
        </p:nvSpPr>
        <p:spPr>
          <a:xfrm>
            <a:off x="259578" y="834981"/>
            <a:ext cx="11764063" cy="42137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b="0" dirty="0">
                <a:solidFill>
                  <a:srgbClr val="5091B7"/>
                </a:solidFill>
              </a:rPr>
              <a:t>For sharpenening employee business skills</a:t>
            </a:r>
          </a:p>
        </p:txBody>
      </p:sp>
      <p:sp>
        <p:nvSpPr>
          <p:cNvPr id="10" name="Rounded Rectangle 9"/>
          <p:cNvSpPr/>
          <p:nvPr/>
        </p:nvSpPr>
        <p:spPr>
          <a:xfrm>
            <a:off x="3506913" y="5214911"/>
            <a:ext cx="3061136"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1" name="Rounded Rectangle 10"/>
          <p:cNvSpPr/>
          <p:nvPr/>
        </p:nvSpPr>
        <p:spPr>
          <a:xfrm>
            <a:off x="534442" y="5214911"/>
            <a:ext cx="2763889"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2" name="TextBox 11"/>
          <p:cNvSpPr txBox="1"/>
          <p:nvPr/>
        </p:nvSpPr>
        <p:spPr>
          <a:xfrm>
            <a:off x="7511236" y="1524712"/>
            <a:ext cx="3647152" cy="4557144"/>
          </a:xfrm>
          <a:prstGeom prst="rect">
            <a:avLst/>
          </a:prstGeom>
          <a:noFill/>
        </p:spPr>
        <p:txBody>
          <a:bodyPr wrap="none" rtlCol="0">
            <a:spAutoFit/>
          </a:bodyPr>
          <a:lstStyle/>
          <a:p>
            <a:pPr marL="171450" indent="-171450" defTabSz="563270">
              <a:lnSpc>
                <a:spcPct val="140000"/>
              </a:lnSpc>
              <a:buFont typeface="Arial"/>
              <a:buChar char="•"/>
            </a:pPr>
            <a:r>
              <a:rPr lang="en-US" sz="1600" dirty="0">
                <a:solidFill>
                  <a:srgbClr val="323232"/>
                </a:solidFill>
                <a:latin typeface="Century Gothic" panose="020B0502020202020204" pitchFamily="34" charset="0"/>
              </a:rPr>
              <a:t>Achieving goals</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Communication</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Leading a customer</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Getting things done</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Effective listening</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Improving judgment</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Leading customer-centric culture</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Presentation fundamentals</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Project management</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Public speaking</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Time management</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Thought leadership</a:t>
            </a:r>
          </a:p>
          <a:p>
            <a:pPr marL="171450" indent="-171450" defTabSz="563270">
              <a:lnSpc>
                <a:spcPct val="140000"/>
              </a:lnSpc>
              <a:buFont typeface="Arial"/>
              <a:buChar char="•"/>
            </a:pPr>
            <a:r>
              <a:rPr lang="en-US" sz="1600" dirty="0">
                <a:solidFill>
                  <a:srgbClr val="323232"/>
                </a:solidFill>
                <a:latin typeface="Century Gothic" panose="020B0502020202020204" pitchFamily="34" charset="0"/>
              </a:rPr>
              <a:t>And more</a:t>
            </a:r>
          </a:p>
        </p:txBody>
      </p:sp>
      <p:sp>
        <p:nvSpPr>
          <p:cNvPr id="16" name="TextBox 15"/>
          <p:cNvSpPr txBox="1"/>
          <p:nvPr/>
        </p:nvSpPr>
        <p:spPr>
          <a:xfrm>
            <a:off x="534441" y="5214911"/>
            <a:ext cx="6817260" cy="767773"/>
          </a:xfrm>
          <a:prstGeom prst="rect">
            <a:avLst/>
          </a:prstGeom>
        </p:spPr>
        <p:txBody>
          <a:bodyPr vert="horz" wrap="square" lIns="89789" tIns="44894" rIns="89789" bIns="44894" rtlCol="0" anchor="t">
            <a:spAutoFit/>
          </a:bodyPr>
          <a:lstStyle/>
          <a:p>
            <a:pPr defTabSz="563270"/>
            <a:r>
              <a:rPr lang="en-US" sz="4400" b="1" spc="-300" dirty="0">
                <a:solidFill>
                  <a:srgbClr val="5091BD"/>
                </a:solidFill>
                <a:latin typeface="Century Gothic" panose="020B0502020202020204" pitchFamily="34" charset="0"/>
              </a:rPr>
              <a:t>18</a:t>
            </a:r>
            <a:r>
              <a:rPr lang="en-US" sz="4400" b="1" dirty="0">
                <a:solidFill>
                  <a:srgbClr val="5091BD"/>
                </a:solidFill>
                <a:latin typeface="Century Gothic" panose="020B0502020202020204" pitchFamily="34" charset="0"/>
              </a:rPr>
              <a:t>1</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courses        </a:t>
            </a:r>
            <a:r>
              <a:rPr lang="en-US" sz="4400" b="1" spc="-150" dirty="0">
                <a:solidFill>
                  <a:srgbClr val="5091BD"/>
                </a:solidFill>
                <a:latin typeface="Century Gothic" panose="020B0502020202020204" pitchFamily="34" charset="0"/>
              </a:rPr>
              <a:t>4,03</a:t>
            </a:r>
            <a:r>
              <a:rPr lang="en-US" sz="4400" b="1" dirty="0">
                <a:solidFill>
                  <a:srgbClr val="5091BD"/>
                </a:solidFill>
                <a:latin typeface="Century Gothic" panose="020B0502020202020204" pitchFamily="34" charset="0"/>
              </a:rPr>
              <a:t>9</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videos</a:t>
            </a:r>
            <a:endParaRPr lang="en-US" sz="2400" dirty="0">
              <a:solidFill>
                <a:srgbClr val="323232"/>
              </a:solidFill>
              <a:latin typeface="Century Gothic" panose="020B0502020202020204" pitchFamily="34" charset="0"/>
            </a:endParaRPr>
          </a:p>
        </p:txBody>
      </p:sp>
      <p:cxnSp>
        <p:nvCxnSpPr>
          <p:cNvPr id="17" name="Straight Connector 16"/>
          <p:cNvCxnSpPr/>
          <p:nvPr/>
        </p:nvCxnSpPr>
        <p:spPr>
          <a:xfrm>
            <a:off x="7247415" y="1725008"/>
            <a:ext cx="0" cy="4206678"/>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rotWithShape="1">
          <a:blip r:embed="rId4"/>
          <a:srcRect l="-176" t="3011" r="634" b="34681"/>
          <a:stretch/>
        </p:blipFill>
        <p:spPr>
          <a:xfrm>
            <a:off x="700192" y="1548228"/>
            <a:ext cx="5763633" cy="3296502"/>
          </a:xfrm>
          <a:prstGeom prst="rect">
            <a:avLst/>
          </a:prstGeom>
          <a:ln w="28575">
            <a:noFill/>
          </a:ln>
          <a:effectLst>
            <a:outerShdw blurRad="387350" dir="2700000" algn="tl" rotWithShape="0">
              <a:prstClr val="black">
                <a:alpha val="25000"/>
              </a:prstClr>
            </a:outerShdw>
          </a:effectLst>
        </p:spPr>
      </p:pic>
    </p:spTree>
    <p:extLst>
      <p:ext uri="{BB962C8B-B14F-4D97-AF65-F5344CB8AC3E}">
        <p14:creationId xmlns:p14="http://schemas.microsoft.com/office/powerpoint/2010/main" val="363941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46561" y="226942"/>
            <a:ext cx="12114366" cy="60803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dirty="0"/>
              <a:t>Project Management </a:t>
            </a:r>
            <a:r>
              <a:rPr lang="en-US" b="0" dirty="0"/>
              <a:t>Course Collection</a:t>
            </a:r>
            <a:endParaRPr lang="en-US" sz="2400" b="0" dirty="0"/>
          </a:p>
        </p:txBody>
      </p:sp>
      <p:sp>
        <p:nvSpPr>
          <p:cNvPr id="8" name="Title 1"/>
          <p:cNvSpPr txBox="1">
            <a:spLocks/>
          </p:cNvSpPr>
          <p:nvPr/>
        </p:nvSpPr>
        <p:spPr>
          <a:xfrm>
            <a:off x="259578" y="834981"/>
            <a:ext cx="11764063" cy="42137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b="0" dirty="0">
                <a:solidFill>
                  <a:srgbClr val="5091B7"/>
                </a:solidFill>
              </a:rPr>
              <a:t>For helping employees run projects run like clockwork </a:t>
            </a:r>
          </a:p>
        </p:txBody>
      </p:sp>
      <p:sp>
        <p:nvSpPr>
          <p:cNvPr id="9" name="Rounded Rectangle 8"/>
          <p:cNvSpPr/>
          <p:nvPr/>
        </p:nvSpPr>
        <p:spPr>
          <a:xfrm>
            <a:off x="3506913" y="5214911"/>
            <a:ext cx="3061136"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0" name="Rounded Rectangle 9"/>
          <p:cNvSpPr/>
          <p:nvPr/>
        </p:nvSpPr>
        <p:spPr>
          <a:xfrm>
            <a:off x="534442" y="5214911"/>
            <a:ext cx="2763889"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1" name="TextBox 10"/>
          <p:cNvSpPr txBox="1"/>
          <p:nvPr/>
        </p:nvSpPr>
        <p:spPr>
          <a:xfrm>
            <a:off x="7511236" y="1522053"/>
            <a:ext cx="4381328" cy="4247317"/>
          </a:xfrm>
          <a:prstGeom prst="rect">
            <a:avLst/>
          </a:prstGeom>
          <a:noFill/>
        </p:spPr>
        <p:txBody>
          <a:bodyPr wrap="none" rtlCol="0">
            <a:spAutoFit/>
          </a:bodyPr>
          <a:lstStyle/>
          <a:p>
            <a:pPr defTabSz="563270">
              <a:lnSpc>
                <a:spcPct val="120000"/>
              </a:lnSpc>
            </a:pPr>
            <a:r>
              <a:rPr lang="en-US" sz="1800" b="1" dirty="0">
                <a:solidFill>
                  <a:srgbClr val="323232"/>
                </a:solidFill>
                <a:latin typeface="Century Gothic" panose="020B0502020202020204" pitchFamily="34" charset="0"/>
              </a:rPr>
              <a:t>Skills</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Agile project management</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Communication</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Project management fundamentals</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Leadership</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Time management</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Virtual team management</a:t>
            </a:r>
          </a:p>
          <a:p>
            <a:pPr defTabSz="563270">
              <a:lnSpc>
                <a:spcPct val="120000"/>
              </a:lnSpc>
            </a:pPr>
            <a:endParaRPr lang="en-US" sz="900" b="1" dirty="0">
              <a:solidFill>
                <a:srgbClr val="323232"/>
              </a:solidFill>
              <a:latin typeface="Century Gothic" panose="020B0502020202020204" pitchFamily="34" charset="0"/>
            </a:endParaRPr>
          </a:p>
          <a:p>
            <a:pPr defTabSz="563270">
              <a:lnSpc>
                <a:spcPct val="120000"/>
              </a:lnSpc>
            </a:pPr>
            <a:r>
              <a:rPr lang="en-US" sz="1800" b="1" dirty="0">
                <a:solidFill>
                  <a:srgbClr val="323232"/>
                </a:solidFill>
                <a:latin typeface="Century Gothic" panose="020B0502020202020204" pitchFamily="34" charset="0"/>
              </a:rPr>
              <a:t>Software</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Asana </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Basecamp</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Microsoft Office</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Microsoft Project </a:t>
            </a:r>
          </a:p>
        </p:txBody>
      </p:sp>
      <p:sp>
        <p:nvSpPr>
          <p:cNvPr id="12" name="TextBox 11"/>
          <p:cNvSpPr txBox="1"/>
          <p:nvPr/>
        </p:nvSpPr>
        <p:spPr>
          <a:xfrm>
            <a:off x="593241" y="5214911"/>
            <a:ext cx="6817260" cy="767773"/>
          </a:xfrm>
          <a:prstGeom prst="rect">
            <a:avLst/>
          </a:prstGeom>
        </p:spPr>
        <p:txBody>
          <a:bodyPr vert="horz" wrap="square" lIns="89789" tIns="44894" rIns="89789" bIns="44894" rtlCol="0" anchor="t">
            <a:spAutoFit/>
          </a:bodyPr>
          <a:lstStyle/>
          <a:p>
            <a:pPr defTabSz="563270"/>
            <a:r>
              <a:rPr lang="en-US" sz="4400" b="1" dirty="0">
                <a:solidFill>
                  <a:srgbClr val="5091BD"/>
                </a:solidFill>
                <a:latin typeface="Century Gothic" panose="020B0502020202020204" pitchFamily="34" charset="0"/>
              </a:rPr>
              <a:t>70</a:t>
            </a:r>
            <a:r>
              <a:rPr lang="en-US" sz="4400" spc="-300" dirty="0">
                <a:solidFill>
                  <a:srgbClr val="5091BD"/>
                </a:solidFill>
                <a:latin typeface="Century Gothic" panose="020B0502020202020204" pitchFamily="34" charset="0"/>
              </a:rPr>
              <a:t>+</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courses       </a:t>
            </a:r>
            <a:r>
              <a:rPr lang="en-US" sz="4400" b="1" spc="-300" dirty="0">
                <a:solidFill>
                  <a:srgbClr val="5091BD"/>
                </a:solidFill>
                <a:latin typeface="Century Gothic" panose="020B0502020202020204" pitchFamily="34" charset="0"/>
              </a:rPr>
              <a:t>1</a:t>
            </a:r>
            <a:r>
              <a:rPr lang="en-US" sz="4400" b="1" spc="-150" dirty="0">
                <a:solidFill>
                  <a:srgbClr val="5091BD"/>
                </a:solidFill>
                <a:latin typeface="Century Gothic" panose="020B0502020202020204" pitchFamily="34" charset="0"/>
              </a:rPr>
              <a:t>,2</a:t>
            </a:r>
            <a:r>
              <a:rPr lang="en-US" sz="4400" b="1" dirty="0">
                <a:solidFill>
                  <a:srgbClr val="5091BD"/>
                </a:solidFill>
                <a:latin typeface="Century Gothic" panose="020B0502020202020204" pitchFamily="34" charset="0"/>
              </a:rPr>
              <a:t>97</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videos</a:t>
            </a:r>
            <a:endParaRPr lang="en-US" sz="2400" dirty="0">
              <a:solidFill>
                <a:srgbClr val="323232"/>
              </a:solidFill>
              <a:latin typeface="Century Gothic" panose="020B0502020202020204" pitchFamily="34" charset="0"/>
            </a:endParaRPr>
          </a:p>
        </p:txBody>
      </p:sp>
      <p:cxnSp>
        <p:nvCxnSpPr>
          <p:cNvPr id="13" name="Straight Connector 12"/>
          <p:cNvCxnSpPr/>
          <p:nvPr/>
        </p:nvCxnSpPr>
        <p:spPr>
          <a:xfrm>
            <a:off x="7247415" y="1725008"/>
            <a:ext cx="0" cy="4206678"/>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rotWithShape="1">
          <a:blip r:embed="rId3"/>
          <a:srcRect l="-176" t="3011" r="634" b="34681"/>
          <a:stretch/>
        </p:blipFill>
        <p:spPr>
          <a:xfrm>
            <a:off x="700192" y="1548228"/>
            <a:ext cx="5763633" cy="3296502"/>
          </a:xfrm>
          <a:prstGeom prst="rect">
            <a:avLst/>
          </a:prstGeom>
          <a:ln w="28575">
            <a:noFill/>
          </a:ln>
          <a:effectLst>
            <a:outerShdw blurRad="387350" dir="2700000" algn="tl" rotWithShape="0">
              <a:prstClr val="black">
                <a:alpha val="25000"/>
              </a:prstClr>
            </a:outerShdw>
          </a:effectLst>
        </p:spPr>
      </p:pic>
      <p:pic>
        <p:nvPicPr>
          <p:cNvPr id="4" name="Picture 3"/>
          <p:cNvPicPr>
            <a:picLocks noChangeAspect="1"/>
          </p:cNvPicPr>
          <p:nvPr/>
        </p:nvPicPr>
        <p:blipFill rotWithShape="1">
          <a:blip r:embed="rId4"/>
          <a:srcRect b="30398"/>
          <a:stretch/>
        </p:blipFill>
        <p:spPr>
          <a:xfrm>
            <a:off x="700191" y="1548230"/>
            <a:ext cx="5775579" cy="3296501"/>
          </a:xfrm>
          <a:prstGeom prst="rect">
            <a:avLst/>
          </a:prstGeom>
          <a:ln w="28575">
            <a:noFill/>
          </a:ln>
          <a:effectLst>
            <a:outerShdw blurRad="387350" dir="2700000" algn="tl" rotWithShape="0">
              <a:prstClr val="black">
                <a:alpha val="25000"/>
              </a:prstClr>
            </a:outerShdw>
          </a:effectLst>
        </p:spPr>
      </p:pic>
    </p:spTree>
    <p:extLst>
      <p:ext uri="{BB962C8B-B14F-4D97-AF65-F5344CB8AC3E}">
        <p14:creationId xmlns:p14="http://schemas.microsoft.com/office/powerpoint/2010/main" val="87504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8007"/>
          <a:stretch/>
        </p:blipFill>
        <p:spPr>
          <a:xfrm>
            <a:off x="700190" y="1548230"/>
            <a:ext cx="5775579" cy="4542545"/>
          </a:xfrm>
          <a:prstGeom prst="rect">
            <a:avLst/>
          </a:prstGeom>
          <a:ln w="38100">
            <a:noFill/>
          </a:ln>
          <a:effectLst>
            <a:outerShdw blurRad="387350" dir="2700000" algn="tl" rotWithShape="0">
              <a:prstClr val="black">
                <a:alpha val="25000"/>
              </a:prstClr>
            </a:outerShdw>
          </a:effectLst>
        </p:spPr>
      </p:pic>
      <p:sp>
        <p:nvSpPr>
          <p:cNvPr id="6" name="TextBox 5"/>
          <p:cNvSpPr txBox="1"/>
          <p:nvPr/>
        </p:nvSpPr>
        <p:spPr>
          <a:xfrm>
            <a:off x="7527733" y="2911233"/>
            <a:ext cx="3363245" cy="3439404"/>
          </a:xfrm>
          <a:prstGeom prst="rect">
            <a:avLst/>
          </a:prstGeom>
          <a:noFill/>
        </p:spPr>
        <p:txBody>
          <a:bodyPr wrap="square" rtlCol="0">
            <a:spAutoFit/>
          </a:bodyPr>
          <a:lstStyle/>
          <a:p>
            <a:pPr marL="176213" indent="-176213" defTabSz="563270">
              <a:lnSpc>
                <a:spcPct val="110000"/>
              </a:lnSpc>
              <a:buFont typeface="Arial" panose="020B0604020202020204" pitchFamily="34" charset="0"/>
              <a:buChar char="•"/>
            </a:pPr>
            <a:r>
              <a:rPr lang="en-US" sz="1800" dirty="0">
                <a:solidFill>
                  <a:srgbClr val="323232"/>
                </a:solidFill>
                <a:latin typeface="Century Gothic" panose="020B0502020202020204" pitchFamily="34" charset="0"/>
              </a:rPr>
              <a:t>Registered Education </a:t>
            </a:r>
            <a:br>
              <a:rPr lang="en-US" sz="1800" dirty="0">
                <a:solidFill>
                  <a:srgbClr val="323232"/>
                </a:solidFill>
                <a:latin typeface="Century Gothic" panose="020B0502020202020204" pitchFamily="34" charset="0"/>
              </a:rPr>
            </a:br>
            <a:r>
              <a:rPr lang="en-US" sz="1800" dirty="0">
                <a:solidFill>
                  <a:srgbClr val="323232"/>
                </a:solidFill>
                <a:latin typeface="Century Gothic" panose="020B0502020202020204" pitchFamily="34" charset="0"/>
              </a:rPr>
              <a:t>Provider (R.E.P.) for PMI</a:t>
            </a:r>
          </a:p>
          <a:p>
            <a:pPr marL="176213" indent="-176213" defTabSz="563270">
              <a:lnSpc>
                <a:spcPct val="110000"/>
              </a:lnSpc>
              <a:buFont typeface="Arial" panose="020B0604020202020204" pitchFamily="34" charset="0"/>
              <a:buChar char="•"/>
            </a:pPr>
            <a:endParaRPr lang="en-US" sz="1800" dirty="0">
              <a:solidFill>
                <a:srgbClr val="323232"/>
              </a:solidFill>
              <a:latin typeface="Century Gothic" panose="020B0502020202020204" pitchFamily="34" charset="0"/>
            </a:endParaRPr>
          </a:p>
          <a:p>
            <a:pPr marL="176213" indent="-176213" defTabSz="563270">
              <a:lnSpc>
                <a:spcPct val="110000"/>
              </a:lnSpc>
              <a:buFont typeface="Arial" panose="020B0604020202020204" pitchFamily="34" charset="0"/>
              <a:buChar char="•"/>
            </a:pPr>
            <a:r>
              <a:rPr lang="en-US" sz="1800" dirty="0">
                <a:solidFill>
                  <a:srgbClr val="323232"/>
                </a:solidFill>
                <a:latin typeface="Century Gothic" panose="020B0502020202020204" pitchFamily="34" charset="0"/>
              </a:rPr>
              <a:t>70+ eligible course in project management, leadership, and more</a:t>
            </a:r>
          </a:p>
          <a:p>
            <a:pPr marL="176213" indent="-176213" defTabSz="563270">
              <a:lnSpc>
                <a:spcPct val="110000"/>
              </a:lnSpc>
              <a:buFont typeface="Arial" panose="020B0604020202020204" pitchFamily="34" charset="0"/>
              <a:buChar char="•"/>
            </a:pPr>
            <a:endParaRPr lang="en-US" sz="1800" dirty="0">
              <a:solidFill>
                <a:srgbClr val="323232"/>
              </a:solidFill>
              <a:latin typeface="Century Gothic" panose="020B0502020202020204" pitchFamily="34" charset="0"/>
            </a:endParaRPr>
          </a:p>
          <a:p>
            <a:pPr marL="176213" indent="-176213" defTabSz="563270">
              <a:lnSpc>
                <a:spcPct val="110000"/>
              </a:lnSpc>
              <a:buFont typeface="Arial" panose="020B0604020202020204" pitchFamily="34" charset="0"/>
              <a:buChar char="•"/>
            </a:pPr>
            <a:r>
              <a:rPr lang="en-US" sz="1800" dirty="0">
                <a:solidFill>
                  <a:srgbClr val="323232"/>
                </a:solidFill>
                <a:latin typeface="Century Gothic" panose="020B0502020202020204" pitchFamily="34" charset="0"/>
              </a:rPr>
              <a:t>Up to 110 Professional Development Units </a:t>
            </a:r>
            <a:br>
              <a:rPr lang="en-US" sz="1800" dirty="0">
                <a:solidFill>
                  <a:srgbClr val="323232"/>
                </a:solidFill>
                <a:latin typeface="Century Gothic" panose="020B0502020202020204" pitchFamily="34" charset="0"/>
              </a:rPr>
            </a:br>
            <a:r>
              <a:rPr lang="en-US" sz="1800" dirty="0">
                <a:solidFill>
                  <a:srgbClr val="323232"/>
                </a:solidFill>
                <a:latin typeface="Century Gothic" panose="020B0502020202020204" pitchFamily="34" charset="0"/>
              </a:rPr>
              <a:t>(PDUs) available</a:t>
            </a:r>
          </a:p>
          <a:p>
            <a:pPr defTabSz="563270">
              <a:lnSpc>
                <a:spcPct val="110000"/>
              </a:lnSpc>
            </a:pPr>
            <a:endParaRPr lang="en-US" sz="1800" dirty="0">
              <a:solidFill>
                <a:srgbClr val="323232"/>
              </a:solidFill>
              <a:latin typeface="Century Gothic" panose="020B0502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7226" y="1548229"/>
            <a:ext cx="3732376" cy="1146382"/>
          </a:xfrm>
          <a:prstGeom prst="rect">
            <a:avLst/>
          </a:prstGeom>
        </p:spPr>
      </p:pic>
      <p:sp>
        <p:nvSpPr>
          <p:cNvPr id="10" name="Title 1"/>
          <p:cNvSpPr txBox="1">
            <a:spLocks/>
          </p:cNvSpPr>
          <p:nvPr/>
        </p:nvSpPr>
        <p:spPr>
          <a:xfrm>
            <a:off x="246561" y="226942"/>
            <a:ext cx="12114366" cy="60803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dirty="0"/>
              <a:t>Project Management </a:t>
            </a:r>
            <a:r>
              <a:rPr lang="en-US" b="0" dirty="0"/>
              <a:t>PMP Credentials</a:t>
            </a:r>
            <a:endParaRPr lang="en-US" sz="2400" b="0" dirty="0"/>
          </a:p>
        </p:txBody>
      </p:sp>
      <p:sp>
        <p:nvSpPr>
          <p:cNvPr id="11" name="Title 1"/>
          <p:cNvSpPr txBox="1">
            <a:spLocks/>
          </p:cNvSpPr>
          <p:nvPr/>
        </p:nvSpPr>
        <p:spPr>
          <a:xfrm>
            <a:off x="259578" y="834981"/>
            <a:ext cx="11764063" cy="42137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b="0" dirty="0">
                <a:solidFill>
                  <a:srgbClr val="5091B7"/>
                </a:solidFill>
              </a:rPr>
              <a:t>Help employees keep their PMP® credentials current</a:t>
            </a:r>
          </a:p>
        </p:txBody>
      </p:sp>
      <p:cxnSp>
        <p:nvCxnSpPr>
          <p:cNvPr id="12" name="Straight Connector 11"/>
          <p:cNvCxnSpPr/>
          <p:nvPr/>
        </p:nvCxnSpPr>
        <p:spPr>
          <a:xfrm>
            <a:off x="7247415" y="1725008"/>
            <a:ext cx="0" cy="4206678"/>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041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46561" y="226942"/>
            <a:ext cx="12114366" cy="60803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dirty="0"/>
              <a:t>Information Technology (IT) </a:t>
            </a:r>
            <a:r>
              <a:rPr lang="en-US" b="0" dirty="0"/>
              <a:t>Course Collection</a:t>
            </a:r>
            <a:endParaRPr lang="en-US" sz="2400" b="0" dirty="0"/>
          </a:p>
        </p:txBody>
      </p:sp>
      <p:sp>
        <p:nvSpPr>
          <p:cNvPr id="8" name="Title 1"/>
          <p:cNvSpPr txBox="1">
            <a:spLocks/>
          </p:cNvSpPr>
          <p:nvPr/>
        </p:nvSpPr>
        <p:spPr>
          <a:xfrm>
            <a:off x="259578" y="834981"/>
            <a:ext cx="11764063" cy="42137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b="0" dirty="0">
                <a:solidFill>
                  <a:srgbClr val="5091B7"/>
                </a:solidFill>
              </a:rPr>
              <a:t>Practical instruction designed to help solve a wide range of everyday computing challenges</a:t>
            </a:r>
          </a:p>
        </p:txBody>
      </p:sp>
      <p:sp>
        <p:nvSpPr>
          <p:cNvPr id="9" name="Rounded Rectangle 8"/>
          <p:cNvSpPr/>
          <p:nvPr/>
        </p:nvSpPr>
        <p:spPr>
          <a:xfrm>
            <a:off x="3427186" y="5214911"/>
            <a:ext cx="3577417"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0" name="Rounded Rectangle 9"/>
          <p:cNvSpPr/>
          <p:nvPr/>
        </p:nvSpPr>
        <p:spPr>
          <a:xfrm>
            <a:off x="336730" y="5214911"/>
            <a:ext cx="2972472"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1" name="TextBox 10"/>
          <p:cNvSpPr txBox="1"/>
          <p:nvPr/>
        </p:nvSpPr>
        <p:spPr>
          <a:xfrm>
            <a:off x="7511236" y="1518869"/>
            <a:ext cx="1556836" cy="3416320"/>
          </a:xfrm>
          <a:prstGeom prst="rect">
            <a:avLst/>
          </a:prstGeom>
          <a:noFill/>
        </p:spPr>
        <p:txBody>
          <a:bodyPr wrap="none" rtlCol="0">
            <a:spAutoFit/>
          </a:bodyPr>
          <a:lstStyle/>
          <a:p>
            <a:pPr defTabSz="563270">
              <a:lnSpc>
                <a:spcPct val="120000"/>
              </a:lnSpc>
            </a:pPr>
            <a:r>
              <a:rPr lang="en-US" sz="1800" b="1" dirty="0">
                <a:solidFill>
                  <a:srgbClr val="323232"/>
                </a:solidFill>
                <a:latin typeface="Century Gothic" panose="020B0502020202020204" pitchFamily="34" charset="0"/>
              </a:rPr>
              <a:t>Software</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Windows</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Linux</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Mac OS X</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Exchange</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SQL Server</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VMware</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Cisco</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Azure</a:t>
            </a:r>
          </a:p>
          <a:p>
            <a:pPr marL="171450" indent="-171450" defTabSz="563270">
              <a:lnSpc>
                <a:spcPct val="120000"/>
              </a:lnSpc>
              <a:buFont typeface="Arial"/>
              <a:buChar char="•"/>
            </a:pPr>
            <a:r>
              <a:rPr lang="en-US" sz="1800" dirty="0">
                <a:solidFill>
                  <a:srgbClr val="323232"/>
                </a:solidFill>
                <a:latin typeface="Century Gothic" panose="020B0502020202020204" pitchFamily="34" charset="0"/>
              </a:rPr>
              <a:t>PowerShell</a:t>
            </a:r>
            <a:endParaRPr lang="en-US" sz="900" dirty="0">
              <a:solidFill>
                <a:srgbClr val="323232"/>
              </a:solidFill>
              <a:latin typeface="Century Gothic" panose="020B0502020202020204" pitchFamily="34" charset="0"/>
            </a:endParaRPr>
          </a:p>
        </p:txBody>
      </p:sp>
      <p:cxnSp>
        <p:nvCxnSpPr>
          <p:cNvPr id="13" name="Straight Connector 12"/>
          <p:cNvCxnSpPr/>
          <p:nvPr/>
        </p:nvCxnSpPr>
        <p:spPr>
          <a:xfrm>
            <a:off x="7247415" y="1725008"/>
            <a:ext cx="0" cy="4206678"/>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5530" y="5214911"/>
            <a:ext cx="6817260" cy="767773"/>
          </a:xfrm>
          <a:prstGeom prst="rect">
            <a:avLst/>
          </a:prstGeom>
        </p:spPr>
        <p:txBody>
          <a:bodyPr vert="horz" wrap="square" lIns="89789" tIns="44894" rIns="89789" bIns="44894" rtlCol="0" anchor="t">
            <a:spAutoFit/>
          </a:bodyPr>
          <a:lstStyle/>
          <a:p>
            <a:pPr defTabSz="563270"/>
            <a:r>
              <a:rPr lang="en-US" sz="4400" b="1" dirty="0">
                <a:solidFill>
                  <a:srgbClr val="5091BD"/>
                </a:solidFill>
                <a:latin typeface="Century Gothic" panose="020B0502020202020204" pitchFamily="34" charset="0"/>
              </a:rPr>
              <a:t>130</a:t>
            </a:r>
            <a:r>
              <a:rPr lang="en-US" sz="4400" spc="-300" dirty="0">
                <a:solidFill>
                  <a:srgbClr val="5091BD"/>
                </a:solidFill>
                <a:latin typeface="Century Gothic" panose="020B0502020202020204" pitchFamily="34" charset="0"/>
              </a:rPr>
              <a:t>+</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courses       </a:t>
            </a:r>
            <a:r>
              <a:rPr lang="en-US" sz="4400" b="1" spc="-300" dirty="0">
                <a:solidFill>
                  <a:srgbClr val="5091BD"/>
                </a:solidFill>
                <a:latin typeface="Century Gothic" panose="020B0502020202020204" pitchFamily="34" charset="0"/>
              </a:rPr>
              <a:t>3,500</a:t>
            </a:r>
            <a:r>
              <a:rPr lang="en-US" sz="4400" spc="-300" dirty="0">
                <a:solidFill>
                  <a:srgbClr val="5091BD"/>
                </a:solidFill>
                <a:latin typeface="Century Gothic" panose="020B0502020202020204" pitchFamily="34" charset="0"/>
              </a:rPr>
              <a:t>+</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videos</a:t>
            </a:r>
            <a:endParaRPr lang="en-US" sz="2400" dirty="0">
              <a:solidFill>
                <a:srgbClr val="323232"/>
              </a:solidFill>
              <a:latin typeface="Century Gothic" panose="020B0502020202020204" pitchFamily="34" charset="0"/>
            </a:endParaRPr>
          </a:p>
        </p:txBody>
      </p:sp>
      <p:sp>
        <p:nvSpPr>
          <p:cNvPr id="15" name="TextBox 14"/>
          <p:cNvSpPr txBox="1"/>
          <p:nvPr/>
        </p:nvSpPr>
        <p:spPr>
          <a:xfrm>
            <a:off x="9475884" y="1518870"/>
            <a:ext cx="2411832" cy="4053417"/>
          </a:xfrm>
          <a:prstGeom prst="rect">
            <a:avLst/>
          </a:prstGeom>
          <a:noFill/>
        </p:spPr>
        <p:txBody>
          <a:bodyPr wrap="square" rtlCol="0">
            <a:spAutoFit/>
          </a:bodyPr>
          <a:lstStyle/>
          <a:p>
            <a:pPr defTabSz="563270">
              <a:lnSpc>
                <a:spcPct val="130000"/>
              </a:lnSpc>
            </a:pPr>
            <a:r>
              <a:rPr lang="en-US" sz="1800" b="1" dirty="0">
                <a:solidFill>
                  <a:srgbClr val="323232"/>
                </a:solidFill>
                <a:latin typeface="Century Gothic" panose="020B0502020202020204" pitchFamily="34" charset="0"/>
              </a:rPr>
              <a:t>Skills</a:t>
            </a:r>
          </a:p>
          <a:p>
            <a:pPr marL="171450" indent="-171450" defTabSz="563270">
              <a:lnSpc>
                <a:spcPct val="130000"/>
              </a:lnSpc>
              <a:buFont typeface="Arial"/>
              <a:buChar char="•"/>
            </a:pPr>
            <a:r>
              <a:rPr lang="en-US" sz="1800" dirty="0">
                <a:solidFill>
                  <a:srgbClr val="323232"/>
                </a:solidFill>
                <a:latin typeface="Century Gothic" panose="020B0502020202020204" pitchFamily="34" charset="0"/>
              </a:rPr>
              <a:t>Network and hardware</a:t>
            </a:r>
          </a:p>
          <a:p>
            <a:pPr marL="171450" indent="-171450" defTabSz="563270">
              <a:lnSpc>
                <a:spcPct val="130000"/>
              </a:lnSpc>
              <a:buFont typeface="Arial"/>
              <a:buChar char="•"/>
            </a:pPr>
            <a:r>
              <a:rPr lang="en-US" sz="1800" dirty="0">
                <a:solidFill>
                  <a:srgbClr val="323232"/>
                </a:solidFill>
                <a:latin typeface="Century Gothic" panose="020B0502020202020204" pitchFamily="34" charset="0"/>
              </a:rPr>
              <a:t>Security</a:t>
            </a:r>
          </a:p>
          <a:p>
            <a:pPr marL="171450" indent="-171450" defTabSz="563270">
              <a:lnSpc>
                <a:spcPct val="130000"/>
              </a:lnSpc>
              <a:buFont typeface="Arial"/>
              <a:buChar char="•"/>
            </a:pPr>
            <a:r>
              <a:rPr lang="en-US" sz="1800" dirty="0">
                <a:solidFill>
                  <a:srgbClr val="323232"/>
                </a:solidFill>
                <a:latin typeface="Century Gothic" panose="020B0502020202020204" pitchFamily="34" charset="0"/>
              </a:rPr>
              <a:t>Cloud computing</a:t>
            </a:r>
          </a:p>
          <a:p>
            <a:pPr marL="171450" indent="-171450" defTabSz="563270">
              <a:lnSpc>
                <a:spcPct val="130000"/>
              </a:lnSpc>
              <a:buFont typeface="Arial"/>
              <a:buChar char="•"/>
            </a:pPr>
            <a:r>
              <a:rPr lang="en-US" sz="1800" dirty="0">
                <a:solidFill>
                  <a:srgbClr val="323232"/>
                </a:solidFill>
                <a:latin typeface="Century Gothic" panose="020B0502020202020204" pitchFamily="34" charset="0"/>
              </a:rPr>
              <a:t>Virtualization</a:t>
            </a:r>
          </a:p>
          <a:p>
            <a:pPr marL="171450" indent="-171450" defTabSz="563270">
              <a:lnSpc>
                <a:spcPct val="130000"/>
              </a:lnSpc>
              <a:buFont typeface="Arial"/>
              <a:buChar char="•"/>
            </a:pPr>
            <a:r>
              <a:rPr lang="en-US" sz="1800" dirty="0">
                <a:solidFill>
                  <a:srgbClr val="323232"/>
                </a:solidFill>
                <a:latin typeface="Century Gothic" panose="020B0502020202020204" pitchFamily="34" charset="0"/>
              </a:rPr>
              <a:t>Help desk</a:t>
            </a:r>
          </a:p>
          <a:p>
            <a:pPr marL="171450" indent="-171450" defTabSz="563270">
              <a:lnSpc>
                <a:spcPct val="130000"/>
              </a:lnSpc>
              <a:buFont typeface="Arial"/>
              <a:buChar char="•"/>
            </a:pPr>
            <a:r>
              <a:rPr lang="en-US" sz="1800" dirty="0">
                <a:solidFill>
                  <a:srgbClr val="323232"/>
                </a:solidFill>
                <a:latin typeface="Century Gothic" panose="020B0502020202020204" pitchFamily="34" charset="0"/>
              </a:rPr>
              <a:t>Mobile device management</a:t>
            </a:r>
          </a:p>
          <a:p>
            <a:pPr marL="171450" indent="-171450" defTabSz="563270">
              <a:lnSpc>
                <a:spcPct val="130000"/>
              </a:lnSpc>
              <a:buFont typeface="Arial"/>
              <a:buChar char="•"/>
            </a:pPr>
            <a:r>
              <a:rPr lang="en-US" sz="1800" dirty="0">
                <a:solidFill>
                  <a:srgbClr val="323232"/>
                </a:solidFill>
                <a:latin typeface="Century Gothic" panose="020B0502020202020204" pitchFamily="34" charset="0"/>
              </a:rPr>
              <a:t>Certification prep</a:t>
            </a:r>
          </a:p>
          <a:p>
            <a:pPr marL="171450" indent="-171450" defTabSz="563270">
              <a:lnSpc>
                <a:spcPct val="130000"/>
              </a:lnSpc>
              <a:buFont typeface="Arial"/>
              <a:buChar char="•"/>
            </a:pPr>
            <a:endParaRPr lang="en-US" sz="1800" dirty="0">
              <a:solidFill>
                <a:srgbClr val="323232"/>
              </a:solidFill>
              <a:latin typeface="Century Gothic" panose="020B0502020202020204" pitchFamily="34" charset="0"/>
            </a:endParaRPr>
          </a:p>
        </p:txBody>
      </p:sp>
      <p:pic>
        <p:nvPicPr>
          <p:cNvPr id="2" name="Picture 1"/>
          <p:cNvPicPr>
            <a:picLocks noChangeAspect="1"/>
          </p:cNvPicPr>
          <p:nvPr/>
        </p:nvPicPr>
        <p:blipFill>
          <a:blip r:embed="rId3"/>
          <a:stretch>
            <a:fillRect/>
          </a:stretch>
        </p:blipFill>
        <p:spPr>
          <a:xfrm>
            <a:off x="691760" y="1725009"/>
            <a:ext cx="5986550" cy="3325861"/>
          </a:xfrm>
          <a:prstGeom prst="rect">
            <a:avLst/>
          </a:prstGeom>
          <a:ln w="28575">
            <a:noFill/>
          </a:ln>
          <a:effectLst>
            <a:outerShdw blurRad="387350" dir="2700000" algn="tl" rotWithShape="0">
              <a:prstClr val="black">
                <a:alpha val="25000"/>
              </a:prstClr>
            </a:outerShdw>
          </a:effectLst>
        </p:spPr>
      </p:pic>
    </p:spTree>
    <p:extLst>
      <p:ext uri="{BB962C8B-B14F-4D97-AF65-F5344CB8AC3E}">
        <p14:creationId xmlns:p14="http://schemas.microsoft.com/office/powerpoint/2010/main" val="14543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644034" y="5214911"/>
            <a:ext cx="3435047"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a:solidFill>
                <a:srgbClr val="FFFFFF"/>
              </a:solidFill>
              <a:latin typeface="Calibri"/>
            </a:endParaRPr>
          </a:p>
        </p:txBody>
      </p:sp>
      <p:sp>
        <p:nvSpPr>
          <p:cNvPr id="10" name="Rounded Rectangle 9"/>
          <p:cNvSpPr/>
          <p:nvPr/>
        </p:nvSpPr>
        <p:spPr>
          <a:xfrm>
            <a:off x="160834" y="5214911"/>
            <a:ext cx="3383183"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a:solidFill>
                <a:srgbClr val="FFFFFF"/>
              </a:solidFill>
              <a:latin typeface="Calibri"/>
            </a:endParaRPr>
          </a:p>
        </p:txBody>
      </p:sp>
      <p:sp>
        <p:nvSpPr>
          <p:cNvPr id="12" name="TextBox 11"/>
          <p:cNvSpPr txBox="1"/>
          <p:nvPr/>
        </p:nvSpPr>
        <p:spPr>
          <a:xfrm>
            <a:off x="23455" y="5214911"/>
            <a:ext cx="7081080" cy="767773"/>
          </a:xfrm>
          <a:prstGeom prst="rect">
            <a:avLst/>
          </a:prstGeom>
        </p:spPr>
        <p:txBody>
          <a:bodyPr vert="horz" wrap="square" lIns="89789" tIns="44894" rIns="89789" bIns="44894" rtlCol="0" anchor="t">
            <a:spAutoFit/>
          </a:bodyPr>
          <a:lstStyle/>
          <a:p>
            <a:pPr defTabSz="563270"/>
            <a:r>
              <a:rPr lang="en-US" sz="4400" b="1" dirty="0">
                <a:solidFill>
                  <a:srgbClr val="5091BD"/>
                </a:solidFill>
                <a:latin typeface="Century Gothic" panose="020B0502020202020204" pitchFamily="34" charset="0"/>
              </a:rPr>
              <a:t> 1,500</a:t>
            </a:r>
            <a:r>
              <a:rPr lang="en-US" sz="4400" spc="-300" dirty="0">
                <a:solidFill>
                  <a:srgbClr val="5091BD"/>
                </a:solidFill>
                <a:latin typeface="Century Gothic" panose="020B0502020202020204" pitchFamily="34" charset="0"/>
              </a:rPr>
              <a:t>+</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courses    </a:t>
            </a:r>
            <a:r>
              <a:rPr lang="en-US" sz="4400" b="1" spc="-300" dirty="0">
                <a:solidFill>
                  <a:srgbClr val="5091BD"/>
                </a:solidFill>
                <a:latin typeface="Century Gothic" panose="020B0502020202020204" pitchFamily="34" charset="0"/>
              </a:rPr>
              <a:t>65</a:t>
            </a:r>
            <a:r>
              <a:rPr lang="en-US" sz="4400" b="1" spc="-150" dirty="0">
                <a:solidFill>
                  <a:srgbClr val="5091BD"/>
                </a:solidFill>
                <a:latin typeface="Century Gothic" panose="020B0502020202020204" pitchFamily="34" charset="0"/>
              </a:rPr>
              <a:t>,000</a:t>
            </a:r>
            <a:r>
              <a:rPr lang="en-US" sz="4400" spc="-300" dirty="0">
                <a:solidFill>
                  <a:srgbClr val="5091BD"/>
                </a:solidFill>
                <a:latin typeface="Century Gothic" panose="020B0502020202020204" pitchFamily="34" charset="0"/>
              </a:rPr>
              <a:t>+</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videos</a:t>
            </a:r>
            <a:endParaRPr lang="en-US" sz="2400" dirty="0">
              <a:solidFill>
                <a:srgbClr val="323232"/>
              </a:solidFill>
              <a:latin typeface="Century Gothic" panose="020B0502020202020204" pitchFamily="34" charset="0"/>
            </a:endParaRPr>
          </a:p>
        </p:txBody>
      </p:sp>
      <p:sp>
        <p:nvSpPr>
          <p:cNvPr id="7" name="Title 1"/>
          <p:cNvSpPr txBox="1">
            <a:spLocks/>
          </p:cNvSpPr>
          <p:nvPr/>
        </p:nvSpPr>
        <p:spPr>
          <a:xfrm>
            <a:off x="246561" y="226942"/>
            <a:ext cx="12114366" cy="60803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dirty="0"/>
              <a:t>Creative Software and Skills </a:t>
            </a:r>
            <a:r>
              <a:rPr lang="en-US" b="0" dirty="0"/>
              <a:t>Course Collection</a:t>
            </a:r>
            <a:endParaRPr lang="en-US" sz="2400" b="0" dirty="0"/>
          </a:p>
        </p:txBody>
      </p:sp>
      <p:sp>
        <p:nvSpPr>
          <p:cNvPr id="8" name="Title 1"/>
          <p:cNvSpPr txBox="1">
            <a:spLocks/>
          </p:cNvSpPr>
          <p:nvPr/>
        </p:nvSpPr>
        <p:spPr>
          <a:xfrm>
            <a:off x="259578" y="834981"/>
            <a:ext cx="11764063" cy="42137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b="0" dirty="0">
                <a:solidFill>
                  <a:srgbClr val="5091B7"/>
                </a:solidFill>
              </a:rPr>
              <a:t>Industry-leading instruction on a wide range of creative tools and professional skills</a:t>
            </a:r>
          </a:p>
        </p:txBody>
      </p:sp>
      <p:sp>
        <p:nvSpPr>
          <p:cNvPr id="11" name="TextBox 10"/>
          <p:cNvSpPr txBox="1"/>
          <p:nvPr/>
        </p:nvSpPr>
        <p:spPr>
          <a:xfrm>
            <a:off x="7511237" y="1225582"/>
            <a:ext cx="2316183" cy="5244513"/>
          </a:xfrm>
          <a:prstGeom prst="rect">
            <a:avLst/>
          </a:prstGeom>
          <a:noFill/>
        </p:spPr>
        <p:txBody>
          <a:bodyPr wrap="square" rtlCol="0">
            <a:spAutoFit/>
          </a:bodyPr>
          <a:lstStyle/>
          <a:p>
            <a:pPr defTabSz="563270">
              <a:lnSpc>
                <a:spcPct val="120000"/>
              </a:lnSpc>
            </a:pPr>
            <a:r>
              <a:rPr lang="en-US" sz="1300" b="1" dirty="0">
                <a:solidFill>
                  <a:srgbClr val="323232"/>
                </a:solidFill>
                <a:latin typeface="Century Gothic" panose="020B0502020202020204" pitchFamily="34" charset="0"/>
              </a:rPr>
              <a:t>Design</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Photoshop</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Muse</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Illustrator</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InDesign</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Sketchbook Pro</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Typography</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Color</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Layout &amp; Composition</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Digital publishing</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Art &amp; Illustration</a:t>
            </a:r>
          </a:p>
          <a:p>
            <a:pPr defTabSz="563270">
              <a:lnSpc>
                <a:spcPct val="120000"/>
              </a:lnSpc>
            </a:pPr>
            <a:endParaRPr lang="en-US" sz="600" b="1" dirty="0">
              <a:solidFill>
                <a:srgbClr val="323232"/>
              </a:solidFill>
              <a:latin typeface="Century Gothic" panose="020B0502020202020204" pitchFamily="34" charset="0"/>
            </a:endParaRPr>
          </a:p>
          <a:p>
            <a:pPr defTabSz="563270">
              <a:lnSpc>
                <a:spcPct val="120000"/>
              </a:lnSpc>
            </a:pPr>
            <a:r>
              <a:rPr lang="en-US" sz="1300" b="1" dirty="0">
                <a:solidFill>
                  <a:srgbClr val="323232"/>
                </a:solidFill>
                <a:latin typeface="Century Gothic" panose="020B0502020202020204" pitchFamily="34" charset="0"/>
              </a:rPr>
              <a:t>3D &amp; Animation</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Maya</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3ds Max</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Blender</a:t>
            </a:r>
          </a:p>
          <a:p>
            <a:pPr marL="171450" indent="-171450" defTabSz="563270">
              <a:lnSpc>
                <a:spcPct val="120000"/>
              </a:lnSpc>
              <a:buFont typeface="Arial"/>
              <a:buChar char="•"/>
            </a:pPr>
            <a:r>
              <a:rPr lang="en-US" sz="1300" dirty="0" err="1">
                <a:solidFill>
                  <a:srgbClr val="323232"/>
                </a:solidFill>
                <a:latin typeface="Century Gothic" panose="020B0502020202020204" pitchFamily="34" charset="0"/>
              </a:rPr>
              <a:t>Modo</a:t>
            </a:r>
            <a:endParaRPr lang="en-US" sz="1300" dirty="0">
              <a:solidFill>
                <a:srgbClr val="323232"/>
              </a:solidFill>
              <a:latin typeface="Century Gothic" panose="020B0502020202020204" pitchFamily="34" charset="0"/>
            </a:endParaRPr>
          </a:p>
          <a:p>
            <a:pPr marL="171450" indent="-171450" defTabSz="563270">
              <a:lnSpc>
                <a:spcPct val="120000"/>
              </a:lnSpc>
              <a:buFont typeface="Arial"/>
              <a:buChar char="•"/>
            </a:pPr>
            <a:r>
              <a:rPr lang="en-US" sz="1300" dirty="0" err="1">
                <a:solidFill>
                  <a:srgbClr val="323232"/>
                </a:solidFill>
                <a:latin typeface="Century Gothic" panose="020B0502020202020204" pitchFamily="34" charset="0"/>
              </a:rPr>
              <a:t>Zbrush</a:t>
            </a:r>
            <a:endParaRPr lang="en-US" sz="1300" dirty="0">
              <a:solidFill>
                <a:srgbClr val="323232"/>
              </a:solidFill>
              <a:latin typeface="Century Gothic" panose="020B0502020202020204" pitchFamily="34" charset="0"/>
            </a:endParaRPr>
          </a:p>
          <a:p>
            <a:pPr marL="171450" indent="-171450" defTabSz="563270">
              <a:lnSpc>
                <a:spcPct val="120000"/>
              </a:lnSpc>
              <a:buFont typeface="Arial"/>
              <a:buChar char="•"/>
            </a:pPr>
            <a:r>
              <a:rPr lang="en-US" sz="1300" dirty="0" err="1">
                <a:solidFill>
                  <a:srgbClr val="323232"/>
                </a:solidFill>
                <a:latin typeface="Century Gothic" panose="020B0502020202020204" pitchFamily="34" charset="0"/>
              </a:rPr>
              <a:t>ToonBoom</a:t>
            </a:r>
            <a:endParaRPr lang="en-US" sz="1300" dirty="0">
              <a:solidFill>
                <a:srgbClr val="323232"/>
              </a:solidFill>
              <a:latin typeface="Century Gothic" panose="020B0502020202020204" pitchFamily="34" charset="0"/>
            </a:endParaRP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Game art creation</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Texturing</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Modeling</a:t>
            </a:r>
          </a:p>
        </p:txBody>
      </p:sp>
      <p:cxnSp>
        <p:nvCxnSpPr>
          <p:cNvPr id="13" name="Straight Connector 12"/>
          <p:cNvCxnSpPr/>
          <p:nvPr/>
        </p:nvCxnSpPr>
        <p:spPr>
          <a:xfrm>
            <a:off x="7247415" y="1725008"/>
            <a:ext cx="0" cy="4206678"/>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827420" y="1225581"/>
            <a:ext cx="2339101" cy="5466112"/>
          </a:xfrm>
          <a:prstGeom prst="rect">
            <a:avLst/>
          </a:prstGeom>
          <a:noFill/>
        </p:spPr>
        <p:txBody>
          <a:bodyPr wrap="square" rtlCol="0">
            <a:spAutoFit/>
          </a:bodyPr>
          <a:lstStyle/>
          <a:p>
            <a:pPr defTabSz="563270">
              <a:lnSpc>
                <a:spcPct val="120000"/>
              </a:lnSpc>
            </a:pPr>
            <a:r>
              <a:rPr lang="en-US" sz="1300" b="1" dirty="0">
                <a:solidFill>
                  <a:srgbClr val="323232"/>
                </a:solidFill>
                <a:latin typeface="Century Gothic" panose="020B0502020202020204" pitchFamily="34" charset="0"/>
              </a:rPr>
              <a:t>CAD</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AutoCAD</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AutoCAD Architecture</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Revit Architecture</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Revit MEP/Structure</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Civil 3D</a:t>
            </a:r>
          </a:p>
          <a:p>
            <a:pPr marL="171450" indent="-171450" defTabSz="563270">
              <a:lnSpc>
                <a:spcPct val="120000"/>
              </a:lnSpc>
              <a:buFont typeface="Arial"/>
              <a:buChar char="•"/>
            </a:pPr>
            <a:r>
              <a:rPr lang="en-US" sz="1300" dirty="0" err="1">
                <a:solidFill>
                  <a:srgbClr val="323232"/>
                </a:solidFill>
                <a:latin typeface="Century Gothic" panose="020B0502020202020204" pitchFamily="34" charset="0"/>
              </a:rPr>
              <a:t>Infraworks</a:t>
            </a:r>
            <a:endParaRPr lang="en-US" sz="1300" dirty="0">
              <a:solidFill>
                <a:srgbClr val="323232"/>
              </a:solidFill>
              <a:latin typeface="Century Gothic" panose="020B0502020202020204" pitchFamily="34" charset="0"/>
            </a:endParaRP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Inventor</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SOLIDWORKS</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Rhino</a:t>
            </a:r>
          </a:p>
          <a:p>
            <a:pPr marL="171450" indent="-171450" defTabSz="563270">
              <a:lnSpc>
                <a:spcPct val="120000"/>
              </a:lnSpc>
              <a:buFont typeface="Arial"/>
              <a:buChar char="•"/>
            </a:pPr>
            <a:r>
              <a:rPr lang="en-US" sz="1300" dirty="0" err="1">
                <a:solidFill>
                  <a:srgbClr val="323232"/>
                </a:solidFill>
                <a:latin typeface="Century Gothic" panose="020B0502020202020204" pitchFamily="34" charset="0"/>
              </a:rPr>
              <a:t>SketchUp</a:t>
            </a:r>
            <a:r>
              <a:rPr lang="en-US" sz="1300" dirty="0">
                <a:solidFill>
                  <a:srgbClr val="323232"/>
                </a:solidFill>
                <a:latin typeface="Century Gothic" panose="020B0502020202020204" pitchFamily="34" charset="0"/>
              </a:rPr>
              <a:t> Make/Pro</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3D printing</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CNC &amp; CAM</a:t>
            </a:r>
          </a:p>
          <a:p>
            <a:pPr marL="171450" indent="-171450" defTabSz="563270">
              <a:lnSpc>
                <a:spcPct val="120000"/>
              </a:lnSpc>
              <a:buFont typeface="Arial"/>
              <a:buChar char="•"/>
            </a:pPr>
            <a:endParaRPr lang="en-US" sz="600" dirty="0">
              <a:solidFill>
                <a:srgbClr val="323232"/>
              </a:solidFill>
              <a:latin typeface="Century Gothic" panose="020B0502020202020204" pitchFamily="34" charset="0"/>
            </a:endParaRPr>
          </a:p>
          <a:p>
            <a:pPr defTabSz="563270">
              <a:lnSpc>
                <a:spcPct val="120000"/>
              </a:lnSpc>
            </a:pPr>
            <a:r>
              <a:rPr lang="en-US" sz="1300" b="1" dirty="0">
                <a:solidFill>
                  <a:srgbClr val="323232"/>
                </a:solidFill>
                <a:latin typeface="Century Gothic" panose="020B0502020202020204" pitchFamily="34" charset="0"/>
              </a:rPr>
              <a:t>Video</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After Effects</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Premiere Pro</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Final Cut Pro</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Avid Media Composer</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Video production</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Motion graphics</a:t>
            </a:r>
          </a:p>
          <a:p>
            <a:pPr marL="171450" indent="-171450" defTabSz="563270">
              <a:lnSpc>
                <a:spcPct val="120000"/>
              </a:lnSpc>
              <a:buFont typeface="Arial"/>
              <a:buChar char="•"/>
            </a:pPr>
            <a:r>
              <a:rPr lang="en-US" sz="1300" dirty="0">
                <a:solidFill>
                  <a:srgbClr val="323232"/>
                </a:solidFill>
                <a:latin typeface="Century Gothic" panose="020B0502020202020204" pitchFamily="34" charset="0"/>
              </a:rPr>
              <a:t>Visual effects</a:t>
            </a:r>
          </a:p>
          <a:p>
            <a:pPr marL="171450" indent="-171450" defTabSz="563270">
              <a:lnSpc>
                <a:spcPct val="120000"/>
              </a:lnSpc>
              <a:buFont typeface="Arial"/>
              <a:buChar char="•"/>
            </a:pPr>
            <a:endParaRPr lang="en-US" sz="1200" dirty="0">
              <a:solidFill>
                <a:srgbClr val="323232"/>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313238" y="1366091"/>
            <a:ext cx="4467583" cy="2488747"/>
          </a:xfrm>
          <a:prstGeom prst="rect">
            <a:avLst/>
          </a:prstGeom>
          <a:ln w="28575">
            <a:noFill/>
          </a:ln>
          <a:effectLst>
            <a:outerShdw blurRad="387350" dir="2700000" algn="tl" rotWithShape="0">
              <a:prstClr val="black">
                <a:alpha val="25000"/>
              </a:prstClr>
            </a:outerShdw>
          </a:effectLst>
        </p:spPr>
      </p:pic>
      <p:pic>
        <p:nvPicPr>
          <p:cNvPr id="3" name="Picture 2"/>
          <p:cNvPicPr>
            <a:picLocks noChangeAspect="1"/>
          </p:cNvPicPr>
          <p:nvPr/>
        </p:nvPicPr>
        <p:blipFill>
          <a:blip r:embed="rId4"/>
          <a:stretch>
            <a:fillRect/>
          </a:stretch>
        </p:blipFill>
        <p:spPr>
          <a:xfrm>
            <a:off x="701459" y="1781132"/>
            <a:ext cx="4486063" cy="2499042"/>
          </a:xfrm>
          <a:prstGeom prst="rect">
            <a:avLst/>
          </a:prstGeom>
          <a:ln w="28575">
            <a:noFill/>
          </a:ln>
          <a:effectLst>
            <a:outerShdw blurRad="387350" dir="2700000" algn="tl" rotWithShape="0">
              <a:prstClr val="black">
                <a:alpha val="25000"/>
              </a:prstClr>
            </a:outerShdw>
          </a:effectLst>
        </p:spPr>
      </p:pic>
      <p:pic>
        <p:nvPicPr>
          <p:cNvPr id="5" name="Picture 4"/>
          <p:cNvPicPr>
            <a:picLocks noChangeAspect="1"/>
          </p:cNvPicPr>
          <p:nvPr/>
        </p:nvPicPr>
        <p:blipFill>
          <a:blip r:embed="rId5"/>
          <a:stretch>
            <a:fillRect/>
          </a:stretch>
        </p:blipFill>
        <p:spPr>
          <a:xfrm>
            <a:off x="1318633" y="2191533"/>
            <a:ext cx="4486063" cy="2506780"/>
          </a:xfrm>
          <a:prstGeom prst="rect">
            <a:avLst/>
          </a:prstGeom>
          <a:ln w="28575">
            <a:noFill/>
          </a:ln>
          <a:effectLst>
            <a:outerShdw blurRad="387350" dir="2700000" algn="tl" rotWithShape="0">
              <a:prstClr val="black">
                <a:alpha val="25000"/>
              </a:prstClr>
            </a:outerShdw>
          </a:effectLst>
        </p:spPr>
      </p:pic>
      <p:pic>
        <p:nvPicPr>
          <p:cNvPr id="6" name="Picture 5"/>
          <p:cNvPicPr>
            <a:picLocks noChangeAspect="1"/>
          </p:cNvPicPr>
          <p:nvPr/>
        </p:nvPicPr>
        <p:blipFill>
          <a:blip r:embed="rId6"/>
          <a:stretch>
            <a:fillRect/>
          </a:stretch>
        </p:blipFill>
        <p:spPr>
          <a:xfrm>
            <a:off x="2323154" y="2605545"/>
            <a:ext cx="4471754" cy="2515362"/>
          </a:xfrm>
          <a:prstGeom prst="rect">
            <a:avLst/>
          </a:prstGeom>
          <a:ln w="28575">
            <a:noFill/>
          </a:ln>
          <a:effectLst>
            <a:outerShdw blurRad="387350" dir="2700000" algn="tl" rotWithShape="0">
              <a:prstClr val="black">
                <a:alpha val="25000"/>
              </a:prstClr>
            </a:outerShdw>
          </a:effectLst>
        </p:spPr>
      </p:pic>
    </p:spTree>
    <p:extLst>
      <p:ext uri="{BB962C8B-B14F-4D97-AF65-F5344CB8AC3E}">
        <p14:creationId xmlns:p14="http://schemas.microsoft.com/office/powerpoint/2010/main" val="3111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629746" y="5214911"/>
            <a:ext cx="3255969"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a:solidFill>
                <a:srgbClr val="FFFFFF"/>
              </a:solidFill>
              <a:latin typeface="Calibri"/>
            </a:endParaRPr>
          </a:p>
        </p:txBody>
      </p:sp>
      <p:sp>
        <p:nvSpPr>
          <p:cNvPr id="10" name="Rounded Rectangle 9"/>
          <p:cNvSpPr/>
          <p:nvPr/>
        </p:nvSpPr>
        <p:spPr>
          <a:xfrm>
            <a:off x="383726" y="5214911"/>
            <a:ext cx="3110231" cy="767773"/>
          </a:xfrm>
          <a:prstGeom prst="roundRect">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a:solidFill>
                <a:srgbClr val="FFFFFF"/>
              </a:solidFill>
              <a:latin typeface="Calibri"/>
            </a:endParaRPr>
          </a:p>
        </p:txBody>
      </p:sp>
      <p:sp>
        <p:nvSpPr>
          <p:cNvPr id="12" name="TextBox 11"/>
          <p:cNvSpPr txBox="1"/>
          <p:nvPr/>
        </p:nvSpPr>
        <p:spPr>
          <a:xfrm>
            <a:off x="511353" y="5214911"/>
            <a:ext cx="6817260" cy="767773"/>
          </a:xfrm>
          <a:prstGeom prst="rect">
            <a:avLst/>
          </a:prstGeom>
        </p:spPr>
        <p:txBody>
          <a:bodyPr vert="horz" wrap="square" lIns="89789" tIns="44894" rIns="89789" bIns="44894" rtlCol="0" anchor="t">
            <a:spAutoFit/>
          </a:bodyPr>
          <a:lstStyle/>
          <a:p>
            <a:pPr defTabSz="563270"/>
            <a:r>
              <a:rPr lang="en-US" sz="4400" b="1" dirty="0">
                <a:solidFill>
                  <a:srgbClr val="5091BD"/>
                </a:solidFill>
                <a:latin typeface="Century Gothic" panose="020B0502020202020204" pitchFamily="34" charset="0"/>
              </a:rPr>
              <a:t>260</a:t>
            </a:r>
            <a:r>
              <a:rPr lang="en-US" sz="4400" spc="-300" dirty="0">
                <a:solidFill>
                  <a:srgbClr val="5091BD"/>
                </a:solidFill>
                <a:latin typeface="Century Gothic" panose="020B0502020202020204" pitchFamily="34" charset="0"/>
              </a:rPr>
              <a:t>+</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courses      </a:t>
            </a:r>
            <a:r>
              <a:rPr lang="en-US" sz="4400" b="1" spc="-300" dirty="0">
                <a:solidFill>
                  <a:srgbClr val="5091BD"/>
                </a:solidFill>
                <a:latin typeface="Century Gothic" panose="020B0502020202020204" pitchFamily="34" charset="0"/>
              </a:rPr>
              <a:t>8</a:t>
            </a:r>
            <a:r>
              <a:rPr lang="en-US" sz="4400" b="1" spc="-150" dirty="0">
                <a:solidFill>
                  <a:srgbClr val="5091BD"/>
                </a:solidFill>
                <a:latin typeface="Century Gothic" panose="020B0502020202020204" pitchFamily="34" charset="0"/>
              </a:rPr>
              <a:t>,700</a:t>
            </a:r>
            <a:r>
              <a:rPr lang="en-US" sz="4400" spc="-300" dirty="0">
                <a:solidFill>
                  <a:srgbClr val="5091BD"/>
                </a:solidFill>
                <a:latin typeface="Century Gothic" panose="020B0502020202020204" pitchFamily="34" charset="0"/>
              </a:rPr>
              <a:t>+</a:t>
            </a:r>
            <a:r>
              <a:rPr lang="en-US" sz="4400" b="1" dirty="0">
                <a:solidFill>
                  <a:srgbClr val="323232"/>
                </a:solidFill>
                <a:latin typeface="Century Gothic" panose="020B0502020202020204" pitchFamily="34" charset="0"/>
              </a:rPr>
              <a:t> </a:t>
            </a:r>
            <a:r>
              <a:rPr lang="en-US" sz="2800" dirty="0">
                <a:solidFill>
                  <a:srgbClr val="323232"/>
                </a:solidFill>
                <a:latin typeface="Century Gothic" panose="020B0502020202020204" pitchFamily="34" charset="0"/>
              </a:rPr>
              <a:t>videos</a:t>
            </a:r>
            <a:endParaRPr lang="en-US" sz="2400" dirty="0">
              <a:solidFill>
                <a:srgbClr val="323232"/>
              </a:solidFill>
              <a:latin typeface="Century Gothic" panose="020B0502020202020204" pitchFamily="34" charset="0"/>
            </a:endParaRPr>
          </a:p>
        </p:txBody>
      </p:sp>
      <p:sp>
        <p:nvSpPr>
          <p:cNvPr id="7" name="Title 1"/>
          <p:cNvSpPr txBox="1">
            <a:spLocks/>
          </p:cNvSpPr>
          <p:nvPr/>
        </p:nvSpPr>
        <p:spPr>
          <a:xfrm>
            <a:off x="246561" y="226942"/>
            <a:ext cx="12114366" cy="60803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dirty="0"/>
              <a:t>Web Development </a:t>
            </a:r>
            <a:r>
              <a:rPr lang="en-US" b="0" dirty="0"/>
              <a:t>Course Collection</a:t>
            </a:r>
            <a:endParaRPr lang="en-US" sz="2400" b="0" dirty="0"/>
          </a:p>
        </p:txBody>
      </p:sp>
      <p:sp>
        <p:nvSpPr>
          <p:cNvPr id="8" name="Title 1"/>
          <p:cNvSpPr txBox="1">
            <a:spLocks/>
          </p:cNvSpPr>
          <p:nvPr/>
        </p:nvSpPr>
        <p:spPr>
          <a:xfrm>
            <a:off x="259578" y="766741"/>
            <a:ext cx="11764063" cy="42137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b="0" dirty="0">
                <a:solidFill>
                  <a:srgbClr val="5091B7"/>
                </a:solidFill>
              </a:rPr>
              <a:t>Instruction on the latest technologies for building websites and web applications</a:t>
            </a:r>
          </a:p>
        </p:txBody>
      </p:sp>
      <p:sp>
        <p:nvSpPr>
          <p:cNvPr id="11" name="TextBox 10"/>
          <p:cNvSpPr txBox="1"/>
          <p:nvPr/>
        </p:nvSpPr>
        <p:spPr>
          <a:xfrm>
            <a:off x="7511237" y="1171314"/>
            <a:ext cx="2052363" cy="5262979"/>
          </a:xfrm>
          <a:prstGeom prst="rect">
            <a:avLst/>
          </a:prstGeom>
          <a:noFill/>
        </p:spPr>
        <p:txBody>
          <a:bodyPr wrap="square" rtlCol="0">
            <a:spAutoFit/>
          </a:bodyPr>
          <a:lstStyle/>
          <a:p>
            <a:pPr defTabSz="563270">
              <a:lnSpc>
                <a:spcPct val="120000"/>
              </a:lnSpc>
            </a:pPr>
            <a:r>
              <a:rPr lang="en-US" sz="1600" b="1" dirty="0">
                <a:solidFill>
                  <a:srgbClr val="323232"/>
                </a:solidFill>
                <a:latin typeface="Century Gothic" panose="020B0502020202020204" pitchFamily="34" charset="0"/>
              </a:rPr>
              <a:t>Web technologies and frameworks</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PHP</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MySQL</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HTML</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CSS</a:t>
            </a:r>
          </a:p>
          <a:p>
            <a:pPr marL="171450" indent="-171450" defTabSz="563270">
              <a:lnSpc>
                <a:spcPct val="120000"/>
              </a:lnSpc>
              <a:buFont typeface="Arial"/>
              <a:buChar char="•"/>
            </a:pPr>
            <a:r>
              <a:rPr lang="en-US" sz="1600" dirty="0" err="1">
                <a:solidFill>
                  <a:srgbClr val="323232"/>
                </a:solidFill>
                <a:latin typeface="Century Gothic" panose="020B0502020202020204" pitchFamily="34" charset="0"/>
              </a:rPr>
              <a:t>CakePHP</a:t>
            </a:r>
            <a:endParaRPr lang="en-US" sz="1600" dirty="0">
              <a:solidFill>
                <a:srgbClr val="323232"/>
              </a:solidFill>
              <a:latin typeface="Century Gothic" panose="020B0502020202020204" pitchFamily="34" charset="0"/>
            </a:endParaRP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Ruby on Rails</a:t>
            </a:r>
          </a:p>
          <a:p>
            <a:pPr marL="171450" indent="-171450" defTabSz="563270">
              <a:lnSpc>
                <a:spcPct val="120000"/>
              </a:lnSpc>
              <a:buFont typeface="Arial"/>
              <a:buChar char="•"/>
            </a:pPr>
            <a:r>
              <a:rPr lang="en-US" sz="1600" dirty="0" err="1">
                <a:solidFill>
                  <a:srgbClr val="323232"/>
                </a:solidFill>
                <a:latin typeface="Century Gothic" panose="020B0502020202020204" pitchFamily="34" charset="0"/>
              </a:rPr>
              <a:t>Laravel</a:t>
            </a:r>
            <a:endParaRPr lang="en-US" sz="1600" dirty="0">
              <a:solidFill>
                <a:srgbClr val="323232"/>
              </a:solidFill>
              <a:latin typeface="Century Gothic" panose="020B0502020202020204" pitchFamily="34" charset="0"/>
            </a:endParaRP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Django</a:t>
            </a:r>
          </a:p>
          <a:p>
            <a:pPr defTabSz="563270">
              <a:lnSpc>
                <a:spcPct val="120000"/>
              </a:lnSpc>
            </a:pPr>
            <a:endParaRPr lang="en-US" sz="800" b="1" dirty="0">
              <a:solidFill>
                <a:srgbClr val="323232"/>
              </a:solidFill>
              <a:latin typeface="Century Gothic" panose="020B0502020202020204" pitchFamily="34" charset="0"/>
            </a:endParaRPr>
          </a:p>
          <a:p>
            <a:pPr defTabSz="563270">
              <a:lnSpc>
                <a:spcPct val="120000"/>
              </a:lnSpc>
            </a:pPr>
            <a:r>
              <a:rPr lang="en-US" sz="1600" b="1" dirty="0">
                <a:solidFill>
                  <a:srgbClr val="323232"/>
                </a:solidFill>
                <a:latin typeface="Century Gothic" panose="020B0502020202020204" pitchFamily="34" charset="0"/>
              </a:rPr>
              <a:t>Client side</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JavaScript</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AngularJS</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jQuery</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Bootstrap</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LESS</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Sass</a:t>
            </a:r>
          </a:p>
        </p:txBody>
      </p:sp>
      <p:cxnSp>
        <p:nvCxnSpPr>
          <p:cNvPr id="13" name="Straight Connector 12"/>
          <p:cNvCxnSpPr/>
          <p:nvPr/>
        </p:nvCxnSpPr>
        <p:spPr>
          <a:xfrm>
            <a:off x="7247415" y="1725008"/>
            <a:ext cx="0" cy="4206678"/>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827420" y="1178068"/>
            <a:ext cx="2002973" cy="2751522"/>
          </a:xfrm>
          <a:prstGeom prst="rect">
            <a:avLst/>
          </a:prstGeom>
          <a:noFill/>
        </p:spPr>
        <p:txBody>
          <a:bodyPr wrap="square" rtlCol="0">
            <a:spAutoFit/>
          </a:bodyPr>
          <a:lstStyle/>
          <a:p>
            <a:pPr defTabSz="563270">
              <a:lnSpc>
                <a:spcPct val="120000"/>
              </a:lnSpc>
            </a:pPr>
            <a:r>
              <a:rPr lang="en-US" sz="1600" b="1" dirty="0">
                <a:solidFill>
                  <a:srgbClr val="323232"/>
                </a:solidFill>
                <a:latin typeface="Century Gothic" panose="020B0502020202020204" pitchFamily="34" charset="0"/>
              </a:rPr>
              <a:t>Content management systems</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WordPress and the Genesis Framework</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Drupal</a:t>
            </a:r>
          </a:p>
          <a:p>
            <a:pPr marL="171450" indent="-171450" defTabSz="563270">
              <a:lnSpc>
                <a:spcPct val="120000"/>
              </a:lnSpc>
              <a:buFont typeface="Arial"/>
              <a:buChar char="•"/>
            </a:pPr>
            <a:r>
              <a:rPr lang="en-US" sz="1600" dirty="0">
                <a:solidFill>
                  <a:srgbClr val="323232"/>
                </a:solidFill>
                <a:latin typeface="Century Gothic" panose="020B0502020202020204" pitchFamily="34" charset="0"/>
              </a:rPr>
              <a:t>Joomla!</a:t>
            </a:r>
          </a:p>
          <a:p>
            <a:pPr marL="171450" indent="-171450" defTabSz="563270">
              <a:lnSpc>
                <a:spcPct val="120000"/>
              </a:lnSpc>
              <a:buFont typeface="Arial"/>
              <a:buChar char="•"/>
            </a:pPr>
            <a:r>
              <a:rPr lang="en-US" sz="1600" dirty="0" err="1">
                <a:solidFill>
                  <a:srgbClr val="323232"/>
                </a:solidFill>
                <a:latin typeface="Century Gothic" panose="020B0502020202020204" pitchFamily="34" charset="0"/>
              </a:rPr>
              <a:t>SquareSpace</a:t>
            </a:r>
            <a:endParaRPr lang="en-US" sz="1600" dirty="0">
              <a:solidFill>
                <a:srgbClr val="323232"/>
              </a:solidFill>
              <a:latin typeface="Century Gothic" panose="020B0502020202020204" pitchFamily="34" charset="0"/>
            </a:endParaRPr>
          </a:p>
        </p:txBody>
      </p:sp>
      <p:pic>
        <p:nvPicPr>
          <p:cNvPr id="2" name="Picture 1"/>
          <p:cNvPicPr>
            <a:picLocks noChangeAspect="1"/>
          </p:cNvPicPr>
          <p:nvPr/>
        </p:nvPicPr>
        <p:blipFill>
          <a:blip r:embed="rId3"/>
          <a:stretch>
            <a:fillRect/>
          </a:stretch>
        </p:blipFill>
        <p:spPr>
          <a:xfrm>
            <a:off x="768167" y="1725008"/>
            <a:ext cx="5759090" cy="3216898"/>
          </a:xfrm>
          <a:prstGeom prst="rect">
            <a:avLst/>
          </a:prstGeom>
          <a:ln w="28575">
            <a:noFill/>
          </a:ln>
          <a:effectLst>
            <a:outerShdw blurRad="387350" dir="2700000" algn="tl" rotWithShape="0">
              <a:prstClr val="black">
                <a:alpha val="25000"/>
              </a:prstClr>
            </a:outerShdw>
          </a:effectLst>
        </p:spPr>
      </p:pic>
    </p:spTree>
    <p:extLst>
      <p:ext uri="{BB962C8B-B14F-4D97-AF65-F5344CB8AC3E}">
        <p14:creationId xmlns:p14="http://schemas.microsoft.com/office/powerpoint/2010/main" val="122180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Grp="1" noChangeArrowheads="1"/>
          </p:cNvSpPr>
          <p:nvPr>
            <p:ph type="title"/>
          </p:nvPr>
        </p:nvSpPr>
        <p:spPr/>
        <p:txBody>
          <a:bodyPr/>
          <a:lstStyle/>
          <a:p>
            <a:pPr eaLnBrk="1" hangingPunct="1"/>
            <a:r>
              <a:rPr lang="en-US" dirty="0" smtClean="0"/>
              <a:t>Agenda</a:t>
            </a:r>
          </a:p>
        </p:txBody>
      </p:sp>
      <p:sp>
        <p:nvSpPr>
          <p:cNvPr id="7171" name="Rectangle 14"/>
          <p:cNvSpPr>
            <a:spLocks noGrp="1" noChangeArrowheads="1"/>
          </p:cNvSpPr>
          <p:nvPr>
            <p:ph sz="half" idx="1"/>
          </p:nvPr>
        </p:nvSpPr>
        <p:spPr>
          <a:xfrm>
            <a:off x="1735139" y="1438275"/>
            <a:ext cx="4423615" cy="4891088"/>
          </a:xfrm>
        </p:spPr>
        <p:txBody>
          <a:bodyPr/>
          <a:lstStyle/>
          <a:p>
            <a:pPr eaLnBrk="1" hangingPunct="1">
              <a:spcBef>
                <a:spcPct val="50000"/>
              </a:spcBef>
              <a:buClr>
                <a:srgbClr val="213C51"/>
              </a:buClr>
            </a:pPr>
            <a:r>
              <a:rPr lang="en-US" dirty="0" smtClean="0"/>
              <a:t>What is Zero-Base Budgeting</a:t>
            </a:r>
          </a:p>
          <a:p>
            <a:pPr eaLnBrk="1" hangingPunct="1">
              <a:spcBef>
                <a:spcPct val="50000"/>
              </a:spcBef>
              <a:buClr>
                <a:srgbClr val="213C51"/>
              </a:buClr>
            </a:pPr>
            <a:r>
              <a:rPr lang="en-US" dirty="0" smtClean="0"/>
              <a:t>Zero Based Budget for WaTech</a:t>
            </a:r>
          </a:p>
          <a:p>
            <a:pPr eaLnBrk="1" hangingPunct="1">
              <a:spcBef>
                <a:spcPct val="50000"/>
              </a:spcBef>
              <a:buClr>
                <a:srgbClr val="213C51"/>
              </a:buClr>
            </a:pPr>
            <a:r>
              <a:rPr lang="en-US" dirty="0" smtClean="0"/>
              <a:t>Anticipated Project Schedule</a:t>
            </a:r>
          </a:p>
          <a:p>
            <a:pPr eaLnBrk="1" hangingPunct="1">
              <a:spcBef>
                <a:spcPct val="50000"/>
              </a:spcBef>
              <a:buClr>
                <a:srgbClr val="213C51"/>
              </a:buClr>
            </a:pPr>
            <a:r>
              <a:rPr lang="en-US" dirty="0" smtClean="0"/>
              <a:t>Goals / Keys to success</a:t>
            </a:r>
          </a:p>
          <a:p>
            <a:pPr>
              <a:spcBef>
                <a:spcPct val="50000"/>
              </a:spcBef>
              <a:buClr>
                <a:srgbClr val="213C51"/>
              </a:buClr>
            </a:pPr>
            <a:r>
              <a:rPr lang="en-US" dirty="0"/>
              <a:t>Customer Involvement</a:t>
            </a:r>
          </a:p>
          <a:p>
            <a:pPr eaLnBrk="1" hangingPunct="1">
              <a:spcBef>
                <a:spcPct val="50000"/>
              </a:spcBef>
              <a:buClr>
                <a:srgbClr val="213C51"/>
              </a:buClr>
            </a:pPr>
            <a:r>
              <a:rPr lang="en-US" dirty="0" smtClean="0"/>
              <a:t>Project Resources and Contact info</a:t>
            </a:r>
          </a:p>
          <a:p>
            <a:pPr eaLnBrk="1" hangingPunct="1">
              <a:spcBef>
                <a:spcPct val="50000"/>
              </a:spcBef>
              <a:buClr>
                <a:srgbClr val="213C51"/>
              </a:buClr>
            </a:pPr>
            <a:r>
              <a:rPr lang="en-US" dirty="0" smtClean="0"/>
              <a:t>Questions</a:t>
            </a:r>
          </a:p>
          <a:p>
            <a:pPr eaLnBrk="1" hangingPunct="1">
              <a:buClr>
                <a:srgbClr val="213C51"/>
              </a:buClr>
            </a:pPr>
            <a:endParaRPr lang="en-US" dirty="0" smtClean="0"/>
          </a:p>
        </p:txBody>
      </p:sp>
      <p:sp>
        <p:nvSpPr>
          <p:cNvPr id="5" name="Content Placeholder 4"/>
          <p:cNvSpPr>
            <a:spLocks noGrp="1"/>
          </p:cNvSpPr>
          <p:nvPr>
            <p:ph sz="half" idx="2"/>
          </p:nvPr>
        </p:nvSpPr>
        <p:spPr/>
        <p:txBody>
          <a:bodyPr/>
          <a:lstStyle/>
          <a:p>
            <a:endParaRPr lang="en-US" dirty="0"/>
          </a:p>
        </p:txBody>
      </p:sp>
      <p:sp>
        <p:nvSpPr>
          <p:cNvPr id="6" name="Content Placeholder 5"/>
          <p:cNvSpPr>
            <a:spLocks noGrp="1"/>
          </p:cNvSpPr>
          <p:nvPr>
            <p:ph sz="quarter" idx="10"/>
          </p:nvPr>
        </p:nvSpPr>
        <p:spPr/>
        <p:txBody>
          <a:bodyPr/>
          <a:lstStyle/>
          <a:p>
            <a:r>
              <a:rPr lang="en-US" dirty="0" smtClean="0"/>
              <a:t>Presentation Agenda</a:t>
            </a:r>
            <a:endParaRPr lang="en-US" dirty="0"/>
          </a:p>
        </p:txBody>
      </p:sp>
      <p:pic>
        <p:nvPicPr>
          <p:cNvPr id="7172" name="Picture 13" descr="clocks"/>
          <p:cNvPicPr>
            <a:picLocks noChangeAspect="1" noChangeArrowheads="1"/>
          </p:cNvPicPr>
          <p:nvPr/>
        </p:nvPicPr>
        <p:blipFill>
          <a:blip r:embed="rId3" cstate="print"/>
          <a:srcRect/>
          <a:stretch>
            <a:fillRect/>
          </a:stretch>
        </p:blipFill>
        <p:spPr bwMode="auto">
          <a:xfrm>
            <a:off x="6456597" y="1421493"/>
            <a:ext cx="3765097" cy="4910075"/>
          </a:xfrm>
          <a:prstGeom prst="rect">
            <a:avLst/>
          </a:prstGeom>
          <a:noFill/>
          <a:ln w="9525">
            <a:solidFill>
              <a:srgbClr val="57B6D7"/>
            </a:solidFill>
            <a:miter lim="800000"/>
            <a:headEnd/>
            <a:tailEnd/>
          </a:ln>
        </p:spPr>
      </p:pic>
    </p:spTree>
    <p:extLst>
      <p:ext uri="{BB962C8B-B14F-4D97-AF65-F5344CB8AC3E}">
        <p14:creationId xmlns:p14="http://schemas.microsoft.com/office/powerpoint/2010/main" val="40569931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1589" y="657734"/>
            <a:ext cx="12188825" cy="899839"/>
          </a:xfrm>
          <a:prstGeom prst="rect">
            <a:avLst/>
          </a:prstGeom>
        </p:spPr>
        <p:txBody>
          <a:bodyPr vert="horz" lIns="112654" tIns="56327" rIns="112654" bIns="56327" rtlCol="0" anchor="t">
            <a:noAutofit/>
          </a:bodyPr>
          <a:lstStyle>
            <a:lvl1pPr marL="0" algn="l" defTabSz="563270" rtl="0" eaLnBrk="1" latinLnBrk="0" hangingPunct="1">
              <a:spcBef>
                <a:spcPct val="0"/>
              </a:spcBef>
              <a:buNone/>
              <a:defRPr lang="en-US" sz="3200" b="1" kern="1200">
                <a:solidFill>
                  <a:srgbClr val="323232"/>
                </a:solidFill>
                <a:latin typeface="Century Gothic"/>
                <a:ea typeface="+mn-ea"/>
                <a:cs typeface="Century Gothic"/>
              </a:defRPr>
            </a:lvl1pPr>
          </a:lstStyle>
          <a:p>
            <a:r>
              <a:rPr lang="en-US" dirty="0"/>
              <a:t> Learn Anytime, Anywhere – Support Your Mission 24/7</a:t>
            </a:r>
            <a:endParaRPr lang="en-US" sz="2000" b="0" dirty="0"/>
          </a:p>
        </p:txBody>
      </p:sp>
      <p:sp>
        <p:nvSpPr>
          <p:cNvPr id="11" name="Title 1"/>
          <p:cNvSpPr txBox="1">
            <a:spLocks/>
          </p:cNvSpPr>
          <p:nvPr/>
        </p:nvSpPr>
        <p:spPr>
          <a:xfrm>
            <a:off x="200778" y="-333178"/>
            <a:ext cx="11764063" cy="981305"/>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dirty="0">
                <a:solidFill>
                  <a:srgbClr val="5091B7"/>
                </a:solidFill>
              </a:rPr>
              <a:t>Mobile Access</a:t>
            </a:r>
          </a:p>
        </p:txBody>
      </p:sp>
      <p:grpSp>
        <p:nvGrpSpPr>
          <p:cNvPr id="5" name="Group 4"/>
          <p:cNvGrpSpPr/>
          <p:nvPr/>
        </p:nvGrpSpPr>
        <p:grpSpPr>
          <a:xfrm>
            <a:off x="658268" y="1579434"/>
            <a:ext cx="10788399" cy="3234200"/>
            <a:chOff x="841079" y="1513947"/>
            <a:chExt cx="10143120" cy="3040755"/>
          </a:xfrm>
        </p:grpSpPr>
        <p:sp>
          <p:nvSpPr>
            <p:cNvPr id="25" name="Rectangle 24"/>
            <p:cNvSpPr/>
            <p:nvPr/>
          </p:nvSpPr>
          <p:spPr>
            <a:xfrm>
              <a:off x="8822401" y="3519369"/>
              <a:ext cx="2161798" cy="717870"/>
            </a:xfrm>
            <a:prstGeom prst="rect">
              <a:avLst/>
            </a:prstGeom>
            <a:solidFill>
              <a:schemeClr val="tx2"/>
            </a:solidFill>
            <a:ln>
              <a:noFill/>
            </a:ln>
            <a:effectLst>
              <a:softEdge rad="317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9" name="Rectangle 18"/>
            <p:cNvSpPr/>
            <p:nvPr/>
          </p:nvSpPr>
          <p:spPr>
            <a:xfrm>
              <a:off x="841079" y="3631088"/>
              <a:ext cx="2354435" cy="717870"/>
            </a:xfrm>
            <a:prstGeom prst="rect">
              <a:avLst/>
            </a:prstGeom>
            <a:solidFill>
              <a:schemeClr val="tx2"/>
            </a:solidFill>
            <a:ln>
              <a:noFill/>
            </a:ln>
            <a:effectLst>
              <a:softEdge rad="317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24" name="Rectangle 23"/>
            <p:cNvSpPr/>
            <p:nvPr/>
          </p:nvSpPr>
          <p:spPr>
            <a:xfrm>
              <a:off x="6967022" y="3755772"/>
              <a:ext cx="2435546" cy="717870"/>
            </a:xfrm>
            <a:prstGeom prst="rect">
              <a:avLst/>
            </a:prstGeom>
            <a:solidFill>
              <a:schemeClr val="tx2"/>
            </a:solidFill>
            <a:ln>
              <a:noFill/>
            </a:ln>
            <a:effectLst>
              <a:softEdge rad="317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23" name="Rectangle 22"/>
            <p:cNvSpPr/>
            <p:nvPr/>
          </p:nvSpPr>
          <p:spPr>
            <a:xfrm>
              <a:off x="5342245" y="3566633"/>
              <a:ext cx="2354435" cy="642643"/>
            </a:xfrm>
            <a:prstGeom prst="rect">
              <a:avLst/>
            </a:prstGeom>
            <a:solidFill>
              <a:schemeClr val="tx2"/>
            </a:solidFill>
            <a:ln>
              <a:noFill/>
            </a:ln>
            <a:effectLst>
              <a:softEdge rad="317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18" name="Rectangle 17"/>
            <p:cNvSpPr/>
            <p:nvPr/>
          </p:nvSpPr>
          <p:spPr>
            <a:xfrm>
              <a:off x="2904518" y="3836832"/>
              <a:ext cx="2918825" cy="717870"/>
            </a:xfrm>
            <a:prstGeom prst="rect">
              <a:avLst/>
            </a:prstGeom>
            <a:solidFill>
              <a:schemeClr val="tx2"/>
            </a:solidFill>
            <a:ln>
              <a:noFill/>
            </a:ln>
            <a:effectLst>
              <a:softEdge rad="317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grpSp>
          <p:nvGrpSpPr>
            <p:cNvPr id="2" name="Group 1"/>
            <p:cNvGrpSpPr/>
            <p:nvPr/>
          </p:nvGrpSpPr>
          <p:grpSpPr>
            <a:xfrm>
              <a:off x="881612" y="1513947"/>
              <a:ext cx="10074750" cy="2792640"/>
              <a:chOff x="1447571" y="1557572"/>
              <a:chExt cx="8305423" cy="2302196"/>
            </a:xfrm>
          </p:grpSpPr>
          <p:pic>
            <p:nvPicPr>
              <p:cNvPr id="16" name="Picture 15" descr="lyndaios7iphoneipaddevices286x198182837650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38352" y="2509716"/>
                <a:ext cx="1714642" cy="1187060"/>
              </a:xfrm>
              <a:prstGeom prst="rect">
                <a:avLst/>
              </a:prstGeom>
            </p:spPr>
          </p:pic>
          <p:pic>
            <p:nvPicPr>
              <p:cNvPr id="17" name="Picture 16" descr="mobile_apps_android.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47571" y="2672708"/>
                <a:ext cx="1877458" cy="1024068"/>
              </a:xfrm>
              <a:prstGeom prst="rect">
                <a:avLst/>
              </a:prstGeom>
            </p:spPr>
          </p:pic>
          <p:pic>
            <p:nvPicPr>
              <p:cNvPr id="15" name="Picture 14" descr="Win8devices18080237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9013" y="1557572"/>
                <a:ext cx="5238776" cy="2302196"/>
              </a:xfrm>
              <a:prstGeom prst="rect">
                <a:avLst/>
              </a:prstGeom>
            </p:spPr>
          </p:pic>
        </p:grpSp>
      </p:grpSp>
      <p:sp>
        <p:nvSpPr>
          <p:cNvPr id="26" name="TextBox 25"/>
          <p:cNvSpPr txBox="1"/>
          <p:nvPr/>
        </p:nvSpPr>
        <p:spPr>
          <a:xfrm>
            <a:off x="1589" y="5177299"/>
            <a:ext cx="11798300" cy="1318693"/>
          </a:xfrm>
          <a:prstGeom prst="rect">
            <a:avLst/>
          </a:prstGeom>
        </p:spPr>
        <p:txBody>
          <a:bodyPr vert="horz" wrap="square" lIns="89789" tIns="44894" rIns="89789" bIns="44894" rtlCol="0" anchor="t">
            <a:spAutoFit/>
          </a:bodyPr>
          <a:lstStyle/>
          <a:p>
            <a:pPr algn="ctr" defTabSz="563270">
              <a:lnSpc>
                <a:spcPct val="120000"/>
              </a:lnSpc>
            </a:pPr>
            <a:r>
              <a:rPr lang="en-US" sz="2800" b="1" dirty="0">
                <a:solidFill>
                  <a:srgbClr val="323232"/>
                </a:solidFill>
                <a:latin typeface="Century Gothic" panose="020B0502020202020204" pitchFamily="34" charset="0"/>
              </a:rPr>
              <a:t>lynda.com</a:t>
            </a:r>
            <a:r>
              <a:rPr lang="en-US" sz="2800" dirty="0">
                <a:solidFill>
                  <a:srgbClr val="323232"/>
                </a:solidFill>
                <a:latin typeface="Century Gothic" panose="020B0502020202020204" pitchFamily="34" charset="0"/>
              </a:rPr>
              <a:t> is optimized for smartphones, tablets, and desktop computers. It is available online or offline.</a:t>
            </a:r>
          </a:p>
          <a:p>
            <a:pPr defTabSz="563270">
              <a:lnSpc>
                <a:spcPct val="120000"/>
              </a:lnSpc>
            </a:pPr>
            <a:endParaRPr lang="en-US" sz="1050" dirty="0">
              <a:solidFill>
                <a:srgbClr val="323232"/>
              </a:solidFill>
              <a:latin typeface="Century Gothic" panose="020B0502020202020204" pitchFamily="34" charset="0"/>
            </a:endParaRPr>
          </a:p>
        </p:txBody>
      </p:sp>
      <p:cxnSp>
        <p:nvCxnSpPr>
          <p:cNvPr id="27" name="Straight Connector 26"/>
          <p:cNvCxnSpPr/>
          <p:nvPr/>
        </p:nvCxnSpPr>
        <p:spPr>
          <a:xfrm flipH="1">
            <a:off x="4152724" y="4899851"/>
            <a:ext cx="3996141" cy="0"/>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2262194" y="283505"/>
            <a:ext cx="335566" cy="335566"/>
            <a:chOff x="465716" y="4493026"/>
            <a:chExt cx="929898" cy="929898"/>
          </a:xfrm>
        </p:grpSpPr>
        <p:sp>
          <p:nvSpPr>
            <p:cNvPr id="30" name="Oval 29"/>
            <p:cNvSpPr/>
            <p:nvPr/>
          </p:nvSpPr>
          <p:spPr>
            <a:xfrm>
              <a:off x="465716" y="4493026"/>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pic>
          <p:nvPicPr>
            <p:cNvPr id="31" name="Picture 30"/>
            <p:cNvPicPr>
              <a:picLocks noChangeAspect="1"/>
            </p:cNvPicPr>
            <p:nvPr/>
          </p:nvPicPr>
          <p:blipFill>
            <a:blip r:embed="rId6"/>
            <a:stretch>
              <a:fillRect/>
            </a:stretch>
          </p:blipFill>
          <p:spPr>
            <a:xfrm>
              <a:off x="671007" y="4735182"/>
              <a:ext cx="514933" cy="435155"/>
            </a:xfrm>
            <a:prstGeom prst="rect">
              <a:avLst/>
            </a:prstGeom>
          </p:spPr>
        </p:pic>
      </p:grpSp>
    </p:spTree>
    <p:extLst>
      <p:ext uri="{BB962C8B-B14F-4D97-AF65-F5344CB8AC3E}">
        <p14:creationId xmlns:p14="http://schemas.microsoft.com/office/powerpoint/2010/main" val="93875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200778" y="-333178"/>
            <a:ext cx="11764063" cy="981305"/>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sz="2000" dirty="0">
                <a:solidFill>
                  <a:srgbClr val="5091B7"/>
                </a:solidFill>
              </a:rPr>
              <a:t>Reporting</a:t>
            </a:r>
          </a:p>
        </p:txBody>
      </p:sp>
      <p:sp>
        <p:nvSpPr>
          <p:cNvPr id="8" name="Title 2"/>
          <p:cNvSpPr>
            <a:spLocks noGrp="1"/>
          </p:cNvSpPr>
          <p:nvPr>
            <p:ph type="title"/>
          </p:nvPr>
        </p:nvSpPr>
        <p:spPr>
          <a:xfrm>
            <a:off x="194148" y="657734"/>
            <a:ext cx="11735899" cy="899839"/>
          </a:xfrm>
        </p:spPr>
        <p:txBody>
          <a:bodyPr anchor="t"/>
          <a:lstStyle/>
          <a:p>
            <a:r>
              <a:rPr lang="en-US" dirty="0"/>
              <a:t>Measure Adoption, Usage, and Learning</a:t>
            </a:r>
            <a:endParaRPr lang="en-US" sz="2000" b="0" dirty="0">
              <a:solidFill>
                <a:schemeClr val="tx1"/>
              </a:solidFill>
            </a:endParaRPr>
          </a:p>
        </p:txBody>
      </p:sp>
      <p:sp>
        <p:nvSpPr>
          <p:cNvPr id="10" name="TextBox 9"/>
          <p:cNvSpPr txBox="1"/>
          <p:nvPr/>
        </p:nvSpPr>
        <p:spPr>
          <a:xfrm>
            <a:off x="285540" y="4108969"/>
            <a:ext cx="2582537" cy="937050"/>
          </a:xfrm>
          <a:prstGeom prst="rect">
            <a:avLst/>
          </a:prstGeom>
        </p:spPr>
        <p:txBody>
          <a:bodyPr vert="horz" wrap="square" lIns="89789" tIns="44894" rIns="89789" bIns="44894" rtlCol="0" anchor="ctr">
            <a:spAutoFit/>
          </a:bodyPr>
          <a:lstStyle/>
          <a:p>
            <a:pPr defTabSz="563270">
              <a:lnSpc>
                <a:spcPct val="110000"/>
              </a:lnSpc>
            </a:pPr>
            <a:r>
              <a:rPr lang="en-US" sz="1800" b="1" dirty="0">
                <a:solidFill>
                  <a:srgbClr val="5091BD"/>
                </a:solidFill>
                <a:latin typeface="Century Gothic" panose="020B0502020202020204" pitchFamily="34" charset="0"/>
              </a:rPr>
              <a:t>Reporting Dashboard</a:t>
            </a:r>
          </a:p>
          <a:p>
            <a:pPr defTabSz="563270">
              <a:lnSpc>
                <a:spcPct val="110000"/>
              </a:lnSpc>
            </a:pPr>
            <a:endParaRPr lang="en-US" sz="800" dirty="0">
              <a:solidFill>
                <a:srgbClr val="323232"/>
              </a:solidFill>
              <a:latin typeface="Century Gothic" panose="020B0502020202020204" pitchFamily="34" charset="0"/>
            </a:endParaRPr>
          </a:p>
          <a:p>
            <a:pPr defTabSz="563270">
              <a:lnSpc>
                <a:spcPct val="110000"/>
              </a:lnSpc>
            </a:pPr>
            <a:r>
              <a:rPr lang="en-US" sz="1200" dirty="0">
                <a:solidFill>
                  <a:srgbClr val="323232"/>
                </a:solidFill>
                <a:latin typeface="Century Gothic" panose="020B0502020202020204" pitchFamily="34" charset="0"/>
              </a:rPr>
              <a:t>At-a-glance metrics on user activity </a:t>
            </a:r>
          </a:p>
        </p:txBody>
      </p:sp>
      <p:cxnSp>
        <p:nvCxnSpPr>
          <p:cNvPr id="20" name="Straight Connector 19"/>
          <p:cNvCxnSpPr/>
          <p:nvPr/>
        </p:nvCxnSpPr>
        <p:spPr>
          <a:xfrm>
            <a:off x="3163378" y="1557572"/>
            <a:ext cx="0" cy="4316664"/>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132958" y="1557572"/>
            <a:ext cx="0" cy="4316664"/>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rotWithShape="1">
          <a:blip r:embed="rId3" cstate="email">
            <a:extLst>
              <a:ext uri="{28A0092B-C50C-407E-A947-70E740481C1C}">
                <a14:useLocalDpi xmlns:a14="http://schemas.microsoft.com/office/drawing/2010/main" val="0"/>
              </a:ext>
            </a:extLst>
          </a:blip>
          <a:srcRect l="3321" t="22300" r="34077" b="12933"/>
          <a:stretch/>
        </p:blipFill>
        <p:spPr>
          <a:xfrm>
            <a:off x="3364914" y="2026944"/>
            <a:ext cx="2585527" cy="1825441"/>
          </a:xfrm>
          <a:prstGeom prst="rect">
            <a:avLst/>
          </a:prstGeom>
          <a:noFill/>
          <a:ln w="28575">
            <a:noFill/>
          </a:ln>
          <a:effectLst>
            <a:outerShdw blurRad="387350" dir="2700000" algn="tl" rotWithShape="0">
              <a:srgbClr val="000000">
                <a:alpha val="25000"/>
              </a:srgbClr>
            </a:outerShdw>
          </a:effectLst>
        </p:spPr>
      </p:pic>
      <p:pic>
        <p:nvPicPr>
          <p:cNvPr id="33" name="Picture 32"/>
          <p:cNvPicPr>
            <a:picLocks noChangeAspect="1"/>
          </p:cNvPicPr>
          <p:nvPr/>
        </p:nvPicPr>
        <p:blipFill rotWithShape="1">
          <a:blip r:embed="rId4"/>
          <a:srcRect t="21551" r="30656" b="5460"/>
          <a:stretch/>
        </p:blipFill>
        <p:spPr>
          <a:xfrm>
            <a:off x="6332067" y="2019386"/>
            <a:ext cx="2585526" cy="1825441"/>
          </a:xfrm>
          <a:prstGeom prst="rect">
            <a:avLst/>
          </a:prstGeom>
          <a:noFill/>
          <a:ln w="28575">
            <a:noFill/>
          </a:ln>
          <a:effectLst>
            <a:outerShdw blurRad="387350" dir="2700000" algn="tl" rotWithShape="0">
              <a:srgbClr val="000000">
                <a:alpha val="25000"/>
              </a:srgbClr>
            </a:outerShdw>
          </a:effectLst>
        </p:spPr>
      </p:pic>
      <p:pic>
        <p:nvPicPr>
          <p:cNvPr id="34" name="Picture 33"/>
          <p:cNvPicPr>
            <a:picLocks noChangeAspect="1"/>
          </p:cNvPicPr>
          <p:nvPr/>
        </p:nvPicPr>
        <p:blipFill>
          <a:blip r:embed="rId5"/>
          <a:stretch>
            <a:fillRect/>
          </a:stretch>
        </p:blipFill>
        <p:spPr>
          <a:xfrm>
            <a:off x="349697" y="2019386"/>
            <a:ext cx="2585527" cy="1780025"/>
          </a:xfrm>
          <a:prstGeom prst="rect">
            <a:avLst/>
          </a:prstGeom>
          <a:noFill/>
          <a:ln w="28575">
            <a:noFill/>
          </a:ln>
          <a:effectLst>
            <a:outerShdw blurRad="387350" dir="2700000" algn="tl" rotWithShape="0">
              <a:srgbClr val="000000">
                <a:alpha val="25000"/>
              </a:srgbClr>
            </a:outerShdw>
          </a:effectLst>
        </p:spPr>
      </p:pic>
      <p:sp>
        <p:nvSpPr>
          <p:cNvPr id="35" name="TextBox 34"/>
          <p:cNvSpPr txBox="1"/>
          <p:nvPr/>
        </p:nvSpPr>
        <p:spPr>
          <a:xfrm>
            <a:off x="3354192" y="4108969"/>
            <a:ext cx="2606969" cy="937050"/>
          </a:xfrm>
          <a:prstGeom prst="rect">
            <a:avLst/>
          </a:prstGeom>
        </p:spPr>
        <p:txBody>
          <a:bodyPr vert="horz" wrap="square" lIns="89789" tIns="44894" rIns="89789" bIns="44894" rtlCol="0" anchor="ctr">
            <a:spAutoFit/>
          </a:bodyPr>
          <a:lstStyle/>
          <a:p>
            <a:pPr defTabSz="563270">
              <a:lnSpc>
                <a:spcPct val="110000"/>
              </a:lnSpc>
            </a:pPr>
            <a:r>
              <a:rPr lang="en-US" sz="1800" b="1" dirty="0">
                <a:solidFill>
                  <a:srgbClr val="5091BD"/>
                </a:solidFill>
                <a:latin typeface="Century Gothic" panose="020B0502020202020204" pitchFamily="34" charset="0"/>
              </a:rPr>
              <a:t>Usage Reporting</a:t>
            </a:r>
          </a:p>
          <a:p>
            <a:pPr defTabSz="563270">
              <a:lnSpc>
                <a:spcPct val="110000"/>
              </a:lnSpc>
            </a:pPr>
            <a:endParaRPr lang="en-US" sz="800" dirty="0">
              <a:solidFill>
                <a:srgbClr val="323232"/>
              </a:solidFill>
              <a:latin typeface="Century Gothic" panose="020B0502020202020204" pitchFamily="34" charset="0"/>
            </a:endParaRPr>
          </a:p>
          <a:p>
            <a:pPr defTabSz="563270">
              <a:lnSpc>
                <a:spcPct val="110000"/>
              </a:lnSpc>
            </a:pPr>
            <a:r>
              <a:rPr lang="en-US" sz="1200" dirty="0">
                <a:solidFill>
                  <a:srgbClr val="323232"/>
                </a:solidFill>
                <a:latin typeface="Century Gothic" panose="020B0502020202020204" pitchFamily="34" charset="0"/>
              </a:rPr>
              <a:t>Gauge adoption with login and course view metrics</a:t>
            </a:r>
          </a:p>
        </p:txBody>
      </p:sp>
      <p:sp>
        <p:nvSpPr>
          <p:cNvPr id="36" name="TextBox 35"/>
          <p:cNvSpPr txBox="1"/>
          <p:nvPr/>
        </p:nvSpPr>
        <p:spPr>
          <a:xfrm>
            <a:off x="6319877" y="4108969"/>
            <a:ext cx="2597716" cy="937050"/>
          </a:xfrm>
          <a:prstGeom prst="rect">
            <a:avLst/>
          </a:prstGeom>
        </p:spPr>
        <p:txBody>
          <a:bodyPr vert="horz" wrap="square" lIns="89789" tIns="44894" rIns="89789" bIns="44894" rtlCol="0" anchor="ctr">
            <a:spAutoFit/>
          </a:bodyPr>
          <a:lstStyle/>
          <a:p>
            <a:pPr defTabSz="563270">
              <a:lnSpc>
                <a:spcPct val="110000"/>
              </a:lnSpc>
            </a:pPr>
            <a:r>
              <a:rPr lang="en-US" sz="1800" b="1" dirty="0">
                <a:solidFill>
                  <a:srgbClr val="5091BD"/>
                </a:solidFill>
                <a:latin typeface="Century Gothic" panose="020B0502020202020204" pitchFamily="34" charset="0"/>
              </a:rPr>
              <a:t>Assessments</a:t>
            </a:r>
          </a:p>
          <a:p>
            <a:pPr defTabSz="563270">
              <a:lnSpc>
                <a:spcPct val="110000"/>
              </a:lnSpc>
            </a:pPr>
            <a:endParaRPr lang="en-US" sz="800" dirty="0">
              <a:solidFill>
                <a:srgbClr val="323232"/>
              </a:solidFill>
              <a:latin typeface="Century Gothic" panose="020B0502020202020204" pitchFamily="34" charset="0"/>
            </a:endParaRPr>
          </a:p>
          <a:p>
            <a:pPr defTabSz="563270">
              <a:lnSpc>
                <a:spcPct val="110000"/>
              </a:lnSpc>
            </a:pPr>
            <a:r>
              <a:rPr lang="en-US" sz="1200" dirty="0">
                <a:solidFill>
                  <a:srgbClr val="323232"/>
                </a:solidFill>
                <a:latin typeface="Century Gothic" panose="020B0502020202020204" pitchFamily="34" charset="0"/>
              </a:rPr>
              <a:t>Measure learning retention with assessment scores </a:t>
            </a:r>
          </a:p>
        </p:txBody>
      </p:sp>
      <p:grpSp>
        <p:nvGrpSpPr>
          <p:cNvPr id="40" name="Group 39"/>
          <p:cNvGrpSpPr/>
          <p:nvPr/>
        </p:nvGrpSpPr>
        <p:grpSpPr>
          <a:xfrm>
            <a:off x="1634003" y="283505"/>
            <a:ext cx="338582" cy="338582"/>
            <a:chOff x="6432108" y="4493026"/>
            <a:chExt cx="929898" cy="929898"/>
          </a:xfrm>
        </p:grpSpPr>
        <p:sp>
          <p:nvSpPr>
            <p:cNvPr id="41" name="Oval 40"/>
            <p:cNvSpPr/>
            <p:nvPr/>
          </p:nvSpPr>
          <p:spPr>
            <a:xfrm>
              <a:off x="6432108" y="4493026"/>
              <a:ext cx="929898" cy="92989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pic>
          <p:nvPicPr>
            <p:cNvPr id="42" name="Picture 41"/>
            <p:cNvPicPr>
              <a:picLocks noChangeAspect="1"/>
            </p:cNvPicPr>
            <p:nvPr/>
          </p:nvPicPr>
          <p:blipFill>
            <a:blip r:embed="rId6"/>
            <a:stretch>
              <a:fillRect/>
            </a:stretch>
          </p:blipFill>
          <p:spPr>
            <a:xfrm>
              <a:off x="6626546" y="4693419"/>
              <a:ext cx="532755" cy="532753"/>
            </a:xfrm>
            <a:prstGeom prst="rect">
              <a:avLst/>
            </a:prstGeom>
          </p:spPr>
        </p:pic>
      </p:grpSp>
      <p:pic>
        <p:nvPicPr>
          <p:cNvPr id="3" name="Picture 2"/>
          <p:cNvPicPr>
            <a:picLocks noChangeAspect="1"/>
          </p:cNvPicPr>
          <p:nvPr/>
        </p:nvPicPr>
        <p:blipFill rotWithShape="1">
          <a:blip r:embed="rId7"/>
          <a:srcRect l="216" t="14501" r="420" b="-515"/>
          <a:stretch/>
        </p:blipFill>
        <p:spPr>
          <a:xfrm>
            <a:off x="9301446" y="2026942"/>
            <a:ext cx="2581375" cy="1825442"/>
          </a:xfrm>
          <a:prstGeom prst="rect">
            <a:avLst/>
          </a:prstGeom>
          <a:noFill/>
          <a:ln w="28575">
            <a:noFill/>
          </a:ln>
          <a:effectLst>
            <a:outerShdw blurRad="387350" dir="2700000" algn="tl" rotWithShape="0">
              <a:srgbClr val="000000">
                <a:alpha val="25000"/>
              </a:srgbClr>
            </a:outerShdw>
          </a:effectLst>
        </p:spPr>
      </p:pic>
      <p:cxnSp>
        <p:nvCxnSpPr>
          <p:cNvPr id="37" name="Straight Connector 36"/>
          <p:cNvCxnSpPr/>
          <p:nvPr/>
        </p:nvCxnSpPr>
        <p:spPr>
          <a:xfrm>
            <a:off x="9112302" y="1557572"/>
            <a:ext cx="0" cy="4316664"/>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9124495" y="4108969"/>
            <a:ext cx="3065919" cy="937050"/>
          </a:xfrm>
          <a:prstGeom prst="rect">
            <a:avLst/>
          </a:prstGeom>
        </p:spPr>
        <p:txBody>
          <a:bodyPr vert="horz" wrap="square" lIns="89789" tIns="44894" rIns="89789" bIns="44894" rtlCol="0" anchor="ctr">
            <a:spAutoFit/>
          </a:bodyPr>
          <a:lstStyle/>
          <a:p>
            <a:pPr defTabSz="563270">
              <a:lnSpc>
                <a:spcPct val="110000"/>
              </a:lnSpc>
            </a:pPr>
            <a:r>
              <a:rPr lang="en-US" sz="1800" b="1" dirty="0">
                <a:solidFill>
                  <a:srgbClr val="5091BD"/>
                </a:solidFill>
                <a:latin typeface="Century Gothic" panose="020B0502020202020204" pitchFamily="34" charset="0"/>
              </a:rPr>
              <a:t>Certificates of Completion</a:t>
            </a:r>
          </a:p>
          <a:p>
            <a:pPr defTabSz="563270">
              <a:lnSpc>
                <a:spcPct val="110000"/>
              </a:lnSpc>
            </a:pPr>
            <a:endParaRPr lang="en-US" sz="800" dirty="0">
              <a:solidFill>
                <a:srgbClr val="323232"/>
              </a:solidFill>
              <a:latin typeface="Century Gothic" panose="020B0502020202020204" pitchFamily="34" charset="0"/>
            </a:endParaRPr>
          </a:p>
          <a:p>
            <a:pPr defTabSz="563270">
              <a:lnSpc>
                <a:spcPct val="110000"/>
              </a:lnSpc>
            </a:pPr>
            <a:r>
              <a:rPr lang="en-US" sz="1200" dirty="0">
                <a:solidFill>
                  <a:srgbClr val="323232"/>
                </a:solidFill>
                <a:latin typeface="Century Gothic" panose="020B0502020202020204" pitchFamily="34" charset="0"/>
              </a:rPr>
              <a:t>Encourage achievement and track user success</a:t>
            </a:r>
          </a:p>
        </p:txBody>
      </p:sp>
    </p:spTree>
    <p:extLst>
      <p:ext uri="{BB962C8B-B14F-4D97-AF65-F5344CB8AC3E}">
        <p14:creationId xmlns:p14="http://schemas.microsoft.com/office/powerpoint/2010/main" val="393868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227924" y="3464086"/>
            <a:ext cx="2687384" cy="1896201"/>
          </a:xfrm>
          <a:prstGeom prst="roundRect">
            <a:avLst>
              <a:gd name="adj" fmla="val 6662"/>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dirty="0">
              <a:solidFill>
                <a:srgbClr val="FFFFFF"/>
              </a:solidFill>
              <a:latin typeface="Calibri"/>
            </a:endParaRPr>
          </a:p>
        </p:txBody>
      </p:sp>
      <p:sp>
        <p:nvSpPr>
          <p:cNvPr id="43" name="Rounded Rectangle 42"/>
          <p:cNvSpPr/>
          <p:nvPr/>
        </p:nvSpPr>
        <p:spPr>
          <a:xfrm>
            <a:off x="9180928" y="1324071"/>
            <a:ext cx="2687384" cy="1896201"/>
          </a:xfrm>
          <a:prstGeom prst="roundRect">
            <a:avLst>
              <a:gd name="adj" fmla="val 6662"/>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a:solidFill>
                <a:srgbClr val="FFFFFF"/>
              </a:solidFill>
              <a:latin typeface="Calibri"/>
            </a:endParaRPr>
          </a:p>
        </p:txBody>
      </p:sp>
      <p:sp>
        <p:nvSpPr>
          <p:cNvPr id="44" name="Rounded Rectangle 43"/>
          <p:cNvSpPr/>
          <p:nvPr/>
        </p:nvSpPr>
        <p:spPr>
          <a:xfrm>
            <a:off x="3181402" y="3505826"/>
            <a:ext cx="2687384" cy="1896201"/>
          </a:xfrm>
          <a:prstGeom prst="roundRect">
            <a:avLst>
              <a:gd name="adj" fmla="val 6662"/>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a:solidFill>
                <a:srgbClr val="FFFFFF"/>
              </a:solidFill>
              <a:latin typeface="Calibri"/>
            </a:endParaRPr>
          </a:p>
        </p:txBody>
      </p:sp>
      <p:sp>
        <p:nvSpPr>
          <p:cNvPr id="41" name="Rounded Rectangle 40"/>
          <p:cNvSpPr/>
          <p:nvPr/>
        </p:nvSpPr>
        <p:spPr>
          <a:xfrm>
            <a:off x="227924" y="1276973"/>
            <a:ext cx="2687384" cy="1896201"/>
          </a:xfrm>
          <a:prstGeom prst="roundRect">
            <a:avLst>
              <a:gd name="adj" fmla="val 6662"/>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a:solidFill>
                <a:srgbClr val="FFFFFF"/>
              </a:solidFill>
              <a:latin typeface="Calibri"/>
            </a:endParaRPr>
          </a:p>
        </p:txBody>
      </p:sp>
      <p:sp>
        <p:nvSpPr>
          <p:cNvPr id="3" name="Title 1"/>
          <p:cNvSpPr txBox="1">
            <a:spLocks/>
          </p:cNvSpPr>
          <p:nvPr/>
        </p:nvSpPr>
        <p:spPr>
          <a:xfrm>
            <a:off x="905115" y="220278"/>
            <a:ext cx="10238470" cy="833535"/>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pPr algn="ctr">
              <a:lnSpc>
                <a:spcPct val="150000"/>
              </a:lnSpc>
            </a:pPr>
            <a:r>
              <a:rPr lang="en-US" sz="3600" dirty="0"/>
              <a:t>Top Courses Across Washington State</a:t>
            </a:r>
          </a:p>
        </p:txBody>
      </p:sp>
      <p:sp>
        <p:nvSpPr>
          <p:cNvPr id="40" name="Rectangle 39"/>
          <p:cNvSpPr/>
          <p:nvPr/>
        </p:nvSpPr>
        <p:spPr>
          <a:xfrm>
            <a:off x="3599253" y="5767660"/>
            <a:ext cx="4539067" cy="461665"/>
          </a:xfrm>
          <a:prstGeom prst="rect">
            <a:avLst/>
          </a:prstGeom>
        </p:spPr>
        <p:txBody>
          <a:bodyPr wrap="square">
            <a:spAutoFit/>
          </a:bodyPr>
          <a:lstStyle/>
          <a:p>
            <a:pPr algn="ctr" defTabSz="563270"/>
            <a:r>
              <a:rPr lang="en-US" sz="1200" dirty="0">
                <a:solidFill>
                  <a:srgbClr val="323232"/>
                </a:solidFill>
                <a:latin typeface="Century Gothic"/>
                <a:cs typeface="Century Gothic"/>
              </a:rPr>
              <a:t>Source: Lynda.com organizational usage reports.</a:t>
            </a:r>
          </a:p>
          <a:p>
            <a:pPr algn="ctr" defTabSz="563270"/>
            <a:endParaRPr lang="en-US" sz="1200" dirty="0">
              <a:solidFill>
                <a:srgbClr val="323232"/>
              </a:solidFill>
              <a:latin typeface="Century Gothic"/>
              <a:cs typeface="Century Gothic"/>
            </a:endParaRPr>
          </a:p>
        </p:txBody>
      </p:sp>
      <p:sp>
        <p:nvSpPr>
          <p:cNvPr id="14" name="Rounded Rectangle 13"/>
          <p:cNvSpPr/>
          <p:nvPr/>
        </p:nvSpPr>
        <p:spPr>
          <a:xfrm>
            <a:off x="3180568" y="1297843"/>
            <a:ext cx="2687384" cy="1896201"/>
          </a:xfrm>
          <a:prstGeom prst="roundRect">
            <a:avLst>
              <a:gd name="adj" fmla="val 6662"/>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a:solidFill>
                <a:srgbClr val="FFFFFF"/>
              </a:solidFill>
              <a:latin typeface="Calibri"/>
            </a:endParaRPr>
          </a:p>
        </p:txBody>
      </p:sp>
      <p:sp>
        <p:nvSpPr>
          <p:cNvPr id="18" name="Rounded Rectangle 17"/>
          <p:cNvSpPr/>
          <p:nvPr/>
        </p:nvSpPr>
        <p:spPr>
          <a:xfrm>
            <a:off x="6180748" y="1297843"/>
            <a:ext cx="2687384" cy="1896201"/>
          </a:xfrm>
          <a:prstGeom prst="roundRect">
            <a:avLst>
              <a:gd name="adj" fmla="val 6662"/>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a:solidFill>
                <a:srgbClr val="FFFFFF"/>
              </a:solidFill>
              <a:latin typeface="Calibri"/>
            </a:endParaRPr>
          </a:p>
        </p:txBody>
      </p:sp>
      <p:sp>
        <p:nvSpPr>
          <p:cNvPr id="19" name="Rounded Rectangle 18"/>
          <p:cNvSpPr/>
          <p:nvPr/>
        </p:nvSpPr>
        <p:spPr>
          <a:xfrm>
            <a:off x="6180748" y="3505826"/>
            <a:ext cx="2687384" cy="1896201"/>
          </a:xfrm>
          <a:prstGeom prst="roundRect">
            <a:avLst>
              <a:gd name="adj" fmla="val 6662"/>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a:solidFill>
                <a:srgbClr val="FFFFFF"/>
              </a:solidFill>
              <a:latin typeface="Calibri"/>
            </a:endParaRPr>
          </a:p>
        </p:txBody>
      </p:sp>
      <p:sp>
        <p:nvSpPr>
          <p:cNvPr id="20" name="Rounded Rectangle 19"/>
          <p:cNvSpPr/>
          <p:nvPr/>
        </p:nvSpPr>
        <p:spPr>
          <a:xfrm>
            <a:off x="9180094" y="3558282"/>
            <a:ext cx="2687384" cy="1896201"/>
          </a:xfrm>
          <a:prstGeom prst="roundRect">
            <a:avLst>
              <a:gd name="adj" fmla="val 6662"/>
            </a:avLst>
          </a:prstGeom>
          <a:solidFill>
            <a:schemeClr val="bg1"/>
          </a:solidFill>
          <a:ln w="317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63270"/>
            <a:endParaRPr lang="en-US" sz="2200">
              <a:solidFill>
                <a:srgbClr val="FFFFFF"/>
              </a:solidFill>
              <a:latin typeface="Calibri"/>
            </a:endParaRPr>
          </a:p>
        </p:txBody>
      </p:sp>
      <p:sp>
        <p:nvSpPr>
          <p:cNvPr id="2" name="TextBox 1"/>
          <p:cNvSpPr txBox="1"/>
          <p:nvPr/>
        </p:nvSpPr>
        <p:spPr>
          <a:xfrm>
            <a:off x="275460" y="1886821"/>
            <a:ext cx="2639848" cy="830997"/>
          </a:xfrm>
          <a:prstGeom prst="rect">
            <a:avLst/>
          </a:prstGeom>
          <a:noFill/>
        </p:spPr>
        <p:txBody>
          <a:bodyPr wrap="square" rtlCol="0">
            <a:spAutoFit/>
          </a:bodyPr>
          <a:lstStyle/>
          <a:p>
            <a:pPr algn="ctr" defTabSz="563270"/>
            <a:r>
              <a:rPr lang="en-US" sz="2400" dirty="0">
                <a:solidFill>
                  <a:srgbClr val="5091BD"/>
                </a:solidFill>
                <a:latin typeface="Calibri"/>
              </a:rPr>
              <a:t>Excel 2013 Essential Training</a:t>
            </a:r>
          </a:p>
        </p:txBody>
      </p:sp>
      <p:sp>
        <p:nvSpPr>
          <p:cNvPr id="22" name="TextBox 21"/>
          <p:cNvSpPr txBox="1"/>
          <p:nvPr/>
        </p:nvSpPr>
        <p:spPr>
          <a:xfrm>
            <a:off x="3240405" y="1644517"/>
            <a:ext cx="2639848" cy="1200329"/>
          </a:xfrm>
          <a:prstGeom prst="rect">
            <a:avLst/>
          </a:prstGeom>
          <a:noFill/>
        </p:spPr>
        <p:txBody>
          <a:bodyPr wrap="square" rtlCol="0">
            <a:spAutoFit/>
          </a:bodyPr>
          <a:lstStyle/>
          <a:p>
            <a:pPr algn="ctr" defTabSz="563270"/>
            <a:r>
              <a:rPr lang="en-US" sz="2400" dirty="0">
                <a:solidFill>
                  <a:srgbClr val="5091BD"/>
                </a:solidFill>
                <a:latin typeface="Calibri"/>
              </a:rPr>
              <a:t>Project Management Fundamentals</a:t>
            </a:r>
          </a:p>
        </p:txBody>
      </p:sp>
      <p:sp>
        <p:nvSpPr>
          <p:cNvPr id="23" name="TextBox 22"/>
          <p:cNvSpPr txBox="1"/>
          <p:nvPr/>
        </p:nvSpPr>
        <p:spPr>
          <a:xfrm>
            <a:off x="6204516" y="1671281"/>
            <a:ext cx="2639848" cy="1200329"/>
          </a:xfrm>
          <a:prstGeom prst="rect">
            <a:avLst/>
          </a:prstGeom>
          <a:noFill/>
        </p:spPr>
        <p:txBody>
          <a:bodyPr wrap="square" rtlCol="0">
            <a:spAutoFit/>
          </a:bodyPr>
          <a:lstStyle/>
          <a:p>
            <a:pPr algn="ctr" defTabSz="563270"/>
            <a:r>
              <a:rPr lang="en-US" sz="2400" dirty="0">
                <a:solidFill>
                  <a:srgbClr val="5091BD"/>
                </a:solidFill>
                <a:latin typeface="Calibri"/>
              </a:rPr>
              <a:t>Migrating from Office 2007 to Office 2016</a:t>
            </a:r>
          </a:p>
        </p:txBody>
      </p:sp>
      <p:sp>
        <p:nvSpPr>
          <p:cNvPr id="24" name="TextBox 23"/>
          <p:cNvSpPr txBox="1"/>
          <p:nvPr/>
        </p:nvSpPr>
        <p:spPr>
          <a:xfrm>
            <a:off x="9203862" y="1855946"/>
            <a:ext cx="2639848" cy="830997"/>
          </a:xfrm>
          <a:prstGeom prst="rect">
            <a:avLst/>
          </a:prstGeom>
          <a:noFill/>
        </p:spPr>
        <p:txBody>
          <a:bodyPr wrap="square" rtlCol="0">
            <a:spAutoFit/>
          </a:bodyPr>
          <a:lstStyle/>
          <a:p>
            <a:pPr algn="ctr" defTabSz="563270"/>
            <a:r>
              <a:rPr lang="en-US" sz="2400" dirty="0">
                <a:solidFill>
                  <a:srgbClr val="5091BD"/>
                </a:solidFill>
                <a:latin typeface="Calibri"/>
              </a:rPr>
              <a:t>Excel Essential Training</a:t>
            </a:r>
          </a:p>
        </p:txBody>
      </p:sp>
      <p:sp>
        <p:nvSpPr>
          <p:cNvPr id="25" name="TextBox 24"/>
          <p:cNvSpPr txBox="1"/>
          <p:nvPr/>
        </p:nvSpPr>
        <p:spPr>
          <a:xfrm>
            <a:off x="173910" y="3853761"/>
            <a:ext cx="2795412" cy="1200329"/>
          </a:xfrm>
          <a:prstGeom prst="rect">
            <a:avLst/>
          </a:prstGeom>
          <a:noFill/>
        </p:spPr>
        <p:txBody>
          <a:bodyPr wrap="square" rtlCol="0">
            <a:spAutoFit/>
          </a:bodyPr>
          <a:lstStyle/>
          <a:p>
            <a:pPr algn="ctr" defTabSz="563270"/>
            <a:r>
              <a:rPr lang="en-US" sz="2400" dirty="0">
                <a:solidFill>
                  <a:srgbClr val="5091BD"/>
                </a:solidFill>
                <a:latin typeface="Calibri"/>
              </a:rPr>
              <a:t>Leading with Emotional Intelligence</a:t>
            </a:r>
          </a:p>
        </p:txBody>
      </p:sp>
      <p:sp>
        <p:nvSpPr>
          <p:cNvPr id="26" name="TextBox 25"/>
          <p:cNvSpPr txBox="1"/>
          <p:nvPr/>
        </p:nvSpPr>
        <p:spPr>
          <a:xfrm>
            <a:off x="3281284" y="3965535"/>
            <a:ext cx="2639848" cy="830997"/>
          </a:xfrm>
          <a:prstGeom prst="rect">
            <a:avLst/>
          </a:prstGeom>
          <a:noFill/>
        </p:spPr>
        <p:txBody>
          <a:bodyPr wrap="square" rtlCol="0">
            <a:spAutoFit/>
          </a:bodyPr>
          <a:lstStyle/>
          <a:p>
            <a:pPr algn="ctr" defTabSz="563270"/>
            <a:r>
              <a:rPr lang="en-US" sz="2400" dirty="0">
                <a:solidFill>
                  <a:srgbClr val="5091BD"/>
                </a:solidFill>
                <a:latin typeface="Calibri"/>
              </a:rPr>
              <a:t>Communication Fundamentals</a:t>
            </a:r>
          </a:p>
        </p:txBody>
      </p:sp>
      <p:sp>
        <p:nvSpPr>
          <p:cNvPr id="27" name="TextBox 26"/>
          <p:cNvSpPr txBox="1"/>
          <p:nvPr/>
        </p:nvSpPr>
        <p:spPr>
          <a:xfrm>
            <a:off x="6204516" y="3998370"/>
            <a:ext cx="2639848" cy="830997"/>
          </a:xfrm>
          <a:prstGeom prst="rect">
            <a:avLst/>
          </a:prstGeom>
          <a:noFill/>
        </p:spPr>
        <p:txBody>
          <a:bodyPr wrap="square" rtlCol="0">
            <a:spAutoFit/>
          </a:bodyPr>
          <a:lstStyle/>
          <a:p>
            <a:pPr algn="ctr" defTabSz="563270"/>
            <a:r>
              <a:rPr lang="en-US" sz="2400" dirty="0">
                <a:solidFill>
                  <a:srgbClr val="5091BD"/>
                </a:solidFill>
                <a:latin typeface="Calibri"/>
              </a:rPr>
              <a:t>Communicating with Confidence</a:t>
            </a:r>
          </a:p>
        </p:txBody>
      </p:sp>
      <p:sp>
        <p:nvSpPr>
          <p:cNvPr id="28" name="TextBox 27"/>
          <p:cNvSpPr txBox="1"/>
          <p:nvPr/>
        </p:nvSpPr>
        <p:spPr>
          <a:xfrm>
            <a:off x="9156326" y="3965534"/>
            <a:ext cx="2639848" cy="830997"/>
          </a:xfrm>
          <a:prstGeom prst="rect">
            <a:avLst/>
          </a:prstGeom>
          <a:noFill/>
        </p:spPr>
        <p:txBody>
          <a:bodyPr wrap="square" rtlCol="0">
            <a:spAutoFit/>
          </a:bodyPr>
          <a:lstStyle/>
          <a:p>
            <a:pPr algn="ctr" defTabSz="563270"/>
            <a:r>
              <a:rPr lang="en-US" sz="2400" dirty="0">
                <a:solidFill>
                  <a:srgbClr val="5091BD"/>
                </a:solidFill>
                <a:latin typeface="Calibri"/>
              </a:rPr>
              <a:t>New Manager Fundamentals</a:t>
            </a:r>
          </a:p>
        </p:txBody>
      </p:sp>
    </p:spTree>
    <p:extLst>
      <p:ext uri="{BB962C8B-B14F-4D97-AF65-F5344CB8AC3E}">
        <p14:creationId xmlns:p14="http://schemas.microsoft.com/office/powerpoint/2010/main" val="429153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 Lynda.com Usage Example:</a:t>
            </a:r>
            <a:endParaRPr lang="en-US" dirty="0"/>
          </a:p>
        </p:txBody>
      </p:sp>
      <p:sp>
        <p:nvSpPr>
          <p:cNvPr id="3" name="Subtitle 2"/>
          <p:cNvSpPr>
            <a:spLocks noGrp="1"/>
          </p:cNvSpPr>
          <p:nvPr>
            <p:ph type="subTitle" idx="1"/>
          </p:nvPr>
        </p:nvSpPr>
        <p:spPr/>
        <p:txBody>
          <a:bodyPr/>
          <a:lstStyle/>
          <a:p>
            <a:r>
              <a:rPr lang="en-US" dirty="0" smtClean="0"/>
              <a:t>Accessibility</a:t>
            </a:r>
            <a:endParaRPr lang="en-US" dirty="0"/>
          </a:p>
        </p:txBody>
      </p:sp>
      <p:sp>
        <p:nvSpPr>
          <p:cNvPr id="5" name="TextBox 4"/>
          <p:cNvSpPr txBox="1"/>
          <p:nvPr/>
        </p:nvSpPr>
        <p:spPr>
          <a:xfrm>
            <a:off x="970418" y="1513115"/>
            <a:ext cx="9775371" cy="2677656"/>
          </a:xfrm>
          <a:prstGeom prst="rect">
            <a:avLst/>
          </a:prstGeom>
          <a:noFill/>
        </p:spPr>
        <p:txBody>
          <a:bodyPr wrap="square" rtlCol="0">
            <a:spAutoFit/>
          </a:bodyPr>
          <a:lstStyle/>
          <a:p>
            <a:pPr defTabSz="563270"/>
            <a:r>
              <a:rPr lang="en-US" sz="2400" dirty="0">
                <a:solidFill>
                  <a:srgbClr val="323232"/>
                </a:solidFill>
                <a:latin typeface="Century Gothic" panose="020B0502020202020204" pitchFamily="34" charset="0"/>
                <a:ea typeface="Calibri" panose="020F0502020204030204" pitchFamily="34" charset="0"/>
              </a:rPr>
              <a:t>“Lynda.com training is ACCESSIBLE to blind, visually impaired, and hearing impaired individuals so we don’t have to worry about accessibility.  In fact, one of our blind users sent positive feedback to DES and asked why the State of Washington doesn’t utilize this accessible format for internal state training (the state system has accessibility issues.)” </a:t>
            </a:r>
          </a:p>
          <a:p>
            <a:pPr defTabSz="563270"/>
            <a:r>
              <a:rPr lang="en-US" sz="2400" dirty="0">
                <a:solidFill>
                  <a:srgbClr val="323232"/>
                </a:solidFill>
                <a:latin typeface="Century Gothic" panose="020B0502020202020204" pitchFamily="34" charset="0"/>
                <a:ea typeface="Calibri" panose="020F0502020204030204" pitchFamily="34" charset="0"/>
              </a:rPr>
              <a:t>– </a:t>
            </a:r>
            <a:r>
              <a:rPr lang="en-US" sz="1800" i="1" dirty="0">
                <a:solidFill>
                  <a:srgbClr val="323232"/>
                </a:solidFill>
                <a:latin typeface="Century Gothic" panose="020B0502020202020204" pitchFamily="34" charset="0"/>
                <a:ea typeface="Calibri" panose="020F0502020204030204" pitchFamily="34" charset="0"/>
              </a:rPr>
              <a:t>Mary Craig, Dept. of Services for the Blind</a:t>
            </a:r>
            <a:endParaRPr lang="en-US" sz="1800" i="1" dirty="0">
              <a:solidFill>
                <a:srgbClr val="323232"/>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462" y="3883045"/>
            <a:ext cx="3192327" cy="2426169"/>
          </a:xfrm>
          <a:prstGeom prst="rect">
            <a:avLst/>
          </a:prstGeom>
        </p:spPr>
      </p:pic>
    </p:spTree>
    <p:extLst>
      <p:ext uri="{BB962C8B-B14F-4D97-AF65-F5344CB8AC3E}">
        <p14:creationId xmlns:p14="http://schemas.microsoft.com/office/powerpoint/2010/main" val="13523683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5-05-29 at 9.19.21 AM.png"/>
          <p:cNvPicPr>
            <a:picLocks noChangeAspect="1"/>
          </p:cNvPicPr>
          <p:nvPr/>
        </p:nvPicPr>
        <p:blipFill rotWithShape="1">
          <a:blip r:embed="rId3" cstate="email">
            <a:extLst>
              <a:ext uri="{28A0092B-C50C-407E-A947-70E740481C1C}">
                <a14:useLocalDpi xmlns:a14="http://schemas.microsoft.com/office/drawing/2010/main" val="0"/>
              </a:ext>
            </a:extLst>
          </a:blip>
          <a:srcRect r="549" b="25229"/>
          <a:stretch/>
        </p:blipFill>
        <p:spPr>
          <a:xfrm>
            <a:off x="622688" y="1492193"/>
            <a:ext cx="4470523" cy="3164873"/>
          </a:xfrm>
          <a:prstGeom prst="rect">
            <a:avLst/>
          </a:prstGeom>
          <a:ln w="28575">
            <a:noFill/>
          </a:ln>
          <a:effectLst>
            <a:outerShdw blurRad="387350" dir="2700000" algn="tl" rotWithShape="0">
              <a:srgbClr val="000000">
                <a:alpha val="25000"/>
              </a:srgbClr>
            </a:outerShdw>
          </a:effectLst>
        </p:spPr>
      </p:pic>
      <p:sp>
        <p:nvSpPr>
          <p:cNvPr id="10" name="TextBox 9"/>
          <p:cNvSpPr txBox="1"/>
          <p:nvPr/>
        </p:nvSpPr>
        <p:spPr>
          <a:xfrm>
            <a:off x="303376" y="4790047"/>
            <a:ext cx="5477283" cy="1544909"/>
          </a:xfrm>
          <a:prstGeom prst="rect">
            <a:avLst/>
          </a:prstGeom>
        </p:spPr>
        <p:txBody>
          <a:bodyPr vert="horz" wrap="square" lIns="89789" tIns="44894" rIns="89789" bIns="44894" rtlCol="0" anchor="ctr">
            <a:spAutoFit/>
          </a:bodyPr>
          <a:lstStyle/>
          <a:p>
            <a:pPr defTabSz="563270"/>
            <a:r>
              <a:rPr lang="en-US" sz="2000" dirty="0">
                <a:solidFill>
                  <a:srgbClr val="5091BD"/>
                </a:solidFill>
                <a:latin typeface="Century Gothic" panose="020B0502020202020204" pitchFamily="34" charset="0"/>
              </a:rPr>
              <a:t>Customizable and curated playlists</a:t>
            </a:r>
          </a:p>
          <a:p>
            <a:pPr defTabSz="563270"/>
            <a:endParaRPr lang="en-US" sz="1050" dirty="0">
              <a:solidFill>
                <a:srgbClr val="323232"/>
              </a:solidFill>
              <a:latin typeface="Century Gothic" panose="020B0502020202020204" pitchFamily="34" charset="0"/>
            </a:endParaRPr>
          </a:p>
          <a:p>
            <a:pPr marL="176213" indent="-176213" defTabSz="563270">
              <a:buFont typeface="Arial" panose="020B0604020202020204" pitchFamily="34" charset="0"/>
              <a:buChar char="•"/>
            </a:pPr>
            <a:r>
              <a:rPr lang="en-US" sz="1600" dirty="0">
                <a:solidFill>
                  <a:srgbClr val="323232"/>
                </a:solidFill>
                <a:latin typeface="Century Gothic" panose="020B0502020202020204" pitchFamily="34" charset="0"/>
              </a:rPr>
              <a:t>Role-based (by function, level)</a:t>
            </a:r>
          </a:p>
          <a:p>
            <a:pPr marL="176213" indent="-176213" defTabSz="563270">
              <a:buFont typeface="Arial" panose="020B0604020202020204" pitchFamily="34" charset="0"/>
              <a:buChar char="•"/>
            </a:pPr>
            <a:r>
              <a:rPr lang="en-US" sz="1600" dirty="0">
                <a:solidFill>
                  <a:srgbClr val="323232"/>
                </a:solidFill>
                <a:latin typeface="Century Gothic" panose="020B0502020202020204" pitchFamily="34" charset="0"/>
              </a:rPr>
              <a:t>Competency-based</a:t>
            </a:r>
          </a:p>
          <a:p>
            <a:pPr marL="176213" indent="-176213" defTabSz="563270">
              <a:buFont typeface="Arial" panose="020B0604020202020204" pitchFamily="34" charset="0"/>
              <a:buChar char="•"/>
            </a:pPr>
            <a:r>
              <a:rPr lang="en-US" sz="1600" dirty="0">
                <a:solidFill>
                  <a:srgbClr val="323232"/>
                </a:solidFill>
                <a:latin typeface="Century Gothic" panose="020B0502020202020204" pitchFamily="34" charset="0"/>
              </a:rPr>
              <a:t>Start from scratch or modify curated playlist</a:t>
            </a:r>
          </a:p>
          <a:p>
            <a:pPr marL="176213" indent="-176213" defTabSz="563270">
              <a:buFont typeface="Arial" panose="020B0604020202020204" pitchFamily="34" charset="0"/>
              <a:buChar char="•"/>
            </a:pPr>
            <a:endParaRPr lang="en-US" sz="1600" dirty="0">
              <a:solidFill>
                <a:srgbClr val="323232"/>
              </a:solidFill>
              <a:latin typeface="Century Gothic" panose="020B0502020202020204" pitchFamily="34" charset="0"/>
            </a:endParaRPr>
          </a:p>
        </p:txBody>
      </p:sp>
      <p:cxnSp>
        <p:nvCxnSpPr>
          <p:cNvPr id="20" name="Straight Connector 19"/>
          <p:cNvCxnSpPr/>
          <p:nvPr/>
        </p:nvCxnSpPr>
        <p:spPr>
          <a:xfrm>
            <a:off x="6071319" y="1389422"/>
            <a:ext cx="0" cy="4484814"/>
          </a:xfrm>
          <a:prstGeom prst="line">
            <a:avLst/>
          </a:prstGeom>
          <a:ln w="31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p:nvSpPr>
        <p:spPr>
          <a:xfrm>
            <a:off x="260073" y="241928"/>
            <a:ext cx="10969943" cy="608039"/>
          </a:xfrm>
          <a:prstGeom prst="rect">
            <a:avLst/>
          </a:prstGeom>
        </p:spPr>
        <p:txBody>
          <a:bodyPr vert="horz" lIns="112654" tIns="56327" rIns="112654" bIns="56327" rtlCol="0" anchor="b">
            <a:noAutofit/>
          </a:bodyPr>
          <a:lstStyle>
            <a:lvl1pPr marL="0" algn="l" defTabSz="563270" rtl="0" eaLnBrk="1" latinLnBrk="0" hangingPunct="1">
              <a:spcBef>
                <a:spcPct val="0"/>
              </a:spcBef>
              <a:buNone/>
              <a:defRPr lang="en-US" sz="3200" b="1" kern="1200" dirty="0">
                <a:solidFill>
                  <a:srgbClr val="323232"/>
                </a:solidFill>
                <a:latin typeface="Century Gothic"/>
                <a:ea typeface="+mn-ea"/>
                <a:cs typeface="Century Gothic"/>
              </a:defRPr>
            </a:lvl1pPr>
          </a:lstStyle>
          <a:p>
            <a:r>
              <a:rPr lang="en-US" dirty="0"/>
              <a:t>Agency Lynda.com Usage Example:</a:t>
            </a:r>
          </a:p>
        </p:txBody>
      </p:sp>
      <p:sp>
        <p:nvSpPr>
          <p:cNvPr id="17" name="Subtitle 2"/>
          <p:cNvSpPr txBox="1">
            <a:spLocks/>
          </p:cNvSpPr>
          <p:nvPr/>
        </p:nvSpPr>
        <p:spPr>
          <a:xfrm>
            <a:off x="260072" y="856677"/>
            <a:ext cx="8532178" cy="534851"/>
          </a:xfrm>
          <a:prstGeom prst="rect">
            <a:avLst/>
          </a:prstGeom>
        </p:spPr>
        <p:txBody>
          <a:bodyPr vert="horz" lIns="112654" tIns="56327" rIns="112654" bIns="56327" rtlCol="0">
            <a:noAutofit/>
          </a:bodyPr>
          <a:lstStyle>
            <a:lvl1pPr marL="288925" indent="-288925" algn="l" defTabSz="563270" rtl="0" eaLnBrk="1" latinLnBrk="0" hangingPunct="1">
              <a:spcBef>
                <a:spcPct val="20000"/>
              </a:spcBef>
              <a:buFont typeface="Wingdings" panose="05000000000000000000" pitchFamily="2" charset="2"/>
              <a:buChar char="§"/>
              <a:defRPr sz="2200" kern="1200">
                <a:solidFill>
                  <a:schemeClr val="accent4"/>
                </a:solidFill>
                <a:latin typeface="Century Gothic"/>
                <a:ea typeface="+mn-ea"/>
                <a:cs typeface="Century Gothic"/>
              </a:defRPr>
            </a:lvl1pPr>
            <a:lvl2pPr marL="576263" indent="-287338" algn="l" defTabSz="563270" rtl="0" eaLnBrk="1" latinLnBrk="0" hangingPunct="1">
              <a:spcBef>
                <a:spcPct val="20000"/>
              </a:spcBef>
              <a:buFont typeface="Wingdings" panose="05000000000000000000" pitchFamily="2" charset="2"/>
              <a:buChar char="Ø"/>
              <a:defRPr sz="2000" kern="1200">
                <a:solidFill>
                  <a:schemeClr val="accent4"/>
                </a:solidFill>
                <a:latin typeface="Century Gothic"/>
                <a:ea typeface="+mn-ea"/>
                <a:cs typeface="Century Gothic"/>
              </a:defRPr>
            </a:lvl2pPr>
            <a:lvl3pPr marL="854075" marR="0" indent="-277813" algn="l" defTabSz="563270" rtl="0" eaLnBrk="1" fontAlgn="auto" latinLnBrk="0" hangingPunct="1">
              <a:lnSpc>
                <a:spcPct val="100000"/>
              </a:lnSpc>
              <a:spcBef>
                <a:spcPct val="20000"/>
              </a:spcBef>
              <a:spcAft>
                <a:spcPts val="0"/>
              </a:spcAft>
              <a:buClrTx/>
              <a:buSzTx/>
              <a:buFontTx/>
              <a:buChar char="»"/>
              <a:tabLst/>
              <a:defRPr sz="1800" kern="1200">
                <a:solidFill>
                  <a:schemeClr val="accent4"/>
                </a:solidFill>
                <a:latin typeface="Century Gothic"/>
                <a:ea typeface="+mn-ea"/>
                <a:cs typeface="Century Gothic"/>
              </a:defRPr>
            </a:lvl3pPr>
            <a:lvl4pPr marL="1082675" indent="-228600" algn="l" defTabSz="563270" rtl="0" eaLnBrk="1" latinLnBrk="0" hangingPunct="1">
              <a:spcBef>
                <a:spcPct val="20000"/>
              </a:spcBef>
              <a:buFont typeface="Arial"/>
              <a:buChar char="–"/>
              <a:defRPr sz="1600" kern="1200">
                <a:solidFill>
                  <a:schemeClr val="accent4"/>
                </a:solidFill>
                <a:latin typeface="Century Gothic"/>
                <a:ea typeface="+mn-ea"/>
                <a:cs typeface="Century Gothic"/>
              </a:defRPr>
            </a:lvl4pPr>
            <a:lvl5pPr marL="2534717" indent="-281635" algn="l" defTabSz="563270" rtl="0" eaLnBrk="1" latinLnBrk="0" hangingPunct="1">
              <a:spcBef>
                <a:spcPct val="20000"/>
              </a:spcBef>
              <a:buFont typeface="Arial"/>
              <a:buChar char="»"/>
              <a:defRPr sz="1600" kern="1200">
                <a:solidFill>
                  <a:schemeClr val="tx1"/>
                </a:solidFill>
                <a:latin typeface="Bl Avenir Black"/>
                <a:ea typeface="+mn-ea"/>
                <a:cs typeface="+mn-cs"/>
              </a:defRPr>
            </a:lvl5pPr>
            <a:lvl6pPr marL="3097987" indent="-281635" algn="l" defTabSz="563270" rtl="0" eaLnBrk="1" latinLnBrk="0" hangingPunct="1">
              <a:spcBef>
                <a:spcPct val="20000"/>
              </a:spcBef>
              <a:buFont typeface="Arial"/>
              <a:buChar char="•"/>
              <a:defRPr sz="2500" kern="1200">
                <a:solidFill>
                  <a:schemeClr val="tx1"/>
                </a:solidFill>
                <a:latin typeface="+mn-lt"/>
                <a:ea typeface="+mn-ea"/>
                <a:cs typeface="+mn-cs"/>
              </a:defRPr>
            </a:lvl6pPr>
            <a:lvl7pPr marL="3661258" indent="-281635" algn="l" defTabSz="563270" rtl="0" eaLnBrk="1" latinLnBrk="0" hangingPunct="1">
              <a:spcBef>
                <a:spcPct val="20000"/>
              </a:spcBef>
              <a:buFont typeface="Arial"/>
              <a:buChar char="•"/>
              <a:defRPr sz="2500" kern="1200">
                <a:solidFill>
                  <a:schemeClr val="tx1"/>
                </a:solidFill>
                <a:latin typeface="+mn-lt"/>
                <a:ea typeface="+mn-ea"/>
                <a:cs typeface="+mn-cs"/>
              </a:defRPr>
            </a:lvl7pPr>
            <a:lvl8pPr marL="4224528" indent="-281635" algn="l" defTabSz="563270" rtl="0" eaLnBrk="1" latinLnBrk="0" hangingPunct="1">
              <a:spcBef>
                <a:spcPct val="20000"/>
              </a:spcBef>
              <a:buFont typeface="Arial"/>
              <a:buChar char="•"/>
              <a:defRPr sz="2500" kern="1200">
                <a:solidFill>
                  <a:schemeClr val="tx1"/>
                </a:solidFill>
                <a:latin typeface="+mn-lt"/>
                <a:ea typeface="+mn-ea"/>
                <a:cs typeface="+mn-cs"/>
              </a:defRPr>
            </a:lvl8pPr>
            <a:lvl9pPr marL="4787798" indent="-281635" algn="l" defTabSz="563270" rtl="0" eaLnBrk="1" latinLnBrk="0" hangingPunct="1">
              <a:spcBef>
                <a:spcPct val="20000"/>
              </a:spcBef>
              <a:buFont typeface="Arial"/>
              <a:buChar char="•"/>
              <a:defRPr sz="2500" kern="1200">
                <a:solidFill>
                  <a:schemeClr val="tx1"/>
                </a:solidFill>
                <a:latin typeface="+mn-lt"/>
                <a:ea typeface="+mn-ea"/>
                <a:cs typeface="+mn-cs"/>
              </a:defRPr>
            </a:lvl9pPr>
          </a:lstStyle>
          <a:p>
            <a:pPr marL="0" indent="0">
              <a:buNone/>
            </a:pPr>
            <a:r>
              <a:rPr lang="en-US" dirty="0">
                <a:solidFill>
                  <a:srgbClr val="5091BD"/>
                </a:solidFill>
              </a:rPr>
              <a:t>Create custom learning paths </a:t>
            </a:r>
          </a:p>
          <a:p>
            <a:pPr marL="0" indent="0">
              <a:buNone/>
            </a:pPr>
            <a:endParaRPr lang="en-US" dirty="0">
              <a:solidFill>
                <a:srgbClr val="323232"/>
              </a:solidFill>
            </a:endParaRPr>
          </a:p>
        </p:txBody>
      </p:sp>
      <p:sp>
        <p:nvSpPr>
          <p:cNvPr id="4" name="TextBox 3"/>
          <p:cNvSpPr txBox="1"/>
          <p:nvPr/>
        </p:nvSpPr>
        <p:spPr>
          <a:xfrm>
            <a:off x="6326189" y="1389422"/>
            <a:ext cx="5540829" cy="3416320"/>
          </a:xfrm>
          <a:prstGeom prst="rect">
            <a:avLst/>
          </a:prstGeom>
          <a:noFill/>
        </p:spPr>
        <p:txBody>
          <a:bodyPr wrap="square" rtlCol="0">
            <a:spAutoFit/>
          </a:bodyPr>
          <a:lstStyle/>
          <a:p>
            <a:pPr defTabSz="563270"/>
            <a:r>
              <a:rPr lang="en-US" sz="2400" dirty="0">
                <a:solidFill>
                  <a:srgbClr val="323232"/>
                </a:solidFill>
                <a:latin typeface="Century Gothic" panose="020B0502020202020204" pitchFamily="34" charset="0"/>
              </a:rPr>
              <a:t>Agencies have developed custom playlists and then assigned them for use in PDPs. </a:t>
            </a:r>
          </a:p>
          <a:p>
            <a:pPr defTabSz="563270"/>
            <a:endParaRPr lang="en-US" sz="2400" dirty="0">
              <a:solidFill>
                <a:srgbClr val="323232"/>
              </a:solidFill>
              <a:latin typeface="Century Gothic" panose="020B0502020202020204" pitchFamily="34" charset="0"/>
            </a:endParaRPr>
          </a:p>
          <a:p>
            <a:pPr defTabSz="563270"/>
            <a:r>
              <a:rPr lang="en-US" sz="2400" dirty="0">
                <a:solidFill>
                  <a:srgbClr val="323232"/>
                </a:solidFill>
                <a:latin typeface="Century Gothic" panose="020B0502020202020204" pitchFamily="34" charset="0"/>
              </a:rPr>
              <a:t>Some agencies have developed custom learning paths for certain roles, individuals or divisions and then upload the completions into LMS for tracking </a:t>
            </a:r>
          </a:p>
        </p:txBody>
      </p:sp>
    </p:spTree>
    <p:extLst>
      <p:ext uri="{BB962C8B-B14F-4D97-AF65-F5344CB8AC3E}">
        <p14:creationId xmlns:p14="http://schemas.microsoft.com/office/powerpoint/2010/main" val="248819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 Lynda.com Usage Example:</a:t>
            </a:r>
            <a:endParaRPr lang="en-US" dirty="0"/>
          </a:p>
        </p:txBody>
      </p:sp>
      <p:sp>
        <p:nvSpPr>
          <p:cNvPr id="3" name="Subtitle 2"/>
          <p:cNvSpPr>
            <a:spLocks noGrp="1"/>
          </p:cNvSpPr>
          <p:nvPr>
            <p:ph type="subTitle" idx="1"/>
          </p:nvPr>
        </p:nvSpPr>
        <p:spPr/>
        <p:txBody>
          <a:bodyPr/>
          <a:lstStyle/>
          <a:p>
            <a:r>
              <a:rPr lang="en-US" dirty="0" smtClean="0"/>
              <a:t>Software Upgrade</a:t>
            </a:r>
            <a:endParaRPr lang="en-US" dirty="0"/>
          </a:p>
        </p:txBody>
      </p:sp>
      <p:sp>
        <p:nvSpPr>
          <p:cNvPr id="5" name="TextBox 4"/>
          <p:cNvSpPr txBox="1"/>
          <p:nvPr/>
        </p:nvSpPr>
        <p:spPr>
          <a:xfrm>
            <a:off x="843847" y="1763486"/>
            <a:ext cx="9775371" cy="2308324"/>
          </a:xfrm>
          <a:prstGeom prst="rect">
            <a:avLst/>
          </a:prstGeom>
          <a:noFill/>
        </p:spPr>
        <p:txBody>
          <a:bodyPr wrap="square" rtlCol="0">
            <a:spAutoFit/>
          </a:bodyPr>
          <a:lstStyle/>
          <a:p>
            <a:pPr defTabSz="563270"/>
            <a:r>
              <a:rPr lang="en-US" sz="2400" dirty="0">
                <a:solidFill>
                  <a:srgbClr val="323232"/>
                </a:solidFill>
                <a:latin typeface="Century Gothic" panose="020B0502020202020204" pitchFamily="34" charset="0"/>
                <a:ea typeface="Calibri" panose="020F0502020204030204" pitchFamily="34" charset="0"/>
              </a:rPr>
              <a:t>“</a:t>
            </a:r>
            <a:r>
              <a:rPr lang="en-US" sz="2400" dirty="0">
                <a:solidFill>
                  <a:srgbClr val="323232"/>
                </a:solidFill>
                <a:latin typeface="Century Gothic" panose="020B0502020202020204" pitchFamily="34" charset="0"/>
              </a:rPr>
              <a:t>Revenue found Lynda.com very useful when we transitioned from Microsoft 2007 to 2016.  We required staff to take the online training, Migrating from Office 2007 to Office 2016, before registering for any classroom training through DES resulting in saving training funds.”</a:t>
            </a:r>
          </a:p>
          <a:p>
            <a:pPr defTabSz="563270"/>
            <a:r>
              <a:rPr lang="en-US" sz="2400" dirty="0">
                <a:solidFill>
                  <a:srgbClr val="323232"/>
                </a:solidFill>
                <a:latin typeface="Century Gothic" panose="020B0502020202020204" pitchFamily="34" charset="0"/>
                <a:ea typeface="Calibri" panose="020F0502020204030204" pitchFamily="34" charset="0"/>
              </a:rPr>
              <a:t>– </a:t>
            </a:r>
            <a:r>
              <a:rPr lang="en-US" sz="1800" i="1" dirty="0">
                <a:solidFill>
                  <a:srgbClr val="323232"/>
                </a:solidFill>
                <a:latin typeface="Century Gothic" panose="020B0502020202020204" pitchFamily="34" charset="0"/>
                <a:ea typeface="Calibri" panose="020F0502020204030204" pitchFamily="34" charset="0"/>
              </a:rPr>
              <a:t>Cindy Nakano, Dept. of Revenue</a:t>
            </a:r>
            <a:endParaRPr lang="en-US" sz="1800" i="1" dirty="0">
              <a:solidFill>
                <a:srgbClr val="323232"/>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331" y="4877837"/>
            <a:ext cx="3705542" cy="1439636"/>
          </a:xfrm>
          <a:prstGeom prst="rect">
            <a:avLst/>
          </a:prstGeom>
        </p:spPr>
      </p:pic>
    </p:spTree>
    <p:extLst>
      <p:ext uri="{BB962C8B-B14F-4D97-AF65-F5344CB8AC3E}">
        <p14:creationId xmlns:p14="http://schemas.microsoft.com/office/powerpoint/2010/main" val="9611639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 Lynda.com Usage Example:</a:t>
            </a:r>
            <a:endParaRPr lang="en-US" dirty="0"/>
          </a:p>
        </p:txBody>
      </p:sp>
      <p:sp>
        <p:nvSpPr>
          <p:cNvPr id="3" name="Subtitle 2"/>
          <p:cNvSpPr>
            <a:spLocks noGrp="1"/>
          </p:cNvSpPr>
          <p:nvPr>
            <p:ph type="subTitle" idx="1"/>
          </p:nvPr>
        </p:nvSpPr>
        <p:spPr/>
        <p:txBody>
          <a:bodyPr/>
          <a:lstStyle/>
          <a:p>
            <a:r>
              <a:rPr lang="en-US" dirty="0" smtClean="0"/>
              <a:t>Cost &amp; Flexibility</a:t>
            </a:r>
            <a:endParaRPr lang="en-US" dirty="0"/>
          </a:p>
        </p:txBody>
      </p:sp>
      <p:sp>
        <p:nvSpPr>
          <p:cNvPr id="5" name="TextBox 4"/>
          <p:cNvSpPr txBox="1"/>
          <p:nvPr/>
        </p:nvSpPr>
        <p:spPr>
          <a:xfrm>
            <a:off x="970418" y="2231183"/>
            <a:ext cx="9775371" cy="3200876"/>
          </a:xfrm>
          <a:prstGeom prst="rect">
            <a:avLst/>
          </a:prstGeom>
          <a:noFill/>
        </p:spPr>
        <p:txBody>
          <a:bodyPr wrap="square" rtlCol="0">
            <a:spAutoFit/>
          </a:bodyPr>
          <a:lstStyle/>
          <a:p>
            <a:pPr defTabSz="563270"/>
            <a:r>
              <a:rPr lang="en-US" sz="2400" dirty="0">
                <a:solidFill>
                  <a:srgbClr val="323232"/>
                </a:solidFill>
                <a:latin typeface="Century Gothic" panose="020B0502020202020204" pitchFamily="34" charset="0"/>
                <a:ea typeface="Calibri" panose="020F0502020204030204" pitchFamily="34" charset="0"/>
              </a:rPr>
              <a:t>“</a:t>
            </a:r>
            <a:r>
              <a:rPr lang="en-US" sz="2200" dirty="0">
                <a:solidFill>
                  <a:srgbClr val="323232"/>
                </a:solidFill>
                <a:latin typeface="Century Gothic" panose="020B0502020202020204" pitchFamily="34" charset="0"/>
              </a:rPr>
              <a:t>Cost and Flexibility.  Classroom courses can cost hundreds and with Lynda.com we are able to take multiple classes for $41 per YEAR.  In addition, most of us have busy schedules and it would be difficult to be out of the office to attend these classes.  Now we can take classes as we have time in my schedule.  We can do so on work computers, cellphones – from virtually anywhere (with some caveats – especially for OT eligible staff.)  We can even download classes if we won’t have Internet access available!”</a:t>
            </a:r>
          </a:p>
          <a:p>
            <a:pPr defTabSz="563270"/>
            <a:endParaRPr lang="en-US" sz="1800" i="1" dirty="0">
              <a:solidFill>
                <a:srgbClr val="323232"/>
              </a:solidFill>
              <a:latin typeface="Century Gothic" panose="020B0502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814" y="116439"/>
            <a:ext cx="2466975" cy="1847850"/>
          </a:xfrm>
          <a:prstGeom prst="rect">
            <a:avLst/>
          </a:prstGeom>
        </p:spPr>
      </p:pic>
    </p:spTree>
    <p:extLst>
      <p:ext uri="{BB962C8B-B14F-4D97-AF65-F5344CB8AC3E}">
        <p14:creationId xmlns:p14="http://schemas.microsoft.com/office/powerpoint/2010/main" val="22545613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34" y="1"/>
            <a:ext cx="11735899" cy="836083"/>
          </a:xfrm>
        </p:spPr>
        <p:txBody>
          <a:bodyPr/>
          <a:lstStyle/>
          <a:p>
            <a:r>
              <a:rPr lang="en-US" dirty="0" smtClean="0"/>
              <a:t>Agency Lynda.com usage examples:</a:t>
            </a:r>
            <a:endParaRPr lang="en-US" dirty="0"/>
          </a:p>
        </p:txBody>
      </p:sp>
      <p:sp>
        <p:nvSpPr>
          <p:cNvPr id="3" name="Content Placeholder 2"/>
          <p:cNvSpPr>
            <a:spLocks noGrp="1"/>
          </p:cNvSpPr>
          <p:nvPr>
            <p:ph idx="1"/>
          </p:nvPr>
        </p:nvSpPr>
        <p:spPr>
          <a:xfrm>
            <a:off x="611030" y="1210708"/>
            <a:ext cx="10969943" cy="4550832"/>
          </a:xfrm>
        </p:spPr>
        <p:txBody>
          <a:bodyPr/>
          <a:lstStyle/>
          <a:p>
            <a:r>
              <a:rPr lang="en-US" dirty="0" smtClean="0"/>
              <a:t>Agency has used Lynda.com in team development by assigning a short relevant course before a team meeting and discussing the learning together</a:t>
            </a:r>
          </a:p>
          <a:p>
            <a:endParaRPr lang="en-US" dirty="0" smtClean="0"/>
          </a:p>
          <a:p>
            <a:r>
              <a:rPr lang="en-US" dirty="0" smtClean="0"/>
              <a:t>Training Manager created and assigned playlists correlated to position duties  to use in PDPs. Added the courses/playlist into LMS and gave credit once completed.</a:t>
            </a:r>
          </a:p>
          <a:p>
            <a:endParaRPr lang="en-US" dirty="0" smtClean="0"/>
          </a:p>
          <a:p>
            <a:r>
              <a:rPr lang="en-US" dirty="0"/>
              <a:t>When consulting with supervisors to improve an employee’s performance we include applicable Lynda.com training as a first step.  We also have had supervisors and leads look through courses and provide a recommended list of training to staff.  </a:t>
            </a:r>
            <a:endParaRPr lang="en-US" dirty="0" smtClean="0"/>
          </a:p>
          <a:p>
            <a:pPr marL="0" indent="0">
              <a:buNone/>
            </a:pPr>
            <a:endParaRPr lang="en-US" dirty="0"/>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0625920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63" y="-9908"/>
            <a:ext cx="11735899" cy="836083"/>
          </a:xfrm>
        </p:spPr>
        <p:txBody>
          <a:bodyPr/>
          <a:lstStyle/>
          <a:p>
            <a:r>
              <a:rPr lang="en-US" dirty="0" smtClean="0"/>
              <a:t>Testimonials</a:t>
            </a:r>
            <a:endParaRPr lang="en-US" dirty="0"/>
          </a:p>
        </p:txBody>
      </p:sp>
      <p:sp>
        <p:nvSpPr>
          <p:cNvPr id="3" name="Content Placeholder 2"/>
          <p:cNvSpPr>
            <a:spLocks noGrp="1"/>
          </p:cNvSpPr>
          <p:nvPr>
            <p:ph idx="1"/>
          </p:nvPr>
        </p:nvSpPr>
        <p:spPr>
          <a:xfrm>
            <a:off x="611030" y="933147"/>
            <a:ext cx="10969943" cy="4550832"/>
          </a:xfrm>
        </p:spPr>
        <p:txBody>
          <a:bodyPr/>
          <a:lstStyle/>
          <a:p>
            <a:r>
              <a:rPr lang="en-US" sz="1600" dirty="0"/>
              <a:t>Our Help Desk staff are able to recommend Lynda.com training classes for end users who have a need for specific training.  </a:t>
            </a:r>
          </a:p>
          <a:p>
            <a:r>
              <a:rPr lang="en-US" sz="1600" dirty="0"/>
              <a:t>Staff are able to download trainings so that when they are in travel status (riding in a car or via airplane) they are able to utilize the time for training.</a:t>
            </a:r>
          </a:p>
          <a:p>
            <a:r>
              <a:rPr lang="en-US" sz="1600" dirty="0"/>
              <a:t>I have been able to assign course lists to all of my staff to ensure that they all have the relevant training for their jobs.</a:t>
            </a:r>
          </a:p>
          <a:p>
            <a:r>
              <a:rPr lang="en-US" sz="1600" dirty="0"/>
              <a:t>HR appreciates that the staff training records are automatically updated for us (on a routine basis.)</a:t>
            </a:r>
          </a:p>
          <a:p>
            <a:r>
              <a:rPr lang="en-US" sz="1600" dirty="0"/>
              <a:t>The Certificates in Lynda.com can be tied to a user’s LinkedIn account and so their courses can show up in LinkedIn after completion.</a:t>
            </a:r>
          </a:p>
          <a:p>
            <a:r>
              <a:rPr lang="en-US" sz="1600" dirty="0"/>
              <a:t>As SEOs, we don’t get paid at the level we should because of state budget considerations.  Perks like this membership mean a lot more in the field than HQ might know.</a:t>
            </a:r>
          </a:p>
          <a:p>
            <a:r>
              <a:rPr lang="en-US" sz="1600" dirty="0"/>
              <a:t>I am a supervisor and I have all of my staff taking Lynda.com classes as part of their annual training plans</a:t>
            </a:r>
          </a:p>
          <a:p>
            <a:r>
              <a:rPr lang="en-US" sz="1600" dirty="0"/>
              <a:t>I love having Lynda.com training provided as an option at work. I use it to build skills in a hurry to accomplish a new kind of task, research the structure of online training for some topics and to fill in knowledge gaps at my own pace</a:t>
            </a:r>
          </a:p>
          <a:p>
            <a:r>
              <a:rPr lang="en-US" sz="1600" dirty="0"/>
              <a:t>I have been employed with companies in social services, banking services, and customer service and this is by far the most beneficial program that has been provided by an employer. I hope that the state employees continue to take advantage of the many programs Lynda has to offer as they will have a positive impact on their personal and career development.</a:t>
            </a:r>
          </a:p>
          <a:p>
            <a:endParaRPr lang="en-US" sz="1600" dirty="0"/>
          </a:p>
        </p:txBody>
      </p:sp>
    </p:spTree>
    <p:extLst>
      <p:ext uri="{BB962C8B-B14F-4D97-AF65-F5344CB8AC3E}">
        <p14:creationId xmlns:p14="http://schemas.microsoft.com/office/powerpoint/2010/main" val="18521316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of the Order Updates, Questions, Answers, Agenda Ideas</a:t>
            </a:r>
            <a:endParaRPr lang="en-US" dirty="0"/>
          </a:p>
        </p:txBody>
      </p:sp>
    </p:spTree>
    <p:extLst>
      <p:ext uri="{BB962C8B-B14F-4D97-AF65-F5344CB8AC3E}">
        <p14:creationId xmlns:p14="http://schemas.microsoft.com/office/powerpoint/2010/main" val="4005320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dirty="0" smtClean="0"/>
              <a:t>Zero-Based Budgeting / Overview</a:t>
            </a:r>
            <a:endParaRPr lang="en-US" dirty="0"/>
          </a:p>
        </p:txBody>
      </p:sp>
    </p:spTree>
    <p:extLst>
      <p:ext uri="{BB962C8B-B14F-4D97-AF65-F5344CB8AC3E}">
        <p14:creationId xmlns:p14="http://schemas.microsoft.com/office/powerpoint/2010/main" val="2095101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3487738" y="166688"/>
            <a:ext cx="6858000" cy="457200"/>
          </a:xfrm>
          <a:prstGeom prst="rect">
            <a:avLst/>
          </a:prstGeom>
          <a:noFill/>
          <a:ln w="9525">
            <a:noFill/>
            <a:miter lim="800000"/>
            <a:headEnd/>
            <a:tailEnd/>
          </a:ln>
        </p:spPr>
        <p:txBody>
          <a:bodyPr anchor="ctr">
            <a:spAutoFit/>
          </a:bodyPr>
          <a:lstStyle/>
          <a:p>
            <a:pPr algn="r" defTabSz="914400" fontAlgn="base">
              <a:spcBef>
                <a:spcPct val="0"/>
              </a:spcBef>
              <a:spcAft>
                <a:spcPct val="0"/>
              </a:spcAft>
            </a:pPr>
            <a:r>
              <a:rPr lang="en-AU" sz="2400" b="1" dirty="0">
                <a:solidFill>
                  <a:srgbClr val="FFFFFF"/>
                </a:solidFill>
                <a:latin typeface="Arial" charset="0"/>
              </a:rPr>
              <a:t>What </a:t>
            </a:r>
          </a:p>
        </p:txBody>
      </p:sp>
      <p:sp>
        <p:nvSpPr>
          <p:cNvPr id="6" name="Title 5"/>
          <p:cNvSpPr>
            <a:spLocks noGrp="1"/>
          </p:cNvSpPr>
          <p:nvPr>
            <p:ph type="title"/>
          </p:nvPr>
        </p:nvSpPr>
        <p:spPr>
          <a:xfrm>
            <a:off x="1735139" y="868364"/>
            <a:ext cx="8751887" cy="461665"/>
          </a:xfrm>
        </p:spPr>
        <p:txBody>
          <a:bodyPr/>
          <a:lstStyle/>
          <a:p>
            <a:r>
              <a:rPr lang="en-US" dirty="0" smtClean="0"/>
              <a:t>What is Zero-Based Budgeting (ZBB)?</a:t>
            </a:r>
            <a:endParaRPr lang="en-US" dirty="0"/>
          </a:p>
        </p:txBody>
      </p:sp>
      <p:sp>
        <p:nvSpPr>
          <p:cNvPr id="8" name="Content Placeholder 7"/>
          <p:cNvSpPr>
            <a:spLocks noGrp="1"/>
          </p:cNvSpPr>
          <p:nvPr>
            <p:ph sz="quarter" idx="10"/>
          </p:nvPr>
        </p:nvSpPr>
        <p:spPr/>
        <p:txBody>
          <a:bodyPr/>
          <a:lstStyle/>
          <a:p>
            <a:r>
              <a:rPr lang="en-US" dirty="0" smtClean="0"/>
              <a:t>What is Zero-Based Budgeting</a:t>
            </a:r>
            <a:endParaRPr lang="en-US" dirty="0"/>
          </a:p>
        </p:txBody>
      </p:sp>
      <p:pic>
        <p:nvPicPr>
          <p:cNvPr id="6146" name="Picture 2" descr="https://www2.deloitte.com/content/dam/Deloitte/us/Images/inline_images/us-zero-based-budgeting-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540" y="1438275"/>
            <a:ext cx="7871696" cy="473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29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3487738" y="166688"/>
            <a:ext cx="6858000" cy="457200"/>
          </a:xfrm>
          <a:prstGeom prst="rect">
            <a:avLst/>
          </a:prstGeom>
          <a:noFill/>
          <a:ln w="9525">
            <a:noFill/>
            <a:miter lim="800000"/>
            <a:headEnd/>
            <a:tailEnd/>
          </a:ln>
        </p:spPr>
        <p:txBody>
          <a:bodyPr anchor="ctr">
            <a:spAutoFit/>
          </a:bodyPr>
          <a:lstStyle/>
          <a:p>
            <a:pPr algn="r" defTabSz="914400" fontAlgn="base">
              <a:spcBef>
                <a:spcPct val="0"/>
              </a:spcBef>
              <a:spcAft>
                <a:spcPct val="0"/>
              </a:spcAft>
            </a:pPr>
            <a:r>
              <a:rPr lang="en-AU" sz="2400" b="1" dirty="0">
                <a:solidFill>
                  <a:srgbClr val="FFFFFF"/>
                </a:solidFill>
                <a:latin typeface="Arial" charset="0"/>
              </a:rPr>
              <a:t>Introductions</a:t>
            </a:r>
          </a:p>
        </p:txBody>
      </p:sp>
      <p:sp>
        <p:nvSpPr>
          <p:cNvPr id="6" name="Title 5"/>
          <p:cNvSpPr>
            <a:spLocks noGrp="1"/>
          </p:cNvSpPr>
          <p:nvPr>
            <p:ph type="title"/>
          </p:nvPr>
        </p:nvSpPr>
        <p:spPr>
          <a:xfrm>
            <a:off x="1735139" y="868364"/>
            <a:ext cx="8751887" cy="461665"/>
          </a:xfrm>
        </p:spPr>
        <p:txBody>
          <a:bodyPr/>
          <a:lstStyle/>
          <a:p>
            <a:r>
              <a:rPr lang="en-US" dirty="0" smtClean="0"/>
              <a:t>Zero-Based Budget and Washington State Government</a:t>
            </a:r>
            <a:endParaRPr lang="en-US" dirty="0"/>
          </a:p>
        </p:txBody>
      </p:sp>
      <p:sp>
        <p:nvSpPr>
          <p:cNvPr id="8196" name="Rectangle 11"/>
          <p:cNvSpPr>
            <a:spLocks noGrp="1" noChangeArrowheads="1"/>
          </p:cNvSpPr>
          <p:nvPr>
            <p:ph sz="half" idx="1"/>
          </p:nvPr>
        </p:nvSpPr>
        <p:spPr>
          <a:xfrm>
            <a:off x="1695382" y="1932972"/>
            <a:ext cx="3960781" cy="4059117"/>
          </a:xfrm>
        </p:spPr>
        <p:txBody>
          <a:bodyPr/>
          <a:lstStyle/>
          <a:p>
            <a:pPr marL="0" indent="0">
              <a:buNone/>
            </a:pPr>
            <a:r>
              <a:rPr lang="en-US" b="1" dirty="0" smtClean="0"/>
              <a:t>Early Origins</a:t>
            </a:r>
          </a:p>
          <a:p>
            <a:r>
              <a:rPr lang="en-US" dirty="0" smtClean="0"/>
              <a:t>Priorities in Government (POG)</a:t>
            </a:r>
          </a:p>
          <a:p>
            <a:r>
              <a:rPr lang="en-US" dirty="0" smtClean="0"/>
              <a:t>JLARC Performance Audit</a:t>
            </a:r>
          </a:p>
          <a:p>
            <a:endParaRPr lang="en-US" dirty="0" smtClean="0"/>
          </a:p>
          <a:p>
            <a:pPr marL="0" indent="0">
              <a:buNone/>
            </a:pPr>
            <a:r>
              <a:rPr lang="en-US" b="1" dirty="0" smtClean="0"/>
              <a:t>Recent Bill Proposals</a:t>
            </a:r>
            <a:endParaRPr lang="en-US" b="1" dirty="0"/>
          </a:p>
          <a:p>
            <a:r>
              <a:rPr lang="en-US" dirty="0" smtClean="0"/>
              <a:t>Session 2015-2016</a:t>
            </a:r>
          </a:p>
          <a:p>
            <a:pPr lvl="1"/>
            <a:r>
              <a:rPr lang="en-US" dirty="0" smtClean="0"/>
              <a:t>SB 6423 and HB 2656</a:t>
            </a:r>
          </a:p>
          <a:p>
            <a:r>
              <a:rPr lang="en-US" dirty="0" smtClean="0"/>
              <a:t>Session 2017-2018</a:t>
            </a:r>
          </a:p>
          <a:p>
            <a:pPr lvl="1"/>
            <a:r>
              <a:rPr lang="en-US" dirty="0" smtClean="0"/>
              <a:t>SB 5066 and  HB 1817 </a:t>
            </a:r>
          </a:p>
          <a:p>
            <a:pPr marL="457200" lvl="1" indent="0">
              <a:buNone/>
            </a:pPr>
            <a:endParaRPr lang="en-US" dirty="0" smtClean="0"/>
          </a:p>
          <a:p>
            <a:pPr marL="0" indent="0">
              <a:buNone/>
            </a:pPr>
            <a:endParaRPr lang="en-US" dirty="0" smtClean="0"/>
          </a:p>
          <a:p>
            <a:pPr marL="0" indent="0">
              <a:buNone/>
            </a:pPr>
            <a:endParaRPr lang="en-US" dirty="0" smtClean="0"/>
          </a:p>
        </p:txBody>
      </p:sp>
      <p:sp>
        <p:nvSpPr>
          <p:cNvPr id="8" name="Content Placeholder 7"/>
          <p:cNvSpPr>
            <a:spLocks noGrp="1"/>
          </p:cNvSpPr>
          <p:nvPr>
            <p:ph sz="quarter" idx="10"/>
          </p:nvPr>
        </p:nvSpPr>
        <p:spPr/>
        <p:txBody>
          <a:bodyPr/>
          <a:lstStyle/>
          <a:p>
            <a:r>
              <a:rPr lang="en-US" dirty="0" smtClean="0"/>
              <a:t>Zero-Based Budget Evolution</a:t>
            </a:r>
            <a:endParaRPr lang="en-US" dirty="0"/>
          </a:p>
        </p:txBody>
      </p:sp>
      <p:sp>
        <p:nvSpPr>
          <p:cNvPr id="9" name="TextBox 8"/>
          <p:cNvSpPr txBox="1"/>
          <p:nvPr/>
        </p:nvSpPr>
        <p:spPr>
          <a:xfrm>
            <a:off x="5656162" y="1467773"/>
            <a:ext cx="4201610" cy="4832092"/>
          </a:xfrm>
          <a:prstGeom prst="rect">
            <a:avLst/>
          </a:prstGeom>
          <a:noFill/>
        </p:spPr>
        <p:txBody>
          <a:bodyPr wrap="square" rtlCol="0">
            <a:spAutoFit/>
          </a:bodyPr>
          <a:lstStyle/>
          <a:p>
            <a:pPr defTabSz="914400" fontAlgn="base">
              <a:spcBef>
                <a:spcPct val="0"/>
              </a:spcBef>
              <a:spcAft>
                <a:spcPct val="0"/>
              </a:spcAft>
            </a:pPr>
            <a:r>
              <a:rPr lang="en-US" sz="2400" b="1" dirty="0">
                <a:solidFill>
                  <a:srgbClr val="213C51"/>
                </a:solidFill>
                <a:latin typeface="Arial" charset="0"/>
              </a:rPr>
              <a:t>POG Intent</a:t>
            </a:r>
          </a:p>
          <a:p>
            <a:pPr defTabSz="914400" fontAlgn="base">
              <a:spcBef>
                <a:spcPct val="0"/>
              </a:spcBef>
              <a:spcAft>
                <a:spcPct val="0"/>
              </a:spcAft>
            </a:pPr>
            <a:endParaRPr lang="en-US" sz="2400" dirty="0">
              <a:solidFill>
                <a:srgbClr val="213C51"/>
              </a:solidFill>
              <a:latin typeface="Arial" charset="0"/>
            </a:endParaRPr>
          </a:p>
          <a:p>
            <a:pPr marL="342900" indent="-342900" defTabSz="914400" fontAlgn="base">
              <a:spcBef>
                <a:spcPct val="0"/>
              </a:spcBef>
              <a:spcAft>
                <a:spcPct val="0"/>
              </a:spcAft>
              <a:buFont typeface="Arial" panose="020B0604020202020204" pitchFamily="34" charset="0"/>
              <a:buChar char="•"/>
            </a:pPr>
            <a:r>
              <a:rPr lang="en-US" sz="2000" dirty="0">
                <a:solidFill>
                  <a:srgbClr val="213C51"/>
                </a:solidFill>
                <a:latin typeface="Arial" charset="0"/>
              </a:rPr>
              <a:t>What are the results citizens expect from government?</a:t>
            </a:r>
          </a:p>
          <a:p>
            <a:pPr marL="342900" indent="-342900" defTabSz="914400" fontAlgn="base">
              <a:spcBef>
                <a:spcPct val="0"/>
              </a:spcBef>
              <a:spcAft>
                <a:spcPct val="0"/>
              </a:spcAft>
              <a:buFont typeface="Arial" panose="020B0604020202020204" pitchFamily="34" charset="0"/>
              <a:buChar char="•"/>
            </a:pPr>
            <a:endParaRPr lang="en-US" sz="2000" dirty="0">
              <a:solidFill>
                <a:srgbClr val="213C51"/>
              </a:solidFill>
              <a:latin typeface="Arial" charset="0"/>
            </a:endParaRPr>
          </a:p>
          <a:p>
            <a:pPr marL="342900" indent="-342900" defTabSz="914400" fontAlgn="base">
              <a:spcBef>
                <a:spcPct val="0"/>
              </a:spcBef>
              <a:spcAft>
                <a:spcPct val="0"/>
              </a:spcAft>
              <a:buFont typeface="Arial" panose="020B0604020202020204" pitchFamily="34" charset="0"/>
              <a:buChar char="•"/>
            </a:pPr>
            <a:r>
              <a:rPr lang="en-US" sz="2000" dirty="0">
                <a:solidFill>
                  <a:srgbClr val="213C51"/>
                </a:solidFill>
                <a:latin typeface="Arial" charset="0"/>
              </a:rPr>
              <a:t>What strategies are most effective in achieving those results?</a:t>
            </a:r>
          </a:p>
          <a:p>
            <a:pPr marL="342900" indent="-342900" defTabSz="914400" fontAlgn="base">
              <a:spcBef>
                <a:spcPct val="0"/>
              </a:spcBef>
              <a:spcAft>
                <a:spcPct val="0"/>
              </a:spcAft>
              <a:buFont typeface="Arial" panose="020B0604020202020204" pitchFamily="34" charset="0"/>
              <a:buChar char="•"/>
            </a:pPr>
            <a:endParaRPr lang="en-US" sz="2000" dirty="0">
              <a:solidFill>
                <a:srgbClr val="213C51"/>
              </a:solidFill>
              <a:latin typeface="Arial" charset="0"/>
            </a:endParaRPr>
          </a:p>
          <a:p>
            <a:pPr marL="342900" indent="-342900" defTabSz="914400" fontAlgn="base">
              <a:spcBef>
                <a:spcPct val="0"/>
              </a:spcBef>
              <a:spcAft>
                <a:spcPct val="0"/>
              </a:spcAft>
              <a:buFont typeface="Arial" panose="020B0604020202020204" pitchFamily="34" charset="0"/>
              <a:buChar char="•"/>
            </a:pPr>
            <a:r>
              <a:rPr lang="en-US" sz="2000" dirty="0">
                <a:solidFill>
                  <a:srgbClr val="213C51"/>
                </a:solidFill>
                <a:latin typeface="Arial" charset="0"/>
              </a:rPr>
              <a:t>How should we prioritize spending to buy activities that are most critical to implementing these strategies?</a:t>
            </a:r>
          </a:p>
          <a:p>
            <a:pPr marL="342900" indent="-342900" defTabSz="914400" fontAlgn="base">
              <a:spcBef>
                <a:spcPct val="0"/>
              </a:spcBef>
              <a:spcAft>
                <a:spcPct val="0"/>
              </a:spcAft>
              <a:buFont typeface="Arial" panose="020B0604020202020204" pitchFamily="34" charset="0"/>
              <a:buChar char="•"/>
            </a:pPr>
            <a:endParaRPr lang="en-US" sz="2000" dirty="0">
              <a:solidFill>
                <a:srgbClr val="213C51"/>
              </a:solidFill>
              <a:latin typeface="Arial" charset="0"/>
            </a:endParaRPr>
          </a:p>
          <a:p>
            <a:pPr marL="342900" indent="-342900" defTabSz="914400" fontAlgn="base">
              <a:spcBef>
                <a:spcPct val="0"/>
              </a:spcBef>
              <a:spcAft>
                <a:spcPct val="0"/>
              </a:spcAft>
              <a:buFont typeface="Arial" panose="020B0604020202020204" pitchFamily="34" charset="0"/>
              <a:buChar char="•"/>
            </a:pPr>
            <a:r>
              <a:rPr lang="en-US" sz="2000" dirty="0">
                <a:solidFill>
                  <a:srgbClr val="213C51"/>
                </a:solidFill>
                <a:latin typeface="Arial" charset="0"/>
              </a:rPr>
              <a:t>How will we measure progress?</a:t>
            </a:r>
          </a:p>
        </p:txBody>
      </p:sp>
      <p:sp>
        <p:nvSpPr>
          <p:cNvPr id="13" name="TextBox 12"/>
          <p:cNvSpPr txBox="1"/>
          <p:nvPr/>
        </p:nvSpPr>
        <p:spPr>
          <a:xfrm>
            <a:off x="5656162" y="1438276"/>
            <a:ext cx="4201610" cy="4524315"/>
          </a:xfrm>
          <a:prstGeom prst="rect">
            <a:avLst/>
          </a:prstGeom>
          <a:noFill/>
        </p:spPr>
        <p:txBody>
          <a:bodyPr wrap="square" rtlCol="0">
            <a:spAutoFit/>
          </a:bodyPr>
          <a:lstStyle/>
          <a:p>
            <a:pPr defTabSz="914400" fontAlgn="base">
              <a:spcBef>
                <a:spcPct val="0"/>
              </a:spcBef>
              <a:spcAft>
                <a:spcPct val="0"/>
              </a:spcAft>
            </a:pPr>
            <a:r>
              <a:rPr lang="en-US" sz="2400" b="1" dirty="0">
                <a:solidFill>
                  <a:srgbClr val="213C51"/>
                </a:solidFill>
                <a:latin typeface="Arial" charset="0"/>
              </a:rPr>
              <a:t>JLARC Recommendations</a:t>
            </a:r>
          </a:p>
          <a:p>
            <a:pPr defTabSz="914400" fontAlgn="base">
              <a:spcBef>
                <a:spcPct val="0"/>
              </a:spcBef>
              <a:spcAft>
                <a:spcPct val="0"/>
              </a:spcAft>
            </a:pPr>
            <a:endParaRPr lang="en-US" sz="2400" dirty="0">
              <a:solidFill>
                <a:srgbClr val="213C51"/>
              </a:solidFill>
              <a:latin typeface="Arial" charset="0"/>
            </a:endParaRPr>
          </a:p>
          <a:p>
            <a:pPr marL="342900" indent="-342900" defTabSz="914400" fontAlgn="base">
              <a:spcBef>
                <a:spcPct val="0"/>
              </a:spcBef>
              <a:spcAft>
                <a:spcPct val="0"/>
              </a:spcAft>
              <a:buFont typeface="Arial" panose="020B0604020202020204" pitchFamily="34" charset="0"/>
              <a:buChar char="•"/>
            </a:pPr>
            <a:r>
              <a:rPr lang="en-US" sz="2000" dirty="0">
                <a:solidFill>
                  <a:srgbClr val="213C51"/>
                </a:solidFill>
                <a:latin typeface="Arial" charset="0"/>
              </a:rPr>
              <a:t>Take a more active and direct role in agency activities.”</a:t>
            </a:r>
          </a:p>
          <a:p>
            <a:pPr marL="342900" indent="-342900" defTabSz="914400" fontAlgn="base">
              <a:spcBef>
                <a:spcPct val="0"/>
              </a:spcBef>
              <a:spcAft>
                <a:spcPct val="0"/>
              </a:spcAft>
              <a:buFont typeface="Arial" panose="020B0604020202020204" pitchFamily="34" charset="0"/>
              <a:buChar char="•"/>
            </a:pPr>
            <a:endParaRPr lang="en-US" sz="2000" dirty="0">
              <a:solidFill>
                <a:srgbClr val="213C51"/>
              </a:solidFill>
              <a:latin typeface="Arial" charset="0"/>
            </a:endParaRPr>
          </a:p>
          <a:p>
            <a:pPr marL="342900" indent="-342900" defTabSz="914400" fontAlgn="base">
              <a:spcBef>
                <a:spcPct val="0"/>
              </a:spcBef>
              <a:spcAft>
                <a:spcPct val="0"/>
              </a:spcAft>
              <a:buFont typeface="Arial" panose="020B0604020202020204" pitchFamily="34" charset="0"/>
              <a:buChar char="•"/>
            </a:pPr>
            <a:r>
              <a:rPr lang="en-US" sz="2000" dirty="0">
                <a:solidFill>
                  <a:srgbClr val="213C51"/>
                </a:solidFill>
                <a:latin typeface="Arial" charset="0"/>
              </a:rPr>
              <a:t>Focus on outcomes by routinely requesting and using “performance information in policy and budget decisions.”</a:t>
            </a:r>
          </a:p>
          <a:p>
            <a:pPr marL="342900" indent="-342900" defTabSz="914400" fontAlgn="base">
              <a:spcBef>
                <a:spcPct val="0"/>
              </a:spcBef>
              <a:spcAft>
                <a:spcPct val="0"/>
              </a:spcAft>
              <a:buFont typeface="Arial" panose="020B0604020202020204" pitchFamily="34" charset="0"/>
              <a:buChar char="•"/>
            </a:pPr>
            <a:endParaRPr lang="en-US" sz="2000" dirty="0">
              <a:solidFill>
                <a:srgbClr val="213C51"/>
              </a:solidFill>
              <a:latin typeface="Arial" charset="0"/>
            </a:endParaRPr>
          </a:p>
          <a:p>
            <a:pPr marL="342900" indent="-342900" defTabSz="914400" fontAlgn="base">
              <a:spcBef>
                <a:spcPct val="0"/>
              </a:spcBef>
              <a:spcAft>
                <a:spcPct val="0"/>
              </a:spcAft>
              <a:buFont typeface="Arial" panose="020B0604020202020204" pitchFamily="34" charset="0"/>
              <a:buChar char="•"/>
            </a:pPr>
            <a:r>
              <a:rPr lang="en-US" sz="2000" dirty="0">
                <a:solidFill>
                  <a:srgbClr val="213C51"/>
                </a:solidFill>
                <a:latin typeface="Arial" charset="0"/>
              </a:rPr>
              <a:t>Base legislative committee decisions on performance outcomes….around state governing priorities.” </a:t>
            </a:r>
          </a:p>
        </p:txBody>
      </p:sp>
      <p:sp>
        <p:nvSpPr>
          <p:cNvPr id="14" name="TextBox 13"/>
          <p:cNvSpPr txBox="1"/>
          <p:nvPr/>
        </p:nvSpPr>
        <p:spPr>
          <a:xfrm>
            <a:off x="5656162" y="1477136"/>
            <a:ext cx="4201610" cy="4832092"/>
          </a:xfrm>
          <a:prstGeom prst="rect">
            <a:avLst/>
          </a:prstGeom>
          <a:noFill/>
        </p:spPr>
        <p:txBody>
          <a:bodyPr wrap="square" rtlCol="0">
            <a:spAutoFit/>
          </a:bodyPr>
          <a:lstStyle/>
          <a:p>
            <a:pPr defTabSz="914400" fontAlgn="base">
              <a:spcBef>
                <a:spcPct val="0"/>
              </a:spcBef>
              <a:spcAft>
                <a:spcPct val="0"/>
              </a:spcAft>
            </a:pPr>
            <a:r>
              <a:rPr lang="en-US" sz="2400" b="1" dirty="0">
                <a:solidFill>
                  <a:srgbClr val="213C51"/>
                </a:solidFill>
                <a:latin typeface="Arial" charset="0"/>
              </a:rPr>
              <a:t>Recent Bill Proposals</a:t>
            </a:r>
          </a:p>
          <a:p>
            <a:pPr defTabSz="914400" fontAlgn="base">
              <a:spcBef>
                <a:spcPct val="0"/>
              </a:spcBef>
              <a:spcAft>
                <a:spcPct val="0"/>
              </a:spcAft>
            </a:pPr>
            <a:endParaRPr lang="en-US" sz="2400" dirty="0">
              <a:solidFill>
                <a:srgbClr val="213C51"/>
              </a:solidFill>
              <a:latin typeface="Arial" charset="0"/>
            </a:endParaRPr>
          </a:p>
          <a:p>
            <a:pPr marL="342900" indent="-342900" defTabSz="914400" fontAlgn="base">
              <a:spcBef>
                <a:spcPct val="0"/>
              </a:spcBef>
              <a:spcAft>
                <a:spcPct val="0"/>
              </a:spcAft>
              <a:buFont typeface="Arial" panose="020B0604020202020204" pitchFamily="34" charset="0"/>
              <a:buChar char="•"/>
            </a:pPr>
            <a:r>
              <a:rPr lang="en-US" sz="2000" dirty="0">
                <a:solidFill>
                  <a:srgbClr val="213C51"/>
                </a:solidFill>
                <a:latin typeface="Arial" charset="0"/>
              </a:rPr>
              <a:t>“Allows legislature to specify … certain programs for which agencies must perform a zero-based budget review”</a:t>
            </a:r>
          </a:p>
          <a:p>
            <a:pPr marL="342900" indent="-342900" defTabSz="914400" fontAlgn="base">
              <a:spcBef>
                <a:spcPct val="0"/>
              </a:spcBef>
              <a:spcAft>
                <a:spcPct val="0"/>
              </a:spcAft>
              <a:buFont typeface="Arial" panose="020B0604020202020204" pitchFamily="34" charset="0"/>
              <a:buChar char="•"/>
            </a:pPr>
            <a:endParaRPr lang="en-US" sz="2000" dirty="0">
              <a:solidFill>
                <a:srgbClr val="213C51"/>
              </a:solidFill>
              <a:latin typeface="Arial" charset="0"/>
            </a:endParaRPr>
          </a:p>
          <a:p>
            <a:pPr marL="342900" indent="-342900" defTabSz="914400" fontAlgn="base">
              <a:spcBef>
                <a:spcPct val="0"/>
              </a:spcBef>
              <a:spcAft>
                <a:spcPct val="0"/>
              </a:spcAft>
              <a:buFont typeface="Arial" panose="020B0604020202020204" pitchFamily="34" charset="0"/>
              <a:buChar char="•"/>
            </a:pPr>
            <a:r>
              <a:rPr lang="en-US" sz="2000" dirty="0">
                <a:solidFill>
                  <a:srgbClr val="213C51"/>
                </a:solidFill>
                <a:latin typeface="Arial" charset="0"/>
              </a:rPr>
              <a:t>Requires agencies to submit a zero-based budget review … each biennium…”</a:t>
            </a:r>
          </a:p>
          <a:p>
            <a:pPr marL="342900" indent="-342900" defTabSz="914400" fontAlgn="base">
              <a:spcBef>
                <a:spcPct val="0"/>
              </a:spcBef>
              <a:spcAft>
                <a:spcPct val="0"/>
              </a:spcAft>
              <a:buFont typeface="Arial" panose="020B0604020202020204" pitchFamily="34" charset="0"/>
              <a:buChar char="•"/>
            </a:pPr>
            <a:endParaRPr lang="en-US" sz="2000" dirty="0">
              <a:solidFill>
                <a:srgbClr val="213C51"/>
              </a:solidFill>
              <a:latin typeface="Arial" charset="0"/>
            </a:endParaRPr>
          </a:p>
          <a:p>
            <a:pPr marL="342900" indent="-342900" defTabSz="914400" fontAlgn="base">
              <a:spcBef>
                <a:spcPct val="0"/>
              </a:spcBef>
              <a:spcAft>
                <a:spcPct val="0"/>
              </a:spcAft>
              <a:buFont typeface="Arial" panose="020B0604020202020204" pitchFamily="34" charset="0"/>
              <a:buChar char="•"/>
            </a:pPr>
            <a:r>
              <a:rPr lang="en-US" sz="2000" dirty="0">
                <a:solidFill>
                  <a:srgbClr val="213C51"/>
                </a:solidFill>
                <a:latin typeface="Arial" charset="0"/>
              </a:rPr>
              <a:t>“Requires the Governor and legislature to consider zero-based budget reviews when preparing the state budget.”</a:t>
            </a:r>
          </a:p>
        </p:txBody>
      </p:sp>
    </p:spTree>
    <p:extLst>
      <p:ext uri="{BB962C8B-B14F-4D97-AF65-F5344CB8AC3E}">
        <p14:creationId xmlns:p14="http://schemas.microsoft.com/office/powerpoint/2010/main" val="1069982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par>
                          <p:cTn id="14" fill="hold">
                            <p:stCondLst>
                              <p:cond delay="0"/>
                            </p:stCondLst>
                            <p:childTnLst>
                              <p:par>
                                <p:cTn id="15" presetID="42"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3"/>
                                        </p:tgtEl>
                                        <p:attrNameLst>
                                          <p:attrName>style.visibility</p:attrName>
                                        </p:attrNameLst>
                                      </p:cBhvr>
                                      <p:to>
                                        <p:strVal val="hidden"/>
                                      </p:to>
                                    </p:set>
                                  </p:childTnLst>
                                </p:cTn>
                              </p:par>
                            </p:childTnLst>
                          </p:cTn>
                        </p:par>
                        <p:par>
                          <p:cTn id="24" fill="hold">
                            <p:stCondLst>
                              <p:cond delay="0"/>
                            </p:stCondLst>
                            <p:childTnLst>
                              <p:par>
                                <p:cTn id="25" presetID="42"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3" grpId="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dirty="0" smtClean="0"/>
              <a:t>Project Purpose</a:t>
            </a:r>
            <a:endParaRPr lang="en-US" dirty="0"/>
          </a:p>
        </p:txBody>
      </p:sp>
    </p:spTree>
    <p:extLst>
      <p:ext uri="{BB962C8B-B14F-4D97-AF65-F5344CB8AC3E}">
        <p14:creationId xmlns:p14="http://schemas.microsoft.com/office/powerpoint/2010/main" val="927793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35139" y="868363"/>
            <a:ext cx="8751887" cy="424732"/>
          </a:xfrm>
        </p:spPr>
        <p:txBody>
          <a:bodyPr/>
          <a:lstStyle/>
          <a:p>
            <a:pPr>
              <a:lnSpc>
                <a:spcPct val="90000"/>
              </a:lnSpc>
              <a:spcBef>
                <a:spcPct val="20000"/>
              </a:spcBef>
            </a:pPr>
            <a:r>
              <a:rPr lang="en-US" dirty="0" smtClean="0"/>
              <a:t>WaTech’s Requirement in 17-19 Operating Budget</a:t>
            </a:r>
            <a:endParaRPr lang="en-US" dirty="0"/>
          </a:p>
        </p:txBody>
      </p:sp>
      <p:sp>
        <p:nvSpPr>
          <p:cNvPr id="13315" name="Rectangle 3"/>
          <p:cNvSpPr>
            <a:spLocks noGrp="1" noChangeArrowheads="1"/>
          </p:cNvSpPr>
          <p:nvPr>
            <p:ph idx="1"/>
          </p:nvPr>
        </p:nvSpPr>
        <p:spPr>
          <a:xfrm>
            <a:off x="1739106" y="1527176"/>
            <a:ext cx="8743950" cy="5112163"/>
          </a:xfrm>
        </p:spPr>
        <p:txBody>
          <a:bodyPr/>
          <a:lstStyle/>
          <a:p>
            <a:pPr marL="0" indent="0">
              <a:buNone/>
            </a:pPr>
            <a:r>
              <a:rPr lang="en-US" sz="2000" dirty="0"/>
              <a:t>Section 150 (7) requires us to conduct a zero-based budget review of </a:t>
            </a:r>
            <a:r>
              <a:rPr lang="en-US" sz="2000" u="sng" dirty="0"/>
              <a:t>all</a:t>
            </a:r>
            <a:r>
              <a:rPr lang="en-US" sz="2000" dirty="0"/>
              <a:t> WaTech services.   </a:t>
            </a:r>
          </a:p>
          <a:p>
            <a:pPr marL="57150" indent="0">
              <a:lnSpc>
                <a:spcPct val="115000"/>
              </a:lnSpc>
              <a:spcBef>
                <a:spcPts val="0"/>
              </a:spcBef>
              <a:buNone/>
            </a:pPr>
            <a:endParaRPr lang="en-US" b="1" dirty="0" smtClean="0">
              <a:ea typeface="Calibri" panose="020F0502020204030204" pitchFamily="34" charset="0"/>
              <a:cs typeface="Times New Roman" panose="02020603050405020304" pitchFamily="18" charset="0"/>
            </a:endParaRPr>
          </a:p>
          <a:p>
            <a:pPr marL="57150" indent="0">
              <a:lnSpc>
                <a:spcPct val="115000"/>
              </a:lnSpc>
              <a:spcBef>
                <a:spcPts val="0"/>
              </a:spcBef>
              <a:buNone/>
            </a:pPr>
            <a:r>
              <a:rPr lang="en-US" b="1" dirty="0" smtClean="0">
                <a:ea typeface="Calibri" panose="020F0502020204030204" pitchFamily="34" charset="0"/>
                <a:cs typeface="Times New Roman" panose="02020603050405020304" pitchFamily="18" charset="0"/>
              </a:rPr>
              <a:t>Requirement highlights:</a:t>
            </a:r>
          </a:p>
          <a:p>
            <a:pPr marL="800100" lvl="1" indent="-342900">
              <a:lnSpc>
                <a:spcPct val="115000"/>
              </a:lnSpc>
              <a:spcBef>
                <a:spcPts val="0"/>
              </a:spcBef>
              <a:buFont typeface="+mj-lt"/>
              <a:buAutoNum type="arabicPeriod"/>
            </a:pPr>
            <a:r>
              <a:rPr lang="en-US" dirty="0" smtClean="0">
                <a:ea typeface="Calibri" panose="020F0502020204030204" pitchFamily="34" charset="0"/>
                <a:cs typeface="Times New Roman" panose="02020603050405020304" pitchFamily="18" charset="0"/>
              </a:rPr>
              <a:t>Services we provide and statutory basis for the service;</a:t>
            </a:r>
          </a:p>
          <a:p>
            <a:pPr marL="800100" lvl="1" indent="-342900">
              <a:lnSpc>
                <a:spcPct val="115000"/>
              </a:lnSpc>
              <a:spcBef>
                <a:spcPts val="0"/>
              </a:spcBef>
              <a:buFont typeface="+mj-lt"/>
              <a:buAutoNum type="arabicPeriod"/>
            </a:pPr>
            <a:r>
              <a:rPr lang="en-US" dirty="0" smtClean="0">
                <a:ea typeface="Calibri" panose="020F0502020204030204" pitchFamily="34" charset="0"/>
                <a:cs typeface="Times New Roman" panose="02020603050405020304" pitchFamily="18" charset="0"/>
              </a:rPr>
              <a:t>Alignment to strategic plan and any associated performance measures; </a:t>
            </a:r>
          </a:p>
          <a:p>
            <a:pPr marL="800100" lvl="1" indent="-342900">
              <a:lnSpc>
                <a:spcPct val="115000"/>
              </a:lnSpc>
              <a:spcBef>
                <a:spcPts val="0"/>
              </a:spcBef>
              <a:buFont typeface="+mj-lt"/>
              <a:buAutoNum type="arabicPeriod"/>
            </a:pPr>
            <a:r>
              <a:rPr lang="en-US" dirty="0" smtClean="0">
                <a:ea typeface="Calibri" panose="020F0502020204030204" pitchFamily="34" charset="0"/>
                <a:cs typeface="Times New Roman" panose="02020603050405020304" pitchFamily="18" charset="0"/>
              </a:rPr>
              <a:t>Cost analysis</a:t>
            </a:r>
            <a:r>
              <a:rPr lang="en-US" dirty="0">
                <a:ea typeface="Calibri" panose="020F0502020204030204" pitchFamily="34" charset="0"/>
                <a:cs typeface="Times New Roman" panose="02020603050405020304" pitchFamily="18" charset="0"/>
              </a:rPr>
              <a:t> </a:t>
            </a:r>
            <a:r>
              <a:rPr lang="en-US" dirty="0" smtClean="0">
                <a:ea typeface="Calibri" panose="020F0502020204030204" pitchFamily="34" charset="0"/>
                <a:cs typeface="Times New Roman" panose="02020603050405020304" pitchFamily="18" charset="0"/>
              </a:rPr>
              <a:t>(Rates, How much does it cost to sustain, is it cost recoverable);</a:t>
            </a:r>
          </a:p>
          <a:p>
            <a:pPr marL="800100" lvl="1" indent="-342900">
              <a:lnSpc>
                <a:spcPct val="115000"/>
              </a:lnSpc>
              <a:spcBef>
                <a:spcPts val="0"/>
              </a:spcBef>
              <a:buFont typeface="+mj-lt"/>
              <a:buAutoNum type="arabicPeriod"/>
            </a:pPr>
            <a:r>
              <a:rPr lang="en-US" dirty="0" smtClean="0">
                <a:ea typeface="Calibri" panose="020F0502020204030204" pitchFamily="34" charset="0"/>
                <a:cs typeface="Times New Roman" panose="02020603050405020304" pitchFamily="18" charset="0"/>
              </a:rPr>
              <a:t>Customers that receive the service</a:t>
            </a:r>
          </a:p>
          <a:p>
            <a:pPr lvl="1">
              <a:lnSpc>
                <a:spcPct val="115000"/>
              </a:lnSpc>
              <a:spcBef>
                <a:spcPts val="0"/>
              </a:spcBef>
              <a:buFont typeface="+mj-lt"/>
              <a:buAutoNum type="arabicPeriod"/>
            </a:pPr>
            <a:endParaRPr lang="en-US" dirty="0">
              <a:ea typeface="Calibri" panose="020F0502020204030204" pitchFamily="34" charset="0"/>
              <a:cs typeface="Times New Roman" panose="02020603050405020304" pitchFamily="18" charset="0"/>
            </a:endParaRPr>
          </a:p>
          <a:p>
            <a:pPr marL="52388" lvl="1" indent="0">
              <a:lnSpc>
                <a:spcPct val="115000"/>
              </a:lnSpc>
              <a:spcBef>
                <a:spcPts val="0"/>
              </a:spcBef>
              <a:buNone/>
            </a:pPr>
            <a:r>
              <a:rPr lang="en-US" sz="1800" b="1" dirty="0">
                <a:ea typeface="Calibri" panose="020F0502020204030204" pitchFamily="34" charset="0"/>
                <a:cs typeface="Times New Roman" panose="02020603050405020304" pitchFamily="18" charset="0"/>
              </a:rPr>
              <a:t>Recommendations </a:t>
            </a:r>
          </a:p>
          <a:p>
            <a:pPr marL="795338" lvl="1" indent="-331788">
              <a:buFont typeface="+mj-lt"/>
              <a:buAutoNum type="arabicPeriod"/>
            </a:pPr>
            <a:r>
              <a:rPr lang="en-US" dirty="0">
                <a:ea typeface="Calibri" panose="020F0502020204030204" pitchFamily="34" charset="0"/>
                <a:cs typeface="Times New Roman" panose="02020603050405020304" pitchFamily="18" charset="0"/>
              </a:rPr>
              <a:t>Should WaTech provide the service to customers?</a:t>
            </a:r>
          </a:p>
          <a:p>
            <a:pPr marL="1484313" lvl="2" indent="-452438">
              <a:buFont typeface="+mj-lt"/>
              <a:buAutoNum type="alphaLcParenR"/>
            </a:pPr>
            <a:r>
              <a:rPr lang="en-US" sz="1600" dirty="0">
                <a:ea typeface="Calibri" panose="020F0502020204030204" pitchFamily="34" charset="0"/>
                <a:cs typeface="Times New Roman" panose="02020603050405020304" pitchFamily="18" charset="0"/>
              </a:rPr>
              <a:t>Provide the rationale why and the expected benefits customers should receive if WaTech must provide the service;</a:t>
            </a:r>
          </a:p>
          <a:p>
            <a:pPr marL="1484313" lvl="2" indent="-452438">
              <a:buFont typeface="+mj-lt"/>
              <a:buAutoNum type="alphaLcParenR"/>
            </a:pPr>
            <a:r>
              <a:rPr lang="en-US" sz="1600" dirty="0">
                <a:ea typeface="Calibri" panose="020F0502020204030204" pitchFamily="34" charset="0"/>
                <a:cs typeface="Times New Roman" panose="02020603050405020304" pitchFamily="18" charset="0"/>
              </a:rPr>
              <a:t>If WaTech does not provide the service, what are the reasonable service delivery alternatives and associated transition costs?</a:t>
            </a:r>
          </a:p>
          <a:p>
            <a:pPr marL="795338" lvl="1" indent="-331788">
              <a:buFont typeface="+mj-lt"/>
              <a:buAutoNum type="arabicPeriod"/>
            </a:pPr>
            <a:r>
              <a:rPr lang="en-US" dirty="0">
                <a:ea typeface="Calibri" panose="020F0502020204030204" pitchFamily="34" charset="0"/>
                <a:cs typeface="Times New Roman" panose="02020603050405020304" pitchFamily="18" charset="0"/>
              </a:rPr>
              <a:t>Is the service adequately resourced financially and do we have sufficient staffing to support the service?</a:t>
            </a:r>
          </a:p>
          <a:p>
            <a:pPr marL="0" lvl="1" indent="0">
              <a:lnSpc>
                <a:spcPct val="115000"/>
              </a:lnSpc>
              <a:spcBef>
                <a:spcPts val="0"/>
              </a:spcBef>
              <a:buNone/>
            </a:pPr>
            <a:endParaRPr lang="en-US" b="1" dirty="0" smtClean="0">
              <a:ea typeface="Calibri" panose="020F0502020204030204" pitchFamily="34" charset="0"/>
              <a:cs typeface="Times New Roman" panose="02020603050405020304" pitchFamily="18" charset="0"/>
            </a:endParaRPr>
          </a:p>
          <a:p>
            <a:pPr lvl="1">
              <a:lnSpc>
                <a:spcPct val="115000"/>
              </a:lnSpc>
              <a:spcBef>
                <a:spcPts val="0"/>
              </a:spcBef>
              <a:buFont typeface="+mj-lt"/>
              <a:buAutoNum type="alphaLcPeriod"/>
            </a:pPr>
            <a:endParaRPr lang="en-US" dirty="0">
              <a:ea typeface="Calibri" panose="020F0502020204030204" pitchFamily="34" charset="0"/>
              <a:cs typeface="Times New Roman" panose="02020603050405020304" pitchFamily="18" charset="0"/>
            </a:endParaRPr>
          </a:p>
          <a:p>
            <a:pPr lvl="1">
              <a:lnSpc>
                <a:spcPct val="115000"/>
              </a:lnSpc>
              <a:spcBef>
                <a:spcPts val="0"/>
              </a:spcBef>
              <a:buFont typeface="+mj-lt"/>
              <a:buAutoNum type="alphaLcPeriod"/>
            </a:pPr>
            <a:endParaRPr lang="en-US" dirty="0" smtClean="0">
              <a:ea typeface="Calibri" panose="020F0502020204030204" pitchFamily="34" charset="0"/>
              <a:cs typeface="Times New Roman" panose="02020603050405020304" pitchFamily="18" charset="0"/>
            </a:endParaRPr>
          </a:p>
        </p:txBody>
      </p:sp>
      <p:sp>
        <p:nvSpPr>
          <p:cNvPr id="7" name="Content Placeholder 6"/>
          <p:cNvSpPr>
            <a:spLocks noGrp="1"/>
          </p:cNvSpPr>
          <p:nvPr>
            <p:ph sz="quarter" idx="10"/>
          </p:nvPr>
        </p:nvSpPr>
        <p:spPr>
          <a:xfrm>
            <a:off x="6908801" y="295275"/>
            <a:ext cx="3563747" cy="301752"/>
          </a:xfrm>
        </p:spPr>
        <p:txBody>
          <a:bodyPr/>
          <a:lstStyle/>
          <a:p>
            <a:r>
              <a:rPr lang="en-US" dirty="0" smtClean="0"/>
              <a:t>Zero-Based Budget Review Requirements</a:t>
            </a:r>
            <a:endParaRPr lang="en-US" dirty="0"/>
          </a:p>
        </p:txBody>
      </p:sp>
      <p:sp>
        <p:nvSpPr>
          <p:cNvPr id="13316" name="Rectangle 4"/>
          <p:cNvSpPr>
            <a:spLocks noChangeArrowheads="1"/>
          </p:cNvSpPr>
          <p:nvPr/>
        </p:nvSpPr>
        <p:spPr bwMode="auto">
          <a:xfrm>
            <a:off x="2001839" y="1527176"/>
            <a:ext cx="8391525" cy="4703763"/>
          </a:xfrm>
          <a:prstGeom prst="rect">
            <a:avLst/>
          </a:prstGeom>
          <a:noFill/>
          <a:ln w="9525">
            <a:noFill/>
            <a:miter lim="800000"/>
            <a:headEnd/>
            <a:tailEnd/>
          </a:ln>
        </p:spPr>
        <p:txBody>
          <a:bodyPr/>
          <a:lstStyle/>
          <a:p>
            <a:pPr marL="342900" indent="-342900" defTabSz="914400" fontAlgn="base">
              <a:spcBef>
                <a:spcPct val="25000"/>
              </a:spcBef>
              <a:spcAft>
                <a:spcPct val="0"/>
              </a:spcAft>
              <a:buFontTx/>
              <a:buChar char="–"/>
            </a:pPr>
            <a:endParaRPr lang="en-US" sz="1400" b="1" dirty="0">
              <a:solidFill>
                <a:srgbClr val="000000"/>
              </a:solidFill>
              <a:latin typeface="Arial" charset="0"/>
              <a:cs typeface="Times New Roman" pitchFamily="18" charset="0"/>
            </a:endParaRPr>
          </a:p>
        </p:txBody>
      </p:sp>
    </p:spTree>
    <p:extLst>
      <p:ext uri="{BB962C8B-B14F-4D97-AF65-F5344CB8AC3E}">
        <p14:creationId xmlns:p14="http://schemas.microsoft.com/office/powerpoint/2010/main" val="833856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WA Tech PPT Template">
  <a:themeElements>
    <a:clrScheme name="WaTech">
      <a:dk1>
        <a:srgbClr val="717073"/>
      </a:dk1>
      <a:lt1>
        <a:srgbClr val="FFFFFF"/>
      </a:lt1>
      <a:dk2>
        <a:srgbClr val="000000"/>
      </a:dk2>
      <a:lt2>
        <a:srgbClr val="FFFFFF"/>
      </a:lt2>
      <a:accent1>
        <a:srgbClr val="580069"/>
      </a:accent1>
      <a:accent2>
        <a:srgbClr val="73AE14"/>
      </a:accent2>
      <a:accent3>
        <a:srgbClr val="0C3A69"/>
      </a:accent3>
      <a:accent4>
        <a:srgbClr val="9313A8"/>
      </a:accent4>
      <a:accent5>
        <a:srgbClr val="BBCB06"/>
      </a:accent5>
      <a:accent6>
        <a:srgbClr val="3388D5"/>
      </a:accent6>
      <a:hlink>
        <a:srgbClr val="9313A8"/>
      </a:hlink>
      <a:folHlink>
        <a:srgbClr val="0C3A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marL="231775" indent="-231775">
          <a:spcAft>
            <a:spcPts val="600"/>
          </a:spcAft>
          <a:buSzPct val="70000"/>
          <a:buFont typeface="Wingdings 3" pitchFamily="18" charset="2"/>
          <a:buChar char="}"/>
          <a:defRPr sz="2400" spc="-7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aster WaTech PPT Template [Read-Only]" id="{7ED877E3-D945-4CF5-A308-80E6025D93C4}" vid="{59A92B6C-882F-424B-88E0-24FAF58C32CB}"/>
    </a:ext>
  </a:extLst>
</a:theme>
</file>

<file path=ppt/theme/theme2.xml><?xml version="1.0" encoding="utf-8"?>
<a:theme xmlns:a="http://schemas.openxmlformats.org/drawingml/2006/main" name="Icon Libra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ter WaTech PPT Template [Read-Only]" id="{7ED877E3-D945-4CF5-A308-80E6025D93C4}" vid="{0FB282E2-3BD3-46FC-ADD5-E0ACD529F53E}"/>
    </a:ext>
  </a:extLst>
</a:theme>
</file>

<file path=ppt/theme/theme3.xml><?xml version="1.0" encoding="utf-8"?>
<a:theme xmlns:a="http://schemas.openxmlformats.org/drawingml/2006/main" name="Blackbaud">
  <a:themeElements>
    <a:clrScheme name="Blackbaud">
      <a:dk1>
        <a:srgbClr val="213C51"/>
      </a:dk1>
      <a:lt1>
        <a:srgbClr val="FFFFFF"/>
      </a:lt1>
      <a:dk2>
        <a:srgbClr val="41657A"/>
      </a:dk2>
      <a:lt2>
        <a:srgbClr val="ADBCBC"/>
      </a:lt2>
      <a:accent1>
        <a:srgbClr val="ADBCBC"/>
      </a:accent1>
      <a:accent2>
        <a:srgbClr val="41657A"/>
      </a:accent2>
      <a:accent3>
        <a:srgbClr val="57B6D7"/>
      </a:accent3>
      <a:accent4>
        <a:srgbClr val="A1B654"/>
      </a:accent4>
      <a:accent5>
        <a:srgbClr val="ECEA5C"/>
      </a:accent5>
      <a:accent6>
        <a:srgbClr val="E9BC45"/>
      </a:accent6>
      <a:hlink>
        <a:srgbClr val="57B6D7"/>
      </a:hlink>
      <a:folHlink>
        <a:srgbClr val="41657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342900" marR="0" indent="-342900" algn="ctr"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342900" marR="0" indent="-342900" algn="ctr"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4F616B"/>
        </a:accent1>
        <a:accent2>
          <a:srgbClr val="3333CC"/>
        </a:accent2>
        <a:accent3>
          <a:srgbClr val="FFFFFF"/>
        </a:accent3>
        <a:accent4>
          <a:srgbClr val="000000"/>
        </a:accent4>
        <a:accent5>
          <a:srgbClr val="B2B7B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4F616B"/>
        </a:accent1>
        <a:accent2>
          <a:srgbClr val="990000"/>
        </a:accent2>
        <a:accent3>
          <a:srgbClr val="FFFFFF"/>
        </a:accent3>
        <a:accent4>
          <a:srgbClr val="000000"/>
        </a:accent4>
        <a:accent5>
          <a:srgbClr val="B2B7BA"/>
        </a:accent5>
        <a:accent6>
          <a:srgbClr val="8A0000"/>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808080"/>
        </a:lt2>
        <a:accent1>
          <a:srgbClr val="4F616B"/>
        </a:accent1>
        <a:accent2>
          <a:srgbClr val="FF9900"/>
        </a:accent2>
        <a:accent3>
          <a:srgbClr val="FFFFFF"/>
        </a:accent3>
        <a:accent4>
          <a:srgbClr val="000000"/>
        </a:accent4>
        <a:accent5>
          <a:srgbClr val="B2B7BA"/>
        </a:accent5>
        <a:accent6>
          <a:srgbClr val="E78A00"/>
        </a:accent6>
        <a:hlink>
          <a:srgbClr val="4F616B"/>
        </a:hlink>
        <a:folHlink>
          <a:srgbClr val="B2B2B2"/>
        </a:folHlink>
      </a:clrScheme>
      <a:clrMap bg1="lt1" tx1="dk1" bg2="lt2" tx2="dk2" accent1="accent1" accent2="accent2" accent3="accent3" accent4="accent4" accent5="accent5" accent6="accent6" hlink="hlink" folHlink="folHlink"/>
    </a:extraClrScheme>
    <a:extraClrScheme>
      <a:clrScheme name="Default Design 11">
        <a:dk1>
          <a:srgbClr val="213C51"/>
        </a:dk1>
        <a:lt1>
          <a:srgbClr val="FFFFFF"/>
        </a:lt1>
        <a:dk2>
          <a:srgbClr val="213C51"/>
        </a:dk2>
        <a:lt2>
          <a:srgbClr val="ADBCC7"/>
        </a:lt2>
        <a:accent1>
          <a:srgbClr val="213C51"/>
        </a:accent1>
        <a:accent2>
          <a:srgbClr val="E9BC45"/>
        </a:accent2>
        <a:accent3>
          <a:srgbClr val="FFFFFF"/>
        </a:accent3>
        <a:accent4>
          <a:srgbClr val="1B3244"/>
        </a:accent4>
        <a:accent5>
          <a:srgbClr val="ABAFB3"/>
        </a:accent5>
        <a:accent6>
          <a:srgbClr val="D3AA3E"/>
        </a:accent6>
        <a:hlink>
          <a:srgbClr val="57B6D7"/>
        </a:hlink>
        <a:folHlink>
          <a:srgbClr val="41657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Lynda Theme">
      <a:dk1>
        <a:srgbClr val="5091BD"/>
      </a:dk1>
      <a:lt1>
        <a:srgbClr val="FFFFFF"/>
      </a:lt1>
      <a:dk2>
        <a:srgbClr val="323232"/>
      </a:dk2>
      <a:lt2>
        <a:srgbClr val="EEEEEE"/>
      </a:lt2>
      <a:accent1>
        <a:srgbClr val="5091B7"/>
      </a:accent1>
      <a:accent2>
        <a:srgbClr val="FFBA00"/>
      </a:accent2>
      <a:accent3>
        <a:srgbClr val="E8293E"/>
      </a:accent3>
      <a:accent4>
        <a:srgbClr val="323232"/>
      </a:accent4>
      <a:accent5>
        <a:srgbClr val="555555"/>
      </a:accent5>
      <a:accent6>
        <a:srgbClr val="66666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63500">
          <a:solidFill>
            <a:schemeClr val="accent1">
              <a:alpha val="50000"/>
            </a:schemeClr>
          </a:solidFill>
          <a:tailEnd type="stealth"/>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YNDA ENTERPRISE POWERPOINT TEMPLATE" id="{D91A502D-5211-4EAF-B493-0DFEE815FE92}" vid="{CDAFCC36-785B-4ED7-8501-BC6D06A51FE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471C9BA4AC5E4289EA6C5DD7B8D557" ma:contentTypeVersion="0" ma:contentTypeDescription="Create a new document." ma:contentTypeScope="" ma:versionID="57077275d441ce24c64727c53df54266">
  <xsd:schema xmlns:xsd="http://www.w3.org/2001/XMLSchema" xmlns:xs="http://www.w3.org/2001/XMLSchema" xmlns:p="http://schemas.microsoft.com/office/2006/metadata/properties" targetNamespace="http://schemas.microsoft.com/office/2006/metadata/properties" ma:root="true" ma:fieldsID="dd76d102ae39cd717f9fae1f8ca66b4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5D9E01-36DD-4745-AF75-A80C127D16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Master WaTech PPT Template</Template>
  <TotalTime>1080</TotalTime>
  <Words>4492</Words>
  <Application>Microsoft Office PowerPoint</Application>
  <PresentationFormat>Widescreen</PresentationFormat>
  <Paragraphs>776</Paragraphs>
  <Slides>49</Slides>
  <Notes>43</Notes>
  <HiddenSlides>1</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49</vt:i4>
      </vt:variant>
    </vt:vector>
  </HeadingPairs>
  <TitlesOfParts>
    <vt:vector size="65" baseType="lpstr">
      <vt:lpstr>Arial</vt:lpstr>
      <vt:lpstr>Avenir Next Regular</vt:lpstr>
      <vt:lpstr>Bl Avenir Black</vt:lpstr>
      <vt:lpstr>Calibri</vt:lpstr>
      <vt:lpstr>Century Gothic</vt:lpstr>
      <vt:lpstr>Century Schoolbook</vt:lpstr>
      <vt:lpstr>Segoe UI</vt:lpstr>
      <vt:lpstr>Symbol</vt:lpstr>
      <vt:lpstr>Tahoma</vt:lpstr>
      <vt:lpstr>Times New Roman</vt:lpstr>
      <vt:lpstr>Trebuchet MS</vt:lpstr>
      <vt:lpstr>Wingdings</vt:lpstr>
      <vt:lpstr>WA Tech PPT Template</vt:lpstr>
      <vt:lpstr>Icon Library</vt:lpstr>
      <vt:lpstr>Blackbaud</vt:lpstr>
      <vt:lpstr>Office Theme</vt:lpstr>
      <vt:lpstr>CIO Forum</vt:lpstr>
      <vt:lpstr>WaTech Zero Based Budget Review</vt:lpstr>
      <vt:lpstr>Zero-Based Budget Review Project</vt:lpstr>
      <vt:lpstr>Agenda</vt:lpstr>
      <vt:lpstr>PowerPoint Presentation</vt:lpstr>
      <vt:lpstr>What is Zero-Based Budgeting (ZBB)?</vt:lpstr>
      <vt:lpstr>Zero-Based Budget and Washington State Government</vt:lpstr>
      <vt:lpstr>PowerPoint Presentation</vt:lpstr>
      <vt:lpstr>WaTech’s Requirement in 17-19 Operating Budget</vt:lpstr>
      <vt:lpstr>Why are we contracting this work out?</vt:lpstr>
      <vt:lpstr>PowerPoint Presentation</vt:lpstr>
      <vt:lpstr>PowerPoint Presentation</vt:lpstr>
      <vt:lpstr>PowerPoint Presentation</vt:lpstr>
      <vt:lpstr>What is WaTech hoping to gain through this effort?</vt:lpstr>
      <vt:lpstr>PowerPoint Presentation</vt:lpstr>
      <vt:lpstr>Customer Involvement</vt:lpstr>
      <vt:lpstr>Final Thoughts</vt:lpstr>
      <vt:lpstr>Project Resources</vt:lpstr>
      <vt:lpstr>PowerPoint Presentation</vt:lpstr>
      <vt:lpstr>Cyber Security Trends </vt:lpstr>
      <vt:lpstr>Lynda.com Information Session</vt:lpstr>
      <vt:lpstr>lynda.com Introduction for State of Washington</vt:lpstr>
      <vt:lpstr>Agenda</vt:lpstr>
      <vt:lpstr>Quick Facts about lynda.com</vt:lpstr>
      <vt:lpstr>Lynda.com Supports Employee Engagement</vt:lpstr>
      <vt:lpstr>PowerPoint Presentation</vt:lpstr>
      <vt:lpstr>Millennials are Requesting Training and Development</vt:lpstr>
      <vt:lpstr>Benefits of lynda.com Learning Solutions for Governments</vt:lpstr>
      <vt:lpstr>High-Quality Training Designed for Optimal Learning  </vt:lpstr>
      <vt:lpstr>Significant Breadth and Depth Aligns with Mission-Critical Skills</vt:lpstr>
      <vt:lpstr>Design and Assign Custom Learning Paths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 Adoption, Usage, and Learning</vt:lpstr>
      <vt:lpstr>PowerPoint Presentation</vt:lpstr>
      <vt:lpstr>Agency Lynda.com Usage Example:</vt:lpstr>
      <vt:lpstr>PowerPoint Presentation</vt:lpstr>
      <vt:lpstr>Agency Lynda.com Usage Example:</vt:lpstr>
      <vt:lpstr>Agency Lynda.com Usage Example:</vt:lpstr>
      <vt:lpstr>Agency Lynda.com usage examples:</vt:lpstr>
      <vt:lpstr>Testimonials</vt:lpstr>
      <vt:lpstr>Good of the Order Updates, Questions, Answers, Agenda Ideas</vt:lpstr>
    </vt:vector>
  </TitlesOfParts>
  <Manager>&lt;Content Manager Name Here&gt;</Manager>
  <Company>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Cover Slide</dc:title>
  <dc:subject>&lt;Event Name&gt;</dc:subject>
  <dc:creator>Freeman, Marilyn (OCIO)</dc:creator>
  <cp:keywords>&lt;Any Related Keywords&gt;</cp:keywords>
  <dc:description>Template: _x000d_
Formatting: _x000d_
Event Date: _x000d_
Event Location: _x000d_
Audience Type:</dc:description>
  <cp:lastModifiedBy>Bailey, Matthew (WaTech)</cp:lastModifiedBy>
  <cp:revision>30</cp:revision>
  <cp:lastPrinted>2015-12-01T23:29:14Z</cp:lastPrinted>
  <dcterms:created xsi:type="dcterms:W3CDTF">2015-12-01T23:22:10Z</dcterms:created>
  <dcterms:modified xsi:type="dcterms:W3CDTF">2017-12-14T18:33:55Z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0x010100D6471C9BA4AC5E4289EA6C5DD7B8D557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