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3" r:id="rId6"/>
    <p:sldMasterId id="2147484590" r:id="rId7"/>
  </p:sldMasterIdLst>
  <p:notesMasterIdLst>
    <p:notesMasterId r:id="rId27"/>
  </p:notesMasterIdLst>
  <p:handoutMasterIdLst>
    <p:handoutMasterId r:id="rId28"/>
  </p:handoutMasterIdLst>
  <p:sldIdLst>
    <p:sldId id="256" r:id="rId8"/>
    <p:sldId id="366" r:id="rId9"/>
    <p:sldId id="384" r:id="rId10"/>
    <p:sldId id="342" r:id="rId11"/>
    <p:sldId id="351" r:id="rId12"/>
    <p:sldId id="402" r:id="rId13"/>
    <p:sldId id="401" r:id="rId14"/>
    <p:sldId id="352" r:id="rId15"/>
    <p:sldId id="386" r:id="rId16"/>
    <p:sldId id="395" r:id="rId17"/>
    <p:sldId id="396" r:id="rId18"/>
    <p:sldId id="397" r:id="rId19"/>
    <p:sldId id="398" r:id="rId20"/>
    <p:sldId id="399" r:id="rId21"/>
    <p:sldId id="400" r:id="rId22"/>
    <p:sldId id="393" r:id="rId23"/>
    <p:sldId id="353" r:id="rId24"/>
    <p:sldId id="394" r:id="rId25"/>
    <p:sldId id="269" r:id="rId26"/>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366"/>
            <p14:sldId id="384"/>
            <p14:sldId id="342"/>
            <p14:sldId id="351"/>
            <p14:sldId id="402"/>
            <p14:sldId id="401"/>
            <p14:sldId id="352"/>
            <p14:sldId id="386"/>
            <p14:sldId id="395"/>
            <p14:sldId id="396"/>
            <p14:sldId id="397"/>
            <p14:sldId id="398"/>
            <p14:sldId id="399"/>
            <p14:sldId id="400"/>
            <p14:sldId id="393"/>
            <p14:sldId id="353"/>
            <p14:sldId id="394"/>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4" autoAdjust="0"/>
    <p:restoredTop sz="99261" autoAdjust="0"/>
  </p:normalViewPr>
  <p:slideViewPr>
    <p:cSldViewPr snapToGrid="0">
      <p:cViewPr varScale="1">
        <p:scale>
          <a:sx n="73" d="100"/>
          <a:sy n="73" d="100"/>
        </p:scale>
        <p:origin x="198" y="7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765DA-452F-44A8-A611-F7D2C8554229}"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en-US"/>
        </a:p>
      </dgm:t>
    </dgm:pt>
    <dgm:pt modelId="{20DA6B1C-0709-43FD-B44D-237DC6893723}">
      <dgm:prSet phldrT="[Text]" custT="1"/>
      <dgm:spPr/>
      <dgm:t>
        <a:bodyPr/>
        <a:lstStyle/>
        <a:p>
          <a:r>
            <a:rPr lang="en-US" sz="2400" dirty="0" smtClean="0">
              <a:solidFill>
                <a:schemeClr val="tx1"/>
              </a:solidFill>
            </a:rPr>
            <a:t>Themes</a:t>
          </a:r>
          <a:endParaRPr lang="en-US" sz="2400" dirty="0">
            <a:solidFill>
              <a:schemeClr val="tx1"/>
            </a:solidFill>
          </a:endParaRPr>
        </a:p>
      </dgm:t>
    </dgm:pt>
    <dgm:pt modelId="{9A9F87C3-B2ED-4BBA-AC8C-D4C971B3CE99}" type="parTrans" cxnId="{7FB244C1-06C5-4D35-A288-38F337A747EA}">
      <dgm:prSet/>
      <dgm:spPr/>
      <dgm:t>
        <a:bodyPr/>
        <a:lstStyle/>
        <a:p>
          <a:endParaRPr lang="en-US"/>
        </a:p>
      </dgm:t>
    </dgm:pt>
    <dgm:pt modelId="{9AB0E0B5-70BF-495B-876C-9193B3309B86}" type="sibTrans" cxnId="{7FB244C1-06C5-4D35-A288-38F337A747EA}">
      <dgm:prSet/>
      <dgm:spPr/>
      <dgm:t>
        <a:bodyPr/>
        <a:lstStyle/>
        <a:p>
          <a:endParaRPr lang="en-US"/>
        </a:p>
      </dgm:t>
    </dgm:pt>
    <dgm:pt modelId="{E64246F1-AB2E-41C8-8C4E-D198D6CD2EAE}">
      <dgm:prSet phldrT="[Text]" custT="1"/>
      <dgm:spPr/>
      <dgm:t>
        <a:bodyPr/>
        <a:lstStyle/>
        <a:p>
          <a:r>
            <a:rPr lang="en-US" sz="1800" dirty="0" smtClean="0">
              <a:solidFill>
                <a:schemeClr val="tx1"/>
              </a:solidFill>
            </a:rPr>
            <a:t>Using format from prior year simplifies work</a:t>
          </a:r>
          <a:endParaRPr lang="en-US" sz="1800" dirty="0">
            <a:solidFill>
              <a:schemeClr val="tx1"/>
            </a:solidFill>
          </a:endParaRPr>
        </a:p>
      </dgm:t>
    </dgm:pt>
    <dgm:pt modelId="{3D5AA747-A76F-4991-9CA5-F2A932C42695}" type="parTrans" cxnId="{E071E25F-CDA6-4844-A39C-5D32D7BE975C}">
      <dgm:prSet/>
      <dgm:spPr/>
      <dgm:t>
        <a:bodyPr/>
        <a:lstStyle/>
        <a:p>
          <a:endParaRPr lang="en-US"/>
        </a:p>
      </dgm:t>
    </dgm:pt>
    <dgm:pt modelId="{834802A3-8FA7-4AB1-AEDE-92C7B54A4DDE}" type="sibTrans" cxnId="{E071E25F-CDA6-4844-A39C-5D32D7BE975C}">
      <dgm:prSet/>
      <dgm:spPr/>
      <dgm:t>
        <a:bodyPr/>
        <a:lstStyle/>
        <a:p>
          <a:endParaRPr lang="en-US"/>
        </a:p>
      </dgm:t>
    </dgm:pt>
    <dgm:pt modelId="{B9250614-DBD7-4DC1-AC59-14E06A638F02}">
      <dgm:prSet phldrT="[Text]" custT="1"/>
      <dgm:spPr/>
      <dgm:t>
        <a:bodyPr/>
        <a:lstStyle/>
        <a:p>
          <a:r>
            <a:rPr lang="en-US" sz="2400" dirty="0" smtClean="0">
              <a:solidFill>
                <a:schemeClr val="tx1"/>
              </a:solidFill>
            </a:rPr>
            <a:t>Strategy for 2018</a:t>
          </a:r>
          <a:endParaRPr lang="en-US" sz="2400" dirty="0">
            <a:solidFill>
              <a:schemeClr val="tx1"/>
            </a:solidFill>
          </a:endParaRPr>
        </a:p>
      </dgm:t>
    </dgm:pt>
    <dgm:pt modelId="{07B3D520-AB70-4A20-9C42-61EB5A576313}" type="parTrans" cxnId="{8C6D23B0-29FC-4CCE-9221-B559FFEBD35D}">
      <dgm:prSet/>
      <dgm:spPr/>
      <dgm:t>
        <a:bodyPr/>
        <a:lstStyle/>
        <a:p>
          <a:endParaRPr lang="en-US"/>
        </a:p>
      </dgm:t>
    </dgm:pt>
    <dgm:pt modelId="{AAD2A383-1088-4FBE-A0B8-72C826339B0C}" type="sibTrans" cxnId="{8C6D23B0-29FC-4CCE-9221-B559FFEBD35D}">
      <dgm:prSet/>
      <dgm:spPr/>
      <dgm:t>
        <a:bodyPr/>
        <a:lstStyle/>
        <a:p>
          <a:endParaRPr lang="en-US"/>
        </a:p>
      </dgm:t>
    </dgm:pt>
    <dgm:pt modelId="{898737E0-AAAA-48C6-B26C-ED4084012905}">
      <dgm:prSet phldrT="[Text]" custT="1"/>
      <dgm:spPr/>
      <dgm:t>
        <a:bodyPr/>
        <a:lstStyle/>
        <a:p>
          <a:r>
            <a:rPr lang="en-US" sz="1800" dirty="0" smtClean="0">
              <a:solidFill>
                <a:schemeClr val="tx1"/>
              </a:solidFill>
            </a:rPr>
            <a:t>Use same application inventory tool (</a:t>
          </a:r>
          <a:r>
            <a:rPr lang="en-US" sz="1800" i="1" dirty="0" smtClean="0">
              <a:solidFill>
                <a:schemeClr val="tx1"/>
              </a:solidFill>
            </a:rPr>
            <a:t>unless legislative change required</a:t>
          </a:r>
          <a:r>
            <a:rPr lang="en-US" sz="1800" dirty="0" smtClean="0">
              <a:solidFill>
                <a:schemeClr val="tx1"/>
              </a:solidFill>
            </a:rPr>
            <a:t>)</a:t>
          </a:r>
          <a:endParaRPr lang="en-US" sz="1800" dirty="0">
            <a:solidFill>
              <a:schemeClr val="tx1"/>
            </a:solidFill>
          </a:endParaRPr>
        </a:p>
      </dgm:t>
    </dgm:pt>
    <dgm:pt modelId="{0C2358BA-1B26-4EB1-AD21-566A031A842B}" type="parTrans" cxnId="{02589049-0E8E-4A30-B6E0-AB21E2860E20}">
      <dgm:prSet/>
      <dgm:spPr/>
      <dgm:t>
        <a:bodyPr/>
        <a:lstStyle/>
        <a:p>
          <a:endParaRPr lang="en-US"/>
        </a:p>
      </dgm:t>
    </dgm:pt>
    <dgm:pt modelId="{B51F48BB-0E13-490B-8C98-969FE1A5E42F}" type="sibTrans" cxnId="{02589049-0E8E-4A30-B6E0-AB21E2860E20}">
      <dgm:prSet/>
      <dgm:spPr/>
      <dgm:t>
        <a:bodyPr/>
        <a:lstStyle/>
        <a:p>
          <a:endParaRPr lang="en-US"/>
        </a:p>
      </dgm:t>
    </dgm:pt>
    <dgm:pt modelId="{D63D9D7F-949F-4489-A6AE-E7957A5F6A00}">
      <dgm:prSet phldrT="[Text]" custT="1"/>
      <dgm:spPr/>
      <dgm:t>
        <a:bodyPr/>
        <a:lstStyle/>
        <a:p>
          <a:r>
            <a:rPr lang="en-US" sz="2400" dirty="0" smtClean="0">
              <a:solidFill>
                <a:schemeClr val="tx1"/>
              </a:solidFill>
            </a:rPr>
            <a:t>Going forward</a:t>
          </a:r>
          <a:endParaRPr lang="en-US" sz="2400" dirty="0">
            <a:solidFill>
              <a:schemeClr val="tx1"/>
            </a:solidFill>
          </a:endParaRPr>
        </a:p>
      </dgm:t>
    </dgm:pt>
    <dgm:pt modelId="{74A16581-E5D2-4831-8FA0-EEC302A98D7F}" type="parTrans" cxnId="{7D736BD2-C5BF-47F7-8A5C-B2A9D4184929}">
      <dgm:prSet/>
      <dgm:spPr/>
      <dgm:t>
        <a:bodyPr/>
        <a:lstStyle/>
        <a:p>
          <a:endParaRPr lang="en-US"/>
        </a:p>
      </dgm:t>
    </dgm:pt>
    <dgm:pt modelId="{0B9FDCDC-EB2E-459D-9D4F-E9CE4D577B51}" type="sibTrans" cxnId="{7D736BD2-C5BF-47F7-8A5C-B2A9D4184929}">
      <dgm:prSet/>
      <dgm:spPr/>
      <dgm:t>
        <a:bodyPr/>
        <a:lstStyle/>
        <a:p>
          <a:endParaRPr lang="en-US"/>
        </a:p>
      </dgm:t>
    </dgm:pt>
    <dgm:pt modelId="{889C7039-0454-4011-972B-A0B448044165}">
      <dgm:prSet phldrT="[Text]" custT="1"/>
      <dgm:spPr/>
      <dgm:t>
        <a:bodyPr/>
        <a:lstStyle/>
        <a:p>
          <a:r>
            <a:rPr lang="en-US" sz="1800" dirty="0" smtClean="0">
              <a:solidFill>
                <a:schemeClr val="tx1"/>
              </a:solidFill>
            </a:rPr>
            <a:t>Application inventory tool remains available and can be updated on an ongoing basis</a:t>
          </a:r>
          <a:endParaRPr lang="en-US" sz="1800" dirty="0">
            <a:solidFill>
              <a:schemeClr val="tx1"/>
            </a:solidFill>
          </a:endParaRPr>
        </a:p>
      </dgm:t>
    </dgm:pt>
    <dgm:pt modelId="{DE3B6FFC-FFE2-4CD4-9E50-DF980AD22825}" type="parTrans" cxnId="{51797D26-8FFD-4A5C-8087-67AD39C02CAE}">
      <dgm:prSet/>
      <dgm:spPr/>
      <dgm:t>
        <a:bodyPr/>
        <a:lstStyle/>
        <a:p>
          <a:endParaRPr lang="en-US"/>
        </a:p>
      </dgm:t>
    </dgm:pt>
    <dgm:pt modelId="{FE5B9A21-6F54-4412-9CD5-7A0FEBC202C3}" type="sibTrans" cxnId="{51797D26-8FFD-4A5C-8087-67AD39C02CAE}">
      <dgm:prSet/>
      <dgm:spPr/>
      <dgm:t>
        <a:bodyPr/>
        <a:lstStyle/>
        <a:p>
          <a:endParaRPr lang="en-US"/>
        </a:p>
      </dgm:t>
    </dgm:pt>
    <dgm:pt modelId="{0681A994-2180-4E1F-991D-B3F65CDB3989}">
      <dgm:prSet phldrT="[Text]" custT="1"/>
      <dgm:spPr/>
      <dgm:t>
        <a:bodyPr/>
        <a:lstStyle/>
        <a:p>
          <a:r>
            <a:rPr lang="en-US" sz="1800" dirty="0" smtClean="0">
              <a:solidFill>
                <a:schemeClr val="tx1"/>
              </a:solidFill>
            </a:rPr>
            <a:t>Use survey to inform other process improvements</a:t>
          </a:r>
          <a:endParaRPr lang="en-US" sz="1800" dirty="0">
            <a:solidFill>
              <a:schemeClr val="tx1"/>
            </a:solidFill>
          </a:endParaRPr>
        </a:p>
      </dgm:t>
    </dgm:pt>
    <dgm:pt modelId="{07EA2899-447E-441A-8AE2-BD88C8347ED1}" type="parTrans" cxnId="{389118A7-827A-4A84-846B-31AC7C256C5E}">
      <dgm:prSet/>
      <dgm:spPr/>
      <dgm:t>
        <a:bodyPr/>
        <a:lstStyle/>
        <a:p>
          <a:endParaRPr lang="en-US"/>
        </a:p>
      </dgm:t>
    </dgm:pt>
    <dgm:pt modelId="{090C5908-C94F-45EA-9BD9-7E590BAD30C8}" type="sibTrans" cxnId="{389118A7-827A-4A84-846B-31AC7C256C5E}">
      <dgm:prSet/>
      <dgm:spPr/>
      <dgm:t>
        <a:bodyPr/>
        <a:lstStyle/>
        <a:p>
          <a:endParaRPr lang="en-US"/>
        </a:p>
      </dgm:t>
    </dgm:pt>
    <dgm:pt modelId="{20C7F359-CBEE-407D-B821-1F7BA599F17E}">
      <dgm:prSet phldrT="[Text]" custT="1"/>
      <dgm:spPr/>
      <dgm:t>
        <a:bodyPr/>
        <a:lstStyle/>
        <a:p>
          <a:r>
            <a:rPr lang="en-US" sz="1800" dirty="0" smtClean="0">
              <a:solidFill>
                <a:schemeClr val="tx1"/>
              </a:solidFill>
            </a:rPr>
            <a:t>Provide checklist to track submittal progress</a:t>
          </a:r>
          <a:endParaRPr lang="en-US" sz="1800" dirty="0">
            <a:solidFill>
              <a:schemeClr val="tx1"/>
            </a:solidFill>
          </a:endParaRPr>
        </a:p>
      </dgm:t>
    </dgm:pt>
    <dgm:pt modelId="{8650D72A-B03D-4387-ACA4-3CE85ED19A32}" type="parTrans" cxnId="{DD466F23-5412-4E96-BDF3-9D40146D0604}">
      <dgm:prSet/>
      <dgm:spPr/>
      <dgm:t>
        <a:bodyPr/>
        <a:lstStyle/>
        <a:p>
          <a:endParaRPr lang="en-US"/>
        </a:p>
      </dgm:t>
    </dgm:pt>
    <dgm:pt modelId="{C87E8415-553F-4EBB-AD3F-8A53A0B5A79D}" type="sibTrans" cxnId="{DD466F23-5412-4E96-BDF3-9D40146D0604}">
      <dgm:prSet/>
      <dgm:spPr/>
      <dgm:t>
        <a:bodyPr/>
        <a:lstStyle/>
        <a:p>
          <a:endParaRPr lang="en-US"/>
        </a:p>
      </dgm:t>
    </dgm:pt>
    <dgm:pt modelId="{873E5EF7-48A4-411E-B2DD-8CFDDDF97DDF}">
      <dgm:prSet phldrT="[Text]" custT="1"/>
      <dgm:spPr/>
      <dgm:t>
        <a:bodyPr/>
        <a:lstStyle/>
        <a:p>
          <a:r>
            <a:rPr lang="en-US" sz="1800" dirty="0" smtClean="0">
              <a:solidFill>
                <a:schemeClr val="tx1"/>
              </a:solidFill>
            </a:rPr>
            <a:t>Look for ways to reduce time to complete certification process</a:t>
          </a:r>
          <a:endParaRPr lang="en-US" sz="1800" dirty="0">
            <a:solidFill>
              <a:schemeClr val="tx1"/>
            </a:solidFill>
          </a:endParaRPr>
        </a:p>
      </dgm:t>
    </dgm:pt>
    <dgm:pt modelId="{C5B39366-444A-45E6-9EB7-E043CB1BCB4F}" type="parTrans" cxnId="{DB968ABB-B955-489B-952E-DC741EEDE9A7}">
      <dgm:prSet/>
      <dgm:spPr/>
      <dgm:t>
        <a:bodyPr/>
        <a:lstStyle/>
        <a:p>
          <a:endParaRPr lang="en-US"/>
        </a:p>
      </dgm:t>
    </dgm:pt>
    <dgm:pt modelId="{E664863A-AB53-4175-85FC-1A89AEAB272A}" type="sibTrans" cxnId="{DB968ABB-B955-489B-952E-DC741EEDE9A7}">
      <dgm:prSet/>
      <dgm:spPr/>
      <dgm:t>
        <a:bodyPr/>
        <a:lstStyle/>
        <a:p>
          <a:endParaRPr lang="en-US"/>
        </a:p>
      </dgm:t>
    </dgm:pt>
    <dgm:pt modelId="{DE17941F-948E-4134-98E6-0471D7A888DD}">
      <dgm:prSet phldrT="[Text]" custT="1"/>
      <dgm:spPr/>
      <dgm:t>
        <a:bodyPr/>
        <a:lstStyle/>
        <a:p>
          <a:r>
            <a:rPr lang="en-US" sz="1800" dirty="0" smtClean="0">
              <a:solidFill>
                <a:schemeClr val="tx1"/>
              </a:solidFill>
            </a:rPr>
            <a:t>Look for opportunities to consolidate certification components</a:t>
          </a:r>
          <a:endParaRPr lang="en-US" sz="1800" dirty="0">
            <a:solidFill>
              <a:schemeClr val="tx1"/>
            </a:solidFill>
          </a:endParaRPr>
        </a:p>
      </dgm:t>
    </dgm:pt>
    <dgm:pt modelId="{C7B218B3-BA7C-4921-BB51-E62F2DECCCC8}" type="parTrans" cxnId="{1BA6C496-3085-4C53-9CD3-6148FCD00BFA}">
      <dgm:prSet/>
      <dgm:spPr/>
      <dgm:t>
        <a:bodyPr/>
        <a:lstStyle/>
        <a:p>
          <a:endParaRPr lang="en-US"/>
        </a:p>
      </dgm:t>
    </dgm:pt>
    <dgm:pt modelId="{7F7A3DD6-8BD7-484F-8AED-400FDEB2C719}" type="sibTrans" cxnId="{1BA6C496-3085-4C53-9CD3-6148FCD00BFA}">
      <dgm:prSet/>
      <dgm:spPr/>
      <dgm:t>
        <a:bodyPr/>
        <a:lstStyle/>
        <a:p>
          <a:endParaRPr lang="en-US"/>
        </a:p>
      </dgm:t>
    </dgm:pt>
    <dgm:pt modelId="{D51885B3-ACCB-4B82-BDCA-418409F46A11}" type="pres">
      <dgm:prSet presAssocID="{552765DA-452F-44A8-A611-F7D2C8554229}" presName="Name0" presStyleCnt="0">
        <dgm:presLayoutVars>
          <dgm:dir/>
          <dgm:animLvl val="lvl"/>
          <dgm:resizeHandles val="exact"/>
        </dgm:presLayoutVars>
      </dgm:prSet>
      <dgm:spPr/>
      <dgm:t>
        <a:bodyPr/>
        <a:lstStyle/>
        <a:p>
          <a:endParaRPr lang="en-US"/>
        </a:p>
      </dgm:t>
    </dgm:pt>
    <dgm:pt modelId="{19681676-DA22-4947-A8B9-DB91BCF48A5B}" type="pres">
      <dgm:prSet presAssocID="{20DA6B1C-0709-43FD-B44D-237DC6893723}" presName="linNode" presStyleCnt="0"/>
      <dgm:spPr/>
    </dgm:pt>
    <dgm:pt modelId="{B5C6A0A8-48C2-4304-A9C4-C635B5C95857}" type="pres">
      <dgm:prSet presAssocID="{20DA6B1C-0709-43FD-B44D-237DC6893723}" presName="parentText" presStyleLbl="node1" presStyleIdx="0" presStyleCnt="3">
        <dgm:presLayoutVars>
          <dgm:chMax val="1"/>
          <dgm:bulletEnabled val="1"/>
        </dgm:presLayoutVars>
      </dgm:prSet>
      <dgm:spPr/>
      <dgm:t>
        <a:bodyPr/>
        <a:lstStyle/>
        <a:p>
          <a:endParaRPr lang="en-US"/>
        </a:p>
      </dgm:t>
    </dgm:pt>
    <dgm:pt modelId="{8934D276-4C58-4B10-95FF-DCFE6F4EEA84}" type="pres">
      <dgm:prSet presAssocID="{20DA6B1C-0709-43FD-B44D-237DC6893723}" presName="descendantText" presStyleLbl="alignAccFollowNode1" presStyleIdx="0" presStyleCnt="3">
        <dgm:presLayoutVars>
          <dgm:bulletEnabled val="1"/>
        </dgm:presLayoutVars>
      </dgm:prSet>
      <dgm:spPr/>
      <dgm:t>
        <a:bodyPr/>
        <a:lstStyle/>
        <a:p>
          <a:endParaRPr lang="en-US"/>
        </a:p>
      </dgm:t>
    </dgm:pt>
    <dgm:pt modelId="{4FC32B33-CD7F-4E60-AEC4-ED3C9D4440BD}" type="pres">
      <dgm:prSet presAssocID="{9AB0E0B5-70BF-495B-876C-9193B3309B86}" presName="sp" presStyleCnt="0"/>
      <dgm:spPr/>
    </dgm:pt>
    <dgm:pt modelId="{D3C30BD5-2923-484C-930C-4CD4AE5810FA}" type="pres">
      <dgm:prSet presAssocID="{B9250614-DBD7-4DC1-AC59-14E06A638F02}" presName="linNode" presStyleCnt="0"/>
      <dgm:spPr/>
    </dgm:pt>
    <dgm:pt modelId="{408BB8F4-A93B-4A13-8581-2DC554FCF9E6}" type="pres">
      <dgm:prSet presAssocID="{B9250614-DBD7-4DC1-AC59-14E06A638F02}" presName="parentText" presStyleLbl="node1" presStyleIdx="1" presStyleCnt="3">
        <dgm:presLayoutVars>
          <dgm:chMax val="1"/>
          <dgm:bulletEnabled val="1"/>
        </dgm:presLayoutVars>
      </dgm:prSet>
      <dgm:spPr/>
      <dgm:t>
        <a:bodyPr/>
        <a:lstStyle/>
        <a:p>
          <a:endParaRPr lang="en-US"/>
        </a:p>
      </dgm:t>
    </dgm:pt>
    <dgm:pt modelId="{F2B27F61-CEEF-46F4-AE69-DC1C023E9576}" type="pres">
      <dgm:prSet presAssocID="{B9250614-DBD7-4DC1-AC59-14E06A638F02}" presName="descendantText" presStyleLbl="alignAccFollowNode1" presStyleIdx="1" presStyleCnt="3">
        <dgm:presLayoutVars>
          <dgm:bulletEnabled val="1"/>
        </dgm:presLayoutVars>
      </dgm:prSet>
      <dgm:spPr/>
      <dgm:t>
        <a:bodyPr/>
        <a:lstStyle/>
        <a:p>
          <a:endParaRPr lang="en-US"/>
        </a:p>
      </dgm:t>
    </dgm:pt>
    <dgm:pt modelId="{3BC915CC-58A8-4C3E-92CE-CA4E435BE22C}" type="pres">
      <dgm:prSet presAssocID="{AAD2A383-1088-4FBE-A0B8-72C826339B0C}" presName="sp" presStyleCnt="0"/>
      <dgm:spPr/>
    </dgm:pt>
    <dgm:pt modelId="{B50A4EF7-A746-419A-8637-F5CA8D8D7B9C}" type="pres">
      <dgm:prSet presAssocID="{D63D9D7F-949F-4489-A6AE-E7957A5F6A00}" presName="linNode" presStyleCnt="0"/>
      <dgm:spPr/>
    </dgm:pt>
    <dgm:pt modelId="{BAEB8FAD-A74B-4160-B1BE-0C88AF3BD82C}" type="pres">
      <dgm:prSet presAssocID="{D63D9D7F-949F-4489-A6AE-E7957A5F6A00}" presName="parentText" presStyleLbl="node1" presStyleIdx="2" presStyleCnt="3">
        <dgm:presLayoutVars>
          <dgm:chMax val="1"/>
          <dgm:bulletEnabled val="1"/>
        </dgm:presLayoutVars>
      </dgm:prSet>
      <dgm:spPr/>
      <dgm:t>
        <a:bodyPr/>
        <a:lstStyle/>
        <a:p>
          <a:endParaRPr lang="en-US"/>
        </a:p>
      </dgm:t>
    </dgm:pt>
    <dgm:pt modelId="{E353EC02-9CE6-46A7-9A7C-40906FA4D4D8}" type="pres">
      <dgm:prSet presAssocID="{D63D9D7F-949F-4489-A6AE-E7957A5F6A00}" presName="descendantText" presStyleLbl="alignAccFollowNode1" presStyleIdx="2" presStyleCnt="3">
        <dgm:presLayoutVars>
          <dgm:bulletEnabled val="1"/>
        </dgm:presLayoutVars>
      </dgm:prSet>
      <dgm:spPr/>
      <dgm:t>
        <a:bodyPr/>
        <a:lstStyle/>
        <a:p>
          <a:endParaRPr lang="en-US"/>
        </a:p>
      </dgm:t>
    </dgm:pt>
  </dgm:ptLst>
  <dgm:cxnLst>
    <dgm:cxn modelId="{DD466F23-5412-4E96-BDF3-9D40146D0604}" srcId="{B9250614-DBD7-4DC1-AC59-14E06A638F02}" destId="{20C7F359-CBEE-407D-B821-1F7BA599F17E}" srcOrd="1" destOrd="0" parTransId="{8650D72A-B03D-4387-ACA4-3CE85ED19A32}" sibTransId="{C87E8415-553F-4EBB-AD3F-8A53A0B5A79D}"/>
    <dgm:cxn modelId="{4D102720-3C8E-4FBD-9A6F-0AD20CB33DCB}" type="presOf" srcId="{DE17941F-948E-4134-98E6-0471D7A888DD}" destId="{8934D276-4C58-4B10-95FF-DCFE6F4EEA84}" srcOrd="0" destOrd="2" presId="urn:microsoft.com/office/officeart/2005/8/layout/vList5"/>
    <dgm:cxn modelId="{0D4A4C88-9279-419C-BC31-0F95694CD481}" type="presOf" srcId="{873E5EF7-48A4-411E-B2DD-8CFDDDF97DDF}" destId="{8934D276-4C58-4B10-95FF-DCFE6F4EEA84}" srcOrd="0" destOrd="1" presId="urn:microsoft.com/office/officeart/2005/8/layout/vList5"/>
    <dgm:cxn modelId="{DB968ABB-B955-489B-952E-DC741EEDE9A7}" srcId="{20DA6B1C-0709-43FD-B44D-237DC6893723}" destId="{873E5EF7-48A4-411E-B2DD-8CFDDDF97DDF}" srcOrd="1" destOrd="0" parTransId="{C5B39366-444A-45E6-9EB7-E043CB1BCB4F}" sibTransId="{E664863A-AB53-4175-85FC-1A89AEAB272A}"/>
    <dgm:cxn modelId="{4BB4CF56-3DEB-4C6D-9474-8ADEA7A93A1D}" type="presOf" srcId="{20C7F359-CBEE-407D-B821-1F7BA599F17E}" destId="{F2B27F61-CEEF-46F4-AE69-DC1C023E9576}" srcOrd="0" destOrd="1" presId="urn:microsoft.com/office/officeart/2005/8/layout/vList5"/>
    <dgm:cxn modelId="{138746EC-26F5-4AC9-91AE-C77B067D6A03}" type="presOf" srcId="{E64246F1-AB2E-41C8-8C4E-D198D6CD2EAE}" destId="{8934D276-4C58-4B10-95FF-DCFE6F4EEA84}" srcOrd="0" destOrd="0" presId="urn:microsoft.com/office/officeart/2005/8/layout/vList5"/>
    <dgm:cxn modelId="{7FB244C1-06C5-4D35-A288-38F337A747EA}" srcId="{552765DA-452F-44A8-A611-F7D2C8554229}" destId="{20DA6B1C-0709-43FD-B44D-237DC6893723}" srcOrd="0" destOrd="0" parTransId="{9A9F87C3-B2ED-4BBA-AC8C-D4C971B3CE99}" sibTransId="{9AB0E0B5-70BF-495B-876C-9193B3309B86}"/>
    <dgm:cxn modelId="{51797D26-8FFD-4A5C-8087-67AD39C02CAE}" srcId="{D63D9D7F-949F-4489-A6AE-E7957A5F6A00}" destId="{889C7039-0454-4011-972B-A0B448044165}" srcOrd="0" destOrd="0" parTransId="{DE3B6FFC-FFE2-4CD4-9E50-DF980AD22825}" sibTransId="{FE5B9A21-6F54-4412-9CD5-7A0FEBC202C3}"/>
    <dgm:cxn modelId="{754835CF-AC84-437B-9B04-A7151D8390CE}" type="presOf" srcId="{889C7039-0454-4011-972B-A0B448044165}" destId="{E353EC02-9CE6-46A7-9A7C-40906FA4D4D8}" srcOrd="0" destOrd="0" presId="urn:microsoft.com/office/officeart/2005/8/layout/vList5"/>
    <dgm:cxn modelId="{7D736BD2-C5BF-47F7-8A5C-B2A9D4184929}" srcId="{552765DA-452F-44A8-A611-F7D2C8554229}" destId="{D63D9D7F-949F-4489-A6AE-E7957A5F6A00}" srcOrd="2" destOrd="0" parTransId="{74A16581-E5D2-4831-8FA0-EEC302A98D7F}" sibTransId="{0B9FDCDC-EB2E-459D-9D4F-E9CE4D577B51}"/>
    <dgm:cxn modelId="{83FBE3D4-0389-4087-9F24-985A09C33F05}" type="presOf" srcId="{898737E0-AAAA-48C6-B26C-ED4084012905}" destId="{F2B27F61-CEEF-46F4-AE69-DC1C023E9576}" srcOrd="0" destOrd="0" presId="urn:microsoft.com/office/officeart/2005/8/layout/vList5"/>
    <dgm:cxn modelId="{3EE7D53A-8F66-4FD9-BCE4-18C0613A5975}" type="presOf" srcId="{20DA6B1C-0709-43FD-B44D-237DC6893723}" destId="{B5C6A0A8-48C2-4304-A9C4-C635B5C95857}" srcOrd="0" destOrd="0" presId="urn:microsoft.com/office/officeart/2005/8/layout/vList5"/>
    <dgm:cxn modelId="{D63F3CB3-0E37-430F-A228-C8A1BFC07F55}" type="presOf" srcId="{B9250614-DBD7-4DC1-AC59-14E06A638F02}" destId="{408BB8F4-A93B-4A13-8581-2DC554FCF9E6}" srcOrd="0" destOrd="0" presId="urn:microsoft.com/office/officeart/2005/8/layout/vList5"/>
    <dgm:cxn modelId="{E071E25F-CDA6-4844-A39C-5D32D7BE975C}" srcId="{20DA6B1C-0709-43FD-B44D-237DC6893723}" destId="{E64246F1-AB2E-41C8-8C4E-D198D6CD2EAE}" srcOrd="0" destOrd="0" parTransId="{3D5AA747-A76F-4991-9CA5-F2A932C42695}" sibTransId="{834802A3-8FA7-4AB1-AEDE-92C7B54A4DDE}"/>
    <dgm:cxn modelId="{D33DC813-B156-415D-A3D3-28912390CCB1}" type="presOf" srcId="{0681A994-2180-4E1F-991D-B3F65CDB3989}" destId="{E353EC02-9CE6-46A7-9A7C-40906FA4D4D8}" srcOrd="0" destOrd="1" presId="urn:microsoft.com/office/officeart/2005/8/layout/vList5"/>
    <dgm:cxn modelId="{8C6D23B0-29FC-4CCE-9221-B559FFEBD35D}" srcId="{552765DA-452F-44A8-A611-F7D2C8554229}" destId="{B9250614-DBD7-4DC1-AC59-14E06A638F02}" srcOrd="1" destOrd="0" parTransId="{07B3D520-AB70-4A20-9C42-61EB5A576313}" sibTransId="{AAD2A383-1088-4FBE-A0B8-72C826339B0C}"/>
    <dgm:cxn modelId="{EC172DC1-4E91-403C-9A44-CE1A4415AB54}" type="presOf" srcId="{D63D9D7F-949F-4489-A6AE-E7957A5F6A00}" destId="{BAEB8FAD-A74B-4160-B1BE-0C88AF3BD82C}" srcOrd="0" destOrd="0" presId="urn:microsoft.com/office/officeart/2005/8/layout/vList5"/>
    <dgm:cxn modelId="{7D37620F-F6C6-4C23-937D-0FB25A4657B1}" type="presOf" srcId="{552765DA-452F-44A8-A611-F7D2C8554229}" destId="{D51885B3-ACCB-4B82-BDCA-418409F46A11}" srcOrd="0" destOrd="0" presId="urn:microsoft.com/office/officeart/2005/8/layout/vList5"/>
    <dgm:cxn modelId="{1BA6C496-3085-4C53-9CD3-6148FCD00BFA}" srcId="{20DA6B1C-0709-43FD-B44D-237DC6893723}" destId="{DE17941F-948E-4134-98E6-0471D7A888DD}" srcOrd="2" destOrd="0" parTransId="{C7B218B3-BA7C-4921-BB51-E62F2DECCCC8}" sibTransId="{7F7A3DD6-8BD7-484F-8AED-400FDEB2C719}"/>
    <dgm:cxn modelId="{02589049-0E8E-4A30-B6E0-AB21E2860E20}" srcId="{B9250614-DBD7-4DC1-AC59-14E06A638F02}" destId="{898737E0-AAAA-48C6-B26C-ED4084012905}" srcOrd="0" destOrd="0" parTransId="{0C2358BA-1B26-4EB1-AD21-566A031A842B}" sibTransId="{B51F48BB-0E13-490B-8C98-969FE1A5E42F}"/>
    <dgm:cxn modelId="{389118A7-827A-4A84-846B-31AC7C256C5E}" srcId="{D63D9D7F-949F-4489-A6AE-E7957A5F6A00}" destId="{0681A994-2180-4E1F-991D-B3F65CDB3989}" srcOrd="1" destOrd="0" parTransId="{07EA2899-447E-441A-8AE2-BD88C8347ED1}" sibTransId="{090C5908-C94F-45EA-9BD9-7E590BAD30C8}"/>
    <dgm:cxn modelId="{E4074CDF-929F-4600-B26C-C144FB2E3734}" type="presParOf" srcId="{D51885B3-ACCB-4B82-BDCA-418409F46A11}" destId="{19681676-DA22-4947-A8B9-DB91BCF48A5B}" srcOrd="0" destOrd="0" presId="urn:microsoft.com/office/officeart/2005/8/layout/vList5"/>
    <dgm:cxn modelId="{856B51EC-102D-4440-9F15-D5606F01A614}" type="presParOf" srcId="{19681676-DA22-4947-A8B9-DB91BCF48A5B}" destId="{B5C6A0A8-48C2-4304-A9C4-C635B5C95857}" srcOrd="0" destOrd="0" presId="urn:microsoft.com/office/officeart/2005/8/layout/vList5"/>
    <dgm:cxn modelId="{E079BDE8-5FF5-4122-8DE9-6CF72AA7BE01}" type="presParOf" srcId="{19681676-DA22-4947-A8B9-DB91BCF48A5B}" destId="{8934D276-4C58-4B10-95FF-DCFE6F4EEA84}" srcOrd="1" destOrd="0" presId="urn:microsoft.com/office/officeart/2005/8/layout/vList5"/>
    <dgm:cxn modelId="{6054FAA8-A79E-48DE-9EA9-D23C81B74D94}" type="presParOf" srcId="{D51885B3-ACCB-4B82-BDCA-418409F46A11}" destId="{4FC32B33-CD7F-4E60-AEC4-ED3C9D4440BD}" srcOrd="1" destOrd="0" presId="urn:microsoft.com/office/officeart/2005/8/layout/vList5"/>
    <dgm:cxn modelId="{BC62334D-B698-4FE6-A63D-696BB9CF0302}" type="presParOf" srcId="{D51885B3-ACCB-4B82-BDCA-418409F46A11}" destId="{D3C30BD5-2923-484C-930C-4CD4AE5810FA}" srcOrd="2" destOrd="0" presId="urn:microsoft.com/office/officeart/2005/8/layout/vList5"/>
    <dgm:cxn modelId="{75C0BBE9-3BE4-43FE-BB87-6BFF3B97AF4F}" type="presParOf" srcId="{D3C30BD5-2923-484C-930C-4CD4AE5810FA}" destId="{408BB8F4-A93B-4A13-8581-2DC554FCF9E6}" srcOrd="0" destOrd="0" presId="urn:microsoft.com/office/officeart/2005/8/layout/vList5"/>
    <dgm:cxn modelId="{5B324507-A858-41D5-B744-35216F3DF7D8}" type="presParOf" srcId="{D3C30BD5-2923-484C-930C-4CD4AE5810FA}" destId="{F2B27F61-CEEF-46F4-AE69-DC1C023E9576}" srcOrd="1" destOrd="0" presId="urn:microsoft.com/office/officeart/2005/8/layout/vList5"/>
    <dgm:cxn modelId="{413689E8-D1E3-4BAD-8F65-85F24C2653D2}" type="presParOf" srcId="{D51885B3-ACCB-4B82-BDCA-418409F46A11}" destId="{3BC915CC-58A8-4C3E-92CE-CA4E435BE22C}" srcOrd="3" destOrd="0" presId="urn:microsoft.com/office/officeart/2005/8/layout/vList5"/>
    <dgm:cxn modelId="{8C8C1D0D-F156-4A9E-80A5-890891693B72}" type="presParOf" srcId="{D51885B3-ACCB-4B82-BDCA-418409F46A11}" destId="{B50A4EF7-A746-419A-8637-F5CA8D8D7B9C}" srcOrd="4" destOrd="0" presId="urn:microsoft.com/office/officeart/2005/8/layout/vList5"/>
    <dgm:cxn modelId="{B0C7D082-9956-4E05-8F1F-EB841F12097E}" type="presParOf" srcId="{B50A4EF7-A746-419A-8637-F5CA8D8D7B9C}" destId="{BAEB8FAD-A74B-4160-B1BE-0C88AF3BD82C}" srcOrd="0" destOrd="0" presId="urn:microsoft.com/office/officeart/2005/8/layout/vList5"/>
    <dgm:cxn modelId="{EBBD2013-C4FE-4806-8452-62304CF07F3A}" type="presParOf" srcId="{B50A4EF7-A746-419A-8637-F5CA8D8D7B9C}" destId="{E353EC02-9CE6-46A7-9A7C-40906FA4D4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4D276-4C58-4B10-95FF-DCFE6F4EEA84}">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Using format from prior year simplifies work</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Look for ways to reduce time to complete certification process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Look for opportunities to consolidate certification components</a:t>
          </a:r>
          <a:endParaRPr lang="en-US" sz="1800" kern="1200" dirty="0">
            <a:solidFill>
              <a:schemeClr val="tx1"/>
            </a:solidFill>
          </a:endParaRPr>
        </a:p>
      </dsp:txBody>
      <dsp:txXfrm rot="-5400000">
        <a:off x="3785616" y="197117"/>
        <a:ext cx="6675221" cy="1012303"/>
      </dsp:txXfrm>
    </dsp:sp>
    <dsp:sp modelId="{B5C6A0A8-48C2-4304-A9C4-C635B5C95857}">
      <dsp:nvSpPr>
        <dsp:cNvPr id="0" name=""/>
        <dsp:cNvSpPr/>
      </dsp:nvSpPr>
      <dsp:spPr>
        <a:xfrm>
          <a:off x="0" y="2124"/>
          <a:ext cx="3785616" cy="1402286"/>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Themes</a:t>
          </a:r>
          <a:endParaRPr lang="en-US" sz="2400" kern="1200" dirty="0">
            <a:solidFill>
              <a:schemeClr val="tx1"/>
            </a:solidFill>
          </a:endParaRPr>
        </a:p>
      </dsp:txBody>
      <dsp:txXfrm>
        <a:off x="68454" y="70578"/>
        <a:ext cx="3648708" cy="1265378"/>
      </dsp:txXfrm>
    </dsp:sp>
    <dsp:sp modelId="{F2B27F61-CEEF-46F4-AE69-DC1C023E9576}">
      <dsp:nvSpPr>
        <dsp:cNvPr id="0" name=""/>
        <dsp:cNvSpPr/>
      </dsp:nvSpPr>
      <dsp:spPr>
        <a:xfrm rot="5400000">
          <a:off x="6589693" y="-1189323"/>
          <a:ext cx="1121829" cy="6729984"/>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Use same application inventory tool (</a:t>
          </a:r>
          <a:r>
            <a:rPr lang="en-US" sz="1800" i="1" kern="1200" dirty="0" smtClean="0">
              <a:solidFill>
                <a:schemeClr val="tx1"/>
              </a:solidFill>
            </a:rPr>
            <a:t>unless legislative change required</a:t>
          </a:r>
          <a:r>
            <a:rPr lang="en-US" sz="1800" kern="1200" dirty="0" smtClean="0">
              <a:solidFill>
                <a:schemeClr val="tx1"/>
              </a:solidFill>
            </a:rPr>
            <a:t>)</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Provide checklist to track submittal progress</a:t>
          </a:r>
          <a:endParaRPr lang="en-US" sz="1800" kern="1200" dirty="0">
            <a:solidFill>
              <a:schemeClr val="tx1"/>
            </a:solidFill>
          </a:endParaRPr>
        </a:p>
      </dsp:txBody>
      <dsp:txXfrm rot="-5400000">
        <a:off x="3785616" y="1669517"/>
        <a:ext cx="6675221" cy="1012303"/>
      </dsp:txXfrm>
    </dsp:sp>
    <dsp:sp modelId="{408BB8F4-A93B-4A13-8581-2DC554FCF9E6}">
      <dsp:nvSpPr>
        <dsp:cNvPr id="0" name=""/>
        <dsp:cNvSpPr/>
      </dsp:nvSpPr>
      <dsp:spPr>
        <a:xfrm>
          <a:off x="0" y="1474525"/>
          <a:ext cx="3785616" cy="1402286"/>
        </a:xfrm>
        <a:prstGeom prst="roundRect">
          <a:avLst/>
        </a:prstGeom>
        <a:solidFill>
          <a:schemeClr val="accent5">
            <a:hueOff val="-3676672"/>
            <a:satOff val="-5114"/>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Strategy for 2018</a:t>
          </a:r>
          <a:endParaRPr lang="en-US" sz="2400" kern="1200" dirty="0">
            <a:solidFill>
              <a:schemeClr val="tx1"/>
            </a:solidFill>
          </a:endParaRPr>
        </a:p>
      </dsp:txBody>
      <dsp:txXfrm>
        <a:off x="68454" y="1542979"/>
        <a:ext cx="3648708" cy="1265378"/>
      </dsp:txXfrm>
    </dsp:sp>
    <dsp:sp modelId="{E353EC02-9CE6-46A7-9A7C-40906FA4D4D8}">
      <dsp:nvSpPr>
        <dsp:cNvPr id="0" name=""/>
        <dsp:cNvSpPr/>
      </dsp:nvSpPr>
      <dsp:spPr>
        <a:xfrm rot="5400000">
          <a:off x="6589693" y="283077"/>
          <a:ext cx="1121829" cy="6729984"/>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Application inventory tool remains available and can be updated on an ongoing basis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Use survey to inform other process improvements</a:t>
          </a:r>
          <a:endParaRPr lang="en-US" sz="1800" kern="1200" dirty="0">
            <a:solidFill>
              <a:schemeClr val="tx1"/>
            </a:solidFill>
          </a:endParaRPr>
        </a:p>
      </dsp:txBody>
      <dsp:txXfrm rot="-5400000">
        <a:off x="3785616" y="3141918"/>
        <a:ext cx="6675221" cy="1012303"/>
      </dsp:txXfrm>
    </dsp:sp>
    <dsp:sp modelId="{BAEB8FAD-A74B-4160-B1BE-0C88AF3BD82C}">
      <dsp:nvSpPr>
        <dsp:cNvPr id="0" name=""/>
        <dsp:cNvSpPr/>
      </dsp:nvSpPr>
      <dsp:spPr>
        <a:xfrm>
          <a:off x="0" y="2946926"/>
          <a:ext cx="3785616" cy="1402286"/>
        </a:xfrm>
        <a:prstGeom prst="roundRect">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Going forward</a:t>
          </a:r>
          <a:endParaRPr lang="en-US" sz="2400" kern="1200" dirty="0">
            <a:solidFill>
              <a:schemeClr val="tx1"/>
            </a:solidFill>
          </a:endParaRP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2/13/2018</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2/13/2018</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28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5531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3082" name="think-cell Slide" r:id="rId4" imgW="0" imgH="0" progId="TCLayout.ActiveDocument.1">
                  <p:embed/>
                </p:oleObj>
              </mc:Choice>
              <mc:Fallback>
                <p:oleObj name="think-cell Slide" r:id="rId4"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82" r="7620"/>
          <a:stretch/>
        </p:blipFill>
        <p:spPr bwMode="ltGray">
          <a:xfrm>
            <a:off x="447456" y="320041"/>
            <a:ext cx="11281271" cy="5685205"/>
          </a:xfrm>
          <a:prstGeom prst="rect">
            <a:avLst/>
          </a:prstGeom>
          <a:noFill/>
          <a:ln>
            <a:noFill/>
          </a:ln>
        </p:spPr>
      </p:pic>
      <p:sp>
        <p:nvSpPr>
          <p:cNvPr id="10" name="TextBox 9"/>
          <p:cNvSpPr txBox="1"/>
          <p:nvPr userDrawn="1"/>
        </p:nvSpPr>
        <p:spPr bwMode="gray">
          <a:xfrm>
            <a:off x="436607" y="6227764"/>
            <a:ext cx="10522634" cy="409575"/>
          </a:xfrm>
          <a:prstGeom prst="rect">
            <a:avLst/>
          </a:prstGeom>
          <a:solidFill>
            <a:schemeClr val="bg1"/>
          </a:solidFill>
        </p:spPr>
        <p:txBody>
          <a:bodyPr lIns="0" tIns="0" rIns="0" bIns="0">
            <a:spAutoFit/>
          </a:bodyPr>
          <a:lstStyle/>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CONFIDENTIAL AND PROPRIETARY</a:t>
            </a:r>
          </a:p>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 </a:t>
            </a:r>
            <a:r>
              <a:rPr lang="en-US" sz="650" dirty="0" smtClean="0">
                <a:solidFill>
                  <a:srgbClr val="969696"/>
                </a:solidFill>
                <a:ea typeface="Arial Unicode MS" pitchFamily="34" charset="-128"/>
                <a:cs typeface="Arial Unicode MS" pitchFamily="34" charset="-128"/>
              </a:rPr>
              <a:t>2018 </a:t>
            </a:r>
            <a:r>
              <a:rPr lang="en-US" sz="650" dirty="0">
                <a:solidFill>
                  <a:srgbClr val="969696"/>
                </a:solidFill>
                <a:ea typeface="Arial Unicode MS" pitchFamily="34" charset="-128"/>
                <a:cs typeface="Arial Unicode MS" pitchFamily="34" charset="-128"/>
              </a:rPr>
              <a:t>Gartner, Inc. and/or its affiliates. </a:t>
            </a:r>
            <a:r>
              <a:rPr lang="en-US" sz="650" dirty="0" smtClean="0">
                <a:solidFill>
                  <a:srgbClr val="969696"/>
                </a:solidFill>
                <a:ea typeface="Arial Unicode MS" pitchFamily="34" charset="-128"/>
                <a:cs typeface="Arial Unicode MS" pitchFamily="34" charset="-128"/>
              </a:rPr>
              <a:t/>
            </a:r>
            <a:br>
              <a:rPr lang="en-US" sz="650" dirty="0" smtClean="0">
                <a:solidFill>
                  <a:srgbClr val="969696"/>
                </a:solidFill>
                <a:ea typeface="Arial Unicode MS" pitchFamily="34" charset="-128"/>
                <a:cs typeface="Arial Unicode MS" pitchFamily="34" charset="-128"/>
              </a:rPr>
            </a:br>
            <a:r>
              <a:rPr lang="en-US" sz="650" dirty="0" smtClean="0">
                <a:solidFill>
                  <a:srgbClr val="969696"/>
                </a:solidFill>
                <a:ea typeface="Arial Unicode MS" pitchFamily="34" charset="-128"/>
                <a:cs typeface="Arial Unicode MS" pitchFamily="34" charset="-128"/>
              </a:rPr>
              <a:t>All </a:t>
            </a:r>
            <a:r>
              <a:rPr lang="en-US" sz="650" dirty="0">
                <a:solidFill>
                  <a:srgbClr val="969696"/>
                </a:solidFill>
                <a:ea typeface="Arial Unicode MS" pitchFamily="34" charset="-128"/>
                <a:cs typeface="Arial Unicode MS" pitchFamily="34" charset="-128"/>
              </a:rPr>
              <a:t>rights reserved.</a:t>
            </a:r>
          </a:p>
        </p:txBody>
      </p:sp>
      <p:sp>
        <p:nvSpPr>
          <p:cNvPr id="13" name="Rectangle 7"/>
          <p:cNvSpPr>
            <a:spLocks noChangeArrowheads="1"/>
          </p:cNvSpPr>
          <p:nvPr userDrawn="1"/>
        </p:nvSpPr>
        <p:spPr bwMode="gray">
          <a:xfrm>
            <a:off x="3471596" y="1771651"/>
            <a:ext cx="7501205" cy="3559175"/>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4" name="Rectangle 122"/>
          <p:cNvSpPr>
            <a:spLocks noGrp="1" noChangeArrowheads="1"/>
          </p:cNvSpPr>
          <p:nvPr>
            <p:ph type="ctrTitle"/>
          </p:nvPr>
        </p:nvSpPr>
        <p:spPr bwMode="auto">
          <a:xfrm>
            <a:off x="3881902" y="2105493"/>
            <a:ext cx="6809702" cy="1274410"/>
          </a:xfrm>
          <a:ln>
            <a:noFill/>
          </a:ln>
        </p:spPr>
        <p:txBody>
          <a:bodyPr tIns="0" bIns="0" anchor="t" anchorCtr="0"/>
          <a:lstStyle>
            <a:lvl1pPr>
              <a:lnSpc>
                <a:spcPct val="100000"/>
              </a:lnSpc>
              <a:defRPr sz="2800" b="1" baseline="0">
                <a:solidFill>
                  <a:schemeClr val="tx1"/>
                </a:solidFill>
                <a:latin typeface="Arial"/>
                <a:cs typeface="Arial"/>
              </a:defRPr>
            </a:lvl1pPr>
          </a:lstStyle>
          <a:p>
            <a:r>
              <a:rPr lang="en-US" smtClean="0"/>
              <a:t>Click to edit Master title style</a:t>
            </a:r>
            <a:endParaRPr lang="en-US" dirty="0"/>
          </a:p>
        </p:txBody>
      </p:sp>
      <p:sp>
        <p:nvSpPr>
          <p:cNvPr id="15" name="Rectangle 223"/>
          <p:cNvSpPr>
            <a:spLocks noGrp="1" noChangeArrowheads="1"/>
          </p:cNvSpPr>
          <p:nvPr>
            <p:ph type="subTitle" idx="1"/>
          </p:nvPr>
        </p:nvSpPr>
        <p:spPr bwMode="auto">
          <a:xfrm>
            <a:off x="3881902" y="3581400"/>
            <a:ext cx="3573296" cy="457200"/>
          </a:xfrm>
          <a:ln/>
        </p:spPr>
        <p:txBody>
          <a:bodyPr/>
          <a:lstStyle>
            <a:lvl1pPr marL="0" indent="0" algn="l">
              <a:lnSpc>
                <a:spcPct val="100000"/>
              </a:lnSpc>
              <a:spcBef>
                <a:spcPts val="0"/>
              </a:spcBef>
              <a:spcAft>
                <a:spcPts val="0"/>
              </a:spcAft>
              <a:buFont typeface="Times" pitchFamily="18" charset="0"/>
              <a:buNone/>
              <a:defRPr sz="1600">
                <a:solidFill>
                  <a:srgbClr val="000000"/>
                </a:solidFill>
              </a:defRPr>
            </a:lvl1pPr>
          </a:lstStyle>
          <a:p>
            <a:r>
              <a:rPr lang="en-US" smtClean="0"/>
              <a:t>Click to edit Master subtitle style</a:t>
            </a:r>
            <a:endParaRPr lang="en-US" dirty="0"/>
          </a:p>
        </p:txBody>
      </p:sp>
      <p:pic>
        <p:nvPicPr>
          <p:cNvPr id="16" name="Picture 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gray">
          <a:xfrm>
            <a:off x="8005905" y="4441349"/>
            <a:ext cx="2416187" cy="447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5" name="Text Box 135"/>
          <p:cNvSpPr txBox="1">
            <a:spLocks noChangeArrowheads="1"/>
          </p:cNvSpPr>
          <p:nvPr/>
        </p:nvSpPr>
        <p:spPr bwMode="gray">
          <a:xfrm>
            <a:off x="3881902" y="4734909"/>
            <a:ext cx="2484789" cy="153888"/>
          </a:xfrm>
          <a:prstGeom prst="rect">
            <a:avLst/>
          </a:prstGeom>
          <a:noFill/>
          <a:ln w="12700" algn="ctr">
            <a:noFill/>
            <a:miter lim="800000"/>
            <a:headEnd type="none" w="lg" len="lg"/>
            <a:tailEnd type="none" w="lg" len="lg"/>
          </a:ln>
          <a:effectLst/>
        </p:spPr>
        <p:txBody>
          <a:bodyPr wrap="square" lIns="0" tIns="0" rIns="0" bIns="0">
            <a:spAutoFit/>
          </a:bodyPr>
          <a:lstStyle/>
          <a:p>
            <a:r>
              <a:rPr lang="en-US" sz="1000" b="1" noProof="0" dirty="0" smtClean="0">
                <a:solidFill>
                  <a:srgbClr val="808080"/>
                </a:solidFill>
                <a:latin typeface="+mn-lt"/>
              </a:rPr>
              <a:t>GARTNER CONSULTING</a:t>
            </a:r>
            <a:endParaRPr lang="en-US" sz="1000" b="1" noProof="0" dirty="0">
              <a:solidFill>
                <a:srgbClr val="808080"/>
              </a:solidFill>
              <a:latin typeface="+mn-lt"/>
            </a:endParaRPr>
          </a:p>
        </p:txBody>
      </p:sp>
    </p:spTree>
    <p:extLst>
      <p:ext uri="{BB962C8B-B14F-4D97-AF65-F5344CB8AC3E}">
        <p14:creationId xmlns:p14="http://schemas.microsoft.com/office/powerpoint/2010/main" val="426996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0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Rectangle 5"/>
          <p:cNvSpPr/>
          <p:nvPr userDrawn="1"/>
        </p:nvSpPr>
        <p:spPr>
          <a:xfrm>
            <a:off x="451531" y="417873"/>
            <a:ext cx="11308737" cy="546222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smtClean="0"/>
          </a:p>
        </p:txBody>
      </p:sp>
      <p:sp>
        <p:nvSpPr>
          <p:cNvPr id="12" name="Rectangle 7"/>
          <p:cNvSpPr>
            <a:spLocks noChangeArrowheads="1"/>
          </p:cNvSpPr>
          <p:nvPr userDrawn="1"/>
        </p:nvSpPr>
        <p:spPr bwMode="gray">
          <a:xfrm>
            <a:off x="853440" y="914400"/>
            <a:ext cx="7778496" cy="2862072"/>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3" name="Text Placeholder 8"/>
          <p:cNvSpPr>
            <a:spLocks noGrp="1"/>
          </p:cNvSpPr>
          <p:nvPr>
            <p:ph type="body" sz="quarter" idx="10"/>
          </p:nvPr>
        </p:nvSpPr>
        <p:spPr bwMode="auto">
          <a:xfrm>
            <a:off x="1304544" y="1234442"/>
            <a:ext cx="6908197" cy="2238949"/>
          </a:xfrm>
        </p:spPr>
        <p:txBody>
          <a:bodyPr anchor="t" anchorCtr="0"/>
          <a:lstStyle>
            <a:lvl1pPr marL="0" indent="0">
              <a:lnSpc>
                <a:spcPct val="100000"/>
              </a:lnSpc>
              <a:spcAft>
                <a:spcPts val="0"/>
              </a:spcAft>
              <a:buNone/>
              <a:defRPr sz="1800" b="1" baseline="0"/>
            </a:lvl1pPr>
            <a:lvl2pPr>
              <a:buClr>
                <a:schemeClr val="accent1"/>
              </a:buClr>
              <a:defRPr/>
            </a:lvl2pPr>
          </a:lstStyle>
          <a:p>
            <a:pPr lvl="0"/>
            <a:r>
              <a:rPr lang="en-US" smtClean="0"/>
              <a:t>Click to edit Master text styles</a:t>
            </a:r>
          </a:p>
        </p:txBody>
      </p:sp>
    </p:spTree>
    <p:extLst>
      <p:ext uri="{BB962C8B-B14F-4D97-AF65-F5344CB8AC3E}">
        <p14:creationId xmlns:p14="http://schemas.microsoft.com/office/powerpoint/2010/main" val="72616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11258062" cy="453707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0894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5586047"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6183925" y="1412876"/>
            <a:ext cx="5535244"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171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Tree>
    <p:extLst>
      <p:ext uri="{BB962C8B-B14F-4D97-AF65-F5344CB8AC3E}">
        <p14:creationId xmlns:p14="http://schemas.microsoft.com/office/powerpoint/2010/main" val="2829286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40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A0881-836C-4B50-8061-F57F76777B2A}"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1575001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0881-836C-4B50-8061-F57F76777B2A}"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1197860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0A0881-836C-4B50-8061-F57F76777B2A}"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2765944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A0881-836C-4B50-8061-F57F76777B2A}"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3450927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A0881-836C-4B50-8061-F57F76777B2A}"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1770831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A0881-836C-4B50-8061-F57F76777B2A}"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535263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A0881-836C-4B50-8061-F57F76777B2A}"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2386563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A0881-836C-4B50-8061-F57F76777B2A}"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1718122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A0881-836C-4B50-8061-F57F76777B2A}"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90933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0881-836C-4B50-8061-F57F76777B2A}"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140308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0881-836C-4B50-8061-F57F76777B2A}"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081ED-DB83-457F-8217-43E6C6873AC4}" type="slidenum">
              <a:rPr lang="en-US" smtClean="0"/>
              <a:t>‹#›</a:t>
            </a:fld>
            <a:endParaRPr lang="en-US"/>
          </a:p>
        </p:txBody>
      </p:sp>
    </p:spTree>
    <p:extLst>
      <p:ext uri="{BB962C8B-B14F-4D97-AF65-F5344CB8AC3E}">
        <p14:creationId xmlns:p14="http://schemas.microsoft.com/office/powerpoint/2010/main" val="3360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6.tiff"/><Relationship Id="rId5" Type="http://schemas.openxmlformats.org/officeDocument/2006/relationships/slideLayout" Target="../slideLayouts/slideLayout38.xml"/><Relationship Id="rId10"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9"/>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2058" name="think-cell Slide" r:id="rId10" imgW="0" imgH="0" progId="TCLayout.ActiveDocument.1">
                  <p:embed/>
                </p:oleObj>
              </mc:Choice>
              <mc:Fallback>
                <p:oleObj name="think-cell Slide" r:id="rId10" imgW="0" imgH="0" progId="TCLayout.ActiveDocument.1">
                  <p:embed/>
                  <p:pic>
                    <p:nvPicPr>
                      <p:cNvPr id="1248"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6" y="428475"/>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smtClean="0"/>
              <a:t>Click to edit title</a:t>
            </a: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8271" y="6074664"/>
            <a:ext cx="2037002" cy="783336"/>
          </a:xfrm>
          <a:prstGeom prst="rect">
            <a:avLst/>
          </a:prstGeom>
        </p:spPr>
      </p:pic>
      <p:sp>
        <p:nvSpPr>
          <p:cNvPr id="10" name="TextBox 5"/>
          <p:cNvSpPr txBox="1">
            <a:spLocks noChangeArrowheads="1"/>
          </p:cNvSpPr>
          <p:nvPr userDrawn="1"/>
        </p:nvSpPr>
        <p:spPr bwMode="auto">
          <a:xfrm>
            <a:off x="482483" y="6530976"/>
            <a:ext cx="5677877" cy="9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chorCtr="0">
            <a:noAutofit/>
          </a:bodyPr>
          <a:lstStyle>
            <a:lvl1pPr algn="ctr" eaLnBrk="0" hangingPunct="0">
              <a:lnSpc>
                <a:spcPct val="90000"/>
              </a:lnSpc>
              <a:spcBef>
                <a:spcPct val="30000"/>
              </a:spcBef>
              <a:spcAft>
                <a:spcPct val="10000"/>
              </a:spcAft>
              <a:defRPr sz="2400">
                <a:solidFill>
                  <a:schemeClr val="tx1"/>
                </a:solidFill>
                <a:latin typeface="Arial" charset="0"/>
                <a:ea typeface="ＭＳ Ｐゴシック" charset="0"/>
                <a:cs typeface="Arial Unicode MS" charset="0"/>
              </a:defRPr>
            </a:lvl1pPr>
            <a:lvl2pPr marL="742950" indent="-28575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2pPr>
            <a:lvl3pPr marL="11430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3pPr>
            <a:lvl4pPr marL="16002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4pPr>
            <a:lvl5pPr marL="20574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9pPr>
          </a:lstStyle>
          <a:p>
            <a:pPr algn="l">
              <a:spcBef>
                <a:spcPts val="600"/>
              </a:spcBef>
              <a:spcAft>
                <a:spcPts val="0"/>
              </a:spcAft>
              <a:tabLst>
                <a:tab pos="228600" algn="l"/>
              </a:tabLst>
              <a:defRPr/>
            </a:pPr>
            <a:fld id="{EF6F4F67-0963-4E47-9111-245E41CF1778}" type="slidenum">
              <a:rPr lang="en-US" sz="700" smtClean="0"/>
              <a:pPr algn="l">
                <a:spcBef>
                  <a:spcPts val="600"/>
                </a:spcBef>
                <a:spcAft>
                  <a:spcPts val="0"/>
                </a:spcAft>
                <a:tabLst>
                  <a:tab pos="228600" algn="l"/>
                </a:tabLst>
                <a:defRPr/>
              </a:pPr>
              <a:t>‹#›</a:t>
            </a:fld>
            <a:r>
              <a:rPr lang="en-US" sz="700" dirty="0" smtClean="0"/>
              <a:t>	CONFIDENTIAL AND PROPRIETARY I © 2018 Gartner, Inc. and/or its affiliates. All rights reserved.</a:t>
            </a:r>
          </a:p>
        </p:txBody>
      </p:sp>
    </p:spTree>
    <p:extLst>
      <p:ext uri="{BB962C8B-B14F-4D97-AF65-F5344CB8AC3E}">
        <p14:creationId xmlns:p14="http://schemas.microsoft.com/office/powerpoint/2010/main" val="400627336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A0881-836C-4B50-8061-F57F76777B2A}"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081ED-DB83-457F-8217-43E6C6873AC4}" type="slidenum">
              <a:rPr lang="en-US" smtClean="0"/>
              <a:t>‹#›</a:t>
            </a:fld>
            <a:endParaRPr lang="en-US"/>
          </a:p>
        </p:txBody>
      </p:sp>
    </p:spTree>
    <p:extLst>
      <p:ext uri="{BB962C8B-B14F-4D97-AF65-F5344CB8AC3E}">
        <p14:creationId xmlns:p14="http://schemas.microsoft.com/office/powerpoint/2010/main" val="4204568935"/>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mailto:judy.sweet@watech.wa.gov" TargetMode="External"/><Relationship Id="rId2" Type="http://schemas.openxmlformats.org/officeDocument/2006/relationships/hyperlink" Target="mailto:amy.peckinpaugh@gartner.com" TargetMode="Externa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3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dirty="0" smtClean="0"/>
              <a:t>February 13</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62"/>
          <p:cNvSpPr txBox="1">
            <a:spLocks noChangeArrowheads="1"/>
          </p:cNvSpPr>
          <p:nvPr>
            <p:custDataLst>
              <p:tags r:id="rId1"/>
            </p:custDataLst>
          </p:nvPr>
        </p:nvSpPr>
        <p:spPr bwMode="gray">
          <a:xfrm>
            <a:off x="4297045" y="4023360"/>
            <a:ext cx="5273675" cy="320040"/>
          </a:xfrm>
          <a:prstGeom prst="rect">
            <a:avLst/>
          </a:prstGeom>
          <a:noFill/>
          <a:ln w="12700">
            <a:noFill/>
            <a:miter lim="800000"/>
            <a:headEnd type="none" w="lg" len="lg"/>
            <a:tailEnd type="none" w="lg" len="lg"/>
          </a:ln>
        </p:spPr>
        <p:txBody>
          <a:bodyPr wrap="square" lIns="0" tIns="0" rIns="0" bIns="0">
            <a:noAutofit/>
          </a:bodyPr>
          <a:lstStyle/>
          <a:p>
            <a:pPr defTabSz="914400" fontAlgn="base">
              <a:spcBef>
                <a:spcPct val="31250"/>
              </a:spcBef>
              <a:spcAft>
                <a:spcPct val="0"/>
              </a:spcAft>
              <a:buClr>
                <a:srgbClr val="00529B"/>
              </a:buClr>
              <a:buSzPct val="100000"/>
            </a:pPr>
            <a:r>
              <a:rPr lang="en-US" sz="1200" kern="0" dirty="0">
                <a:solidFill>
                  <a:srgbClr val="000000"/>
                </a:solidFill>
                <a:latin typeface="Arial"/>
              </a:rPr>
              <a:t>Prepared for: CIO Forum</a:t>
            </a:r>
          </a:p>
        </p:txBody>
      </p:sp>
      <p:sp>
        <p:nvSpPr>
          <p:cNvPr id="22" name="Text Box 139"/>
          <p:cNvSpPr txBox="1">
            <a:spLocks noChangeArrowheads="1"/>
          </p:cNvSpPr>
          <p:nvPr>
            <p:custDataLst>
              <p:tags r:id="rId2"/>
            </p:custDataLst>
          </p:nvPr>
        </p:nvSpPr>
        <p:spPr bwMode="gray">
          <a:xfrm>
            <a:off x="4297046" y="4494312"/>
            <a:ext cx="1918509" cy="153888"/>
          </a:xfrm>
          <a:prstGeom prst="rect">
            <a:avLst/>
          </a:prstGeom>
          <a:noFill/>
          <a:ln w="12700" algn="ctr">
            <a:noFill/>
            <a:miter lim="800000"/>
            <a:headEnd type="none" w="lg" len="lg"/>
            <a:tailEnd type="none" w="lg" len="lg"/>
          </a:ln>
          <a:effectLst/>
        </p:spPr>
        <p:txBody>
          <a:bodyPr wrap="square" lIns="0" tIns="0" rIns="0" bIns="0">
            <a:noAutofit/>
          </a:bodyPr>
          <a:lstStyle/>
          <a:p>
            <a:pPr defTabSz="914400" fontAlgn="base">
              <a:spcBef>
                <a:spcPct val="31250"/>
              </a:spcBef>
              <a:spcAft>
                <a:spcPct val="0"/>
              </a:spcAft>
              <a:buClr>
                <a:srgbClr val="00529B"/>
              </a:buClr>
              <a:buSzPct val="100000"/>
            </a:pPr>
            <a:r>
              <a:rPr lang="en-US" sz="1000" kern="0" dirty="0">
                <a:solidFill>
                  <a:srgbClr val="000000"/>
                </a:solidFill>
                <a:latin typeface="Arial"/>
                <a:ea typeface="Arial Unicode MS" pitchFamily="26" charset="0"/>
                <a:cs typeface="Arial Unicode MS" pitchFamily="26" charset="0"/>
              </a:rPr>
              <a:t>Project Number: </a:t>
            </a:r>
            <a:r>
              <a:rPr lang="en-GB" sz="1000" kern="0" dirty="0">
                <a:solidFill>
                  <a:srgbClr val="000000"/>
                </a:solidFill>
                <a:latin typeface="Arial"/>
                <a:ea typeface="Arial Unicode MS" pitchFamily="26" charset="0"/>
                <a:cs typeface="Arial Unicode MS" pitchFamily="26" charset="0"/>
              </a:rPr>
              <a:t>330046686</a:t>
            </a:r>
            <a:endParaRPr lang="en-US" sz="1000" kern="0" dirty="0">
              <a:solidFill>
                <a:srgbClr val="000000"/>
              </a:solidFill>
              <a:latin typeface="Arial"/>
              <a:ea typeface="Arial Unicode MS" pitchFamily="26" charset="0"/>
              <a:cs typeface="Arial Unicode MS" pitchFamily="26" charset="0"/>
            </a:endParaRPr>
          </a:p>
        </p:txBody>
      </p:sp>
      <p:sp>
        <p:nvSpPr>
          <p:cNvPr id="2" name="Title 1"/>
          <p:cNvSpPr>
            <a:spLocks noGrp="1"/>
          </p:cNvSpPr>
          <p:nvPr>
            <p:ph type="ctrTitle"/>
          </p:nvPr>
        </p:nvSpPr>
        <p:spPr/>
        <p:txBody>
          <a:bodyPr/>
          <a:lstStyle/>
          <a:p>
            <a:r>
              <a:rPr lang="en-US" dirty="0">
                <a:solidFill>
                  <a:schemeClr val="accent1"/>
                </a:solidFill>
              </a:rPr>
              <a:t>Zero Based Budget Review</a:t>
            </a:r>
            <a:br>
              <a:rPr lang="en-US" dirty="0">
                <a:solidFill>
                  <a:schemeClr val="accent1"/>
                </a:solidFill>
              </a:rPr>
            </a:br>
            <a:r>
              <a:rPr lang="en-US" dirty="0" smtClean="0">
                <a:solidFill>
                  <a:schemeClr val="accent1"/>
                </a:solidFill>
              </a:rPr>
              <a:t/>
            </a:r>
            <a:br>
              <a:rPr lang="en-US" dirty="0" smtClean="0">
                <a:solidFill>
                  <a:schemeClr val="accent1"/>
                </a:solidFill>
              </a:rPr>
            </a:br>
            <a:r>
              <a:rPr lang="en-US" sz="2400" dirty="0"/>
              <a:t>Request for Customer Input</a:t>
            </a:r>
            <a:br>
              <a:rPr lang="en-US" sz="2400" dirty="0"/>
            </a:br>
            <a:endParaRPr lang="en-US" sz="2400" dirty="0"/>
          </a:p>
        </p:txBody>
      </p:sp>
      <p:sp>
        <p:nvSpPr>
          <p:cNvPr id="3" name="Subtitle 2"/>
          <p:cNvSpPr>
            <a:spLocks noGrp="1"/>
          </p:cNvSpPr>
          <p:nvPr>
            <p:ph type="subTitle" idx="1"/>
          </p:nvPr>
        </p:nvSpPr>
        <p:spPr/>
        <p:txBody>
          <a:bodyPr/>
          <a:lstStyle/>
          <a:p>
            <a:r>
              <a:rPr lang="en-US" dirty="0" smtClean="0"/>
              <a:t>2/13/2018</a:t>
            </a:r>
            <a:endParaRPr lang="en-US" dirty="0"/>
          </a:p>
        </p:txBody>
      </p:sp>
    </p:spTree>
    <p:extLst>
      <p:ext uri="{BB962C8B-B14F-4D97-AF65-F5344CB8AC3E}">
        <p14:creationId xmlns:p14="http://schemas.microsoft.com/office/powerpoint/2010/main" val="218998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p:txBody>
          <a:bodyPr/>
          <a:lstStyle/>
          <a:p>
            <a:pPr lvl="1"/>
            <a:r>
              <a:rPr lang="en-US" dirty="0" smtClean="0"/>
              <a:t>Update on Zero Based Budget Review (ZBBR) </a:t>
            </a:r>
            <a:r>
              <a:rPr lang="en-US" dirty="0"/>
              <a:t>project status</a:t>
            </a:r>
          </a:p>
          <a:p>
            <a:pPr lvl="1"/>
            <a:r>
              <a:rPr lang="en-US" dirty="0" smtClean="0"/>
              <a:t>Overview </a:t>
            </a:r>
            <a:r>
              <a:rPr lang="en-US" dirty="0"/>
              <a:t>of the ways Gartner would like to receive input from customers for the ZBBR project (focus groups and interviews)</a:t>
            </a:r>
          </a:p>
          <a:p>
            <a:pPr lvl="1"/>
            <a:r>
              <a:rPr lang="en-US" dirty="0" smtClean="0"/>
              <a:t>Details </a:t>
            </a:r>
            <a:r>
              <a:rPr lang="en-US" dirty="0"/>
              <a:t>on the timelines for focus groups and </a:t>
            </a:r>
            <a:r>
              <a:rPr lang="en-US" dirty="0" smtClean="0"/>
              <a:t>interviews, and how the input will be leveraged in the ZBBR project</a:t>
            </a:r>
          </a:p>
          <a:p>
            <a:pPr lvl="1"/>
            <a:r>
              <a:rPr lang="en-US" dirty="0" smtClean="0"/>
              <a:t>Pass around sign-up sheet to request volunteers</a:t>
            </a:r>
            <a:endParaRPr lang="en-US" dirty="0"/>
          </a:p>
        </p:txBody>
      </p:sp>
    </p:spTree>
    <p:extLst>
      <p:ext uri="{BB962C8B-B14F-4D97-AF65-F5344CB8AC3E}">
        <p14:creationId xmlns:p14="http://schemas.microsoft.com/office/powerpoint/2010/main" val="716328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Update on ZBBR project status</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483" y="1905000"/>
            <a:ext cx="9293224" cy="4495800"/>
          </a:xfrm>
          <a:prstGeom prst="rect">
            <a:avLst/>
          </a:prstGeom>
          <a:noFill/>
          <a:ln>
            <a:noFill/>
          </a:ln>
        </p:spPr>
      </p:pic>
      <p:graphicFrame>
        <p:nvGraphicFramePr>
          <p:cNvPr id="4" name="Table 3"/>
          <p:cNvGraphicFramePr>
            <a:graphicFrameLocks noGrp="1"/>
          </p:cNvGraphicFramePr>
          <p:nvPr>
            <p:extLst/>
          </p:nvPr>
        </p:nvGraphicFramePr>
        <p:xfrm>
          <a:off x="3352800" y="1844040"/>
          <a:ext cx="6477008" cy="213360"/>
        </p:xfrm>
        <a:graphic>
          <a:graphicData uri="http://schemas.openxmlformats.org/drawingml/2006/table">
            <a:tbl>
              <a:tblPr firstRow="1" bandRow="1">
                <a:tableStyleId>{2D5ABB26-0587-4C30-8999-92F81FD0307C}</a:tableStyleId>
              </a:tblPr>
              <a:tblGrid>
                <a:gridCol w="404813">
                  <a:extLst>
                    <a:ext uri="{9D8B030D-6E8A-4147-A177-3AD203B41FA5}">
                      <a16:colId xmlns:a16="http://schemas.microsoft.com/office/drawing/2014/main" val="20000"/>
                    </a:ext>
                  </a:extLst>
                </a:gridCol>
                <a:gridCol w="404813">
                  <a:extLst>
                    <a:ext uri="{9D8B030D-6E8A-4147-A177-3AD203B41FA5}">
                      <a16:colId xmlns:a16="http://schemas.microsoft.com/office/drawing/2014/main" val="20001"/>
                    </a:ext>
                  </a:extLst>
                </a:gridCol>
                <a:gridCol w="404813">
                  <a:extLst>
                    <a:ext uri="{9D8B030D-6E8A-4147-A177-3AD203B41FA5}">
                      <a16:colId xmlns:a16="http://schemas.microsoft.com/office/drawing/2014/main" val="20002"/>
                    </a:ext>
                  </a:extLst>
                </a:gridCol>
                <a:gridCol w="404813">
                  <a:extLst>
                    <a:ext uri="{9D8B030D-6E8A-4147-A177-3AD203B41FA5}">
                      <a16:colId xmlns:a16="http://schemas.microsoft.com/office/drawing/2014/main" val="20003"/>
                    </a:ext>
                  </a:extLst>
                </a:gridCol>
                <a:gridCol w="404813">
                  <a:extLst>
                    <a:ext uri="{9D8B030D-6E8A-4147-A177-3AD203B41FA5}">
                      <a16:colId xmlns:a16="http://schemas.microsoft.com/office/drawing/2014/main" val="20004"/>
                    </a:ext>
                  </a:extLst>
                </a:gridCol>
                <a:gridCol w="404813">
                  <a:extLst>
                    <a:ext uri="{9D8B030D-6E8A-4147-A177-3AD203B41FA5}">
                      <a16:colId xmlns:a16="http://schemas.microsoft.com/office/drawing/2014/main" val="20005"/>
                    </a:ext>
                  </a:extLst>
                </a:gridCol>
                <a:gridCol w="404813">
                  <a:extLst>
                    <a:ext uri="{9D8B030D-6E8A-4147-A177-3AD203B41FA5}">
                      <a16:colId xmlns:a16="http://schemas.microsoft.com/office/drawing/2014/main" val="20006"/>
                    </a:ext>
                  </a:extLst>
                </a:gridCol>
                <a:gridCol w="404813">
                  <a:extLst>
                    <a:ext uri="{9D8B030D-6E8A-4147-A177-3AD203B41FA5}">
                      <a16:colId xmlns:a16="http://schemas.microsoft.com/office/drawing/2014/main" val="20007"/>
                    </a:ext>
                  </a:extLst>
                </a:gridCol>
                <a:gridCol w="404813">
                  <a:extLst>
                    <a:ext uri="{9D8B030D-6E8A-4147-A177-3AD203B41FA5}">
                      <a16:colId xmlns:a16="http://schemas.microsoft.com/office/drawing/2014/main" val="20008"/>
                    </a:ext>
                  </a:extLst>
                </a:gridCol>
                <a:gridCol w="404813">
                  <a:extLst>
                    <a:ext uri="{9D8B030D-6E8A-4147-A177-3AD203B41FA5}">
                      <a16:colId xmlns:a16="http://schemas.microsoft.com/office/drawing/2014/main" val="20009"/>
                    </a:ext>
                  </a:extLst>
                </a:gridCol>
                <a:gridCol w="404813">
                  <a:extLst>
                    <a:ext uri="{9D8B030D-6E8A-4147-A177-3AD203B41FA5}">
                      <a16:colId xmlns:a16="http://schemas.microsoft.com/office/drawing/2014/main" val="20010"/>
                    </a:ext>
                  </a:extLst>
                </a:gridCol>
                <a:gridCol w="404813">
                  <a:extLst>
                    <a:ext uri="{9D8B030D-6E8A-4147-A177-3AD203B41FA5}">
                      <a16:colId xmlns:a16="http://schemas.microsoft.com/office/drawing/2014/main" val="20011"/>
                    </a:ext>
                  </a:extLst>
                </a:gridCol>
                <a:gridCol w="404813">
                  <a:extLst>
                    <a:ext uri="{9D8B030D-6E8A-4147-A177-3AD203B41FA5}">
                      <a16:colId xmlns:a16="http://schemas.microsoft.com/office/drawing/2014/main" val="20012"/>
                    </a:ext>
                  </a:extLst>
                </a:gridCol>
                <a:gridCol w="404813">
                  <a:extLst>
                    <a:ext uri="{9D8B030D-6E8A-4147-A177-3AD203B41FA5}">
                      <a16:colId xmlns:a16="http://schemas.microsoft.com/office/drawing/2014/main" val="20013"/>
                    </a:ext>
                  </a:extLst>
                </a:gridCol>
                <a:gridCol w="404813">
                  <a:extLst>
                    <a:ext uri="{9D8B030D-6E8A-4147-A177-3AD203B41FA5}">
                      <a16:colId xmlns:a16="http://schemas.microsoft.com/office/drawing/2014/main" val="20014"/>
                    </a:ext>
                  </a:extLst>
                </a:gridCol>
                <a:gridCol w="404813">
                  <a:extLst>
                    <a:ext uri="{9D8B030D-6E8A-4147-A177-3AD203B41FA5}">
                      <a16:colId xmlns:a16="http://schemas.microsoft.com/office/drawing/2014/main" val="20015"/>
                    </a:ext>
                  </a:extLst>
                </a:gridCol>
              </a:tblGrid>
              <a:tr h="0">
                <a:tc>
                  <a:txBody>
                    <a:bodyPr/>
                    <a:lstStyle/>
                    <a:p>
                      <a:r>
                        <a:rPr lang="en-US" sz="800" dirty="0" smtClean="0"/>
                        <a:t>1/26</a:t>
                      </a:r>
                      <a:endParaRPr lang="en-US" sz="800" dirty="0"/>
                    </a:p>
                  </a:txBody>
                  <a:tcPr/>
                </a:tc>
                <a:tc>
                  <a:txBody>
                    <a:bodyPr/>
                    <a:lstStyle/>
                    <a:p>
                      <a:r>
                        <a:rPr lang="en-US" sz="800" dirty="0" smtClean="0"/>
                        <a:t>2/2</a:t>
                      </a:r>
                      <a:endParaRPr lang="en-US" sz="800" dirty="0"/>
                    </a:p>
                  </a:txBody>
                  <a:tcPr/>
                </a:tc>
                <a:tc>
                  <a:txBody>
                    <a:bodyPr/>
                    <a:lstStyle/>
                    <a:p>
                      <a:r>
                        <a:rPr lang="en-US" sz="800" dirty="0" smtClean="0"/>
                        <a:t>2/9</a:t>
                      </a:r>
                      <a:endParaRPr lang="en-US" sz="800" dirty="0"/>
                    </a:p>
                  </a:txBody>
                  <a:tcPr/>
                </a:tc>
                <a:tc>
                  <a:txBody>
                    <a:bodyPr/>
                    <a:lstStyle/>
                    <a:p>
                      <a:r>
                        <a:rPr lang="en-US" sz="800" dirty="0" smtClean="0"/>
                        <a:t>2/16</a:t>
                      </a:r>
                      <a:endParaRPr lang="en-US" sz="800" dirty="0"/>
                    </a:p>
                  </a:txBody>
                  <a:tcPr/>
                </a:tc>
                <a:tc>
                  <a:txBody>
                    <a:bodyPr/>
                    <a:lstStyle/>
                    <a:p>
                      <a:r>
                        <a:rPr lang="en-US" sz="800" dirty="0" smtClean="0"/>
                        <a:t>2/23</a:t>
                      </a:r>
                      <a:endParaRPr lang="en-US" sz="800" dirty="0"/>
                    </a:p>
                  </a:txBody>
                  <a:tcPr/>
                </a:tc>
                <a:tc>
                  <a:txBody>
                    <a:bodyPr/>
                    <a:lstStyle/>
                    <a:p>
                      <a:r>
                        <a:rPr lang="en-US" sz="800" dirty="0" smtClean="0"/>
                        <a:t>3/2</a:t>
                      </a:r>
                      <a:endParaRPr lang="en-US" sz="800" dirty="0"/>
                    </a:p>
                  </a:txBody>
                  <a:tcPr/>
                </a:tc>
                <a:tc>
                  <a:txBody>
                    <a:bodyPr/>
                    <a:lstStyle/>
                    <a:p>
                      <a:r>
                        <a:rPr lang="en-US" sz="800" dirty="0" smtClean="0"/>
                        <a:t>3/9</a:t>
                      </a:r>
                      <a:endParaRPr lang="en-US" sz="800" dirty="0"/>
                    </a:p>
                  </a:txBody>
                  <a:tcPr/>
                </a:tc>
                <a:tc>
                  <a:txBody>
                    <a:bodyPr/>
                    <a:lstStyle/>
                    <a:p>
                      <a:r>
                        <a:rPr lang="en-US" sz="800" dirty="0" smtClean="0"/>
                        <a:t>3/16</a:t>
                      </a:r>
                      <a:endParaRPr lang="en-US" sz="800" dirty="0"/>
                    </a:p>
                  </a:txBody>
                  <a:tcPr/>
                </a:tc>
                <a:tc>
                  <a:txBody>
                    <a:bodyPr/>
                    <a:lstStyle/>
                    <a:p>
                      <a:r>
                        <a:rPr lang="en-US" sz="800" dirty="0" smtClean="0"/>
                        <a:t>3/23</a:t>
                      </a:r>
                      <a:endParaRPr lang="en-US" sz="800" dirty="0"/>
                    </a:p>
                  </a:txBody>
                  <a:tcPr/>
                </a:tc>
                <a:tc>
                  <a:txBody>
                    <a:bodyPr/>
                    <a:lstStyle/>
                    <a:p>
                      <a:r>
                        <a:rPr lang="en-US" sz="800" dirty="0" smtClean="0"/>
                        <a:t>3/30</a:t>
                      </a:r>
                      <a:endParaRPr lang="en-US" sz="800" dirty="0"/>
                    </a:p>
                  </a:txBody>
                  <a:tcPr/>
                </a:tc>
                <a:tc>
                  <a:txBody>
                    <a:bodyPr/>
                    <a:lstStyle/>
                    <a:p>
                      <a:r>
                        <a:rPr lang="en-US" sz="800" dirty="0" smtClean="0"/>
                        <a:t>4/6</a:t>
                      </a:r>
                      <a:endParaRPr lang="en-US" sz="800" dirty="0"/>
                    </a:p>
                  </a:txBody>
                  <a:tcPr/>
                </a:tc>
                <a:tc>
                  <a:txBody>
                    <a:bodyPr/>
                    <a:lstStyle/>
                    <a:p>
                      <a:r>
                        <a:rPr lang="en-US" sz="800" dirty="0" smtClean="0"/>
                        <a:t>4/13</a:t>
                      </a:r>
                      <a:endParaRPr lang="en-US" sz="800" dirty="0"/>
                    </a:p>
                  </a:txBody>
                  <a:tcPr/>
                </a:tc>
                <a:tc>
                  <a:txBody>
                    <a:bodyPr/>
                    <a:lstStyle/>
                    <a:p>
                      <a:r>
                        <a:rPr lang="en-US" sz="800" dirty="0" smtClean="0"/>
                        <a:t>4/20</a:t>
                      </a:r>
                      <a:endParaRPr lang="en-US" sz="800" dirty="0"/>
                    </a:p>
                  </a:txBody>
                  <a:tcPr/>
                </a:tc>
                <a:tc>
                  <a:txBody>
                    <a:bodyPr/>
                    <a:lstStyle/>
                    <a:p>
                      <a:r>
                        <a:rPr lang="en-US" sz="800" dirty="0" smtClean="0"/>
                        <a:t>4/27</a:t>
                      </a:r>
                      <a:endParaRPr lang="en-US" sz="800" dirty="0"/>
                    </a:p>
                  </a:txBody>
                  <a:tcPr/>
                </a:tc>
                <a:tc>
                  <a:txBody>
                    <a:bodyPr/>
                    <a:lstStyle/>
                    <a:p>
                      <a:r>
                        <a:rPr lang="en-US" sz="800" dirty="0" smtClean="0"/>
                        <a:t>5/4</a:t>
                      </a:r>
                      <a:endParaRPr lang="en-US" sz="800" dirty="0"/>
                    </a:p>
                  </a:txBody>
                  <a:tcPr/>
                </a:tc>
                <a:tc>
                  <a:txBody>
                    <a:bodyPr/>
                    <a:lstStyle/>
                    <a:p>
                      <a:r>
                        <a:rPr lang="en-US" sz="800" dirty="0" smtClean="0"/>
                        <a:t>5/11</a:t>
                      </a:r>
                      <a:endParaRPr lang="en-US" sz="800" dirty="0"/>
                    </a:p>
                  </a:txBody>
                  <a:tcPr/>
                </a:tc>
                <a:extLst>
                  <a:ext uri="{0D108BD9-81ED-4DB2-BD59-A6C34878D82A}">
                    <a16:rowId xmlns:a16="http://schemas.microsoft.com/office/drawing/2014/main" val="10000"/>
                  </a:ext>
                </a:extLst>
              </a:tr>
            </a:tbl>
          </a:graphicData>
        </a:graphic>
      </p:graphicFrame>
      <p:cxnSp>
        <p:nvCxnSpPr>
          <p:cNvPr id="5" name="Straight Connector 4"/>
          <p:cNvCxnSpPr/>
          <p:nvPr/>
        </p:nvCxnSpPr>
        <p:spPr bwMode="gray">
          <a:xfrm>
            <a:off x="4800600" y="1854200"/>
            <a:ext cx="0" cy="4572000"/>
          </a:xfrm>
          <a:prstGeom prst="line">
            <a:avLst/>
          </a:prstGeom>
          <a:noFill/>
          <a:ln w="19050">
            <a:solidFill>
              <a:srgbClr val="FF0000"/>
            </a:solidFill>
            <a:round/>
            <a:headEnd type="oval" w="med" len="med"/>
            <a:tailEnd type="triangle" w="lg" len="lg"/>
          </a:ln>
          <a:effectLst/>
        </p:spPr>
      </p:cxnSp>
      <p:sp>
        <p:nvSpPr>
          <p:cNvPr id="6" name="TextBox 5"/>
          <p:cNvSpPr txBox="1"/>
          <p:nvPr/>
        </p:nvSpPr>
        <p:spPr>
          <a:xfrm>
            <a:off x="4876800" y="6248400"/>
            <a:ext cx="1524000" cy="381000"/>
          </a:xfrm>
          <a:prstGeom prst="rect">
            <a:avLst/>
          </a:prstGeom>
        </p:spPr>
        <p:txBody>
          <a:bodyPr vert="horz" wrap="square" lIns="0" tIns="0" rIns="0" bIns="0" rtlCol="0">
            <a:noAutofit/>
          </a:bodyPr>
          <a:lstStyle/>
          <a:p>
            <a:pPr defTabSz="914400" fontAlgn="base">
              <a:spcBef>
                <a:spcPct val="31250"/>
              </a:spcBef>
              <a:spcAft>
                <a:spcPct val="0"/>
              </a:spcAft>
              <a:buClr>
                <a:srgbClr val="00529B"/>
              </a:buClr>
              <a:buSzPct val="100000"/>
            </a:pPr>
            <a:r>
              <a:rPr lang="en-US" sz="1600" b="1" kern="0" dirty="0">
                <a:solidFill>
                  <a:srgbClr val="FF0000"/>
                </a:solidFill>
                <a:latin typeface="Arial"/>
              </a:rPr>
              <a:t>Current Week</a:t>
            </a:r>
          </a:p>
        </p:txBody>
      </p:sp>
      <p:sp>
        <p:nvSpPr>
          <p:cNvPr id="9" name="Rectangle 8"/>
          <p:cNvSpPr/>
          <p:nvPr/>
        </p:nvSpPr>
        <p:spPr>
          <a:xfrm>
            <a:off x="1143000" y="1140098"/>
            <a:ext cx="9906000" cy="612503"/>
          </a:xfrm>
          <a:prstGeom prst="rect">
            <a:avLst/>
          </a:prstGeom>
          <a:solidFill>
            <a:srgbClr val="00529B"/>
          </a:solidFill>
          <a:ln>
            <a:solidFill>
              <a:srgbClr val="00529B"/>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fontAlgn="base">
              <a:spcBef>
                <a:spcPct val="31250"/>
              </a:spcBef>
              <a:spcAft>
                <a:spcPct val="0"/>
              </a:spcAft>
              <a:buClr>
                <a:srgbClr val="00529B"/>
              </a:buClr>
              <a:buSzPct val="100000"/>
            </a:pPr>
            <a:r>
              <a:rPr lang="en-US" sz="1600" kern="0" dirty="0">
                <a:solidFill>
                  <a:srgbClr val="FFFFFF"/>
                </a:solidFill>
                <a:latin typeface="Arial"/>
              </a:rPr>
              <a:t>The Gartner team has been conducting discovery activities for the past three weeks and by next week will have completed initial interviewing across all service areas. The next step is to engage customers for input.</a:t>
            </a:r>
          </a:p>
        </p:txBody>
      </p:sp>
    </p:spTree>
    <p:extLst>
      <p:ext uri="{BB962C8B-B14F-4D97-AF65-F5344CB8AC3E}">
        <p14:creationId xmlns:p14="http://schemas.microsoft.com/office/powerpoint/2010/main" val="155859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Overview of the ways Gartner would like to receive input from customers for the ZBBR project (focus groups and interviews)</a:t>
            </a:r>
          </a:p>
        </p:txBody>
      </p:sp>
      <p:sp>
        <p:nvSpPr>
          <p:cNvPr id="4" name="Text Placeholder 3"/>
          <p:cNvSpPr>
            <a:spLocks noGrp="1"/>
          </p:cNvSpPr>
          <p:nvPr>
            <p:ph type="body" sz="quarter" idx="10"/>
          </p:nvPr>
        </p:nvSpPr>
        <p:spPr/>
        <p:txBody>
          <a:bodyPr/>
          <a:lstStyle/>
          <a:p>
            <a:pPr lvl="1"/>
            <a:r>
              <a:rPr lang="en-US" dirty="0" smtClean="0"/>
              <a:t>Gartner plans to conduct strategic focus groups and interviews with a representative sample of Washington State agencies</a:t>
            </a:r>
          </a:p>
          <a:p>
            <a:pPr lvl="1"/>
            <a:r>
              <a:rPr lang="en-US" dirty="0" smtClean="0"/>
              <a:t>Focus groups will provide a </a:t>
            </a:r>
            <a:r>
              <a:rPr lang="en-US" dirty="0"/>
              <a:t>forum for </a:t>
            </a:r>
            <a:r>
              <a:rPr lang="en-US" dirty="0" smtClean="0"/>
              <a:t>feedback on service quality </a:t>
            </a:r>
            <a:r>
              <a:rPr lang="en-US" dirty="0"/>
              <a:t>and customer </a:t>
            </a:r>
            <a:r>
              <a:rPr lang="en-US" dirty="0" smtClean="0"/>
              <a:t>satisfaction for specific services within </a:t>
            </a:r>
            <a:r>
              <a:rPr lang="en-US" dirty="0"/>
              <a:t>key service </a:t>
            </a:r>
            <a:r>
              <a:rPr lang="en-US" dirty="0" smtClean="0"/>
              <a:t>areas:</a:t>
            </a:r>
            <a:endParaRPr lang="en-US" dirty="0"/>
          </a:p>
          <a:p>
            <a:pPr lvl="2"/>
            <a:r>
              <a:rPr lang="en-US" dirty="0" smtClean="0"/>
              <a:t>Hosting </a:t>
            </a:r>
            <a:r>
              <a:rPr lang="en-US" dirty="0"/>
              <a:t>and Data Center</a:t>
            </a:r>
          </a:p>
          <a:p>
            <a:pPr lvl="2"/>
            <a:r>
              <a:rPr lang="en-US" dirty="0" smtClean="0"/>
              <a:t>Network </a:t>
            </a:r>
            <a:r>
              <a:rPr lang="en-US" dirty="0"/>
              <a:t>and Remote </a:t>
            </a:r>
            <a:r>
              <a:rPr lang="en-US" dirty="0" smtClean="0"/>
              <a:t>Access</a:t>
            </a:r>
          </a:p>
          <a:p>
            <a:pPr lvl="2"/>
            <a:r>
              <a:rPr lang="en-US" dirty="0" smtClean="0"/>
              <a:t>Security Services</a:t>
            </a:r>
          </a:p>
          <a:p>
            <a:pPr lvl="2"/>
            <a:r>
              <a:rPr lang="en-US" dirty="0" smtClean="0"/>
              <a:t>Collaboration </a:t>
            </a:r>
            <a:r>
              <a:rPr lang="en-US" dirty="0"/>
              <a:t>Services</a:t>
            </a:r>
          </a:p>
          <a:p>
            <a:pPr lvl="2"/>
            <a:r>
              <a:rPr lang="en-US" dirty="0" smtClean="0"/>
              <a:t>Telephony</a:t>
            </a:r>
          </a:p>
          <a:p>
            <a:pPr lvl="2"/>
            <a:r>
              <a:rPr lang="en-US" dirty="0"/>
              <a:t>BI and Data Analytics</a:t>
            </a:r>
          </a:p>
          <a:p>
            <a:pPr lvl="2"/>
            <a:endParaRPr lang="en-US" dirty="0"/>
          </a:p>
          <a:p>
            <a:pPr lvl="2"/>
            <a:endParaRPr lang="en-US" dirty="0"/>
          </a:p>
        </p:txBody>
      </p:sp>
      <p:sp>
        <p:nvSpPr>
          <p:cNvPr id="2" name="Rectangular Callout 1"/>
          <p:cNvSpPr/>
          <p:nvPr/>
        </p:nvSpPr>
        <p:spPr>
          <a:xfrm>
            <a:off x="5867400" y="2667000"/>
            <a:ext cx="4495800" cy="2819400"/>
          </a:xfrm>
          <a:prstGeom prst="wedgeRectCallout">
            <a:avLst>
              <a:gd name="adj1" fmla="val -82729"/>
              <a:gd name="adj2" fmla="val -25410"/>
            </a:avLst>
          </a:prstGeom>
          <a:ln>
            <a:solidFill>
              <a:srgbClr val="00529B"/>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31250"/>
              </a:spcBef>
              <a:spcAft>
                <a:spcPct val="0"/>
              </a:spcAft>
              <a:buClr>
                <a:srgbClr val="00529B"/>
              </a:buClr>
              <a:buSzPct val="100000"/>
            </a:pPr>
            <a:r>
              <a:rPr lang="en-US" sz="1600" kern="0" dirty="0">
                <a:solidFill>
                  <a:srgbClr val="000000"/>
                </a:solidFill>
                <a:latin typeface="Arial"/>
              </a:rPr>
              <a:t>Are there any other service areas that would be more important to include than those listed?</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Enterprise applications</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Mainframe</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Web Platform</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Project Management</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Other professional services (e.g., Agile Business Analysts)</a:t>
            </a:r>
          </a:p>
          <a:p>
            <a:pPr marL="285750" indent="-285750" defTabSz="914400" fontAlgn="base">
              <a:spcBef>
                <a:spcPct val="31250"/>
              </a:spcBef>
              <a:spcAft>
                <a:spcPct val="0"/>
              </a:spcAft>
              <a:buClr>
                <a:srgbClr val="00529B"/>
              </a:buClr>
              <a:buSzPct val="100000"/>
              <a:buFont typeface="Arial" panose="020B0604020202020204" pitchFamily="34" charset="0"/>
              <a:buChar char="•"/>
            </a:pPr>
            <a:r>
              <a:rPr lang="en-US" sz="1400" kern="0" dirty="0">
                <a:solidFill>
                  <a:srgbClr val="000000"/>
                </a:solidFill>
                <a:latin typeface="Arial"/>
              </a:rPr>
              <a:t>Others?</a:t>
            </a:r>
          </a:p>
        </p:txBody>
      </p:sp>
    </p:spTree>
    <p:extLst>
      <p:ext uri="{BB962C8B-B14F-4D97-AF65-F5344CB8AC3E}">
        <p14:creationId xmlns:p14="http://schemas.microsoft.com/office/powerpoint/2010/main" val="205383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Details on the timelines for focus groups and interviews, and how the input will be leveraged in the ZBBR project</a:t>
            </a:r>
          </a:p>
        </p:txBody>
      </p:sp>
      <p:sp>
        <p:nvSpPr>
          <p:cNvPr id="4" name="Text Placeholder 3"/>
          <p:cNvSpPr>
            <a:spLocks noGrp="1"/>
          </p:cNvSpPr>
          <p:nvPr>
            <p:ph type="body" sz="quarter" idx="10"/>
          </p:nvPr>
        </p:nvSpPr>
        <p:spPr/>
        <p:txBody>
          <a:bodyPr/>
          <a:lstStyle/>
          <a:p>
            <a:pPr lvl="1"/>
            <a:r>
              <a:rPr lang="en-US" dirty="0" smtClean="0"/>
              <a:t>Gartner plans to leverage feedback received from customers in two primary ways:</a:t>
            </a:r>
          </a:p>
          <a:p>
            <a:pPr marL="522900" lvl="2" indent="-342900">
              <a:buFont typeface="+mj-lt"/>
              <a:buAutoNum type="arabicPeriod"/>
            </a:pPr>
            <a:r>
              <a:rPr lang="en-US" dirty="0" smtClean="0"/>
              <a:t>To document current customer satisfaction levels for certain key services (Phase I service inventory and reference data for Phase II analysis)</a:t>
            </a:r>
          </a:p>
          <a:p>
            <a:pPr marL="522900" lvl="2" indent="-342900">
              <a:buFont typeface="+mj-lt"/>
              <a:buAutoNum type="arabicPeriod"/>
            </a:pPr>
            <a:r>
              <a:rPr lang="en-US" dirty="0" smtClean="0"/>
              <a:t>To help identify additional services that should be considered as comparison points for benchmarking (Phase II analysis)</a:t>
            </a:r>
          </a:p>
          <a:p>
            <a:pPr lvl="1"/>
            <a:endParaRPr lang="en-US" dirty="0" smtClean="0"/>
          </a:p>
          <a:p>
            <a:pPr lvl="1"/>
            <a:r>
              <a:rPr lang="en-US" dirty="0" smtClean="0"/>
              <a:t>Timelines for focus groups and interviews:</a:t>
            </a:r>
          </a:p>
          <a:p>
            <a:pPr lvl="2"/>
            <a:r>
              <a:rPr lang="en-US" dirty="0" smtClean="0"/>
              <a:t>Gartner </a:t>
            </a:r>
            <a:r>
              <a:rPr lang="en-US" dirty="0"/>
              <a:t>plans to conduct </a:t>
            </a:r>
            <a:r>
              <a:rPr lang="en-US" dirty="0" smtClean="0"/>
              <a:t>customer focus groups during the week of March 6, onsite at the WaTech offices</a:t>
            </a:r>
          </a:p>
          <a:p>
            <a:pPr lvl="2"/>
            <a:r>
              <a:rPr lang="en-US" dirty="0" smtClean="0"/>
              <a:t>Interviews will also be scheduled targeting the week of March 6. Gartner plans to select interview participants so that a variety of viewpoints are heard (small/large agencies, general funded, elected, high/low volume usage of services, etc.)</a:t>
            </a:r>
            <a:endParaRPr lang="en-US" dirty="0"/>
          </a:p>
          <a:p>
            <a:pPr marL="522900" lvl="2" indent="-342900">
              <a:buFont typeface="+mj-lt"/>
              <a:buAutoNum type="arabicPeriod"/>
            </a:pPr>
            <a:endParaRPr lang="en-US" dirty="0" smtClean="0"/>
          </a:p>
          <a:p>
            <a:pPr marL="522900" lvl="2" indent="-342900">
              <a:buFont typeface="+mj-lt"/>
              <a:buAutoNum type="arabicPeriod"/>
            </a:pPr>
            <a:endParaRPr lang="en-US" dirty="0"/>
          </a:p>
        </p:txBody>
      </p:sp>
      <p:sp>
        <p:nvSpPr>
          <p:cNvPr id="5" name="Rectangle 4"/>
          <p:cNvSpPr/>
          <p:nvPr/>
        </p:nvSpPr>
        <p:spPr>
          <a:xfrm>
            <a:off x="1143000" y="5027544"/>
            <a:ext cx="9906000" cy="1144657"/>
          </a:xfrm>
          <a:prstGeom prst="rect">
            <a:avLst/>
          </a:prstGeom>
          <a:solidFill>
            <a:srgbClr val="00529B"/>
          </a:solidFill>
          <a:ln>
            <a:solidFill>
              <a:srgbClr val="00529B"/>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fontAlgn="base">
              <a:spcBef>
                <a:spcPct val="31250"/>
              </a:spcBef>
              <a:spcAft>
                <a:spcPct val="0"/>
              </a:spcAft>
              <a:buClr>
                <a:srgbClr val="00529B"/>
              </a:buClr>
              <a:buSzPct val="100000"/>
            </a:pPr>
            <a:r>
              <a:rPr lang="en-US" sz="1600" kern="0" dirty="0">
                <a:solidFill>
                  <a:srgbClr val="FFFFFF"/>
                </a:solidFill>
                <a:latin typeface="Arial"/>
              </a:rPr>
              <a:t>We are interested in hearing from you. Please let us know whether you’d like to get engaged by signing the sheet that will be passed around, or by reaching out to </a:t>
            </a:r>
            <a:r>
              <a:rPr lang="en-US" sz="1600" kern="0" dirty="0">
                <a:solidFill>
                  <a:srgbClr val="FFFFFF"/>
                </a:solidFill>
                <a:latin typeface="Arial"/>
                <a:hlinkClick r:id="rId2"/>
              </a:rPr>
              <a:t>amy.peckinpaugh@gartner.com</a:t>
            </a:r>
            <a:r>
              <a:rPr lang="en-US" sz="1600" kern="0" dirty="0">
                <a:solidFill>
                  <a:srgbClr val="FFFFFF"/>
                </a:solidFill>
                <a:latin typeface="Arial"/>
              </a:rPr>
              <a:t> and </a:t>
            </a:r>
            <a:r>
              <a:rPr lang="en-US" sz="1600" kern="0" dirty="0">
                <a:solidFill>
                  <a:srgbClr val="FFFFFF"/>
                </a:solidFill>
                <a:latin typeface="Arial"/>
                <a:hlinkClick r:id="rId3"/>
              </a:rPr>
              <a:t>judy.sweet@watech.wa.gov</a:t>
            </a:r>
            <a:r>
              <a:rPr lang="en-US" sz="1600" kern="0" dirty="0">
                <a:solidFill>
                  <a:srgbClr val="FFFFFF"/>
                </a:solidFill>
                <a:latin typeface="Arial"/>
              </a:rPr>
              <a:t> </a:t>
            </a:r>
          </a:p>
        </p:txBody>
      </p:sp>
    </p:spTree>
    <p:extLst>
      <p:ext uri="{BB962C8B-B14F-4D97-AF65-F5344CB8AC3E}">
        <p14:creationId xmlns:p14="http://schemas.microsoft.com/office/powerpoint/2010/main" val="71554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Text Box 16"/>
          <p:cNvSpPr txBox="1">
            <a:spLocks noChangeArrowheads="1"/>
          </p:cNvSpPr>
          <p:nvPr>
            <p:custDataLst>
              <p:tags r:id="rId1"/>
            </p:custDataLst>
          </p:nvPr>
        </p:nvSpPr>
        <p:spPr bwMode="auto">
          <a:xfrm>
            <a:off x="1755028" y="1905001"/>
            <a:ext cx="2823898" cy="954107"/>
          </a:xfrm>
          <a:prstGeom prst="rect">
            <a:avLst/>
          </a:prstGeom>
          <a:noFill/>
          <a:ln w="12700">
            <a:noFill/>
            <a:miter lim="800000"/>
            <a:headEnd type="none" w="lg" len="lg"/>
            <a:tailEnd type="none" w="lg" len="lg"/>
          </a:ln>
        </p:spPr>
        <p:txBody>
          <a:bodyPr lIns="0" tIns="0" rIns="0" bIns="0">
            <a:spAutoFit/>
          </a:bodyPr>
          <a:lstStyle/>
          <a:p>
            <a:pPr defTabSz="914400" fontAlgn="base">
              <a:spcAft>
                <a:spcPct val="0"/>
              </a:spcAft>
              <a:buClr>
                <a:srgbClr val="00529B"/>
              </a:buClr>
              <a:buSzPct val="100000"/>
            </a:pPr>
            <a:r>
              <a:rPr lang="en-US" sz="1200" b="1" kern="0" dirty="0">
                <a:solidFill>
                  <a:srgbClr val="808080"/>
                </a:solidFill>
                <a:latin typeface="Arial"/>
              </a:rPr>
              <a:t>WaTech Contact </a:t>
            </a:r>
          </a:p>
          <a:p>
            <a:pPr defTabSz="914400" fontAlgn="base">
              <a:spcAft>
                <a:spcPct val="0"/>
              </a:spcAft>
              <a:buClr>
                <a:srgbClr val="00529B"/>
              </a:buClr>
              <a:buSzPct val="100000"/>
            </a:pPr>
            <a:r>
              <a:rPr lang="en-US" sz="1000" kern="0" dirty="0">
                <a:solidFill>
                  <a:srgbClr val="808080"/>
                </a:solidFill>
                <a:latin typeface="Arial"/>
              </a:rPr>
              <a:t>Tim Gallivan</a:t>
            </a:r>
          </a:p>
          <a:p>
            <a:pPr defTabSz="914400" fontAlgn="base">
              <a:spcAft>
                <a:spcPct val="0"/>
              </a:spcAft>
              <a:buClr>
                <a:srgbClr val="00529B"/>
              </a:buClr>
              <a:buSzPct val="100000"/>
            </a:pPr>
            <a:r>
              <a:rPr lang="en-US" sz="1000" kern="0" dirty="0">
                <a:solidFill>
                  <a:srgbClr val="808080"/>
                </a:solidFill>
                <a:latin typeface="Arial"/>
              </a:rPr>
              <a:t>Technology Billing and Business Manager</a:t>
            </a:r>
          </a:p>
          <a:p>
            <a:pPr defTabSz="914400" fontAlgn="base">
              <a:spcAft>
                <a:spcPct val="0"/>
              </a:spcAft>
              <a:buClr>
                <a:srgbClr val="00529B"/>
              </a:buClr>
              <a:buSzPct val="100000"/>
            </a:pPr>
            <a:r>
              <a:rPr lang="en-US" sz="1000" kern="0" dirty="0">
                <a:solidFill>
                  <a:srgbClr val="808080"/>
                </a:solidFill>
                <a:latin typeface="Arial"/>
              </a:rPr>
              <a:t>Washington Technology Solutions (WaTech)</a:t>
            </a:r>
            <a:br>
              <a:rPr lang="en-US" sz="1000" kern="0" dirty="0">
                <a:solidFill>
                  <a:srgbClr val="808080"/>
                </a:solidFill>
                <a:latin typeface="Arial"/>
              </a:rPr>
            </a:br>
            <a:r>
              <a:rPr lang="en-US" sz="1000" kern="0" dirty="0">
                <a:solidFill>
                  <a:srgbClr val="808080"/>
                </a:solidFill>
                <a:latin typeface="Arial"/>
              </a:rPr>
              <a:t>State of Washington</a:t>
            </a:r>
          </a:p>
          <a:p>
            <a:pPr defTabSz="914400" fontAlgn="base">
              <a:spcAft>
                <a:spcPct val="0"/>
              </a:spcAft>
              <a:buClr>
                <a:srgbClr val="00529B"/>
              </a:buClr>
              <a:buSzPct val="100000"/>
            </a:pPr>
            <a:r>
              <a:rPr lang="en-US" sz="1000" kern="0" dirty="0">
                <a:solidFill>
                  <a:srgbClr val="808080"/>
                </a:solidFill>
                <a:latin typeface="Arial"/>
              </a:rPr>
              <a:t>tim.gallivan@watech.wa.gov</a:t>
            </a:r>
          </a:p>
        </p:txBody>
      </p:sp>
      <p:sp>
        <p:nvSpPr>
          <p:cNvPr id="289797" name="Text Box 16"/>
          <p:cNvSpPr txBox="1">
            <a:spLocks noChangeArrowheads="1"/>
          </p:cNvSpPr>
          <p:nvPr>
            <p:custDataLst>
              <p:tags r:id="rId2"/>
            </p:custDataLst>
          </p:nvPr>
        </p:nvSpPr>
        <p:spPr bwMode="auto">
          <a:xfrm>
            <a:off x="4820749" y="1905001"/>
            <a:ext cx="2823898" cy="954107"/>
          </a:xfrm>
          <a:prstGeom prst="rect">
            <a:avLst/>
          </a:prstGeom>
          <a:noFill/>
          <a:ln w="12700">
            <a:noFill/>
            <a:miter lim="800000"/>
            <a:headEnd type="none" w="lg" len="lg"/>
            <a:tailEnd type="none" w="lg" len="lg"/>
          </a:ln>
        </p:spPr>
        <p:txBody>
          <a:bodyPr lIns="0" tIns="0" rIns="0" bIns="0">
            <a:spAutoFit/>
          </a:bodyPr>
          <a:lstStyle/>
          <a:p>
            <a:pPr defTabSz="914400" fontAlgn="base">
              <a:spcAft>
                <a:spcPct val="0"/>
              </a:spcAft>
              <a:buClr>
                <a:srgbClr val="00529B"/>
              </a:buClr>
              <a:buSzPct val="100000"/>
            </a:pPr>
            <a:r>
              <a:rPr lang="en-US" sz="1200" b="1" kern="0" dirty="0">
                <a:solidFill>
                  <a:srgbClr val="808080"/>
                </a:solidFill>
                <a:latin typeface="Arial"/>
              </a:rPr>
              <a:t>Gartner Contact</a:t>
            </a:r>
          </a:p>
          <a:p>
            <a:pPr defTabSz="914400" fontAlgn="base">
              <a:spcAft>
                <a:spcPct val="0"/>
              </a:spcAft>
              <a:buClr>
                <a:srgbClr val="00529B"/>
              </a:buClr>
              <a:buSzPct val="100000"/>
            </a:pPr>
            <a:r>
              <a:rPr lang="en-US" sz="1000" kern="0" dirty="0">
                <a:solidFill>
                  <a:srgbClr val="808080"/>
                </a:solidFill>
                <a:latin typeface="Arial"/>
              </a:rPr>
              <a:t>Kirk Kirkpatrick</a:t>
            </a:r>
          </a:p>
          <a:p>
            <a:pPr defTabSz="914400" fontAlgn="base">
              <a:spcAft>
                <a:spcPct val="0"/>
              </a:spcAft>
              <a:buClr>
                <a:srgbClr val="00529B"/>
              </a:buClr>
              <a:buSzPct val="100000"/>
            </a:pPr>
            <a:r>
              <a:rPr lang="en-US" sz="1000" kern="0" dirty="0">
                <a:solidFill>
                  <a:srgbClr val="808080"/>
                </a:solidFill>
                <a:latin typeface="Arial"/>
              </a:rPr>
              <a:t>Managing Partner</a:t>
            </a:r>
          </a:p>
          <a:p>
            <a:pPr defTabSz="914400" fontAlgn="base">
              <a:spcAft>
                <a:spcPct val="0"/>
              </a:spcAft>
              <a:buClr>
                <a:srgbClr val="00529B"/>
              </a:buClr>
              <a:buSzPct val="100000"/>
            </a:pPr>
            <a:r>
              <a:rPr lang="en-US" sz="1000" kern="0" dirty="0">
                <a:solidFill>
                  <a:srgbClr val="808080"/>
                </a:solidFill>
                <a:latin typeface="Arial"/>
              </a:rPr>
              <a:t>Gartner Consulting</a:t>
            </a:r>
          </a:p>
          <a:p>
            <a:pPr defTabSz="914400" fontAlgn="base">
              <a:spcAft>
                <a:spcPct val="0"/>
              </a:spcAft>
              <a:buClr>
                <a:srgbClr val="00529B"/>
              </a:buClr>
              <a:buSzPct val="100000"/>
            </a:pPr>
            <a:r>
              <a:rPr lang="en-US" sz="1000" kern="0" dirty="0">
                <a:solidFill>
                  <a:srgbClr val="808080"/>
                </a:solidFill>
                <a:latin typeface="Arial"/>
              </a:rPr>
              <a:t>Telephone: (201) 417-7824</a:t>
            </a:r>
          </a:p>
          <a:p>
            <a:pPr defTabSz="914400" fontAlgn="base">
              <a:spcAft>
                <a:spcPct val="0"/>
              </a:spcAft>
              <a:buClr>
                <a:srgbClr val="00529B"/>
              </a:buClr>
              <a:buSzPct val="100000"/>
            </a:pPr>
            <a:r>
              <a:rPr lang="en-US" sz="1000" kern="0" dirty="0">
                <a:solidFill>
                  <a:srgbClr val="808080"/>
                </a:solidFill>
                <a:latin typeface="Arial"/>
              </a:rPr>
              <a:t>kirk.kirkpatrick@gartner.com</a:t>
            </a:r>
          </a:p>
        </p:txBody>
      </p:sp>
      <p:sp>
        <p:nvSpPr>
          <p:cNvPr id="289798" name="Title 5"/>
          <p:cNvSpPr>
            <a:spLocks noGrp="1"/>
          </p:cNvSpPr>
          <p:nvPr>
            <p:ph type="title"/>
            <p:custDataLst>
              <p:tags r:id="rId3"/>
            </p:custDataLst>
          </p:nvPr>
        </p:nvSpPr>
        <p:spPr/>
        <p:txBody>
          <a:bodyPr/>
          <a:lstStyle/>
          <a:p>
            <a:r>
              <a:rPr lang="en-US" dirty="0" smtClean="0"/>
              <a:t>Contacts</a:t>
            </a:r>
          </a:p>
        </p:txBody>
      </p:sp>
      <p:sp>
        <p:nvSpPr>
          <p:cNvPr id="6" name="Text Box 16"/>
          <p:cNvSpPr txBox="1">
            <a:spLocks noChangeArrowheads="1"/>
          </p:cNvSpPr>
          <p:nvPr>
            <p:custDataLst>
              <p:tags r:id="rId4"/>
            </p:custDataLst>
          </p:nvPr>
        </p:nvSpPr>
        <p:spPr bwMode="auto">
          <a:xfrm>
            <a:off x="4820749" y="4312921"/>
            <a:ext cx="2823898" cy="954107"/>
          </a:xfrm>
          <a:prstGeom prst="rect">
            <a:avLst/>
          </a:prstGeom>
          <a:noFill/>
          <a:ln w="12700">
            <a:noFill/>
            <a:miter lim="800000"/>
            <a:headEnd type="none" w="lg" len="lg"/>
            <a:tailEnd type="none" w="lg" len="lg"/>
          </a:ln>
        </p:spPr>
        <p:txBody>
          <a:bodyPr lIns="0" tIns="0" rIns="0" bIns="0">
            <a:spAutoFit/>
          </a:bodyPr>
          <a:lstStyle/>
          <a:p>
            <a:pPr defTabSz="914400" fontAlgn="base">
              <a:spcAft>
                <a:spcPct val="0"/>
              </a:spcAft>
              <a:buClr>
                <a:srgbClr val="00529B"/>
              </a:buClr>
              <a:buSzPct val="100000"/>
            </a:pPr>
            <a:r>
              <a:rPr lang="en-US" sz="1200" b="1" kern="0" dirty="0">
                <a:solidFill>
                  <a:srgbClr val="808080"/>
                </a:solidFill>
                <a:latin typeface="Arial"/>
              </a:rPr>
              <a:t>Gartner Contact</a:t>
            </a:r>
          </a:p>
          <a:p>
            <a:pPr defTabSz="914400" fontAlgn="base">
              <a:spcAft>
                <a:spcPct val="0"/>
              </a:spcAft>
              <a:buClr>
                <a:srgbClr val="00529B"/>
              </a:buClr>
              <a:buSzPct val="100000"/>
            </a:pPr>
            <a:r>
              <a:rPr lang="en-US" sz="1000" kern="0" dirty="0">
                <a:solidFill>
                  <a:srgbClr val="808080"/>
                </a:solidFill>
                <a:latin typeface="Arial"/>
              </a:rPr>
              <a:t>Amy Peckinpaugh</a:t>
            </a:r>
          </a:p>
          <a:p>
            <a:pPr defTabSz="914400" fontAlgn="base">
              <a:spcAft>
                <a:spcPct val="0"/>
              </a:spcAft>
              <a:buClr>
                <a:srgbClr val="00529B"/>
              </a:buClr>
              <a:buSzPct val="100000"/>
            </a:pPr>
            <a:r>
              <a:rPr lang="en-US" sz="1000" kern="0" dirty="0">
                <a:solidFill>
                  <a:srgbClr val="808080"/>
                </a:solidFill>
                <a:latin typeface="Arial"/>
              </a:rPr>
              <a:t>Engagement Manager</a:t>
            </a:r>
          </a:p>
          <a:p>
            <a:pPr defTabSz="914400" fontAlgn="base">
              <a:spcAft>
                <a:spcPct val="0"/>
              </a:spcAft>
              <a:buClr>
                <a:srgbClr val="00529B"/>
              </a:buClr>
              <a:buSzPct val="100000"/>
            </a:pPr>
            <a:r>
              <a:rPr lang="en-US" sz="1000" kern="0" dirty="0">
                <a:solidFill>
                  <a:srgbClr val="808080"/>
                </a:solidFill>
                <a:latin typeface="Arial"/>
              </a:rPr>
              <a:t>Gartner Consulting</a:t>
            </a:r>
          </a:p>
          <a:p>
            <a:pPr defTabSz="914400" fontAlgn="base">
              <a:spcAft>
                <a:spcPct val="0"/>
              </a:spcAft>
              <a:buClr>
                <a:srgbClr val="00529B"/>
              </a:buClr>
              <a:buSzPct val="100000"/>
            </a:pPr>
            <a:r>
              <a:rPr lang="en-US" sz="1000" kern="0" dirty="0">
                <a:solidFill>
                  <a:srgbClr val="808080"/>
                </a:solidFill>
                <a:latin typeface="Arial"/>
              </a:rPr>
              <a:t>Telephone: (703) 408-1783</a:t>
            </a:r>
          </a:p>
          <a:p>
            <a:pPr defTabSz="914400" fontAlgn="base">
              <a:spcAft>
                <a:spcPct val="0"/>
              </a:spcAft>
              <a:buClr>
                <a:srgbClr val="00529B"/>
              </a:buClr>
              <a:buSzPct val="100000"/>
            </a:pPr>
            <a:r>
              <a:rPr lang="en-US" sz="1000" kern="0" dirty="0">
                <a:solidFill>
                  <a:srgbClr val="808080"/>
                </a:solidFill>
                <a:latin typeface="Arial"/>
              </a:rPr>
              <a:t>amy.peckinpaugh@gartner.com</a:t>
            </a:r>
          </a:p>
        </p:txBody>
      </p:sp>
      <p:sp>
        <p:nvSpPr>
          <p:cNvPr id="7" name="Text Box 16"/>
          <p:cNvSpPr txBox="1">
            <a:spLocks noChangeArrowheads="1"/>
          </p:cNvSpPr>
          <p:nvPr>
            <p:custDataLst>
              <p:tags r:id="rId5"/>
            </p:custDataLst>
          </p:nvPr>
        </p:nvSpPr>
        <p:spPr bwMode="auto">
          <a:xfrm>
            <a:off x="4820749" y="3108961"/>
            <a:ext cx="2823898" cy="954107"/>
          </a:xfrm>
          <a:prstGeom prst="rect">
            <a:avLst/>
          </a:prstGeom>
          <a:noFill/>
          <a:ln w="12700">
            <a:noFill/>
            <a:miter lim="800000"/>
            <a:headEnd type="none" w="lg" len="lg"/>
            <a:tailEnd type="none" w="lg" len="lg"/>
          </a:ln>
        </p:spPr>
        <p:txBody>
          <a:bodyPr lIns="0" tIns="0" rIns="0" bIns="0">
            <a:spAutoFit/>
          </a:bodyPr>
          <a:lstStyle/>
          <a:p>
            <a:pPr defTabSz="914400" fontAlgn="base">
              <a:spcAft>
                <a:spcPct val="0"/>
              </a:spcAft>
              <a:buClr>
                <a:srgbClr val="00529B"/>
              </a:buClr>
              <a:buSzPct val="100000"/>
            </a:pPr>
            <a:r>
              <a:rPr lang="en-US" sz="1200" b="1" kern="0" dirty="0">
                <a:solidFill>
                  <a:srgbClr val="808080"/>
                </a:solidFill>
                <a:latin typeface="Arial"/>
              </a:rPr>
              <a:t>Gartner Contact</a:t>
            </a:r>
          </a:p>
          <a:p>
            <a:pPr defTabSz="914400" fontAlgn="base">
              <a:spcAft>
                <a:spcPct val="0"/>
              </a:spcAft>
              <a:buClr>
                <a:srgbClr val="00529B"/>
              </a:buClr>
              <a:buSzPct val="100000"/>
            </a:pPr>
            <a:r>
              <a:rPr lang="en-US" sz="1000" kern="0" dirty="0">
                <a:solidFill>
                  <a:srgbClr val="808080"/>
                </a:solidFill>
                <a:latin typeface="Arial"/>
              </a:rPr>
              <a:t>Chris Steadley</a:t>
            </a:r>
          </a:p>
          <a:p>
            <a:pPr defTabSz="914400" fontAlgn="base">
              <a:spcAft>
                <a:spcPct val="0"/>
              </a:spcAft>
              <a:buClr>
                <a:srgbClr val="00529B"/>
              </a:buClr>
              <a:buSzPct val="100000"/>
            </a:pPr>
            <a:r>
              <a:rPr lang="en-US" sz="1000" kern="0" dirty="0">
                <a:solidFill>
                  <a:srgbClr val="808080"/>
                </a:solidFill>
                <a:latin typeface="Arial"/>
              </a:rPr>
              <a:t>Managing Partner</a:t>
            </a:r>
          </a:p>
          <a:p>
            <a:pPr defTabSz="914400" fontAlgn="base">
              <a:spcAft>
                <a:spcPct val="0"/>
              </a:spcAft>
              <a:buClr>
                <a:srgbClr val="00529B"/>
              </a:buClr>
              <a:buSzPct val="100000"/>
            </a:pPr>
            <a:r>
              <a:rPr lang="en-US" sz="1000" kern="0" dirty="0">
                <a:solidFill>
                  <a:srgbClr val="808080"/>
                </a:solidFill>
                <a:latin typeface="Arial"/>
              </a:rPr>
              <a:t>Gartner Consulting</a:t>
            </a:r>
          </a:p>
          <a:p>
            <a:pPr defTabSz="914400" fontAlgn="base">
              <a:spcAft>
                <a:spcPct val="0"/>
              </a:spcAft>
              <a:buClr>
                <a:srgbClr val="00529B"/>
              </a:buClr>
              <a:buSzPct val="100000"/>
            </a:pPr>
            <a:r>
              <a:rPr lang="en-US" sz="1000" kern="0" dirty="0">
                <a:solidFill>
                  <a:srgbClr val="808080"/>
                </a:solidFill>
                <a:latin typeface="Arial"/>
              </a:rPr>
              <a:t>Telephone: (206) 454-8937</a:t>
            </a:r>
          </a:p>
          <a:p>
            <a:pPr defTabSz="914400" fontAlgn="base">
              <a:spcAft>
                <a:spcPct val="0"/>
              </a:spcAft>
              <a:buClr>
                <a:srgbClr val="00529B"/>
              </a:buClr>
              <a:buSzPct val="100000"/>
            </a:pPr>
            <a:r>
              <a:rPr lang="en-US" sz="1000" kern="0" dirty="0">
                <a:solidFill>
                  <a:srgbClr val="808080"/>
                </a:solidFill>
                <a:latin typeface="Arial"/>
              </a:rPr>
              <a:t>christopher.steadley@gartner.com</a:t>
            </a:r>
          </a:p>
        </p:txBody>
      </p:sp>
      <p:sp>
        <p:nvSpPr>
          <p:cNvPr id="8" name="Text Box 16"/>
          <p:cNvSpPr txBox="1">
            <a:spLocks noChangeArrowheads="1"/>
          </p:cNvSpPr>
          <p:nvPr>
            <p:custDataLst>
              <p:tags r:id="rId6"/>
            </p:custDataLst>
          </p:nvPr>
        </p:nvSpPr>
        <p:spPr bwMode="auto">
          <a:xfrm>
            <a:off x="1755028" y="3108960"/>
            <a:ext cx="2823898" cy="954107"/>
          </a:xfrm>
          <a:prstGeom prst="rect">
            <a:avLst/>
          </a:prstGeom>
          <a:noFill/>
          <a:ln w="12700">
            <a:noFill/>
            <a:miter lim="800000"/>
            <a:headEnd type="none" w="lg" len="lg"/>
            <a:tailEnd type="none" w="lg" len="lg"/>
          </a:ln>
        </p:spPr>
        <p:txBody>
          <a:bodyPr lIns="0" tIns="0" rIns="0" bIns="0">
            <a:spAutoFit/>
          </a:bodyPr>
          <a:lstStyle/>
          <a:p>
            <a:pPr defTabSz="914400" fontAlgn="base">
              <a:spcAft>
                <a:spcPct val="0"/>
              </a:spcAft>
              <a:buClr>
                <a:srgbClr val="00529B"/>
              </a:buClr>
              <a:buSzPct val="100000"/>
            </a:pPr>
            <a:r>
              <a:rPr lang="en-US" sz="1200" b="1" kern="0" dirty="0">
                <a:solidFill>
                  <a:srgbClr val="808080"/>
                </a:solidFill>
                <a:latin typeface="Arial"/>
              </a:rPr>
              <a:t>WaTech Contact </a:t>
            </a:r>
          </a:p>
          <a:p>
            <a:pPr defTabSz="914400" fontAlgn="base">
              <a:spcAft>
                <a:spcPct val="0"/>
              </a:spcAft>
              <a:buClr>
                <a:srgbClr val="00529B"/>
              </a:buClr>
              <a:buSzPct val="100000"/>
            </a:pPr>
            <a:r>
              <a:rPr lang="en-US" sz="1000" kern="0" dirty="0">
                <a:solidFill>
                  <a:srgbClr val="808080"/>
                </a:solidFill>
                <a:latin typeface="Arial"/>
              </a:rPr>
              <a:t>Judy Sweet</a:t>
            </a:r>
          </a:p>
          <a:p>
            <a:pPr defTabSz="914400" fontAlgn="base">
              <a:spcAft>
                <a:spcPct val="0"/>
              </a:spcAft>
              <a:buClr>
                <a:srgbClr val="00529B"/>
              </a:buClr>
              <a:buSzPct val="100000"/>
            </a:pPr>
            <a:r>
              <a:rPr lang="en-US" sz="1000" kern="0" dirty="0">
                <a:solidFill>
                  <a:srgbClr val="808080"/>
                </a:solidFill>
                <a:latin typeface="Arial"/>
              </a:rPr>
              <a:t>Project Manager</a:t>
            </a:r>
          </a:p>
          <a:p>
            <a:pPr defTabSz="914400" fontAlgn="base">
              <a:spcAft>
                <a:spcPct val="0"/>
              </a:spcAft>
              <a:buClr>
                <a:srgbClr val="00529B"/>
              </a:buClr>
              <a:buSzPct val="100000"/>
            </a:pPr>
            <a:r>
              <a:rPr lang="en-US" sz="1000" kern="0" dirty="0">
                <a:solidFill>
                  <a:srgbClr val="808080"/>
                </a:solidFill>
                <a:latin typeface="Arial"/>
              </a:rPr>
              <a:t>Washington Technology Solutions (WaTech)</a:t>
            </a:r>
            <a:br>
              <a:rPr lang="en-US" sz="1000" kern="0" dirty="0">
                <a:solidFill>
                  <a:srgbClr val="808080"/>
                </a:solidFill>
                <a:latin typeface="Arial"/>
              </a:rPr>
            </a:br>
            <a:r>
              <a:rPr lang="en-US" sz="1000" kern="0" dirty="0">
                <a:solidFill>
                  <a:srgbClr val="808080"/>
                </a:solidFill>
                <a:latin typeface="Arial"/>
              </a:rPr>
              <a:t>State of Washington</a:t>
            </a:r>
          </a:p>
          <a:p>
            <a:pPr defTabSz="914400" fontAlgn="base">
              <a:spcAft>
                <a:spcPct val="0"/>
              </a:spcAft>
              <a:buClr>
                <a:srgbClr val="00529B"/>
              </a:buClr>
              <a:buSzPct val="100000"/>
            </a:pPr>
            <a:r>
              <a:rPr lang="en-US" sz="1000" kern="0" dirty="0">
                <a:solidFill>
                  <a:srgbClr val="808080"/>
                </a:solidFill>
                <a:latin typeface="Arial"/>
              </a:rPr>
              <a:t>judy.sweet@watech.wa.gov</a:t>
            </a:r>
          </a:p>
        </p:txBody>
      </p:sp>
    </p:spTree>
    <p:extLst>
      <p:ext uri="{BB962C8B-B14F-4D97-AF65-F5344CB8AC3E}">
        <p14:creationId xmlns:p14="http://schemas.microsoft.com/office/powerpoint/2010/main" val="282501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Highway Status Update	</a:t>
            </a:r>
            <a:endParaRPr lang="en-US" dirty="0"/>
          </a:p>
        </p:txBody>
      </p:sp>
      <p:sp>
        <p:nvSpPr>
          <p:cNvPr id="4" name="Text Placeholder 3"/>
          <p:cNvSpPr>
            <a:spLocks noGrp="1"/>
          </p:cNvSpPr>
          <p:nvPr>
            <p:ph type="body" sz="quarter" idx="12"/>
          </p:nvPr>
        </p:nvSpPr>
        <p:spPr/>
        <p:txBody>
          <a:bodyPr/>
          <a:lstStyle/>
          <a:p>
            <a:r>
              <a:rPr lang="en-US" dirty="0" smtClean="0"/>
              <a:t>Scott West, WaTech</a:t>
            </a:r>
            <a:endParaRPr lang="en-US" dirty="0"/>
          </a:p>
        </p:txBody>
      </p:sp>
    </p:spTree>
    <p:extLst>
      <p:ext uri="{BB962C8B-B14F-4D97-AF65-F5344CB8AC3E}">
        <p14:creationId xmlns:p14="http://schemas.microsoft.com/office/powerpoint/2010/main" val="393579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OCIO Update	</a:t>
            </a:r>
            <a:endParaRPr lang="en-US" dirty="0"/>
          </a:p>
        </p:txBody>
      </p:sp>
      <p:sp>
        <p:nvSpPr>
          <p:cNvPr id="5" name="Text Placeholder 4"/>
          <p:cNvSpPr>
            <a:spLocks noGrp="1"/>
          </p:cNvSpPr>
          <p:nvPr>
            <p:ph type="body" sz="quarter" idx="12"/>
          </p:nvPr>
        </p:nvSpPr>
        <p:spPr>
          <a:xfrm>
            <a:off x="613501" y="3239543"/>
            <a:ext cx="4357558" cy="751761"/>
          </a:xfrm>
        </p:spPr>
        <p:txBody>
          <a:bodyPr/>
          <a:lstStyle/>
          <a:p>
            <a:r>
              <a:rPr lang="en-US" dirty="0" smtClean="0"/>
              <a:t>Sue Langen, OCIO</a:t>
            </a:r>
          </a:p>
          <a:p>
            <a:r>
              <a:rPr lang="en-US" dirty="0" smtClean="0"/>
              <a:t>Cammy Webster, OCIO</a:t>
            </a:r>
          </a:p>
          <a:p>
            <a:r>
              <a:rPr lang="en-US" dirty="0" smtClean="0"/>
              <a:t>Robert Gaskill-Clemons, OCIO</a:t>
            </a:r>
          </a:p>
          <a:p>
            <a:endParaRPr lang="en-US" dirty="0"/>
          </a:p>
        </p:txBody>
      </p:sp>
    </p:spTree>
    <p:extLst>
      <p:ext uri="{BB962C8B-B14F-4D97-AF65-F5344CB8AC3E}">
        <p14:creationId xmlns:p14="http://schemas.microsoft.com/office/powerpoint/2010/main" val="24584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 Annual Certification Process </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865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 on CIO Forum</a:t>
            </a:r>
            <a:endParaRPr lang="en-US" dirty="0"/>
          </a:p>
        </p:txBody>
      </p:sp>
      <p:sp>
        <p:nvSpPr>
          <p:cNvPr id="5" name="Text Placeholder 4"/>
          <p:cNvSpPr>
            <a:spLocks noGrp="1"/>
          </p:cNvSpPr>
          <p:nvPr>
            <p:ph type="body" sz="quarter" idx="12"/>
          </p:nvPr>
        </p:nvSpPr>
        <p:spPr/>
        <p:txBody>
          <a:bodyPr/>
          <a:lstStyle/>
          <a:p>
            <a:r>
              <a:rPr lang="en-US" dirty="0" smtClean="0"/>
              <a:t>Matt Bailey, WaTech</a:t>
            </a:r>
            <a:endParaRPr lang="en-US" dirty="0"/>
          </a:p>
        </p:txBody>
      </p:sp>
    </p:spTree>
    <p:extLst>
      <p:ext uri="{BB962C8B-B14F-4D97-AF65-F5344CB8AC3E}">
        <p14:creationId xmlns:p14="http://schemas.microsoft.com/office/powerpoint/2010/main" val="1864064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CIO Forum Feedback Discussion</a:t>
            </a:r>
            <a:r>
              <a:rPr lang="en-US" dirty="0" smtClean="0"/>
              <a:t>	</a:t>
            </a:r>
            <a:endParaRPr lang="en-US" dirty="0"/>
          </a:p>
        </p:txBody>
      </p:sp>
      <p:sp>
        <p:nvSpPr>
          <p:cNvPr id="5" name="Content Placeholder 4"/>
          <p:cNvSpPr>
            <a:spLocks noGrp="1"/>
          </p:cNvSpPr>
          <p:nvPr>
            <p:ph sz="quarter" idx="10"/>
          </p:nvPr>
        </p:nvSpPr>
        <p:spPr/>
        <p:txBody>
          <a:bodyPr/>
          <a:lstStyle/>
          <a:p>
            <a:pPr marL="342900" indent="-342900">
              <a:buFont typeface="Arial" panose="020B0604020202020204" pitchFamily="34" charset="0"/>
              <a:buChar char="•"/>
            </a:pPr>
            <a:r>
              <a:rPr lang="en-US" sz="3200" dirty="0" smtClean="0"/>
              <a:t>Ownership of Meeting</a:t>
            </a:r>
          </a:p>
          <a:p>
            <a:pPr marL="342900" indent="-342900">
              <a:buFont typeface="Arial" panose="020B0604020202020204" pitchFamily="34" charset="0"/>
              <a:buChar char="•"/>
            </a:pPr>
            <a:r>
              <a:rPr lang="en-US" sz="3200" dirty="0" smtClean="0"/>
              <a:t>Frequency</a:t>
            </a:r>
          </a:p>
          <a:p>
            <a:pPr marL="342900" indent="-342900">
              <a:buFont typeface="Arial" panose="020B0604020202020204" pitchFamily="34" charset="0"/>
              <a:buChar char="•"/>
            </a:pPr>
            <a:r>
              <a:rPr lang="en-US" sz="3200" dirty="0" smtClean="0"/>
              <a:t>Content</a:t>
            </a:r>
          </a:p>
          <a:p>
            <a:pPr marL="342900" indent="-342900">
              <a:buFont typeface="Arial" panose="020B0604020202020204" pitchFamily="34" charset="0"/>
              <a:buChar char="•"/>
            </a:pPr>
            <a:r>
              <a:rPr lang="en-US" sz="3200" dirty="0" smtClean="0"/>
              <a:t>Room Layout</a:t>
            </a:r>
          </a:p>
          <a:p>
            <a:pPr marL="342900" indent="-342900">
              <a:buFont typeface="Arial" panose="020B0604020202020204" pitchFamily="34" charset="0"/>
              <a:buChar char="•"/>
            </a:pPr>
            <a:r>
              <a:rPr lang="en-US" sz="3200" dirty="0" smtClean="0"/>
              <a:t>Other feedback</a:t>
            </a:r>
            <a:endParaRPr lang="en-US" sz="3200" dirty="0"/>
          </a:p>
        </p:txBody>
      </p:sp>
    </p:spTree>
    <p:extLst>
      <p:ext uri="{BB962C8B-B14F-4D97-AF65-F5344CB8AC3E}">
        <p14:creationId xmlns:p14="http://schemas.microsoft.com/office/powerpoint/2010/main" val="26405104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Legislative Update &amp;</a:t>
            </a:r>
            <a:br>
              <a:rPr lang="en-US" dirty="0" smtClean="0"/>
            </a:br>
            <a:r>
              <a:rPr lang="en-US" dirty="0" smtClean="0"/>
              <a:t>NASCIO Awards</a:t>
            </a:r>
            <a:endParaRPr lang="en-US" dirty="0"/>
          </a:p>
        </p:txBody>
      </p:sp>
      <p:sp>
        <p:nvSpPr>
          <p:cNvPr id="9" name="Text Placeholder 8"/>
          <p:cNvSpPr>
            <a:spLocks noGrp="1"/>
          </p:cNvSpPr>
          <p:nvPr>
            <p:ph type="body" sz="quarter" idx="12"/>
          </p:nvPr>
        </p:nvSpPr>
        <p:spPr/>
        <p:txBody>
          <a:bodyPr/>
          <a:lstStyle/>
          <a:p>
            <a:r>
              <a:rPr lang="en-US" dirty="0" smtClean="0"/>
              <a:t>Connie Michener, WaTech</a:t>
            </a:r>
            <a:endParaRPr lang="en-US" dirty="0"/>
          </a:p>
        </p:txBody>
      </p:sp>
    </p:spTree>
    <p:extLst>
      <p:ext uri="{BB962C8B-B14F-4D97-AF65-F5344CB8AC3E}">
        <p14:creationId xmlns:p14="http://schemas.microsoft.com/office/powerpoint/2010/main" val="809239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State CIO Update</a:t>
            </a:r>
            <a:endParaRPr lang="en-US" dirty="0"/>
          </a:p>
        </p:txBody>
      </p:sp>
      <p:sp>
        <p:nvSpPr>
          <p:cNvPr id="9" name="Text Placeholder 8"/>
          <p:cNvSpPr>
            <a:spLocks noGrp="1"/>
          </p:cNvSpPr>
          <p:nvPr>
            <p:ph type="body" sz="quarter" idx="12"/>
          </p:nvPr>
        </p:nvSpPr>
        <p:spPr/>
        <p:txBody>
          <a:bodyPr/>
          <a:lstStyle/>
          <a:p>
            <a:r>
              <a:rPr lang="en-US" dirty="0" smtClean="0"/>
              <a:t>Rob St. John, WaTech</a:t>
            </a:r>
            <a:endParaRPr lang="en-US" dirty="0"/>
          </a:p>
        </p:txBody>
      </p:sp>
    </p:spTree>
    <p:extLst>
      <p:ext uri="{BB962C8B-B14F-4D97-AF65-F5344CB8AC3E}">
        <p14:creationId xmlns:p14="http://schemas.microsoft.com/office/powerpoint/2010/main" val="1693295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WaTech Customer Satisfaction Survey	</a:t>
            </a:r>
            <a:endParaRPr lang="en-US" dirty="0"/>
          </a:p>
        </p:txBody>
      </p:sp>
      <p:sp>
        <p:nvSpPr>
          <p:cNvPr id="3" name="Text Placeholder 2"/>
          <p:cNvSpPr>
            <a:spLocks noGrp="1"/>
          </p:cNvSpPr>
          <p:nvPr>
            <p:ph type="body" sz="quarter" idx="12"/>
          </p:nvPr>
        </p:nvSpPr>
        <p:spPr/>
        <p:txBody>
          <a:bodyPr/>
          <a:lstStyle/>
          <a:p>
            <a:r>
              <a:rPr lang="en-US" dirty="0" smtClean="0"/>
              <a:t>David Brummel, WaTech</a:t>
            </a:r>
            <a:endParaRPr lang="en-US" dirty="0"/>
          </a:p>
        </p:txBody>
      </p:sp>
    </p:spTree>
    <p:extLst>
      <p:ext uri="{BB962C8B-B14F-4D97-AF65-F5344CB8AC3E}">
        <p14:creationId xmlns:p14="http://schemas.microsoft.com/office/powerpoint/2010/main" val="52165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838092"/>
            <a:ext cx="12192000" cy="1019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11" name="Rectangle 10"/>
          <p:cNvSpPr/>
          <p:nvPr/>
        </p:nvSpPr>
        <p:spPr bwMode="auto">
          <a:xfrm>
            <a:off x="7776976" y="1378425"/>
            <a:ext cx="4232674" cy="5362344"/>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WaTech Customer Satisfaction Survey</a:t>
            </a:r>
            <a:endParaRPr lang="en-US" dirty="0"/>
          </a:p>
        </p:txBody>
      </p:sp>
      <p:sp>
        <p:nvSpPr>
          <p:cNvPr id="4" name="TextBox 3"/>
          <p:cNvSpPr txBox="1"/>
          <p:nvPr/>
        </p:nvSpPr>
        <p:spPr>
          <a:xfrm>
            <a:off x="488035" y="1345183"/>
            <a:ext cx="678766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April</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4 Weeks Long</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75 Customers (Large, Medium, Small)</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Phone Interview</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Continuation of 2016 Baseline Survey</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Questions:  </a:t>
            </a:r>
          </a:p>
          <a:p>
            <a:pPr marL="615832" marR="0" lvl="1"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580069"/>
                </a:solidFill>
                <a:effectLst/>
                <a:uLnTx/>
                <a:uFillTx/>
                <a:latin typeface="Arial"/>
                <a:ea typeface="+mn-ea"/>
                <a:cs typeface="+mn-cs"/>
              </a:rPr>
              <a:t>What’s Working/What’s Not</a:t>
            </a:r>
            <a:endParaRPr kumimoji="0" lang="en-US" sz="2000" b="0" i="0" u="none" strike="noStrike" kern="1200" cap="none" spc="-70" normalizeH="0" baseline="0" noProof="0" dirty="0" smtClean="0">
              <a:ln>
                <a:noFill/>
              </a:ln>
              <a:solidFill>
                <a:srgbClr val="580069"/>
              </a:solidFill>
              <a:effectLst/>
              <a:uLnTx/>
              <a:uFillTx/>
              <a:latin typeface="Arial"/>
              <a:ea typeface="+mn-ea"/>
              <a:cs typeface="+mn-cs"/>
            </a:endParaRPr>
          </a:p>
          <a:p>
            <a:pPr marL="615832" marR="0" lvl="1"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000000"/>
                </a:solidFill>
                <a:effectLst/>
                <a:uLnTx/>
                <a:uFillTx/>
                <a:latin typeface="Arial"/>
                <a:ea typeface="+mn-ea"/>
                <a:cs typeface="+mn-cs"/>
              </a:rPr>
              <a:t>Service Offerings</a:t>
            </a:r>
            <a:endParaRPr kumimoji="0" lang="en-US" sz="2000" b="0" i="0" u="none" strike="noStrike" kern="1200" cap="none" spc="-70" normalizeH="0" baseline="0" noProof="0" dirty="0" smtClean="0">
              <a:ln>
                <a:noFill/>
              </a:ln>
              <a:solidFill>
                <a:srgbClr val="580069"/>
              </a:solidFill>
              <a:effectLst/>
              <a:uLnTx/>
              <a:uFillTx/>
              <a:latin typeface="Arial"/>
              <a:ea typeface="+mn-ea"/>
              <a:cs typeface="+mn-cs"/>
            </a:endParaRPr>
          </a:p>
          <a:p>
            <a:pPr marL="615832" marR="0" lvl="1"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580069"/>
                </a:solidFill>
                <a:effectLst/>
                <a:uLnTx/>
                <a:uFillTx/>
                <a:latin typeface="Arial"/>
                <a:ea typeface="+mn-ea"/>
                <a:cs typeface="+mn-cs"/>
              </a:rPr>
              <a:t>Technical Capabilities</a:t>
            </a:r>
            <a:r>
              <a:rPr kumimoji="0" lang="en-US" sz="2000" b="0" i="0" u="none" strike="noStrike" kern="1200" cap="none" spc="-70" normalizeH="0" baseline="0" noProof="0" dirty="0" smtClean="0">
                <a:ln>
                  <a:noFill/>
                </a:ln>
                <a:solidFill>
                  <a:srgbClr val="580069"/>
                </a:solidFill>
                <a:effectLst/>
                <a:uLnTx/>
                <a:uFillTx/>
                <a:latin typeface="Arial"/>
                <a:ea typeface="+mn-ea"/>
                <a:cs typeface="+mn-cs"/>
              </a:rPr>
              <a:t> </a:t>
            </a:r>
          </a:p>
          <a:p>
            <a:pPr marL="615832" marR="0" lvl="1"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000000"/>
                </a:solidFill>
                <a:effectLst/>
                <a:uLnTx/>
                <a:uFillTx/>
                <a:latin typeface="Arial"/>
                <a:ea typeface="+mn-ea"/>
                <a:cs typeface="+mn-cs"/>
              </a:rPr>
              <a:t>Value</a:t>
            </a:r>
            <a:r>
              <a:rPr kumimoji="0" lang="en-US" sz="2000" b="0" i="0" u="none" strike="noStrike" kern="1200" cap="none" spc="-70" normalizeH="0" baseline="0" noProof="0" dirty="0" smtClean="0">
                <a:ln>
                  <a:noFill/>
                </a:ln>
                <a:solidFill>
                  <a:srgbClr val="580069"/>
                </a:solidFill>
                <a:effectLst/>
                <a:uLnTx/>
                <a:uFillTx/>
                <a:latin typeface="Arial"/>
                <a:ea typeface="+mn-ea"/>
                <a:cs typeface="+mn-cs"/>
              </a:rPr>
              <a:t> </a:t>
            </a:r>
            <a:endParaRPr kumimoji="0" lang="en-US" sz="20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28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5" name="TextBox 4"/>
          <p:cNvSpPr txBox="1"/>
          <p:nvPr/>
        </p:nvSpPr>
        <p:spPr>
          <a:xfrm>
            <a:off x="7771757" y="1366702"/>
            <a:ext cx="1170072"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AGR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APA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ART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ATG</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CAA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CHA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CRAB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DAHP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DEL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DES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DFI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p:txBody>
      </p:sp>
      <p:sp>
        <p:nvSpPr>
          <p:cNvPr id="7" name="TextBox 6"/>
          <p:cNvSpPr txBox="1"/>
          <p:nvPr/>
        </p:nvSpPr>
        <p:spPr>
          <a:xfrm>
            <a:off x="4228602" y="4820631"/>
            <a:ext cx="2983523" cy="1811216"/>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000000"/>
                </a:solidFill>
                <a:effectLst/>
                <a:uLnTx/>
                <a:uFillTx/>
                <a:latin typeface="Arial"/>
                <a:ea typeface="+mn-ea"/>
                <a:cs typeface="+mn-cs"/>
              </a:rPr>
              <a:t>Fee Structure</a:t>
            </a:r>
            <a:r>
              <a:rPr kumimoji="0" lang="en-US" sz="2000" b="0" i="0" u="none" strike="noStrike" kern="1200" cap="none" spc="-70" normalizeH="0" baseline="0" noProof="0" dirty="0" smtClean="0">
                <a:ln>
                  <a:noFill/>
                </a:ln>
                <a:solidFill>
                  <a:srgbClr val="000000"/>
                </a:solidFill>
                <a:effectLst/>
                <a:uLnTx/>
                <a:uFillTx/>
                <a:latin typeface="Arial"/>
                <a:ea typeface="+mn-ea"/>
                <a:cs typeface="+mn-cs"/>
              </a:rPr>
              <a:t> </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580069"/>
                </a:solidFill>
                <a:effectLst/>
                <a:uLnTx/>
                <a:uFillTx/>
                <a:latin typeface="Arial"/>
                <a:ea typeface="+mn-ea"/>
                <a:cs typeface="+mn-cs"/>
              </a:rPr>
              <a:t>Communications</a:t>
            </a:r>
            <a:r>
              <a:rPr kumimoji="0" lang="en-US" sz="2000" b="0" i="0" u="none" strike="noStrike" kern="1200" cap="none" spc="-70" normalizeH="0" baseline="0" noProof="0" dirty="0" smtClean="0">
                <a:ln>
                  <a:noFill/>
                </a:ln>
                <a:solidFill>
                  <a:srgbClr val="580069"/>
                </a:solidFill>
                <a:effectLst/>
                <a:uLnTx/>
                <a:uFillTx/>
                <a:latin typeface="Arial"/>
                <a:ea typeface="+mn-ea"/>
                <a:cs typeface="+mn-cs"/>
              </a:rPr>
              <a:t> </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000000"/>
                </a:solidFill>
                <a:effectLst/>
                <a:uLnTx/>
                <a:uFillTx/>
                <a:latin typeface="Arial"/>
                <a:ea typeface="+mn-ea"/>
                <a:cs typeface="+mn-cs"/>
              </a:rPr>
              <a:t>Responsiveness </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2000" b="0" i="0" u="sng" strike="noStrike" kern="1200" cap="none" spc="-70" normalizeH="0" baseline="0" noProof="0" dirty="0" smtClean="0">
                <a:ln>
                  <a:noFill/>
                </a:ln>
                <a:solidFill>
                  <a:srgbClr val="580069"/>
                </a:solidFill>
                <a:effectLst/>
                <a:uLnTx/>
                <a:uFillTx/>
                <a:latin typeface="Arial"/>
                <a:ea typeface="+mn-ea"/>
                <a:cs typeface="+mn-cs"/>
              </a:rPr>
              <a:t>Incident Management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28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8" name="TextBox 7"/>
          <p:cNvSpPr txBox="1"/>
          <p:nvPr/>
        </p:nvSpPr>
        <p:spPr>
          <a:xfrm>
            <a:off x="8650727" y="1361804"/>
            <a:ext cx="130231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DFW</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DNR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DRS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DVA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ECY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ELUHO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ERFC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ESD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GMC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9" name="TextBox 8"/>
          <p:cNvSpPr txBox="1"/>
          <p:nvPr/>
        </p:nvSpPr>
        <p:spPr>
          <a:xfrm>
            <a:off x="9661936" y="1356906"/>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HUM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IND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KINGC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L&amp;I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LEOFF</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MIL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OAH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OCLA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OMWBE</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OST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PARKS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PDC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0" name="TextBox 9"/>
          <p:cNvSpPr txBox="1"/>
          <p:nvPr/>
        </p:nvSpPr>
        <p:spPr>
          <a:xfrm>
            <a:off x="10795190" y="1345183"/>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PERC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PLI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RCFB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SCC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SEC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STS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TIB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UTC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WSTIP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50559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SAW Modernization Update					</a:t>
            </a:r>
            <a:endParaRPr lang="en-US" dirty="0"/>
          </a:p>
        </p:txBody>
      </p:sp>
      <p:sp>
        <p:nvSpPr>
          <p:cNvPr id="5" name="Text Placeholder 4"/>
          <p:cNvSpPr>
            <a:spLocks noGrp="1"/>
          </p:cNvSpPr>
          <p:nvPr>
            <p:ph type="body" sz="quarter" idx="12"/>
          </p:nvPr>
        </p:nvSpPr>
        <p:spPr/>
        <p:txBody>
          <a:bodyPr/>
          <a:lstStyle/>
          <a:p>
            <a:r>
              <a:rPr lang="en-US" dirty="0" smtClean="0"/>
              <a:t>Scott Barringer, WaTech</a:t>
            </a:r>
            <a:endParaRPr lang="en-US" dirty="0"/>
          </a:p>
        </p:txBody>
      </p:sp>
    </p:spTree>
    <p:extLst>
      <p:ext uri="{BB962C8B-B14F-4D97-AF65-F5344CB8AC3E}">
        <p14:creationId xmlns:p14="http://schemas.microsoft.com/office/powerpoint/2010/main" val="920322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Based Budget Review</a:t>
            </a:r>
            <a:endParaRPr lang="en-US" dirty="0"/>
          </a:p>
        </p:txBody>
      </p:sp>
      <p:sp>
        <p:nvSpPr>
          <p:cNvPr id="3" name="Text Placeholder 2"/>
          <p:cNvSpPr>
            <a:spLocks noGrp="1"/>
          </p:cNvSpPr>
          <p:nvPr>
            <p:ph type="body" sz="quarter" idx="12"/>
          </p:nvPr>
        </p:nvSpPr>
        <p:spPr>
          <a:xfrm>
            <a:off x="623797" y="3239543"/>
            <a:ext cx="4357558" cy="751761"/>
          </a:xfrm>
        </p:spPr>
        <p:txBody>
          <a:bodyPr/>
          <a:lstStyle/>
          <a:p>
            <a:r>
              <a:rPr lang="en-US" dirty="0" smtClean="0"/>
              <a:t>Amy </a:t>
            </a:r>
            <a:r>
              <a:rPr lang="en-US" dirty="0" err="1" smtClean="0"/>
              <a:t>Pickinpaugh</a:t>
            </a:r>
            <a:r>
              <a:rPr lang="en-US" dirty="0" smtClean="0"/>
              <a:t>, Gartner</a:t>
            </a:r>
          </a:p>
          <a:p>
            <a:r>
              <a:rPr lang="en-US" dirty="0" smtClean="0"/>
              <a:t>Kirk Kirkpatrick, Garner</a:t>
            </a:r>
          </a:p>
          <a:p>
            <a:r>
              <a:rPr lang="en-US" dirty="0" smtClean="0"/>
              <a:t>Tim Gallivan, WaTech</a:t>
            </a:r>
            <a:endParaRPr lang="en-US" dirty="0"/>
          </a:p>
        </p:txBody>
      </p:sp>
    </p:spTree>
    <p:extLst>
      <p:ext uri="{BB962C8B-B14F-4D97-AF65-F5344CB8AC3E}">
        <p14:creationId xmlns:p14="http://schemas.microsoft.com/office/powerpoint/2010/main" val="2754991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L9iVgLJD0e4F8nr6cJa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ck0Tg5TI066CxdZ5PCH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ieKp2DEm0ukk5_nVloS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9Za_mQP80CX0LshMVFt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ck0Tg5TI066CxdZ5PCH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L9iVgLJD0e4F8nr6cJa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oXVN_exH0WDmQ2fmtHM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L9iVgLJD0e4F8nr6cJaOg"/>
</p:tagLst>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Gartner_Consulting 2016">
  <a:themeElements>
    <a:clrScheme name="Gartner-Consulting 2016">
      <a:dk1>
        <a:srgbClr val="000000"/>
      </a:dk1>
      <a:lt1>
        <a:srgbClr val="FFFFFF"/>
      </a:lt1>
      <a:dk2>
        <a:srgbClr val="00254C"/>
      </a:dk2>
      <a:lt2>
        <a:srgbClr val="FFFFFF"/>
      </a:lt2>
      <a:accent1>
        <a:srgbClr val="00529B"/>
      </a:accent1>
      <a:accent2>
        <a:srgbClr val="00A5E3"/>
      </a:accent2>
      <a:accent3>
        <a:srgbClr val="66C9EE"/>
      </a:accent3>
      <a:accent4>
        <a:srgbClr val="B2E0F7"/>
      </a:accent4>
      <a:accent5>
        <a:srgbClr val="BFBFBF"/>
      </a:accent5>
      <a:accent6>
        <a:srgbClr val="46A33F"/>
      </a:accent6>
      <a:hlink>
        <a:srgbClr val="667C94"/>
      </a:hlink>
      <a:folHlink>
        <a:srgbClr val="6E96D5"/>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custClrLst>
    <a:custClr name="Gartner Blue">
      <a:srgbClr val="00529B"/>
    </a:custClr>
    <a:custClr name="Black">
      <a:srgbClr val="000000"/>
    </a:custClr>
    <a:custClr name="Gold">
      <a:srgbClr val="FCAF17"/>
    </a:custClr>
    <a:custClr name="Light Blue">
      <a:srgbClr val="00A5E3"/>
    </a:custClr>
    <a:custClr name="Dark Blue">
      <a:srgbClr val="00254C"/>
    </a:custClr>
    <a:custClr name="Orange">
      <a:srgbClr val="E5550D"/>
    </a:custClr>
    <a:custClr name="Green">
      <a:srgbClr val="46A33F"/>
    </a:custClr>
    <a:custClr name="Purple">
      <a:srgbClr val="56129D"/>
    </a:custClr>
    <a:custClr name="Red">
      <a:srgbClr val="AC0000"/>
    </a:custClr>
    <a:custClr name="White">
      <a:srgbClr val="FFFFFF"/>
    </a:custClr>
    <a:custClr name="Gartner Blue 70%">
      <a:srgbClr val="B2CBE1"/>
    </a:custClr>
    <a:custClr name="Black 70%">
      <a:srgbClr val="B2B2B2"/>
    </a:custClr>
    <a:custClr name="Gold 70%">
      <a:srgbClr val="FEDFA2"/>
    </a:custClr>
    <a:custClr name="Light Blue70%">
      <a:srgbClr val="B2E4F7"/>
    </a:custClr>
    <a:custClr name="Dark Blue 70%">
      <a:srgbClr val="B2BDC9"/>
    </a:custClr>
    <a:custClr name="Orange 70%">
      <a:srgbClr val="F7CCB6"/>
    </a:custClr>
    <a:custClr name="Green 70%">
      <a:srgbClr val="C7E3C5"/>
    </a:custClr>
    <a:custClr name="Purple 70%">
      <a:srgbClr val="CCB7E1"/>
    </a:custClr>
    <a:custClr name="Red 70%">
      <a:srgbClr val="FFBBBB"/>
    </a:custClr>
    <a:custClr name="White">
      <a:srgbClr val="FFFFFF"/>
    </a:custClr>
    <a:custClr name="Gartner Blue 40%">
      <a:srgbClr val="6697C3"/>
    </a:custClr>
    <a:custClr name="Black 40%">
      <a:srgbClr val="666666"/>
    </a:custClr>
    <a:custClr name="Gold 40%">
      <a:srgbClr val="FDCF74"/>
    </a:custClr>
    <a:custClr name="Light Blue 40%">
      <a:srgbClr val="66C9EE"/>
    </a:custClr>
    <a:custClr name="Dark Blue 40%">
      <a:srgbClr val="667C94"/>
    </a:custClr>
    <a:custClr name="Orange 40%">
      <a:srgbClr val="EF996E"/>
    </a:custClr>
    <a:custClr name="Green 40%">
      <a:srgbClr val="90C88C"/>
    </a:custClr>
    <a:custClr name="Purple 40%">
      <a:srgbClr val="9470BA"/>
    </a:custClr>
    <a:custClr name="Red 40%">
      <a:srgbClr val="FE0000"/>
    </a:custClr>
    <a:custClr name="White">
      <a:srgbClr val="FFFFFF"/>
    </a:custClr>
  </a:custClrLst>
  <a:extLst>
    <a:ext uri="{05A4C25C-085E-4340-85A3-A5531E510DB2}">
      <thm15:themeFamily xmlns:thm15="http://schemas.microsoft.com/office/thememl/2012/main" name="Presentation1" id="{D844D097-7F65-4664-B56E-BBAEF6DF1C53}" vid="{E46A47C6-B1CC-4663-9F29-D324C92CD2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1517</TotalTime>
  <Words>788</Words>
  <Application>Microsoft Office PowerPoint</Application>
  <PresentationFormat>Widescreen</PresentationFormat>
  <Paragraphs>208</Paragraphs>
  <Slides>19</Slides>
  <Notes>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4" baseType="lpstr">
      <vt:lpstr>ＭＳ Ｐゴシック</vt:lpstr>
      <vt:lpstr>Arial</vt:lpstr>
      <vt:lpstr>Arial Unicode MS</vt:lpstr>
      <vt:lpstr>Calibri</vt:lpstr>
      <vt:lpstr>Calibri Light</vt:lpstr>
      <vt:lpstr>Segoe UI</vt:lpstr>
      <vt:lpstr>Times</vt:lpstr>
      <vt:lpstr>Trebuchet MS</vt:lpstr>
      <vt:lpstr>Wingdings</vt:lpstr>
      <vt:lpstr>Wingdings 3</vt:lpstr>
      <vt:lpstr>WA Tech PPT Template</vt:lpstr>
      <vt:lpstr>Icon Library</vt:lpstr>
      <vt:lpstr>Gartner_Consulting 2016</vt:lpstr>
      <vt:lpstr>Office Theme</vt:lpstr>
      <vt:lpstr>think-cell Slide</vt:lpstr>
      <vt:lpstr>CIO Forum</vt:lpstr>
      <vt:lpstr>Feedback on CIO Forum</vt:lpstr>
      <vt:lpstr>CIO Forum Feedback Discussion </vt:lpstr>
      <vt:lpstr>Legislative Update &amp; NASCIO Awards</vt:lpstr>
      <vt:lpstr>State CIO Update</vt:lpstr>
      <vt:lpstr>WaTech Customer Satisfaction Survey </vt:lpstr>
      <vt:lpstr>WaTech Customer Satisfaction Survey</vt:lpstr>
      <vt:lpstr>SAW Modernization Update     </vt:lpstr>
      <vt:lpstr>Zero Based Budget Review</vt:lpstr>
      <vt:lpstr>Zero Based Budget Review  Request for Customer Input </vt:lpstr>
      <vt:lpstr>Agenda</vt:lpstr>
      <vt:lpstr>Update on ZBBR project status</vt:lpstr>
      <vt:lpstr>Overview of the ways Gartner would like to receive input from customers for the ZBBR project (focus groups and interviews)</vt:lpstr>
      <vt:lpstr>Details on the timelines for focus groups and interviews, and how the input will be leveraged in the ZBBR project</vt:lpstr>
      <vt:lpstr>Contacts</vt:lpstr>
      <vt:lpstr>Cloud Highway Status Update </vt:lpstr>
      <vt:lpstr>OCIO Update </vt:lpstr>
      <vt:lpstr>Feedback - Annual Certification Process </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47</cp:revision>
  <cp:lastPrinted>2015-12-01T23:29:14Z</cp:lastPrinted>
  <dcterms:created xsi:type="dcterms:W3CDTF">2015-12-01T23:22:10Z</dcterms:created>
  <dcterms:modified xsi:type="dcterms:W3CDTF">2018-02-14T01:14:34Z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