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 id="2147484583" r:id="rId6"/>
    <p:sldMasterId id="2147484602" r:id="rId7"/>
    <p:sldMasterId id="2147484608" r:id="rId8"/>
  </p:sldMasterIdLst>
  <p:notesMasterIdLst>
    <p:notesMasterId r:id="rId38"/>
  </p:notesMasterIdLst>
  <p:handoutMasterIdLst>
    <p:handoutMasterId r:id="rId39"/>
  </p:handoutMasterIdLst>
  <p:sldIdLst>
    <p:sldId id="256" r:id="rId9"/>
    <p:sldId id="366" r:id="rId10"/>
    <p:sldId id="34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351" r:id="rId28"/>
    <p:sldId id="420" r:id="rId29"/>
    <p:sldId id="421" r:id="rId30"/>
    <p:sldId id="422" r:id="rId31"/>
    <p:sldId id="423" r:id="rId32"/>
    <p:sldId id="419" r:id="rId33"/>
    <p:sldId id="353" r:id="rId34"/>
    <p:sldId id="402" r:id="rId35"/>
    <p:sldId id="435" r:id="rId36"/>
    <p:sldId id="269" r:id="rId37"/>
  </p:sldIdLst>
  <p:sldSz cx="12192000" cy="6858000"/>
  <p:notesSz cx="7023100" cy="93091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C8FEE9-DA6D-4468-823D-3ACAD0FFD652}">
          <p14:sldIdLst>
            <p14:sldId id="256"/>
            <p14:sldId id="366"/>
            <p14:sldId id="342"/>
            <p14:sldId id="403"/>
            <p14:sldId id="404"/>
            <p14:sldId id="405"/>
            <p14:sldId id="406"/>
            <p14:sldId id="407"/>
            <p14:sldId id="408"/>
            <p14:sldId id="409"/>
            <p14:sldId id="410"/>
            <p14:sldId id="411"/>
            <p14:sldId id="412"/>
            <p14:sldId id="413"/>
            <p14:sldId id="414"/>
            <p14:sldId id="415"/>
            <p14:sldId id="416"/>
            <p14:sldId id="417"/>
            <p14:sldId id="418"/>
            <p14:sldId id="351"/>
            <p14:sldId id="420"/>
            <p14:sldId id="421"/>
            <p14:sldId id="422"/>
            <p14:sldId id="423"/>
            <p14:sldId id="419"/>
            <p14:sldId id="353"/>
            <p14:sldId id="402"/>
            <p14:sldId id="435"/>
            <p14:sldId id="269"/>
          </p14:sldIdLst>
        </p14:section>
      </p14:sectionLst>
    </p:ex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D1F"/>
    <a:srgbClr val="555456"/>
    <a:srgbClr val="526F82"/>
    <a:srgbClr val="717073"/>
    <a:srgbClr val="9FA617"/>
    <a:srgbClr val="7493A7"/>
    <a:srgbClr val="808000"/>
    <a:srgbClr val="4D090E"/>
    <a:srgbClr val="000080"/>
    <a:srgbClr val="3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94" autoAdjust="0"/>
    <p:restoredTop sz="99261" autoAdjust="0"/>
  </p:normalViewPr>
  <p:slideViewPr>
    <p:cSldViewPr snapToGrid="0">
      <p:cViewPr varScale="1">
        <p:scale>
          <a:sx n="94" d="100"/>
          <a:sy n="94" d="100"/>
        </p:scale>
        <p:origin x="84" y="558"/>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varScale="1">
      <p:scale>
        <a:sx n="1" d="1"/>
        <a:sy n="1" d="1"/>
      </p:scale>
      <p:origin x="0" y="-186"/>
    </p:cViewPr>
  </p:sorterViewPr>
  <p:notesViewPr>
    <p:cSldViewPr snapToGrid="0" showGuides="1">
      <p:cViewPr varScale="1">
        <p:scale>
          <a:sx n="87" d="100"/>
          <a:sy n="87" d="100"/>
        </p:scale>
        <p:origin x="-3904" y="-12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1.xml"/><Relationship Id="rId4"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F2064-7AAE-40E8-A8CF-66DC50CE4829}" type="doc">
      <dgm:prSet loTypeId="urn:microsoft.com/office/officeart/2005/8/layout/chevron1" loCatId="process" qsTypeId="urn:microsoft.com/office/officeart/2005/8/quickstyle/simple1" qsCatId="simple" csTypeId="urn:microsoft.com/office/officeart/2005/8/colors/accent1_2" csCatId="accent1" phldr="1"/>
      <dgm:spPr/>
    </dgm:pt>
    <dgm:pt modelId="{492EDD78-1C24-4D11-BF27-31621A24F379}">
      <dgm:prSet phldrT="[Text]"/>
      <dgm:spPr/>
      <dgm:t>
        <a:bodyPr/>
        <a:lstStyle/>
        <a:p>
          <a:r>
            <a:rPr lang="en-US" dirty="0" smtClean="0"/>
            <a:t>March</a:t>
          </a:r>
          <a:endParaRPr lang="en-US" dirty="0"/>
        </a:p>
      </dgm:t>
    </dgm:pt>
    <dgm:pt modelId="{1B331044-437F-4833-8B1C-4262D18B44F3}" type="parTrans" cxnId="{61CB8806-D2DB-4757-9625-5AE6D24B1251}">
      <dgm:prSet/>
      <dgm:spPr/>
      <dgm:t>
        <a:bodyPr/>
        <a:lstStyle/>
        <a:p>
          <a:endParaRPr lang="en-US"/>
        </a:p>
      </dgm:t>
    </dgm:pt>
    <dgm:pt modelId="{AC004B38-3FE9-4DDA-AC47-B5C797EBE8B6}" type="sibTrans" cxnId="{61CB8806-D2DB-4757-9625-5AE6D24B1251}">
      <dgm:prSet/>
      <dgm:spPr/>
      <dgm:t>
        <a:bodyPr/>
        <a:lstStyle/>
        <a:p>
          <a:endParaRPr lang="en-US"/>
        </a:p>
      </dgm:t>
    </dgm:pt>
    <dgm:pt modelId="{A3A5A5BE-B602-4397-BE85-5D261AE17EDC}">
      <dgm:prSet phldrT="[Text]"/>
      <dgm:spPr/>
      <dgm:t>
        <a:bodyPr/>
        <a:lstStyle/>
        <a:p>
          <a:r>
            <a:rPr lang="en-US" dirty="0" smtClean="0"/>
            <a:t>April</a:t>
          </a:r>
          <a:endParaRPr lang="en-US" dirty="0"/>
        </a:p>
      </dgm:t>
    </dgm:pt>
    <dgm:pt modelId="{7E4F394C-BD2F-40C4-A4CD-7CB7860227D0}" type="parTrans" cxnId="{7E585B39-73EB-464A-A41D-CDB42A3B8536}">
      <dgm:prSet/>
      <dgm:spPr/>
      <dgm:t>
        <a:bodyPr/>
        <a:lstStyle/>
        <a:p>
          <a:endParaRPr lang="en-US"/>
        </a:p>
      </dgm:t>
    </dgm:pt>
    <dgm:pt modelId="{43EC636A-669B-40CD-B03C-7F1563E879B5}" type="sibTrans" cxnId="{7E585B39-73EB-464A-A41D-CDB42A3B8536}">
      <dgm:prSet/>
      <dgm:spPr/>
      <dgm:t>
        <a:bodyPr/>
        <a:lstStyle/>
        <a:p>
          <a:endParaRPr lang="en-US"/>
        </a:p>
      </dgm:t>
    </dgm:pt>
    <dgm:pt modelId="{9A107C68-255F-46EB-BD23-3AB36BE0BBCE}">
      <dgm:prSet phldrT="[Text]"/>
      <dgm:spPr/>
      <dgm:t>
        <a:bodyPr/>
        <a:lstStyle/>
        <a:p>
          <a:r>
            <a:rPr lang="en-US" dirty="0" smtClean="0"/>
            <a:t>May10</a:t>
          </a:r>
          <a:endParaRPr lang="en-US" dirty="0"/>
        </a:p>
      </dgm:t>
    </dgm:pt>
    <dgm:pt modelId="{583435EF-FD4B-426D-9F56-26F1C740C29D}" type="parTrans" cxnId="{8041D5C2-6FB2-41B4-BB22-8FE9BBCE57B0}">
      <dgm:prSet/>
      <dgm:spPr/>
      <dgm:t>
        <a:bodyPr/>
        <a:lstStyle/>
        <a:p>
          <a:endParaRPr lang="en-US"/>
        </a:p>
      </dgm:t>
    </dgm:pt>
    <dgm:pt modelId="{26B0BD26-4E56-4B2A-A87D-255EC8B645AA}" type="sibTrans" cxnId="{8041D5C2-6FB2-41B4-BB22-8FE9BBCE57B0}">
      <dgm:prSet/>
      <dgm:spPr/>
      <dgm:t>
        <a:bodyPr/>
        <a:lstStyle/>
        <a:p>
          <a:endParaRPr lang="en-US"/>
        </a:p>
      </dgm:t>
    </dgm:pt>
    <dgm:pt modelId="{A7D0CE32-FB05-459A-8281-FCFCFAF1A144}" type="pres">
      <dgm:prSet presAssocID="{E68F2064-7AAE-40E8-A8CF-66DC50CE4829}" presName="Name0" presStyleCnt="0">
        <dgm:presLayoutVars>
          <dgm:dir/>
          <dgm:animLvl val="lvl"/>
          <dgm:resizeHandles val="exact"/>
        </dgm:presLayoutVars>
      </dgm:prSet>
      <dgm:spPr/>
    </dgm:pt>
    <dgm:pt modelId="{F6459950-48DB-435E-A2C4-95A73D9E1FEF}" type="pres">
      <dgm:prSet presAssocID="{492EDD78-1C24-4D11-BF27-31621A24F379}" presName="parTxOnly" presStyleLbl="node1" presStyleIdx="0" presStyleCnt="3">
        <dgm:presLayoutVars>
          <dgm:chMax val="0"/>
          <dgm:chPref val="0"/>
          <dgm:bulletEnabled val="1"/>
        </dgm:presLayoutVars>
      </dgm:prSet>
      <dgm:spPr/>
      <dgm:t>
        <a:bodyPr/>
        <a:lstStyle/>
        <a:p>
          <a:endParaRPr lang="en-US"/>
        </a:p>
      </dgm:t>
    </dgm:pt>
    <dgm:pt modelId="{D147DF4A-6A96-4D46-A7E8-1FBE81A5C7E5}" type="pres">
      <dgm:prSet presAssocID="{AC004B38-3FE9-4DDA-AC47-B5C797EBE8B6}" presName="parTxOnlySpace" presStyleCnt="0"/>
      <dgm:spPr/>
    </dgm:pt>
    <dgm:pt modelId="{E027AC6A-25FA-40C1-928B-89A7F95FB038}" type="pres">
      <dgm:prSet presAssocID="{A3A5A5BE-B602-4397-BE85-5D261AE17EDC}" presName="parTxOnly" presStyleLbl="node1" presStyleIdx="1" presStyleCnt="3">
        <dgm:presLayoutVars>
          <dgm:chMax val="0"/>
          <dgm:chPref val="0"/>
          <dgm:bulletEnabled val="1"/>
        </dgm:presLayoutVars>
      </dgm:prSet>
      <dgm:spPr/>
      <dgm:t>
        <a:bodyPr/>
        <a:lstStyle/>
        <a:p>
          <a:endParaRPr lang="en-US"/>
        </a:p>
      </dgm:t>
    </dgm:pt>
    <dgm:pt modelId="{F25C8A6C-B7A9-4B01-BFDF-1BD425752AB2}" type="pres">
      <dgm:prSet presAssocID="{43EC636A-669B-40CD-B03C-7F1563E879B5}" presName="parTxOnlySpace" presStyleCnt="0"/>
      <dgm:spPr/>
    </dgm:pt>
    <dgm:pt modelId="{E534D8C1-AA65-4A44-9918-8121CE5C9E22}" type="pres">
      <dgm:prSet presAssocID="{9A107C68-255F-46EB-BD23-3AB36BE0BBCE}" presName="parTxOnly" presStyleLbl="node1" presStyleIdx="2" presStyleCnt="3">
        <dgm:presLayoutVars>
          <dgm:chMax val="0"/>
          <dgm:chPref val="0"/>
          <dgm:bulletEnabled val="1"/>
        </dgm:presLayoutVars>
      </dgm:prSet>
      <dgm:spPr/>
      <dgm:t>
        <a:bodyPr/>
        <a:lstStyle/>
        <a:p>
          <a:endParaRPr lang="en-US"/>
        </a:p>
      </dgm:t>
    </dgm:pt>
  </dgm:ptLst>
  <dgm:cxnLst>
    <dgm:cxn modelId="{B7CFA511-1C8D-47E5-8C9D-CC3CC24C570A}" type="presOf" srcId="{A3A5A5BE-B602-4397-BE85-5D261AE17EDC}" destId="{E027AC6A-25FA-40C1-928B-89A7F95FB038}" srcOrd="0" destOrd="0" presId="urn:microsoft.com/office/officeart/2005/8/layout/chevron1"/>
    <dgm:cxn modelId="{92400ECA-0838-46F6-9460-44A89B05EB82}" type="presOf" srcId="{9A107C68-255F-46EB-BD23-3AB36BE0BBCE}" destId="{E534D8C1-AA65-4A44-9918-8121CE5C9E22}" srcOrd="0" destOrd="0" presId="urn:microsoft.com/office/officeart/2005/8/layout/chevron1"/>
    <dgm:cxn modelId="{79B7D028-F17B-4CA5-ADA2-3E240F9E68EF}" type="presOf" srcId="{492EDD78-1C24-4D11-BF27-31621A24F379}" destId="{F6459950-48DB-435E-A2C4-95A73D9E1FEF}" srcOrd="0" destOrd="0" presId="urn:microsoft.com/office/officeart/2005/8/layout/chevron1"/>
    <dgm:cxn modelId="{7E585B39-73EB-464A-A41D-CDB42A3B8536}" srcId="{E68F2064-7AAE-40E8-A8CF-66DC50CE4829}" destId="{A3A5A5BE-B602-4397-BE85-5D261AE17EDC}" srcOrd="1" destOrd="0" parTransId="{7E4F394C-BD2F-40C4-A4CD-7CB7860227D0}" sibTransId="{43EC636A-669B-40CD-B03C-7F1563E879B5}"/>
    <dgm:cxn modelId="{8041D5C2-6FB2-41B4-BB22-8FE9BBCE57B0}" srcId="{E68F2064-7AAE-40E8-A8CF-66DC50CE4829}" destId="{9A107C68-255F-46EB-BD23-3AB36BE0BBCE}" srcOrd="2" destOrd="0" parTransId="{583435EF-FD4B-426D-9F56-26F1C740C29D}" sibTransId="{26B0BD26-4E56-4B2A-A87D-255EC8B645AA}"/>
    <dgm:cxn modelId="{61CB8806-D2DB-4757-9625-5AE6D24B1251}" srcId="{E68F2064-7AAE-40E8-A8CF-66DC50CE4829}" destId="{492EDD78-1C24-4D11-BF27-31621A24F379}" srcOrd="0" destOrd="0" parTransId="{1B331044-437F-4833-8B1C-4262D18B44F3}" sibTransId="{AC004B38-3FE9-4DDA-AC47-B5C797EBE8B6}"/>
    <dgm:cxn modelId="{9B59DD45-0E05-43B3-A3FD-8E1F7D964975}" type="presOf" srcId="{E68F2064-7AAE-40E8-A8CF-66DC50CE4829}" destId="{A7D0CE32-FB05-459A-8281-FCFCFAF1A144}" srcOrd="0" destOrd="0" presId="urn:microsoft.com/office/officeart/2005/8/layout/chevron1"/>
    <dgm:cxn modelId="{E8D3EF82-C6DA-4B1F-9736-663D5BE371A1}" type="presParOf" srcId="{A7D0CE32-FB05-459A-8281-FCFCFAF1A144}" destId="{F6459950-48DB-435E-A2C4-95A73D9E1FEF}" srcOrd="0" destOrd="0" presId="urn:microsoft.com/office/officeart/2005/8/layout/chevron1"/>
    <dgm:cxn modelId="{1964B14C-8D5B-43AE-92B4-2F9283B6F0B2}" type="presParOf" srcId="{A7D0CE32-FB05-459A-8281-FCFCFAF1A144}" destId="{D147DF4A-6A96-4D46-A7E8-1FBE81A5C7E5}" srcOrd="1" destOrd="0" presId="urn:microsoft.com/office/officeart/2005/8/layout/chevron1"/>
    <dgm:cxn modelId="{73A4A3D8-F4D6-428B-BC3A-C9DE84D150D5}" type="presParOf" srcId="{A7D0CE32-FB05-459A-8281-FCFCFAF1A144}" destId="{E027AC6A-25FA-40C1-928B-89A7F95FB038}" srcOrd="2" destOrd="0" presId="urn:microsoft.com/office/officeart/2005/8/layout/chevron1"/>
    <dgm:cxn modelId="{FA9C7870-303F-428B-85DF-8B3B64AF6C94}" type="presParOf" srcId="{A7D0CE32-FB05-459A-8281-FCFCFAF1A144}" destId="{F25C8A6C-B7A9-4B01-BFDF-1BD425752AB2}" srcOrd="3" destOrd="0" presId="urn:microsoft.com/office/officeart/2005/8/layout/chevron1"/>
    <dgm:cxn modelId="{B4B48921-B87D-40E0-AB8E-918DC8B75F82}" type="presParOf" srcId="{A7D0CE32-FB05-459A-8281-FCFCFAF1A144}" destId="{E534D8C1-AA65-4A44-9918-8121CE5C9E2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59950-48DB-435E-A2C4-95A73D9E1FEF}">
      <dsp:nvSpPr>
        <dsp:cNvPr id="0" name=""/>
        <dsp:cNvSpPr/>
      </dsp:nvSpPr>
      <dsp:spPr>
        <a:xfrm>
          <a:off x="2107" y="158784"/>
          <a:ext cx="2567843" cy="102713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lvl="0" algn="ctr" defTabSz="1644650">
            <a:lnSpc>
              <a:spcPct val="90000"/>
            </a:lnSpc>
            <a:spcBef>
              <a:spcPct val="0"/>
            </a:spcBef>
            <a:spcAft>
              <a:spcPct val="35000"/>
            </a:spcAft>
          </a:pPr>
          <a:r>
            <a:rPr lang="en-US" sz="3700" kern="1200" dirty="0" smtClean="0"/>
            <a:t>March</a:t>
          </a:r>
          <a:endParaRPr lang="en-US" sz="3700" kern="1200" dirty="0"/>
        </a:p>
      </dsp:txBody>
      <dsp:txXfrm>
        <a:off x="515676" y="158784"/>
        <a:ext cx="1540706" cy="1027137"/>
      </dsp:txXfrm>
    </dsp:sp>
    <dsp:sp modelId="{E027AC6A-25FA-40C1-928B-89A7F95FB038}">
      <dsp:nvSpPr>
        <dsp:cNvPr id="0" name=""/>
        <dsp:cNvSpPr/>
      </dsp:nvSpPr>
      <dsp:spPr>
        <a:xfrm>
          <a:off x="2313166" y="158784"/>
          <a:ext cx="2567843" cy="102713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lvl="0" algn="ctr" defTabSz="1644650">
            <a:lnSpc>
              <a:spcPct val="90000"/>
            </a:lnSpc>
            <a:spcBef>
              <a:spcPct val="0"/>
            </a:spcBef>
            <a:spcAft>
              <a:spcPct val="35000"/>
            </a:spcAft>
          </a:pPr>
          <a:r>
            <a:rPr lang="en-US" sz="3700" kern="1200" dirty="0" smtClean="0"/>
            <a:t>April</a:t>
          </a:r>
          <a:endParaRPr lang="en-US" sz="3700" kern="1200" dirty="0"/>
        </a:p>
      </dsp:txBody>
      <dsp:txXfrm>
        <a:off x="2826735" y="158784"/>
        <a:ext cx="1540706" cy="1027137"/>
      </dsp:txXfrm>
    </dsp:sp>
    <dsp:sp modelId="{E534D8C1-AA65-4A44-9918-8121CE5C9E22}">
      <dsp:nvSpPr>
        <dsp:cNvPr id="0" name=""/>
        <dsp:cNvSpPr/>
      </dsp:nvSpPr>
      <dsp:spPr>
        <a:xfrm>
          <a:off x="4624225" y="158784"/>
          <a:ext cx="2567843" cy="102713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lvl="0" algn="ctr" defTabSz="1644650">
            <a:lnSpc>
              <a:spcPct val="90000"/>
            </a:lnSpc>
            <a:spcBef>
              <a:spcPct val="0"/>
            </a:spcBef>
            <a:spcAft>
              <a:spcPct val="35000"/>
            </a:spcAft>
          </a:pPr>
          <a:r>
            <a:rPr lang="en-US" sz="3700" kern="1200" dirty="0" smtClean="0"/>
            <a:t>May10</a:t>
          </a:r>
          <a:endParaRPr lang="en-US" sz="3700" kern="1200" dirty="0"/>
        </a:p>
      </dsp:txBody>
      <dsp:txXfrm>
        <a:off x="5137794" y="158784"/>
        <a:ext cx="1540706" cy="10271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8134" y="0"/>
            <a:ext cx="3043344" cy="465455"/>
          </a:xfrm>
          <a:prstGeom prst="rect">
            <a:avLst/>
          </a:prstGeom>
        </p:spPr>
        <p:txBody>
          <a:bodyPr vert="horz" lIns="92552" tIns="46276" rIns="92552" bIns="46276" rtlCol="0"/>
          <a:lstStyle>
            <a:lvl1pPr algn="r">
              <a:defRPr sz="1200"/>
            </a:lvl1pPr>
          </a:lstStyle>
          <a:p>
            <a:fld id="{A3A6EC53-78F5-4E93-A3A4-663C37596E9E}" type="datetime1">
              <a:rPr lang="en-US" smtClean="0">
                <a:latin typeface="Arial"/>
                <a:cs typeface="Arial"/>
              </a:rPr>
              <a:pPr/>
              <a:t>3/14/2018</a:t>
            </a:fld>
            <a:endParaRPr lang="en-US" dirty="0">
              <a:latin typeface="Arial"/>
              <a:cs typeface="Arial"/>
            </a:endParaRPr>
          </a:p>
        </p:txBody>
      </p:sp>
      <p:sp>
        <p:nvSpPr>
          <p:cNvPr id="8" name="Footer Placeholder 7"/>
          <p:cNvSpPr>
            <a:spLocks noGrp="1"/>
          </p:cNvSpPr>
          <p:nvPr>
            <p:ph type="ftr" sz="quarter" idx="2"/>
          </p:nvPr>
        </p:nvSpPr>
        <p:spPr>
          <a:xfrm>
            <a:off x="1685799" y="8714860"/>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73031" y="8575975"/>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745" y="8571101"/>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661326"/>
            <a:ext cx="936123" cy="31712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5325"/>
            <a:ext cx="6210300" cy="3492500"/>
          </a:xfrm>
          <a:prstGeom prst="rect">
            <a:avLst/>
          </a:prstGeom>
          <a:noFill/>
          <a:ln w="12700">
            <a:solidFill>
              <a:prstClr val="black"/>
            </a:solidFill>
          </a:ln>
        </p:spPr>
        <p:txBody>
          <a:bodyPr vert="horz" lIns="92552" tIns="46276" rIns="92552" bIns="46276" rtlCol="0" anchor="ctr"/>
          <a:lstStyle/>
          <a:p>
            <a:endParaRPr lang="en-US" dirty="0"/>
          </a:p>
        </p:txBody>
      </p:sp>
      <p:sp>
        <p:nvSpPr>
          <p:cNvPr id="11" name="Date Placeholder 10"/>
          <p:cNvSpPr>
            <a:spLocks noGrp="1"/>
          </p:cNvSpPr>
          <p:nvPr>
            <p:ph type="dt" idx="1"/>
          </p:nvPr>
        </p:nvSpPr>
        <p:spPr>
          <a:xfrm>
            <a:off x="3978134" y="0"/>
            <a:ext cx="3043344" cy="465455"/>
          </a:xfrm>
          <a:prstGeom prst="rect">
            <a:avLst/>
          </a:prstGeom>
        </p:spPr>
        <p:txBody>
          <a:bodyPr vert="horz" lIns="92552" tIns="46276" rIns="92552" bIns="46276" rtlCol="0"/>
          <a:lstStyle>
            <a:lvl1pPr algn="r">
              <a:defRPr sz="1200">
                <a:latin typeface="Arial"/>
                <a:cs typeface="Arial"/>
              </a:defRPr>
            </a:lvl1pPr>
          </a:lstStyle>
          <a:p>
            <a:fld id="{A8169D3E-AA8A-43A8-A9E4-09EDE817CDC5}" type="datetime1">
              <a:rPr lang="en-US" smtClean="0"/>
              <a:pPr/>
              <a:t>3/14/2018</a:t>
            </a:fld>
            <a:endParaRPr lang="en-US" dirty="0"/>
          </a:p>
        </p:txBody>
      </p:sp>
      <p:sp>
        <p:nvSpPr>
          <p:cNvPr id="12" name="Notes Placeholder 11"/>
          <p:cNvSpPr>
            <a:spLocks noGrp="1"/>
          </p:cNvSpPr>
          <p:nvPr>
            <p:ph type="body" sz="quarter" idx="3"/>
          </p:nvPr>
        </p:nvSpPr>
        <p:spPr>
          <a:xfrm>
            <a:off x="702311" y="4421825"/>
            <a:ext cx="5618480" cy="4189095"/>
          </a:xfrm>
          <a:prstGeom prst="rect">
            <a:avLst/>
          </a:prstGeom>
        </p:spPr>
        <p:txBody>
          <a:bodyPr vert="horz" lIns="92552" tIns="46276" rIns="92552" bIns="46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5799" y="8875646"/>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73031" y="8736761"/>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745" y="8731888"/>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822112"/>
            <a:ext cx="936123" cy="317123"/>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9.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smtClean="0"/>
              <a:t>Click icon to add table</a:t>
            </a:r>
            <a:endParaRPr lang="en-US"/>
          </a:p>
        </p:txBody>
      </p:sp>
    </p:spTree>
    <p:extLst>
      <p:ext uri="{BB962C8B-B14F-4D97-AF65-F5344CB8AC3E}">
        <p14:creationId xmlns:p14="http://schemas.microsoft.com/office/powerpoint/2010/main" val="14853998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36896884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1189225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smtClean="0"/>
              <a:t>Click icon to add table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spid="_x0000_s3087" name="think-cell Slide" r:id="rId4" imgW="0" imgH="0" progId="TCLayout.ActiveDocument.1">
                  <p:embed/>
                </p:oleObj>
              </mc:Choice>
              <mc:Fallback>
                <p:oleObj name="think-cell Slide" r:id="rId4" imgW="0" imgH="0" progId="TCLayout.ActiveDocument.1">
                  <p:embed/>
                  <p:pic>
                    <p:nvPicPr>
                      <p:cNvPr id="5245" name="Rectangle 12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82" r="7620"/>
          <a:stretch/>
        </p:blipFill>
        <p:spPr bwMode="ltGray">
          <a:xfrm>
            <a:off x="447456" y="320041"/>
            <a:ext cx="11281271" cy="5685205"/>
          </a:xfrm>
          <a:prstGeom prst="rect">
            <a:avLst/>
          </a:prstGeom>
          <a:noFill/>
          <a:ln>
            <a:noFill/>
          </a:ln>
        </p:spPr>
      </p:pic>
      <p:sp>
        <p:nvSpPr>
          <p:cNvPr id="10" name="TextBox 9"/>
          <p:cNvSpPr txBox="1"/>
          <p:nvPr userDrawn="1"/>
        </p:nvSpPr>
        <p:spPr bwMode="gray">
          <a:xfrm>
            <a:off x="436607" y="6227764"/>
            <a:ext cx="10522634" cy="409575"/>
          </a:xfrm>
          <a:prstGeom prst="rect">
            <a:avLst/>
          </a:prstGeom>
          <a:solidFill>
            <a:schemeClr val="bg1"/>
          </a:solidFill>
        </p:spPr>
        <p:txBody>
          <a:bodyPr lIns="0" tIns="0" rIns="0" bIns="0">
            <a:spAutoFit/>
          </a:bodyPr>
          <a:lstStyle/>
          <a:p>
            <a:pPr eaLnBrk="0" hangingPunct="0">
              <a:spcBef>
                <a:spcPts val="0"/>
              </a:spcBef>
              <a:spcAft>
                <a:spcPts val="0"/>
              </a:spcAft>
              <a:defRPr/>
            </a:pPr>
            <a:r>
              <a:rPr lang="en-US" sz="650" dirty="0">
                <a:solidFill>
                  <a:srgbClr val="969696"/>
                </a:solidFill>
                <a:ea typeface="Arial Unicode MS" pitchFamily="34" charset="-128"/>
                <a:cs typeface="Arial Unicode MS" pitchFamily="34" charset="-128"/>
              </a:rPr>
              <a:t>CONFIDENTIAL AND PROPRIETARY</a:t>
            </a:r>
          </a:p>
          <a:p>
            <a:pPr eaLnBrk="0" hangingPunct="0">
              <a:spcBef>
                <a:spcPts val="0"/>
              </a:spcBef>
              <a:spcAft>
                <a:spcPts val="0"/>
              </a:spcAft>
              <a:defRPr/>
            </a:pPr>
            <a:r>
              <a:rPr lang="en-US" sz="650" dirty="0">
                <a:solidFill>
                  <a:srgbClr val="969696"/>
                </a:solidFill>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intended recipients. This presentation may contain information that is confidential, proprietary or otherwise legally protected, and it may not be further copied, distributed or publicly displayed without the express written permission of Gartner, Inc. or its affiliates. © </a:t>
            </a:r>
            <a:r>
              <a:rPr lang="en-US" sz="650" dirty="0" smtClean="0">
                <a:solidFill>
                  <a:srgbClr val="969696"/>
                </a:solidFill>
                <a:ea typeface="Arial Unicode MS" pitchFamily="34" charset="-128"/>
                <a:cs typeface="Arial Unicode MS" pitchFamily="34" charset="-128"/>
              </a:rPr>
              <a:t>2018 </a:t>
            </a:r>
            <a:r>
              <a:rPr lang="en-US" sz="650" dirty="0">
                <a:solidFill>
                  <a:srgbClr val="969696"/>
                </a:solidFill>
                <a:ea typeface="Arial Unicode MS" pitchFamily="34" charset="-128"/>
                <a:cs typeface="Arial Unicode MS" pitchFamily="34" charset="-128"/>
              </a:rPr>
              <a:t>Gartner, Inc. and/or its affiliates. </a:t>
            </a:r>
            <a:r>
              <a:rPr lang="en-US" sz="650" dirty="0" smtClean="0">
                <a:solidFill>
                  <a:srgbClr val="969696"/>
                </a:solidFill>
                <a:ea typeface="Arial Unicode MS" pitchFamily="34" charset="-128"/>
                <a:cs typeface="Arial Unicode MS" pitchFamily="34" charset="-128"/>
              </a:rPr>
              <a:t/>
            </a:r>
            <a:br>
              <a:rPr lang="en-US" sz="650" dirty="0" smtClean="0">
                <a:solidFill>
                  <a:srgbClr val="969696"/>
                </a:solidFill>
                <a:ea typeface="Arial Unicode MS" pitchFamily="34" charset="-128"/>
                <a:cs typeface="Arial Unicode MS" pitchFamily="34" charset="-128"/>
              </a:rPr>
            </a:br>
            <a:r>
              <a:rPr lang="en-US" sz="650" dirty="0" smtClean="0">
                <a:solidFill>
                  <a:srgbClr val="969696"/>
                </a:solidFill>
                <a:ea typeface="Arial Unicode MS" pitchFamily="34" charset="-128"/>
                <a:cs typeface="Arial Unicode MS" pitchFamily="34" charset="-128"/>
              </a:rPr>
              <a:t>All </a:t>
            </a:r>
            <a:r>
              <a:rPr lang="en-US" sz="650" dirty="0">
                <a:solidFill>
                  <a:srgbClr val="969696"/>
                </a:solidFill>
                <a:ea typeface="Arial Unicode MS" pitchFamily="34" charset="-128"/>
                <a:cs typeface="Arial Unicode MS" pitchFamily="34" charset="-128"/>
              </a:rPr>
              <a:t>rights reserved.</a:t>
            </a:r>
          </a:p>
        </p:txBody>
      </p:sp>
      <p:sp>
        <p:nvSpPr>
          <p:cNvPr id="13" name="Rectangle 7"/>
          <p:cNvSpPr>
            <a:spLocks noChangeArrowheads="1"/>
          </p:cNvSpPr>
          <p:nvPr userDrawn="1"/>
        </p:nvSpPr>
        <p:spPr bwMode="gray">
          <a:xfrm>
            <a:off x="3471596" y="1771651"/>
            <a:ext cx="7501205" cy="3559175"/>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14" name="Rectangle 122"/>
          <p:cNvSpPr>
            <a:spLocks noGrp="1" noChangeArrowheads="1"/>
          </p:cNvSpPr>
          <p:nvPr>
            <p:ph type="ctrTitle"/>
          </p:nvPr>
        </p:nvSpPr>
        <p:spPr bwMode="auto">
          <a:xfrm>
            <a:off x="3881902" y="2105493"/>
            <a:ext cx="6809702" cy="1274410"/>
          </a:xfrm>
          <a:ln>
            <a:noFill/>
          </a:ln>
        </p:spPr>
        <p:txBody>
          <a:bodyPr tIns="0" bIns="0" anchor="t" anchorCtr="0"/>
          <a:lstStyle>
            <a:lvl1pPr>
              <a:lnSpc>
                <a:spcPct val="100000"/>
              </a:lnSpc>
              <a:defRPr sz="2800" b="1" baseline="0">
                <a:solidFill>
                  <a:schemeClr val="tx1"/>
                </a:solidFill>
                <a:latin typeface="Arial"/>
                <a:cs typeface="Arial"/>
              </a:defRPr>
            </a:lvl1pPr>
          </a:lstStyle>
          <a:p>
            <a:r>
              <a:rPr lang="en-US" smtClean="0"/>
              <a:t>Click to edit Master title style</a:t>
            </a:r>
            <a:endParaRPr lang="en-US" dirty="0"/>
          </a:p>
        </p:txBody>
      </p:sp>
      <p:sp>
        <p:nvSpPr>
          <p:cNvPr id="15" name="Rectangle 223"/>
          <p:cNvSpPr>
            <a:spLocks noGrp="1" noChangeArrowheads="1"/>
          </p:cNvSpPr>
          <p:nvPr>
            <p:ph type="subTitle" idx="1"/>
          </p:nvPr>
        </p:nvSpPr>
        <p:spPr bwMode="auto">
          <a:xfrm>
            <a:off x="3881902" y="3581400"/>
            <a:ext cx="3573296" cy="457200"/>
          </a:xfrm>
          <a:ln/>
        </p:spPr>
        <p:txBody>
          <a:bodyPr/>
          <a:lstStyle>
            <a:lvl1pPr marL="0" indent="0" algn="l">
              <a:lnSpc>
                <a:spcPct val="100000"/>
              </a:lnSpc>
              <a:spcBef>
                <a:spcPts val="0"/>
              </a:spcBef>
              <a:spcAft>
                <a:spcPts val="0"/>
              </a:spcAft>
              <a:buFont typeface="Times" pitchFamily="18" charset="0"/>
              <a:buNone/>
              <a:defRPr sz="1600">
                <a:solidFill>
                  <a:srgbClr val="000000"/>
                </a:solidFill>
              </a:defRPr>
            </a:lvl1pPr>
          </a:lstStyle>
          <a:p>
            <a:r>
              <a:rPr lang="en-US" smtClean="0"/>
              <a:t>Click to edit Master subtitle style</a:t>
            </a:r>
            <a:endParaRPr lang="en-US" dirty="0"/>
          </a:p>
        </p:txBody>
      </p:sp>
      <p:pic>
        <p:nvPicPr>
          <p:cNvPr id="16" name="Picture 8"/>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bwMode="gray">
          <a:xfrm>
            <a:off x="8005905" y="4441349"/>
            <a:ext cx="2416187" cy="447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55" name="Text Box 135"/>
          <p:cNvSpPr txBox="1">
            <a:spLocks noChangeArrowheads="1"/>
          </p:cNvSpPr>
          <p:nvPr/>
        </p:nvSpPr>
        <p:spPr bwMode="gray">
          <a:xfrm>
            <a:off x="3881902" y="4734909"/>
            <a:ext cx="2484789" cy="153888"/>
          </a:xfrm>
          <a:prstGeom prst="rect">
            <a:avLst/>
          </a:prstGeom>
          <a:noFill/>
          <a:ln w="12700" algn="ctr">
            <a:noFill/>
            <a:miter lim="800000"/>
            <a:headEnd type="none" w="lg" len="lg"/>
            <a:tailEnd type="none" w="lg" len="lg"/>
          </a:ln>
          <a:effectLst/>
        </p:spPr>
        <p:txBody>
          <a:bodyPr wrap="square" lIns="0" tIns="0" rIns="0" bIns="0">
            <a:spAutoFit/>
          </a:bodyPr>
          <a:lstStyle/>
          <a:p>
            <a:r>
              <a:rPr lang="en-US" sz="1000" b="1" noProof="0" dirty="0" smtClean="0">
                <a:solidFill>
                  <a:srgbClr val="808080"/>
                </a:solidFill>
                <a:latin typeface="+mn-lt"/>
              </a:rPr>
              <a:t>GARTNER CONSULTING</a:t>
            </a:r>
            <a:endParaRPr lang="en-US" sz="1000" b="1" noProof="0" dirty="0">
              <a:solidFill>
                <a:srgbClr val="808080"/>
              </a:solidFill>
              <a:latin typeface="+mn-lt"/>
            </a:endParaRPr>
          </a:p>
        </p:txBody>
      </p:sp>
    </p:spTree>
    <p:extLst>
      <p:ext uri="{BB962C8B-B14F-4D97-AF65-F5344CB8AC3E}">
        <p14:creationId xmlns:p14="http://schemas.microsoft.com/office/powerpoint/2010/main" val="426996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11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6" name="Rectangle 5"/>
          <p:cNvSpPr/>
          <p:nvPr userDrawn="1"/>
        </p:nvSpPr>
        <p:spPr>
          <a:xfrm>
            <a:off x="451531" y="417873"/>
            <a:ext cx="11308737" cy="5462229"/>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smtClean="0"/>
          </a:p>
        </p:txBody>
      </p:sp>
      <p:sp>
        <p:nvSpPr>
          <p:cNvPr id="12" name="Rectangle 7"/>
          <p:cNvSpPr>
            <a:spLocks noChangeArrowheads="1"/>
          </p:cNvSpPr>
          <p:nvPr userDrawn="1"/>
        </p:nvSpPr>
        <p:spPr bwMode="gray">
          <a:xfrm>
            <a:off x="853440" y="914400"/>
            <a:ext cx="7778496" cy="2862072"/>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13" name="Text Placeholder 8"/>
          <p:cNvSpPr>
            <a:spLocks noGrp="1"/>
          </p:cNvSpPr>
          <p:nvPr>
            <p:ph type="body" sz="quarter" idx="10"/>
          </p:nvPr>
        </p:nvSpPr>
        <p:spPr bwMode="auto">
          <a:xfrm>
            <a:off x="1304544" y="1234442"/>
            <a:ext cx="6908197" cy="2238949"/>
          </a:xfrm>
        </p:spPr>
        <p:txBody>
          <a:bodyPr anchor="t" anchorCtr="0"/>
          <a:lstStyle>
            <a:lvl1pPr marL="0" indent="0">
              <a:lnSpc>
                <a:spcPct val="100000"/>
              </a:lnSpc>
              <a:spcAft>
                <a:spcPts val="0"/>
              </a:spcAft>
              <a:buNone/>
              <a:defRPr sz="1800" b="1" baseline="0"/>
            </a:lvl1pPr>
            <a:lvl2pPr>
              <a:buClr>
                <a:schemeClr val="accent1"/>
              </a:buClr>
              <a:defRPr/>
            </a:lvl2pPr>
          </a:lstStyle>
          <a:p>
            <a:pPr lvl="0"/>
            <a:r>
              <a:rPr lang="en-US" smtClean="0"/>
              <a:t>Click to edit Master text styles</a:t>
            </a:r>
          </a:p>
        </p:txBody>
      </p:sp>
    </p:spTree>
    <p:extLst>
      <p:ext uri="{BB962C8B-B14F-4D97-AF65-F5344CB8AC3E}">
        <p14:creationId xmlns:p14="http://schemas.microsoft.com/office/powerpoint/2010/main" val="72616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465016" y="1412876"/>
            <a:ext cx="11258062" cy="453707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0894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gray"/>
        <p:txBody>
          <a:bodyPr/>
          <a:lstStyle>
            <a:lvl1pPr>
              <a:defRPr>
                <a:solidFill>
                  <a:schemeClr val="accent1"/>
                </a:solidFill>
              </a:defRPr>
            </a:lvl1pPr>
          </a:lstStyle>
          <a:p>
            <a:r>
              <a:rPr lang="en-US" dirty="0" smtClean="0"/>
              <a:t>Click to edit title</a:t>
            </a:r>
            <a:endParaRPr lang="en-US" dirty="0"/>
          </a:p>
        </p:txBody>
      </p:sp>
      <p:sp>
        <p:nvSpPr>
          <p:cNvPr id="6" name="Text Placeholder 5"/>
          <p:cNvSpPr>
            <a:spLocks noGrp="1"/>
          </p:cNvSpPr>
          <p:nvPr>
            <p:ph type="body" sz="quarter" idx="10"/>
          </p:nvPr>
        </p:nvSpPr>
        <p:spPr>
          <a:xfrm>
            <a:off x="465016" y="1412876"/>
            <a:ext cx="5586047" cy="453072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6183925" y="1412876"/>
            <a:ext cx="5535244" cy="453072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171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solidFill>
                  <a:schemeClr val="accent1"/>
                </a:solidFill>
              </a:defRPr>
            </a:lvl1pPr>
          </a:lstStyle>
          <a:p>
            <a:r>
              <a:rPr lang="en-US" dirty="0" smtClean="0"/>
              <a:t>Click to edit title</a:t>
            </a:r>
            <a:endParaRPr lang="en-US" dirty="0"/>
          </a:p>
        </p:txBody>
      </p:sp>
    </p:spTree>
    <p:extLst>
      <p:ext uri="{BB962C8B-B14F-4D97-AF65-F5344CB8AC3E}">
        <p14:creationId xmlns:p14="http://schemas.microsoft.com/office/powerpoint/2010/main" val="28292860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840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0011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3/14/2018</a:t>
            </a:fld>
            <a:endParaRPr lang="en-US"/>
          </a:p>
        </p:txBody>
      </p:sp>
      <p:sp>
        <p:nvSpPr>
          <p:cNvPr id="6" name="Holder 6"/>
          <p:cNvSpPr>
            <a:spLocks noGrp="1"/>
          </p:cNvSpPr>
          <p:nvPr>
            <p:ph type="sldNum" sz="quarter" idx="7"/>
          </p:nvPr>
        </p:nvSpPr>
        <p:spPr/>
        <p:txBody>
          <a:bodyPr lIns="0" tIns="0" rIns="0" bIns="0"/>
          <a:lstStyle>
            <a:lvl1pPr>
              <a:defRPr sz="882" b="0" i="0">
                <a:solidFill>
                  <a:schemeClr val="tx1"/>
                </a:solidFill>
                <a:latin typeface="Calibri"/>
                <a:cs typeface="Calibri"/>
              </a:defRPr>
            </a:lvl1pPr>
          </a:lstStyle>
          <a:p>
            <a:pPr marL="22413">
              <a:lnSpc>
                <a:spcPts val="927"/>
              </a:lnSpc>
            </a:pPr>
            <a:fld id="{81D60167-4931-47E6-BA6A-407CBD079E47}" type="slidenum">
              <a:rPr lang="en-US" smtClean="0"/>
              <a:pPr marL="22413">
                <a:lnSpc>
                  <a:spcPts val="927"/>
                </a:lnSpc>
              </a:pPr>
              <a:t>‹#›</a:t>
            </a:fld>
            <a:endParaRPr lang="en-US" dirty="0"/>
          </a:p>
        </p:txBody>
      </p:sp>
    </p:spTree>
    <p:extLst>
      <p:ext uri="{BB962C8B-B14F-4D97-AF65-F5344CB8AC3E}">
        <p14:creationId xmlns:p14="http://schemas.microsoft.com/office/powerpoint/2010/main" val="2057980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756" y="435909"/>
            <a:ext cx="10968488" cy="353045"/>
          </a:xfrm>
        </p:spPr>
        <p:txBody>
          <a:bodyPr lIns="0" tIns="0" rIns="0" bIns="0"/>
          <a:lstStyle>
            <a:lvl1pPr>
              <a:defRPr sz="2294" b="0" i="0">
                <a:solidFill>
                  <a:srgbClr val="79A32F"/>
                </a:solidFill>
                <a:latin typeface="Trebuchet MS"/>
                <a:cs typeface="Trebuchet MS"/>
              </a:defRPr>
            </a:lvl1pPr>
          </a:lstStyle>
          <a:p>
            <a:endParaRPr/>
          </a:p>
        </p:txBody>
      </p:sp>
      <p:sp>
        <p:nvSpPr>
          <p:cNvPr id="3" name="Holder 3"/>
          <p:cNvSpPr>
            <a:spLocks noGrp="1"/>
          </p:cNvSpPr>
          <p:nvPr>
            <p:ph type="body" idx="1"/>
          </p:nvPr>
        </p:nvSpPr>
        <p:spPr>
          <a:xfrm>
            <a:off x="673638" y="2647951"/>
            <a:ext cx="9987587" cy="190052"/>
          </a:xfrm>
        </p:spPr>
        <p:txBody>
          <a:bodyPr lIns="0" tIns="0" rIns="0" bIns="0"/>
          <a:lstStyle>
            <a:lvl1pPr>
              <a:defRPr sz="1235" b="1" i="0">
                <a:solidFill>
                  <a:srgbClr val="1F497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3/14/2018</a:t>
            </a:fld>
            <a:endParaRPr lang="en-US"/>
          </a:p>
        </p:txBody>
      </p:sp>
      <p:sp>
        <p:nvSpPr>
          <p:cNvPr id="6" name="Holder 6"/>
          <p:cNvSpPr>
            <a:spLocks noGrp="1"/>
          </p:cNvSpPr>
          <p:nvPr>
            <p:ph type="sldNum" sz="quarter" idx="7"/>
          </p:nvPr>
        </p:nvSpPr>
        <p:spPr/>
        <p:txBody>
          <a:bodyPr lIns="0" tIns="0" rIns="0" bIns="0"/>
          <a:lstStyle>
            <a:lvl1pPr>
              <a:defRPr sz="882" b="0" i="0">
                <a:solidFill>
                  <a:schemeClr val="tx1"/>
                </a:solidFill>
                <a:latin typeface="Calibri"/>
                <a:cs typeface="Calibri"/>
              </a:defRPr>
            </a:lvl1pPr>
          </a:lstStyle>
          <a:p>
            <a:pPr marL="22413">
              <a:lnSpc>
                <a:spcPts val="927"/>
              </a:lnSpc>
            </a:pPr>
            <a:fld id="{81D60167-4931-47E6-BA6A-407CBD079E47}" type="slidenum">
              <a:rPr lang="en-US" smtClean="0"/>
              <a:pPr marL="22413">
                <a:lnSpc>
                  <a:spcPts val="927"/>
                </a:lnSpc>
              </a:pPr>
              <a:t>‹#›</a:t>
            </a:fld>
            <a:endParaRPr lang="en-US" dirty="0"/>
          </a:p>
        </p:txBody>
      </p:sp>
    </p:spTree>
    <p:extLst>
      <p:ext uri="{BB962C8B-B14F-4D97-AF65-F5344CB8AC3E}">
        <p14:creationId xmlns:p14="http://schemas.microsoft.com/office/powerpoint/2010/main" val="2671359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21396" y="645458"/>
            <a:ext cx="5216697" cy="5325035"/>
          </a:xfrm>
          <a:prstGeom prst="rect">
            <a:avLst/>
          </a:prstGeom>
          <a:blipFill>
            <a:blip r:embed="rId2" cstate="print"/>
            <a:stretch>
              <a:fillRect/>
            </a:stretch>
          </a:blipFill>
        </p:spPr>
        <p:txBody>
          <a:bodyPr wrap="square" lIns="0" tIns="0" rIns="0" bIns="0" rtlCol="0"/>
          <a:lstStyle/>
          <a:p>
            <a:endParaRPr sz="1324"/>
          </a:p>
        </p:txBody>
      </p:sp>
      <p:sp>
        <p:nvSpPr>
          <p:cNvPr id="17" name="bk object 17"/>
          <p:cNvSpPr/>
          <p:nvPr/>
        </p:nvSpPr>
        <p:spPr>
          <a:xfrm>
            <a:off x="391622" y="297852"/>
            <a:ext cx="11083636"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endParaRPr sz="1324"/>
          </a:p>
        </p:txBody>
      </p:sp>
      <p:sp>
        <p:nvSpPr>
          <p:cNvPr id="2" name="Holder 2"/>
          <p:cNvSpPr>
            <a:spLocks noGrp="1"/>
          </p:cNvSpPr>
          <p:nvPr>
            <p:ph type="title"/>
          </p:nvPr>
        </p:nvSpPr>
        <p:spPr>
          <a:xfrm>
            <a:off x="611756" y="435909"/>
            <a:ext cx="10968488" cy="353045"/>
          </a:xfrm>
        </p:spPr>
        <p:txBody>
          <a:bodyPr lIns="0" tIns="0" rIns="0" bIns="0"/>
          <a:lstStyle>
            <a:lvl1pPr>
              <a:defRPr sz="2294" b="0" i="0">
                <a:solidFill>
                  <a:srgbClr val="79A32F"/>
                </a:solidFill>
                <a:latin typeface="Trebuchet MS"/>
                <a:cs typeface="Trebuchet MS"/>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3/14/2018</a:t>
            </a:fld>
            <a:endParaRPr lang="en-US"/>
          </a:p>
        </p:txBody>
      </p:sp>
      <p:sp>
        <p:nvSpPr>
          <p:cNvPr id="7" name="Holder 7"/>
          <p:cNvSpPr>
            <a:spLocks noGrp="1"/>
          </p:cNvSpPr>
          <p:nvPr>
            <p:ph type="sldNum" sz="quarter" idx="7"/>
          </p:nvPr>
        </p:nvSpPr>
        <p:spPr/>
        <p:txBody>
          <a:bodyPr lIns="0" tIns="0" rIns="0" bIns="0"/>
          <a:lstStyle>
            <a:lvl1pPr>
              <a:defRPr sz="882" b="0" i="0">
                <a:solidFill>
                  <a:schemeClr val="tx1"/>
                </a:solidFill>
                <a:latin typeface="Calibri"/>
                <a:cs typeface="Calibri"/>
              </a:defRPr>
            </a:lvl1pPr>
          </a:lstStyle>
          <a:p>
            <a:pPr marL="22413">
              <a:lnSpc>
                <a:spcPts val="927"/>
              </a:lnSpc>
            </a:pPr>
            <a:fld id="{81D60167-4931-47E6-BA6A-407CBD079E47}" type="slidenum">
              <a:rPr lang="en-US" smtClean="0"/>
              <a:pPr marL="22413">
                <a:lnSpc>
                  <a:spcPts val="927"/>
                </a:lnSpc>
              </a:pPr>
              <a:t>‹#›</a:t>
            </a:fld>
            <a:endParaRPr lang="en-US" dirty="0"/>
          </a:p>
        </p:txBody>
      </p:sp>
    </p:spTree>
    <p:extLst>
      <p:ext uri="{BB962C8B-B14F-4D97-AF65-F5344CB8AC3E}">
        <p14:creationId xmlns:p14="http://schemas.microsoft.com/office/powerpoint/2010/main" val="3838730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756" y="435909"/>
            <a:ext cx="10968488" cy="353045"/>
          </a:xfrm>
        </p:spPr>
        <p:txBody>
          <a:bodyPr lIns="0" tIns="0" rIns="0" bIns="0"/>
          <a:lstStyle>
            <a:lvl1pPr>
              <a:defRPr sz="2294" b="0" i="0">
                <a:solidFill>
                  <a:srgbClr val="79A32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3/14/2018</a:t>
            </a:fld>
            <a:endParaRPr lang="en-US"/>
          </a:p>
        </p:txBody>
      </p:sp>
      <p:sp>
        <p:nvSpPr>
          <p:cNvPr id="5" name="Holder 5"/>
          <p:cNvSpPr>
            <a:spLocks noGrp="1"/>
          </p:cNvSpPr>
          <p:nvPr>
            <p:ph type="sldNum" sz="quarter" idx="7"/>
          </p:nvPr>
        </p:nvSpPr>
        <p:spPr/>
        <p:txBody>
          <a:bodyPr lIns="0" tIns="0" rIns="0" bIns="0"/>
          <a:lstStyle>
            <a:lvl1pPr>
              <a:defRPr sz="882" b="0" i="0">
                <a:solidFill>
                  <a:schemeClr val="tx1"/>
                </a:solidFill>
                <a:latin typeface="Calibri"/>
                <a:cs typeface="Calibri"/>
              </a:defRPr>
            </a:lvl1pPr>
          </a:lstStyle>
          <a:p>
            <a:pPr marL="22413">
              <a:lnSpc>
                <a:spcPts val="927"/>
              </a:lnSpc>
            </a:pPr>
            <a:fld id="{81D60167-4931-47E6-BA6A-407CBD079E47}" type="slidenum">
              <a:rPr lang="en-US" smtClean="0"/>
              <a:pPr marL="22413">
                <a:lnSpc>
                  <a:spcPts val="927"/>
                </a:lnSpc>
              </a:pPr>
              <a:t>‹#›</a:t>
            </a:fld>
            <a:endParaRPr lang="en-US" dirty="0"/>
          </a:p>
        </p:txBody>
      </p:sp>
    </p:spTree>
    <p:extLst>
      <p:ext uri="{BB962C8B-B14F-4D97-AF65-F5344CB8AC3E}">
        <p14:creationId xmlns:p14="http://schemas.microsoft.com/office/powerpoint/2010/main" val="2713404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3/14/2018</a:t>
            </a:fld>
            <a:endParaRPr lang="en-US"/>
          </a:p>
        </p:txBody>
      </p:sp>
      <p:sp>
        <p:nvSpPr>
          <p:cNvPr id="4" name="Holder 4"/>
          <p:cNvSpPr>
            <a:spLocks noGrp="1"/>
          </p:cNvSpPr>
          <p:nvPr>
            <p:ph type="sldNum" sz="quarter" idx="7"/>
          </p:nvPr>
        </p:nvSpPr>
        <p:spPr/>
        <p:txBody>
          <a:bodyPr lIns="0" tIns="0" rIns="0" bIns="0"/>
          <a:lstStyle>
            <a:lvl1pPr>
              <a:defRPr sz="882" b="0" i="0">
                <a:solidFill>
                  <a:schemeClr val="tx1"/>
                </a:solidFill>
                <a:latin typeface="Calibri"/>
                <a:cs typeface="Calibri"/>
              </a:defRPr>
            </a:lvl1pPr>
          </a:lstStyle>
          <a:p>
            <a:pPr marL="22413">
              <a:lnSpc>
                <a:spcPts val="927"/>
              </a:lnSpc>
            </a:pPr>
            <a:fld id="{81D60167-4931-47E6-BA6A-407CBD079E47}" type="slidenum">
              <a:rPr lang="en-US" smtClean="0"/>
              <a:pPr marL="22413">
                <a:lnSpc>
                  <a:spcPts val="927"/>
                </a:lnSpc>
              </a:pPr>
              <a:t>‹#›</a:t>
            </a:fld>
            <a:endParaRPr lang="en-US" dirty="0"/>
          </a:p>
        </p:txBody>
      </p:sp>
    </p:spTree>
    <p:extLst>
      <p:ext uri="{BB962C8B-B14F-4D97-AF65-F5344CB8AC3E}">
        <p14:creationId xmlns:p14="http://schemas.microsoft.com/office/powerpoint/2010/main" val="3307484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7264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831621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3893498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827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431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045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106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174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2183224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2226785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726053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986783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032416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2104482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410258832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spTree>
    <p:extLst>
      <p:ext uri="{BB962C8B-B14F-4D97-AF65-F5344CB8AC3E}">
        <p14:creationId xmlns:p14="http://schemas.microsoft.com/office/powerpoint/2010/main" val="365111418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Edit Master text styles</a:t>
            </a:r>
          </a:p>
        </p:txBody>
      </p:sp>
    </p:spTree>
    <p:extLst>
      <p:ext uri="{BB962C8B-B14F-4D97-AF65-F5344CB8AC3E}">
        <p14:creationId xmlns:p14="http://schemas.microsoft.com/office/powerpoint/2010/main" val="14547293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Edit Master text styles</a:t>
            </a:r>
          </a:p>
        </p:txBody>
      </p:sp>
    </p:spTree>
    <p:extLst>
      <p:ext uri="{BB962C8B-B14F-4D97-AF65-F5344CB8AC3E}">
        <p14:creationId xmlns:p14="http://schemas.microsoft.com/office/powerpoint/2010/main" val="108287540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dirty="0"/>
          </a:p>
        </p:txBody>
      </p:sp>
    </p:spTree>
    <p:extLst>
      <p:ext uri="{BB962C8B-B14F-4D97-AF65-F5344CB8AC3E}">
        <p14:creationId xmlns:p14="http://schemas.microsoft.com/office/powerpoint/2010/main" val="35955859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smtClean="0"/>
              <a:t>Click icon to add table</a:t>
            </a:r>
            <a:endParaRPr lang="en-US"/>
          </a:p>
        </p:txBody>
      </p:sp>
    </p:spTree>
    <p:extLst>
      <p:ext uri="{BB962C8B-B14F-4D97-AF65-F5344CB8AC3E}">
        <p14:creationId xmlns:p14="http://schemas.microsoft.com/office/powerpoint/2010/main" val="116355859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spTree>
    <p:extLst>
      <p:ext uri="{BB962C8B-B14F-4D97-AF65-F5344CB8AC3E}">
        <p14:creationId xmlns:p14="http://schemas.microsoft.com/office/powerpoint/2010/main" val="410509620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Edit Master text styles</a:t>
            </a:r>
          </a:p>
        </p:txBody>
      </p:sp>
    </p:spTree>
    <p:extLst>
      <p:ext uri="{BB962C8B-B14F-4D97-AF65-F5344CB8AC3E}">
        <p14:creationId xmlns:p14="http://schemas.microsoft.com/office/powerpoint/2010/main" val="53389196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74802629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smtClean="0"/>
              <a:t>Click icon to add table</a:t>
            </a:r>
            <a:endParaRPr lang="en-US" dirty="0"/>
          </a:p>
        </p:txBody>
      </p:sp>
    </p:spTree>
    <p:extLst>
      <p:ext uri="{BB962C8B-B14F-4D97-AF65-F5344CB8AC3E}">
        <p14:creationId xmlns:p14="http://schemas.microsoft.com/office/powerpoint/2010/main" val="82118576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08209478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Edit Master text styles</a:t>
            </a:r>
          </a:p>
        </p:txBody>
      </p:sp>
    </p:spTree>
    <p:extLst>
      <p:ext uri="{BB962C8B-B14F-4D97-AF65-F5344CB8AC3E}">
        <p14:creationId xmlns:p14="http://schemas.microsoft.com/office/powerpoint/2010/main" val="345895703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113692434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smtClean="0"/>
              <a:t>Click icon to add table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278938887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180790955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381555702"/>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6859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6.xml"/><Relationship Id="rId7"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6.tiff"/><Relationship Id="rId5" Type="http://schemas.openxmlformats.org/officeDocument/2006/relationships/slideLayout" Target="../slideLayouts/slideLayout38.xml"/><Relationship Id="rId10" Type="http://schemas.openxmlformats.org/officeDocument/2006/relationships/oleObject" Target="../embeddings/oleObject1.bin"/><Relationship Id="rId4" Type="http://schemas.openxmlformats.org/officeDocument/2006/relationships/slideLayout" Target="../slideLayouts/slideLayout37.xml"/><Relationship Id="rId9"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50.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image" Target="../media/image2.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theme" Target="../theme/theme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9"/>
            </p:custDataLst>
            <p:ext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spid="_x0000_s2063" name="think-cell Slide" r:id="rId10" imgW="0" imgH="0" progId="TCLayout.ActiveDocument.1">
                  <p:embed/>
                </p:oleObj>
              </mc:Choice>
              <mc:Fallback>
                <p:oleObj name="think-cell Slide" r:id="rId10" imgW="0" imgH="0" progId="TCLayout.ActiveDocument.1">
                  <p:embed/>
                  <p:pic>
                    <p:nvPicPr>
                      <p:cNvPr id="1248" name="Rectangle 22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465016" y="428475"/>
            <a:ext cx="11254153"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dirty="0" smtClean="0"/>
              <a:t>Click to edit title</a:t>
            </a:r>
          </a:p>
        </p:txBody>
      </p:sp>
      <p:cxnSp>
        <p:nvCxnSpPr>
          <p:cNvPr id="25" name="Straight Connector 24"/>
          <p:cNvCxnSpPr/>
          <p:nvPr/>
        </p:nvCxnSpPr>
        <p:spPr bwMode="gray">
          <a:xfrm>
            <a:off x="465015" y="1033272"/>
            <a:ext cx="11254154" cy="1588"/>
          </a:xfrm>
          <a:prstGeom prst="line">
            <a:avLst/>
          </a:prstGeom>
          <a:noFill/>
          <a:ln w="12700">
            <a:solidFill>
              <a:schemeClr val="accent1"/>
            </a:solidFill>
            <a:round/>
            <a:headEnd type="none" w="lg" len="lg"/>
            <a:tailEnd type="none" w="lg" len="lg"/>
          </a:ln>
          <a:effectLst/>
        </p:spPr>
      </p:cxnSp>
      <p:sp>
        <p:nvSpPr>
          <p:cNvPr id="3" name="Text Placeholder 2"/>
          <p:cNvSpPr>
            <a:spLocks noGrp="1"/>
          </p:cNvSpPr>
          <p:nvPr>
            <p:ph type="body" idx="1"/>
          </p:nvPr>
        </p:nvSpPr>
        <p:spPr>
          <a:xfrm>
            <a:off x="465014" y="1412876"/>
            <a:ext cx="11254154"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pic>
        <p:nvPicPr>
          <p:cNvPr id="19" name="Picture 18" descr="Gartner_Sm_Blu_CMYK.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88271" y="6074664"/>
            <a:ext cx="2037002" cy="783336"/>
          </a:xfrm>
          <a:prstGeom prst="rect">
            <a:avLst/>
          </a:prstGeom>
        </p:spPr>
      </p:pic>
      <p:sp>
        <p:nvSpPr>
          <p:cNvPr id="10" name="TextBox 5"/>
          <p:cNvSpPr txBox="1">
            <a:spLocks noChangeArrowheads="1"/>
          </p:cNvSpPr>
          <p:nvPr userDrawn="1"/>
        </p:nvSpPr>
        <p:spPr bwMode="auto">
          <a:xfrm>
            <a:off x="482483" y="6530976"/>
            <a:ext cx="5677877" cy="9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nchorCtr="0">
            <a:noAutofit/>
          </a:bodyPr>
          <a:lstStyle>
            <a:lvl1pPr algn="ctr" eaLnBrk="0" hangingPunct="0">
              <a:lnSpc>
                <a:spcPct val="90000"/>
              </a:lnSpc>
              <a:spcBef>
                <a:spcPct val="30000"/>
              </a:spcBef>
              <a:spcAft>
                <a:spcPct val="10000"/>
              </a:spcAft>
              <a:defRPr sz="2400">
                <a:solidFill>
                  <a:schemeClr val="tx1"/>
                </a:solidFill>
                <a:latin typeface="Arial" charset="0"/>
                <a:ea typeface="ＭＳ Ｐゴシック" charset="0"/>
                <a:cs typeface="Arial Unicode MS" charset="0"/>
              </a:defRPr>
            </a:lvl1pPr>
            <a:lvl2pPr marL="742950" indent="-28575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2pPr>
            <a:lvl3pPr marL="11430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3pPr>
            <a:lvl4pPr marL="16002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4pPr>
            <a:lvl5pPr marL="2057400" indent="-228600" algn="ctr" eaLnBrk="0"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charset="0"/>
                <a:cs typeface="Arial Unicode MS" charset="0"/>
              </a:defRPr>
            </a:lvl9pPr>
          </a:lstStyle>
          <a:p>
            <a:pPr algn="l">
              <a:spcBef>
                <a:spcPts val="600"/>
              </a:spcBef>
              <a:spcAft>
                <a:spcPts val="0"/>
              </a:spcAft>
              <a:tabLst>
                <a:tab pos="228600" algn="l"/>
              </a:tabLst>
              <a:defRPr/>
            </a:pPr>
            <a:fld id="{EF6F4F67-0963-4E47-9111-245E41CF1778}" type="slidenum">
              <a:rPr lang="en-US" sz="700" smtClean="0"/>
              <a:pPr algn="l">
                <a:spcBef>
                  <a:spcPts val="600"/>
                </a:spcBef>
                <a:spcAft>
                  <a:spcPts val="0"/>
                </a:spcAft>
                <a:tabLst>
                  <a:tab pos="228600" algn="l"/>
                </a:tabLst>
                <a:defRPr/>
              </a:pPr>
              <a:t>‹#›</a:t>
            </a:fld>
            <a:r>
              <a:rPr lang="en-US" sz="700" dirty="0" smtClean="0"/>
              <a:t>	CONFIDENTIAL AND PROPRIETARY I © 2018 Gartner, Inc. and/or its affiliates. All rights reserved.</a:t>
            </a:r>
          </a:p>
        </p:txBody>
      </p:sp>
    </p:spTree>
    <p:extLst>
      <p:ext uri="{BB962C8B-B14F-4D97-AF65-F5344CB8AC3E}">
        <p14:creationId xmlns:p14="http://schemas.microsoft.com/office/powerpoint/2010/main" val="4006273364"/>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21396" y="645458"/>
            <a:ext cx="5216697" cy="5325035"/>
          </a:xfrm>
          <a:prstGeom prst="rect">
            <a:avLst/>
          </a:prstGeom>
          <a:blipFill>
            <a:blip r:embed="rId7" cstate="print"/>
            <a:stretch>
              <a:fillRect/>
            </a:stretch>
          </a:blipFill>
        </p:spPr>
        <p:txBody>
          <a:bodyPr wrap="square" lIns="0" tIns="0" rIns="0" bIns="0" rtlCol="0"/>
          <a:lstStyle/>
          <a:p>
            <a:endParaRPr sz="1324"/>
          </a:p>
        </p:txBody>
      </p:sp>
      <p:sp>
        <p:nvSpPr>
          <p:cNvPr id="2" name="Holder 2"/>
          <p:cNvSpPr>
            <a:spLocks noGrp="1"/>
          </p:cNvSpPr>
          <p:nvPr>
            <p:ph type="title"/>
          </p:nvPr>
        </p:nvSpPr>
        <p:spPr>
          <a:xfrm>
            <a:off x="611756" y="435909"/>
            <a:ext cx="10968488" cy="400110"/>
          </a:xfrm>
          <a:prstGeom prst="rect">
            <a:avLst/>
          </a:prstGeom>
        </p:spPr>
        <p:txBody>
          <a:bodyPr wrap="square" lIns="0" tIns="0" rIns="0" bIns="0">
            <a:spAutoFit/>
          </a:bodyPr>
          <a:lstStyle>
            <a:lvl1pPr>
              <a:defRPr sz="2600" b="0" i="0">
                <a:solidFill>
                  <a:srgbClr val="79A32F"/>
                </a:solidFill>
                <a:latin typeface="Trebuchet MS"/>
                <a:cs typeface="Trebuchet MS"/>
              </a:defRPr>
            </a:lvl1pPr>
          </a:lstStyle>
          <a:p>
            <a:endParaRPr/>
          </a:p>
        </p:txBody>
      </p:sp>
      <p:sp>
        <p:nvSpPr>
          <p:cNvPr id="3" name="Holder 3"/>
          <p:cNvSpPr>
            <a:spLocks noGrp="1"/>
          </p:cNvSpPr>
          <p:nvPr>
            <p:ph type="body" idx="1"/>
          </p:nvPr>
        </p:nvSpPr>
        <p:spPr>
          <a:xfrm>
            <a:off x="673638" y="2647951"/>
            <a:ext cx="9987587" cy="215444"/>
          </a:xfrm>
          <a:prstGeom prst="rect">
            <a:avLst/>
          </a:prstGeom>
        </p:spPr>
        <p:txBody>
          <a:bodyPr wrap="square" lIns="0" tIns="0" rIns="0" bIns="0">
            <a:spAutoFit/>
          </a:bodyPr>
          <a:lstStyle>
            <a:lvl1pPr>
              <a:defRPr sz="1400" b="1" i="0">
                <a:solidFill>
                  <a:srgbClr val="1F497C"/>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308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308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3/14/2018</a:t>
            </a:fld>
            <a:endParaRPr lang="en-US"/>
          </a:p>
        </p:txBody>
      </p:sp>
      <p:sp>
        <p:nvSpPr>
          <p:cNvPr id="6" name="Holder 6"/>
          <p:cNvSpPr>
            <a:spLocks noGrp="1"/>
          </p:cNvSpPr>
          <p:nvPr>
            <p:ph type="sldNum" sz="quarter" idx="7"/>
          </p:nvPr>
        </p:nvSpPr>
        <p:spPr>
          <a:xfrm>
            <a:off x="11230256" y="6372617"/>
            <a:ext cx="219364" cy="115416"/>
          </a:xfrm>
          <a:prstGeom prst="rect">
            <a:avLst/>
          </a:prstGeom>
        </p:spPr>
        <p:txBody>
          <a:bodyPr wrap="square" lIns="0" tIns="0" rIns="0" bIns="0">
            <a:spAutoFit/>
          </a:bodyPr>
          <a:lstStyle>
            <a:lvl1pPr>
              <a:defRPr sz="882" b="0" i="0">
                <a:solidFill>
                  <a:schemeClr val="tx1"/>
                </a:solidFill>
                <a:latin typeface="Calibri"/>
                <a:cs typeface="Calibri"/>
              </a:defRPr>
            </a:lvl1pPr>
          </a:lstStyle>
          <a:p>
            <a:pPr marL="22413">
              <a:lnSpc>
                <a:spcPts val="927"/>
              </a:lnSpc>
            </a:pPr>
            <a:fld id="{81D60167-4931-47E6-BA6A-407CBD079E47}" type="slidenum">
              <a:rPr lang="en-US" smtClean="0"/>
              <a:pPr marL="22413">
                <a:lnSpc>
                  <a:spcPts val="927"/>
                </a:lnSpc>
              </a:pPr>
              <a:t>‹#›</a:t>
            </a:fld>
            <a:endParaRPr lang="en-US" dirty="0"/>
          </a:p>
        </p:txBody>
      </p:sp>
    </p:spTree>
    <p:extLst>
      <p:ext uri="{BB962C8B-B14F-4D97-AF65-F5344CB8AC3E}">
        <p14:creationId xmlns:p14="http://schemas.microsoft.com/office/powerpoint/2010/main" val="1583900976"/>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639050672"/>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 id="2147484620" r:id="rId12"/>
    <p:sldLayoutId id="2147484621" r:id="rId13"/>
    <p:sldLayoutId id="2147484622" r:id="rId14"/>
    <p:sldLayoutId id="2147484623" r:id="rId15"/>
    <p:sldLayoutId id="2147484624" r:id="rId16"/>
    <p:sldLayoutId id="2147484625" r:id="rId17"/>
    <p:sldLayoutId id="2147484626" r:id="rId18"/>
    <p:sldLayoutId id="2147484627" r:id="rId19"/>
    <p:sldLayoutId id="2147484628" r:id="rId20"/>
    <p:sldLayoutId id="2147484629" r:id="rId21"/>
    <p:sldLayoutId id="2147484630" r:id="rId22"/>
    <p:sldLayoutId id="2147484631" r:id="rId23"/>
    <p:sldLayoutId id="2147484632" r:id="rId24"/>
    <p:sldLayoutId id="2147484633" r:id="rId25"/>
    <p:sldLayoutId id="2147484634" r:id="rId26"/>
    <p:sldLayoutId id="2147484635" r:id="rId27"/>
    <p:sldLayoutId id="2147484636" r:id="rId28"/>
    <p:sldLayoutId id="2147484637" r:id="rId29"/>
    <p:sldLayoutId id="2147484638" r:id="rId30"/>
    <p:sldLayoutId id="2147484639" r:id="rId31"/>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onnie.michener@watech.wa.gov" TargetMode="External"/><Relationship Id="rId2" Type="http://schemas.openxmlformats.org/officeDocument/2006/relationships/image" Target="../media/image54.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mailto:connie.michener@watech.wa.gov" TargetMode="External"/><Relationship Id="rId2" Type="http://schemas.openxmlformats.org/officeDocument/2006/relationships/image" Target="../media/image54.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mailto:connie.michener@watech.wa.gov" TargetMode="External"/><Relationship Id="rId2" Type="http://schemas.openxmlformats.org/officeDocument/2006/relationships/image" Target="../media/image54.jp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hyperlink" Target="mailto:connie.michener@watech.wa.gov" TargetMode="External"/><Relationship Id="rId2" Type="http://schemas.openxmlformats.org/officeDocument/2006/relationships/image" Target="../media/image54.jp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hyperlink" Target="mailto:connie.michener@watech.wa.gov" TargetMode="External"/><Relationship Id="rId2" Type="http://schemas.openxmlformats.org/officeDocument/2006/relationships/image" Target="../media/image54.jp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hyperlink" Target="mailto:connie.michener@watech.wa.gov" TargetMode="External"/><Relationship Id="rId2" Type="http://schemas.openxmlformats.org/officeDocument/2006/relationships/image" Target="../media/image54.jp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hyperlink" Target="mailto:connie.michener@watech.wa.gov" TargetMode="External"/><Relationship Id="rId2" Type="http://schemas.openxmlformats.org/officeDocument/2006/relationships/image" Target="../media/image54.jp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hyperlink" Target="mailto:connie.michener@watech.wa.gov" TargetMode="Externa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hyperlink" Target="mailto:connie.michener@watech.wa.gov" TargetMode="Externa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nascio.org/Awards/SI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connie.michener@watech.wa.gov" TargetMode="Externa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1.jpeg"/></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hyperlink" Target="mailto:connie.michener@watech.wa.gov" TargetMode="Externa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connie.michener@watech.wa.gov" TargetMode="External"/><Relationship Id="rId2" Type="http://schemas.openxmlformats.org/officeDocument/2006/relationships/image" Target="../media/image54.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hyperlink" Target="mailto:connie.michener@watech.wa.gov" TargetMode="External"/><Relationship Id="rId2" Type="http://schemas.openxmlformats.org/officeDocument/2006/relationships/image" Target="../media/image54.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CIO Forum</a:t>
            </a:r>
            <a:endParaRPr lang="en-US" dirty="0"/>
          </a:p>
        </p:txBody>
      </p:sp>
      <p:sp>
        <p:nvSpPr>
          <p:cNvPr id="9" name="Text Placeholder 8"/>
          <p:cNvSpPr>
            <a:spLocks noGrp="1"/>
          </p:cNvSpPr>
          <p:nvPr>
            <p:ph type="body" sz="quarter" idx="12"/>
          </p:nvPr>
        </p:nvSpPr>
        <p:spPr/>
        <p:txBody>
          <a:bodyPr/>
          <a:lstStyle/>
          <a:p>
            <a:r>
              <a:rPr lang="en-US" dirty="0" smtClean="0"/>
              <a:t>March 13</a:t>
            </a:r>
            <a:r>
              <a:rPr lang="en-US" baseline="30000" dirty="0" smtClean="0"/>
              <a:t>th</a:t>
            </a:r>
            <a:r>
              <a:rPr lang="en-US" dirty="0" smtClean="0"/>
              <a:t>, 2018</a:t>
            </a:r>
            <a:endParaRPr lang="en-US" dirty="0"/>
          </a:p>
        </p:txBody>
      </p:sp>
    </p:spTree>
    <p:extLst>
      <p:ext uri="{BB962C8B-B14F-4D97-AF65-F5344CB8AC3E}">
        <p14:creationId xmlns:p14="http://schemas.microsoft.com/office/powerpoint/2010/main" val="1586037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3548" y="297852"/>
            <a:ext cx="8068235"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095052" y="435909"/>
            <a:ext cx="2098301" cy="363795"/>
          </a:xfrm>
          <a:prstGeom prst="rect">
            <a:avLst/>
          </a:prstGeom>
        </p:spPr>
        <p:txBody>
          <a:bodyPr vert="horz" wrap="square" lIns="0" tIns="10646" rIns="0" bIns="0" rtlCol="0">
            <a:spAutoFit/>
          </a:bodyPr>
          <a:lstStyle/>
          <a:p>
            <a:pPr marL="11206">
              <a:spcBef>
                <a:spcPts val="84"/>
              </a:spcBef>
            </a:pPr>
            <a:r>
              <a:rPr spc="-4" dirty="0"/>
              <a:t>CYBERSECURITY</a:t>
            </a:r>
          </a:p>
        </p:txBody>
      </p:sp>
      <p:sp>
        <p:nvSpPr>
          <p:cNvPr id="4" name="object 4"/>
          <p:cNvSpPr txBox="1"/>
          <p:nvPr/>
        </p:nvSpPr>
        <p:spPr>
          <a:xfrm>
            <a:off x="2074656" y="1896707"/>
            <a:ext cx="3692338" cy="1690719"/>
          </a:xfrm>
          <a:prstGeom prst="rect">
            <a:avLst/>
          </a:prstGeom>
          <a:ln w="25400">
            <a:solidFill>
              <a:srgbClr val="79A32F"/>
            </a:solidFill>
          </a:ln>
        </p:spPr>
        <p:txBody>
          <a:bodyPr vert="horz" wrap="square" lIns="0" tIns="38100" rIns="0" bIns="0" rtlCol="0">
            <a:spAutoFit/>
          </a:bodyPr>
          <a:lstStyle/>
          <a:p>
            <a:pPr marL="42585" defTabSz="806867">
              <a:spcBef>
                <a:spcPts val="300"/>
              </a:spcBef>
            </a:pPr>
            <a:r>
              <a:rPr sz="1059" b="1" dirty="0">
                <a:solidFill>
                  <a:srgbClr val="1F497C"/>
                </a:solidFill>
                <a:latin typeface="Calibri"/>
                <a:cs typeface="Calibri"/>
              </a:rPr>
              <a:t>NOMINATION</a:t>
            </a:r>
            <a:r>
              <a:rPr sz="1059" b="1" spc="-4" dirty="0">
                <a:solidFill>
                  <a:srgbClr val="1F497C"/>
                </a:solidFill>
                <a:latin typeface="Calibri"/>
                <a:cs typeface="Calibri"/>
              </a:rPr>
              <a:t> GUIDANCE</a:t>
            </a:r>
            <a:endParaRPr sz="1059">
              <a:solidFill>
                <a:prstClr val="black"/>
              </a:solidFill>
              <a:latin typeface="Calibri"/>
              <a:cs typeface="Calibri"/>
            </a:endParaRPr>
          </a:p>
          <a:p>
            <a:pPr marL="244301" marR="131676" indent="-201717" defTabSz="806867">
              <a:lnSpc>
                <a:spcPct val="116900"/>
              </a:lnSpc>
              <a:spcBef>
                <a:spcPts val="534"/>
              </a:spcBef>
              <a:buSzPct val="83333"/>
              <a:buFont typeface="Symbol"/>
              <a:buChar char=""/>
              <a:tabLst>
                <a:tab pos="244301" algn="l"/>
                <a:tab pos="244862" algn="l"/>
              </a:tabLst>
            </a:pPr>
            <a:r>
              <a:rPr sz="1059" dirty="0">
                <a:solidFill>
                  <a:prstClr val="black"/>
                </a:solidFill>
                <a:latin typeface="Calibri"/>
                <a:cs typeface="Calibri"/>
              </a:rPr>
              <a:t>Projects </a:t>
            </a:r>
            <a:r>
              <a:rPr sz="1059" spc="-4" dirty="0">
                <a:solidFill>
                  <a:prstClr val="black"/>
                </a:solidFill>
                <a:latin typeface="Calibri"/>
                <a:cs typeface="Calibri"/>
              </a:rPr>
              <a:t>should incorporate </a:t>
            </a:r>
            <a:r>
              <a:rPr sz="1059" dirty="0">
                <a:solidFill>
                  <a:prstClr val="black"/>
                </a:solidFill>
                <a:latin typeface="Calibri"/>
                <a:cs typeface="Calibri"/>
              </a:rPr>
              <a:t>IT </a:t>
            </a:r>
            <a:r>
              <a:rPr sz="1059" spc="-4" dirty="0">
                <a:solidFill>
                  <a:prstClr val="black"/>
                </a:solidFill>
                <a:latin typeface="Calibri"/>
                <a:cs typeface="Calibri"/>
              </a:rPr>
              <a:t>security </a:t>
            </a:r>
            <a:r>
              <a:rPr sz="1059" dirty="0">
                <a:solidFill>
                  <a:prstClr val="black"/>
                </a:solidFill>
                <a:latin typeface="Calibri"/>
                <a:cs typeface="Calibri"/>
              </a:rPr>
              <a:t>and </a:t>
            </a:r>
            <a:r>
              <a:rPr sz="1059" spc="-4" dirty="0">
                <a:solidFill>
                  <a:prstClr val="black"/>
                </a:solidFill>
                <a:latin typeface="Calibri"/>
                <a:cs typeface="Calibri"/>
              </a:rPr>
              <a:t>privacy into  strategic state </a:t>
            </a:r>
            <a:r>
              <a:rPr sz="1059" spc="-9" dirty="0">
                <a:solidFill>
                  <a:prstClr val="black"/>
                </a:solidFill>
                <a:latin typeface="Calibri"/>
                <a:cs typeface="Calibri"/>
              </a:rPr>
              <a:t>initiatives, </a:t>
            </a:r>
            <a:r>
              <a:rPr sz="1059" dirty="0">
                <a:solidFill>
                  <a:prstClr val="black"/>
                </a:solidFill>
                <a:latin typeface="Calibri"/>
                <a:cs typeface="Calibri"/>
              </a:rPr>
              <a:t>disaster recovery and </a:t>
            </a:r>
            <a:r>
              <a:rPr sz="1059" spc="-4" dirty="0">
                <a:solidFill>
                  <a:prstClr val="black"/>
                </a:solidFill>
                <a:latin typeface="Calibri"/>
                <a:cs typeface="Calibri"/>
              </a:rPr>
              <a:t>planning </a:t>
            </a:r>
            <a:r>
              <a:rPr sz="1059" dirty="0">
                <a:solidFill>
                  <a:prstClr val="black"/>
                </a:solidFill>
                <a:latin typeface="Calibri"/>
                <a:cs typeface="Calibri"/>
              </a:rPr>
              <a:t>and  </a:t>
            </a:r>
            <a:r>
              <a:rPr sz="1059" spc="-4" dirty="0">
                <a:solidFill>
                  <a:prstClr val="black"/>
                </a:solidFill>
                <a:latin typeface="Calibri"/>
                <a:cs typeface="Calibri"/>
              </a:rPr>
              <a:t>continuity of </a:t>
            </a:r>
            <a:r>
              <a:rPr sz="1059" dirty="0">
                <a:solidFill>
                  <a:prstClr val="black"/>
                </a:solidFill>
                <a:latin typeface="Calibri"/>
                <a:cs typeface="Calibri"/>
              </a:rPr>
              <a:t>government </a:t>
            </a:r>
            <a:r>
              <a:rPr sz="1059" spc="-9" dirty="0">
                <a:solidFill>
                  <a:prstClr val="black"/>
                </a:solidFill>
                <a:latin typeface="Calibri"/>
                <a:cs typeface="Calibri"/>
              </a:rPr>
              <a:t>operations.</a:t>
            </a:r>
            <a:endParaRPr sz="1059">
              <a:solidFill>
                <a:prstClr val="black"/>
              </a:solidFill>
              <a:latin typeface="Calibri"/>
              <a:cs typeface="Calibri"/>
            </a:endParaRPr>
          </a:p>
          <a:p>
            <a:pPr marL="244301" marR="133917" indent="-201717" defTabSz="806867">
              <a:lnSpc>
                <a:spcPct val="121100"/>
              </a:lnSpc>
              <a:spcBef>
                <a:spcPts val="476"/>
              </a:spcBef>
              <a:buSzPct val="83333"/>
              <a:buFont typeface="Symbol"/>
              <a:buChar char=""/>
              <a:tabLst>
                <a:tab pos="244301" algn="l"/>
                <a:tab pos="244862" algn="l"/>
              </a:tabLst>
            </a:pPr>
            <a:r>
              <a:rPr sz="1059" dirty="0">
                <a:solidFill>
                  <a:prstClr val="black"/>
                </a:solidFill>
                <a:latin typeface="Calibri"/>
                <a:cs typeface="Calibri"/>
              </a:rPr>
              <a:t>Projects </a:t>
            </a:r>
            <a:r>
              <a:rPr sz="1059" spc="-4" dirty="0">
                <a:solidFill>
                  <a:prstClr val="black"/>
                </a:solidFill>
                <a:latin typeface="Calibri"/>
                <a:cs typeface="Calibri"/>
              </a:rPr>
              <a:t>should help states identify security </a:t>
            </a:r>
            <a:r>
              <a:rPr sz="1059" dirty="0">
                <a:solidFill>
                  <a:prstClr val="black"/>
                </a:solidFill>
                <a:latin typeface="Calibri"/>
                <a:cs typeface="Calibri"/>
              </a:rPr>
              <a:t>risks, </a:t>
            </a:r>
            <a:r>
              <a:rPr sz="1059" spc="-4" dirty="0">
                <a:solidFill>
                  <a:prstClr val="black"/>
                </a:solidFill>
                <a:latin typeface="Calibri"/>
                <a:cs typeface="Calibri"/>
              </a:rPr>
              <a:t>implement  </a:t>
            </a:r>
            <a:r>
              <a:rPr sz="1059" dirty="0">
                <a:solidFill>
                  <a:prstClr val="black"/>
                </a:solidFill>
                <a:latin typeface="Calibri"/>
                <a:cs typeface="Calibri"/>
              </a:rPr>
              <a:t>appropriate safeguards, detect </a:t>
            </a:r>
            <a:r>
              <a:rPr sz="1059" spc="-4" dirty="0">
                <a:solidFill>
                  <a:prstClr val="black"/>
                </a:solidFill>
                <a:latin typeface="Calibri"/>
                <a:cs typeface="Calibri"/>
              </a:rPr>
              <a:t>the occurrence of an </a:t>
            </a:r>
            <a:r>
              <a:rPr sz="1059" dirty="0">
                <a:solidFill>
                  <a:prstClr val="black"/>
                </a:solidFill>
                <a:latin typeface="Calibri"/>
                <a:cs typeface="Calibri"/>
              </a:rPr>
              <a:t>event,  contain the </a:t>
            </a:r>
            <a:r>
              <a:rPr sz="1059" spc="-4" dirty="0">
                <a:solidFill>
                  <a:prstClr val="black"/>
                </a:solidFill>
                <a:latin typeface="Calibri"/>
                <a:cs typeface="Calibri"/>
              </a:rPr>
              <a:t>impact </a:t>
            </a:r>
            <a:r>
              <a:rPr sz="1059" dirty="0">
                <a:solidFill>
                  <a:prstClr val="black"/>
                </a:solidFill>
                <a:latin typeface="Calibri"/>
                <a:cs typeface="Calibri"/>
              </a:rPr>
              <a:t>and maintain </a:t>
            </a:r>
            <a:r>
              <a:rPr sz="1059" spc="-4" dirty="0">
                <a:solidFill>
                  <a:prstClr val="black"/>
                </a:solidFill>
                <a:latin typeface="Calibri"/>
                <a:cs typeface="Calibri"/>
              </a:rPr>
              <a:t>plans for </a:t>
            </a:r>
            <a:r>
              <a:rPr sz="1059" dirty="0">
                <a:solidFill>
                  <a:prstClr val="black"/>
                </a:solidFill>
                <a:latin typeface="Calibri"/>
                <a:cs typeface="Calibri"/>
              </a:rPr>
              <a:t>resiliency and  recovery </a:t>
            </a:r>
            <a:r>
              <a:rPr sz="1059" spc="-4" dirty="0">
                <a:solidFill>
                  <a:prstClr val="black"/>
                </a:solidFill>
                <a:latin typeface="Calibri"/>
                <a:cs typeface="Calibri"/>
              </a:rPr>
              <a:t>of services </a:t>
            </a:r>
            <a:r>
              <a:rPr sz="1059" dirty="0">
                <a:solidFill>
                  <a:prstClr val="black"/>
                </a:solidFill>
                <a:latin typeface="Calibri"/>
                <a:cs typeface="Calibri"/>
              </a:rPr>
              <a:t>aﬀected </a:t>
            </a:r>
            <a:r>
              <a:rPr sz="1059" spc="-4" dirty="0">
                <a:solidFill>
                  <a:prstClr val="black"/>
                </a:solidFill>
                <a:latin typeface="Calibri"/>
                <a:cs typeface="Calibri"/>
              </a:rPr>
              <a:t>due </a:t>
            </a:r>
            <a:r>
              <a:rPr sz="1059" dirty="0">
                <a:solidFill>
                  <a:prstClr val="black"/>
                </a:solidFill>
                <a:latin typeface="Calibri"/>
                <a:cs typeface="Calibri"/>
              </a:rPr>
              <a:t>to a </a:t>
            </a:r>
            <a:r>
              <a:rPr sz="1059" spc="-4" dirty="0">
                <a:solidFill>
                  <a:prstClr val="black"/>
                </a:solidFill>
                <a:latin typeface="Calibri"/>
                <a:cs typeface="Calibri"/>
              </a:rPr>
              <a:t>cybersecurity</a:t>
            </a:r>
            <a:r>
              <a:rPr sz="1059" spc="-35" dirty="0">
                <a:solidFill>
                  <a:prstClr val="black"/>
                </a:solidFill>
                <a:latin typeface="Calibri"/>
                <a:cs typeface="Calibri"/>
              </a:rPr>
              <a:t> </a:t>
            </a:r>
            <a:r>
              <a:rPr sz="1059" dirty="0">
                <a:solidFill>
                  <a:prstClr val="black"/>
                </a:solidFill>
                <a:latin typeface="Calibri"/>
                <a:cs typeface="Calibri"/>
              </a:rPr>
              <a:t>event.</a:t>
            </a:r>
            <a:endParaRPr sz="1059">
              <a:solidFill>
                <a:prstClr val="black"/>
              </a:solidFill>
              <a:latin typeface="Calibri"/>
              <a:cs typeface="Calibri"/>
            </a:endParaRPr>
          </a:p>
        </p:txBody>
      </p:sp>
      <p:sp>
        <p:nvSpPr>
          <p:cNvPr id="5" name="object 5"/>
          <p:cNvSpPr txBox="1"/>
          <p:nvPr/>
        </p:nvSpPr>
        <p:spPr>
          <a:xfrm>
            <a:off x="6152478" y="1896707"/>
            <a:ext cx="3692899" cy="3077509"/>
          </a:xfrm>
          <a:prstGeom prst="rect">
            <a:avLst/>
          </a:prstGeom>
          <a:ln w="25400">
            <a:solidFill>
              <a:srgbClr val="79A32F"/>
            </a:solidFill>
          </a:ln>
        </p:spPr>
        <p:txBody>
          <a:bodyPr vert="horz" wrap="square" lIns="0" tIns="38100" rIns="0" bIns="0" rtlCol="0">
            <a:spAutoFit/>
          </a:bodyPr>
          <a:lstStyle/>
          <a:p>
            <a:pPr marL="42585" defTabSz="806867">
              <a:spcBef>
                <a:spcPts val="300"/>
              </a:spcBef>
            </a:pPr>
            <a:r>
              <a:rPr sz="1059" b="1" dirty="0">
                <a:solidFill>
                  <a:srgbClr val="1F497C"/>
                </a:solidFill>
                <a:latin typeface="Calibri"/>
                <a:cs typeface="Calibri"/>
              </a:rPr>
              <a:t>EXAMPLES</a:t>
            </a:r>
            <a:endParaRPr sz="1059">
              <a:solidFill>
                <a:prstClr val="black"/>
              </a:solidFill>
              <a:latin typeface="Calibri"/>
              <a:cs typeface="Calibri"/>
            </a:endParaRPr>
          </a:p>
          <a:p>
            <a:pPr marL="42585" defTabSz="806867">
              <a:spcBef>
                <a:spcPts val="745"/>
              </a:spcBef>
            </a:pPr>
            <a:r>
              <a:rPr sz="1059" dirty="0">
                <a:solidFill>
                  <a:prstClr val="black"/>
                </a:solidFill>
                <a:latin typeface="Calibri"/>
                <a:cs typeface="Calibri"/>
              </a:rPr>
              <a:t>Relevant </a:t>
            </a:r>
            <a:r>
              <a:rPr sz="1059" spc="-4" dirty="0">
                <a:solidFill>
                  <a:prstClr val="black"/>
                </a:solidFill>
                <a:latin typeface="Calibri"/>
                <a:cs typeface="Calibri"/>
              </a:rPr>
              <a:t>projects include, but are not limited</a:t>
            </a:r>
            <a:r>
              <a:rPr sz="1059" spc="-9" dirty="0">
                <a:solidFill>
                  <a:prstClr val="black"/>
                </a:solidFill>
                <a:latin typeface="Calibri"/>
                <a:cs typeface="Calibri"/>
              </a:rPr>
              <a:t> </a:t>
            </a:r>
            <a:r>
              <a:rPr sz="1059" spc="-4" dirty="0">
                <a:solidFill>
                  <a:prstClr val="black"/>
                </a:solidFill>
                <a:latin typeface="Calibri"/>
                <a:cs typeface="Calibri"/>
              </a:rPr>
              <a:t>to:</a:t>
            </a:r>
            <a:endParaRPr sz="1059">
              <a:solidFill>
                <a:prstClr val="black"/>
              </a:solidFill>
              <a:latin typeface="Calibri"/>
              <a:cs typeface="Calibri"/>
            </a:endParaRPr>
          </a:p>
          <a:p>
            <a:pPr marL="244301" marR="212363" indent="-201717" defTabSz="806867">
              <a:lnSpc>
                <a:spcPct val="121200"/>
              </a:lnSpc>
              <a:spcBef>
                <a:spcPts val="525"/>
              </a:spcBef>
              <a:buSzPct val="83333"/>
              <a:buFont typeface="Symbol"/>
              <a:buChar char=""/>
              <a:tabLst>
                <a:tab pos="244301" algn="l"/>
                <a:tab pos="244862" algn="l"/>
              </a:tabLst>
            </a:pPr>
            <a:r>
              <a:rPr sz="1059" dirty="0">
                <a:solidFill>
                  <a:prstClr val="black"/>
                </a:solidFill>
                <a:latin typeface="Calibri"/>
                <a:cs typeface="Calibri"/>
              </a:rPr>
              <a:t>IT </a:t>
            </a:r>
            <a:r>
              <a:rPr sz="1059" spc="-4" dirty="0">
                <a:solidFill>
                  <a:prstClr val="black"/>
                </a:solidFill>
                <a:latin typeface="Calibri"/>
                <a:cs typeface="Calibri"/>
              </a:rPr>
              <a:t>security </a:t>
            </a:r>
            <a:r>
              <a:rPr sz="1059" dirty="0">
                <a:solidFill>
                  <a:prstClr val="black"/>
                </a:solidFill>
                <a:latin typeface="Calibri"/>
                <a:cs typeface="Calibri"/>
              </a:rPr>
              <a:t>challenges related to threats and </a:t>
            </a:r>
            <a:r>
              <a:rPr sz="1059" spc="-4" dirty="0">
                <a:solidFill>
                  <a:prstClr val="black"/>
                </a:solidFill>
                <a:latin typeface="Calibri"/>
                <a:cs typeface="Calibri"/>
              </a:rPr>
              <a:t>vulnerabilities;  </a:t>
            </a:r>
            <a:r>
              <a:rPr sz="1059" dirty="0">
                <a:solidFill>
                  <a:prstClr val="black"/>
                </a:solidFill>
                <a:latin typeface="Calibri"/>
                <a:cs typeface="Calibri"/>
              </a:rPr>
              <a:t>compliance and </a:t>
            </a:r>
            <a:r>
              <a:rPr sz="1059" spc="-4" dirty="0">
                <a:solidFill>
                  <a:prstClr val="black"/>
                </a:solidFill>
                <a:latin typeface="Calibri"/>
                <a:cs typeface="Calibri"/>
              </a:rPr>
              <a:t>incident </a:t>
            </a:r>
            <a:r>
              <a:rPr sz="1059" dirty="0">
                <a:solidFill>
                  <a:prstClr val="black"/>
                </a:solidFill>
                <a:latin typeface="Calibri"/>
                <a:cs typeface="Calibri"/>
              </a:rPr>
              <a:t>management and</a:t>
            </a:r>
            <a:r>
              <a:rPr sz="1059" spc="-35" dirty="0">
                <a:solidFill>
                  <a:prstClr val="black"/>
                </a:solidFill>
                <a:latin typeface="Calibri"/>
                <a:cs typeface="Calibri"/>
              </a:rPr>
              <a:t> </a:t>
            </a:r>
            <a:r>
              <a:rPr sz="1059" dirty="0">
                <a:solidFill>
                  <a:prstClr val="black"/>
                </a:solidFill>
                <a:latin typeface="Calibri"/>
                <a:cs typeface="Calibri"/>
              </a:rPr>
              <a:t>response.</a:t>
            </a:r>
            <a:endParaRPr sz="1059">
              <a:solidFill>
                <a:prstClr val="black"/>
              </a:solidFill>
              <a:latin typeface="Calibri"/>
              <a:cs typeface="Calibri"/>
            </a:endParaRPr>
          </a:p>
          <a:p>
            <a:pPr marL="244301" marR="56032" indent="-201717" algn="just" defTabSz="806867">
              <a:lnSpc>
                <a:spcPct val="121000"/>
              </a:lnSpc>
              <a:spcBef>
                <a:spcPts val="529"/>
              </a:spcBef>
              <a:buSzPct val="83333"/>
              <a:buFont typeface="Symbol"/>
              <a:buChar char=""/>
              <a:tabLst>
                <a:tab pos="244862" algn="l"/>
              </a:tabLst>
            </a:pPr>
            <a:r>
              <a:rPr sz="1059" spc="-4" dirty="0">
                <a:solidFill>
                  <a:prstClr val="black"/>
                </a:solidFill>
                <a:latin typeface="Calibri"/>
                <a:cs typeface="Calibri"/>
              </a:rPr>
              <a:t>Related </a:t>
            </a:r>
            <a:r>
              <a:rPr sz="1059" dirty="0">
                <a:solidFill>
                  <a:prstClr val="black"/>
                </a:solidFill>
                <a:latin typeface="Calibri"/>
                <a:cs typeface="Calibri"/>
              </a:rPr>
              <a:t>IT </a:t>
            </a:r>
            <a:r>
              <a:rPr sz="1059" spc="-4" dirty="0">
                <a:solidFill>
                  <a:prstClr val="black"/>
                </a:solidFill>
                <a:latin typeface="Calibri"/>
                <a:cs typeface="Calibri"/>
              </a:rPr>
              <a:t>security </a:t>
            </a:r>
            <a:r>
              <a:rPr sz="1059" spc="-9" dirty="0">
                <a:solidFill>
                  <a:prstClr val="black"/>
                </a:solidFill>
                <a:latin typeface="Calibri"/>
                <a:cs typeface="Calibri"/>
              </a:rPr>
              <a:t>initiatives </a:t>
            </a:r>
            <a:r>
              <a:rPr sz="1059" dirty="0">
                <a:solidFill>
                  <a:prstClr val="black"/>
                </a:solidFill>
                <a:latin typeface="Calibri"/>
                <a:cs typeface="Calibri"/>
              </a:rPr>
              <a:t>such as governance </a:t>
            </a:r>
            <a:r>
              <a:rPr sz="1059" spc="-4" dirty="0">
                <a:solidFill>
                  <a:prstClr val="black"/>
                </a:solidFill>
                <a:latin typeface="Calibri"/>
                <a:cs typeface="Calibri"/>
              </a:rPr>
              <a:t>frameworks;  </a:t>
            </a:r>
            <a:r>
              <a:rPr sz="1059" dirty="0">
                <a:solidFill>
                  <a:prstClr val="black"/>
                </a:solidFill>
                <a:latin typeface="Calibri"/>
                <a:cs typeface="Calibri"/>
              </a:rPr>
              <a:t>enterprise </a:t>
            </a:r>
            <a:r>
              <a:rPr sz="1059" spc="-4" dirty="0">
                <a:solidFill>
                  <a:prstClr val="black"/>
                </a:solidFill>
                <a:latin typeface="Calibri"/>
                <a:cs typeface="Calibri"/>
              </a:rPr>
              <a:t>security policies; assessments; I&amp;AM; </a:t>
            </a:r>
            <a:r>
              <a:rPr sz="1059" spc="-9" dirty="0">
                <a:solidFill>
                  <a:prstClr val="black"/>
                </a:solidFill>
                <a:latin typeface="Calibri"/>
                <a:cs typeface="Calibri"/>
              </a:rPr>
              <a:t>auditing; </a:t>
            </a:r>
            <a:r>
              <a:rPr sz="1059" spc="-4" dirty="0">
                <a:solidFill>
                  <a:prstClr val="black"/>
                </a:solidFill>
                <a:latin typeface="Calibri"/>
                <a:cs typeface="Calibri"/>
              </a:rPr>
              <a:t>and  education </a:t>
            </a:r>
            <a:r>
              <a:rPr sz="1059" dirty="0">
                <a:solidFill>
                  <a:prstClr val="black"/>
                </a:solidFill>
                <a:latin typeface="Calibri"/>
                <a:cs typeface="Calibri"/>
              </a:rPr>
              <a:t>and awareness </a:t>
            </a:r>
            <a:r>
              <a:rPr sz="1059" spc="-4" dirty="0">
                <a:solidFill>
                  <a:prstClr val="black"/>
                </a:solidFill>
                <a:latin typeface="Calibri"/>
                <a:cs typeface="Calibri"/>
              </a:rPr>
              <a:t>programs.</a:t>
            </a:r>
            <a:endParaRPr sz="1059">
              <a:solidFill>
                <a:prstClr val="black"/>
              </a:solidFill>
              <a:latin typeface="Calibri"/>
              <a:cs typeface="Calibri"/>
            </a:endParaRPr>
          </a:p>
          <a:p>
            <a:pPr marL="244301" marR="61636" indent="-201717" defTabSz="806867">
              <a:lnSpc>
                <a:spcPct val="121000"/>
              </a:lnSpc>
              <a:spcBef>
                <a:spcPts val="529"/>
              </a:spcBef>
              <a:buSzPct val="83333"/>
              <a:buFont typeface="Symbol"/>
              <a:buChar char=""/>
              <a:tabLst>
                <a:tab pos="244301" algn="l"/>
                <a:tab pos="244862" algn="l"/>
              </a:tabLst>
            </a:pPr>
            <a:r>
              <a:rPr sz="1059" spc="-4" dirty="0">
                <a:solidFill>
                  <a:prstClr val="black"/>
                </a:solidFill>
                <a:latin typeface="Calibri"/>
                <a:cs typeface="Calibri"/>
              </a:rPr>
              <a:t>Data privacy </a:t>
            </a:r>
            <a:r>
              <a:rPr sz="1059" spc="-9" dirty="0">
                <a:solidFill>
                  <a:prstClr val="black"/>
                </a:solidFill>
                <a:latin typeface="Calibri"/>
                <a:cs typeface="Calibri"/>
              </a:rPr>
              <a:t>activities </a:t>
            </a:r>
            <a:r>
              <a:rPr sz="1059" spc="-4" dirty="0">
                <a:solidFill>
                  <a:prstClr val="black"/>
                </a:solidFill>
                <a:latin typeface="Calibri"/>
                <a:cs typeface="Calibri"/>
              </a:rPr>
              <a:t>that address </a:t>
            </a:r>
            <a:r>
              <a:rPr sz="1059" spc="-9" dirty="0">
                <a:solidFill>
                  <a:prstClr val="black"/>
                </a:solidFill>
                <a:latin typeface="Calibri"/>
                <a:cs typeface="Calibri"/>
              </a:rPr>
              <a:t>protection </a:t>
            </a:r>
            <a:r>
              <a:rPr sz="1059" spc="-4" dirty="0">
                <a:solidFill>
                  <a:prstClr val="black"/>
                </a:solidFill>
                <a:latin typeface="Calibri"/>
                <a:cs typeface="Calibri"/>
              </a:rPr>
              <a:t>of business and  citizen </a:t>
            </a:r>
            <a:r>
              <a:rPr sz="1059" dirty="0">
                <a:solidFill>
                  <a:prstClr val="black"/>
                </a:solidFill>
                <a:latin typeface="Calibri"/>
                <a:cs typeface="Calibri"/>
              </a:rPr>
              <a:t>PII; </a:t>
            </a:r>
            <a:r>
              <a:rPr sz="1059" spc="-4" dirty="0">
                <a:solidFill>
                  <a:prstClr val="black"/>
                </a:solidFill>
                <a:latin typeface="Calibri"/>
                <a:cs typeface="Calibri"/>
              </a:rPr>
              <a:t>security of data in the </a:t>
            </a:r>
            <a:r>
              <a:rPr sz="1059" dirty="0">
                <a:solidFill>
                  <a:prstClr val="black"/>
                </a:solidFill>
                <a:latin typeface="Calibri"/>
                <a:cs typeface="Calibri"/>
              </a:rPr>
              <a:t>event </a:t>
            </a:r>
            <a:r>
              <a:rPr sz="1059" spc="-4" dirty="0">
                <a:solidFill>
                  <a:prstClr val="black"/>
                </a:solidFill>
                <a:latin typeface="Calibri"/>
                <a:cs typeface="Calibri"/>
              </a:rPr>
              <a:t>of </a:t>
            </a:r>
            <a:r>
              <a:rPr sz="1059" dirty="0">
                <a:solidFill>
                  <a:prstClr val="black"/>
                </a:solidFill>
                <a:latin typeface="Calibri"/>
                <a:cs typeface="Calibri"/>
              </a:rPr>
              <a:t>a cyber </a:t>
            </a:r>
            <a:r>
              <a:rPr sz="1059" spc="-4" dirty="0">
                <a:solidFill>
                  <a:prstClr val="black"/>
                </a:solidFill>
                <a:latin typeface="Calibri"/>
                <a:cs typeface="Calibri"/>
              </a:rPr>
              <a:t>incident </a:t>
            </a:r>
            <a:r>
              <a:rPr sz="1059" dirty="0">
                <a:solidFill>
                  <a:prstClr val="black"/>
                </a:solidFill>
                <a:latin typeface="Calibri"/>
                <a:cs typeface="Calibri"/>
              </a:rPr>
              <a:t>or  </a:t>
            </a:r>
            <a:r>
              <a:rPr sz="1059" spc="-9" dirty="0">
                <a:solidFill>
                  <a:prstClr val="black"/>
                </a:solidFill>
                <a:latin typeface="Calibri"/>
                <a:cs typeface="Calibri"/>
              </a:rPr>
              <a:t>disruption; </a:t>
            </a:r>
            <a:r>
              <a:rPr sz="1059" spc="-4" dirty="0">
                <a:solidFill>
                  <a:prstClr val="black"/>
                </a:solidFill>
                <a:latin typeface="Calibri"/>
                <a:cs typeface="Calibri"/>
              </a:rPr>
              <a:t>data </a:t>
            </a:r>
            <a:r>
              <a:rPr sz="1059" spc="-9" dirty="0">
                <a:solidFill>
                  <a:prstClr val="black"/>
                </a:solidFill>
                <a:latin typeface="Calibri"/>
                <a:cs typeface="Calibri"/>
              </a:rPr>
              <a:t>protection </a:t>
            </a:r>
            <a:r>
              <a:rPr sz="1059" spc="-4" dirty="0">
                <a:solidFill>
                  <a:prstClr val="black"/>
                </a:solidFill>
                <a:latin typeface="Calibri"/>
                <a:cs typeface="Calibri"/>
              </a:rPr>
              <a:t>policies </a:t>
            </a:r>
            <a:r>
              <a:rPr sz="1059" dirty="0">
                <a:solidFill>
                  <a:prstClr val="black"/>
                </a:solidFill>
                <a:latin typeface="Calibri"/>
                <a:cs typeface="Calibri"/>
              </a:rPr>
              <a:t>and</a:t>
            </a:r>
            <a:r>
              <a:rPr sz="1059" spc="31" dirty="0">
                <a:solidFill>
                  <a:prstClr val="black"/>
                </a:solidFill>
                <a:latin typeface="Calibri"/>
                <a:cs typeface="Calibri"/>
              </a:rPr>
              <a:t> </a:t>
            </a:r>
            <a:r>
              <a:rPr sz="1059" spc="-9" dirty="0">
                <a:solidFill>
                  <a:prstClr val="black"/>
                </a:solidFill>
                <a:latin typeface="Calibri"/>
                <a:cs typeface="Calibri"/>
              </a:rPr>
              <a:t>practices.</a:t>
            </a:r>
            <a:endParaRPr sz="1059">
              <a:solidFill>
                <a:prstClr val="black"/>
              </a:solidFill>
              <a:latin typeface="Calibri"/>
              <a:cs typeface="Calibri"/>
            </a:endParaRPr>
          </a:p>
          <a:p>
            <a:pPr marL="244301" marR="282403" indent="-201717" defTabSz="806867">
              <a:lnSpc>
                <a:spcPct val="121000"/>
              </a:lnSpc>
              <a:spcBef>
                <a:spcPts val="534"/>
              </a:spcBef>
              <a:buSzPct val="83333"/>
              <a:buFont typeface="Symbol"/>
              <a:buChar char=""/>
              <a:tabLst>
                <a:tab pos="244301" algn="l"/>
                <a:tab pos="244862" algn="l"/>
              </a:tabLst>
            </a:pPr>
            <a:r>
              <a:rPr sz="1059" spc="-4" dirty="0">
                <a:solidFill>
                  <a:prstClr val="black"/>
                </a:solidFill>
                <a:latin typeface="Calibri"/>
                <a:cs typeface="Calibri"/>
              </a:rPr>
              <a:t>DRP </a:t>
            </a:r>
            <a:r>
              <a:rPr sz="1059" dirty="0">
                <a:solidFill>
                  <a:prstClr val="black"/>
                </a:solidFill>
                <a:latin typeface="Calibri"/>
                <a:cs typeface="Calibri"/>
              </a:rPr>
              <a:t>and </a:t>
            </a:r>
            <a:r>
              <a:rPr sz="1059" spc="-4" dirty="0">
                <a:solidFill>
                  <a:prstClr val="black"/>
                </a:solidFill>
                <a:latin typeface="Calibri"/>
                <a:cs typeface="Calibri"/>
              </a:rPr>
              <a:t>COG </a:t>
            </a:r>
            <a:r>
              <a:rPr sz="1059" dirty="0">
                <a:solidFill>
                  <a:prstClr val="black"/>
                </a:solidFill>
                <a:latin typeface="Calibri"/>
                <a:cs typeface="Calibri"/>
              </a:rPr>
              <a:t>eﬀorts to </a:t>
            </a:r>
            <a:r>
              <a:rPr sz="1059" spc="-4" dirty="0">
                <a:solidFill>
                  <a:prstClr val="black"/>
                </a:solidFill>
                <a:latin typeface="Calibri"/>
                <a:cs typeface="Calibri"/>
              </a:rPr>
              <a:t>support ongoing </a:t>
            </a:r>
            <a:r>
              <a:rPr sz="1059" dirty="0">
                <a:solidFill>
                  <a:prstClr val="black"/>
                </a:solidFill>
                <a:latin typeface="Calibri"/>
                <a:cs typeface="Calibri"/>
              </a:rPr>
              <a:t>government  </a:t>
            </a:r>
            <a:r>
              <a:rPr sz="1059" spc="-9" dirty="0">
                <a:solidFill>
                  <a:prstClr val="black"/>
                </a:solidFill>
                <a:latin typeface="Calibri"/>
                <a:cs typeface="Calibri"/>
              </a:rPr>
              <a:t>operations </a:t>
            </a:r>
            <a:r>
              <a:rPr sz="1059" spc="-4" dirty="0">
                <a:solidFill>
                  <a:prstClr val="black"/>
                </a:solidFill>
                <a:latin typeface="Calibri"/>
                <a:cs typeface="Calibri"/>
              </a:rPr>
              <a:t>through planning; infrastructure </a:t>
            </a:r>
            <a:r>
              <a:rPr sz="1059" spc="-9" dirty="0">
                <a:solidFill>
                  <a:prstClr val="black"/>
                </a:solidFill>
                <a:latin typeface="Calibri"/>
                <a:cs typeface="Calibri"/>
              </a:rPr>
              <a:t>protection;  </a:t>
            </a:r>
            <a:r>
              <a:rPr sz="1059" dirty="0">
                <a:solidFill>
                  <a:prstClr val="black"/>
                </a:solidFill>
                <a:latin typeface="Calibri"/>
                <a:cs typeface="Calibri"/>
              </a:rPr>
              <a:t>recovery mechanisms; </a:t>
            </a:r>
            <a:r>
              <a:rPr sz="1059" spc="-4" dirty="0">
                <a:solidFill>
                  <a:prstClr val="black"/>
                </a:solidFill>
                <a:latin typeface="Calibri"/>
                <a:cs typeface="Calibri"/>
              </a:rPr>
              <a:t>disaster </a:t>
            </a:r>
            <a:r>
              <a:rPr sz="1059" dirty="0">
                <a:solidFill>
                  <a:prstClr val="black"/>
                </a:solidFill>
                <a:latin typeface="Calibri"/>
                <a:cs typeface="Calibri"/>
              </a:rPr>
              <a:t>recovery; and </a:t>
            </a:r>
            <a:r>
              <a:rPr sz="1059" spc="-4" dirty="0">
                <a:solidFill>
                  <a:prstClr val="black"/>
                </a:solidFill>
                <a:latin typeface="Calibri"/>
                <a:cs typeface="Calibri"/>
              </a:rPr>
              <a:t>contingency  planning.</a:t>
            </a:r>
            <a:endParaRPr sz="1059">
              <a:solidFill>
                <a:prstClr val="black"/>
              </a:solidFill>
              <a:latin typeface="Calibri"/>
              <a:cs typeface="Calibri"/>
            </a:endParaRPr>
          </a:p>
        </p:txBody>
      </p:sp>
      <p:sp>
        <p:nvSpPr>
          <p:cNvPr id="6" name="object 6"/>
          <p:cNvSpPr txBox="1"/>
          <p:nvPr/>
        </p:nvSpPr>
        <p:spPr>
          <a:xfrm>
            <a:off x="2103793" y="826269"/>
            <a:ext cx="6772275" cy="724444"/>
          </a:xfrm>
          <a:prstGeom prst="rect">
            <a:avLst/>
          </a:prstGeom>
        </p:spPr>
        <p:txBody>
          <a:bodyPr vert="horz" wrap="square" lIns="0" tIns="81803" rIns="0" bIns="0" rtlCol="0">
            <a:spAutoFit/>
          </a:bodyPr>
          <a:lstStyle/>
          <a:p>
            <a:pPr marL="11206" defTabSz="806867">
              <a:spcBef>
                <a:spcPts val="644"/>
              </a:spcBef>
            </a:pPr>
            <a:r>
              <a:rPr sz="1235" b="1" spc="-4" dirty="0">
                <a:solidFill>
                  <a:srgbClr val="1F497C"/>
                </a:solidFill>
                <a:latin typeface="Calibri"/>
                <a:cs typeface="Calibri"/>
              </a:rPr>
              <a:t>KEY </a:t>
            </a:r>
            <a:r>
              <a:rPr sz="1235" b="1" spc="-13" dirty="0">
                <a:solidFill>
                  <a:srgbClr val="1F497C"/>
                </a:solidFill>
                <a:latin typeface="Calibri"/>
                <a:cs typeface="Calibri"/>
              </a:rPr>
              <a:t>ATTRIBUTE</a:t>
            </a:r>
            <a:endParaRPr sz="1235">
              <a:solidFill>
                <a:prstClr val="black"/>
              </a:solidFill>
              <a:latin typeface="Calibri"/>
              <a:cs typeface="Calibri"/>
            </a:endParaRPr>
          </a:p>
          <a:p>
            <a:pPr marL="11206" marR="4483" defTabSz="806867">
              <a:lnSpc>
                <a:spcPct val="101800"/>
              </a:lnSpc>
              <a:spcBef>
                <a:spcPts val="529"/>
              </a:spcBef>
            </a:pPr>
            <a:r>
              <a:rPr sz="1235" spc="-9" dirty="0">
                <a:solidFill>
                  <a:prstClr val="black"/>
                </a:solidFill>
                <a:latin typeface="Calibri"/>
                <a:cs typeface="Calibri"/>
              </a:rPr>
              <a:t>Projects recognized </a:t>
            </a:r>
            <a:r>
              <a:rPr sz="1235" spc="-4" dirty="0">
                <a:solidFill>
                  <a:prstClr val="black"/>
                </a:solidFill>
                <a:latin typeface="Calibri"/>
                <a:cs typeface="Calibri"/>
              </a:rPr>
              <a:t>in this </a:t>
            </a:r>
            <a:r>
              <a:rPr sz="1235" spc="-9" dirty="0">
                <a:solidFill>
                  <a:prstClr val="black"/>
                </a:solidFill>
                <a:latin typeface="Calibri"/>
                <a:cs typeface="Calibri"/>
              </a:rPr>
              <a:t>category demonstrate </a:t>
            </a:r>
            <a:r>
              <a:rPr sz="1235" spc="-4" dirty="0">
                <a:solidFill>
                  <a:prstClr val="black"/>
                </a:solidFill>
                <a:latin typeface="Calibri"/>
                <a:cs typeface="Calibri"/>
              </a:rPr>
              <a:t>the importance of security and risk management and </a:t>
            </a:r>
            <a:r>
              <a:rPr sz="1235" spc="-9" dirty="0">
                <a:solidFill>
                  <a:prstClr val="black"/>
                </a:solidFill>
                <a:latin typeface="Calibri"/>
                <a:cs typeface="Calibri"/>
              </a:rPr>
              <a:t>are  commensurate </a:t>
            </a:r>
            <a:r>
              <a:rPr sz="1235" spc="-4" dirty="0">
                <a:solidFill>
                  <a:prstClr val="black"/>
                </a:solidFill>
                <a:latin typeface="Calibri"/>
                <a:cs typeface="Calibri"/>
              </a:rPr>
              <a:t>with cybersecurity’s </a:t>
            </a:r>
            <a:r>
              <a:rPr sz="1235" spc="-9" dirty="0">
                <a:solidFill>
                  <a:prstClr val="black"/>
                </a:solidFill>
                <a:latin typeface="Calibri"/>
                <a:cs typeface="Calibri"/>
              </a:rPr>
              <a:t>consistent ranking </a:t>
            </a:r>
            <a:r>
              <a:rPr sz="1235" spc="-4" dirty="0">
                <a:solidFill>
                  <a:prstClr val="black"/>
                </a:solidFill>
                <a:latin typeface="Calibri"/>
                <a:cs typeface="Calibri"/>
              </a:rPr>
              <a:t>as a </a:t>
            </a:r>
            <a:r>
              <a:rPr sz="1235" spc="-9" dirty="0">
                <a:solidFill>
                  <a:prstClr val="black"/>
                </a:solidFill>
                <a:latin typeface="Calibri"/>
                <a:cs typeface="Calibri"/>
              </a:rPr>
              <a:t>top </a:t>
            </a:r>
            <a:r>
              <a:rPr sz="1235" spc="-4" dirty="0">
                <a:solidFill>
                  <a:prstClr val="black"/>
                </a:solidFill>
                <a:latin typeface="Calibri"/>
                <a:cs typeface="Calibri"/>
              </a:rPr>
              <a:t>priority of </a:t>
            </a:r>
            <a:r>
              <a:rPr sz="1235" spc="-13" dirty="0">
                <a:solidFill>
                  <a:prstClr val="black"/>
                </a:solidFill>
                <a:latin typeface="Calibri"/>
                <a:cs typeface="Calibri"/>
              </a:rPr>
              <a:t>state</a:t>
            </a:r>
            <a:r>
              <a:rPr sz="1235" spc="53" dirty="0">
                <a:solidFill>
                  <a:prstClr val="black"/>
                </a:solidFill>
                <a:latin typeface="Calibri"/>
                <a:cs typeface="Calibri"/>
              </a:rPr>
              <a:t> </a:t>
            </a:r>
            <a:r>
              <a:rPr sz="1235" spc="-4" dirty="0">
                <a:solidFill>
                  <a:prstClr val="black"/>
                </a:solidFill>
                <a:latin typeface="Calibri"/>
                <a:cs typeface="Calibri"/>
              </a:rPr>
              <a:t>CIOs.</a:t>
            </a:r>
            <a:endParaRPr sz="1235">
              <a:solidFill>
                <a:prstClr val="black"/>
              </a:solidFill>
              <a:latin typeface="Calibri"/>
              <a:cs typeface="Calibri"/>
            </a:endParaRPr>
          </a:p>
        </p:txBody>
      </p:sp>
      <p:sp>
        <p:nvSpPr>
          <p:cNvPr id="7" name="object 7"/>
          <p:cNvSpPr/>
          <p:nvPr/>
        </p:nvSpPr>
        <p:spPr>
          <a:xfrm>
            <a:off x="9061749" y="5882784"/>
            <a:ext cx="820377" cy="382873"/>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lang="fr-FR" sz="971" spc="-4" dirty="0">
                <a:solidFill>
                  <a:prstClr val="black"/>
                </a:solidFill>
                <a:latin typeface="Calibri"/>
                <a:cs typeface="Calibri"/>
              </a:rPr>
              <a:t>CONTACT:  </a:t>
            </a:r>
            <a:r>
              <a:rPr lang="fr-FR" sz="971" spc="-4" dirty="0">
                <a:solidFill>
                  <a:prstClr val="black"/>
                </a:solidFill>
                <a:latin typeface="Calibri"/>
                <a:cs typeface="Calibri"/>
                <a:hlinkClick r:id="rId3"/>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10</a:t>
            </a:fld>
            <a:endParaRPr dirty="0">
              <a:solidFill>
                <a:prstClr val="black"/>
              </a:solidFill>
            </a:endParaRPr>
          </a:p>
        </p:txBody>
      </p:sp>
    </p:spTree>
    <p:extLst>
      <p:ext uri="{BB962C8B-B14F-4D97-AF65-F5344CB8AC3E}">
        <p14:creationId xmlns:p14="http://schemas.microsoft.com/office/powerpoint/2010/main" val="2711617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4135" y="275665"/>
            <a:ext cx="8068235" cy="6029885"/>
          </a:xfrm>
          <a:custGeom>
            <a:avLst/>
            <a:gdLst/>
            <a:ahLst/>
            <a:cxnLst/>
            <a:rect l="l" t="t" r="r" b="b"/>
            <a:pathLst>
              <a:path w="9144000" h="6833870">
                <a:moveTo>
                  <a:pt x="0" y="0"/>
                </a:moveTo>
                <a:lnTo>
                  <a:pt x="0" y="6833616"/>
                </a:lnTo>
                <a:lnTo>
                  <a:pt x="9144000" y="6833616"/>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03793" y="435909"/>
            <a:ext cx="6335246" cy="363795"/>
          </a:xfrm>
          <a:prstGeom prst="rect">
            <a:avLst/>
          </a:prstGeom>
        </p:spPr>
        <p:txBody>
          <a:bodyPr vert="horz" wrap="square" lIns="0" tIns="10646" rIns="0" bIns="0" rtlCol="0">
            <a:spAutoFit/>
          </a:bodyPr>
          <a:lstStyle/>
          <a:p>
            <a:pPr marL="11206">
              <a:spcBef>
                <a:spcPts val="84"/>
              </a:spcBef>
            </a:pPr>
            <a:r>
              <a:rPr spc="-115" dirty="0"/>
              <a:t>DATA </a:t>
            </a:r>
            <a:r>
              <a:rPr spc="-40" dirty="0"/>
              <a:t>MANAGEMENT, </a:t>
            </a:r>
            <a:r>
              <a:rPr spc="-35" dirty="0"/>
              <a:t>ANALYTICS </a:t>
            </a:r>
            <a:r>
              <a:rPr spc="-4" dirty="0"/>
              <a:t>&amp;</a:t>
            </a:r>
            <a:r>
              <a:rPr spc="-71" dirty="0"/>
              <a:t> </a:t>
            </a:r>
            <a:r>
              <a:rPr spc="-22" dirty="0"/>
              <a:t>VISUALIZATION</a:t>
            </a:r>
          </a:p>
        </p:txBody>
      </p:sp>
      <p:sp>
        <p:nvSpPr>
          <p:cNvPr id="4" name="object 4"/>
          <p:cNvSpPr txBox="1"/>
          <p:nvPr/>
        </p:nvSpPr>
        <p:spPr>
          <a:xfrm>
            <a:off x="2083397" y="1889312"/>
            <a:ext cx="3683374" cy="1577792"/>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NOMINATION</a:t>
            </a:r>
            <a:r>
              <a:rPr sz="1059" b="1" spc="-4" dirty="0">
                <a:solidFill>
                  <a:srgbClr val="1F497C"/>
                </a:solidFill>
                <a:latin typeface="Calibri"/>
                <a:cs typeface="Calibri"/>
              </a:rPr>
              <a:t> GUIDANCE</a:t>
            </a:r>
            <a:endParaRPr sz="1059">
              <a:solidFill>
                <a:prstClr val="black"/>
              </a:solidFill>
              <a:latin typeface="Calibri"/>
              <a:cs typeface="Calibri"/>
            </a:endParaRPr>
          </a:p>
          <a:p>
            <a:pPr marL="244301" marR="418001" indent="-201717" defTabSz="806867">
              <a:lnSpc>
                <a:spcPct val="120800"/>
              </a:lnSpc>
              <a:spcBef>
                <a:spcPts val="485"/>
              </a:spcBef>
              <a:buSzPct val="83333"/>
              <a:buFont typeface="Symbol"/>
              <a:buChar char=""/>
              <a:tabLst>
                <a:tab pos="244301" algn="l"/>
                <a:tab pos="244862" algn="l"/>
              </a:tabLst>
            </a:pPr>
            <a:r>
              <a:rPr sz="1059" dirty="0">
                <a:solidFill>
                  <a:prstClr val="black"/>
                </a:solidFill>
                <a:latin typeface="Calibri"/>
                <a:cs typeface="Calibri"/>
              </a:rPr>
              <a:t>Projects </a:t>
            </a:r>
            <a:r>
              <a:rPr sz="1059" spc="-4" dirty="0">
                <a:solidFill>
                  <a:prstClr val="black"/>
                </a:solidFill>
                <a:latin typeface="Calibri"/>
                <a:cs typeface="Calibri"/>
              </a:rPr>
              <a:t>should use data </a:t>
            </a:r>
            <a:r>
              <a:rPr sz="1059" dirty="0">
                <a:solidFill>
                  <a:prstClr val="black"/>
                </a:solidFill>
                <a:latin typeface="Calibri"/>
                <a:cs typeface="Calibri"/>
              </a:rPr>
              <a:t>to </a:t>
            </a:r>
            <a:r>
              <a:rPr sz="1059" spc="-4" dirty="0">
                <a:solidFill>
                  <a:prstClr val="black"/>
                </a:solidFill>
                <a:latin typeface="Calibri"/>
                <a:cs typeface="Calibri"/>
              </a:rPr>
              <a:t>uncover insights </a:t>
            </a:r>
            <a:r>
              <a:rPr sz="1059" dirty="0">
                <a:solidFill>
                  <a:prstClr val="black"/>
                </a:solidFill>
                <a:latin typeface="Calibri"/>
                <a:cs typeface="Calibri"/>
              </a:rPr>
              <a:t>and create  </a:t>
            </a:r>
            <a:r>
              <a:rPr sz="1059" spc="-4" dirty="0">
                <a:solidFill>
                  <a:prstClr val="black"/>
                </a:solidFill>
                <a:latin typeface="Calibri"/>
                <a:cs typeface="Calibri"/>
              </a:rPr>
              <a:t>understanding </a:t>
            </a:r>
            <a:r>
              <a:rPr sz="1059" dirty="0">
                <a:solidFill>
                  <a:prstClr val="black"/>
                </a:solidFill>
                <a:latin typeface="Calibri"/>
                <a:cs typeface="Calibri"/>
              </a:rPr>
              <a:t>to </a:t>
            </a:r>
            <a:r>
              <a:rPr sz="1059" spc="-4" dirty="0">
                <a:solidFill>
                  <a:prstClr val="black"/>
                </a:solidFill>
                <a:latin typeface="Calibri"/>
                <a:cs typeface="Calibri"/>
              </a:rPr>
              <a:t>inform decision</a:t>
            </a:r>
            <a:r>
              <a:rPr sz="1059" spc="-9" dirty="0">
                <a:solidFill>
                  <a:prstClr val="black"/>
                </a:solidFill>
                <a:latin typeface="Calibri"/>
                <a:cs typeface="Calibri"/>
              </a:rPr>
              <a:t> </a:t>
            </a:r>
            <a:r>
              <a:rPr sz="1059" dirty="0">
                <a:solidFill>
                  <a:prstClr val="black"/>
                </a:solidFill>
                <a:latin typeface="Calibri"/>
                <a:cs typeface="Calibri"/>
              </a:rPr>
              <a:t>making.</a:t>
            </a:r>
            <a:endParaRPr sz="1059">
              <a:solidFill>
                <a:prstClr val="black"/>
              </a:solidFill>
              <a:latin typeface="Calibri"/>
              <a:cs typeface="Calibri"/>
            </a:endParaRPr>
          </a:p>
          <a:p>
            <a:pPr marL="244301" marR="89092" indent="-201717" defTabSz="806867">
              <a:lnSpc>
                <a:spcPct val="120800"/>
              </a:lnSpc>
              <a:spcBef>
                <a:spcPts val="534"/>
              </a:spcBef>
              <a:buSzPct val="83333"/>
              <a:buFont typeface="Symbol"/>
              <a:buChar char=""/>
              <a:tabLst>
                <a:tab pos="244301" algn="l"/>
                <a:tab pos="244862" algn="l"/>
              </a:tabLst>
            </a:pPr>
            <a:r>
              <a:rPr sz="1059" dirty="0">
                <a:solidFill>
                  <a:prstClr val="black"/>
                </a:solidFill>
                <a:latin typeface="Calibri"/>
                <a:cs typeface="Calibri"/>
              </a:rPr>
              <a:t>Projects can </a:t>
            </a:r>
            <a:r>
              <a:rPr sz="1059" spc="-4" dirty="0">
                <a:solidFill>
                  <a:prstClr val="black"/>
                </a:solidFill>
                <a:latin typeface="Calibri"/>
                <a:cs typeface="Calibri"/>
              </a:rPr>
              <a:t>also focus on the creation of </a:t>
            </a:r>
            <a:r>
              <a:rPr sz="1059" dirty="0">
                <a:solidFill>
                  <a:prstClr val="black"/>
                </a:solidFill>
                <a:latin typeface="Calibri"/>
                <a:cs typeface="Calibri"/>
              </a:rPr>
              <a:t>a </a:t>
            </a:r>
            <a:r>
              <a:rPr sz="1059" spc="-4" dirty="0">
                <a:solidFill>
                  <a:prstClr val="black"/>
                </a:solidFill>
                <a:latin typeface="Calibri"/>
                <a:cs typeface="Calibri"/>
              </a:rPr>
              <a:t>system or policies  that allow for the strategic use of</a:t>
            </a:r>
            <a:r>
              <a:rPr sz="1059" spc="-13" dirty="0">
                <a:solidFill>
                  <a:prstClr val="black"/>
                </a:solidFill>
                <a:latin typeface="Calibri"/>
                <a:cs typeface="Calibri"/>
              </a:rPr>
              <a:t> </a:t>
            </a:r>
            <a:r>
              <a:rPr sz="1059" spc="-4" dirty="0">
                <a:solidFill>
                  <a:prstClr val="black"/>
                </a:solidFill>
                <a:latin typeface="Calibri"/>
                <a:cs typeface="Calibri"/>
              </a:rPr>
              <a:t>data.</a:t>
            </a:r>
            <a:endParaRPr sz="1059">
              <a:solidFill>
                <a:prstClr val="black"/>
              </a:solidFill>
              <a:latin typeface="Calibri"/>
              <a:cs typeface="Calibri"/>
            </a:endParaRPr>
          </a:p>
          <a:p>
            <a:pPr marL="244301" marR="187148" indent="-201717" defTabSz="806867">
              <a:lnSpc>
                <a:spcPct val="120800"/>
              </a:lnSpc>
              <a:spcBef>
                <a:spcPts val="534"/>
              </a:spcBef>
              <a:buSzPct val="83333"/>
              <a:buFont typeface="Symbol"/>
              <a:buChar char=""/>
              <a:tabLst>
                <a:tab pos="244301" algn="l"/>
                <a:tab pos="244862" algn="l"/>
              </a:tabLst>
            </a:pPr>
            <a:r>
              <a:rPr sz="1059" dirty="0">
                <a:solidFill>
                  <a:prstClr val="black"/>
                </a:solidFill>
                <a:latin typeface="Calibri"/>
                <a:cs typeface="Calibri"/>
              </a:rPr>
              <a:t>Projects </a:t>
            </a:r>
            <a:r>
              <a:rPr sz="1059" spc="-4" dirty="0">
                <a:solidFill>
                  <a:prstClr val="black"/>
                </a:solidFill>
                <a:latin typeface="Calibri"/>
                <a:cs typeface="Calibri"/>
              </a:rPr>
              <a:t>should focus on harnessing and leveraging data for  public policy</a:t>
            </a:r>
            <a:r>
              <a:rPr sz="1059" spc="-9" dirty="0">
                <a:solidFill>
                  <a:prstClr val="black"/>
                </a:solidFill>
                <a:latin typeface="Calibri"/>
                <a:cs typeface="Calibri"/>
              </a:rPr>
              <a:t> </a:t>
            </a:r>
            <a:r>
              <a:rPr sz="1059" spc="-4" dirty="0">
                <a:solidFill>
                  <a:prstClr val="black"/>
                </a:solidFill>
                <a:latin typeface="Calibri"/>
                <a:cs typeface="Calibri"/>
              </a:rPr>
              <a:t>decisions.</a:t>
            </a:r>
            <a:endParaRPr sz="1059">
              <a:solidFill>
                <a:prstClr val="black"/>
              </a:solidFill>
              <a:latin typeface="Calibri"/>
              <a:cs typeface="Calibri"/>
            </a:endParaRPr>
          </a:p>
        </p:txBody>
      </p:sp>
      <p:sp>
        <p:nvSpPr>
          <p:cNvPr id="5" name="object 5"/>
          <p:cNvSpPr txBox="1"/>
          <p:nvPr/>
        </p:nvSpPr>
        <p:spPr>
          <a:xfrm>
            <a:off x="6169959" y="1889312"/>
            <a:ext cx="3692899" cy="2785302"/>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EXAMPLES</a:t>
            </a:r>
            <a:endParaRPr sz="1059">
              <a:solidFill>
                <a:prstClr val="black"/>
              </a:solidFill>
              <a:latin typeface="Calibri"/>
              <a:cs typeface="Calibri"/>
            </a:endParaRPr>
          </a:p>
          <a:p>
            <a:pPr marL="42585" defTabSz="806867">
              <a:spcBef>
                <a:spcPts val="750"/>
              </a:spcBef>
            </a:pPr>
            <a:r>
              <a:rPr sz="1059" dirty="0">
                <a:solidFill>
                  <a:prstClr val="black"/>
                </a:solidFill>
                <a:latin typeface="Calibri"/>
                <a:cs typeface="Calibri"/>
              </a:rPr>
              <a:t>Relevant </a:t>
            </a:r>
            <a:r>
              <a:rPr sz="1059" spc="-4" dirty="0">
                <a:solidFill>
                  <a:prstClr val="black"/>
                </a:solidFill>
                <a:latin typeface="Calibri"/>
                <a:cs typeface="Calibri"/>
              </a:rPr>
              <a:t>projects include, but are not limited</a:t>
            </a:r>
            <a:r>
              <a:rPr sz="1059" spc="-9" dirty="0">
                <a:solidFill>
                  <a:prstClr val="black"/>
                </a:solidFill>
                <a:latin typeface="Calibri"/>
                <a:cs typeface="Calibri"/>
              </a:rPr>
              <a:t> </a:t>
            </a:r>
            <a:r>
              <a:rPr sz="1059" spc="-4" dirty="0">
                <a:solidFill>
                  <a:prstClr val="black"/>
                </a:solidFill>
                <a:latin typeface="Calibri"/>
                <a:cs typeface="Calibri"/>
              </a:rPr>
              <a:t>to:</a:t>
            </a:r>
            <a:endParaRPr sz="1059">
              <a:solidFill>
                <a:prstClr val="black"/>
              </a:solidFill>
              <a:latin typeface="Calibri"/>
              <a:cs typeface="Calibri"/>
            </a:endParaRPr>
          </a:p>
          <a:p>
            <a:pPr marL="244301" marR="612434" indent="-201717" defTabSz="806867">
              <a:lnSpc>
                <a:spcPct val="121200"/>
              </a:lnSpc>
              <a:spcBef>
                <a:spcPts val="521"/>
              </a:spcBef>
              <a:buSzPct val="83333"/>
              <a:buFont typeface="Symbol"/>
              <a:buChar char=""/>
              <a:tabLst>
                <a:tab pos="244301" algn="l"/>
                <a:tab pos="244862" algn="l"/>
              </a:tabLst>
            </a:pPr>
            <a:r>
              <a:rPr sz="1059" spc="-4" dirty="0">
                <a:solidFill>
                  <a:prstClr val="black"/>
                </a:solidFill>
                <a:latin typeface="Calibri"/>
                <a:cs typeface="Calibri"/>
              </a:rPr>
              <a:t>Analytics, business intelligence, </a:t>
            </a:r>
            <a:r>
              <a:rPr sz="1059" spc="-9" dirty="0">
                <a:solidFill>
                  <a:prstClr val="black"/>
                </a:solidFill>
                <a:latin typeface="Calibri"/>
                <a:cs typeface="Calibri"/>
              </a:rPr>
              <a:t>predictive </a:t>
            </a:r>
            <a:r>
              <a:rPr sz="1059" spc="-4" dirty="0">
                <a:solidFill>
                  <a:prstClr val="black"/>
                </a:solidFill>
                <a:latin typeface="Calibri"/>
                <a:cs typeface="Calibri"/>
              </a:rPr>
              <a:t>analytics,  performance</a:t>
            </a:r>
            <a:r>
              <a:rPr sz="1059" spc="-9" dirty="0">
                <a:solidFill>
                  <a:prstClr val="black"/>
                </a:solidFill>
                <a:latin typeface="Calibri"/>
                <a:cs typeface="Calibri"/>
              </a:rPr>
              <a:t> </a:t>
            </a:r>
            <a:r>
              <a:rPr sz="1059" dirty="0">
                <a:solidFill>
                  <a:prstClr val="black"/>
                </a:solidFill>
                <a:latin typeface="Calibri"/>
                <a:cs typeface="Calibri"/>
              </a:rPr>
              <a:t>management</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9" dirty="0">
                <a:solidFill>
                  <a:prstClr val="black"/>
                </a:solidFill>
                <a:latin typeface="Calibri"/>
                <a:cs typeface="Calibri"/>
              </a:rPr>
              <a:t>Visualizations</a:t>
            </a:r>
            <a:endParaRPr sz="1059">
              <a:solidFill>
                <a:prstClr val="black"/>
              </a:solidFill>
              <a:latin typeface="Calibri"/>
              <a:cs typeface="Calibri"/>
            </a:endParaRPr>
          </a:p>
          <a:p>
            <a:pPr marL="244301" indent="-201717" defTabSz="806867">
              <a:spcBef>
                <a:spcPts val="803"/>
              </a:spcBef>
              <a:buSzPct val="83333"/>
              <a:buFont typeface="Symbol"/>
              <a:buChar char=""/>
              <a:tabLst>
                <a:tab pos="244301" algn="l"/>
                <a:tab pos="244862" algn="l"/>
              </a:tabLst>
            </a:pPr>
            <a:r>
              <a:rPr sz="1059" spc="-4" dirty="0">
                <a:solidFill>
                  <a:prstClr val="black"/>
                </a:solidFill>
                <a:latin typeface="Calibri"/>
                <a:cs typeface="Calibri"/>
              </a:rPr>
              <a:t>Data </a:t>
            </a:r>
            <a:r>
              <a:rPr sz="1059" dirty="0">
                <a:solidFill>
                  <a:prstClr val="black"/>
                </a:solidFill>
                <a:latin typeface="Calibri"/>
                <a:cs typeface="Calibri"/>
              </a:rPr>
              <a:t>governance </a:t>
            </a:r>
            <a:r>
              <a:rPr sz="1059" spc="-4" dirty="0">
                <a:solidFill>
                  <a:prstClr val="black"/>
                </a:solidFill>
                <a:latin typeface="Calibri"/>
                <a:cs typeface="Calibri"/>
              </a:rPr>
              <a:t>and </a:t>
            </a:r>
            <a:r>
              <a:rPr sz="1059" spc="-9" dirty="0">
                <a:solidFill>
                  <a:prstClr val="black"/>
                </a:solidFill>
                <a:latin typeface="Calibri"/>
                <a:cs typeface="Calibri"/>
              </a:rPr>
              <a:t>information </a:t>
            </a:r>
            <a:r>
              <a:rPr sz="1059" spc="-4" dirty="0">
                <a:solidFill>
                  <a:prstClr val="black"/>
                </a:solidFill>
                <a:latin typeface="Calibri"/>
                <a:cs typeface="Calibri"/>
              </a:rPr>
              <a:t>architecture</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Data </a:t>
            </a:r>
            <a:r>
              <a:rPr sz="1059" dirty="0">
                <a:solidFill>
                  <a:prstClr val="black"/>
                </a:solidFill>
                <a:latin typeface="Calibri"/>
                <a:cs typeface="Calibri"/>
              </a:rPr>
              <a:t>warehouses, </a:t>
            </a:r>
            <a:r>
              <a:rPr sz="1059" spc="-4" dirty="0">
                <a:solidFill>
                  <a:prstClr val="black"/>
                </a:solidFill>
                <a:latin typeface="Calibri"/>
                <a:cs typeface="Calibri"/>
              </a:rPr>
              <a:t>data </a:t>
            </a:r>
            <a:r>
              <a:rPr sz="1059" dirty="0">
                <a:solidFill>
                  <a:prstClr val="black"/>
                </a:solidFill>
                <a:latin typeface="Calibri"/>
                <a:cs typeface="Calibri"/>
              </a:rPr>
              <a:t>mining and</a:t>
            </a:r>
            <a:r>
              <a:rPr sz="1059" spc="-18" dirty="0">
                <a:solidFill>
                  <a:prstClr val="black"/>
                </a:solidFill>
                <a:latin typeface="Calibri"/>
                <a:cs typeface="Calibri"/>
              </a:rPr>
              <a:t> </a:t>
            </a:r>
            <a:r>
              <a:rPr sz="1059" dirty="0">
                <a:solidFill>
                  <a:prstClr val="black"/>
                </a:solidFill>
                <a:latin typeface="Calibri"/>
                <a:cs typeface="Calibri"/>
              </a:rPr>
              <a:t>repositories</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spc="-4" dirty="0">
                <a:solidFill>
                  <a:prstClr val="black"/>
                </a:solidFill>
                <a:latin typeface="Calibri"/>
                <a:cs typeface="Calibri"/>
              </a:rPr>
              <a:t>Data and </a:t>
            </a:r>
            <a:r>
              <a:rPr sz="1059" spc="-9" dirty="0">
                <a:solidFill>
                  <a:prstClr val="black"/>
                </a:solidFill>
                <a:latin typeface="Calibri"/>
                <a:cs typeface="Calibri"/>
              </a:rPr>
              <a:t>information</a:t>
            </a:r>
            <a:r>
              <a:rPr sz="1059" spc="-4" dirty="0">
                <a:solidFill>
                  <a:prstClr val="black"/>
                </a:solidFill>
                <a:latin typeface="Calibri"/>
                <a:cs typeface="Calibri"/>
              </a:rPr>
              <a:t> integration</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Personalization</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Master </a:t>
            </a:r>
            <a:r>
              <a:rPr sz="1059" spc="-4" dirty="0">
                <a:solidFill>
                  <a:prstClr val="black"/>
                </a:solidFill>
                <a:latin typeface="Calibri"/>
                <a:cs typeface="Calibri"/>
              </a:rPr>
              <a:t>data</a:t>
            </a:r>
            <a:r>
              <a:rPr sz="1059" spc="-13" dirty="0">
                <a:solidFill>
                  <a:prstClr val="black"/>
                </a:solidFill>
                <a:latin typeface="Calibri"/>
                <a:cs typeface="Calibri"/>
              </a:rPr>
              <a:t> </a:t>
            </a:r>
            <a:r>
              <a:rPr sz="1059" dirty="0">
                <a:solidFill>
                  <a:prstClr val="black"/>
                </a:solidFill>
                <a:latin typeface="Calibri"/>
                <a:cs typeface="Calibri"/>
              </a:rPr>
              <a:t>management</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spc="-4" dirty="0">
                <a:solidFill>
                  <a:prstClr val="black"/>
                </a:solidFill>
                <a:latin typeface="Calibri"/>
                <a:cs typeface="Calibri"/>
              </a:rPr>
              <a:t>Roles and</a:t>
            </a:r>
            <a:r>
              <a:rPr sz="1059" spc="-9" dirty="0">
                <a:solidFill>
                  <a:prstClr val="black"/>
                </a:solidFill>
                <a:latin typeface="Calibri"/>
                <a:cs typeface="Calibri"/>
              </a:rPr>
              <a:t> </a:t>
            </a:r>
            <a:r>
              <a:rPr sz="1059" spc="-4" dirty="0">
                <a:solidFill>
                  <a:prstClr val="black"/>
                </a:solidFill>
                <a:latin typeface="Calibri"/>
                <a:cs typeface="Calibri"/>
              </a:rPr>
              <a:t>responsibilities</a:t>
            </a:r>
            <a:endParaRPr sz="1059">
              <a:solidFill>
                <a:prstClr val="black"/>
              </a:solidFill>
              <a:latin typeface="Calibri"/>
              <a:cs typeface="Calibri"/>
            </a:endParaRPr>
          </a:p>
        </p:txBody>
      </p:sp>
      <p:sp>
        <p:nvSpPr>
          <p:cNvPr id="6" name="object 6"/>
          <p:cNvSpPr txBox="1"/>
          <p:nvPr/>
        </p:nvSpPr>
        <p:spPr>
          <a:xfrm>
            <a:off x="2103793" y="826270"/>
            <a:ext cx="7117976" cy="539650"/>
          </a:xfrm>
          <a:prstGeom prst="rect">
            <a:avLst/>
          </a:prstGeom>
        </p:spPr>
        <p:txBody>
          <a:bodyPr vert="horz" wrap="square" lIns="0" tIns="81803" rIns="0" bIns="0" rtlCol="0">
            <a:spAutoFit/>
          </a:bodyPr>
          <a:lstStyle/>
          <a:p>
            <a:pPr marL="11206" defTabSz="806867">
              <a:spcBef>
                <a:spcPts val="644"/>
              </a:spcBef>
            </a:pPr>
            <a:r>
              <a:rPr sz="1235" b="1" spc="-4" dirty="0">
                <a:solidFill>
                  <a:srgbClr val="1F497C"/>
                </a:solidFill>
                <a:latin typeface="Calibri"/>
                <a:cs typeface="Calibri"/>
              </a:rPr>
              <a:t>KEY </a:t>
            </a:r>
            <a:r>
              <a:rPr sz="1235" b="1" spc="-13" dirty="0">
                <a:solidFill>
                  <a:srgbClr val="1F497C"/>
                </a:solidFill>
                <a:latin typeface="Calibri"/>
                <a:cs typeface="Calibri"/>
              </a:rPr>
              <a:t>ATTRIBUTE</a:t>
            </a:r>
            <a:endParaRPr sz="1235">
              <a:solidFill>
                <a:prstClr val="black"/>
              </a:solidFill>
              <a:latin typeface="Calibri"/>
              <a:cs typeface="Calibri"/>
            </a:endParaRPr>
          </a:p>
          <a:p>
            <a:pPr marL="11206" defTabSz="806867">
              <a:spcBef>
                <a:spcPts val="556"/>
              </a:spcBef>
            </a:pPr>
            <a:r>
              <a:rPr sz="1235" spc="-9" dirty="0">
                <a:solidFill>
                  <a:prstClr val="black"/>
                </a:solidFill>
                <a:latin typeface="Calibri"/>
                <a:cs typeface="Calibri"/>
              </a:rPr>
              <a:t>Projects recognized </a:t>
            </a:r>
            <a:r>
              <a:rPr sz="1235" spc="-4" dirty="0">
                <a:solidFill>
                  <a:prstClr val="black"/>
                </a:solidFill>
                <a:latin typeface="Calibri"/>
                <a:cs typeface="Calibri"/>
              </a:rPr>
              <a:t>in this </a:t>
            </a:r>
            <a:r>
              <a:rPr sz="1235" spc="-9" dirty="0">
                <a:solidFill>
                  <a:prstClr val="black"/>
                </a:solidFill>
                <a:latin typeface="Calibri"/>
                <a:cs typeface="Calibri"/>
              </a:rPr>
              <a:t>category </a:t>
            </a:r>
            <a:r>
              <a:rPr sz="1235" spc="-4" dirty="0">
                <a:solidFill>
                  <a:prstClr val="black"/>
                </a:solidFill>
                <a:latin typeface="Calibri"/>
                <a:cs typeface="Calibri"/>
              </a:rPr>
              <a:t>showcase the </a:t>
            </a:r>
            <a:r>
              <a:rPr sz="1235" spc="-9" dirty="0">
                <a:solidFill>
                  <a:prstClr val="black"/>
                </a:solidFill>
                <a:latin typeface="Calibri"/>
                <a:cs typeface="Calibri"/>
              </a:rPr>
              <a:t>transformative power </a:t>
            </a:r>
            <a:r>
              <a:rPr sz="1235" spc="-4" dirty="0">
                <a:solidFill>
                  <a:prstClr val="black"/>
                </a:solidFill>
                <a:latin typeface="Calibri"/>
                <a:cs typeface="Calibri"/>
              </a:rPr>
              <a:t>of </a:t>
            </a:r>
            <a:r>
              <a:rPr sz="1235" spc="-13" dirty="0">
                <a:solidFill>
                  <a:prstClr val="black"/>
                </a:solidFill>
                <a:latin typeface="Calibri"/>
                <a:cs typeface="Calibri"/>
              </a:rPr>
              <a:t>data for </a:t>
            </a:r>
            <a:r>
              <a:rPr sz="1235" spc="-4" dirty="0">
                <a:solidFill>
                  <a:prstClr val="black"/>
                </a:solidFill>
                <a:latin typeface="Calibri"/>
                <a:cs typeface="Calibri"/>
              </a:rPr>
              <a:t>decision making and</a:t>
            </a:r>
            <a:r>
              <a:rPr sz="1235" spc="199" dirty="0">
                <a:solidFill>
                  <a:prstClr val="black"/>
                </a:solidFill>
                <a:latin typeface="Calibri"/>
                <a:cs typeface="Calibri"/>
              </a:rPr>
              <a:t> </a:t>
            </a:r>
            <a:r>
              <a:rPr sz="1235" spc="-4" dirty="0">
                <a:solidFill>
                  <a:prstClr val="black"/>
                </a:solidFill>
                <a:latin typeface="Calibri"/>
                <a:cs typeface="Calibri"/>
              </a:rPr>
              <a:t>insight.</a:t>
            </a:r>
            <a:endParaRPr sz="1235">
              <a:solidFill>
                <a:prstClr val="black"/>
              </a:solidFill>
              <a:latin typeface="Calibri"/>
              <a:cs typeface="Calibri"/>
            </a:endParaRPr>
          </a:p>
        </p:txBody>
      </p:sp>
      <p:sp>
        <p:nvSpPr>
          <p:cNvPr id="7" name="object 7"/>
          <p:cNvSpPr/>
          <p:nvPr/>
        </p:nvSpPr>
        <p:spPr>
          <a:xfrm>
            <a:off x="9061749" y="5882784"/>
            <a:ext cx="820377" cy="382873"/>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txBox="1"/>
          <p:nvPr/>
        </p:nvSpPr>
        <p:spPr>
          <a:xfrm>
            <a:off x="2103793" y="6097410"/>
            <a:ext cx="5029760" cy="128240"/>
          </a:xfrm>
          <a:prstGeom prst="rect">
            <a:avLst/>
          </a:prstGeom>
        </p:spPr>
        <p:txBody>
          <a:bodyPr vert="horz" wrap="square" lIns="0" tIns="0" rIns="0" bIns="0" rtlCol="0">
            <a:spAutoFit/>
          </a:bodyPr>
          <a:lstStyle/>
          <a:p>
            <a:pPr marL="11206" defTabSz="806867">
              <a:lnSpc>
                <a:spcPts val="1010"/>
              </a:lnSpc>
            </a:pPr>
            <a:r>
              <a:rPr lang="fr-FR" sz="971" spc="-4" dirty="0">
                <a:solidFill>
                  <a:prstClr val="black"/>
                </a:solidFill>
                <a:latin typeface="Calibri"/>
                <a:cs typeface="Calibri"/>
              </a:rPr>
              <a:t>CONTACT:  </a:t>
            </a:r>
            <a:r>
              <a:rPr lang="fr-FR" sz="971" spc="-4" dirty="0">
                <a:solidFill>
                  <a:prstClr val="black"/>
                </a:solidFill>
                <a:latin typeface="Calibri"/>
                <a:cs typeface="Calibri"/>
                <a:hlinkClick r:id="rId3"/>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11</a:t>
            </a:fld>
            <a:endParaRPr dirty="0">
              <a:solidFill>
                <a:prstClr val="black"/>
              </a:solidFill>
            </a:endParaRPr>
          </a:p>
        </p:txBody>
      </p:sp>
    </p:spTree>
    <p:extLst>
      <p:ext uri="{BB962C8B-B14F-4D97-AF65-F5344CB8AC3E}">
        <p14:creationId xmlns:p14="http://schemas.microsoft.com/office/powerpoint/2010/main" val="211757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3548" y="297852"/>
            <a:ext cx="8068235"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03793" y="435909"/>
            <a:ext cx="6558243" cy="363795"/>
          </a:xfrm>
          <a:prstGeom prst="rect">
            <a:avLst/>
          </a:prstGeom>
        </p:spPr>
        <p:txBody>
          <a:bodyPr vert="horz" wrap="square" lIns="0" tIns="10646" rIns="0" bIns="0" rtlCol="0">
            <a:spAutoFit/>
          </a:bodyPr>
          <a:lstStyle/>
          <a:p>
            <a:pPr marL="11206">
              <a:spcBef>
                <a:spcPts val="84"/>
              </a:spcBef>
            </a:pPr>
            <a:r>
              <a:rPr spc="-40" dirty="0"/>
              <a:t>DIGITAL </a:t>
            </a:r>
            <a:r>
              <a:rPr spc="-26" dirty="0"/>
              <a:t>GOVERNMENT: </a:t>
            </a:r>
            <a:r>
              <a:rPr spc="-4" dirty="0"/>
              <a:t>GOVERNMENT </a:t>
            </a:r>
            <a:r>
              <a:rPr spc="-71" dirty="0"/>
              <a:t>TO</a:t>
            </a:r>
            <a:r>
              <a:rPr spc="-84" dirty="0"/>
              <a:t> </a:t>
            </a:r>
            <a:r>
              <a:rPr spc="-4" dirty="0"/>
              <a:t>BUSINESS</a:t>
            </a:r>
          </a:p>
        </p:txBody>
      </p:sp>
      <p:sp>
        <p:nvSpPr>
          <p:cNvPr id="4" name="object 4"/>
          <p:cNvSpPr txBox="1"/>
          <p:nvPr/>
        </p:nvSpPr>
        <p:spPr>
          <a:xfrm>
            <a:off x="2065916" y="1893346"/>
            <a:ext cx="3710268" cy="3501652"/>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NOMINATION</a:t>
            </a:r>
            <a:r>
              <a:rPr sz="1059" b="1" spc="-4" dirty="0">
                <a:solidFill>
                  <a:srgbClr val="1F497C"/>
                </a:solidFill>
                <a:latin typeface="Calibri"/>
                <a:cs typeface="Calibri"/>
              </a:rPr>
              <a:t> GUIDANCE</a:t>
            </a:r>
            <a:endParaRPr sz="1059">
              <a:solidFill>
                <a:prstClr val="black"/>
              </a:solidFill>
              <a:latin typeface="Calibri"/>
              <a:cs typeface="Calibri"/>
            </a:endParaRPr>
          </a:p>
          <a:p>
            <a:pPr marL="244301" marR="202837" indent="-201717" defTabSz="806867">
              <a:lnSpc>
                <a:spcPct val="121000"/>
              </a:lnSpc>
              <a:spcBef>
                <a:spcPts val="481"/>
              </a:spcBef>
              <a:buSzPct val="83333"/>
              <a:buFont typeface="Symbol"/>
              <a:buChar char=""/>
              <a:tabLst>
                <a:tab pos="244301" algn="l"/>
                <a:tab pos="244862" algn="l"/>
              </a:tabLst>
            </a:pPr>
            <a:r>
              <a:rPr sz="1059" spc="-4" dirty="0">
                <a:solidFill>
                  <a:prstClr val="black"/>
                </a:solidFill>
                <a:latin typeface="Calibri"/>
                <a:cs typeface="Calibri"/>
              </a:rPr>
              <a:t>Projects/applications </a:t>
            </a:r>
            <a:r>
              <a:rPr sz="1059" dirty="0">
                <a:solidFill>
                  <a:prstClr val="black"/>
                </a:solidFill>
                <a:latin typeface="Calibri"/>
                <a:cs typeface="Calibri"/>
              </a:rPr>
              <a:t>may </a:t>
            </a:r>
            <a:r>
              <a:rPr sz="1059" spc="-4" dirty="0">
                <a:solidFill>
                  <a:prstClr val="black"/>
                </a:solidFill>
                <a:latin typeface="Calibri"/>
                <a:cs typeface="Calibri"/>
              </a:rPr>
              <a:t>include, but </a:t>
            </a:r>
            <a:r>
              <a:rPr sz="1059" dirty="0">
                <a:solidFill>
                  <a:prstClr val="black"/>
                </a:solidFill>
                <a:latin typeface="Calibri"/>
                <a:cs typeface="Calibri"/>
              </a:rPr>
              <a:t>are </a:t>
            </a:r>
            <a:r>
              <a:rPr sz="1059" spc="-4" dirty="0">
                <a:solidFill>
                  <a:prstClr val="black"/>
                </a:solidFill>
                <a:latin typeface="Calibri"/>
                <a:cs typeface="Calibri"/>
              </a:rPr>
              <a:t>not limited </a:t>
            </a:r>
            <a:r>
              <a:rPr sz="1059" dirty="0">
                <a:solidFill>
                  <a:prstClr val="black"/>
                </a:solidFill>
                <a:latin typeface="Calibri"/>
                <a:cs typeface="Calibri"/>
              </a:rPr>
              <a:t>to,  </a:t>
            </a:r>
            <a:r>
              <a:rPr sz="1059" spc="-4" dirty="0">
                <a:solidFill>
                  <a:prstClr val="black"/>
                </a:solidFill>
                <a:latin typeface="Calibri"/>
                <a:cs typeface="Calibri"/>
              </a:rPr>
              <a:t>those that improve service at less cost to business for  </a:t>
            </a:r>
            <a:r>
              <a:rPr sz="1059" dirty="0">
                <a:solidFill>
                  <a:prstClr val="black"/>
                </a:solidFill>
                <a:latin typeface="Calibri"/>
                <a:cs typeface="Calibri"/>
              </a:rPr>
              <a:t>regulatory compliance, </a:t>
            </a:r>
            <a:r>
              <a:rPr sz="1059" spc="-4" dirty="0">
                <a:solidFill>
                  <a:prstClr val="black"/>
                </a:solidFill>
                <a:latin typeface="Calibri"/>
                <a:cs typeface="Calibri"/>
              </a:rPr>
              <a:t>new business </a:t>
            </a:r>
            <a:r>
              <a:rPr sz="1059" spc="-9" dirty="0">
                <a:solidFill>
                  <a:prstClr val="black"/>
                </a:solidFill>
                <a:latin typeface="Calibri"/>
                <a:cs typeface="Calibri"/>
              </a:rPr>
              <a:t>formation </a:t>
            </a:r>
            <a:r>
              <a:rPr sz="1059" spc="-4" dirty="0">
                <a:solidFill>
                  <a:prstClr val="black"/>
                </a:solidFill>
                <a:latin typeface="Calibri"/>
                <a:cs typeface="Calibri"/>
              </a:rPr>
              <a:t>and day‐to‐  day </a:t>
            </a:r>
            <a:r>
              <a:rPr sz="1059" dirty="0">
                <a:solidFill>
                  <a:prstClr val="black"/>
                </a:solidFill>
                <a:latin typeface="Calibri"/>
                <a:cs typeface="Calibri"/>
              </a:rPr>
              <a:t>government‐to‐business</a:t>
            </a:r>
            <a:r>
              <a:rPr sz="1059" spc="-4" dirty="0">
                <a:solidFill>
                  <a:prstClr val="black"/>
                </a:solidFill>
                <a:latin typeface="Calibri"/>
                <a:cs typeface="Calibri"/>
              </a:rPr>
              <a:t> </a:t>
            </a:r>
            <a:r>
              <a:rPr sz="1059" spc="-9" dirty="0">
                <a:solidFill>
                  <a:prstClr val="black"/>
                </a:solidFill>
                <a:latin typeface="Calibri"/>
                <a:cs typeface="Calibri"/>
              </a:rPr>
              <a:t>interactions.</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As applicable, </a:t>
            </a:r>
            <a:r>
              <a:rPr sz="1059" spc="-4" dirty="0">
                <a:solidFill>
                  <a:prstClr val="black"/>
                </a:solidFill>
                <a:latin typeface="Calibri"/>
                <a:cs typeface="Calibri"/>
              </a:rPr>
              <a:t>include detailed </a:t>
            </a:r>
            <a:r>
              <a:rPr sz="1059" spc="-9" dirty="0">
                <a:solidFill>
                  <a:prstClr val="black"/>
                </a:solidFill>
                <a:latin typeface="Calibri"/>
                <a:cs typeface="Calibri"/>
              </a:rPr>
              <a:t>information</a:t>
            </a:r>
            <a:r>
              <a:rPr sz="1059" spc="-4" dirty="0">
                <a:solidFill>
                  <a:prstClr val="black"/>
                </a:solidFill>
                <a:latin typeface="Calibri"/>
                <a:cs typeface="Calibri"/>
              </a:rPr>
              <a:t> </a:t>
            </a:r>
            <a:r>
              <a:rPr sz="1059" dirty="0">
                <a:solidFill>
                  <a:prstClr val="black"/>
                </a:solidFill>
                <a:latin typeface="Calibri"/>
                <a:cs typeface="Calibri"/>
              </a:rPr>
              <a:t>about:</a:t>
            </a:r>
            <a:endParaRPr sz="1059">
              <a:solidFill>
                <a:prstClr val="black"/>
              </a:solidFill>
              <a:latin typeface="Calibri"/>
              <a:cs typeface="Calibri"/>
            </a:endParaRPr>
          </a:p>
          <a:p>
            <a:pPr marL="475715" lvl="1" indent="-81807" defTabSz="806867">
              <a:spcBef>
                <a:spcPts val="794"/>
              </a:spcBef>
              <a:buSzPct val="83333"/>
              <a:buFont typeface="Symbol"/>
              <a:buChar char=""/>
              <a:tabLst>
                <a:tab pos="476275" algn="l"/>
              </a:tabLst>
            </a:pPr>
            <a:r>
              <a:rPr sz="1059" spc="-4" dirty="0">
                <a:solidFill>
                  <a:prstClr val="black"/>
                </a:solidFill>
                <a:latin typeface="Calibri"/>
                <a:cs typeface="Calibri"/>
              </a:rPr>
              <a:t>Longevity of the</a:t>
            </a:r>
            <a:r>
              <a:rPr sz="1059" spc="-9" dirty="0">
                <a:solidFill>
                  <a:prstClr val="black"/>
                </a:solidFill>
                <a:latin typeface="Calibri"/>
                <a:cs typeface="Calibri"/>
              </a:rPr>
              <a:t> </a:t>
            </a:r>
            <a:r>
              <a:rPr sz="1059" spc="-4" dirty="0">
                <a:solidFill>
                  <a:prstClr val="black"/>
                </a:solidFill>
                <a:latin typeface="Calibri"/>
                <a:cs typeface="Calibri"/>
              </a:rPr>
              <a:t>service</a:t>
            </a:r>
            <a:endParaRPr sz="1059">
              <a:solidFill>
                <a:prstClr val="black"/>
              </a:solidFill>
              <a:latin typeface="Calibri"/>
              <a:cs typeface="Calibri"/>
            </a:endParaRPr>
          </a:p>
          <a:p>
            <a:pPr marL="475715" lvl="1" indent="-81807" defTabSz="806867">
              <a:spcBef>
                <a:spcPts val="799"/>
              </a:spcBef>
              <a:buSzPct val="83333"/>
              <a:buFont typeface="Symbol"/>
              <a:buChar char=""/>
              <a:tabLst>
                <a:tab pos="476275" algn="l"/>
              </a:tabLst>
            </a:pPr>
            <a:r>
              <a:rPr sz="1059" spc="-4" dirty="0">
                <a:solidFill>
                  <a:prstClr val="black"/>
                </a:solidFill>
                <a:latin typeface="Calibri"/>
                <a:cs typeface="Calibri"/>
              </a:rPr>
              <a:t>Target </a:t>
            </a:r>
            <a:r>
              <a:rPr sz="1059" dirty="0">
                <a:solidFill>
                  <a:prstClr val="black"/>
                </a:solidFill>
                <a:latin typeface="Calibri"/>
                <a:cs typeface="Calibri"/>
              </a:rPr>
              <a:t>audience and </a:t>
            </a:r>
            <a:r>
              <a:rPr sz="1059" spc="-4" dirty="0">
                <a:solidFill>
                  <a:prstClr val="black"/>
                </a:solidFill>
                <a:latin typeface="Calibri"/>
                <a:cs typeface="Calibri"/>
              </a:rPr>
              <a:t>the </a:t>
            </a:r>
            <a:r>
              <a:rPr sz="1059" dirty="0">
                <a:solidFill>
                  <a:prstClr val="black"/>
                </a:solidFill>
                <a:latin typeface="Calibri"/>
                <a:cs typeface="Calibri"/>
              </a:rPr>
              <a:t>current </a:t>
            </a:r>
            <a:r>
              <a:rPr sz="1059" spc="-9" dirty="0">
                <a:solidFill>
                  <a:prstClr val="black"/>
                </a:solidFill>
                <a:latin typeface="Calibri"/>
                <a:cs typeface="Calibri"/>
              </a:rPr>
              <a:t>adoption</a:t>
            </a:r>
            <a:r>
              <a:rPr sz="1059" spc="-13" dirty="0">
                <a:solidFill>
                  <a:prstClr val="black"/>
                </a:solidFill>
                <a:latin typeface="Calibri"/>
                <a:cs typeface="Calibri"/>
              </a:rPr>
              <a:t> </a:t>
            </a:r>
            <a:r>
              <a:rPr sz="1059" dirty="0">
                <a:solidFill>
                  <a:prstClr val="black"/>
                </a:solidFill>
                <a:latin typeface="Calibri"/>
                <a:cs typeface="Calibri"/>
              </a:rPr>
              <a:t>rate</a:t>
            </a:r>
            <a:endParaRPr sz="1059">
              <a:solidFill>
                <a:prstClr val="black"/>
              </a:solidFill>
              <a:latin typeface="Calibri"/>
              <a:cs typeface="Calibri"/>
            </a:endParaRPr>
          </a:p>
          <a:p>
            <a:pPr marL="475715" lvl="1" indent="-81807" defTabSz="806867">
              <a:spcBef>
                <a:spcPts val="794"/>
              </a:spcBef>
              <a:buSzPct val="83333"/>
              <a:buFont typeface="Symbol"/>
              <a:buChar char=""/>
              <a:tabLst>
                <a:tab pos="476275" algn="l"/>
              </a:tabLst>
            </a:pPr>
            <a:r>
              <a:rPr sz="1059" spc="-4" dirty="0">
                <a:solidFill>
                  <a:prstClr val="black"/>
                </a:solidFill>
                <a:latin typeface="Calibri"/>
                <a:cs typeface="Calibri"/>
              </a:rPr>
              <a:t>Outreach </a:t>
            </a:r>
            <a:r>
              <a:rPr sz="1059" dirty="0">
                <a:solidFill>
                  <a:prstClr val="black"/>
                </a:solidFill>
                <a:latin typeface="Calibri"/>
                <a:cs typeface="Calibri"/>
              </a:rPr>
              <a:t>campaigns to encourage</a:t>
            </a:r>
            <a:r>
              <a:rPr sz="1059" spc="-13" dirty="0">
                <a:solidFill>
                  <a:prstClr val="black"/>
                </a:solidFill>
                <a:latin typeface="Calibri"/>
                <a:cs typeface="Calibri"/>
              </a:rPr>
              <a:t> </a:t>
            </a:r>
            <a:r>
              <a:rPr sz="1059" spc="-4" dirty="0">
                <a:solidFill>
                  <a:prstClr val="black"/>
                </a:solidFill>
                <a:latin typeface="Calibri"/>
                <a:cs typeface="Calibri"/>
              </a:rPr>
              <a:t>use</a:t>
            </a:r>
            <a:endParaRPr sz="1059">
              <a:solidFill>
                <a:prstClr val="black"/>
              </a:solidFill>
              <a:latin typeface="Calibri"/>
              <a:cs typeface="Calibri"/>
            </a:endParaRPr>
          </a:p>
          <a:p>
            <a:pPr marL="475715" lvl="1" indent="-81807" defTabSz="806867">
              <a:spcBef>
                <a:spcPts val="803"/>
              </a:spcBef>
              <a:buSzPct val="83333"/>
              <a:buFont typeface="Symbol"/>
              <a:buChar char=""/>
              <a:tabLst>
                <a:tab pos="476275" algn="l"/>
              </a:tabLst>
            </a:pPr>
            <a:r>
              <a:rPr sz="1059" spc="-4" dirty="0">
                <a:solidFill>
                  <a:prstClr val="black"/>
                </a:solidFill>
                <a:latin typeface="Calibri"/>
                <a:cs typeface="Calibri"/>
              </a:rPr>
              <a:t>Steps </a:t>
            </a:r>
            <a:r>
              <a:rPr sz="1059" dirty="0">
                <a:solidFill>
                  <a:prstClr val="black"/>
                </a:solidFill>
                <a:latin typeface="Calibri"/>
                <a:cs typeface="Calibri"/>
              </a:rPr>
              <a:t>taken to ensure </a:t>
            </a:r>
            <a:r>
              <a:rPr sz="1059" spc="-4" dirty="0">
                <a:solidFill>
                  <a:prstClr val="black"/>
                </a:solidFill>
                <a:latin typeface="Calibri"/>
                <a:cs typeface="Calibri"/>
              </a:rPr>
              <a:t>data </a:t>
            </a:r>
            <a:r>
              <a:rPr sz="1059" dirty="0">
                <a:solidFill>
                  <a:prstClr val="black"/>
                </a:solidFill>
                <a:latin typeface="Calibri"/>
                <a:cs typeface="Calibri"/>
              </a:rPr>
              <a:t>and </a:t>
            </a:r>
            <a:r>
              <a:rPr sz="1059" spc="-4" dirty="0">
                <a:solidFill>
                  <a:prstClr val="black"/>
                </a:solidFill>
                <a:latin typeface="Calibri"/>
                <a:cs typeface="Calibri"/>
              </a:rPr>
              <a:t>transactional</a:t>
            </a:r>
            <a:r>
              <a:rPr sz="1059" spc="-18" dirty="0">
                <a:solidFill>
                  <a:prstClr val="black"/>
                </a:solidFill>
                <a:latin typeface="Calibri"/>
                <a:cs typeface="Calibri"/>
              </a:rPr>
              <a:t> </a:t>
            </a:r>
            <a:r>
              <a:rPr sz="1059" spc="-4" dirty="0">
                <a:solidFill>
                  <a:prstClr val="black"/>
                </a:solidFill>
                <a:latin typeface="Calibri"/>
                <a:cs typeface="Calibri"/>
              </a:rPr>
              <a:t>security</a:t>
            </a:r>
            <a:endParaRPr sz="1059">
              <a:solidFill>
                <a:prstClr val="black"/>
              </a:solidFill>
              <a:latin typeface="Calibri"/>
              <a:cs typeface="Calibri"/>
            </a:endParaRPr>
          </a:p>
          <a:p>
            <a:pPr marL="475715" lvl="1" indent="-81807" defTabSz="806867">
              <a:spcBef>
                <a:spcPts val="799"/>
              </a:spcBef>
              <a:buSzPct val="83333"/>
              <a:buFont typeface="Symbol"/>
              <a:buChar char=""/>
              <a:tabLst>
                <a:tab pos="476275" algn="l"/>
              </a:tabLst>
            </a:pPr>
            <a:r>
              <a:rPr sz="1059" dirty="0">
                <a:solidFill>
                  <a:prstClr val="black"/>
                </a:solidFill>
                <a:latin typeface="Calibri"/>
                <a:cs typeface="Calibri"/>
              </a:rPr>
              <a:t>Performance measures </a:t>
            </a:r>
            <a:r>
              <a:rPr sz="1059" spc="-4" dirty="0">
                <a:solidFill>
                  <a:prstClr val="black"/>
                </a:solidFill>
                <a:latin typeface="Calibri"/>
                <a:cs typeface="Calibri"/>
              </a:rPr>
              <a:t>and </a:t>
            </a:r>
            <a:r>
              <a:rPr sz="1059" dirty="0">
                <a:solidFill>
                  <a:prstClr val="black"/>
                </a:solidFill>
                <a:latin typeface="Calibri"/>
                <a:cs typeface="Calibri"/>
              </a:rPr>
              <a:t>client </a:t>
            </a:r>
            <a:r>
              <a:rPr sz="1059" spc="-9" dirty="0">
                <a:solidFill>
                  <a:prstClr val="black"/>
                </a:solidFill>
                <a:latin typeface="Calibri"/>
                <a:cs typeface="Calibri"/>
              </a:rPr>
              <a:t>satisfaction</a:t>
            </a:r>
            <a:r>
              <a:rPr sz="1059" spc="-13" dirty="0">
                <a:solidFill>
                  <a:prstClr val="black"/>
                </a:solidFill>
                <a:latin typeface="Calibri"/>
                <a:cs typeface="Calibri"/>
              </a:rPr>
              <a:t> </a:t>
            </a:r>
            <a:r>
              <a:rPr sz="1059" spc="-4" dirty="0">
                <a:solidFill>
                  <a:prstClr val="black"/>
                </a:solidFill>
                <a:latin typeface="Calibri"/>
                <a:cs typeface="Calibri"/>
              </a:rPr>
              <a:t>data</a:t>
            </a:r>
            <a:endParaRPr sz="1059">
              <a:solidFill>
                <a:prstClr val="black"/>
              </a:solidFill>
              <a:latin typeface="Calibri"/>
              <a:cs typeface="Calibri"/>
            </a:endParaRPr>
          </a:p>
          <a:p>
            <a:pPr marL="244301" marR="191070" indent="-201717" defTabSz="806867">
              <a:lnSpc>
                <a:spcPct val="121100"/>
              </a:lnSpc>
              <a:spcBef>
                <a:spcPts val="525"/>
              </a:spcBef>
              <a:buSzPct val="83333"/>
              <a:buFont typeface="Symbol"/>
              <a:buChar char=""/>
              <a:tabLst>
                <a:tab pos="244301" algn="l"/>
                <a:tab pos="244862" algn="l"/>
              </a:tabLst>
            </a:pPr>
            <a:r>
              <a:rPr sz="1059" dirty="0">
                <a:solidFill>
                  <a:prstClr val="black"/>
                </a:solidFill>
                <a:latin typeface="Calibri"/>
                <a:cs typeface="Calibri"/>
              </a:rPr>
              <a:t>Include any </a:t>
            </a:r>
            <a:r>
              <a:rPr sz="1059" spc="-4" dirty="0">
                <a:solidFill>
                  <a:prstClr val="black"/>
                </a:solidFill>
                <a:latin typeface="Calibri"/>
                <a:cs typeface="Calibri"/>
              </a:rPr>
              <a:t>development </a:t>
            </a:r>
            <a:r>
              <a:rPr sz="1059" dirty="0">
                <a:solidFill>
                  <a:prstClr val="black"/>
                </a:solidFill>
                <a:latin typeface="Calibri"/>
                <a:cs typeface="Calibri"/>
              </a:rPr>
              <a:t>and/or training </a:t>
            </a:r>
            <a:r>
              <a:rPr sz="1059" spc="-9" dirty="0">
                <a:solidFill>
                  <a:prstClr val="black"/>
                </a:solidFill>
                <a:latin typeface="Calibri"/>
                <a:cs typeface="Calibri"/>
              </a:rPr>
              <a:t>initiatives </a:t>
            </a:r>
            <a:r>
              <a:rPr sz="1059" dirty="0">
                <a:solidFill>
                  <a:prstClr val="black"/>
                </a:solidFill>
                <a:latin typeface="Calibri"/>
                <a:cs typeface="Calibri"/>
              </a:rPr>
              <a:t>that  ensure expanded </a:t>
            </a:r>
            <a:r>
              <a:rPr sz="1059" spc="-4" dirty="0">
                <a:solidFill>
                  <a:prstClr val="black"/>
                </a:solidFill>
                <a:latin typeface="Calibri"/>
                <a:cs typeface="Calibri"/>
              </a:rPr>
              <a:t>access to, and independent use of these  </a:t>
            </a:r>
            <a:r>
              <a:rPr sz="1059" dirty="0">
                <a:solidFill>
                  <a:prstClr val="black"/>
                </a:solidFill>
                <a:latin typeface="Calibri"/>
                <a:cs typeface="Calibri"/>
              </a:rPr>
              <a:t>services </a:t>
            </a:r>
            <a:r>
              <a:rPr sz="1059" spc="-4" dirty="0">
                <a:solidFill>
                  <a:prstClr val="black"/>
                </a:solidFill>
                <a:latin typeface="Calibri"/>
                <a:cs typeface="Calibri"/>
              </a:rPr>
              <a:t>by people </a:t>
            </a:r>
            <a:r>
              <a:rPr sz="1059" dirty="0">
                <a:solidFill>
                  <a:prstClr val="black"/>
                </a:solidFill>
                <a:latin typeface="Calibri"/>
                <a:cs typeface="Calibri"/>
              </a:rPr>
              <a:t>with </a:t>
            </a:r>
            <a:r>
              <a:rPr sz="1059" spc="-4" dirty="0">
                <a:solidFill>
                  <a:prstClr val="black"/>
                </a:solidFill>
                <a:latin typeface="Calibri"/>
                <a:cs typeface="Calibri"/>
              </a:rPr>
              <a:t>disabilities or others </a:t>
            </a:r>
            <a:r>
              <a:rPr sz="1059" dirty="0">
                <a:solidFill>
                  <a:prstClr val="black"/>
                </a:solidFill>
                <a:latin typeface="Calibri"/>
                <a:cs typeface="Calibri"/>
              </a:rPr>
              <a:t>who would </a:t>
            </a:r>
            <a:r>
              <a:rPr sz="1059" spc="-4" dirty="0">
                <a:solidFill>
                  <a:prstClr val="black"/>
                </a:solidFill>
                <a:latin typeface="Calibri"/>
                <a:cs typeface="Calibri"/>
              </a:rPr>
              <a:t>not  normally have </a:t>
            </a:r>
            <a:r>
              <a:rPr sz="1059" dirty="0">
                <a:solidFill>
                  <a:prstClr val="black"/>
                </a:solidFill>
                <a:latin typeface="Calibri"/>
                <a:cs typeface="Calibri"/>
              </a:rPr>
              <a:t>easy </a:t>
            </a:r>
            <a:r>
              <a:rPr sz="1059" spc="-4" dirty="0">
                <a:solidFill>
                  <a:prstClr val="black"/>
                </a:solidFill>
                <a:latin typeface="Calibri"/>
                <a:cs typeface="Calibri"/>
              </a:rPr>
              <a:t>access to </a:t>
            </a:r>
            <a:r>
              <a:rPr sz="1059" dirty="0">
                <a:solidFill>
                  <a:prstClr val="black"/>
                </a:solidFill>
                <a:latin typeface="Calibri"/>
                <a:cs typeface="Calibri"/>
              </a:rPr>
              <a:t>digital government</a:t>
            </a:r>
            <a:r>
              <a:rPr sz="1059" spc="-26" dirty="0">
                <a:solidFill>
                  <a:prstClr val="black"/>
                </a:solidFill>
                <a:latin typeface="Calibri"/>
                <a:cs typeface="Calibri"/>
              </a:rPr>
              <a:t> </a:t>
            </a:r>
            <a:r>
              <a:rPr sz="1059" spc="-9" dirty="0">
                <a:solidFill>
                  <a:prstClr val="black"/>
                </a:solidFill>
                <a:latin typeface="Calibri"/>
                <a:cs typeface="Calibri"/>
              </a:rPr>
              <a:t>initiatives.</a:t>
            </a:r>
            <a:endParaRPr sz="1059">
              <a:solidFill>
                <a:prstClr val="black"/>
              </a:solidFill>
              <a:latin typeface="Calibri"/>
              <a:cs typeface="Calibri"/>
            </a:endParaRPr>
          </a:p>
        </p:txBody>
      </p:sp>
      <p:sp>
        <p:nvSpPr>
          <p:cNvPr id="5" name="object 5"/>
          <p:cNvSpPr txBox="1"/>
          <p:nvPr/>
        </p:nvSpPr>
        <p:spPr>
          <a:xfrm>
            <a:off x="6169959" y="1893346"/>
            <a:ext cx="3692899" cy="2313891"/>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EXAMPLES</a:t>
            </a:r>
            <a:endParaRPr sz="1059" dirty="0">
              <a:solidFill>
                <a:prstClr val="black"/>
              </a:solidFill>
              <a:latin typeface="Calibri"/>
              <a:cs typeface="Calibri"/>
            </a:endParaRPr>
          </a:p>
          <a:p>
            <a:pPr marL="42585" defTabSz="806867">
              <a:spcBef>
                <a:spcPts val="745"/>
              </a:spcBef>
            </a:pPr>
            <a:r>
              <a:rPr sz="1059" dirty="0">
                <a:solidFill>
                  <a:prstClr val="black"/>
                </a:solidFill>
                <a:latin typeface="Calibri"/>
                <a:cs typeface="Calibri"/>
              </a:rPr>
              <a:t>Relevant </a:t>
            </a:r>
            <a:r>
              <a:rPr sz="1059" spc="-4" dirty="0">
                <a:solidFill>
                  <a:prstClr val="black"/>
                </a:solidFill>
                <a:latin typeface="Calibri"/>
                <a:cs typeface="Calibri"/>
              </a:rPr>
              <a:t>projects include, but are not limited</a:t>
            </a:r>
            <a:r>
              <a:rPr sz="1059" spc="-9" dirty="0">
                <a:solidFill>
                  <a:prstClr val="black"/>
                </a:solidFill>
                <a:latin typeface="Calibri"/>
                <a:cs typeface="Calibri"/>
              </a:rPr>
              <a:t> </a:t>
            </a:r>
            <a:r>
              <a:rPr sz="1059" spc="-4" dirty="0">
                <a:solidFill>
                  <a:prstClr val="black"/>
                </a:solidFill>
                <a:latin typeface="Calibri"/>
                <a:cs typeface="Calibri"/>
              </a:rPr>
              <a:t>to:</a:t>
            </a:r>
            <a:endParaRPr sz="1059" dirty="0">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e‐Licensing</a:t>
            </a:r>
          </a:p>
          <a:p>
            <a:pPr marL="244301" indent="-201717" defTabSz="806867">
              <a:spcBef>
                <a:spcPts val="799"/>
              </a:spcBef>
              <a:buSzPct val="83333"/>
              <a:buFont typeface="Symbol"/>
              <a:buChar char=""/>
              <a:tabLst>
                <a:tab pos="244301" algn="l"/>
                <a:tab pos="244862" algn="l"/>
              </a:tabLst>
            </a:pPr>
            <a:r>
              <a:rPr sz="1059" spc="-4" dirty="0">
                <a:solidFill>
                  <a:prstClr val="black"/>
                </a:solidFill>
                <a:latin typeface="Calibri"/>
                <a:cs typeface="Calibri"/>
              </a:rPr>
              <a:t>One‐stop</a:t>
            </a:r>
            <a:r>
              <a:rPr sz="1059" spc="-9" dirty="0">
                <a:solidFill>
                  <a:prstClr val="black"/>
                </a:solidFill>
                <a:latin typeface="Calibri"/>
                <a:cs typeface="Calibri"/>
              </a:rPr>
              <a:t> registration</a:t>
            </a:r>
            <a:endParaRPr sz="1059" dirty="0">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9" dirty="0">
                <a:solidFill>
                  <a:prstClr val="black"/>
                </a:solidFill>
                <a:latin typeface="Calibri"/>
                <a:cs typeface="Calibri"/>
              </a:rPr>
              <a:t>Permitti</a:t>
            </a:r>
            <a:r>
              <a:rPr sz="1059" spc="-57" dirty="0">
                <a:solidFill>
                  <a:prstClr val="black"/>
                </a:solidFill>
                <a:latin typeface="Calibri"/>
                <a:cs typeface="Calibri"/>
              </a:rPr>
              <a:t>ng</a:t>
            </a:r>
            <a:endParaRPr sz="1059" dirty="0">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Payment</a:t>
            </a: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Reporting</a:t>
            </a:r>
            <a:endParaRPr sz="1059" dirty="0">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spc="-9" dirty="0">
                <a:solidFill>
                  <a:prstClr val="black"/>
                </a:solidFill>
                <a:latin typeface="Calibri"/>
                <a:cs typeface="Calibri"/>
              </a:rPr>
              <a:t>Notiﬁcations</a:t>
            </a:r>
            <a:endParaRPr sz="1059" dirty="0">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dirty="0">
                <a:solidFill>
                  <a:prstClr val="black"/>
                </a:solidFill>
                <a:latin typeface="Calibri"/>
                <a:cs typeface="Calibri"/>
              </a:rPr>
              <a:t>Compliance</a:t>
            </a:r>
            <a:r>
              <a:rPr sz="1059" spc="-13" dirty="0">
                <a:solidFill>
                  <a:prstClr val="black"/>
                </a:solidFill>
                <a:latin typeface="Calibri"/>
                <a:cs typeface="Calibri"/>
              </a:rPr>
              <a:t> </a:t>
            </a:r>
            <a:r>
              <a:rPr sz="1059" dirty="0">
                <a:solidFill>
                  <a:prstClr val="black"/>
                </a:solidFill>
                <a:latin typeface="Calibri"/>
                <a:cs typeface="Calibri"/>
              </a:rPr>
              <a:t>tracking</a:t>
            </a:r>
          </a:p>
        </p:txBody>
      </p:sp>
      <p:sp>
        <p:nvSpPr>
          <p:cNvPr id="6" name="object 6"/>
          <p:cNvSpPr txBox="1"/>
          <p:nvPr/>
        </p:nvSpPr>
        <p:spPr>
          <a:xfrm>
            <a:off x="2103793" y="826270"/>
            <a:ext cx="6345890" cy="539650"/>
          </a:xfrm>
          <a:prstGeom prst="rect">
            <a:avLst/>
          </a:prstGeom>
        </p:spPr>
        <p:txBody>
          <a:bodyPr vert="horz" wrap="square" lIns="0" tIns="81803" rIns="0" bIns="0" rtlCol="0">
            <a:spAutoFit/>
          </a:bodyPr>
          <a:lstStyle/>
          <a:p>
            <a:pPr marL="11206" defTabSz="806867">
              <a:spcBef>
                <a:spcPts val="644"/>
              </a:spcBef>
            </a:pPr>
            <a:r>
              <a:rPr sz="1235" b="1" spc="-4" dirty="0">
                <a:solidFill>
                  <a:srgbClr val="1F497C"/>
                </a:solidFill>
                <a:latin typeface="Calibri"/>
                <a:cs typeface="Calibri"/>
              </a:rPr>
              <a:t>KEY </a:t>
            </a:r>
            <a:r>
              <a:rPr sz="1235" b="1" spc="-13" dirty="0">
                <a:solidFill>
                  <a:srgbClr val="1F497C"/>
                </a:solidFill>
                <a:latin typeface="Calibri"/>
                <a:cs typeface="Calibri"/>
              </a:rPr>
              <a:t>ATTRIBUTE</a:t>
            </a:r>
            <a:endParaRPr sz="1235">
              <a:solidFill>
                <a:prstClr val="black"/>
              </a:solidFill>
              <a:latin typeface="Calibri"/>
              <a:cs typeface="Calibri"/>
            </a:endParaRPr>
          </a:p>
          <a:p>
            <a:pPr marL="11206" defTabSz="806867">
              <a:spcBef>
                <a:spcPts val="556"/>
              </a:spcBef>
            </a:pPr>
            <a:r>
              <a:rPr sz="1235" spc="-9" dirty="0">
                <a:solidFill>
                  <a:prstClr val="black"/>
                </a:solidFill>
                <a:latin typeface="Calibri"/>
                <a:cs typeface="Calibri"/>
              </a:rPr>
              <a:t>Projects recognized </a:t>
            </a:r>
            <a:r>
              <a:rPr sz="1235" spc="-4" dirty="0">
                <a:solidFill>
                  <a:prstClr val="black"/>
                </a:solidFill>
                <a:latin typeface="Calibri"/>
                <a:cs typeface="Calibri"/>
              </a:rPr>
              <a:t>in this </a:t>
            </a:r>
            <a:r>
              <a:rPr sz="1235" spc="-9" dirty="0">
                <a:solidFill>
                  <a:prstClr val="black"/>
                </a:solidFill>
                <a:latin typeface="Calibri"/>
                <a:cs typeface="Calibri"/>
              </a:rPr>
              <a:t>category </a:t>
            </a:r>
            <a:r>
              <a:rPr sz="1235" spc="-13" dirty="0">
                <a:solidFill>
                  <a:prstClr val="black"/>
                </a:solidFill>
                <a:latin typeface="Calibri"/>
                <a:cs typeface="Calibri"/>
              </a:rPr>
              <a:t>foster </a:t>
            </a:r>
            <a:r>
              <a:rPr sz="1235" spc="-9" dirty="0">
                <a:solidFill>
                  <a:prstClr val="black"/>
                </a:solidFill>
                <a:latin typeface="Calibri"/>
                <a:cs typeface="Calibri"/>
              </a:rPr>
              <a:t>improved interaction </a:t>
            </a:r>
            <a:r>
              <a:rPr sz="1235" spc="-4" dirty="0">
                <a:solidFill>
                  <a:prstClr val="black"/>
                </a:solidFill>
                <a:latin typeface="Calibri"/>
                <a:cs typeface="Calibri"/>
              </a:rPr>
              <a:t>between </a:t>
            </a:r>
            <a:r>
              <a:rPr sz="1235" spc="-9" dirty="0">
                <a:solidFill>
                  <a:prstClr val="black"/>
                </a:solidFill>
                <a:latin typeface="Calibri"/>
                <a:cs typeface="Calibri"/>
              </a:rPr>
              <a:t>government </a:t>
            </a:r>
            <a:r>
              <a:rPr sz="1235" spc="-4" dirty="0">
                <a:solidFill>
                  <a:prstClr val="black"/>
                </a:solidFill>
                <a:latin typeface="Calibri"/>
                <a:cs typeface="Calibri"/>
              </a:rPr>
              <a:t>and</a:t>
            </a:r>
            <a:r>
              <a:rPr sz="1235" spc="190" dirty="0">
                <a:solidFill>
                  <a:prstClr val="black"/>
                </a:solidFill>
                <a:latin typeface="Calibri"/>
                <a:cs typeface="Calibri"/>
              </a:rPr>
              <a:t> </a:t>
            </a:r>
            <a:r>
              <a:rPr sz="1235" spc="-9" dirty="0">
                <a:solidFill>
                  <a:prstClr val="black"/>
                </a:solidFill>
                <a:latin typeface="Calibri"/>
                <a:cs typeface="Calibri"/>
              </a:rPr>
              <a:t>business.</a:t>
            </a:r>
            <a:endParaRPr sz="1235">
              <a:solidFill>
                <a:prstClr val="black"/>
              </a:solidFill>
              <a:latin typeface="Calibri"/>
              <a:cs typeface="Calibri"/>
            </a:endParaRPr>
          </a:p>
        </p:txBody>
      </p:sp>
      <p:sp>
        <p:nvSpPr>
          <p:cNvPr id="7" name="object 7"/>
          <p:cNvSpPr/>
          <p:nvPr/>
        </p:nvSpPr>
        <p:spPr>
          <a:xfrm>
            <a:off x="9061749" y="5882784"/>
            <a:ext cx="820377" cy="382873"/>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sz="971" spc="-4" dirty="0">
                <a:solidFill>
                  <a:prstClr val="black"/>
                </a:solidFill>
                <a:latin typeface="Calibri"/>
                <a:cs typeface="Calibri"/>
              </a:rPr>
              <a:t>CONTACT : </a:t>
            </a:r>
            <a:r>
              <a:rPr lang="fr-FR" sz="971" spc="-4" dirty="0">
                <a:solidFill>
                  <a:prstClr val="black"/>
                </a:solidFill>
                <a:latin typeface="Calibri"/>
                <a:cs typeface="Calibri"/>
              </a:rPr>
              <a:t>Connie Michener, </a:t>
            </a:r>
            <a:r>
              <a:rPr lang="fr-FR" sz="971" spc="-4" dirty="0">
                <a:solidFill>
                  <a:prstClr val="black"/>
                </a:solidFill>
                <a:latin typeface="Calibri"/>
                <a:cs typeface="Calibri"/>
                <a:hlinkClick r:id="rId3"/>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12</a:t>
            </a:fld>
            <a:endParaRPr dirty="0">
              <a:solidFill>
                <a:prstClr val="black"/>
              </a:solidFill>
            </a:endParaRPr>
          </a:p>
        </p:txBody>
      </p:sp>
    </p:spTree>
    <p:extLst>
      <p:ext uri="{BB962C8B-B14F-4D97-AF65-F5344CB8AC3E}">
        <p14:creationId xmlns:p14="http://schemas.microsoft.com/office/powerpoint/2010/main" val="285319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4135" y="275665"/>
            <a:ext cx="8068235" cy="6029885"/>
          </a:xfrm>
          <a:custGeom>
            <a:avLst/>
            <a:gdLst/>
            <a:ahLst/>
            <a:cxnLst/>
            <a:rect l="l" t="t" r="r" b="b"/>
            <a:pathLst>
              <a:path w="9144000" h="6833870">
                <a:moveTo>
                  <a:pt x="0" y="0"/>
                </a:moveTo>
                <a:lnTo>
                  <a:pt x="0" y="6833616"/>
                </a:lnTo>
                <a:lnTo>
                  <a:pt x="9144000" y="6833616"/>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03793" y="435909"/>
            <a:ext cx="6508937" cy="363795"/>
          </a:xfrm>
          <a:prstGeom prst="rect">
            <a:avLst/>
          </a:prstGeom>
        </p:spPr>
        <p:txBody>
          <a:bodyPr vert="horz" wrap="square" lIns="0" tIns="10646" rIns="0" bIns="0" rtlCol="0">
            <a:spAutoFit/>
          </a:bodyPr>
          <a:lstStyle/>
          <a:p>
            <a:pPr marL="11206">
              <a:spcBef>
                <a:spcPts val="84"/>
              </a:spcBef>
            </a:pPr>
            <a:r>
              <a:rPr spc="-40" dirty="0"/>
              <a:t>DIGITAL </a:t>
            </a:r>
            <a:r>
              <a:rPr spc="-26" dirty="0"/>
              <a:t>GOVERNMENT: </a:t>
            </a:r>
            <a:r>
              <a:rPr spc="-4" dirty="0"/>
              <a:t>GOVERNMENT </a:t>
            </a:r>
            <a:r>
              <a:rPr spc="-71" dirty="0"/>
              <a:t>TO</a:t>
            </a:r>
            <a:r>
              <a:rPr spc="-84" dirty="0"/>
              <a:t> </a:t>
            </a:r>
            <a:r>
              <a:rPr spc="-4" dirty="0"/>
              <a:t>CITIZENS</a:t>
            </a:r>
          </a:p>
        </p:txBody>
      </p:sp>
      <p:sp>
        <p:nvSpPr>
          <p:cNvPr id="4" name="object 4"/>
          <p:cNvSpPr txBox="1"/>
          <p:nvPr/>
        </p:nvSpPr>
        <p:spPr>
          <a:xfrm>
            <a:off x="2083397" y="1889312"/>
            <a:ext cx="3683374" cy="3698886"/>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NOMINATION</a:t>
            </a:r>
            <a:r>
              <a:rPr sz="1059" b="1" spc="-4" dirty="0">
                <a:solidFill>
                  <a:srgbClr val="1F497C"/>
                </a:solidFill>
                <a:latin typeface="Calibri"/>
                <a:cs typeface="Calibri"/>
              </a:rPr>
              <a:t> GUIDANCE</a:t>
            </a:r>
            <a:endParaRPr sz="1059">
              <a:solidFill>
                <a:prstClr val="black"/>
              </a:solidFill>
              <a:latin typeface="Calibri"/>
              <a:cs typeface="Calibri"/>
            </a:endParaRPr>
          </a:p>
          <a:p>
            <a:pPr marL="244301" marR="76764" indent="-201717" defTabSz="806867">
              <a:lnSpc>
                <a:spcPct val="121000"/>
              </a:lnSpc>
              <a:spcBef>
                <a:spcPts val="481"/>
              </a:spcBef>
              <a:buSzPct val="83333"/>
              <a:buFont typeface="Symbol"/>
              <a:buChar char=""/>
              <a:tabLst>
                <a:tab pos="244301" algn="l"/>
                <a:tab pos="244862" algn="l"/>
              </a:tabLst>
            </a:pPr>
            <a:r>
              <a:rPr sz="1059" dirty="0">
                <a:solidFill>
                  <a:prstClr val="black"/>
                </a:solidFill>
                <a:latin typeface="Calibri"/>
                <a:cs typeface="Calibri"/>
              </a:rPr>
              <a:t>Projects may </a:t>
            </a:r>
            <a:r>
              <a:rPr sz="1059" spc="-4" dirty="0">
                <a:solidFill>
                  <a:prstClr val="black"/>
                </a:solidFill>
                <a:latin typeface="Calibri"/>
                <a:cs typeface="Calibri"/>
              </a:rPr>
              <a:t>include, but are not limited to, </a:t>
            </a:r>
            <a:r>
              <a:rPr sz="1059" spc="-9" dirty="0">
                <a:solidFill>
                  <a:prstClr val="black"/>
                </a:solidFill>
                <a:latin typeface="Calibri"/>
                <a:cs typeface="Calibri"/>
              </a:rPr>
              <a:t>innovative  </a:t>
            </a:r>
            <a:r>
              <a:rPr sz="1059" spc="-4" dirty="0">
                <a:solidFill>
                  <a:prstClr val="black"/>
                </a:solidFill>
                <a:latin typeface="Calibri"/>
                <a:cs typeface="Calibri"/>
              </a:rPr>
              <a:t>services or communication </a:t>
            </a:r>
            <a:r>
              <a:rPr sz="1059" dirty="0">
                <a:solidFill>
                  <a:prstClr val="black"/>
                </a:solidFill>
                <a:latin typeface="Calibri"/>
                <a:cs typeface="Calibri"/>
              </a:rPr>
              <a:t>channels </a:t>
            </a:r>
            <a:r>
              <a:rPr sz="1059" spc="-4" dirty="0">
                <a:solidFill>
                  <a:prstClr val="black"/>
                </a:solidFill>
                <a:latin typeface="Calibri"/>
                <a:cs typeface="Calibri"/>
              </a:rPr>
              <a:t>for citizens, open data  </a:t>
            </a:r>
            <a:r>
              <a:rPr sz="1059" dirty="0">
                <a:solidFill>
                  <a:prstClr val="black"/>
                </a:solidFill>
                <a:latin typeface="Calibri"/>
                <a:cs typeface="Calibri"/>
              </a:rPr>
              <a:t>and </a:t>
            </a:r>
            <a:r>
              <a:rPr sz="1059" spc="-4" dirty="0">
                <a:solidFill>
                  <a:prstClr val="black"/>
                </a:solidFill>
                <a:latin typeface="Calibri"/>
                <a:cs typeface="Calibri"/>
              </a:rPr>
              <a:t>open </a:t>
            </a:r>
            <a:r>
              <a:rPr sz="1059" dirty="0">
                <a:solidFill>
                  <a:prstClr val="black"/>
                </a:solidFill>
                <a:latin typeface="Calibri"/>
                <a:cs typeface="Calibri"/>
              </a:rPr>
              <a:t>government </a:t>
            </a:r>
            <a:r>
              <a:rPr sz="1059" spc="-9" dirty="0">
                <a:solidFill>
                  <a:prstClr val="black"/>
                </a:solidFill>
                <a:latin typeface="Calibri"/>
                <a:cs typeface="Calibri"/>
              </a:rPr>
              <a:t>initiatives, </a:t>
            </a:r>
            <a:r>
              <a:rPr sz="1059" spc="-4" dirty="0">
                <a:solidFill>
                  <a:prstClr val="black"/>
                </a:solidFill>
                <a:latin typeface="Calibri"/>
                <a:cs typeface="Calibri"/>
              </a:rPr>
              <a:t>applications </a:t>
            </a:r>
            <a:r>
              <a:rPr sz="1059" dirty="0">
                <a:solidFill>
                  <a:prstClr val="black"/>
                </a:solidFill>
                <a:latin typeface="Calibri"/>
                <a:cs typeface="Calibri"/>
              </a:rPr>
              <a:t>to </a:t>
            </a:r>
            <a:r>
              <a:rPr sz="1059" spc="-4" dirty="0">
                <a:solidFill>
                  <a:prstClr val="black"/>
                </a:solidFill>
                <a:latin typeface="Calibri"/>
                <a:cs typeface="Calibri"/>
              </a:rPr>
              <a:t>increase  </a:t>
            </a:r>
            <a:r>
              <a:rPr sz="1059" dirty="0">
                <a:solidFill>
                  <a:prstClr val="black"/>
                </a:solidFill>
                <a:latin typeface="Calibri"/>
                <a:cs typeface="Calibri"/>
              </a:rPr>
              <a:t>government’s eﬃciency </a:t>
            </a:r>
            <a:r>
              <a:rPr sz="1059" spc="-4" dirty="0">
                <a:solidFill>
                  <a:prstClr val="black"/>
                </a:solidFill>
                <a:latin typeface="Calibri"/>
                <a:cs typeface="Calibri"/>
              </a:rPr>
              <a:t>and/or stimulate citizen </a:t>
            </a:r>
            <a:r>
              <a:rPr sz="1059" dirty="0">
                <a:solidFill>
                  <a:prstClr val="black"/>
                </a:solidFill>
                <a:latin typeface="Calibri"/>
                <a:cs typeface="Calibri"/>
              </a:rPr>
              <a:t>engagement  and</a:t>
            </a:r>
            <a:r>
              <a:rPr sz="1059" spc="-9" dirty="0">
                <a:solidFill>
                  <a:prstClr val="black"/>
                </a:solidFill>
                <a:latin typeface="Calibri"/>
                <a:cs typeface="Calibri"/>
              </a:rPr>
              <a:t> interaction.</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dirty="0">
                <a:solidFill>
                  <a:prstClr val="black"/>
                </a:solidFill>
                <a:latin typeface="Calibri"/>
                <a:cs typeface="Calibri"/>
              </a:rPr>
              <a:t>As applicable, </a:t>
            </a:r>
            <a:r>
              <a:rPr sz="1059" spc="-4" dirty="0">
                <a:solidFill>
                  <a:prstClr val="black"/>
                </a:solidFill>
                <a:latin typeface="Calibri"/>
                <a:cs typeface="Calibri"/>
              </a:rPr>
              <a:t>include detailed </a:t>
            </a:r>
            <a:r>
              <a:rPr sz="1059" spc="-9" dirty="0">
                <a:solidFill>
                  <a:prstClr val="black"/>
                </a:solidFill>
                <a:latin typeface="Calibri"/>
                <a:cs typeface="Calibri"/>
              </a:rPr>
              <a:t>information</a:t>
            </a:r>
            <a:r>
              <a:rPr sz="1059" spc="-4" dirty="0">
                <a:solidFill>
                  <a:prstClr val="black"/>
                </a:solidFill>
                <a:latin typeface="Calibri"/>
                <a:cs typeface="Calibri"/>
              </a:rPr>
              <a:t> </a:t>
            </a:r>
            <a:r>
              <a:rPr sz="1059" dirty="0">
                <a:solidFill>
                  <a:prstClr val="black"/>
                </a:solidFill>
                <a:latin typeface="Calibri"/>
                <a:cs typeface="Calibri"/>
              </a:rPr>
              <a:t>about:</a:t>
            </a:r>
            <a:endParaRPr sz="1059">
              <a:solidFill>
                <a:prstClr val="black"/>
              </a:solidFill>
              <a:latin typeface="Calibri"/>
              <a:cs typeface="Calibri"/>
            </a:endParaRPr>
          </a:p>
          <a:p>
            <a:pPr marL="475715" lvl="1" indent="-81807" defTabSz="806867">
              <a:spcBef>
                <a:spcPts val="799"/>
              </a:spcBef>
              <a:buSzPct val="83333"/>
              <a:buFont typeface="Symbol"/>
              <a:buChar char=""/>
              <a:tabLst>
                <a:tab pos="476275" algn="l"/>
              </a:tabLst>
            </a:pPr>
            <a:r>
              <a:rPr sz="1059" spc="-4" dirty="0">
                <a:solidFill>
                  <a:prstClr val="black"/>
                </a:solidFill>
                <a:latin typeface="Calibri"/>
                <a:cs typeface="Calibri"/>
              </a:rPr>
              <a:t>Longevity of the</a:t>
            </a:r>
            <a:r>
              <a:rPr sz="1059" spc="-9" dirty="0">
                <a:solidFill>
                  <a:prstClr val="black"/>
                </a:solidFill>
                <a:latin typeface="Calibri"/>
                <a:cs typeface="Calibri"/>
              </a:rPr>
              <a:t> </a:t>
            </a:r>
            <a:r>
              <a:rPr sz="1059" spc="-4" dirty="0">
                <a:solidFill>
                  <a:prstClr val="black"/>
                </a:solidFill>
                <a:latin typeface="Calibri"/>
                <a:cs typeface="Calibri"/>
              </a:rPr>
              <a:t>service</a:t>
            </a:r>
            <a:endParaRPr sz="1059">
              <a:solidFill>
                <a:prstClr val="black"/>
              </a:solidFill>
              <a:latin typeface="Calibri"/>
              <a:cs typeface="Calibri"/>
            </a:endParaRPr>
          </a:p>
          <a:p>
            <a:pPr marL="475715" lvl="1" indent="-81807" defTabSz="806867">
              <a:spcBef>
                <a:spcPts val="794"/>
              </a:spcBef>
              <a:buSzPct val="83333"/>
              <a:buFont typeface="Symbol"/>
              <a:buChar char=""/>
              <a:tabLst>
                <a:tab pos="476275" algn="l"/>
              </a:tabLst>
            </a:pPr>
            <a:r>
              <a:rPr sz="1059" spc="-4" dirty="0">
                <a:solidFill>
                  <a:prstClr val="black"/>
                </a:solidFill>
                <a:latin typeface="Calibri"/>
                <a:cs typeface="Calibri"/>
              </a:rPr>
              <a:t>Target </a:t>
            </a:r>
            <a:r>
              <a:rPr sz="1059" dirty="0">
                <a:solidFill>
                  <a:prstClr val="black"/>
                </a:solidFill>
                <a:latin typeface="Calibri"/>
                <a:cs typeface="Calibri"/>
              </a:rPr>
              <a:t>audience and </a:t>
            </a:r>
            <a:r>
              <a:rPr sz="1059" spc="-4" dirty="0">
                <a:solidFill>
                  <a:prstClr val="black"/>
                </a:solidFill>
                <a:latin typeface="Calibri"/>
                <a:cs typeface="Calibri"/>
              </a:rPr>
              <a:t>the </a:t>
            </a:r>
            <a:r>
              <a:rPr sz="1059" dirty="0">
                <a:solidFill>
                  <a:prstClr val="black"/>
                </a:solidFill>
                <a:latin typeface="Calibri"/>
                <a:cs typeface="Calibri"/>
              </a:rPr>
              <a:t>current </a:t>
            </a:r>
            <a:r>
              <a:rPr sz="1059" spc="-9" dirty="0">
                <a:solidFill>
                  <a:prstClr val="black"/>
                </a:solidFill>
                <a:latin typeface="Calibri"/>
                <a:cs typeface="Calibri"/>
              </a:rPr>
              <a:t>adoption</a:t>
            </a:r>
            <a:r>
              <a:rPr sz="1059" spc="-13" dirty="0">
                <a:solidFill>
                  <a:prstClr val="black"/>
                </a:solidFill>
                <a:latin typeface="Calibri"/>
                <a:cs typeface="Calibri"/>
              </a:rPr>
              <a:t> </a:t>
            </a:r>
            <a:r>
              <a:rPr sz="1059" dirty="0">
                <a:solidFill>
                  <a:prstClr val="black"/>
                </a:solidFill>
                <a:latin typeface="Calibri"/>
                <a:cs typeface="Calibri"/>
              </a:rPr>
              <a:t>rate</a:t>
            </a:r>
            <a:endParaRPr sz="1059">
              <a:solidFill>
                <a:prstClr val="black"/>
              </a:solidFill>
              <a:latin typeface="Calibri"/>
              <a:cs typeface="Calibri"/>
            </a:endParaRPr>
          </a:p>
          <a:p>
            <a:pPr marL="475715" lvl="1" indent="-81807" defTabSz="806867">
              <a:spcBef>
                <a:spcPts val="799"/>
              </a:spcBef>
              <a:buSzPct val="83333"/>
              <a:buFont typeface="Symbol"/>
              <a:buChar char=""/>
              <a:tabLst>
                <a:tab pos="476275" algn="l"/>
              </a:tabLst>
            </a:pPr>
            <a:r>
              <a:rPr sz="1059" spc="-4" dirty="0">
                <a:solidFill>
                  <a:prstClr val="black"/>
                </a:solidFill>
                <a:latin typeface="Calibri"/>
                <a:cs typeface="Calibri"/>
              </a:rPr>
              <a:t>Outreach </a:t>
            </a:r>
            <a:r>
              <a:rPr sz="1059" dirty="0">
                <a:solidFill>
                  <a:prstClr val="black"/>
                </a:solidFill>
                <a:latin typeface="Calibri"/>
                <a:cs typeface="Calibri"/>
              </a:rPr>
              <a:t>campaigns to encourage</a:t>
            </a:r>
            <a:r>
              <a:rPr sz="1059" spc="-13" dirty="0">
                <a:solidFill>
                  <a:prstClr val="black"/>
                </a:solidFill>
                <a:latin typeface="Calibri"/>
                <a:cs typeface="Calibri"/>
              </a:rPr>
              <a:t> </a:t>
            </a:r>
            <a:r>
              <a:rPr sz="1059" spc="-4" dirty="0">
                <a:solidFill>
                  <a:prstClr val="black"/>
                </a:solidFill>
                <a:latin typeface="Calibri"/>
                <a:cs typeface="Calibri"/>
              </a:rPr>
              <a:t>use</a:t>
            </a:r>
            <a:endParaRPr sz="1059">
              <a:solidFill>
                <a:prstClr val="black"/>
              </a:solidFill>
              <a:latin typeface="Calibri"/>
              <a:cs typeface="Calibri"/>
            </a:endParaRPr>
          </a:p>
          <a:p>
            <a:pPr marL="475715" lvl="1" indent="-81807" defTabSz="806867">
              <a:spcBef>
                <a:spcPts val="803"/>
              </a:spcBef>
              <a:buSzPct val="83333"/>
              <a:buFont typeface="Symbol"/>
              <a:buChar char=""/>
              <a:tabLst>
                <a:tab pos="476275" algn="l"/>
              </a:tabLst>
            </a:pPr>
            <a:r>
              <a:rPr sz="1059" spc="-4" dirty="0">
                <a:solidFill>
                  <a:prstClr val="black"/>
                </a:solidFill>
                <a:latin typeface="Calibri"/>
                <a:cs typeface="Calibri"/>
              </a:rPr>
              <a:t>Steps </a:t>
            </a:r>
            <a:r>
              <a:rPr sz="1059" dirty="0">
                <a:solidFill>
                  <a:prstClr val="black"/>
                </a:solidFill>
                <a:latin typeface="Calibri"/>
                <a:cs typeface="Calibri"/>
              </a:rPr>
              <a:t>taken to ensure </a:t>
            </a:r>
            <a:r>
              <a:rPr sz="1059" spc="-4" dirty="0">
                <a:solidFill>
                  <a:prstClr val="black"/>
                </a:solidFill>
                <a:latin typeface="Calibri"/>
                <a:cs typeface="Calibri"/>
              </a:rPr>
              <a:t>data </a:t>
            </a:r>
            <a:r>
              <a:rPr sz="1059" dirty="0">
                <a:solidFill>
                  <a:prstClr val="black"/>
                </a:solidFill>
                <a:latin typeface="Calibri"/>
                <a:cs typeface="Calibri"/>
              </a:rPr>
              <a:t>and </a:t>
            </a:r>
            <a:r>
              <a:rPr sz="1059" spc="-4" dirty="0">
                <a:solidFill>
                  <a:prstClr val="black"/>
                </a:solidFill>
                <a:latin typeface="Calibri"/>
                <a:cs typeface="Calibri"/>
              </a:rPr>
              <a:t>transactional</a:t>
            </a:r>
            <a:r>
              <a:rPr sz="1059" spc="-18" dirty="0">
                <a:solidFill>
                  <a:prstClr val="black"/>
                </a:solidFill>
                <a:latin typeface="Calibri"/>
                <a:cs typeface="Calibri"/>
              </a:rPr>
              <a:t> </a:t>
            </a:r>
            <a:r>
              <a:rPr sz="1059" spc="-4" dirty="0">
                <a:solidFill>
                  <a:prstClr val="black"/>
                </a:solidFill>
                <a:latin typeface="Calibri"/>
                <a:cs typeface="Calibri"/>
              </a:rPr>
              <a:t>security</a:t>
            </a:r>
            <a:endParaRPr sz="1059">
              <a:solidFill>
                <a:prstClr val="black"/>
              </a:solidFill>
              <a:latin typeface="Calibri"/>
              <a:cs typeface="Calibri"/>
            </a:endParaRPr>
          </a:p>
          <a:p>
            <a:pPr marL="475715" lvl="1" indent="-81807" defTabSz="806867">
              <a:spcBef>
                <a:spcPts val="794"/>
              </a:spcBef>
              <a:buSzPct val="83333"/>
              <a:buFont typeface="Symbol"/>
              <a:buChar char=""/>
              <a:tabLst>
                <a:tab pos="476275" algn="l"/>
              </a:tabLst>
            </a:pPr>
            <a:r>
              <a:rPr sz="1059" dirty="0">
                <a:solidFill>
                  <a:prstClr val="black"/>
                </a:solidFill>
                <a:latin typeface="Calibri"/>
                <a:cs typeface="Calibri"/>
              </a:rPr>
              <a:t>Performance measures </a:t>
            </a:r>
            <a:r>
              <a:rPr sz="1059" spc="-4" dirty="0">
                <a:solidFill>
                  <a:prstClr val="black"/>
                </a:solidFill>
                <a:latin typeface="Calibri"/>
                <a:cs typeface="Calibri"/>
              </a:rPr>
              <a:t>and </a:t>
            </a:r>
            <a:r>
              <a:rPr sz="1059" dirty="0">
                <a:solidFill>
                  <a:prstClr val="black"/>
                </a:solidFill>
                <a:latin typeface="Calibri"/>
                <a:cs typeface="Calibri"/>
              </a:rPr>
              <a:t>client </a:t>
            </a:r>
            <a:r>
              <a:rPr sz="1059" spc="-9" dirty="0">
                <a:solidFill>
                  <a:prstClr val="black"/>
                </a:solidFill>
                <a:latin typeface="Calibri"/>
                <a:cs typeface="Calibri"/>
              </a:rPr>
              <a:t>satisfaction</a:t>
            </a:r>
            <a:r>
              <a:rPr sz="1059" spc="-13" dirty="0">
                <a:solidFill>
                  <a:prstClr val="black"/>
                </a:solidFill>
                <a:latin typeface="Calibri"/>
                <a:cs typeface="Calibri"/>
              </a:rPr>
              <a:t> </a:t>
            </a:r>
            <a:r>
              <a:rPr sz="1059" spc="-4" dirty="0">
                <a:solidFill>
                  <a:prstClr val="black"/>
                </a:solidFill>
                <a:latin typeface="Calibri"/>
                <a:cs typeface="Calibri"/>
              </a:rPr>
              <a:t>data</a:t>
            </a:r>
            <a:endParaRPr sz="1059">
              <a:solidFill>
                <a:prstClr val="black"/>
              </a:solidFill>
              <a:latin typeface="Calibri"/>
              <a:cs typeface="Calibri"/>
            </a:endParaRPr>
          </a:p>
          <a:p>
            <a:pPr marL="244301" marR="164175" indent="-201717" defTabSz="806867">
              <a:lnSpc>
                <a:spcPct val="121000"/>
              </a:lnSpc>
              <a:spcBef>
                <a:spcPts val="529"/>
              </a:spcBef>
              <a:buSzPct val="83333"/>
              <a:buFont typeface="Symbol"/>
              <a:buChar char=""/>
              <a:tabLst>
                <a:tab pos="244301" algn="l"/>
                <a:tab pos="244862" algn="l"/>
              </a:tabLst>
            </a:pPr>
            <a:r>
              <a:rPr sz="1059" dirty="0">
                <a:solidFill>
                  <a:prstClr val="black"/>
                </a:solidFill>
                <a:latin typeface="Calibri"/>
                <a:cs typeface="Calibri"/>
              </a:rPr>
              <a:t>Include any </a:t>
            </a:r>
            <a:r>
              <a:rPr sz="1059" spc="-4" dirty="0">
                <a:solidFill>
                  <a:prstClr val="black"/>
                </a:solidFill>
                <a:latin typeface="Calibri"/>
                <a:cs typeface="Calibri"/>
              </a:rPr>
              <a:t>development </a:t>
            </a:r>
            <a:r>
              <a:rPr sz="1059" dirty="0">
                <a:solidFill>
                  <a:prstClr val="black"/>
                </a:solidFill>
                <a:latin typeface="Calibri"/>
                <a:cs typeface="Calibri"/>
              </a:rPr>
              <a:t>and/or training </a:t>
            </a:r>
            <a:r>
              <a:rPr sz="1059" spc="-9" dirty="0">
                <a:solidFill>
                  <a:prstClr val="black"/>
                </a:solidFill>
                <a:latin typeface="Calibri"/>
                <a:cs typeface="Calibri"/>
              </a:rPr>
              <a:t>initiatives </a:t>
            </a:r>
            <a:r>
              <a:rPr sz="1059" dirty="0">
                <a:solidFill>
                  <a:prstClr val="black"/>
                </a:solidFill>
                <a:latin typeface="Calibri"/>
                <a:cs typeface="Calibri"/>
              </a:rPr>
              <a:t>that  ensure expanded </a:t>
            </a:r>
            <a:r>
              <a:rPr sz="1059" spc="-4" dirty="0">
                <a:solidFill>
                  <a:prstClr val="black"/>
                </a:solidFill>
                <a:latin typeface="Calibri"/>
                <a:cs typeface="Calibri"/>
              </a:rPr>
              <a:t>access to, and independent use of these  </a:t>
            </a:r>
            <a:r>
              <a:rPr sz="1059" dirty="0">
                <a:solidFill>
                  <a:prstClr val="black"/>
                </a:solidFill>
                <a:latin typeface="Calibri"/>
                <a:cs typeface="Calibri"/>
              </a:rPr>
              <a:t>services </a:t>
            </a:r>
            <a:r>
              <a:rPr sz="1059" spc="-4" dirty="0">
                <a:solidFill>
                  <a:prstClr val="black"/>
                </a:solidFill>
                <a:latin typeface="Calibri"/>
                <a:cs typeface="Calibri"/>
              </a:rPr>
              <a:t>by people </a:t>
            </a:r>
            <a:r>
              <a:rPr sz="1059" dirty="0">
                <a:solidFill>
                  <a:prstClr val="black"/>
                </a:solidFill>
                <a:latin typeface="Calibri"/>
                <a:cs typeface="Calibri"/>
              </a:rPr>
              <a:t>with </a:t>
            </a:r>
            <a:r>
              <a:rPr sz="1059" spc="-4" dirty="0">
                <a:solidFill>
                  <a:prstClr val="black"/>
                </a:solidFill>
                <a:latin typeface="Calibri"/>
                <a:cs typeface="Calibri"/>
              </a:rPr>
              <a:t>disabilities or others </a:t>
            </a:r>
            <a:r>
              <a:rPr sz="1059" dirty="0">
                <a:solidFill>
                  <a:prstClr val="black"/>
                </a:solidFill>
                <a:latin typeface="Calibri"/>
                <a:cs typeface="Calibri"/>
              </a:rPr>
              <a:t>who would </a:t>
            </a:r>
            <a:r>
              <a:rPr sz="1059" spc="-4" dirty="0">
                <a:solidFill>
                  <a:prstClr val="black"/>
                </a:solidFill>
                <a:latin typeface="Calibri"/>
                <a:cs typeface="Calibri"/>
              </a:rPr>
              <a:t>not  normally have </a:t>
            </a:r>
            <a:r>
              <a:rPr sz="1059" dirty="0">
                <a:solidFill>
                  <a:prstClr val="black"/>
                </a:solidFill>
                <a:latin typeface="Calibri"/>
                <a:cs typeface="Calibri"/>
              </a:rPr>
              <a:t>easy </a:t>
            </a:r>
            <a:r>
              <a:rPr sz="1059" spc="-4" dirty="0">
                <a:solidFill>
                  <a:prstClr val="black"/>
                </a:solidFill>
                <a:latin typeface="Calibri"/>
                <a:cs typeface="Calibri"/>
              </a:rPr>
              <a:t>access to </a:t>
            </a:r>
            <a:r>
              <a:rPr sz="1059" dirty="0">
                <a:solidFill>
                  <a:prstClr val="black"/>
                </a:solidFill>
                <a:latin typeface="Calibri"/>
                <a:cs typeface="Calibri"/>
              </a:rPr>
              <a:t>digital government</a:t>
            </a:r>
            <a:r>
              <a:rPr sz="1059" spc="-26" dirty="0">
                <a:solidFill>
                  <a:prstClr val="black"/>
                </a:solidFill>
                <a:latin typeface="Calibri"/>
                <a:cs typeface="Calibri"/>
              </a:rPr>
              <a:t> </a:t>
            </a:r>
            <a:r>
              <a:rPr sz="1059" spc="-9" dirty="0">
                <a:solidFill>
                  <a:prstClr val="black"/>
                </a:solidFill>
                <a:latin typeface="Calibri"/>
                <a:cs typeface="Calibri"/>
              </a:rPr>
              <a:t>initiatives.</a:t>
            </a:r>
            <a:endParaRPr sz="1059">
              <a:solidFill>
                <a:prstClr val="black"/>
              </a:solidFill>
              <a:latin typeface="Calibri"/>
              <a:cs typeface="Calibri"/>
            </a:endParaRPr>
          </a:p>
        </p:txBody>
      </p:sp>
      <p:sp>
        <p:nvSpPr>
          <p:cNvPr id="5" name="object 5"/>
          <p:cNvSpPr txBox="1"/>
          <p:nvPr/>
        </p:nvSpPr>
        <p:spPr>
          <a:xfrm>
            <a:off x="6169959" y="1889312"/>
            <a:ext cx="3692899" cy="3461898"/>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EXAMPLES</a:t>
            </a:r>
            <a:endParaRPr sz="1059">
              <a:solidFill>
                <a:prstClr val="black"/>
              </a:solidFill>
              <a:latin typeface="Calibri"/>
              <a:cs typeface="Calibri"/>
            </a:endParaRPr>
          </a:p>
          <a:p>
            <a:pPr marL="42585" defTabSz="806867">
              <a:spcBef>
                <a:spcPts val="750"/>
              </a:spcBef>
            </a:pPr>
            <a:r>
              <a:rPr sz="1059" dirty="0">
                <a:solidFill>
                  <a:prstClr val="black"/>
                </a:solidFill>
                <a:latin typeface="Calibri"/>
                <a:cs typeface="Calibri"/>
              </a:rPr>
              <a:t>Relevant </a:t>
            </a:r>
            <a:r>
              <a:rPr sz="1059" spc="-4" dirty="0">
                <a:solidFill>
                  <a:prstClr val="black"/>
                </a:solidFill>
                <a:latin typeface="Calibri"/>
                <a:cs typeface="Calibri"/>
              </a:rPr>
              <a:t>projects include, but are not limited</a:t>
            </a:r>
            <a:r>
              <a:rPr sz="1059" spc="-9" dirty="0">
                <a:solidFill>
                  <a:prstClr val="black"/>
                </a:solidFill>
                <a:latin typeface="Calibri"/>
                <a:cs typeface="Calibri"/>
              </a:rPr>
              <a:t> </a:t>
            </a:r>
            <a:r>
              <a:rPr sz="1059" spc="-4" dirty="0">
                <a:solidFill>
                  <a:prstClr val="black"/>
                </a:solidFill>
                <a:latin typeface="Calibri"/>
                <a:cs typeface="Calibri"/>
              </a:rPr>
              <a:t>to:</a:t>
            </a:r>
            <a:endParaRPr sz="1059">
              <a:solidFill>
                <a:prstClr val="black"/>
              </a:solidFill>
              <a:latin typeface="Calibri"/>
              <a:cs typeface="Calibri"/>
            </a:endParaRPr>
          </a:p>
          <a:p>
            <a:pPr marL="244301" indent="-201717" defTabSz="806867">
              <a:spcBef>
                <a:spcPts val="789"/>
              </a:spcBef>
              <a:buSzPct val="83333"/>
              <a:buFont typeface="Symbol"/>
              <a:buChar char=""/>
              <a:tabLst>
                <a:tab pos="244301" algn="l"/>
                <a:tab pos="244862" algn="l"/>
              </a:tabLst>
            </a:pPr>
            <a:r>
              <a:rPr sz="1059" spc="-4" dirty="0">
                <a:solidFill>
                  <a:prstClr val="black"/>
                </a:solidFill>
                <a:latin typeface="Calibri"/>
                <a:cs typeface="Calibri"/>
              </a:rPr>
              <a:t>Innovations in online</a:t>
            </a:r>
            <a:r>
              <a:rPr sz="1059" spc="-9" dirty="0">
                <a:solidFill>
                  <a:prstClr val="black"/>
                </a:solidFill>
                <a:latin typeface="Calibri"/>
                <a:cs typeface="Calibri"/>
              </a:rPr>
              <a:t> </a:t>
            </a:r>
            <a:r>
              <a:rPr sz="1059" spc="-4" dirty="0">
                <a:solidFill>
                  <a:prstClr val="black"/>
                </a:solidFill>
                <a:latin typeface="Calibri"/>
                <a:cs typeface="Calibri"/>
              </a:rPr>
              <a:t>transactions</a:t>
            </a:r>
            <a:endParaRPr sz="1059">
              <a:solidFill>
                <a:prstClr val="black"/>
              </a:solidFill>
              <a:latin typeface="Calibri"/>
              <a:cs typeface="Calibri"/>
            </a:endParaRPr>
          </a:p>
          <a:p>
            <a:pPr marL="244301" indent="-201717" defTabSz="806867">
              <a:spcBef>
                <a:spcPts val="803"/>
              </a:spcBef>
              <a:buSzPct val="83333"/>
              <a:buFont typeface="Symbol"/>
              <a:buChar char=""/>
              <a:tabLst>
                <a:tab pos="244301" algn="l"/>
                <a:tab pos="244862" algn="l"/>
              </a:tabLst>
            </a:pPr>
            <a:r>
              <a:rPr sz="1059" spc="-4" dirty="0">
                <a:solidFill>
                  <a:prstClr val="black"/>
                </a:solidFill>
                <a:latin typeface="Calibri"/>
                <a:cs typeface="Calibri"/>
              </a:rPr>
              <a:t>Social</a:t>
            </a:r>
            <a:r>
              <a:rPr sz="1059" spc="-9" dirty="0">
                <a:solidFill>
                  <a:prstClr val="black"/>
                </a:solidFill>
                <a:latin typeface="Calibri"/>
                <a:cs typeface="Calibri"/>
              </a:rPr>
              <a:t> </a:t>
            </a:r>
            <a:r>
              <a:rPr sz="1059" spc="-4" dirty="0">
                <a:solidFill>
                  <a:prstClr val="black"/>
                </a:solidFill>
                <a:latin typeface="Calibri"/>
                <a:cs typeface="Calibri"/>
              </a:rPr>
              <a:t>networking</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9" dirty="0">
                <a:solidFill>
                  <a:prstClr val="black"/>
                </a:solidFill>
                <a:latin typeface="Calibri"/>
                <a:cs typeface="Calibri"/>
              </a:rPr>
              <a:t>Citizen </a:t>
            </a:r>
            <a:r>
              <a:rPr sz="1059" spc="-4" dirty="0">
                <a:solidFill>
                  <a:prstClr val="black"/>
                </a:solidFill>
                <a:latin typeface="Calibri"/>
                <a:cs typeface="Calibri"/>
              </a:rPr>
              <a:t>feedback </a:t>
            </a:r>
            <a:r>
              <a:rPr sz="1059" dirty="0">
                <a:solidFill>
                  <a:prstClr val="black"/>
                </a:solidFill>
                <a:latin typeface="Calibri"/>
                <a:cs typeface="Calibri"/>
              </a:rPr>
              <a:t>and </a:t>
            </a:r>
            <a:r>
              <a:rPr sz="1059" spc="-4" dirty="0">
                <a:solidFill>
                  <a:prstClr val="black"/>
                </a:solidFill>
                <a:latin typeface="Calibri"/>
                <a:cs typeface="Calibri"/>
              </a:rPr>
              <a:t>commenting</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Personalized mapping and </a:t>
            </a:r>
            <a:r>
              <a:rPr sz="1059" spc="-4" dirty="0">
                <a:solidFill>
                  <a:prstClr val="black"/>
                </a:solidFill>
                <a:latin typeface="Calibri"/>
                <a:cs typeface="Calibri"/>
              </a:rPr>
              <a:t>service </a:t>
            </a:r>
            <a:r>
              <a:rPr sz="1059" spc="-9" dirty="0">
                <a:solidFill>
                  <a:prstClr val="black"/>
                </a:solidFill>
                <a:latin typeface="Calibri"/>
                <a:cs typeface="Calibri"/>
              </a:rPr>
              <a:t>location</a:t>
            </a:r>
            <a:r>
              <a:rPr sz="1059" spc="-18" dirty="0">
                <a:solidFill>
                  <a:prstClr val="black"/>
                </a:solidFill>
                <a:latin typeface="Calibri"/>
                <a:cs typeface="Calibri"/>
              </a:rPr>
              <a:t> </a:t>
            </a:r>
            <a:r>
              <a:rPr sz="1059" dirty="0">
                <a:solidFill>
                  <a:prstClr val="black"/>
                </a:solidFill>
                <a:latin typeface="Calibri"/>
                <a:cs typeface="Calibri"/>
              </a:rPr>
              <a:t>trackers</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Mobile apps and</a:t>
            </a:r>
            <a:r>
              <a:rPr sz="1059" spc="-9" dirty="0">
                <a:solidFill>
                  <a:prstClr val="black"/>
                </a:solidFill>
                <a:latin typeface="Calibri"/>
                <a:cs typeface="Calibri"/>
              </a:rPr>
              <a:t> </a:t>
            </a:r>
            <a:r>
              <a:rPr sz="1059" spc="-4" dirty="0">
                <a:solidFill>
                  <a:prstClr val="black"/>
                </a:solidFill>
                <a:latin typeface="Calibri"/>
                <a:cs typeface="Calibri"/>
              </a:rPr>
              <a:t>services</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Alerts and</a:t>
            </a:r>
            <a:r>
              <a:rPr sz="1059" spc="-9" dirty="0">
                <a:solidFill>
                  <a:prstClr val="black"/>
                </a:solidFill>
                <a:latin typeface="Calibri"/>
                <a:cs typeface="Calibri"/>
              </a:rPr>
              <a:t> notiﬁcations</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Open data portals </a:t>
            </a:r>
            <a:r>
              <a:rPr sz="1059" dirty="0">
                <a:solidFill>
                  <a:prstClr val="black"/>
                </a:solidFill>
                <a:latin typeface="Calibri"/>
                <a:cs typeface="Calibri"/>
              </a:rPr>
              <a:t>and transparency</a:t>
            </a:r>
            <a:r>
              <a:rPr sz="1059" spc="-13" dirty="0">
                <a:solidFill>
                  <a:prstClr val="black"/>
                </a:solidFill>
                <a:latin typeface="Calibri"/>
                <a:cs typeface="Calibri"/>
              </a:rPr>
              <a:t> </a:t>
            </a:r>
            <a:r>
              <a:rPr sz="1059" spc="-9" dirty="0">
                <a:solidFill>
                  <a:prstClr val="black"/>
                </a:solidFill>
                <a:latin typeface="Calibri"/>
                <a:cs typeface="Calibri"/>
              </a:rPr>
              <a:t>initiatives</a:t>
            </a:r>
            <a:endParaRPr sz="1059">
              <a:solidFill>
                <a:prstClr val="black"/>
              </a:solidFill>
              <a:latin typeface="Calibri"/>
              <a:cs typeface="Calibri"/>
            </a:endParaRPr>
          </a:p>
          <a:p>
            <a:pPr defTabSz="806867"/>
            <a:endParaRPr sz="1147">
              <a:solidFill>
                <a:prstClr val="black"/>
              </a:solidFill>
              <a:latin typeface="Times New Roman"/>
              <a:cs typeface="Times New Roman"/>
            </a:endParaRPr>
          </a:p>
          <a:p>
            <a:pPr defTabSz="806867">
              <a:spcBef>
                <a:spcPts val="13"/>
              </a:spcBef>
            </a:pPr>
            <a:endParaRPr sz="1103">
              <a:solidFill>
                <a:prstClr val="black"/>
              </a:solidFill>
              <a:latin typeface="Times New Roman"/>
              <a:cs typeface="Times New Roman"/>
            </a:endParaRPr>
          </a:p>
          <a:p>
            <a:pPr marL="42585" marR="69480" defTabSz="806867">
              <a:lnSpc>
                <a:spcPct val="121000"/>
              </a:lnSpc>
              <a:spcBef>
                <a:spcPts val="4"/>
              </a:spcBef>
            </a:pPr>
            <a:r>
              <a:rPr sz="1059" spc="-4" dirty="0">
                <a:solidFill>
                  <a:prstClr val="black"/>
                </a:solidFill>
                <a:latin typeface="Calibri"/>
                <a:cs typeface="Calibri"/>
              </a:rPr>
              <a:t>*Submissions that address high‐volume, mission‐critical services  such </a:t>
            </a:r>
            <a:r>
              <a:rPr sz="1059" dirty="0">
                <a:solidFill>
                  <a:prstClr val="black"/>
                </a:solidFill>
                <a:latin typeface="Calibri"/>
                <a:cs typeface="Calibri"/>
              </a:rPr>
              <a:t>as </a:t>
            </a:r>
            <a:r>
              <a:rPr sz="1059" spc="-4" dirty="0">
                <a:solidFill>
                  <a:prstClr val="black"/>
                </a:solidFill>
                <a:latin typeface="Calibri"/>
                <a:cs typeface="Calibri"/>
              </a:rPr>
              <a:t>unemployment services, veterans' services,  comprehensive beneﬁts </a:t>
            </a:r>
            <a:r>
              <a:rPr sz="1059" dirty="0">
                <a:solidFill>
                  <a:prstClr val="black"/>
                </a:solidFill>
                <a:latin typeface="Calibri"/>
                <a:cs typeface="Calibri"/>
              </a:rPr>
              <a:t>availability and eligibility </a:t>
            </a:r>
            <a:r>
              <a:rPr sz="1059" spc="-9" dirty="0">
                <a:solidFill>
                  <a:prstClr val="black"/>
                </a:solidFill>
                <a:latin typeface="Calibri"/>
                <a:cs typeface="Calibri"/>
              </a:rPr>
              <a:t>determination,  justice </a:t>
            </a:r>
            <a:r>
              <a:rPr sz="1059" spc="-4" dirty="0">
                <a:solidFill>
                  <a:prstClr val="black"/>
                </a:solidFill>
                <a:latin typeface="Calibri"/>
                <a:cs typeface="Calibri"/>
              </a:rPr>
              <a:t>programs, </a:t>
            </a:r>
            <a:r>
              <a:rPr sz="1059" dirty="0">
                <a:solidFill>
                  <a:prstClr val="black"/>
                </a:solidFill>
                <a:latin typeface="Calibri"/>
                <a:cs typeface="Calibri"/>
              </a:rPr>
              <a:t>and revenue and tax </a:t>
            </a:r>
            <a:r>
              <a:rPr sz="1059" spc="-4" dirty="0">
                <a:solidFill>
                  <a:prstClr val="black"/>
                </a:solidFill>
                <a:latin typeface="Calibri"/>
                <a:cs typeface="Calibri"/>
              </a:rPr>
              <a:t>collection </a:t>
            </a:r>
            <a:r>
              <a:rPr sz="1059" dirty="0">
                <a:solidFill>
                  <a:prstClr val="black"/>
                </a:solidFill>
                <a:latin typeface="Calibri"/>
                <a:cs typeface="Calibri"/>
              </a:rPr>
              <a:t>are</a:t>
            </a:r>
            <a:r>
              <a:rPr sz="1059" spc="22" dirty="0">
                <a:solidFill>
                  <a:prstClr val="black"/>
                </a:solidFill>
                <a:latin typeface="Calibri"/>
                <a:cs typeface="Calibri"/>
              </a:rPr>
              <a:t> </a:t>
            </a:r>
            <a:r>
              <a:rPr sz="1059" spc="-4" dirty="0">
                <a:solidFill>
                  <a:prstClr val="black"/>
                </a:solidFill>
                <a:latin typeface="Calibri"/>
                <a:cs typeface="Calibri"/>
              </a:rPr>
              <a:t>encouraged.</a:t>
            </a:r>
            <a:endParaRPr sz="1059">
              <a:solidFill>
                <a:prstClr val="black"/>
              </a:solidFill>
              <a:latin typeface="Calibri"/>
              <a:cs typeface="Calibri"/>
            </a:endParaRPr>
          </a:p>
        </p:txBody>
      </p:sp>
      <p:sp>
        <p:nvSpPr>
          <p:cNvPr id="6" name="object 6"/>
          <p:cNvSpPr txBox="1"/>
          <p:nvPr/>
        </p:nvSpPr>
        <p:spPr>
          <a:xfrm>
            <a:off x="2103776" y="826269"/>
            <a:ext cx="7345456" cy="724444"/>
          </a:xfrm>
          <a:prstGeom prst="rect">
            <a:avLst/>
          </a:prstGeom>
        </p:spPr>
        <p:txBody>
          <a:bodyPr vert="horz" wrap="square" lIns="0" tIns="81803" rIns="0" bIns="0" rtlCol="0">
            <a:spAutoFit/>
          </a:bodyPr>
          <a:lstStyle/>
          <a:p>
            <a:pPr marL="11206" defTabSz="806867">
              <a:spcBef>
                <a:spcPts val="644"/>
              </a:spcBef>
            </a:pPr>
            <a:r>
              <a:rPr sz="1235" b="1" spc="-4" dirty="0">
                <a:solidFill>
                  <a:srgbClr val="1F497C"/>
                </a:solidFill>
                <a:latin typeface="Calibri"/>
                <a:cs typeface="Calibri"/>
              </a:rPr>
              <a:t>KEY </a:t>
            </a:r>
            <a:r>
              <a:rPr sz="1235" b="1" spc="-13" dirty="0">
                <a:solidFill>
                  <a:srgbClr val="1F497C"/>
                </a:solidFill>
                <a:latin typeface="Calibri"/>
                <a:cs typeface="Calibri"/>
              </a:rPr>
              <a:t>ATTRIBUTE</a:t>
            </a:r>
            <a:endParaRPr sz="1235">
              <a:solidFill>
                <a:prstClr val="black"/>
              </a:solidFill>
              <a:latin typeface="Calibri"/>
              <a:cs typeface="Calibri"/>
            </a:endParaRPr>
          </a:p>
          <a:p>
            <a:pPr marL="11206" marR="4483" defTabSz="806867">
              <a:lnSpc>
                <a:spcPct val="101800"/>
              </a:lnSpc>
              <a:spcBef>
                <a:spcPts val="529"/>
              </a:spcBef>
            </a:pPr>
            <a:r>
              <a:rPr sz="1235" spc="-9" dirty="0">
                <a:solidFill>
                  <a:prstClr val="black"/>
                </a:solidFill>
                <a:latin typeface="Calibri"/>
                <a:cs typeface="Calibri"/>
              </a:rPr>
              <a:t>Projects recognized </a:t>
            </a:r>
            <a:r>
              <a:rPr sz="1235" spc="-4" dirty="0">
                <a:solidFill>
                  <a:prstClr val="black"/>
                </a:solidFill>
                <a:latin typeface="Calibri"/>
                <a:cs typeface="Calibri"/>
              </a:rPr>
              <a:t>in this </a:t>
            </a:r>
            <a:r>
              <a:rPr sz="1235" spc="-9" dirty="0">
                <a:solidFill>
                  <a:prstClr val="black"/>
                </a:solidFill>
                <a:latin typeface="Calibri"/>
                <a:cs typeface="Calibri"/>
              </a:rPr>
              <a:t>category </a:t>
            </a:r>
            <a:r>
              <a:rPr sz="1235" spc="-13" dirty="0">
                <a:solidFill>
                  <a:prstClr val="black"/>
                </a:solidFill>
                <a:latin typeface="Calibri"/>
                <a:cs typeface="Calibri"/>
              </a:rPr>
              <a:t>foster </a:t>
            </a:r>
            <a:r>
              <a:rPr sz="1235" spc="-9" dirty="0">
                <a:solidFill>
                  <a:prstClr val="black"/>
                </a:solidFill>
                <a:latin typeface="Calibri"/>
                <a:cs typeface="Calibri"/>
              </a:rPr>
              <a:t>improved interaction </a:t>
            </a:r>
            <a:r>
              <a:rPr sz="1235" spc="-4" dirty="0">
                <a:solidFill>
                  <a:prstClr val="black"/>
                </a:solidFill>
                <a:latin typeface="Calibri"/>
                <a:cs typeface="Calibri"/>
              </a:rPr>
              <a:t>between </a:t>
            </a:r>
            <a:r>
              <a:rPr sz="1235" spc="-9" dirty="0">
                <a:solidFill>
                  <a:prstClr val="black"/>
                </a:solidFill>
                <a:latin typeface="Calibri"/>
                <a:cs typeface="Calibri"/>
              </a:rPr>
              <a:t>government </a:t>
            </a:r>
            <a:r>
              <a:rPr sz="1235" spc="-4" dirty="0">
                <a:solidFill>
                  <a:prstClr val="black"/>
                </a:solidFill>
                <a:latin typeface="Calibri"/>
                <a:cs typeface="Calibri"/>
              </a:rPr>
              <a:t>and </a:t>
            </a:r>
            <a:r>
              <a:rPr sz="1235" spc="-9" dirty="0">
                <a:solidFill>
                  <a:prstClr val="black"/>
                </a:solidFill>
                <a:latin typeface="Calibri"/>
                <a:cs typeface="Calibri"/>
              </a:rPr>
              <a:t>citizens, stimulate citizen  engagement and/or provide </a:t>
            </a:r>
            <a:r>
              <a:rPr sz="1235" spc="-4" dirty="0">
                <a:solidFill>
                  <a:prstClr val="black"/>
                </a:solidFill>
                <a:latin typeface="Calibri"/>
                <a:cs typeface="Calibri"/>
              </a:rPr>
              <a:t>access </a:t>
            </a:r>
            <a:r>
              <a:rPr sz="1235" spc="-9" dirty="0">
                <a:solidFill>
                  <a:prstClr val="black"/>
                </a:solidFill>
                <a:latin typeface="Calibri"/>
                <a:cs typeface="Calibri"/>
              </a:rPr>
              <a:t>to </a:t>
            </a:r>
            <a:r>
              <a:rPr sz="1235" spc="-13" dirty="0">
                <a:solidFill>
                  <a:prstClr val="black"/>
                </a:solidFill>
                <a:latin typeface="Calibri"/>
                <a:cs typeface="Calibri"/>
              </a:rPr>
              <a:t>data </a:t>
            </a:r>
            <a:r>
              <a:rPr sz="1235" spc="-4" dirty="0">
                <a:solidFill>
                  <a:prstClr val="black"/>
                </a:solidFill>
                <a:latin typeface="Calibri"/>
                <a:cs typeface="Calibri"/>
              </a:rPr>
              <a:t>and </a:t>
            </a:r>
            <a:r>
              <a:rPr sz="1235" spc="-9" dirty="0">
                <a:solidFill>
                  <a:prstClr val="black"/>
                </a:solidFill>
                <a:latin typeface="Calibri"/>
                <a:cs typeface="Calibri"/>
              </a:rPr>
              <a:t>information </a:t>
            </a:r>
            <a:r>
              <a:rPr sz="1235" spc="-13" dirty="0">
                <a:solidFill>
                  <a:prstClr val="black"/>
                </a:solidFill>
                <a:latin typeface="Calibri"/>
                <a:cs typeface="Calibri"/>
              </a:rPr>
              <a:t>for </a:t>
            </a:r>
            <a:r>
              <a:rPr sz="1235" spc="-9" dirty="0">
                <a:solidFill>
                  <a:prstClr val="black"/>
                </a:solidFill>
                <a:latin typeface="Calibri"/>
                <a:cs typeface="Calibri"/>
              </a:rPr>
              <a:t>citizen</a:t>
            </a:r>
            <a:r>
              <a:rPr sz="1235" spc="66" dirty="0">
                <a:solidFill>
                  <a:prstClr val="black"/>
                </a:solidFill>
                <a:latin typeface="Calibri"/>
                <a:cs typeface="Calibri"/>
              </a:rPr>
              <a:t> </a:t>
            </a:r>
            <a:r>
              <a:rPr sz="1235" spc="-4" dirty="0">
                <a:solidFill>
                  <a:prstClr val="black"/>
                </a:solidFill>
                <a:latin typeface="Calibri"/>
                <a:cs typeface="Calibri"/>
              </a:rPr>
              <a:t>use.</a:t>
            </a:r>
            <a:endParaRPr sz="1235">
              <a:solidFill>
                <a:prstClr val="black"/>
              </a:solidFill>
              <a:latin typeface="Calibri"/>
              <a:cs typeface="Calibri"/>
            </a:endParaRPr>
          </a:p>
        </p:txBody>
      </p:sp>
      <p:sp>
        <p:nvSpPr>
          <p:cNvPr id="7" name="object 7"/>
          <p:cNvSpPr/>
          <p:nvPr/>
        </p:nvSpPr>
        <p:spPr>
          <a:xfrm>
            <a:off x="9061749" y="5882784"/>
            <a:ext cx="820377" cy="382873"/>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sz="971" spc="-4" dirty="0">
                <a:solidFill>
                  <a:prstClr val="black"/>
                </a:solidFill>
                <a:latin typeface="Calibri"/>
                <a:cs typeface="Calibri"/>
              </a:rPr>
              <a:t>CONTACT</a:t>
            </a:r>
            <a:r>
              <a:rPr sz="971" b="1" spc="-4" dirty="0">
                <a:solidFill>
                  <a:srgbClr val="1F497C"/>
                </a:solidFill>
                <a:latin typeface="Calibri"/>
                <a:cs typeface="Calibri"/>
              </a:rPr>
              <a:t> </a:t>
            </a:r>
            <a:r>
              <a:rPr sz="971" spc="-4" dirty="0">
                <a:solidFill>
                  <a:prstClr val="black"/>
                </a:solidFill>
                <a:latin typeface="Calibri"/>
                <a:cs typeface="Calibri"/>
              </a:rPr>
              <a:t>: </a:t>
            </a:r>
            <a:r>
              <a:rPr lang="fr-FR" sz="971" spc="-4" dirty="0">
                <a:solidFill>
                  <a:prstClr val="black"/>
                </a:solidFill>
                <a:latin typeface="Calibri"/>
                <a:cs typeface="Calibri"/>
              </a:rPr>
              <a:t>Connie Michener, </a:t>
            </a:r>
            <a:r>
              <a:rPr lang="fr-FR" sz="971" spc="-4" dirty="0">
                <a:solidFill>
                  <a:prstClr val="black"/>
                </a:solidFill>
                <a:latin typeface="Calibri"/>
                <a:cs typeface="Calibri"/>
                <a:hlinkClick r:id="rId3"/>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13</a:t>
            </a:fld>
            <a:endParaRPr dirty="0">
              <a:solidFill>
                <a:prstClr val="black"/>
              </a:solidFill>
            </a:endParaRPr>
          </a:p>
        </p:txBody>
      </p:sp>
    </p:spTree>
    <p:extLst>
      <p:ext uri="{BB962C8B-B14F-4D97-AF65-F5344CB8AC3E}">
        <p14:creationId xmlns:p14="http://schemas.microsoft.com/office/powerpoint/2010/main" val="405839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3548" y="297852"/>
            <a:ext cx="8068235"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03793" y="422461"/>
            <a:ext cx="5339043" cy="363795"/>
          </a:xfrm>
          <a:prstGeom prst="rect">
            <a:avLst/>
          </a:prstGeom>
        </p:spPr>
        <p:txBody>
          <a:bodyPr vert="horz" wrap="square" lIns="0" tIns="10646" rIns="0" bIns="0" rtlCol="0">
            <a:spAutoFit/>
          </a:bodyPr>
          <a:lstStyle/>
          <a:p>
            <a:pPr marL="11206">
              <a:spcBef>
                <a:spcPts val="84"/>
              </a:spcBef>
            </a:pPr>
            <a:r>
              <a:rPr spc="-4" dirty="0"/>
              <a:t>EMERGING &amp; </a:t>
            </a:r>
            <a:r>
              <a:rPr spc="-49" dirty="0"/>
              <a:t>INNOVATIVE</a:t>
            </a:r>
            <a:r>
              <a:rPr spc="-57" dirty="0"/>
              <a:t> </a:t>
            </a:r>
            <a:r>
              <a:rPr spc="-4" dirty="0"/>
              <a:t>TECHNOLOGIES</a:t>
            </a:r>
          </a:p>
        </p:txBody>
      </p:sp>
      <p:sp>
        <p:nvSpPr>
          <p:cNvPr id="4" name="object 4"/>
          <p:cNvSpPr txBox="1"/>
          <p:nvPr/>
        </p:nvSpPr>
        <p:spPr>
          <a:xfrm>
            <a:off x="2103793" y="826270"/>
            <a:ext cx="6824382" cy="539650"/>
          </a:xfrm>
          <a:prstGeom prst="rect">
            <a:avLst/>
          </a:prstGeom>
        </p:spPr>
        <p:txBody>
          <a:bodyPr vert="horz" wrap="square" lIns="0" tIns="81803" rIns="0" bIns="0" rtlCol="0">
            <a:spAutoFit/>
          </a:bodyPr>
          <a:lstStyle/>
          <a:p>
            <a:pPr marL="11206" defTabSz="806867">
              <a:spcBef>
                <a:spcPts val="644"/>
              </a:spcBef>
            </a:pPr>
            <a:r>
              <a:rPr sz="1235" b="1" spc="-4" dirty="0">
                <a:solidFill>
                  <a:srgbClr val="1F497C"/>
                </a:solidFill>
                <a:latin typeface="Calibri"/>
                <a:cs typeface="Calibri"/>
              </a:rPr>
              <a:t>KEY </a:t>
            </a:r>
            <a:r>
              <a:rPr sz="1235" b="1" spc="-13" dirty="0">
                <a:solidFill>
                  <a:srgbClr val="1F497C"/>
                </a:solidFill>
                <a:latin typeface="Calibri"/>
                <a:cs typeface="Calibri"/>
              </a:rPr>
              <a:t>ATTRIBUTE</a:t>
            </a:r>
            <a:endParaRPr sz="1235">
              <a:solidFill>
                <a:prstClr val="black"/>
              </a:solidFill>
              <a:latin typeface="Calibri"/>
              <a:cs typeface="Calibri"/>
            </a:endParaRPr>
          </a:p>
          <a:p>
            <a:pPr marL="11206" defTabSz="806867">
              <a:spcBef>
                <a:spcPts val="556"/>
              </a:spcBef>
            </a:pPr>
            <a:r>
              <a:rPr sz="1235" spc="-9" dirty="0">
                <a:solidFill>
                  <a:prstClr val="black"/>
                </a:solidFill>
                <a:latin typeface="Calibri"/>
                <a:cs typeface="Calibri"/>
              </a:rPr>
              <a:t>Projects recognized </a:t>
            </a:r>
            <a:r>
              <a:rPr sz="1235" spc="-4" dirty="0">
                <a:solidFill>
                  <a:prstClr val="black"/>
                </a:solidFill>
                <a:latin typeface="Calibri"/>
                <a:cs typeface="Calibri"/>
              </a:rPr>
              <a:t>in this </a:t>
            </a:r>
            <a:r>
              <a:rPr sz="1235" spc="-9" dirty="0">
                <a:solidFill>
                  <a:prstClr val="black"/>
                </a:solidFill>
                <a:latin typeface="Calibri"/>
                <a:cs typeface="Calibri"/>
              </a:rPr>
              <a:t>category utilize </a:t>
            </a:r>
            <a:r>
              <a:rPr sz="1235" spc="-4" dirty="0">
                <a:solidFill>
                  <a:prstClr val="black"/>
                </a:solidFill>
                <a:latin typeface="Calibri"/>
                <a:cs typeface="Calibri"/>
              </a:rPr>
              <a:t>technologies on the </a:t>
            </a:r>
            <a:r>
              <a:rPr sz="1235" spc="-71" dirty="0">
                <a:solidFill>
                  <a:prstClr val="black"/>
                </a:solidFill>
                <a:latin typeface="Calibri"/>
                <a:cs typeface="Calibri"/>
              </a:rPr>
              <a:t>cutti </a:t>
            </a:r>
            <a:r>
              <a:rPr sz="1235" spc="-97" dirty="0">
                <a:solidFill>
                  <a:prstClr val="black"/>
                </a:solidFill>
                <a:latin typeface="Calibri"/>
                <a:cs typeface="Calibri"/>
              </a:rPr>
              <a:t>ng </a:t>
            </a:r>
            <a:r>
              <a:rPr sz="1235" spc="-4" dirty="0">
                <a:solidFill>
                  <a:prstClr val="black"/>
                </a:solidFill>
                <a:latin typeface="Calibri"/>
                <a:cs typeface="Calibri"/>
              </a:rPr>
              <a:t>edge of the industry </a:t>
            </a:r>
            <a:r>
              <a:rPr sz="1235" spc="-9" dirty="0">
                <a:solidFill>
                  <a:prstClr val="black"/>
                </a:solidFill>
                <a:latin typeface="Calibri"/>
                <a:cs typeface="Calibri"/>
              </a:rPr>
              <a:t>to </a:t>
            </a:r>
            <a:r>
              <a:rPr sz="1235" spc="-4" dirty="0">
                <a:solidFill>
                  <a:prstClr val="black"/>
                </a:solidFill>
                <a:latin typeface="Calibri"/>
                <a:cs typeface="Calibri"/>
              </a:rPr>
              <a:t>deliver</a:t>
            </a:r>
            <a:r>
              <a:rPr sz="1235" spc="-66" dirty="0">
                <a:solidFill>
                  <a:prstClr val="black"/>
                </a:solidFill>
                <a:latin typeface="Calibri"/>
                <a:cs typeface="Calibri"/>
              </a:rPr>
              <a:t> </a:t>
            </a:r>
            <a:r>
              <a:rPr sz="1235" spc="-4" dirty="0">
                <a:solidFill>
                  <a:prstClr val="black"/>
                </a:solidFill>
                <a:latin typeface="Calibri"/>
                <a:cs typeface="Calibri"/>
              </a:rPr>
              <a:t>value.</a:t>
            </a:r>
            <a:endParaRPr sz="1235">
              <a:solidFill>
                <a:prstClr val="black"/>
              </a:solidFill>
              <a:latin typeface="Calibri"/>
              <a:cs typeface="Calibri"/>
            </a:endParaRPr>
          </a:p>
        </p:txBody>
      </p:sp>
      <p:sp>
        <p:nvSpPr>
          <p:cNvPr id="5" name="object 5"/>
          <p:cNvSpPr txBox="1"/>
          <p:nvPr/>
        </p:nvSpPr>
        <p:spPr>
          <a:xfrm>
            <a:off x="4770791" y="1889312"/>
            <a:ext cx="2420471" cy="1320670"/>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SPECIFIC</a:t>
            </a:r>
            <a:r>
              <a:rPr sz="1059" b="1" spc="-4" dirty="0">
                <a:solidFill>
                  <a:srgbClr val="1F497C"/>
                </a:solidFill>
                <a:latin typeface="Calibri"/>
                <a:cs typeface="Calibri"/>
              </a:rPr>
              <a:t> </a:t>
            </a:r>
            <a:r>
              <a:rPr sz="1059" b="1" dirty="0">
                <a:solidFill>
                  <a:srgbClr val="1F497C"/>
                </a:solidFill>
                <a:latin typeface="Calibri"/>
                <a:cs typeface="Calibri"/>
              </a:rPr>
              <a:t>REQUIREMENTS</a:t>
            </a:r>
            <a:endParaRPr sz="1059">
              <a:solidFill>
                <a:prstClr val="black"/>
              </a:solidFill>
              <a:latin typeface="Calibri"/>
              <a:cs typeface="Calibri"/>
            </a:endParaRPr>
          </a:p>
          <a:p>
            <a:pPr marL="42585" defTabSz="806867">
              <a:spcBef>
                <a:spcPts val="750"/>
              </a:spcBef>
            </a:pPr>
            <a:r>
              <a:rPr sz="1059" dirty="0">
                <a:solidFill>
                  <a:prstClr val="black"/>
                </a:solidFill>
                <a:latin typeface="Calibri"/>
                <a:cs typeface="Calibri"/>
              </a:rPr>
              <a:t>Projects </a:t>
            </a:r>
            <a:r>
              <a:rPr sz="1059" spc="-4" dirty="0">
                <a:solidFill>
                  <a:prstClr val="black"/>
                </a:solidFill>
                <a:latin typeface="Calibri"/>
                <a:cs typeface="Calibri"/>
              </a:rPr>
              <a:t>nominated in the</a:t>
            </a:r>
            <a:r>
              <a:rPr sz="1059" spc="-18" dirty="0">
                <a:solidFill>
                  <a:prstClr val="black"/>
                </a:solidFill>
                <a:latin typeface="Calibri"/>
                <a:cs typeface="Calibri"/>
              </a:rPr>
              <a:t> </a:t>
            </a:r>
            <a:r>
              <a:rPr sz="1059" dirty="0">
                <a:solidFill>
                  <a:prstClr val="black"/>
                </a:solidFill>
                <a:latin typeface="Calibri"/>
                <a:cs typeface="Calibri"/>
              </a:rPr>
              <a:t>category:</a:t>
            </a:r>
            <a:endParaRPr sz="1059">
              <a:solidFill>
                <a:prstClr val="black"/>
              </a:solidFill>
              <a:latin typeface="Calibri"/>
              <a:cs typeface="Calibri"/>
            </a:endParaRPr>
          </a:p>
          <a:p>
            <a:pPr marL="244301" marR="76204" indent="-201717" defTabSz="806867">
              <a:lnSpc>
                <a:spcPct val="121100"/>
              </a:lnSpc>
              <a:spcBef>
                <a:spcPts val="525"/>
              </a:spcBef>
              <a:buSzPct val="83333"/>
              <a:buFont typeface="Symbol"/>
              <a:buChar char=""/>
              <a:tabLst>
                <a:tab pos="244301" algn="l"/>
                <a:tab pos="244862" algn="l"/>
              </a:tabLst>
            </a:pPr>
            <a:r>
              <a:rPr sz="1059" spc="-4" dirty="0">
                <a:solidFill>
                  <a:prstClr val="black"/>
                </a:solidFill>
                <a:latin typeface="Calibri"/>
                <a:cs typeface="Calibri"/>
              </a:rPr>
              <a:t>Do not have to be fully implemented  by December </a:t>
            </a:r>
            <a:r>
              <a:rPr sz="1059" dirty="0">
                <a:solidFill>
                  <a:prstClr val="black"/>
                </a:solidFill>
                <a:latin typeface="Calibri"/>
                <a:cs typeface="Calibri"/>
              </a:rPr>
              <a:t>2017 and may </a:t>
            </a:r>
            <a:r>
              <a:rPr sz="1059" spc="-4" dirty="0">
                <a:solidFill>
                  <a:prstClr val="black"/>
                </a:solidFill>
                <a:latin typeface="Calibri"/>
                <a:cs typeface="Calibri"/>
              </a:rPr>
              <a:t>be in  implementation or beta stage </a:t>
            </a:r>
            <a:r>
              <a:rPr sz="1059" dirty="0">
                <a:solidFill>
                  <a:prstClr val="black"/>
                </a:solidFill>
                <a:latin typeface="Calibri"/>
                <a:cs typeface="Calibri"/>
              </a:rPr>
              <a:t>through  June</a:t>
            </a:r>
            <a:r>
              <a:rPr sz="1059" spc="-4" dirty="0">
                <a:solidFill>
                  <a:prstClr val="black"/>
                </a:solidFill>
                <a:latin typeface="Calibri"/>
                <a:cs typeface="Calibri"/>
              </a:rPr>
              <a:t> </a:t>
            </a:r>
            <a:r>
              <a:rPr sz="1059" dirty="0">
                <a:solidFill>
                  <a:prstClr val="black"/>
                </a:solidFill>
                <a:latin typeface="Calibri"/>
                <a:cs typeface="Calibri"/>
              </a:rPr>
              <a:t>2018.</a:t>
            </a:r>
            <a:endParaRPr sz="1059">
              <a:solidFill>
                <a:prstClr val="black"/>
              </a:solidFill>
              <a:latin typeface="Calibri"/>
              <a:cs typeface="Calibri"/>
            </a:endParaRPr>
          </a:p>
        </p:txBody>
      </p:sp>
      <p:sp>
        <p:nvSpPr>
          <p:cNvPr id="6" name="object 6"/>
          <p:cNvSpPr txBox="1"/>
          <p:nvPr/>
        </p:nvSpPr>
        <p:spPr>
          <a:xfrm>
            <a:off x="2083397" y="1889312"/>
            <a:ext cx="2420471" cy="2302606"/>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NOMINATION</a:t>
            </a:r>
            <a:r>
              <a:rPr sz="1059" b="1" spc="-4" dirty="0">
                <a:solidFill>
                  <a:srgbClr val="1F497C"/>
                </a:solidFill>
                <a:latin typeface="Calibri"/>
                <a:cs typeface="Calibri"/>
              </a:rPr>
              <a:t> GUIDANCE</a:t>
            </a:r>
            <a:endParaRPr sz="1059">
              <a:solidFill>
                <a:prstClr val="black"/>
              </a:solidFill>
              <a:latin typeface="Calibri"/>
              <a:cs typeface="Calibri"/>
            </a:endParaRPr>
          </a:p>
          <a:p>
            <a:pPr marL="244301" marR="81247" indent="-201717" defTabSz="806867">
              <a:lnSpc>
                <a:spcPct val="121000"/>
              </a:lnSpc>
              <a:spcBef>
                <a:spcPts val="481"/>
              </a:spcBef>
              <a:buSzPct val="83333"/>
              <a:buFont typeface="Symbol"/>
              <a:buChar char=""/>
              <a:tabLst>
                <a:tab pos="244301" algn="l"/>
                <a:tab pos="244862" algn="l"/>
              </a:tabLst>
            </a:pPr>
            <a:r>
              <a:rPr sz="1059" dirty="0">
                <a:solidFill>
                  <a:prstClr val="black"/>
                </a:solidFill>
                <a:latin typeface="Calibri"/>
                <a:cs typeface="Calibri"/>
              </a:rPr>
              <a:t>Projects can </a:t>
            </a:r>
            <a:r>
              <a:rPr sz="1059" spc="-4" dirty="0">
                <a:solidFill>
                  <a:prstClr val="black"/>
                </a:solidFill>
                <a:latin typeface="Calibri"/>
                <a:cs typeface="Calibri"/>
              </a:rPr>
              <a:t>include </a:t>
            </a:r>
            <a:r>
              <a:rPr sz="1059" dirty="0">
                <a:solidFill>
                  <a:prstClr val="black"/>
                </a:solidFill>
                <a:latin typeface="Calibri"/>
                <a:cs typeface="Calibri"/>
              </a:rPr>
              <a:t>the release,  </a:t>
            </a:r>
            <a:r>
              <a:rPr sz="1059" spc="-9" dirty="0">
                <a:solidFill>
                  <a:prstClr val="black"/>
                </a:solidFill>
                <a:latin typeface="Calibri"/>
                <a:cs typeface="Calibri"/>
              </a:rPr>
              <a:t>implementation </a:t>
            </a:r>
            <a:r>
              <a:rPr sz="1059" spc="-4" dirty="0">
                <a:solidFill>
                  <a:prstClr val="black"/>
                </a:solidFill>
                <a:latin typeface="Calibri"/>
                <a:cs typeface="Calibri"/>
              </a:rPr>
              <a:t>and/or </a:t>
            </a:r>
            <a:r>
              <a:rPr sz="1059" spc="-9" dirty="0">
                <a:solidFill>
                  <a:prstClr val="black"/>
                </a:solidFill>
                <a:latin typeface="Calibri"/>
                <a:cs typeface="Calibri"/>
              </a:rPr>
              <a:t>distribution </a:t>
            </a:r>
            <a:r>
              <a:rPr sz="1059" spc="-4" dirty="0">
                <a:solidFill>
                  <a:prstClr val="black"/>
                </a:solidFill>
                <a:latin typeface="Calibri"/>
                <a:cs typeface="Calibri"/>
              </a:rPr>
              <a:t>of  the</a:t>
            </a:r>
            <a:r>
              <a:rPr sz="1059" spc="-9" dirty="0">
                <a:solidFill>
                  <a:prstClr val="black"/>
                </a:solidFill>
                <a:latin typeface="Calibri"/>
                <a:cs typeface="Calibri"/>
              </a:rPr>
              <a:t> </a:t>
            </a:r>
            <a:r>
              <a:rPr sz="1059" spc="-4" dirty="0">
                <a:solidFill>
                  <a:prstClr val="black"/>
                </a:solidFill>
                <a:latin typeface="Calibri"/>
                <a:cs typeface="Calibri"/>
              </a:rPr>
              <a:t>technology.</a:t>
            </a:r>
            <a:endParaRPr sz="1059">
              <a:solidFill>
                <a:prstClr val="black"/>
              </a:solidFill>
              <a:latin typeface="Calibri"/>
              <a:cs typeface="Calibri"/>
            </a:endParaRPr>
          </a:p>
          <a:p>
            <a:pPr marL="244301" marR="121030" indent="-201717" defTabSz="806867">
              <a:lnSpc>
                <a:spcPct val="121100"/>
              </a:lnSpc>
              <a:spcBef>
                <a:spcPts val="525"/>
              </a:spcBef>
              <a:buSzPct val="83333"/>
              <a:buFont typeface="Symbol"/>
              <a:buChar char=""/>
              <a:tabLst>
                <a:tab pos="244301" algn="l"/>
                <a:tab pos="244862" algn="l"/>
              </a:tabLst>
            </a:pPr>
            <a:r>
              <a:rPr sz="1059" dirty="0">
                <a:solidFill>
                  <a:prstClr val="black"/>
                </a:solidFill>
                <a:latin typeface="Calibri"/>
                <a:cs typeface="Calibri"/>
              </a:rPr>
              <a:t>In the case that your </a:t>
            </a:r>
            <a:r>
              <a:rPr sz="1059" spc="-4" dirty="0">
                <a:solidFill>
                  <a:prstClr val="black"/>
                </a:solidFill>
                <a:latin typeface="Calibri"/>
                <a:cs typeface="Calibri"/>
              </a:rPr>
              <a:t>oﬃce does not  </a:t>
            </a:r>
            <a:r>
              <a:rPr sz="1059" spc="-9" dirty="0">
                <a:solidFill>
                  <a:prstClr val="black"/>
                </a:solidFill>
                <a:latin typeface="Calibri"/>
                <a:cs typeface="Calibri"/>
              </a:rPr>
              <a:t>utilize/implement </a:t>
            </a:r>
            <a:r>
              <a:rPr sz="1059" spc="-4" dirty="0">
                <a:solidFill>
                  <a:prstClr val="black"/>
                </a:solidFill>
                <a:latin typeface="Calibri"/>
                <a:cs typeface="Calibri"/>
              </a:rPr>
              <a:t>the technology  directly, but provide oversight, </a:t>
            </a:r>
            <a:r>
              <a:rPr sz="1059" dirty="0">
                <a:solidFill>
                  <a:prstClr val="black"/>
                </a:solidFill>
                <a:latin typeface="Calibri"/>
                <a:cs typeface="Calibri"/>
              </a:rPr>
              <a:t>your  </a:t>
            </a:r>
            <a:r>
              <a:rPr sz="1059" spc="-9" dirty="0">
                <a:solidFill>
                  <a:prstClr val="black"/>
                </a:solidFill>
                <a:latin typeface="Calibri"/>
                <a:cs typeface="Calibri"/>
              </a:rPr>
              <a:t>nomination </a:t>
            </a:r>
            <a:r>
              <a:rPr sz="1059" dirty="0">
                <a:solidFill>
                  <a:prstClr val="black"/>
                </a:solidFill>
                <a:latin typeface="Calibri"/>
                <a:cs typeface="Calibri"/>
              </a:rPr>
              <a:t>may </a:t>
            </a:r>
            <a:r>
              <a:rPr sz="1059" spc="-4" dirty="0">
                <a:solidFill>
                  <a:prstClr val="black"/>
                </a:solidFill>
                <a:latin typeface="Calibri"/>
                <a:cs typeface="Calibri"/>
              </a:rPr>
              <a:t>be based on new  processes for </a:t>
            </a:r>
            <a:r>
              <a:rPr sz="1059" dirty="0">
                <a:solidFill>
                  <a:prstClr val="black"/>
                </a:solidFill>
                <a:latin typeface="Calibri"/>
                <a:cs typeface="Calibri"/>
              </a:rPr>
              <a:t>encouraging </a:t>
            </a:r>
            <a:r>
              <a:rPr sz="1059" spc="-9" dirty="0">
                <a:solidFill>
                  <a:prstClr val="black"/>
                </a:solidFill>
                <a:latin typeface="Calibri"/>
                <a:cs typeface="Calibri"/>
              </a:rPr>
              <a:t>innovation  </a:t>
            </a:r>
            <a:r>
              <a:rPr sz="1059" spc="-4" dirty="0">
                <a:solidFill>
                  <a:prstClr val="black"/>
                </a:solidFill>
                <a:latin typeface="Calibri"/>
                <a:cs typeface="Calibri"/>
              </a:rPr>
              <a:t>or policy </a:t>
            </a:r>
            <a:r>
              <a:rPr sz="1059" dirty="0">
                <a:solidFill>
                  <a:prstClr val="black"/>
                </a:solidFill>
                <a:latin typeface="Calibri"/>
                <a:cs typeface="Calibri"/>
              </a:rPr>
              <a:t>and guidelines </a:t>
            </a:r>
            <a:r>
              <a:rPr sz="1059" spc="-4" dirty="0">
                <a:solidFill>
                  <a:prstClr val="black"/>
                </a:solidFill>
                <a:latin typeface="Calibri"/>
                <a:cs typeface="Calibri"/>
              </a:rPr>
              <a:t>development  </a:t>
            </a:r>
            <a:r>
              <a:rPr sz="1059" dirty="0">
                <a:solidFill>
                  <a:prstClr val="black"/>
                </a:solidFill>
                <a:latin typeface="Calibri"/>
                <a:cs typeface="Calibri"/>
              </a:rPr>
              <a:t>and</a:t>
            </a:r>
            <a:r>
              <a:rPr sz="1059" spc="-4" dirty="0">
                <a:solidFill>
                  <a:prstClr val="black"/>
                </a:solidFill>
                <a:latin typeface="Calibri"/>
                <a:cs typeface="Calibri"/>
              </a:rPr>
              <a:t> </a:t>
            </a:r>
            <a:r>
              <a:rPr sz="1059" spc="-9" dirty="0">
                <a:solidFill>
                  <a:prstClr val="black"/>
                </a:solidFill>
                <a:latin typeface="Calibri"/>
                <a:cs typeface="Calibri"/>
              </a:rPr>
              <a:t>implementation.</a:t>
            </a:r>
            <a:endParaRPr sz="1059">
              <a:solidFill>
                <a:prstClr val="black"/>
              </a:solidFill>
              <a:latin typeface="Calibri"/>
              <a:cs typeface="Calibri"/>
            </a:endParaRPr>
          </a:p>
        </p:txBody>
      </p:sp>
      <p:sp>
        <p:nvSpPr>
          <p:cNvPr id="7" name="object 7"/>
          <p:cNvSpPr txBox="1"/>
          <p:nvPr/>
        </p:nvSpPr>
        <p:spPr>
          <a:xfrm>
            <a:off x="7442050" y="1889312"/>
            <a:ext cx="2420471" cy="2447133"/>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EXAMPLES</a:t>
            </a:r>
            <a:endParaRPr sz="1059">
              <a:solidFill>
                <a:prstClr val="black"/>
              </a:solidFill>
              <a:latin typeface="Calibri"/>
              <a:cs typeface="Calibri"/>
            </a:endParaRPr>
          </a:p>
          <a:p>
            <a:pPr marL="42585" marR="351883" defTabSz="806867">
              <a:lnSpc>
                <a:spcPct val="120800"/>
              </a:lnSpc>
              <a:spcBef>
                <a:spcPts val="485"/>
              </a:spcBef>
            </a:pPr>
            <a:r>
              <a:rPr sz="1059" dirty="0">
                <a:solidFill>
                  <a:prstClr val="black"/>
                </a:solidFill>
                <a:latin typeface="Calibri"/>
                <a:cs typeface="Calibri"/>
              </a:rPr>
              <a:t>Relevant </a:t>
            </a:r>
            <a:r>
              <a:rPr sz="1059" spc="-4" dirty="0">
                <a:solidFill>
                  <a:prstClr val="black"/>
                </a:solidFill>
                <a:latin typeface="Calibri"/>
                <a:cs typeface="Calibri"/>
              </a:rPr>
              <a:t>projects include but </a:t>
            </a:r>
            <a:r>
              <a:rPr sz="1059" dirty="0">
                <a:solidFill>
                  <a:prstClr val="black"/>
                </a:solidFill>
                <a:latin typeface="Calibri"/>
                <a:cs typeface="Calibri"/>
              </a:rPr>
              <a:t>are </a:t>
            </a:r>
            <a:r>
              <a:rPr sz="1059" spc="-4" dirty="0">
                <a:solidFill>
                  <a:prstClr val="black"/>
                </a:solidFill>
                <a:latin typeface="Calibri"/>
                <a:cs typeface="Calibri"/>
              </a:rPr>
              <a:t>not  limited</a:t>
            </a:r>
            <a:r>
              <a:rPr sz="1059" spc="-9" dirty="0">
                <a:solidFill>
                  <a:prstClr val="black"/>
                </a:solidFill>
                <a:latin typeface="Calibri"/>
                <a:cs typeface="Calibri"/>
              </a:rPr>
              <a:t> </a:t>
            </a:r>
            <a:r>
              <a:rPr sz="1059" spc="-4" dirty="0">
                <a:solidFill>
                  <a:prstClr val="black"/>
                </a:solidFill>
                <a:latin typeface="Calibri"/>
                <a:cs typeface="Calibri"/>
              </a:rPr>
              <a:t>to:</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spc="-4" dirty="0">
                <a:solidFill>
                  <a:prstClr val="black"/>
                </a:solidFill>
                <a:latin typeface="Calibri"/>
                <a:cs typeface="Calibri"/>
              </a:rPr>
              <a:t>Wearables</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3‐D</a:t>
            </a:r>
            <a:r>
              <a:rPr sz="1059" spc="-9" dirty="0">
                <a:solidFill>
                  <a:prstClr val="black"/>
                </a:solidFill>
                <a:latin typeface="Calibri"/>
                <a:cs typeface="Calibri"/>
              </a:rPr>
              <a:t> printing</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Autonomous</a:t>
            </a:r>
            <a:r>
              <a:rPr sz="1059" spc="-71" dirty="0">
                <a:solidFill>
                  <a:prstClr val="black"/>
                </a:solidFill>
                <a:latin typeface="Calibri"/>
                <a:cs typeface="Calibri"/>
              </a:rPr>
              <a:t> </a:t>
            </a:r>
            <a:r>
              <a:rPr sz="1059" spc="-4" dirty="0">
                <a:solidFill>
                  <a:prstClr val="black"/>
                </a:solidFill>
                <a:latin typeface="Calibri"/>
                <a:cs typeface="Calibri"/>
              </a:rPr>
              <a:t>automobiles</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dirty="0">
                <a:solidFill>
                  <a:prstClr val="black"/>
                </a:solidFill>
                <a:latin typeface="Calibri"/>
                <a:cs typeface="Calibri"/>
              </a:rPr>
              <a:t>Unmanned </a:t>
            </a:r>
            <a:r>
              <a:rPr sz="1059" spc="-4" dirty="0">
                <a:solidFill>
                  <a:prstClr val="black"/>
                </a:solidFill>
                <a:latin typeface="Calibri"/>
                <a:cs typeface="Calibri"/>
              </a:rPr>
              <a:t>aerial</a:t>
            </a:r>
            <a:r>
              <a:rPr sz="1059" spc="-88" dirty="0">
                <a:solidFill>
                  <a:prstClr val="black"/>
                </a:solidFill>
                <a:latin typeface="Calibri"/>
                <a:cs typeface="Calibri"/>
              </a:rPr>
              <a:t> </a:t>
            </a:r>
            <a:r>
              <a:rPr sz="1059" spc="-4" dirty="0">
                <a:solidFill>
                  <a:prstClr val="black"/>
                </a:solidFill>
                <a:latin typeface="Calibri"/>
                <a:cs typeface="Calibri"/>
              </a:rPr>
              <a:t>systems</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spc="-4" dirty="0">
                <a:solidFill>
                  <a:prstClr val="black"/>
                </a:solidFill>
                <a:latin typeface="Calibri"/>
                <a:cs typeface="Calibri"/>
              </a:rPr>
              <a:t>Sensors</a:t>
            </a:r>
            <a:endParaRPr sz="1059">
              <a:solidFill>
                <a:prstClr val="black"/>
              </a:solidFill>
              <a:latin typeface="Calibri"/>
              <a:cs typeface="Calibri"/>
            </a:endParaRPr>
          </a:p>
          <a:p>
            <a:pPr marL="244301" marR="394468" indent="-201717" defTabSz="806867">
              <a:lnSpc>
                <a:spcPct val="121300"/>
              </a:lnSpc>
              <a:spcBef>
                <a:spcPts val="525"/>
              </a:spcBef>
              <a:buSzPct val="83333"/>
              <a:buFont typeface="Symbol"/>
              <a:buChar char=""/>
              <a:tabLst>
                <a:tab pos="244301" algn="l"/>
                <a:tab pos="244862" algn="l"/>
              </a:tabLst>
            </a:pPr>
            <a:r>
              <a:rPr sz="1059" spc="-4" dirty="0">
                <a:solidFill>
                  <a:prstClr val="black"/>
                </a:solidFill>
                <a:latin typeface="Calibri"/>
                <a:cs typeface="Calibri"/>
              </a:rPr>
              <a:t>Artiﬁcial Intelligence or </a:t>
            </a:r>
            <a:r>
              <a:rPr sz="1059" dirty="0">
                <a:solidFill>
                  <a:prstClr val="black"/>
                </a:solidFill>
                <a:latin typeface="Calibri"/>
                <a:cs typeface="Calibri"/>
              </a:rPr>
              <a:t>Machine  Learning</a:t>
            </a:r>
            <a:endParaRPr sz="1059">
              <a:solidFill>
                <a:prstClr val="black"/>
              </a:solidFill>
              <a:latin typeface="Calibri"/>
              <a:cs typeface="Calibri"/>
            </a:endParaRPr>
          </a:p>
        </p:txBody>
      </p:sp>
      <p:sp>
        <p:nvSpPr>
          <p:cNvPr id="8" name="object 8"/>
          <p:cNvSpPr/>
          <p:nvPr/>
        </p:nvSpPr>
        <p:spPr>
          <a:xfrm>
            <a:off x="9061749" y="5882784"/>
            <a:ext cx="820377" cy="382873"/>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9" name="object 9"/>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sz="971" spc="-4" dirty="0">
                <a:solidFill>
                  <a:prstClr val="black"/>
                </a:solidFill>
                <a:latin typeface="Calibri"/>
                <a:cs typeface="Calibri"/>
              </a:rPr>
              <a:t>CONTACT : </a:t>
            </a:r>
            <a:r>
              <a:rPr lang="fr-FR" sz="971" spc="-4" dirty="0">
                <a:solidFill>
                  <a:prstClr val="black"/>
                </a:solidFill>
                <a:latin typeface="Calibri"/>
                <a:cs typeface="Calibri"/>
              </a:rPr>
              <a:t>Connie Michener, </a:t>
            </a:r>
            <a:r>
              <a:rPr lang="fr-FR" sz="971" spc="-4" dirty="0">
                <a:solidFill>
                  <a:prstClr val="black"/>
                </a:solidFill>
                <a:latin typeface="Calibri"/>
                <a:cs typeface="Calibri"/>
                <a:hlinkClick r:id="rId3"/>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14</a:t>
            </a:fld>
            <a:endParaRPr dirty="0">
              <a:solidFill>
                <a:prstClr val="black"/>
              </a:solidFill>
            </a:endParaRPr>
          </a:p>
        </p:txBody>
      </p:sp>
    </p:spTree>
    <p:extLst>
      <p:ext uri="{BB962C8B-B14F-4D97-AF65-F5344CB8AC3E}">
        <p14:creationId xmlns:p14="http://schemas.microsoft.com/office/powerpoint/2010/main" val="201182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4135" y="275665"/>
            <a:ext cx="8068235" cy="6029885"/>
          </a:xfrm>
          <a:custGeom>
            <a:avLst/>
            <a:gdLst/>
            <a:ahLst/>
            <a:cxnLst/>
            <a:rect l="l" t="t" r="r" b="b"/>
            <a:pathLst>
              <a:path w="9144000" h="6833870">
                <a:moveTo>
                  <a:pt x="0" y="0"/>
                </a:moveTo>
                <a:lnTo>
                  <a:pt x="0" y="6833616"/>
                </a:lnTo>
                <a:lnTo>
                  <a:pt x="9144000" y="6833616"/>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03793" y="430530"/>
            <a:ext cx="7612716" cy="363795"/>
          </a:xfrm>
          <a:prstGeom prst="rect">
            <a:avLst/>
          </a:prstGeom>
        </p:spPr>
        <p:txBody>
          <a:bodyPr vert="horz" wrap="square" lIns="0" tIns="10646" rIns="0" bIns="0" rtlCol="0">
            <a:spAutoFit/>
          </a:bodyPr>
          <a:lstStyle/>
          <a:p>
            <a:pPr marL="11206">
              <a:spcBef>
                <a:spcPts val="84"/>
              </a:spcBef>
            </a:pPr>
            <a:r>
              <a:rPr spc="-22" dirty="0"/>
              <a:t>INFORMATION COMMUNICATIONS </a:t>
            </a:r>
            <a:r>
              <a:rPr spc="-4" dirty="0"/>
              <a:t>TECHNOLOGY</a:t>
            </a:r>
            <a:r>
              <a:rPr spc="-44" dirty="0"/>
              <a:t> </a:t>
            </a:r>
            <a:r>
              <a:rPr spc="-22" dirty="0"/>
              <a:t>INITIATIVES</a:t>
            </a:r>
          </a:p>
        </p:txBody>
      </p:sp>
      <p:sp>
        <p:nvSpPr>
          <p:cNvPr id="4" name="object 4"/>
          <p:cNvSpPr txBox="1"/>
          <p:nvPr/>
        </p:nvSpPr>
        <p:spPr>
          <a:xfrm>
            <a:off x="2083397" y="1889312"/>
            <a:ext cx="3683374" cy="1919937"/>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NOMINATION</a:t>
            </a:r>
            <a:r>
              <a:rPr sz="1059" b="1" spc="-4" dirty="0">
                <a:solidFill>
                  <a:srgbClr val="1F497C"/>
                </a:solidFill>
                <a:latin typeface="Calibri"/>
                <a:cs typeface="Calibri"/>
              </a:rPr>
              <a:t> GUIDANCE</a:t>
            </a:r>
            <a:endParaRPr sz="1059">
              <a:solidFill>
                <a:prstClr val="black"/>
              </a:solidFill>
              <a:latin typeface="Calibri"/>
              <a:cs typeface="Calibri"/>
            </a:endParaRPr>
          </a:p>
          <a:p>
            <a:pPr marL="244301" marR="163615" indent="-201717" defTabSz="806867">
              <a:lnSpc>
                <a:spcPct val="116900"/>
              </a:lnSpc>
              <a:spcBef>
                <a:spcPts val="534"/>
              </a:spcBef>
              <a:buSzPct val="83333"/>
              <a:buFont typeface="Symbol"/>
              <a:buChar char=""/>
              <a:tabLst>
                <a:tab pos="244301" algn="l"/>
                <a:tab pos="244862" algn="l"/>
              </a:tabLst>
            </a:pPr>
            <a:r>
              <a:rPr sz="1059" dirty="0">
                <a:solidFill>
                  <a:prstClr val="black"/>
                </a:solidFill>
                <a:latin typeface="Calibri"/>
                <a:cs typeface="Calibri"/>
              </a:rPr>
              <a:t>Projects may </a:t>
            </a:r>
            <a:r>
              <a:rPr sz="1059" spc="-4" dirty="0">
                <a:solidFill>
                  <a:prstClr val="black"/>
                </a:solidFill>
                <a:latin typeface="Calibri"/>
                <a:cs typeface="Calibri"/>
              </a:rPr>
              <a:t>provide communication capabilities that  increase citizen </a:t>
            </a:r>
            <a:r>
              <a:rPr sz="1059" dirty="0">
                <a:solidFill>
                  <a:prstClr val="black"/>
                </a:solidFill>
                <a:latin typeface="Calibri"/>
                <a:cs typeface="Calibri"/>
              </a:rPr>
              <a:t>access, enable </a:t>
            </a:r>
            <a:r>
              <a:rPr sz="1059" spc="-4" dirty="0">
                <a:solidFill>
                  <a:prstClr val="black"/>
                </a:solidFill>
                <a:latin typeface="Calibri"/>
                <a:cs typeface="Calibri"/>
              </a:rPr>
              <a:t>state </a:t>
            </a:r>
            <a:r>
              <a:rPr sz="1059" dirty="0">
                <a:solidFill>
                  <a:prstClr val="black"/>
                </a:solidFill>
                <a:latin typeface="Calibri"/>
                <a:cs typeface="Calibri"/>
              </a:rPr>
              <a:t>government to </a:t>
            </a:r>
            <a:r>
              <a:rPr sz="1059" spc="-4" dirty="0">
                <a:solidFill>
                  <a:prstClr val="black"/>
                </a:solidFill>
                <a:latin typeface="Calibri"/>
                <a:cs typeface="Calibri"/>
              </a:rPr>
              <a:t>operate  </a:t>
            </a:r>
            <a:r>
              <a:rPr sz="1059" dirty="0">
                <a:solidFill>
                  <a:prstClr val="black"/>
                </a:solidFill>
                <a:latin typeface="Calibri"/>
                <a:cs typeface="Calibri"/>
              </a:rPr>
              <a:t>more eﬃciently and </a:t>
            </a:r>
            <a:r>
              <a:rPr sz="1059" spc="-4" dirty="0">
                <a:solidFill>
                  <a:prstClr val="black"/>
                </a:solidFill>
                <a:latin typeface="Calibri"/>
                <a:cs typeface="Calibri"/>
              </a:rPr>
              <a:t>eﬀectively, or oﬀer </a:t>
            </a:r>
            <a:r>
              <a:rPr sz="1059" dirty="0">
                <a:solidFill>
                  <a:prstClr val="black"/>
                </a:solidFill>
                <a:latin typeface="Calibri"/>
                <a:cs typeface="Calibri"/>
              </a:rPr>
              <a:t>more </a:t>
            </a:r>
            <a:r>
              <a:rPr sz="1059" spc="-9" dirty="0">
                <a:solidFill>
                  <a:prstClr val="black"/>
                </a:solidFill>
                <a:latin typeface="Calibri"/>
                <a:cs typeface="Calibri"/>
              </a:rPr>
              <a:t>innovative,  </a:t>
            </a:r>
            <a:r>
              <a:rPr sz="1059" dirty="0">
                <a:solidFill>
                  <a:prstClr val="black"/>
                </a:solidFill>
                <a:latin typeface="Calibri"/>
                <a:cs typeface="Calibri"/>
              </a:rPr>
              <a:t>responsive </a:t>
            </a:r>
            <a:r>
              <a:rPr sz="1059" spc="-4" dirty="0">
                <a:solidFill>
                  <a:prstClr val="black"/>
                </a:solidFill>
                <a:latin typeface="Calibri"/>
                <a:cs typeface="Calibri"/>
              </a:rPr>
              <a:t>and personalized services to</a:t>
            </a:r>
            <a:r>
              <a:rPr sz="1059" spc="-13" dirty="0">
                <a:solidFill>
                  <a:prstClr val="black"/>
                </a:solidFill>
                <a:latin typeface="Calibri"/>
                <a:cs typeface="Calibri"/>
              </a:rPr>
              <a:t> </a:t>
            </a:r>
            <a:r>
              <a:rPr sz="1059" spc="-4" dirty="0">
                <a:solidFill>
                  <a:prstClr val="black"/>
                </a:solidFill>
                <a:latin typeface="Calibri"/>
                <a:cs typeface="Calibri"/>
              </a:rPr>
              <a:t>citizens.</a:t>
            </a:r>
            <a:endParaRPr sz="1059">
              <a:solidFill>
                <a:prstClr val="black"/>
              </a:solidFill>
              <a:latin typeface="Calibri"/>
              <a:cs typeface="Calibri"/>
            </a:endParaRPr>
          </a:p>
          <a:p>
            <a:pPr marL="244301" marR="279041" indent="-201717" defTabSz="806867">
              <a:lnSpc>
                <a:spcPct val="117100"/>
              </a:lnSpc>
              <a:spcBef>
                <a:spcPts val="529"/>
              </a:spcBef>
              <a:buSzPct val="83333"/>
              <a:buFont typeface="Symbol"/>
              <a:buChar char=""/>
              <a:tabLst>
                <a:tab pos="244301" algn="l"/>
                <a:tab pos="244862" algn="l"/>
              </a:tabLst>
            </a:pPr>
            <a:r>
              <a:rPr sz="1059" spc="-4" dirty="0">
                <a:solidFill>
                  <a:prstClr val="black"/>
                </a:solidFill>
                <a:latin typeface="Calibri"/>
                <a:cs typeface="Calibri"/>
              </a:rPr>
              <a:t>Initiatives or services </a:t>
            </a:r>
            <a:r>
              <a:rPr sz="1059" dirty="0">
                <a:solidFill>
                  <a:prstClr val="black"/>
                </a:solidFill>
                <a:latin typeface="Calibri"/>
                <a:cs typeface="Calibri"/>
              </a:rPr>
              <a:t>can </a:t>
            </a:r>
            <a:r>
              <a:rPr sz="1059" spc="-4" dirty="0">
                <a:solidFill>
                  <a:prstClr val="black"/>
                </a:solidFill>
                <a:latin typeface="Calibri"/>
                <a:cs typeface="Calibri"/>
              </a:rPr>
              <a:t>be unique uses of </a:t>
            </a:r>
            <a:r>
              <a:rPr sz="1059" dirty="0">
                <a:solidFill>
                  <a:prstClr val="black"/>
                </a:solidFill>
                <a:latin typeface="Calibri"/>
                <a:cs typeface="Calibri"/>
              </a:rPr>
              <a:t>current  </a:t>
            </a:r>
            <a:r>
              <a:rPr sz="1059" spc="-4" dirty="0">
                <a:solidFill>
                  <a:prstClr val="black"/>
                </a:solidFill>
                <a:latin typeface="Calibri"/>
                <a:cs typeface="Calibri"/>
              </a:rPr>
              <a:t>technology or the </a:t>
            </a:r>
            <a:r>
              <a:rPr sz="1059" spc="-9" dirty="0">
                <a:solidFill>
                  <a:prstClr val="black"/>
                </a:solidFill>
                <a:latin typeface="Calibri"/>
                <a:cs typeface="Calibri"/>
              </a:rPr>
              <a:t>application </a:t>
            </a:r>
            <a:r>
              <a:rPr sz="1059" spc="-4" dirty="0">
                <a:solidFill>
                  <a:prstClr val="black"/>
                </a:solidFill>
                <a:latin typeface="Calibri"/>
                <a:cs typeface="Calibri"/>
              </a:rPr>
              <a:t>of leading‐edge</a:t>
            </a:r>
            <a:r>
              <a:rPr sz="1059" spc="-22" dirty="0">
                <a:solidFill>
                  <a:prstClr val="black"/>
                </a:solidFill>
                <a:latin typeface="Calibri"/>
                <a:cs typeface="Calibri"/>
              </a:rPr>
              <a:t> </a:t>
            </a:r>
            <a:r>
              <a:rPr sz="1059" dirty="0">
                <a:solidFill>
                  <a:prstClr val="black"/>
                </a:solidFill>
                <a:latin typeface="Calibri"/>
                <a:cs typeface="Calibri"/>
              </a:rPr>
              <a:t>technology.</a:t>
            </a:r>
            <a:endParaRPr sz="1059">
              <a:solidFill>
                <a:prstClr val="black"/>
              </a:solidFill>
              <a:latin typeface="Calibri"/>
              <a:cs typeface="Calibri"/>
            </a:endParaRPr>
          </a:p>
          <a:p>
            <a:pPr marL="244301" marR="235336" indent="-201717" defTabSz="806867">
              <a:lnSpc>
                <a:spcPct val="117100"/>
              </a:lnSpc>
              <a:spcBef>
                <a:spcPts val="525"/>
              </a:spcBef>
              <a:buSzPct val="83333"/>
              <a:buFont typeface="Symbol"/>
              <a:buChar char=""/>
              <a:tabLst>
                <a:tab pos="244301" algn="l"/>
                <a:tab pos="244862" algn="l"/>
              </a:tabLst>
            </a:pPr>
            <a:r>
              <a:rPr sz="1059" spc="-4" dirty="0">
                <a:solidFill>
                  <a:prstClr val="black"/>
                </a:solidFill>
                <a:latin typeface="Calibri"/>
                <a:cs typeface="Calibri"/>
              </a:rPr>
              <a:t>Submissions that include mobile solutions and services are  </a:t>
            </a:r>
            <a:r>
              <a:rPr sz="1059" dirty="0">
                <a:solidFill>
                  <a:prstClr val="black"/>
                </a:solidFill>
                <a:latin typeface="Calibri"/>
                <a:cs typeface="Calibri"/>
              </a:rPr>
              <a:t>encouraged.</a:t>
            </a:r>
            <a:endParaRPr sz="1059">
              <a:solidFill>
                <a:prstClr val="black"/>
              </a:solidFill>
              <a:latin typeface="Calibri"/>
              <a:cs typeface="Calibri"/>
            </a:endParaRPr>
          </a:p>
        </p:txBody>
      </p:sp>
      <p:sp>
        <p:nvSpPr>
          <p:cNvPr id="5" name="object 5"/>
          <p:cNvSpPr txBox="1"/>
          <p:nvPr/>
        </p:nvSpPr>
        <p:spPr>
          <a:xfrm>
            <a:off x="6169959" y="1889312"/>
            <a:ext cx="3692899" cy="2326715"/>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EXAMPLES</a:t>
            </a:r>
            <a:endParaRPr sz="1059">
              <a:solidFill>
                <a:prstClr val="black"/>
              </a:solidFill>
              <a:latin typeface="Calibri"/>
              <a:cs typeface="Calibri"/>
            </a:endParaRPr>
          </a:p>
          <a:p>
            <a:pPr marL="42585" defTabSz="806867">
              <a:spcBef>
                <a:spcPts val="750"/>
              </a:spcBef>
            </a:pPr>
            <a:r>
              <a:rPr sz="1059" dirty="0">
                <a:solidFill>
                  <a:prstClr val="black"/>
                </a:solidFill>
                <a:latin typeface="Calibri"/>
                <a:cs typeface="Calibri"/>
              </a:rPr>
              <a:t>Relevant </a:t>
            </a:r>
            <a:r>
              <a:rPr sz="1059" spc="-4" dirty="0">
                <a:solidFill>
                  <a:prstClr val="black"/>
                </a:solidFill>
                <a:latin typeface="Calibri"/>
                <a:cs typeface="Calibri"/>
              </a:rPr>
              <a:t>projects include, but are not limited</a:t>
            </a:r>
            <a:r>
              <a:rPr sz="1059" spc="-9" dirty="0">
                <a:solidFill>
                  <a:prstClr val="black"/>
                </a:solidFill>
                <a:latin typeface="Calibri"/>
                <a:cs typeface="Calibri"/>
              </a:rPr>
              <a:t> </a:t>
            </a:r>
            <a:r>
              <a:rPr sz="1059" spc="-4" dirty="0">
                <a:solidFill>
                  <a:prstClr val="black"/>
                </a:solidFill>
                <a:latin typeface="Calibri"/>
                <a:cs typeface="Calibri"/>
              </a:rPr>
              <a:t>to:</a:t>
            </a:r>
            <a:endParaRPr sz="1059">
              <a:solidFill>
                <a:prstClr val="black"/>
              </a:solidFill>
              <a:latin typeface="Calibri"/>
              <a:cs typeface="Calibri"/>
            </a:endParaRPr>
          </a:p>
          <a:p>
            <a:pPr marL="244301" indent="-201717" defTabSz="806867">
              <a:spcBef>
                <a:spcPts val="789"/>
              </a:spcBef>
              <a:buSzPct val="83333"/>
              <a:buFont typeface="Symbol"/>
              <a:buChar char=""/>
              <a:tabLst>
                <a:tab pos="244301" algn="l"/>
                <a:tab pos="244862" algn="l"/>
              </a:tabLst>
            </a:pPr>
            <a:r>
              <a:rPr sz="1059" dirty="0">
                <a:solidFill>
                  <a:prstClr val="black"/>
                </a:solidFill>
                <a:latin typeface="Calibri"/>
                <a:cs typeface="Calibri"/>
              </a:rPr>
              <a:t>Online</a:t>
            </a:r>
            <a:r>
              <a:rPr sz="1059" spc="-4" dirty="0">
                <a:solidFill>
                  <a:prstClr val="black"/>
                </a:solidFill>
                <a:latin typeface="Calibri"/>
                <a:cs typeface="Calibri"/>
              </a:rPr>
              <a:t> learning</a:t>
            </a:r>
            <a:endParaRPr sz="1059">
              <a:solidFill>
                <a:prstClr val="black"/>
              </a:solidFill>
              <a:latin typeface="Calibri"/>
              <a:cs typeface="Calibri"/>
            </a:endParaRPr>
          </a:p>
          <a:p>
            <a:pPr marL="244301" indent="-201717" defTabSz="806867">
              <a:spcBef>
                <a:spcPts val="803"/>
              </a:spcBef>
              <a:buSzPct val="83333"/>
              <a:buFont typeface="Symbol"/>
              <a:buChar char=""/>
              <a:tabLst>
                <a:tab pos="244301" algn="l"/>
                <a:tab pos="244862" algn="l"/>
              </a:tabLst>
            </a:pPr>
            <a:r>
              <a:rPr sz="1059" dirty="0">
                <a:solidFill>
                  <a:prstClr val="black"/>
                </a:solidFill>
                <a:latin typeface="Calibri"/>
                <a:cs typeface="Calibri"/>
              </a:rPr>
              <a:t>Geographic </a:t>
            </a:r>
            <a:r>
              <a:rPr sz="1059" spc="-9" dirty="0">
                <a:solidFill>
                  <a:prstClr val="black"/>
                </a:solidFill>
                <a:latin typeface="Calibri"/>
                <a:cs typeface="Calibri"/>
              </a:rPr>
              <a:t>information </a:t>
            </a:r>
            <a:r>
              <a:rPr sz="1059" dirty="0">
                <a:solidFill>
                  <a:prstClr val="black"/>
                </a:solidFill>
                <a:latin typeface="Calibri"/>
                <a:cs typeface="Calibri"/>
              </a:rPr>
              <a:t>systems</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dirty="0">
                <a:solidFill>
                  <a:prstClr val="black"/>
                </a:solidFill>
                <a:latin typeface="Calibri"/>
                <a:cs typeface="Calibri"/>
              </a:rPr>
              <a:t>Wireless</a:t>
            </a:r>
            <a:r>
              <a:rPr sz="1059" spc="-4" dirty="0">
                <a:solidFill>
                  <a:prstClr val="black"/>
                </a:solidFill>
                <a:latin typeface="Calibri"/>
                <a:cs typeface="Calibri"/>
              </a:rPr>
              <a:t> </a:t>
            </a:r>
            <a:r>
              <a:rPr sz="1059" spc="-9" dirty="0">
                <a:solidFill>
                  <a:prstClr val="black"/>
                </a:solidFill>
                <a:latin typeface="Calibri"/>
                <a:cs typeface="Calibri"/>
              </a:rPr>
              <a:t>applications</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Mobile</a:t>
            </a:r>
            <a:r>
              <a:rPr sz="1059" spc="-4" dirty="0">
                <a:solidFill>
                  <a:prstClr val="black"/>
                </a:solidFill>
                <a:latin typeface="Calibri"/>
                <a:cs typeface="Calibri"/>
              </a:rPr>
              <a:t> </a:t>
            </a:r>
            <a:r>
              <a:rPr sz="1059" dirty="0">
                <a:solidFill>
                  <a:prstClr val="black"/>
                </a:solidFill>
                <a:latin typeface="Calibri"/>
                <a:cs typeface="Calibri"/>
              </a:rPr>
              <a:t>services</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9" dirty="0">
                <a:solidFill>
                  <a:prstClr val="black"/>
                </a:solidFill>
                <a:latin typeface="Calibri"/>
                <a:cs typeface="Calibri"/>
              </a:rPr>
              <a:t>Software </a:t>
            </a:r>
            <a:r>
              <a:rPr sz="1059" spc="-4" dirty="0">
                <a:solidFill>
                  <a:prstClr val="black"/>
                </a:solidFill>
                <a:latin typeface="Calibri"/>
                <a:cs typeface="Calibri"/>
              </a:rPr>
              <a:t>as </a:t>
            </a:r>
            <a:r>
              <a:rPr sz="1059" dirty="0">
                <a:solidFill>
                  <a:prstClr val="black"/>
                </a:solidFill>
                <a:latin typeface="Calibri"/>
                <a:cs typeface="Calibri"/>
              </a:rPr>
              <a:t>a </a:t>
            </a:r>
            <a:r>
              <a:rPr sz="1059" spc="-4" dirty="0">
                <a:solidFill>
                  <a:prstClr val="black"/>
                </a:solidFill>
                <a:latin typeface="Calibri"/>
                <a:cs typeface="Calibri"/>
              </a:rPr>
              <a:t>service</a:t>
            </a:r>
            <a:r>
              <a:rPr sz="1059" spc="-9" dirty="0">
                <a:solidFill>
                  <a:prstClr val="black"/>
                </a:solidFill>
                <a:latin typeface="Calibri"/>
                <a:cs typeface="Calibri"/>
              </a:rPr>
              <a:t> </a:t>
            </a:r>
            <a:r>
              <a:rPr sz="1059" spc="-4" dirty="0">
                <a:solidFill>
                  <a:prstClr val="black"/>
                </a:solidFill>
                <a:latin typeface="Calibri"/>
                <a:cs typeface="Calibri"/>
              </a:rPr>
              <a:t>(SaaS)</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spc="-4" dirty="0">
                <a:solidFill>
                  <a:prstClr val="black"/>
                </a:solidFill>
                <a:latin typeface="Calibri"/>
                <a:cs typeface="Calibri"/>
              </a:rPr>
              <a:t>Cloud</a:t>
            </a:r>
            <a:r>
              <a:rPr sz="1059" spc="-9" dirty="0">
                <a:solidFill>
                  <a:prstClr val="black"/>
                </a:solidFill>
                <a:latin typeface="Calibri"/>
                <a:cs typeface="Calibri"/>
              </a:rPr>
              <a:t> </a:t>
            </a:r>
            <a:r>
              <a:rPr sz="1059" spc="-4" dirty="0">
                <a:solidFill>
                  <a:prstClr val="black"/>
                </a:solidFill>
                <a:latin typeface="Calibri"/>
                <a:cs typeface="Calibri"/>
              </a:rPr>
              <a:t>computing</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dirty="0">
                <a:solidFill>
                  <a:prstClr val="black"/>
                </a:solidFill>
                <a:latin typeface="Calibri"/>
                <a:cs typeface="Calibri"/>
              </a:rPr>
              <a:t>Broadband</a:t>
            </a:r>
            <a:r>
              <a:rPr sz="1059" spc="-9" dirty="0">
                <a:solidFill>
                  <a:prstClr val="black"/>
                </a:solidFill>
                <a:latin typeface="Calibri"/>
                <a:cs typeface="Calibri"/>
              </a:rPr>
              <a:t> applications</a:t>
            </a:r>
            <a:endParaRPr sz="1059">
              <a:solidFill>
                <a:prstClr val="black"/>
              </a:solidFill>
              <a:latin typeface="Calibri"/>
              <a:cs typeface="Calibri"/>
            </a:endParaRPr>
          </a:p>
        </p:txBody>
      </p:sp>
      <p:sp>
        <p:nvSpPr>
          <p:cNvPr id="6" name="object 6"/>
          <p:cNvSpPr txBox="1"/>
          <p:nvPr/>
        </p:nvSpPr>
        <p:spPr>
          <a:xfrm>
            <a:off x="2147495" y="840389"/>
            <a:ext cx="7415493" cy="724444"/>
          </a:xfrm>
          <a:prstGeom prst="rect">
            <a:avLst/>
          </a:prstGeom>
        </p:spPr>
        <p:txBody>
          <a:bodyPr vert="horz" wrap="square" lIns="0" tIns="81803" rIns="0" bIns="0" rtlCol="0">
            <a:spAutoFit/>
          </a:bodyPr>
          <a:lstStyle/>
          <a:p>
            <a:pPr marL="11206" defTabSz="806867">
              <a:spcBef>
                <a:spcPts val="644"/>
              </a:spcBef>
            </a:pPr>
            <a:r>
              <a:rPr sz="1235" b="1" spc="-4" dirty="0">
                <a:solidFill>
                  <a:srgbClr val="1F497C"/>
                </a:solidFill>
                <a:latin typeface="Calibri"/>
                <a:cs typeface="Calibri"/>
              </a:rPr>
              <a:t>KEY </a:t>
            </a:r>
            <a:r>
              <a:rPr sz="1235" b="1" spc="-13" dirty="0">
                <a:solidFill>
                  <a:srgbClr val="1F497C"/>
                </a:solidFill>
                <a:latin typeface="Calibri"/>
                <a:cs typeface="Calibri"/>
              </a:rPr>
              <a:t>ATTRIBUTE</a:t>
            </a:r>
            <a:endParaRPr sz="1235">
              <a:solidFill>
                <a:prstClr val="black"/>
              </a:solidFill>
              <a:latin typeface="Calibri"/>
              <a:cs typeface="Calibri"/>
            </a:endParaRPr>
          </a:p>
          <a:p>
            <a:pPr marL="11206" marR="4483" defTabSz="806867">
              <a:lnSpc>
                <a:spcPct val="101800"/>
              </a:lnSpc>
              <a:spcBef>
                <a:spcPts val="529"/>
              </a:spcBef>
            </a:pPr>
            <a:r>
              <a:rPr sz="1235" spc="-9" dirty="0">
                <a:solidFill>
                  <a:prstClr val="black"/>
                </a:solidFill>
                <a:latin typeface="Calibri"/>
                <a:cs typeface="Calibri"/>
              </a:rPr>
              <a:t>Projects recognized </a:t>
            </a:r>
            <a:r>
              <a:rPr sz="1235" spc="-4" dirty="0">
                <a:solidFill>
                  <a:prstClr val="black"/>
                </a:solidFill>
                <a:latin typeface="Calibri"/>
                <a:cs typeface="Calibri"/>
              </a:rPr>
              <a:t>in this </a:t>
            </a:r>
            <a:r>
              <a:rPr sz="1235" spc="-9" dirty="0">
                <a:solidFill>
                  <a:prstClr val="black"/>
                </a:solidFill>
                <a:latin typeface="Calibri"/>
                <a:cs typeface="Calibri"/>
              </a:rPr>
              <a:t>category leverage communication technologies to transform government and/or promote  </a:t>
            </a:r>
            <a:r>
              <a:rPr sz="1235" spc="-4" dirty="0">
                <a:solidFill>
                  <a:prstClr val="black"/>
                </a:solidFill>
                <a:latin typeface="Calibri"/>
                <a:cs typeface="Calibri"/>
              </a:rPr>
              <a:t>economic </a:t>
            </a:r>
            <a:r>
              <a:rPr sz="1235" spc="-9" dirty="0">
                <a:solidFill>
                  <a:prstClr val="black"/>
                </a:solidFill>
                <a:latin typeface="Calibri"/>
                <a:cs typeface="Calibri"/>
              </a:rPr>
              <a:t>development, interoperability </a:t>
            </a:r>
            <a:r>
              <a:rPr sz="1235" spc="-4" dirty="0">
                <a:solidFill>
                  <a:prstClr val="black"/>
                </a:solidFill>
                <a:latin typeface="Calibri"/>
                <a:cs typeface="Calibri"/>
              </a:rPr>
              <a:t>and </a:t>
            </a:r>
            <a:r>
              <a:rPr sz="1235" spc="-9" dirty="0">
                <a:solidFill>
                  <a:prstClr val="black"/>
                </a:solidFill>
                <a:latin typeface="Calibri"/>
                <a:cs typeface="Calibri"/>
              </a:rPr>
              <a:t>improved </a:t>
            </a:r>
            <a:r>
              <a:rPr sz="1235" spc="-4" dirty="0">
                <a:solidFill>
                  <a:prstClr val="black"/>
                </a:solidFill>
                <a:latin typeface="Calibri"/>
                <a:cs typeface="Calibri"/>
              </a:rPr>
              <a:t>quality of</a:t>
            </a:r>
            <a:r>
              <a:rPr sz="1235" spc="35" dirty="0">
                <a:solidFill>
                  <a:prstClr val="black"/>
                </a:solidFill>
                <a:latin typeface="Calibri"/>
                <a:cs typeface="Calibri"/>
              </a:rPr>
              <a:t> </a:t>
            </a:r>
            <a:r>
              <a:rPr sz="1235" spc="-13" dirty="0">
                <a:solidFill>
                  <a:prstClr val="black"/>
                </a:solidFill>
                <a:latin typeface="Calibri"/>
                <a:cs typeface="Calibri"/>
              </a:rPr>
              <a:t>life.</a:t>
            </a:r>
            <a:endParaRPr sz="1235">
              <a:solidFill>
                <a:prstClr val="black"/>
              </a:solidFill>
              <a:latin typeface="Calibri"/>
              <a:cs typeface="Calibri"/>
            </a:endParaRPr>
          </a:p>
        </p:txBody>
      </p:sp>
      <p:sp>
        <p:nvSpPr>
          <p:cNvPr id="7" name="object 7"/>
          <p:cNvSpPr/>
          <p:nvPr/>
        </p:nvSpPr>
        <p:spPr>
          <a:xfrm>
            <a:off x="9061749" y="5882784"/>
            <a:ext cx="820377" cy="382873"/>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sz="971" spc="-4" dirty="0">
                <a:solidFill>
                  <a:prstClr val="black"/>
                </a:solidFill>
                <a:latin typeface="Calibri"/>
                <a:cs typeface="Calibri"/>
              </a:rPr>
              <a:t>CONTACT</a:t>
            </a:r>
            <a:r>
              <a:rPr sz="971" b="1" spc="-4" dirty="0">
                <a:solidFill>
                  <a:srgbClr val="1F497C"/>
                </a:solidFill>
                <a:latin typeface="Calibri"/>
                <a:cs typeface="Calibri"/>
              </a:rPr>
              <a:t> </a:t>
            </a:r>
            <a:r>
              <a:rPr sz="971" spc="-4" dirty="0">
                <a:solidFill>
                  <a:prstClr val="black"/>
                </a:solidFill>
                <a:latin typeface="Calibri"/>
                <a:cs typeface="Calibri"/>
              </a:rPr>
              <a:t>: </a:t>
            </a:r>
            <a:r>
              <a:rPr lang="fr-FR" sz="971" spc="-4" dirty="0">
                <a:solidFill>
                  <a:prstClr val="black"/>
                </a:solidFill>
                <a:latin typeface="Calibri"/>
                <a:cs typeface="Calibri"/>
              </a:rPr>
              <a:t>Connie Michener, </a:t>
            </a:r>
            <a:r>
              <a:rPr lang="fr-FR" sz="971" spc="-4" dirty="0">
                <a:solidFill>
                  <a:prstClr val="black"/>
                </a:solidFill>
                <a:latin typeface="Calibri"/>
                <a:cs typeface="Calibri"/>
                <a:hlinkClick r:id="rId3"/>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15</a:t>
            </a:fld>
            <a:endParaRPr dirty="0">
              <a:solidFill>
                <a:prstClr val="black"/>
              </a:solidFill>
            </a:endParaRPr>
          </a:p>
        </p:txBody>
      </p:sp>
    </p:spTree>
    <p:extLst>
      <p:ext uri="{BB962C8B-B14F-4D97-AF65-F5344CB8AC3E}">
        <p14:creationId xmlns:p14="http://schemas.microsoft.com/office/powerpoint/2010/main" val="358707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3548" y="297852"/>
            <a:ext cx="8068235"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03792" y="435909"/>
            <a:ext cx="5302624" cy="363795"/>
          </a:xfrm>
          <a:prstGeom prst="rect">
            <a:avLst/>
          </a:prstGeom>
        </p:spPr>
        <p:txBody>
          <a:bodyPr vert="horz" wrap="square" lIns="0" tIns="10646" rIns="0" bIns="0" rtlCol="0">
            <a:spAutoFit/>
          </a:bodyPr>
          <a:lstStyle/>
          <a:p>
            <a:pPr marL="11206">
              <a:spcBef>
                <a:spcPts val="84"/>
              </a:spcBef>
            </a:pPr>
            <a:r>
              <a:rPr spc="-93" dirty="0"/>
              <a:t>STATE </a:t>
            </a:r>
            <a:r>
              <a:rPr spc="-4" dirty="0"/>
              <a:t>CIO OFFICE SPECIAL</a:t>
            </a:r>
            <a:r>
              <a:rPr spc="4" dirty="0"/>
              <a:t> </a:t>
            </a:r>
            <a:r>
              <a:rPr spc="-4" dirty="0"/>
              <a:t>RECOGNITION</a:t>
            </a:r>
          </a:p>
        </p:txBody>
      </p:sp>
      <p:sp>
        <p:nvSpPr>
          <p:cNvPr id="4" name="object 4"/>
          <p:cNvSpPr txBox="1"/>
          <p:nvPr/>
        </p:nvSpPr>
        <p:spPr>
          <a:xfrm>
            <a:off x="2103792" y="826270"/>
            <a:ext cx="6566647" cy="539650"/>
          </a:xfrm>
          <a:prstGeom prst="rect">
            <a:avLst/>
          </a:prstGeom>
        </p:spPr>
        <p:txBody>
          <a:bodyPr vert="horz" wrap="square" lIns="0" tIns="81803" rIns="0" bIns="0" rtlCol="0">
            <a:spAutoFit/>
          </a:bodyPr>
          <a:lstStyle/>
          <a:p>
            <a:pPr marL="11206" defTabSz="806867">
              <a:spcBef>
                <a:spcPts val="644"/>
              </a:spcBef>
            </a:pPr>
            <a:r>
              <a:rPr sz="1235" b="1" spc="-4" dirty="0">
                <a:solidFill>
                  <a:srgbClr val="1F497C"/>
                </a:solidFill>
                <a:latin typeface="Calibri"/>
                <a:cs typeface="Calibri"/>
              </a:rPr>
              <a:t>KEY </a:t>
            </a:r>
            <a:r>
              <a:rPr sz="1235" b="1" spc="-13" dirty="0">
                <a:solidFill>
                  <a:srgbClr val="1F497C"/>
                </a:solidFill>
                <a:latin typeface="Calibri"/>
                <a:cs typeface="Calibri"/>
              </a:rPr>
              <a:t>ATTRIBUTE</a:t>
            </a:r>
            <a:endParaRPr sz="1235">
              <a:solidFill>
                <a:prstClr val="black"/>
              </a:solidFill>
              <a:latin typeface="Calibri"/>
              <a:cs typeface="Calibri"/>
            </a:endParaRPr>
          </a:p>
          <a:p>
            <a:pPr marL="11206" defTabSz="806867">
              <a:spcBef>
                <a:spcPts val="556"/>
              </a:spcBef>
            </a:pPr>
            <a:r>
              <a:rPr sz="1235" spc="-9" dirty="0">
                <a:solidFill>
                  <a:prstClr val="black"/>
                </a:solidFill>
                <a:latin typeface="Calibri"/>
                <a:cs typeface="Calibri"/>
              </a:rPr>
              <a:t>Projects recognized </a:t>
            </a:r>
            <a:r>
              <a:rPr sz="1235" spc="-4" dirty="0">
                <a:solidFill>
                  <a:prstClr val="black"/>
                </a:solidFill>
                <a:latin typeface="Calibri"/>
                <a:cs typeface="Calibri"/>
              </a:rPr>
              <a:t>in this </a:t>
            </a:r>
            <a:r>
              <a:rPr sz="1235" spc="-9" dirty="0">
                <a:solidFill>
                  <a:prstClr val="black"/>
                </a:solidFill>
                <a:latin typeface="Calibri"/>
                <a:cs typeface="Calibri"/>
              </a:rPr>
              <a:t>category </a:t>
            </a:r>
            <a:r>
              <a:rPr sz="1235" spc="-4" dirty="0">
                <a:solidFill>
                  <a:prstClr val="black"/>
                </a:solidFill>
                <a:latin typeface="Calibri"/>
                <a:cs typeface="Calibri"/>
              </a:rPr>
              <a:t>honor the leadership and </a:t>
            </a:r>
            <a:r>
              <a:rPr sz="1235" spc="-9" dirty="0">
                <a:solidFill>
                  <a:prstClr val="black"/>
                </a:solidFill>
                <a:latin typeface="Calibri"/>
                <a:cs typeface="Calibri"/>
              </a:rPr>
              <a:t>innovation </a:t>
            </a:r>
            <a:r>
              <a:rPr sz="1235" spc="-4" dirty="0">
                <a:solidFill>
                  <a:prstClr val="black"/>
                </a:solidFill>
                <a:latin typeface="Calibri"/>
                <a:cs typeface="Calibri"/>
              </a:rPr>
              <a:t>of </a:t>
            </a:r>
            <a:r>
              <a:rPr sz="1235" spc="-13" dirty="0">
                <a:solidFill>
                  <a:prstClr val="black"/>
                </a:solidFill>
                <a:latin typeface="Calibri"/>
                <a:cs typeface="Calibri"/>
              </a:rPr>
              <a:t>state </a:t>
            </a:r>
            <a:r>
              <a:rPr sz="1235" spc="-4" dirty="0">
                <a:solidFill>
                  <a:prstClr val="black"/>
                </a:solidFill>
                <a:latin typeface="Calibri"/>
                <a:cs typeface="Calibri"/>
              </a:rPr>
              <a:t>CIOs and their</a:t>
            </a:r>
            <a:r>
              <a:rPr sz="1235" spc="176" dirty="0">
                <a:solidFill>
                  <a:prstClr val="black"/>
                </a:solidFill>
                <a:latin typeface="Calibri"/>
                <a:cs typeface="Calibri"/>
              </a:rPr>
              <a:t> </a:t>
            </a:r>
            <a:r>
              <a:rPr sz="1235" spc="-4" dirty="0">
                <a:solidFill>
                  <a:prstClr val="black"/>
                </a:solidFill>
                <a:latin typeface="Calibri"/>
                <a:cs typeface="Calibri"/>
              </a:rPr>
              <a:t>oﬃces.</a:t>
            </a:r>
            <a:endParaRPr sz="1235">
              <a:solidFill>
                <a:prstClr val="black"/>
              </a:solidFill>
              <a:latin typeface="Calibri"/>
              <a:cs typeface="Calibri"/>
            </a:endParaRPr>
          </a:p>
        </p:txBody>
      </p:sp>
      <p:sp>
        <p:nvSpPr>
          <p:cNvPr id="5" name="object 5"/>
          <p:cNvSpPr txBox="1"/>
          <p:nvPr/>
        </p:nvSpPr>
        <p:spPr>
          <a:xfrm>
            <a:off x="4770791" y="1889312"/>
            <a:ext cx="2420471" cy="1710905"/>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SPECIFIC</a:t>
            </a:r>
            <a:r>
              <a:rPr sz="1059" b="1" spc="-4" dirty="0">
                <a:solidFill>
                  <a:srgbClr val="1F497C"/>
                </a:solidFill>
                <a:latin typeface="Calibri"/>
                <a:cs typeface="Calibri"/>
              </a:rPr>
              <a:t> </a:t>
            </a:r>
            <a:r>
              <a:rPr sz="1059" b="1" dirty="0">
                <a:solidFill>
                  <a:srgbClr val="1F497C"/>
                </a:solidFill>
                <a:latin typeface="Calibri"/>
                <a:cs typeface="Calibri"/>
              </a:rPr>
              <a:t>REQUIREMENTS</a:t>
            </a:r>
            <a:endParaRPr sz="1059">
              <a:solidFill>
                <a:prstClr val="black"/>
              </a:solidFill>
              <a:latin typeface="Calibri"/>
              <a:cs typeface="Calibri"/>
            </a:endParaRPr>
          </a:p>
          <a:p>
            <a:pPr marL="244301" marR="52110" indent="-201717" defTabSz="806867">
              <a:lnSpc>
                <a:spcPct val="121000"/>
              </a:lnSpc>
              <a:spcBef>
                <a:spcPts val="481"/>
              </a:spcBef>
              <a:buSzPct val="83333"/>
              <a:buFont typeface="Symbol"/>
              <a:buChar char=""/>
              <a:tabLst>
                <a:tab pos="244301" algn="l"/>
                <a:tab pos="244862" algn="l"/>
              </a:tabLst>
            </a:pPr>
            <a:r>
              <a:rPr sz="1059" dirty="0">
                <a:solidFill>
                  <a:prstClr val="black"/>
                </a:solidFill>
                <a:latin typeface="Calibri"/>
                <a:cs typeface="Calibri"/>
              </a:rPr>
              <a:t>Projects much </a:t>
            </a:r>
            <a:r>
              <a:rPr sz="1059" spc="-4" dirty="0">
                <a:solidFill>
                  <a:prstClr val="black"/>
                </a:solidFill>
                <a:latin typeface="Calibri"/>
                <a:cs typeface="Calibri"/>
              </a:rPr>
              <a:t>be </a:t>
            </a:r>
            <a:r>
              <a:rPr sz="1059" spc="-9" dirty="0">
                <a:solidFill>
                  <a:prstClr val="black"/>
                </a:solidFill>
                <a:latin typeface="Calibri"/>
                <a:cs typeface="Calibri"/>
              </a:rPr>
              <a:t>initiated </a:t>
            </a:r>
            <a:r>
              <a:rPr sz="1059" dirty="0">
                <a:solidFill>
                  <a:prstClr val="black"/>
                </a:solidFill>
                <a:latin typeface="Calibri"/>
                <a:cs typeface="Calibri"/>
              </a:rPr>
              <a:t>and  </a:t>
            </a:r>
            <a:r>
              <a:rPr sz="1059" spc="-4" dirty="0">
                <a:solidFill>
                  <a:prstClr val="black"/>
                </a:solidFill>
                <a:latin typeface="Calibri"/>
                <a:cs typeface="Calibri"/>
              </a:rPr>
              <a:t>implement by </a:t>
            </a:r>
            <a:r>
              <a:rPr sz="1059" dirty="0">
                <a:solidFill>
                  <a:prstClr val="black"/>
                </a:solidFill>
                <a:latin typeface="Calibri"/>
                <a:cs typeface="Calibri"/>
              </a:rPr>
              <a:t>the </a:t>
            </a:r>
            <a:r>
              <a:rPr sz="1059" spc="-4" dirty="0">
                <a:solidFill>
                  <a:prstClr val="black"/>
                </a:solidFill>
                <a:latin typeface="Calibri"/>
                <a:cs typeface="Calibri"/>
              </a:rPr>
              <a:t>State CIO’s oﬃce (or  </a:t>
            </a:r>
            <a:r>
              <a:rPr sz="1059" dirty="0">
                <a:solidFill>
                  <a:prstClr val="black"/>
                </a:solidFill>
                <a:latin typeface="Calibri"/>
                <a:cs typeface="Calibri"/>
              </a:rPr>
              <a:t>equivalent)</a:t>
            </a:r>
            <a:endParaRPr sz="1059">
              <a:solidFill>
                <a:prstClr val="black"/>
              </a:solidFill>
              <a:latin typeface="Calibri"/>
              <a:cs typeface="Calibri"/>
            </a:endParaRPr>
          </a:p>
          <a:p>
            <a:pPr marL="244301" marR="127754" indent="-201717" defTabSz="806867">
              <a:lnSpc>
                <a:spcPct val="121100"/>
              </a:lnSpc>
              <a:spcBef>
                <a:spcPts val="525"/>
              </a:spcBef>
              <a:buSzPct val="83333"/>
              <a:buFont typeface="Symbol"/>
              <a:buChar char=""/>
              <a:tabLst>
                <a:tab pos="244301" algn="l"/>
                <a:tab pos="244862" algn="l"/>
              </a:tabLst>
            </a:pPr>
            <a:r>
              <a:rPr sz="1059" dirty="0">
                <a:solidFill>
                  <a:prstClr val="black"/>
                </a:solidFill>
                <a:latin typeface="Calibri"/>
                <a:cs typeface="Calibri"/>
              </a:rPr>
              <a:t>Projects can </a:t>
            </a:r>
            <a:r>
              <a:rPr sz="1059" spc="-4" dirty="0">
                <a:solidFill>
                  <a:prstClr val="black"/>
                </a:solidFill>
                <a:latin typeface="Calibri"/>
                <a:cs typeface="Calibri"/>
              </a:rPr>
              <a:t>involve partnerships and  </a:t>
            </a:r>
            <a:r>
              <a:rPr sz="1059" dirty="0">
                <a:solidFill>
                  <a:prstClr val="black"/>
                </a:solidFill>
                <a:latin typeface="Calibri"/>
                <a:cs typeface="Calibri"/>
              </a:rPr>
              <a:t>collaborators, </a:t>
            </a:r>
            <a:r>
              <a:rPr sz="1059" spc="-4" dirty="0">
                <a:solidFill>
                  <a:prstClr val="black"/>
                </a:solidFill>
                <a:latin typeface="Calibri"/>
                <a:cs typeface="Calibri"/>
              </a:rPr>
              <a:t>but the State CIO’s  oﬃce (or </a:t>
            </a:r>
            <a:r>
              <a:rPr sz="1059" dirty="0">
                <a:solidFill>
                  <a:prstClr val="black"/>
                </a:solidFill>
                <a:latin typeface="Calibri"/>
                <a:cs typeface="Calibri"/>
              </a:rPr>
              <a:t>equivalent) must take a  </a:t>
            </a:r>
            <a:r>
              <a:rPr sz="1059" spc="-4" dirty="0">
                <a:solidFill>
                  <a:prstClr val="black"/>
                </a:solidFill>
                <a:latin typeface="Calibri"/>
                <a:cs typeface="Calibri"/>
              </a:rPr>
              <a:t>leadership</a:t>
            </a:r>
            <a:r>
              <a:rPr sz="1059" spc="-9" dirty="0">
                <a:solidFill>
                  <a:prstClr val="black"/>
                </a:solidFill>
                <a:latin typeface="Calibri"/>
                <a:cs typeface="Calibri"/>
              </a:rPr>
              <a:t> </a:t>
            </a:r>
            <a:r>
              <a:rPr sz="1059" dirty="0">
                <a:solidFill>
                  <a:prstClr val="black"/>
                </a:solidFill>
                <a:latin typeface="Calibri"/>
                <a:cs typeface="Calibri"/>
              </a:rPr>
              <a:t>role.</a:t>
            </a:r>
            <a:endParaRPr sz="1059">
              <a:solidFill>
                <a:prstClr val="black"/>
              </a:solidFill>
              <a:latin typeface="Calibri"/>
              <a:cs typeface="Calibri"/>
            </a:endParaRPr>
          </a:p>
        </p:txBody>
      </p:sp>
      <p:sp>
        <p:nvSpPr>
          <p:cNvPr id="6" name="object 6"/>
          <p:cNvSpPr txBox="1"/>
          <p:nvPr/>
        </p:nvSpPr>
        <p:spPr>
          <a:xfrm>
            <a:off x="2083397" y="1889312"/>
            <a:ext cx="2420471" cy="1577792"/>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NOMINATION</a:t>
            </a:r>
            <a:r>
              <a:rPr sz="1059" b="1" spc="-4" dirty="0">
                <a:solidFill>
                  <a:srgbClr val="1F497C"/>
                </a:solidFill>
                <a:latin typeface="Calibri"/>
                <a:cs typeface="Calibri"/>
              </a:rPr>
              <a:t> GUIDANCE</a:t>
            </a:r>
            <a:endParaRPr sz="1059">
              <a:solidFill>
                <a:prstClr val="black"/>
              </a:solidFill>
              <a:latin typeface="Calibri"/>
              <a:cs typeface="Calibri"/>
            </a:endParaRPr>
          </a:p>
          <a:p>
            <a:pPr marL="244301" marR="77325" indent="-201717" defTabSz="806867">
              <a:lnSpc>
                <a:spcPct val="120800"/>
              </a:lnSpc>
              <a:spcBef>
                <a:spcPts val="485"/>
              </a:spcBef>
              <a:buSzPct val="83333"/>
              <a:buFont typeface="Symbol"/>
              <a:buChar char=""/>
              <a:tabLst>
                <a:tab pos="244301" algn="l"/>
                <a:tab pos="244862" algn="l"/>
              </a:tabLst>
            </a:pPr>
            <a:r>
              <a:rPr sz="1059" dirty="0">
                <a:solidFill>
                  <a:prstClr val="black"/>
                </a:solidFill>
                <a:latin typeface="Calibri"/>
                <a:cs typeface="Calibri"/>
              </a:rPr>
              <a:t>Projects </a:t>
            </a:r>
            <a:r>
              <a:rPr sz="1059" spc="-4" dirty="0">
                <a:solidFill>
                  <a:prstClr val="black"/>
                </a:solidFill>
                <a:latin typeface="Calibri"/>
                <a:cs typeface="Calibri"/>
              </a:rPr>
              <a:t>should be </a:t>
            </a:r>
            <a:r>
              <a:rPr sz="1059" spc="-9" dirty="0">
                <a:solidFill>
                  <a:prstClr val="black"/>
                </a:solidFill>
                <a:latin typeface="Calibri"/>
                <a:cs typeface="Calibri"/>
              </a:rPr>
              <a:t>initiated </a:t>
            </a:r>
            <a:r>
              <a:rPr sz="1059" dirty="0">
                <a:solidFill>
                  <a:prstClr val="black"/>
                </a:solidFill>
                <a:latin typeface="Calibri"/>
                <a:cs typeface="Calibri"/>
              </a:rPr>
              <a:t>and  </a:t>
            </a:r>
            <a:r>
              <a:rPr sz="1059" spc="-4" dirty="0">
                <a:solidFill>
                  <a:prstClr val="black"/>
                </a:solidFill>
                <a:latin typeface="Calibri"/>
                <a:cs typeface="Calibri"/>
              </a:rPr>
              <a:t>implemented by </a:t>
            </a:r>
            <a:r>
              <a:rPr sz="1059" dirty="0">
                <a:solidFill>
                  <a:prstClr val="black"/>
                </a:solidFill>
                <a:latin typeface="Calibri"/>
                <a:cs typeface="Calibri"/>
              </a:rPr>
              <a:t>the </a:t>
            </a:r>
            <a:r>
              <a:rPr sz="1059" spc="-4" dirty="0">
                <a:solidFill>
                  <a:prstClr val="black"/>
                </a:solidFill>
                <a:latin typeface="Calibri"/>
                <a:cs typeface="Calibri"/>
              </a:rPr>
              <a:t>state CIO’s</a:t>
            </a:r>
            <a:r>
              <a:rPr sz="1059" spc="-53" dirty="0">
                <a:solidFill>
                  <a:prstClr val="black"/>
                </a:solidFill>
                <a:latin typeface="Calibri"/>
                <a:cs typeface="Calibri"/>
              </a:rPr>
              <a:t> </a:t>
            </a:r>
            <a:r>
              <a:rPr sz="1059" spc="-4" dirty="0">
                <a:solidFill>
                  <a:prstClr val="black"/>
                </a:solidFill>
                <a:latin typeface="Calibri"/>
                <a:cs typeface="Calibri"/>
              </a:rPr>
              <a:t>oﬃce.</a:t>
            </a:r>
            <a:endParaRPr sz="1059">
              <a:solidFill>
                <a:prstClr val="black"/>
              </a:solidFill>
              <a:latin typeface="Calibri"/>
              <a:cs typeface="Calibri"/>
            </a:endParaRPr>
          </a:p>
          <a:p>
            <a:pPr marL="244301" marR="230853" indent="-201717" defTabSz="806867">
              <a:lnSpc>
                <a:spcPct val="120800"/>
              </a:lnSpc>
              <a:spcBef>
                <a:spcPts val="534"/>
              </a:spcBef>
              <a:buSzPct val="83333"/>
              <a:buFont typeface="Symbol"/>
              <a:buChar char=""/>
              <a:tabLst>
                <a:tab pos="244301" algn="l"/>
                <a:tab pos="244862" algn="l"/>
              </a:tabLst>
            </a:pPr>
            <a:r>
              <a:rPr sz="1059" spc="-4" dirty="0">
                <a:solidFill>
                  <a:prstClr val="black"/>
                </a:solidFill>
                <a:latin typeface="Calibri"/>
                <a:cs typeface="Calibri"/>
              </a:rPr>
              <a:t>This </a:t>
            </a:r>
            <a:r>
              <a:rPr sz="1059" dirty="0">
                <a:solidFill>
                  <a:prstClr val="black"/>
                </a:solidFill>
                <a:latin typeface="Calibri"/>
                <a:cs typeface="Calibri"/>
              </a:rPr>
              <a:t>category </a:t>
            </a:r>
            <a:r>
              <a:rPr sz="1059" spc="-4" dirty="0">
                <a:solidFill>
                  <a:prstClr val="black"/>
                </a:solidFill>
                <a:latin typeface="Calibri"/>
                <a:cs typeface="Calibri"/>
              </a:rPr>
              <a:t>is open </a:t>
            </a:r>
            <a:r>
              <a:rPr sz="1059" dirty="0">
                <a:solidFill>
                  <a:prstClr val="black"/>
                </a:solidFill>
                <a:latin typeface="Calibri"/>
                <a:cs typeface="Calibri"/>
              </a:rPr>
              <a:t>to a variety</a:t>
            </a:r>
            <a:r>
              <a:rPr sz="1059" spc="-79" dirty="0">
                <a:solidFill>
                  <a:prstClr val="black"/>
                </a:solidFill>
                <a:latin typeface="Calibri"/>
                <a:cs typeface="Calibri"/>
              </a:rPr>
              <a:t> </a:t>
            </a:r>
            <a:r>
              <a:rPr sz="1059" spc="-4" dirty="0">
                <a:solidFill>
                  <a:prstClr val="black"/>
                </a:solidFill>
                <a:latin typeface="Calibri"/>
                <a:cs typeface="Calibri"/>
              </a:rPr>
              <a:t>of  projects.</a:t>
            </a:r>
            <a:endParaRPr sz="1059">
              <a:solidFill>
                <a:prstClr val="black"/>
              </a:solidFill>
              <a:latin typeface="Calibri"/>
              <a:cs typeface="Calibri"/>
            </a:endParaRPr>
          </a:p>
          <a:p>
            <a:pPr marL="244301" marR="206198" indent="-201717" defTabSz="806867">
              <a:lnSpc>
                <a:spcPct val="120800"/>
              </a:lnSpc>
              <a:spcBef>
                <a:spcPts val="534"/>
              </a:spcBef>
              <a:buSzPct val="83333"/>
              <a:buFont typeface="Symbol"/>
              <a:buChar char=""/>
              <a:tabLst>
                <a:tab pos="244301" algn="l"/>
                <a:tab pos="244862" algn="l"/>
              </a:tabLst>
            </a:pPr>
            <a:r>
              <a:rPr sz="1059" spc="-4" dirty="0">
                <a:solidFill>
                  <a:prstClr val="black"/>
                </a:solidFill>
                <a:latin typeface="Calibri"/>
                <a:cs typeface="Calibri"/>
              </a:rPr>
              <a:t>Utilize this opportunity to showcase  </a:t>
            </a:r>
            <a:r>
              <a:rPr sz="1059" dirty="0">
                <a:solidFill>
                  <a:prstClr val="black"/>
                </a:solidFill>
                <a:latin typeface="Calibri"/>
                <a:cs typeface="Calibri"/>
              </a:rPr>
              <a:t>your </a:t>
            </a:r>
            <a:r>
              <a:rPr sz="1059" spc="-4" dirty="0">
                <a:solidFill>
                  <a:prstClr val="black"/>
                </a:solidFill>
                <a:latin typeface="Calibri"/>
                <a:cs typeface="Calibri"/>
              </a:rPr>
              <a:t>oﬃce’s</a:t>
            </a:r>
            <a:r>
              <a:rPr sz="1059" spc="-13" dirty="0">
                <a:solidFill>
                  <a:prstClr val="black"/>
                </a:solidFill>
                <a:latin typeface="Calibri"/>
                <a:cs typeface="Calibri"/>
              </a:rPr>
              <a:t> </a:t>
            </a:r>
            <a:r>
              <a:rPr sz="1059" spc="-9" dirty="0">
                <a:solidFill>
                  <a:prstClr val="black"/>
                </a:solidFill>
                <a:latin typeface="Calibri"/>
                <a:cs typeface="Calibri"/>
              </a:rPr>
              <a:t>innovations.</a:t>
            </a:r>
            <a:endParaRPr sz="1059">
              <a:solidFill>
                <a:prstClr val="black"/>
              </a:solidFill>
              <a:latin typeface="Calibri"/>
              <a:cs typeface="Calibri"/>
            </a:endParaRPr>
          </a:p>
        </p:txBody>
      </p:sp>
      <p:sp>
        <p:nvSpPr>
          <p:cNvPr id="7" name="object 7"/>
          <p:cNvSpPr txBox="1"/>
          <p:nvPr/>
        </p:nvSpPr>
        <p:spPr>
          <a:xfrm>
            <a:off x="7442050" y="1889312"/>
            <a:ext cx="2420471" cy="2894691"/>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EXAMPLES</a:t>
            </a:r>
            <a:endParaRPr sz="1059">
              <a:solidFill>
                <a:prstClr val="black"/>
              </a:solidFill>
              <a:latin typeface="Calibri"/>
              <a:cs typeface="Calibri"/>
            </a:endParaRPr>
          </a:p>
          <a:p>
            <a:pPr marL="42585" marR="318824" defTabSz="806867">
              <a:lnSpc>
                <a:spcPct val="117100"/>
              </a:lnSpc>
              <a:spcBef>
                <a:spcPts val="529"/>
              </a:spcBef>
            </a:pPr>
            <a:r>
              <a:rPr sz="1059" spc="-4" dirty="0">
                <a:solidFill>
                  <a:prstClr val="black"/>
                </a:solidFill>
                <a:latin typeface="Calibri"/>
                <a:cs typeface="Calibri"/>
              </a:rPr>
              <a:t>Relevant projects include, but are not  limited</a:t>
            </a:r>
            <a:r>
              <a:rPr sz="1059" spc="-9" dirty="0">
                <a:solidFill>
                  <a:prstClr val="black"/>
                </a:solidFill>
                <a:latin typeface="Calibri"/>
                <a:cs typeface="Calibri"/>
              </a:rPr>
              <a:t> </a:t>
            </a:r>
            <a:r>
              <a:rPr sz="1059" dirty="0">
                <a:solidFill>
                  <a:prstClr val="black"/>
                </a:solidFill>
                <a:latin typeface="Calibri"/>
                <a:cs typeface="Calibri"/>
              </a:rPr>
              <a:t>to:</a:t>
            </a:r>
            <a:endParaRPr sz="1059">
              <a:solidFill>
                <a:prstClr val="black"/>
              </a:solidFill>
              <a:latin typeface="Calibri"/>
              <a:cs typeface="Calibri"/>
            </a:endParaRPr>
          </a:p>
          <a:p>
            <a:pPr marL="244301" indent="-201717" defTabSz="806867">
              <a:spcBef>
                <a:spcPts val="424"/>
              </a:spcBef>
              <a:buSzPct val="83333"/>
              <a:buFont typeface="Symbol"/>
              <a:buChar char=""/>
              <a:tabLst>
                <a:tab pos="244301" algn="l"/>
                <a:tab pos="244862" algn="l"/>
              </a:tabLst>
            </a:pPr>
            <a:r>
              <a:rPr sz="1059" spc="-4" dirty="0">
                <a:solidFill>
                  <a:prstClr val="black"/>
                </a:solidFill>
                <a:latin typeface="Calibri"/>
                <a:cs typeface="Calibri"/>
              </a:rPr>
              <a:t>Procurement</a:t>
            </a:r>
            <a:endParaRPr sz="1059">
              <a:solidFill>
                <a:prstClr val="black"/>
              </a:solidFill>
              <a:latin typeface="Calibri"/>
              <a:cs typeface="Calibri"/>
            </a:endParaRPr>
          </a:p>
          <a:p>
            <a:pPr marL="244301" indent="-201717" defTabSz="806867">
              <a:spcBef>
                <a:spcPts val="154"/>
              </a:spcBef>
              <a:buSzPct val="83333"/>
              <a:buFont typeface="Symbol"/>
              <a:buChar char=""/>
              <a:tabLst>
                <a:tab pos="244301" algn="l"/>
                <a:tab pos="244862" algn="l"/>
              </a:tabLst>
            </a:pPr>
            <a:r>
              <a:rPr sz="1059" dirty="0">
                <a:solidFill>
                  <a:prstClr val="black"/>
                </a:solidFill>
                <a:latin typeface="Calibri"/>
                <a:cs typeface="Calibri"/>
              </a:rPr>
              <a:t>Workforce</a:t>
            </a:r>
            <a:r>
              <a:rPr sz="1059" spc="-4" dirty="0">
                <a:solidFill>
                  <a:prstClr val="black"/>
                </a:solidFill>
                <a:latin typeface="Calibri"/>
                <a:cs typeface="Calibri"/>
              </a:rPr>
              <a:t> </a:t>
            </a:r>
            <a:r>
              <a:rPr sz="1059" dirty="0">
                <a:solidFill>
                  <a:prstClr val="black"/>
                </a:solidFill>
                <a:latin typeface="Calibri"/>
                <a:cs typeface="Calibri"/>
              </a:rPr>
              <a:t>reform</a:t>
            </a:r>
            <a:endParaRPr sz="1059">
              <a:solidFill>
                <a:prstClr val="black"/>
              </a:solidFill>
              <a:latin typeface="Calibri"/>
              <a:cs typeface="Calibri"/>
            </a:endParaRPr>
          </a:p>
          <a:p>
            <a:pPr marL="244301" indent="-201717" defTabSz="806867">
              <a:spcBef>
                <a:spcPts val="150"/>
              </a:spcBef>
              <a:buSzPct val="83333"/>
              <a:buFont typeface="Symbol"/>
              <a:buChar char=""/>
              <a:tabLst>
                <a:tab pos="244301" algn="l"/>
                <a:tab pos="244862" algn="l"/>
              </a:tabLst>
            </a:pPr>
            <a:r>
              <a:rPr sz="1059" spc="-4" dirty="0">
                <a:solidFill>
                  <a:prstClr val="black"/>
                </a:solidFill>
                <a:latin typeface="Calibri"/>
                <a:cs typeface="Calibri"/>
              </a:rPr>
              <a:t>Talent management</a:t>
            </a:r>
            <a:endParaRPr sz="1059">
              <a:solidFill>
                <a:prstClr val="black"/>
              </a:solidFill>
              <a:latin typeface="Calibri"/>
              <a:cs typeface="Calibri"/>
            </a:endParaRPr>
          </a:p>
          <a:p>
            <a:pPr marL="244301" indent="-201717" defTabSz="806867">
              <a:spcBef>
                <a:spcPts val="150"/>
              </a:spcBef>
              <a:buSzPct val="83333"/>
              <a:buFont typeface="Symbol"/>
              <a:buChar char=""/>
              <a:tabLst>
                <a:tab pos="244301" algn="l"/>
                <a:tab pos="244862" algn="l"/>
              </a:tabLst>
            </a:pPr>
            <a:r>
              <a:rPr sz="1059" dirty="0">
                <a:solidFill>
                  <a:prstClr val="black"/>
                </a:solidFill>
                <a:latin typeface="Calibri"/>
                <a:cs typeface="Calibri"/>
              </a:rPr>
              <a:t>Performance</a:t>
            </a:r>
            <a:r>
              <a:rPr sz="1059" spc="-4" dirty="0">
                <a:solidFill>
                  <a:prstClr val="black"/>
                </a:solidFill>
                <a:latin typeface="Calibri"/>
                <a:cs typeface="Calibri"/>
              </a:rPr>
              <a:t> </a:t>
            </a:r>
            <a:r>
              <a:rPr sz="1059" dirty="0">
                <a:solidFill>
                  <a:prstClr val="black"/>
                </a:solidFill>
                <a:latin typeface="Calibri"/>
                <a:cs typeface="Calibri"/>
              </a:rPr>
              <a:t>management</a:t>
            </a:r>
            <a:endParaRPr sz="1059">
              <a:solidFill>
                <a:prstClr val="black"/>
              </a:solidFill>
              <a:latin typeface="Calibri"/>
              <a:cs typeface="Calibri"/>
            </a:endParaRPr>
          </a:p>
          <a:p>
            <a:pPr marL="244301" marR="286886" indent="-201717" defTabSz="806867">
              <a:lnSpc>
                <a:spcPct val="70400"/>
              </a:lnSpc>
              <a:spcBef>
                <a:spcPts val="525"/>
              </a:spcBef>
              <a:buSzPct val="83333"/>
              <a:buFont typeface="Symbol"/>
              <a:buChar char=""/>
              <a:tabLst>
                <a:tab pos="244301" algn="l"/>
                <a:tab pos="244862" algn="l"/>
              </a:tabLst>
            </a:pPr>
            <a:r>
              <a:rPr sz="1059" spc="-4" dirty="0">
                <a:solidFill>
                  <a:prstClr val="black"/>
                </a:solidFill>
                <a:latin typeface="Calibri"/>
                <a:cs typeface="Calibri"/>
              </a:rPr>
              <a:t>Technology business</a:t>
            </a:r>
            <a:r>
              <a:rPr sz="1059" spc="-75" dirty="0">
                <a:solidFill>
                  <a:prstClr val="black"/>
                </a:solidFill>
                <a:latin typeface="Calibri"/>
                <a:cs typeface="Calibri"/>
              </a:rPr>
              <a:t> </a:t>
            </a:r>
            <a:r>
              <a:rPr sz="1059" dirty="0">
                <a:solidFill>
                  <a:prstClr val="black"/>
                </a:solidFill>
                <a:latin typeface="Calibri"/>
                <a:cs typeface="Calibri"/>
              </a:rPr>
              <a:t>management  </a:t>
            </a:r>
            <a:r>
              <a:rPr sz="1059" spc="-9" dirty="0">
                <a:solidFill>
                  <a:prstClr val="black"/>
                </a:solidFill>
                <a:latin typeface="Calibri"/>
                <a:cs typeface="Calibri"/>
              </a:rPr>
              <a:t>innovation</a:t>
            </a:r>
            <a:endParaRPr sz="1059">
              <a:solidFill>
                <a:prstClr val="black"/>
              </a:solidFill>
              <a:latin typeface="Calibri"/>
              <a:cs typeface="Calibri"/>
            </a:endParaRPr>
          </a:p>
          <a:p>
            <a:pPr marL="244301" indent="-201717" defTabSz="806867">
              <a:spcBef>
                <a:spcPts val="150"/>
              </a:spcBef>
              <a:buSzPct val="83333"/>
              <a:buFont typeface="Symbol"/>
              <a:buChar char=""/>
              <a:tabLst>
                <a:tab pos="244301" algn="l"/>
                <a:tab pos="244862" algn="l"/>
              </a:tabLst>
            </a:pPr>
            <a:r>
              <a:rPr sz="1059" dirty="0">
                <a:solidFill>
                  <a:prstClr val="black"/>
                </a:solidFill>
                <a:latin typeface="Calibri"/>
                <a:cs typeface="Calibri"/>
              </a:rPr>
              <a:t>Internal</a:t>
            </a:r>
            <a:r>
              <a:rPr sz="1059" spc="-4" dirty="0">
                <a:solidFill>
                  <a:prstClr val="black"/>
                </a:solidFill>
                <a:latin typeface="Calibri"/>
                <a:cs typeface="Calibri"/>
              </a:rPr>
              <a:t> collaboration</a:t>
            </a:r>
            <a:endParaRPr sz="1059">
              <a:solidFill>
                <a:prstClr val="black"/>
              </a:solidFill>
              <a:latin typeface="Calibri"/>
              <a:cs typeface="Calibri"/>
            </a:endParaRPr>
          </a:p>
          <a:p>
            <a:pPr marL="274559" indent="-231974" defTabSz="806867">
              <a:spcBef>
                <a:spcPts val="150"/>
              </a:spcBef>
              <a:buSzPct val="83333"/>
              <a:buFont typeface="Symbol"/>
              <a:buChar char=""/>
              <a:tabLst>
                <a:tab pos="274559" algn="l"/>
                <a:tab pos="275119" algn="l"/>
              </a:tabLst>
            </a:pPr>
            <a:r>
              <a:rPr sz="1059" spc="-4" dirty="0">
                <a:solidFill>
                  <a:prstClr val="black"/>
                </a:solidFill>
                <a:latin typeface="Calibri"/>
                <a:cs typeface="Calibri"/>
              </a:rPr>
              <a:t>Business process</a:t>
            </a:r>
            <a:r>
              <a:rPr sz="1059" spc="-18" dirty="0">
                <a:solidFill>
                  <a:prstClr val="black"/>
                </a:solidFill>
                <a:latin typeface="Calibri"/>
                <a:cs typeface="Calibri"/>
              </a:rPr>
              <a:t> </a:t>
            </a:r>
            <a:r>
              <a:rPr sz="1059" spc="-4" dirty="0">
                <a:solidFill>
                  <a:prstClr val="black"/>
                </a:solidFill>
                <a:latin typeface="Calibri"/>
                <a:cs typeface="Calibri"/>
              </a:rPr>
              <a:t>improvements</a:t>
            </a:r>
            <a:endParaRPr sz="1059">
              <a:solidFill>
                <a:prstClr val="black"/>
              </a:solidFill>
              <a:latin typeface="Calibri"/>
              <a:cs typeface="Calibri"/>
            </a:endParaRPr>
          </a:p>
          <a:p>
            <a:pPr marL="244301" indent="-201717" defTabSz="806867">
              <a:spcBef>
                <a:spcPts val="150"/>
              </a:spcBef>
              <a:buSzPct val="83333"/>
              <a:buFont typeface="Symbol"/>
              <a:buChar char=""/>
              <a:tabLst>
                <a:tab pos="244301" algn="l"/>
                <a:tab pos="244862" algn="l"/>
              </a:tabLst>
            </a:pPr>
            <a:r>
              <a:rPr sz="1059" spc="-4" dirty="0">
                <a:solidFill>
                  <a:prstClr val="black"/>
                </a:solidFill>
                <a:latin typeface="Calibri"/>
                <a:cs typeface="Calibri"/>
              </a:rPr>
              <a:t>Customer</a:t>
            </a:r>
            <a:r>
              <a:rPr sz="1059" spc="-9" dirty="0">
                <a:solidFill>
                  <a:prstClr val="black"/>
                </a:solidFill>
                <a:latin typeface="Calibri"/>
                <a:cs typeface="Calibri"/>
              </a:rPr>
              <a:t> </a:t>
            </a:r>
            <a:r>
              <a:rPr sz="1059" spc="-4" dirty="0">
                <a:solidFill>
                  <a:prstClr val="black"/>
                </a:solidFill>
                <a:latin typeface="Calibri"/>
                <a:cs typeface="Calibri"/>
              </a:rPr>
              <a:t>service</a:t>
            </a:r>
            <a:endParaRPr sz="1059">
              <a:solidFill>
                <a:prstClr val="black"/>
              </a:solidFill>
              <a:latin typeface="Calibri"/>
              <a:cs typeface="Calibri"/>
            </a:endParaRPr>
          </a:p>
          <a:p>
            <a:pPr marL="244301" indent="-201717" defTabSz="806867">
              <a:spcBef>
                <a:spcPts val="150"/>
              </a:spcBef>
              <a:buSzPct val="83333"/>
              <a:buFont typeface="Symbol"/>
              <a:buChar char=""/>
              <a:tabLst>
                <a:tab pos="244301" algn="l"/>
                <a:tab pos="244862" algn="l"/>
              </a:tabLst>
            </a:pPr>
            <a:r>
              <a:rPr sz="1059" dirty="0">
                <a:solidFill>
                  <a:prstClr val="black"/>
                </a:solidFill>
                <a:latin typeface="Calibri"/>
                <a:cs typeface="Calibri"/>
              </a:rPr>
              <a:t>Private‐public</a:t>
            </a:r>
            <a:r>
              <a:rPr sz="1059" spc="-4" dirty="0">
                <a:solidFill>
                  <a:prstClr val="black"/>
                </a:solidFill>
                <a:latin typeface="Calibri"/>
                <a:cs typeface="Calibri"/>
              </a:rPr>
              <a:t> partnerships</a:t>
            </a:r>
            <a:endParaRPr sz="1059">
              <a:solidFill>
                <a:prstClr val="black"/>
              </a:solidFill>
              <a:latin typeface="Calibri"/>
              <a:cs typeface="Calibri"/>
            </a:endParaRPr>
          </a:p>
          <a:p>
            <a:pPr marL="42585" marR="189950" defTabSz="806867">
              <a:lnSpc>
                <a:spcPct val="120800"/>
              </a:lnSpc>
              <a:spcBef>
                <a:spcPts val="207"/>
              </a:spcBef>
            </a:pPr>
            <a:r>
              <a:rPr sz="1059" dirty="0">
                <a:solidFill>
                  <a:prstClr val="black"/>
                </a:solidFill>
                <a:latin typeface="Calibri"/>
                <a:cs typeface="Calibri"/>
              </a:rPr>
              <a:t>Also </a:t>
            </a:r>
            <a:r>
              <a:rPr sz="1059" spc="-4" dirty="0">
                <a:solidFill>
                  <a:prstClr val="black"/>
                </a:solidFill>
                <a:latin typeface="Calibri"/>
                <a:cs typeface="Calibri"/>
              </a:rPr>
              <a:t>relevant </a:t>
            </a:r>
            <a:r>
              <a:rPr sz="1059" dirty="0">
                <a:solidFill>
                  <a:prstClr val="black"/>
                </a:solidFill>
                <a:latin typeface="Calibri"/>
                <a:cs typeface="Calibri"/>
              </a:rPr>
              <a:t>are </a:t>
            </a:r>
            <a:r>
              <a:rPr sz="1059" spc="-4" dirty="0">
                <a:solidFill>
                  <a:prstClr val="black"/>
                </a:solidFill>
                <a:latin typeface="Calibri"/>
                <a:cs typeface="Calibri"/>
              </a:rPr>
              <a:t>projects inherited that  have been</a:t>
            </a:r>
            <a:r>
              <a:rPr sz="1059" spc="-9" dirty="0">
                <a:solidFill>
                  <a:prstClr val="black"/>
                </a:solidFill>
                <a:latin typeface="Calibri"/>
                <a:cs typeface="Calibri"/>
              </a:rPr>
              <a:t> </a:t>
            </a:r>
            <a:r>
              <a:rPr sz="1059" spc="-4" dirty="0">
                <a:solidFill>
                  <a:prstClr val="black"/>
                </a:solidFill>
                <a:latin typeface="Calibri"/>
                <a:cs typeface="Calibri"/>
              </a:rPr>
              <a:t>renovated.</a:t>
            </a:r>
            <a:endParaRPr sz="1059">
              <a:solidFill>
                <a:prstClr val="black"/>
              </a:solidFill>
              <a:latin typeface="Calibri"/>
              <a:cs typeface="Calibri"/>
            </a:endParaRPr>
          </a:p>
        </p:txBody>
      </p:sp>
      <p:sp>
        <p:nvSpPr>
          <p:cNvPr id="8" name="object 8"/>
          <p:cNvSpPr/>
          <p:nvPr/>
        </p:nvSpPr>
        <p:spPr>
          <a:xfrm>
            <a:off x="9061749" y="5882784"/>
            <a:ext cx="820377" cy="382873"/>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9" name="object 9"/>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sz="971" b="1" spc="-4" dirty="0">
                <a:solidFill>
                  <a:srgbClr val="1F497C"/>
                </a:solidFill>
                <a:latin typeface="Calibri"/>
                <a:cs typeface="Calibri"/>
              </a:rPr>
              <a:t>CONTACT </a:t>
            </a:r>
            <a:r>
              <a:rPr sz="971" spc="-4" dirty="0">
                <a:solidFill>
                  <a:prstClr val="black"/>
                </a:solidFill>
                <a:latin typeface="Calibri"/>
                <a:cs typeface="Calibri"/>
              </a:rPr>
              <a:t>: </a:t>
            </a:r>
            <a:r>
              <a:rPr lang="fr-FR" sz="971" spc="-4" dirty="0">
                <a:solidFill>
                  <a:prstClr val="black"/>
                </a:solidFill>
                <a:latin typeface="Calibri"/>
                <a:cs typeface="Calibri"/>
              </a:rPr>
              <a:t>Connie Michener, </a:t>
            </a:r>
            <a:r>
              <a:rPr lang="fr-FR" sz="971" spc="-4" dirty="0">
                <a:solidFill>
                  <a:prstClr val="black"/>
                </a:solidFill>
                <a:latin typeface="Calibri"/>
                <a:cs typeface="Calibri"/>
                <a:hlinkClick r:id="rId3"/>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16</a:t>
            </a:fld>
            <a:endParaRPr dirty="0">
              <a:solidFill>
                <a:prstClr val="black"/>
              </a:solidFill>
            </a:endParaRPr>
          </a:p>
        </p:txBody>
      </p:sp>
    </p:spTree>
    <p:extLst>
      <p:ext uri="{BB962C8B-B14F-4D97-AF65-F5344CB8AC3E}">
        <p14:creationId xmlns:p14="http://schemas.microsoft.com/office/powerpoint/2010/main" val="424216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4135" y="297852"/>
            <a:ext cx="8068235"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p:nvPr/>
        </p:nvSpPr>
        <p:spPr>
          <a:xfrm>
            <a:off x="2156907" y="868904"/>
            <a:ext cx="7602071" cy="511452"/>
          </a:xfrm>
          <a:prstGeom prst="rect">
            <a:avLst/>
          </a:prstGeom>
        </p:spPr>
        <p:txBody>
          <a:bodyPr vert="horz" wrap="square" lIns="0" tIns="11206" rIns="0" bIns="0" rtlCol="0">
            <a:spAutoFit/>
          </a:bodyPr>
          <a:lstStyle/>
          <a:p>
            <a:pPr marL="11206" defTabSz="806867">
              <a:lnSpc>
                <a:spcPts val="1257"/>
              </a:lnSpc>
              <a:spcBef>
                <a:spcPts val="88"/>
              </a:spcBef>
            </a:pPr>
            <a:r>
              <a:rPr sz="1059" b="1" spc="-4" dirty="0">
                <a:solidFill>
                  <a:srgbClr val="1F497C"/>
                </a:solidFill>
                <a:latin typeface="Trebuchet MS"/>
                <a:cs typeface="Trebuchet MS"/>
              </a:rPr>
              <a:t>SCORING</a:t>
            </a:r>
            <a:r>
              <a:rPr sz="1059" b="1" spc="-9" dirty="0">
                <a:solidFill>
                  <a:srgbClr val="1F497C"/>
                </a:solidFill>
                <a:latin typeface="Trebuchet MS"/>
                <a:cs typeface="Trebuchet MS"/>
              </a:rPr>
              <a:t> </a:t>
            </a:r>
            <a:r>
              <a:rPr sz="1059" b="1" spc="-4" dirty="0">
                <a:solidFill>
                  <a:srgbClr val="1F497C"/>
                </a:solidFill>
                <a:latin typeface="Trebuchet MS"/>
                <a:cs typeface="Trebuchet MS"/>
              </a:rPr>
              <a:t>ELEMENTS</a:t>
            </a:r>
            <a:endParaRPr sz="1059">
              <a:solidFill>
                <a:prstClr val="black"/>
              </a:solidFill>
              <a:latin typeface="Trebuchet MS"/>
              <a:cs typeface="Trebuchet MS"/>
            </a:endParaRPr>
          </a:p>
          <a:p>
            <a:pPr marL="11206" marR="4483" defTabSz="806867">
              <a:lnSpc>
                <a:spcPts val="1297"/>
              </a:lnSpc>
              <a:spcBef>
                <a:spcPts val="9"/>
              </a:spcBef>
            </a:pPr>
            <a:r>
              <a:rPr sz="1059" spc="-4" dirty="0">
                <a:solidFill>
                  <a:prstClr val="black"/>
                </a:solidFill>
                <a:latin typeface="Calibri"/>
                <a:cs typeface="Calibri"/>
              </a:rPr>
              <a:t>Each </a:t>
            </a:r>
            <a:r>
              <a:rPr sz="1059" dirty="0">
                <a:solidFill>
                  <a:prstClr val="black"/>
                </a:solidFill>
                <a:latin typeface="Calibri"/>
                <a:cs typeface="Calibri"/>
              </a:rPr>
              <a:t>element </a:t>
            </a:r>
            <a:r>
              <a:rPr sz="1059" spc="-4" dirty="0">
                <a:solidFill>
                  <a:prstClr val="black"/>
                </a:solidFill>
                <a:latin typeface="Calibri"/>
                <a:cs typeface="Calibri"/>
              </a:rPr>
              <a:t>is scored on </a:t>
            </a:r>
            <a:r>
              <a:rPr sz="1059" dirty="0">
                <a:solidFill>
                  <a:prstClr val="black"/>
                </a:solidFill>
                <a:latin typeface="Calibri"/>
                <a:cs typeface="Calibri"/>
              </a:rPr>
              <a:t>a 10 </a:t>
            </a:r>
            <a:r>
              <a:rPr sz="1059" spc="-4" dirty="0">
                <a:solidFill>
                  <a:prstClr val="black"/>
                </a:solidFill>
                <a:latin typeface="Calibri"/>
                <a:cs typeface="Calibri"/>
              </a:rPr>
              <a:t>point scale. The </a:t>
            </a:r>
            <a:r>
              <a:rPr sz="1059" dirty="0">
                <a:solidFill>
                  <a:prstClr val="black"/>
                </a:solidFill>
                <a:latin typeface="Calibri"/>
                <a:cs typeface="Calibri"/>
              </a:rPr>
              <a:t>exemplar, </a:t>
            </a:r>
            <a:r>
              <a:rPr sz="1059" spc="-4" dirty="0">
                <a:solidFill>
                  <a:prstClr val="black"/>
                </a:solidFill>
                <a:latin typeface="Calibri"/>
                <a:cs typeface="Calibri"/>
              </a:rPr>
              <a:t>concept </a:t>
            </a:r>
            <a:r>
              <a:rPr sz="1059" dirty="0">
                <a:solidFill>
                  <a:prstClr val="black"/>
                </a:solidFill>
                <a:latin typeface="Calibri"/>
                <a:cs typeface="Calibri"/>
              </a:rPr>
              <a:t>and </a:t>
            </a:r>
            <a:r>
              <a:rPr sz="1059" spc="-4" dirty="0">
                <a:solidFill>
                  <a:prstClr val="black"/>
                </a:solidFill>
                <a:latin typeface="Calibri"/>
                <a:cs typeface="Calibri"/>
              </a:rPr>
              <a:t>signiﬁcance scores </a:t>
            </a:r>
            <a:r>
              <a:rPr sz="1059" dirty="0">
                <a:solidFill>
                  <a:prstClr val="black"/>
                </a:solidFill>
                <a:latin typeface="Calibri"/>
                <a:cs typeface="Calibri"/>
              </a:rPr>
              <a:t>are weighted at 20% </a:t>
            </a:r>
            <a:r>
              <a:rPr sz="1059" spc="-4" dirty="0">
                <a:solidFill>
                  <a:prstClr val="black"/>
                </a:solidFill>
                <a:latin typeface="Calibri"/>
                <a:cs typeface="Calibri"/>
              </a:rPr>
              <a:t>of </a:t>
            </a:r>
            <a:r>
              <a:rPr sz="1059" dirty="0">
                <a:solidFill>
                  <a:prstClr val="black"/>
                </a:solidFill>
                <a:latin typeface="Calibri"/>
                <a:cs typeface="Calibri"/>
              </a:rPr>
              <a:t>the </a:t>
            </a:r>
            <a:r>
              <a:rPr sz="1059" spc="-4" dirty="0">
                <a:solidFill>
                  <a:prstClr val="black"/>
                </a:solidFill>
                <a:latin typeface="Calibri"/>
                <a:cs typeface="Calibri"/>
              </a:rPr>
              <a:t>overall score and </a:t>
            </a:r>
            <a:r>
              <a:rPr sz="1059" dirty="0">
                <a:solidFill>
                  <a:prstClr val="black"/>
                </a:solidFill>
                <a:latin typeface="Calibri"/>
                <a:cs typeface="Calibri"/>
              </a:rPr>
              <a:t>the  </a:t>
            </a:r>
            <a:r>
              <a:rPr sz="1059" spc="-4" dirty="0">
                <a:solidFill>
                  <a:prstClr val="black"/>
                </a:solidFill>
                <a:latin typeface="Calibri"/>
                <a:cs typeface="Calibri"/>
              </a:rPr>
              <a:t>impact score at</a:t>
            </a:r>
            <a:r>
              <a:rPr sz="1059" spc="-9" dirty="0">
                <a:solidFill>
                  <a:prstClr val="black"/>
                </a:solidFill>
                <a:latin typeface="Calibri"/>
                <a:cs typeface="Calibri"/>
              </a:rPr>
              <a:t> </a:t>
            </a:r>
            <a:r>
              <a:rPr sz="1059" dirty="0">
                <a:solidFill>
                  <a:prstClr val="black"/>
                </a:solidFill>
                <a:latin typeface="Calibri"/>
                <a:cs typeface="Calibri"/>
              </a:rPr>
              <a:t>40%.</a:t>
            </a:r>
            <a:endParaRPr sz="1059">
              <a:solidFill>
                <a:prstClr val="black"/>
              </a:solidFill>
              <a:latin typeface="Calibri"/>
              <a:cs typeface="Calibri"/>
            </a:endParaRPr>
          </a:p>
        </p:txBody>
      </p:sp>
      <p:sp>
        <p:nvSpPr>
          <p:cNvPr id="7" name="object 7"/>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sz="971" spc="-4" dirty="0">
                <a:solidFill>
                  <a:prstClr val="black"/>
                </a:solidFill>
                <a:latin typeface="Calibri"/>
                <a:cs typeface="Calibri"/>
              </a:rPr>
              <a:t>CONTACT</a:t>
            </a:r>
            <a:r>
              <a:rPr sz="971" b="1" spc="-4" dirty="0">
                <a:solidFill>
                  <a:srgbClr val="1F497C"/>
                </a:solidFill>
                <a:latin typeface="Calibri"/>
                <a:cs typeface="Calibri"/>
              </a:rPr>
              <a:t> </a:t>
            </a:r>
            <a:r>
              <a:rPr sz="971" spc="-4" dirty="0">
                <a:solidFill>
                  <a:prstClr val="black"/>
                </a:solidFill>
                <a:latin typeface="Calibri"/>
                <a:cs typeface="Calibri"/>
              </a:rPr>
              <a:t>: </a:t>
            </a:r>
            <a:r>
              <a:rPr lang="fr-FR" sz="971" spc="-4" dirty="0">
                <a:solidFill>
                  <a:prstClr val="black"/>
                </a:solidFill>
                <a:latin typeface="Calibri"/>
                <a:cs typeface="Calibri"/>
              </a:rPr>
              <a:t>Connie Michener, </a:t>
            </a:r>
            <a:r>
              <a:rPr lang="fr-FR" sz="971" spc="-4" dirty="0">
                <a:solidFill>
                  <a:prstClr val="black"/>
                </a:solidFill>
                <a:latin typeface="Calibri"/>
                <a:cs typeface="Calibri"/>
                <a:hlinkClick r:id="rId2"/>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17</a:t>
            </a:fld>
            <a:endParaRPr dirty="0">
              <a:solidFill>
                <a:prstClr val="black"/>
              </a:solidFill>
            </a:endParaRPr>
          </a:p>
        </p:txBody>
      </p:sp>
      <p:sp>
        <p:nvSpPr>
          <p:cNvPr id="4" name="object 4"/>
          <p:cNvSpPr txBox="1">
            <a:spLocks noGrp="1"/>
          </p:cNvSpPr>
          <p:nvPr>
            <p:ph type="title"/>
          </p:nvPr>
        </p:nvSpPr>
        <p:spPr>
          <a:xfrm>
            <a:off x="2103793" y="427840"/>
            <a:ext cx="4603376" cy="363795"/>
          </a:xfrm>
          <a:prstGeom prst="rect">
            <a:avLst/>
          </a:prstGeom>
        </p:spPr>
        <p:txBody>
          <a:bodyPr vert="horz" wrap="square" lIns="0" tIns="10646" rIns="0" bIns="0" rtlCol="0">
            <a:spAutoFit/>
          </a:bodyPr>
          <a:lstStyle/>
          <a:p>
            <a:pPr marL="11206">
              <a:spcBef>
                <a:spcPts val="84"/>
              </a:spcBef>
            </a:pPr>
            <a:r>
              <a:rPr spc="-4" dirty="0"/>
              <a:t>SCORING ELEMENTS AND</a:t>
            </a:r>
            <a:r>
              <a:rPr spc="-132" dirty="0"/>
              <a:t> </a:t>
            </a:r>
            <a:r>
              <a:rPr spc="-4" dirty="0"/>
              <a:t>GUIDANCE</a:t>
            </a:r>
          </a:p>
        </p:txBody>
      </p:sp>
      <p:sp>
        <p:nvSpPr>
          <p:cNvPr id="5" name="object 5"/>
          <p:cNvSpPr txBox="1"/>
          <p:nvPr/>
        </p:nvSpPr>
        <p:spPr>
          <a:xfrm>
            <a:off x="2083397" y="1645920"/>
            <a:ext cx="3639110" cy="3272993"/>
          </a:xfrm>
          <a:prstGeom prst="rect">
            <a:avLst/>
          </a:prstGeom>
          <a:ln w="25400">
            <a:solidFill>
              <a:srgbClr val="79A32F"/>
            </a:solidFill>
          </a:ln>
        </p:spPr>
        <p:txBody>
          <a:bodyPr vert="horz" wrap="square" lIns="0" tIns="7284" rIns="0" bIns="0" rtlCol="0">
            <a:spAutoFit/>
          </a:bodyPr>
          <a:lstStyle/>
          <a:p>
            <a:pPr marL="42585" defTabSz="806867">
              <a:spcBef>
                <a:spcPts val="57"/>
              </a:spcBef>
            </a:pPr>
            <a:r>
              <a:rPr sz="1059" b="1" spc="-4" dirty="0">
                <a:solidFill>
                  <a:srgbClr val="1F497C"/>
                </a:solidFill>
                <a:latin typeface="Trebuchet MS"/>
                <a:cs typeface="Trebuchet MS"/>
              </a:rPr>
              <a:t>EXEMPLAR</a:t>
            </a:r>
            <a:endParaRPr sz="1059">
              <a:solidFill>
                <a:prstClr val="black"/>
              </a:solidFill>
              <a:latin typeface="Trebuchet MS"/>
              <a:cs typeface="Trebuchet MS"/>
            </a:endParaRPr>
          </a:p>
          <a:p>
            <a:pPr marL="42585" marR="152408" defTabSz="806867">
              <a:lnSpc>
                <a:spcPts val="1412"/>
              </a:lnSpc>
              <a:spcBef>
                <a:spcPts val="4"/>
              </a:spcBef>
            </a:pPr>
            <a:r>
              <a:rPr sz="971" spc="-4" dirty="0">
                <a:solidFill>
                  <a:prstClr val="black"/>
                </a:solidFill>
                <a:latin typeface="Calibri"/>
                <a:cs typeface="Calibri"/>
              </a:rPr>
              <a:t>Key Point: The project represents visionary and transformational use  of </a:t>
            </a:r>
            <a:r>
              <a:rPr sz="971" spc="-9" dirty="0">
                <a:solidFill>
                  <a:prstClr val="black"/>
                </a:solidFill>
                <a:latin typeface="Calibri"/>
                <a:cs typeface="Calibri"/>
              </a:rPr>
              <a:t>information </a:t>
            </a:r>
            <a:r>
              <a:rPr sz="971" spc="-4" dirty="0">
                <a:solidFill>
                  <a:prstClr val="black"/>
                </a:solidFill>
                <a:latin typeface="Calibri"/>
                <a:cs typeface="Calibri"/>
              </a:rPr>
              <a:t>technology in state</a:t>
            </a:r>
            <a:r>
              <a:rPr sz="971" dirty="0">
                <a:solidFill>
                  <a:prstClr val="black"/>
                </a:solidFill>
                <a:latin typeface="Calibri"/>
                <a:cs typeface="Calibri"/>
              </a:rPr>
              <a:t> </a:t>
            </a:r>
            <a:r>
              <a:rPr sz="971" spc="-4" dirty="0">
                <a:solidFill>
                  <a:prstClr val="black"/>
                </a:solidFill>
                <a:latin typeface="Calibri"/>
                <a:cs typeface="Calibri"/>
              </a:rPr>
              <a:t>government.</a:t>
            </a:r>
            <a:endParaRPr sz="971">
              <a:solidFill>
                <a:prstClr val="black"/>
              </a:solidFill>
              <a:latin typeface="Calibri"/>
              <a:cs typeface="Calibri"/>
            </a:endParaRPr>
          </a:p>
          <a:p>
            <a:pPr marL="244301" marR="58274" indent="-201717" defTabSz="806867">
              <a:lnSpc>
                <a:spcPct val="121100"/>
              </a:lnSpc>
              <a:spcBef>
                <a:spcPts val="419"/>
              </a:spcBef>
              <a:buSzPct val="83333"/>
              <a:buFont typeface="Symbol"/>
              <a:buChar char=""/>
              <a:tabLst>
                <a:tab pos="244301" algn="l"/>
                <a:tab pos="244862" algn="l"/>
              </a:tabLst>
            </a:pPr>
            <a:r>
              <a:rPr sz="1059" spc="-4" dirty="0">
                <a:solidFill>
                  <a:prstClr val="black"/>
                </a:solidFill>
                <a:latin typeface="Calibri"/>
                <a:cs typeface="Calibri"/>
              </a:rPr>
              <a:t>Information technology is no longer the </a:t>
            </a:r>
            <a:r>
              <a:rPr sz="1059" spc="-9" dirty="0">
                <a:solidFill>
                  <a:prstClr val="black"/>
                </a:solidFill>
                <a:latin typeface="Calibri"/>
                <a:cs typeface="Calibri"/>
              </a:rPr>
              <a:t>foundation </a:t>
            </a:r>
            <a:r>
              <a:rPr sz="1059" spc="-4" dirty="0">
                <a:solidFill>
                  <a:prstClr val="black"/>
                </a:solidFill>
                <a:latin typeface="Calibri"/>
                <a:cs typeface="Calibri"/>
              </a:rPr>
              <a:t>on </a:t>
            </a:r>
            <a:r>
              <a:rPr sz="1059" dirty="0">
                <a:solidFill>
                  <a:prstClr val="black"/>
                </a:solidFill>
                <a:latin typeface="Calibri"/>
                <a:cs typeface="Calibri"/>
              </a:rPr>
              <a:t>which  government </a:t>
            </a:r>
            <a:r>
              <a:rPr sz="1059" spc="-4" dirty="0">
                <a:solidFill>
                  <a:prstClr val="black"/>
                </a:solidFill>
                <a:latin typeface="Calibri"/>
                <a:cs typeface="Calibri"/>
              </a:rPr>
              <a:t>services sit, but </a:t>
            </a:r>
            <a:r>
              <a:rPr sz="1059" dirty="0">
                <a:solidFill>
                  <a:prstClr val="black"/>
                </a:solidFill>
                <a:latin typeface="Calibri"/>
                <a:cs typeface="Calibri"/>
              </a:rPr>
              <a:t>an </a:t>
            </a:r>
            <a:r>
              <a:rPr sz="1059" spc="-4" dirty="0">
                <a:solidFill>
                  <a:prstClr val="black"/>
                </a:solidFill>
                <a:latin typeface="Calibri"/>
                <a:cs typeface="Calibri"/>
              </a:rPr>
              <a:t>integral part of how  </a:t>
            </a:r>
            <a:r>
              <a:rPr sz="1059" dirty="0">
                <a:solidFill>
                  <a:prstClr val="black"/>
                </a:solidFill>
                <a:latin typeface="Calibri"/>
                <a:cs typeface="Calibri"/>
              </a:rPr>
              <a:t>government </a:t>
            </a:r>
            <a:r>
              <a:rPr sz="1059" spc="-9" dirty="0">
                <a:solidFill>
                  <a:prstClr val="black"/>
                </a:solidFill>
                <a:latin typeface="Calibri"/>
                <a:cs typeface="Calibri"/>
              </a:rPr>
              <a:t>functions. </a:t>
            </a:r>
            <a:r>
              <a:rPr sz="1059" spc="-4" dirty="0">
                <a:solidFill>
                  <a:prstClr val="black"/>
                </a:solidFill>
                <a:latin typeface="Calibri"/>
                <a:cs typeface="Calibri"/>
              </a:rPr>
              <a:t>Nominations should demonstrate  how </a:t>
            </a:r>
            <a:r>
              <a:rPr sz="1059" dirty="0">
                <a:solidFill>
                  <a:prstClr val="black"/>
                </a:solidFill>
                <a:latin typeface="Calibri"/>
                <a:cs typeface="Calibri"/>
              </a:rPr>
              <a:t>the </a:t>
            </a:r>
            <a:r>
              <a:rPr sz="1059" spc="-4" dirty="0">
                <a:solidFill>
                  <a:prstClr val="black"/>
                </a:solidFill>
                <a:latin typeface="Calibri"/>
                <a:cs typeface="Calibri"/>
              </a:rPr>
              <a:t>project serves </a:t>
            </a:r>
            <a:r>
              <a:rPr sz="1059" dirty="0">
                <a:solidFill>
                  <a:prstClr val="black"/>
                </a:solidFill>
                <a:latin typeface="Calibri"/>
                <a:cs typeface="Calibri"/>
              </a:rPr>
              <a:t>as a model </a:t>
            </a:r>
            <a:r>
              <a:rPr sz="1059" spc="-4" dirty="0">
                <a:solidFill>
                  <a:prstClr val="black"/>
                </a:solidFill>
                <a:latin typeface="Calibri"/>
                <a:cs typeface="Calibri"/>
              </a:rPr>
              <a:t>of </a:t>
            </a:r>
            <a:r>
              <a:rPr sz="1059" dirty="0">
                <a:solidFill>
                  <a:prstClr val="black"/>
                </a:solidFill>
                <a:latin typeface="Calibri"/>
                <a:cs typeface="Calibri"/>
              </a:rPr>
              <a:t>this </a:t>
            </a:r>
            <a:r>
              <a:rPr sz="1059" spc="-4" dirty="0">
                <a:solidFill>
                  <a:prstClr val="black"/>
                </a:solidFill>
                <a:latin typeface="Calibri"/>
                <a:cs typeface="Calibri"/>
              </a:rPr>
              <a:t>integral</a:t>
            </a:r>
            <a:r>
              <a:rPr sz="1059" spc="-26" dirty="0">
                <a:solidFill>
                  <a:prstClr val="black"/>
                </a:solidFill>
                <a:latin typeface="Calibri"/>
                <a:cs typeface="Calibri"/>
              </a:rPr>
              <a:t> </a:t>
            </a:r>
            <a:r>
              <a:rPr sz="1059" dirty="0">
                <a:solidFill>
                  <a:prstClr val="black"/>
                </a:solidFill>
                <a:latin typeface="Calibri"/>
                <a:cs typeface="Calibri"/>
              </a:rPr>
              <a:t>role.</a:t>
            </a:r>
            <a:endParaRPr sz="1059">
              <a:solidFill>
                <a:prstClr val="black"/>
              </a:solidFill>
              <a:latin typeface="Calibri"/>
              <a:cs typeface="Calibri"/>
            </a:endParaRPr>
          </a:p>
          <a:p>
            <a:pPr marL="244301" marR="300894" indent="-201717" defTabSz="806867">
              <a:lnSpc>
                <a:spcPct val="121000"/>
              </a:lnSpc>
              <a:spcBef>
                <a:spcPts val="525"/>
              </a:spcBef>
              <a:buSzPct val="83333"/>
              <a:buFont typeface="Symbol"/>
              <a:buChar char=""/>
              <a:tabLst>
                <a:tab pos="244301" algn="l"/>
                <a:tab pos="244862" algn="l"/>
              </a:tabLst>
            </a:pPr>
            <a:r>
              <a:rPr sz="1059" dirty="0">
                <a:solidFill>
                  <a:prstClr val="black"/>
                </a:solidFill>
                <a:latin typeface="Calibri"/>
                <a:cs typeface="Calibri"/>
              </a:rPr>
              <a:t>While </a:t>
            </a:r>
            <a:r>
              <a:rPr sz="1059" spc="-9" dirty="0">
                <a:solidFill>
                  <a:prstClr val="black"/>
                </a:solidFill>
                <a:latin typeface="Calibri"/>
                <a:cs typeface="Calibri"/>
              </a:rPr>
              <a:t>supporting </a:t>
            </a:r>
            <a:r>
              <a:rPr sz="1059" dirty="0">
                <a:solidFill>
                  <a:prstClr val="black"/>
                </a:solidFill>
                <a:latin typeface="Calibri"/>
                <a:cs typeface="Calibri"/>
              </a:rPr>
              <a:t>the </a:t>
            </a:r>
            <a:r>
              <a:rPr sz="1059" spc="-4" dirty="0">
                <a:solidFill>
                  <a:prstClr val="black"/>
                </a:solidFill>
                <a:latin typeface="Calibri"/>
                <a:cs typeface="Calibri"/>
              </a:rPr>
              <a:t>public policy goals of state leaders,  nominated projects should transform critical business  problems, improve business processes or promote </a:t>
            </a:r>
            <a:r>
              <a:rPr sz="1059" dirty="0">
                <a:solidFill>
                  <a:prstClr val="black"/>
                </a:solidFill>
                <a:latin typeface="Calibri"/>
                <a:cs typeface="Calibri"/>
              </a:rPr>
              <a:t>a  customer‐centric way </a:t>
            </a:r>
            <a:r>
              <a:rPr sz="1059" spc="-4" dirty="0">
                <a:solidFill>
                  <a:prstClr val="black"/>
                </a:solidFill>
                <a:latin typeface="Calibri"/>
                <a:cs typeface="Calibri"/>
              </a:rPr>
              <a:t>for citizens </a:t>
            </a:r>
            <a:r>
              <a:rPr sz="1059" dirty="0">
                <a:solidFill>
                  <a:prstClr val="black"/>
                </a:solidFill>
                <a:latin typeface="Calibri"/>
                <a:cs typeface="Calibri"/>
              </a:rPr>
              <a:t>to </a:t>
            </a:r>
            <a:r>
              <a:rPr sz="1059" spc="-4" dirty="0">
                <a:solidFill>
                  <a:prstClr val="black"/>
                </a:solidFill>
                <a:latin typeface="Calibri"/>
                <a:cs typeface="Calibri"/>
              </a:rPr>
              <a:t>interact </a:t>
            </a:r>
            <a:r>
              <a:rPr sz="1059" dirty="0">
                <a:solidFill>
                  <a:prstClr val="black"/>
                </a:solidFill>
                <a:latin typeface="Calibri"/>
                <a:cs typeface="Calibri"/>
              </a:rPr>
              <a:t>with their  government.</a:t>
            </a:r>
            <a:endParaRPr sz="1059">
              <a:solidFill>
                <a:prstClr val="black"/>
              </a:solidFill>
              <a:latin typeface="Calibri"/>
              <a:cs typeface="Calibri"/>
            </a:endParaRPr>
          </a:p>
          <a:p>
            <a:pPr marL="244301" marR="338436" indent="-201717" defTabSz="806867">
              <a:lnSpc>
                <a:spcPct val="121000"/>
              </a:lnSpc>
              <a:spcBef>
                <a:spcPts val="534"/>
              </a:spcBef>
              <a:buSzPct val="83333"/>
              <a:buFont typeface="Symbol"/>
              <a:buChar char=""/>
              <a:tabLst>
                <a:tab pos="244301" algn="l"/>
                <a:tab pos="244862" algn="l"/>
              </a:tabLst>
            </a:pPr>
            <a:r>
              <a:rPr sz="1059" spc="-4" dirty="0">
                <a:solidFill>
                  <a:prstClr val="black"/>
                </a:solidFill>
                <a:latin typeface="Calibri"/>
                <a:cs typeface="Calibri"/>
              </a:rPr>
              <a:t>Nominations should showcase how the project takes </a:t>
            </a:r>
            <a:r>
              <a:rPr sz="1059" dirty="0">
                <a:solidFill>
                  <a:prstClr val="black"/>
                </a:solidFill>
                <a:latin typeface="Calibri"/>
                <a:cs typeface="Calibri"/>
              </a:rPr>
              <a:t>a  </a:t>
            </a:r>
            <a:r>
              <a:rPr sz="1059" spc="-9" dirty="0">
                <a:solidFill>
                  <a:prstClr val="black"/>
                </a:solidFill>
                <a:latin typeface="Calibri"/>
                <a:cs typeface="Calibri"/>
              </a:rPr>
              <a:t>foundation </a:t>
            </a:r>
            <a:r>
              <a:rPr sz="1059" spc="-4" dirty="0">
                <a:solidFill>
                  <a:prstClr val="black"/>
                </a:solidFill>
                <a:latin typeface="Calibri"/>
                <a:cs typeface="Calibri"/>
              </a:rPr>
              <a:t>of best </a:t>
            </a:r>
            <a:r>
              <a:rPr sz="1059" spc="-9" dirty="0">
                <a:solidFill>
                  <a:prstClr val="black"/>
                </a:solidFill>
                <a:latin typeface="Calibri"/>
                <a:cs typeface="Calibri"/>
              </a:rPr>
              <a:t>practices </a:t>
            </a:r>
            <a:r>
              <a:rPr sz="1059" spc="-4" dirty="0">
                <a:solidFill>
                  <a:prstClr val="black"/>
                </a:solidFill>
                <a:latin typeface="Calibri"/>
                <a:cs typeface="Calibri"/>
              </a:rPr>
              <a:t>to </a:t>
            </a:r>
            <a:r>
              <a:rPr sz="1059" dirty="0">
                <a:solidFill>
                  <a:prstClr val="black"/>
                </a:solidFill>
                <a:latin typeface="Calibri"/>
                <a:cs typeface="Calibri"/>
              </a:rPr>
              <a:t>the </a:t>
            </a:r>
            <a:r>
              <a:rPr sz="1059" spc="-4" dirty="0">
                <a:solidFill>
                  <a:prstClr val="black"/>
                </a:solidFill>
                <a:latin typeface="Calibri"/>
                <a:cs typeface="Calibri"/>
              </a:rPr>
              <a:t>next level, </a:t>
            </a:r>
            <a:r>
              <a:rPr sz="1059" dirty="0">
                <a:solidFill>
                  <a:prstClr val="black"/>
                </a:solidFill>
                <a:latin typeface="Calibri"/>
                <a:cs typeface="Calibri"/>
              </a:rPr>
              <a:t>exemplify  </a:t>
            </a:r>
            <a:r>
              <a:rPr sz="1059" spc="-4" dirty="0">
                <a:solidFill>
                  <a:prstClr val="black"/>
                </a:solidFill>
                <a:latin typeface="Calibri"/>
                <a:cs typeface="Calibri"/>
              </a:rPr>
              <a:t>leading </a:t>
            </a:r>
            <a:r>
              <a:rPr sz="1059" dirty="0">
                <a:solidFill>
                  <a:prstClr val="black"/>
                </a:solidFill>
                <a:latin typeface="Calibri"/>
                <a:cs typeface="Calibri"/>
              </a:rPr>
              <a:t>and </a:t>
            </a:r>
            <a:r>
              <a:rPr sz="1059" spc="-9" dirty="0">
                <a:solidFill>
                  <a:prstClr val="black"/>
                </a:solidFill>
                <a:latin typeface="Calibri"/>
                <a:cs typeface="Calibri"/>
              </a:rPr>
              <a:t>innovative </a:t>
            </a:r>
            <a:r>
              <a:rPr sz="1059" spc="-4" dirty="0">
                <a:solidFill>
                  <a:prstClr val="black"/>
                </a:solidFill>
                <a:latin typeface="Calibri"/>
                <a:cs typeface="Calibri"/>
              </a:rPr>
              <a:t>practices or applying </a:t>
            </a:r>
            <a:r>
              <a:rPr sz="1059" dirty="0">
                <a:solidFill>
                  <a:prstClr val="black"/>
                </a:solidFill>
                <a:latin typeface="Calibri"/>
                <a:cs typeface="Calibri"/>
              </a:rPr>
              <a:t>common  </a:t>
            </a:r>
            <a:r>
              <a:rPr sz="1059" spc="-9" dirty="0">
                <a:solidFill>
                  <a:prstClr val="black"/>
                </a:solidFill>
                <a:latin typeface="Calibri"/>
                <a:cs typeface="Calibri"/>
              </a:rPr>
              <a:t>practices </a:t>
            </a:r>
            <a:r>
              <a:rPr sz="1059" spc="-4" dirty="0">
                <a:solidFill>
                  <a:prstClr val="black"/>
                </a:solidFill>
                <a:latin typeface="Calibri"/>
                <a:cs typeface="Calibri"/>
              </a:rPr>
              <a:t>in </a:t>
            </a:r>
            <a:r>
              <a:rPr sz="1059" dirty="0">
                <a:solidFill>
                  <a:prstClr val="black"/>
                </a:solidFill>
                <a:latin typeface="Calibri"/>
                <a:cs typeface="Calibri"/>
              </a:rPr>
              <a:t>a </a:t>
            </a:r>
            <a:r>
              <a:rPr sz="1059" spc="-4" dirty="0">
                <a:solidFill>
                  <a:prstClr val="black"/>
                </a:solidFill>
                <a:latin typeface="Calibri"/>
                <a:cs typeface="Calibri"/>
              </a:rPr>
              <a:t>transformational</a:t>
            </a:r>
            <a:r>
              <a:rPr sz="1059" dirty="0">
                <a:solidFill>
                  <a:prstClr val="black"/>
                </a:solidFill>
                <a:latin typeface="Calibri"/>
                <a:cs typeface="Calibri"/>
              </a:rPr>
              <a:t> way.</a:t>
            </a:r>
            <a:endParaRPr sz="1059">
              <a:solidFill>
                <a:prstClr val="black"/>
              </a:solidFill>
              <a:latin typeface="Calibri"/>
              <a:cs typeface="Calibri"/>
            </a:endParaRPr>
          </a:p>
        </p:txBody>
      </p:sp>
      <p:sp>
        <p:nvSpPr>
          <p:cNvPr id="6" name="object 6"/>
          <p:cNvSpPr txBox="1"/>
          <p:nvPr/>
        </p:nvSpPr>
        <p:spPr>
          <a:xfrm>
            <a:off x="6223747" y="1645920"/>
            <a:ext cx="3639110" cy="4266213"/>
          </a:xfrm>
          <a:prstGeom prst="rect">
            <a:avLst/>
          </a:prstGeom>
          <a:ln w="25400">
            <a:solidFill>
              <a:srgbClr val="79A32F"/>
            </a:solidFill>
          </a:ln>
        </p:spPr>
        <p:txBody>
          <a:bodyPr vert="horz" wrap="square" lIns="0" tIns="7284" rIns="0" bIns="0" rtlCol="0">
            <a:spAutoFit/>
          </a:bodyPr>
          <a:lstStyle/>
          <a:p>
            <a:pPr marL="42585" defTabSz="806867">
              <a:spcBef>
                <a:spcPts val="57"/>
              </a:spcBef>
            </a:pPr>
            <a:r>
              <a:rPr sz="1059" b="1" spc="-9" dirty="0">
                <a:solidFill>
                  <a:srgbClr val="1F497C"/>
                </a:solidFill>
                <a:latin typeface="Trebuchet MS"/>
                <a:cs typeface="Trebuchet MS"/>
              </a:rPr>
              <a:t>CONCEPT</a:t>
            </a:r>
            <a:endParaRPr sz="1059">
              <a:solidFill>
                <a:prstClr val="black"/>
              </a:solidFill>
              <a:latin typeface="Trebuchet MS"/>
              <a:cs typeface="Trebuchet MS"/>
            </a:endParaRPr>
          </a:p>
          <a:p>
            <a:pPr marL="42585" defTabSz="806867">
              <a:spcBef>
                <a:spcPts val="163"/>
              </a:spcBef>
            </a:pPr>
            <a:r>
              <a:rPr sz="1059" dirty="0">
                <a:solidFill>
                  <a:prstClr val="black"/>
                </a:solidFill>
                <a:latin typeface="Calibri"/>
                <a:cs typeface="Calibri"/>
              </a:rPr>
              <a:t>Key Point: </a:t>
            </a:r>
            <a:r>
              <a:rPr sz="1059" spc="-4" dirty="0">
                <a:solidFill>
                  <a:prstClr val="black"/>
                </a:solidFill>
                <a:latin typeface="Calibri"/>
                <a:cs typeface="Calibri"/>
              </a:rPr>
              <a:t>The project successfully </a:t>
            </a:r>
            <a:r>
              <a:rPr sz="1059" dirty="0">
                <a:solidFill>
                  <a:prstClr val="black"/>
                </a:solidFill>
                <a:latin typeface="Calibri"/>
                <a:cs typeface="Calibri"/>
              </a:rPr>
              <a:t>addresses a </a:t>
            </a:r>
            <a:r>
              <a:rPr sz="1059" spc="-4" dirty="0">
                <a:solidFill>
                  <a:prstClr val="black"/>
                </a:solidFill>
                <a:latin typeface="Calibri"/>
                <a:cs typeface="Calibri"/>
              </a:rPr>
              <a:t>need in</a:t>
            </a:r>
            <a:r>
              <a:rPr sz="1059" spc="-35" dirty="0">
                <a:solidFill>
                  <a:prstClr val="black"/>
                </a:solidFill>
                <a:latin typeface="Calibri"/>
                <a:cs typeface="Calibri"/>
              </a:rPr>
              <a:t> </a:t>
            </a:r>
            <a:r>
              <a:rPr sz="1059" spc="-4" dirty="0">
                <a:solidFill>
                  <a:prstClr val="black"/>
                </a:solidFill>
                <a:latin typeface="Calibri"/>
                <a:cs typeface="Calibri"/>
              </a:rPr>
              <a:t>state</a:t>
            </a:r>
            <a:endParaRPr sz="1059">
              <a:solidFill>
                <a:prstClr val="black"/>
              </a:solidFill>
              <a:latin typeface="Calibri"/>
              <a:cs typeface="Calibri"/>
            </a:endParaRPr>
          </a:p>
          <a:p>
            <a:pPr marL="42585" defTabSz="806867">
              <a:spcBef>
                <a:spcPts val="269"/>
              </a:spcBef>
            </a:pPr>
            <a:r>
              <a:rPr sz="1059" dirty="0">
                <a:solidFill>
                  <a:prstClr val="black"/>
                </a:solidFill>
                <a:latin typeface="Calibri"/>
                <a:cs typeface="Calibri"/>
              </a:rPr>
              <a:t>government.</a:t>
            </a:r>
            <a:endParaRPr sz="1059">
              <a:solidFill>
                <a:prstClr val="black"/>
              </a:solidFill>
              <a:latin typeface="Calibri"/>
              <a:cs typeface="Calibri"/>
            </a:endParaRPr>
          </a:p>
          <a:p>
            <a:pPr marL="244301" marR="62756" indent="-201717" defTabSz="806867">
              <a:lnSpc>
                <a:spcPct val="121100"/>
              </a:lnSpc>
              <a:spcBef>
                <a:spcPts val="529"/>
              </a:spcBef>
              <a:buSzPct val="83333"/>
              <a:buFont typeface="Symbol"/>
              <a:buChar char=""/>
              <a:tabLst>
                <a:tab pos="244301" algn="l"/>
                <a:tab pos="244862" algn="l"/>
              </a:tabLst>
            </a:pPr>
            <a:r>
              <a:rPr sz="1059" spc="-4" dirty="0">
                <a:solidFill>
                  <a:prstClr val="black"/>
                </a:solidFill>
                <a:latin typeface="Calibri"/>
                <a:cs typeface="Calibri"/>
              </a:rPr>
              <a:t>Nominations should </a:t>
            </a:r>
            <a:r>
              <a:rPr sz="1059" dirty="0">
                <a:solidFill>
                  <a:prstClr val="black"/>
                </a:solidFill>
                <a:latin typeface="Calibri"/>
                <a:cs typeface="Calibri"/>
              </a:rPr>
              <a:t>clearly </a:t>
            </a:r>
            <a:r>
              <a:rPr sz="1059" spc="-4" dirty="0">
                <a:solidFill>
                  <a:prstClr val="black"/>
                </a:solidFill>
                <a:latin typeface="Calibri"/>
                <a:cs typeface="Calibri"/>
              </a:rPr>
              <a:t>explain the business problem the  project is solving or the opportunity on </a:t>
            </a:r>
            <a:r>
              <a:rPr sz="1059" dirty="0">
                <a:solidFill>
                  <a:prstClr val="black"/>
                </a:solidFill>
                <a:latin typeface="Calibri"/>
                <a:cs typeface="Calibri"/>
              </a:rPr>
              <a:t>which the </a:t>
            </a:r>
            <a:r>
              <a:rPr sz="1059" spc="-4" dirty="0">
                <a:solidFill>
                  <a:prstClr val="black"/>
                </a:solidFill>
                <a:latin typeface="Calibri"/>
                <a:cs typeface="Calibri"/>
              </a:rPr>
              <a:t>project is  </a:t>
            </a:r>
            <a:r>
              <a:rPr sz="1059" dirty="0">
                <a:solidFill>
                  <a:prstClr val="black"/>
                </a:solidFill>
                <a:latin typeface="Calibri"/>
                <a:cs typeface="Calibri"/>
              </a:rPr>
              <a:t>capitalizing. It </a:t>
            </a:r>
            <a:r>
              <a:rPr sz="1059" spc="-4" dirty="0">
                <a:solidFill>
                  <a:prstClr val="black"/>
                </a:solidFill>
                <a:latin typeface="Calibri"/>
                <a:cs typeface="Calibri"/>
              </a:rPr>
              <a:t>should be </a:t>
            </a:r>
            <a:r>
              <a:rPr sz="1059" dirty="0">
                <a:solidFill>
                  <a:prstClr val="black"/>
                </a:solidFill>
                <a:latin typeface="Calibri"/>
                <a:cs typeface="Calibri"/>
              </a:rPr>
              <a:t>clear to the review </a:t>
            </a:r>
            <a:r>
              <a:rPr sz="1059" spc="-4" dirty="0">
                <a:solidFill>
                  <a:prstClr val="black"/>
                </a:solidFill>
                <a:latin typeface="Calibri"/>
                <a:cs typeface="Calibri"/>
              </a:rPr>
              <a:t>how </a:t>
            </a:r>
            <a:r>
              <a:rPr sz="1059" dirty="0">
                <a:solidFill>
                  <a:prstClr val="black"/>
                </a:solidFill>
                <a:latin typeface="Calibri"/>
                <a:cs typeface="Calibri"/>
              </a:rPr>
              <a:t>the </a:t>
            </a:r>
            <a:r>
              <a:rPr sz="1059" spc="-4" dirty="0">
                <a:solidFill>
                  <a:prstClr val="black"/>
                </a:solidFill>
                <a:latin typeface="Calibri"/>
                <a:cs typeface="Calibri"/>
              </a:rPr>
              <a:t>project  </a:t>
            </a:r>
            <a:r>
              <a:rPr sz="1059" dirty="0">
                <a:solidFill>
                  <a:prstClr val="black"/>
                </a:solidFill>
                <a:latin typeface="Calibri"/>
                <a:cs typeface="Calibri"/>
              </a:rPr>
              <a:t>moved </a:t>
            </a:r>
            <a:r>
              <a:rPr sz="1059" spc="-4" dirty="0">
                <a:solidFill>
                  <a:prstClr val="black"/>
                </a:solidFill>
                <a:latin typeface="Calibri"/>
                <a:cs typeface="Calibri"/>
              </a:rPr>
              <a:t>from idea, to design, </a:t>
            </a:r>
            <a:r>
              <a:rPr sz="1059" dirty="0">
                <a:solidFill>
                  <a:prstClr val="black"/>
                </a:solidFill>
                <a:latin typeface="Calibri"/>
                <a:cs typeface="Calibri"/>
              </a:rPr>
              <a:t>to </a:t>
            </a:r>
            <a:r>
              <a:rPr sz="1059" spc="-9" dirty="0">
                <a:solidFill>
                  <a:prstClr val="black"/>
                </a:solidFill>
                <a:latin typeface="Calibri"/>
                <a:cs typeface="Calibri"/>
              </a:rPr>
              <a:t>implementation.</a:t>
            </a:r>
            <a:endParaRPr sz="1059">
              <a:solidFill>
                <a:prstClr val="black"/>
              </a:solidFill>
              <a:latin typeface="Calibri"/>
              <a:cs typeface="Calibri"/>
            </a:endParaRPr>
          </a:p>
          <a:p>
            <a:pPr marL="244301" marR="118228" indent="-201717" defTabSz="806867">
              <a:lnSpc>
                <a:spcPct val="121200"/>
              </a:lnSpc>
              <a:spcBef>
                <a:spcPts val="521"/>
              </a:spcBef>
              <a:buSzPct val="83333"/>
              <a:buFont typeface="Symbol"/>
              <a:buChar char=""/>
              <a:tabLst>
                <a:tab pos="244301" algn="l"/>
                <a:tab pos="244862" algn="l"/>
              </a:tabLst>
            </a:pPr>
            <a:r>
              <a:rPr sz="1059" dirty="0">
                <a:solidFill>
                  <a:prstClr val="black"/>
                </a:solidFill>
                <a:latin typeface="Calibri"/>
                <a:cs typeface="Calibri"/>
              </a:rPr>
              <a:t>Provide </a:t>
            </a:r>
            <a:r>
              <a:rPr sz="1059" spc="-4" dirty="0">
                <a:solidFill>
                  <a:prstClr val="black"/>
                </a:solidFill>
                <a:latin typeface="Calibri"/>
                <a:cs typeface="Calibri"/>
              </a:rPr>
              <a:t>background on how </a:t>
            </a:r>
            <a:r>
              <a:rPr sz="1059" dirty="0">
                <a:solidFill>
                  <a:prstClr val="black"/>
                </a:solidFill>
                <a:latin typeface="Calibri"/>
                <a:cs typeface="Calibri"/>
              </a:rPr>
              <a:t>the </a:t>
            </a:r>
            <a:r>
              <a:rPr sz="1059" spc="-4" dirty="0">
                <a:solidFill>
                  <a:prstClr val="black"/>
                </a:solidFill>
                <a:latin typeface="Calibri"/>
                <a:cs typeface="Calibri"/>
              </a:rPr>
              <a:t>problem/opportunity </a:t>
            </a:r>
            <a:r>
              <a:rPr sz="1059" dirty="0">
                <a:solidFill>
                  <a:prstClr val="black"/>
                </a:solidFill>
                <a:latin typeface="Calibri"/>
                <a:cs typeface="Calibri"/>
              </a:rPr>
              <a:t>came  to </a:t>
            </a:r>
            <a:r>
              <a:rPr sz="1059" spc="-4" dirty="0">
                <a:solidFill>
                  <a:prstClr val="black"/>
                </a:solidFill>
                <a:latin typeface="Calibri"/>
                <a:cs typeface="Calibri"/>
              </a:rPr>
              <a:t>be, </a:t>
            </a:r>
            <a:r>
              <a:rPr sz="1059" dirty="0">
                <a:solidFill>
                  <a:prstClr val="black"/>
                </a:solidFill>
                <a:latin typeface="Calibri"/>
                <a:cs typeface="Calibri"/>
              </a:rPr>
              <a:t>context </a:t>
            </a:r>
            <a:r>
              <a:rPr sz="1059" spc="-4" dirty="0">
                <a:solidFill>
                  <a:prstClr val="black"/>
                </a:solidFill>
                <a:latin typeface="Calibri"/>
                <a:cs typeface="Calibri"/>
              </a:rPr>
              <a:t>for </a:t>
            </a:r>
            <a:r>
              <a:rPr sz="1059" dirty="0">
                <a:solidFill>
                  <a:prstClr val="black"/>
                </a:solidFill>
                <a:latin typeface="Calibri"/>
                <a:cs typeface="Calibri"/>
              </a:rPr>
              <a:t>the </a:t>
            </a:r>
            <a:r>
              <a:rPr sz="1059" spc="-4" dirty="0">
                <a:solidFill>
                  <a:prstClr val="black"/>
                </a:solidFill>
                <a:latin typeface="Calibri"/>
                <a:cs typeface="Calibri"/>
              </a:rPr>
              <a:t>environment in </a:t>
            </a:r>
            <a:r>
              <a:rPr sz="1059" dirty="0">
                <a:solidFill>
                  <a:prstClr val="black"/>
                </a:solidFill>
                <a:latin typeface="Calibri"/>
                <a:cs typeface="Calibri"/>
              </a:rPr>
              <a:t>which you were  working and why the </a:t>
            </a:r>
            <a:r>
              <a:rPr sz="1059" spc="-4" dirty="0">
                <a:solidFill>
                  <a:prstClr val="black"/>
                </a:solidFill>
                <a:latin typeface="Calibri"/>
                <a:cs typeface="Calibri"/>
              </a:rPr>
              <a:t>project is </a:t>
            </a:r>
            <a:r>
              <a:rPr sz="1059" dirty="0">
                <a:solidFill>
                  <a:prstClr val="black"/>
                </a:solidFill>
                <a:latin typeface="Calibri"/>
                <a:cs typeface="Calibri"/>
              </a:rPr>
              <a:t>the </a:t>
            </a:r>
            <a:r>
              <a:rPr sz="1059" spc="-4" dirty="0">
                <a:solidFill>
                  <a:prstClr val="black"/>
                </a:solidFill>
                <a:latin typeface="Calibri"/>
                <a:cs typeface="Calibri"/>
              </a:rPr>
              <a:t>best</a:t>
            </a:r>
            <a:r>
              <a:rPr sz="1059" spc="-18" dirty="0">
                <a:solidFill>
                  <a:prstClr val="black"/>
                </a:solidFill>
                <a:latin typeface="Calibri"/>
                <a:cs typeface="Calibri"/>
              </a:rPr>
              <a:t> </a:t>
            </a:r>
            <a:r>
              <a:rPr sz="1059" spc="-9" dirty="0">
                <a:solidFill>
                  <a:prstClr val="black"/>
                </a:solidFill>
                <a:latin typeface="Calibri"/>
                <a:cs typeface="Calibri"/>
              </a:rPr>
              <a:t>solution.</a:t>
            </a:r>
            <a:endParaRPr sz="1059">
              <a:solidFill>
                <a:prstClr val="black"/>
              </a:solidFill>
              <a:latin typeface="Calibri"/>
              <a:cs typeface="Calibri"/>
            </a:endParaRPr>
          </a:p>
          <a:p>
            <a:pPr marL="42585" defTabSz="806867">
              <a:spcBef>
                <a:spcPts val="794"/>
              </a:spcBef>
            </a:pPr>
            <a:r>
              <a:rPr sz="1059" spc="-4" dirty="0">
                <a:solidFill>
                  <a:prstClr val="black"/>
                </a:solidFill>
                <a:latin typeface="Calibri"/>
                <a:cs typeface="Calibri"/>
              </a:rPr>
              <a:t>Describe the </a:t>
            </a:r>
            <a:r>
              <a:rPr sz="1059" spc="-9" dirty="0">
                <a:solidFill>
                  <a:prstClr val="black"/>
                </a:solidFill>
                <a:latin typeface="Calibri"/>
                <a:cs typeface="Calibri"/>
              </a:rPr>
              <a:t>solution </a:t>
            </a:r>
            <a:r>
              <a:rPr sz="1059" spc="-4" dirty="0">
                <a:solidFill>
                  <a:prstClr val="black"/>
                </a:solidFill>
                <a:latin typeface="Calibri"/>
                <a:cs typeface="Calibri"/>
              </a:rPr>
              <a:t>architecture of the</a:t>
            </a:r>
            <a:r>
              <a:rPr sz="1059" spc="-9" dirty="0">
                <a:solidFill>
                  <a:prstClr val="black"/>
                </a:solidFill>
                <a:latin typeface="Calibri"/>
                <a:cs typeface="Calibri"/>
              </a:rPr>
              <a:t> </a:t>
            </a:r>
            <a:r>
              <a:rPr sz="1059" spc="-4" dirty="0">
                <a:solidFill>
                  <a:prstClr val="black"/>
                </a:solidFill>
                <a:latin typeface="Calibri"/>
                <a:cs typeface="Calibri"/>
              </a:rPr>
              <a:t>project:</a:t>
            </a:r>
            <a:endParaRPr sz="1059">
              <a:solidFill>
                <a:prstClr val="black"/>
              </a:solidFill>
              <a:latin typeface="Calibri"/>
              <a:cs typeface="Calibri"/>
            </a:endParaRPr>
          </a:p>
          <a:p>
            <a:pPr marL="395588" lvl="1" defTabSz="806867">
              <a:spcBef>
                <a:spcPts val="745"/>
              </a:spcBef>
              <a:buSzPct val="90909"/>
              <a:buFont typeface="Symbol"/>
              <a:buChar char=""/>
              <a:tabLst>
                <a:tab pos="475715" algn="l"/>
              </a:tabLst>
            </a:pPr>
            <a:r>
              <a:rPr sz="971" spc="-4" dirty="0">
                <a:solidFill>
                  <a:prstClr val="black"/>
                </a:solidFill>
                <a:latin typeface="Calibri"/>
                <a:cs typeface="Calibri"/>
              </a:rPr>
              <a:t>Is the </a:t>
            </a:r>
            <a:r>
              <a:rPr sz="971" spc="-9" dirty="0">
                <a:solidFill>
                  <a:prstClr val="black"/>
                </a:solidFill>
                <a:latin typeface="Calibri"/>
                <a:cs typeface="Calibri"/>
              </a:rPr>
              <a:t>initiative </a:t>
            </a:r>
            <a:r>
              <a:rPr sz="971" spc="-4" dirty="0">
                <a:solidFill>
                  <a:prstClr val="black"/>
                </a:solidFill>
                <a:latin typeface="Calibri"/>
                <a:cs typeface="Calibri"/>
              </a:rPr>
              <a:t>part of a larger</a:t>
            </a:r>
            <a:r>
              <a:rPr sz="971" spc="22" dirty="0">
                <a:solidFill>
                  <a:prstClr val="black"/>
                </a:solidFill>
                <a:latin typeface="Calibri"/>
                <a:cs typeface="Calibri"/>
              </a:rPr>
              <a:t> </a:t>
            </a:r>
            <a:r>
              <a:rPr sz="971" spc="-9" dirty="0">
                <a:solidFill>
                  <a:prstClr val="black"/>
                </a:solidFill>
                <a:latin typeface="Calibri"/>
                <a:cs typeface="Calibri"/>
              </a:rPr>
              <a:t>project?</a:t>
            </a:r>
            <a:endParaRPr sz="971">
              <a:solidFill>
                <a:prstClr val="black"/>
              </a:solidFill>
              <a:latin typeface="Calibri"/>
              <a:cs typeface="Calibri"/>
            </a:endParaRPr>
          </a:p>
          <a:p>
            <a:pPr marL="475155" lvl="1" indent="-79566" defTabSz="806867">
              <a:spcBef>
                <a:spcPts val="476"/>
              </a:spcBef>
              <a:buSzPct val="90909"/>
              <a:buFont typeface="Symbol"/>
              <a:buChar char=""/>
              <a:tabLst>
                <a:tab pos="475715" algn="l"/>
              </a:tabLst>
            </a:pPr>
            <a:r>
              <a:rPr sz="971" spc="-4" dirty="0">
                <a:solidFill>
                  <a:prstClr val="black"/>
                </a:solidFill>
                <a:latin typeface="Calibri"/>
                <a:cs typeface="Calibri"/>
              </a:rPr>
              <a:t>What </a:t>
            </a:r>
            <a:r>
              <a:rPr sz="971" spc="-9" dirty="0">
                <a:solidFill>
                  <a:prstClr val="black"/>
                </a:solidFill>
                <a:latin typeface="Calibri"/>
                <a:cs typeface="Calibri"/>
              </a:rPr>
              <a:t>project </a:t>
            </a:r>
            <a:r>
              <a:rPr sz="971" spc="-4" dirty="0">
                <a:solidFill>
                  <a:prstClr val="black"/>
                </a:solidFill>
                <a:latin typeface="Calibri"/>
                <a:cs typeface="Calibri"/>
              </a:rPr>
              <a:t>management approach was</a:t>
            </a:r>
            <a:r>
              <a:rPr sz="971" spc="22" dirty="0">
                <a:solidFill>
                  <a:prstClr val="black"/>
                </a:solidFill>
                <a:latin typeface="Calibri"/>
                <a:cs typeface="Calibri"/>
              </a:rPr>
              <a:t> </a:t>
            </a:r>
            <a:r>
              <a:rPr sz="971" spc="-4" dirty="0">
                <a:solidFill>
                  <a:prstClr val="black"/>
                </a:solidFill>
                <a:latin typeface="Calibri"/>
                <a:cs typeface="Calibri"/>
              </a:rPr>
              <a:t>taken?</a:t>
            </a:r>
            <a:endParaRPr sz="971">
              <a:solidFill>
                <a:prstClr val="black"/>
              </a:solidFill>
              <a:latin typeface="Calibri"/>
              <a:cs typeface="Calibri"/>
            </a:endParaRPr>
          </a:p>
          <a:p>
            <a:pPr marL="475155" lvl="1" indent="-79566" defTabSz="806867">
              <a:spcBef>
                <a:spcPts val="476"/>
              </a:spcBef>
              <a:buSzPct val="90909"/>
              <a:buFont typeface="Symbol"/>
              <a:buChar char=""/>
              <a:tabLst>
                <a:tab pos="475715" algn="l"/>
              </a:tabLst>
            </a:pPr>
            <a:r>
              <a:rPr sz="971" spc="-4" dirty="0">
                <a:solidFill>
                  <a:prstClr val="black"/>
                </a:solidFill>
                <a:latin typeface="Calibri"/>
                <a:cs typeface="Calibri"/>
              </a:rPr>
              <a:t>What are the costs (people, time,</a:t>
            </a:r>
            <a:r>
              <a:rPr sz="971" spc="4" dirty="0">
                <a:solidFill>
                  <a:prstClr val="black"/>
                </a:solidFill>
                <a:latin typeface="Calibri"/>
                <a:cs typeface="Calibri"/>
              </a:rPr>
              <a:t> </a:t>
            </a:r>
            <a:r>
              <a:rPr sz="971" spc="-4" dirty="0">
                <a:solidFill>
                  <a:prstClr val="black"/>
                </a:solidFill>
                <a:latin typeface="Calibri"/>
                <a:cs typeface="Calibri"/>
              </a:rPr>
              <a:t>dollars)?</a:t>
            </a:r>
            <a:endParaRPr sz="971">
              <a:solidFill>
                <a:prstClr val="black"/>
              </a:solidFill>
              <a:latin typeface="Calibri"/>
              <a:cs typeface="Calibri"/>
            </a:endParaRPr>
          </a:p>
          <a:p>
            <a:pPr marL="395588" lvl="1" defTabSz="806867">
              <a:spcBef>
                <a:spcPts val="481"/>
              </a:spcBef>
              <a:buSzPct val="90909"/>
              <a:buFont typeface="Symbol"/>
              <a:buChar char=""/>
              <a:tabLst>
                <a:tab pos="475715" algn="l"/>
              </a:tabLst>
            </a:pPr>
            <a:r>
              <a:rPr sz="971" spc="-4" dirty="0">
                <a:solidFill>
                  <a:prstClr val="black"/>
                </a:solidFill>
                <a:latin typeface="Calibri"/>
                <a:cs typeface="Calibri"/>
              </a:rPr>
              <a:t>How will the </a:t>
            </a:r>
            <a:r>
              <a:rPr sz="971" spc="-9" dirty="0">
                <a:solidFill>
                  <a:prstClr val="black"/>
                </a:solidFill>
                <a:latin typeface="Calibri"/>
                <a:cs typeface="Calibri"/>
              </a:rPr>
              <a:t>initiative </a:t>
            </a:r>
            <a:r>
              <a:rPr sz="971" spc="-4" dirty="0">
                <a:solidFill>
                  <a:prstClr val="black"/>
                </a:solidFill>
                <a:latin typeface="Calibri"/>
                <a:cs typeface="Calibri"/>
              </a:rPr>
              <a:t>be</a:t>
            </a:r>
            <a:r>
              <a:rPr sz="971" spc="13" dirty="0">
                <a:solidFill>
                  <a:prstClr val="black"/>
                </a:solidFill>
                <a:latin typeface="Calibri"/>
                <a:cs typeface="Calibri"/>
              </a:rPr>
              <a:t> </a:t>
            </a:r>
            <a:r>
              <a:rPr sz="971" spc="-9" dirty="0">
                <a:solidFill>
                  <a:prstClr val="black"/>
                </a:solidFill>
                <a:latin typeface="Calibri"/>
                <a:cs typeface="Calibri"/>
              </a:rPr>
              <a:t>assessed?</a:t>
            </a:r>
            <a:endParaRPr sz="971">
              <a:solidFill>
                <a:prstClr val="black"/>
              </a:solidFill>
              <a:latin typeface="Calibri"/>
              <a:cs typeface="Calibri"/>
            </a:endParaRPr>
          </a:p>
          <a:p>
            <a:pPr marL="395588" marR="53791" lvl="1" defTabSz="806867">
              <a:lnSpc>
                <a:spcPts val="1112"/>
              </a:lnSpc>
              <a:spcBef>
                <a:spcPts val="560"/>
              </a:spcBef>
              <a:buSzPct val="90909"/>
              <a:buFont typeface="Symbol"/>
              <a:buChar char=""/>
              <a:tabLst>
                <a:tab pos="475715" algn="l"/>
              </a:tabLst>
            </a:pPr>
            <a:r>
              <a:rPr sz="971" spc="-4" dirty="0">
                <a:solidFill>
                  <a:prstClr val="black"/>
                </a:solidFill>
                <a:latin typeface="Calibri"/>
                <a:cs typeface="Calibri"/>
              </a:rPr>
              <a:t>What eﬀorts are made to ensure accessibility and </a:t>
            </a:r>
            <a:r>
              <a:rPr sz="971" spc="-9" dirty="0">
                <a:solidFill>
                  <a:prstClr val="black"/>
                </a:solidFill>
                <a:latin typeface="Calibri"/>
                <a:cs typeface="Calibri"/>
              </a:rPr>
              <a:t>information  </a:t>
            </a:r>
            <a:r>
              <a:rPr sz="971" spc="-4" dirty="0">
                <a:solidFill>
                  <a:prstClr val="black"/>
                </a:solidFill>
                <a:latin typeface="Calibri"/>
                <a:cs typeface="Calibri"/>
              </a:rPr>
              <a:t>security?</a:t>
            </a:r>
            <a:endParaRPr sz="971">
              <a:solidFill>
                <a:prstClr val="black"/>
              </a:solidFill>
              <a:latin typeface="Calibri"/>
              <a:cs typeface="Calibri"/>
            </a:endParaRPr>
          </a:p>
          <a:p>
            <a:pPr marL="395588" marR="225250" lvl="1" defTabSz="806867">
              <a:lnSpc>
                <a:spcPts val="1112"/>
              </a:lnSpc>
              <a:spcBef>
                <a:spcPts val="534"/>
              </a:spcBef>
              <a:buSzPct val="90909"/>
              <a:buFont typeface="Symbol"/>
              <a:buChar char=""/>
              <a:tabLst>
                <a:tab pos="475715" algn="l"/>
              </a:tabLst>
            </a:pPr>
            <a:r>
              <a:rPr sz="971" spc="-4" dirty="0">
                <a:solidFill>
                  <a:prstClr val="black"/>
                </a:solidFill>
                <a:latin typeface="Calibri"/>
                <a:cs typeface="Calibri"/>
              </a:rPr>
              <a:t>To what extent is the state responsible for </a:t>
            </a:r>
            <a:r>
              <a:rPr sz="971" spc="-9" dirty="0">
                <a:solidFill>
                  <a:prstClr val="black"/>
                </a:solidFill>
                <a:latin typeface="Calibri"/>
                <a:cs typeface="Calibri"/>
              </a:rPr>
              <a:t>oversight </a:t>
            </a:r>
            <a:r>
              <a:rPr sz="971" spc="-4" dirty="0">
                <a:solidFill>
                  <a:prstClr val="black"/>
                </a:solidFill>
                <a:latin typeface="Calibri"/>
                <a:cs typeface="Calibri"/>
              </a:rPr>
              <a:t>of the  </a:t>
            </a:r>
            <a:r>
              <a:rPr sz="971" spc="-9" dirty="0">
                <a:solidFill>
                  <a:prstClr val="black"/>
                </a:solidFill>
                <a:latin typeface="Calibri"/>
                <a:cs typeface="Calibri"/>
              </a:rPr>
              <a:t>initiative </a:t>
            </a:r>
            <a:r>
              <a:rPr sz="971" spc="-4" dirty="0">
                <a:solidFill>
                  <a:prstClr val="black"/>
                </a:solidFill>
                <a:latin typeface="Calibri"/>
                <a:cs typeface="Calibri"/>
              </a:rPr>
              <a:t>and </a:t>
            </a:r>
            <a:r>
              <a:rPr sz="971" spc="-9" dirty="0">
                <a:solidFill>
                  <a:prstClr val="black"/>
                </a:solidFill>
                <a:latin typeface="Calibri"/>
                <a:cs typeface="Calibri"/>
              </a:rPr>
              <a:t>outcomes </a:t>
            </a:r>
            <a:r>
              <a:rPr sz="971" spc="-4" dirty="0">
                <a:solidFill>
                  <a:prstClr val="black"/>
                </a:solidFill>
                <a:latin typeface="Calibri"/>
                <a:cs typeface="Calibri"/>
              </a:rPr>
              <a:t>of the</a:t>
            </a:r>
            <a:r>
              <a:rPr sz="971" spc="9" dirty="0">
                <a:solidFill>
                  <a:prstClr val="black"/>
                </a:solidFill>
                <a:latin typeface="Calibri"/>
                <a:cs typeface="Calibri"/>
              </a:rPr>
              <a:t> </a:t>
            </a:r>
            <a:r>
              <a:rPr sz="971" spc="-9" dirty="0">
                <a:solidFill>
                  <a:prstClr val="black"/>
                </a:solidFill>
                <a:latin typeface="Calibri"/>
                <a:cs typeface="Calibri"/>
              </a:rPr>
              <a:t>initiative?</a:t>
            </a:r>
            <a:endParaRPr sz="971">
              <a:solidFill>
                <a:prstClr val="black"/>
              </a:solidFill>
              <a:latin typeface="Calibri"/>
              <a:cs typeface="Calibri"/>
            </a:endParaRPr>
          </a:p>
          <a:p>
            <a:pPr marL="395588" marR="79566" lvl="1" defTabSz="806867">
              <a:lnSpc>
                <a:spcPts val="1112"/>
              </a:lnSpc>
              <a:spcBef>
                <a:spcPts val="534"/>
              </a:spcBef>
              <a:buSzPct val="90909"/>
              <a:buFont typeface="Symbol"/>
              <a:buChar char=""/>
              <a:tabLst>
                <a:tab pos="475715" algn="l"/>
              </a:tabLst>
            </a:pPr>
            <a:r>
              <a:rPr sz="971" spc="-9" dirty="0">
                <a:solidFill>
                  <a:prstClr val="black"/>
                </a:solidFill>
                <a:latin typeface="Calibri"/>
                <a:cs typeface="Calibri"/>
              </a:rPr>
              <a:t>Brieﬂy </a:t>
            </a:r>
            <a:r>
              <a:rPr sz="971" spc="-4" dirty="0">
                <a:solidFill>
                  <a:prstClr val="black"/>
                </a:solidFill>
                <a:latin typeface="Calibri"/>
                <a:cs typeface="Calibri"/>
              </a:rPr>
              <a:t>outline an associated communications plan to educate  users and/or </a:t>
            </a:r>
            <a:r>
              <a:rPr sz="971" spc="-9" dirty="0">
                <a:solidFill>
                  <a:prstClr val="black"/>
                </a:solidFill>
                <a:latin typeface="Calibri"/>
                <a:cs typeface="Calibri"/>
              </a:rPr>
              <a:t>promote </a:t>
            </a:r>
            <a:r>
              <a:rPr sz="971" spc="-4" dirty="0">
                <a:solidFill>
                  <a:prstClr val="black"/>
                </a:solidFill>
                <a:latin typeface="Calibri"/>
                <a:cs typeface="Calibri"/>
              </a:rPr>
              <a:t>awareness and</a:t>
            </a:r>
            <a:r>
              <a:rPr sz="971" spc="13" dirty="0">
                <a:solidFill>
                  <a:prstClr val="black"/>
                </a:solidFill>
                <a:latin typeface="Calibri"/>
                <a:cs typeface="Calibri"/>
              </a:rPr>
              <a:t> </a:t>
            </a:r>
            <a:r>
              <a:rPr sz="971" spc="-9" dirty="0">
                <a:solidFill>
                  <a:prstClr val="black"/>
                </a:solidFill>
                <a:latin typeface="Calibri"/>
                <a:cs typeface="Calibri"/>
              </a:rPr>
              <a:t>adoption.</a:t>
            </a:r>
            <a:endParaRPr sz="971">
              <a:solidFill>
                <a:prstClr val="black"/>
              </a:solidFill>
              <a:latin typeface="Calibri"/>
              <a:cs typeface="Calibri"/>
            </a:endParaRPr>
          </a:p>
        </p:txBody>
      </p:sp>
    </p:spTree>
    <p:extLst>
      <p:ext uri="{BB962C8B-B14F-4D97-AF65-F5344CB8AC3E}">
        <p14:creationId xmlns:p14="http://schemas.microsoft.com/office/powerpoint/2010/main" val="3692629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4135" y="297852"/>
            <a:ext cx="8068235"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03793" y="397585"/>
            <a:ext cx="4603376" cy="363795"/>
          </a:xfrm>
          <a:prstGeom prst="rect">
            <a:avLst/>
          </a:prstGeom>
        </p:spPr>
        <p:txBody>
          <a:bodyPr vert="horz" wrap="square" lIns="0" tIns="10646" rIns="0" bIns="0" rtlCol="0">
            <a:spAutoFit/>
          </a:bodyPr>
          <a:lstStyle/>
          <a:p>
            <a:pPr marL="11206">
              <a:spcBef>
                <a:spcPts val="84"/>
              </a:spcBef>
            </a:pPr>
            <a:r>
              <a:rPr spc="-4" dirty="0"/>
              <a:t>SCORING ELEMENTS AND</a:t>
            </a:r>
            <a:r>
              <a:rPr spc="-132" dirty="0"/>
              <a:t> </a:t>
            </a:r>
            <a:r>
              <a:rPr spc="-4" dirty="0"/>
              <a:t>GUIDANCE</a:t>
            </a:r>
          </a:p>
        </p:txBody>
      </p:sp>
      <p:sp>
        <p:nvSpPr>
          <p:cNvPr id="7" name="object 7"/>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sz="971" spc="-4" dirty="0">
                <a:solidFill>
                  <a:prstClr val="black"/>
                </a:solidFill>
                <a:latin typeface="Calibri"/>
                <a:cs typeface="Calibri"/>
              </a:rPr>
              <a:t>CONTACT</a:t>
            </a:r>
            <a:r>
              <a:rPr sz="971" b="1" spc="-4" dirty="0">
                <a:solidFill>
                  <a:srgbClr val="1F497C"/>
                </a:solidFill>
                <a:latin typeface="Calibri"/>
                <a:cs typeface="Calibri"/>
              </a:rPr>
              <a:t> </a:t>
            </a:r>
            <a:r>
              <a:rPr sz="971" spc="-4" dirty="0">
                <a:solidFill>
                  <a:prstClr val="black"/>
                </a:solidFill>
                <a:latin typeface="Calibri"/>
                <a:cs typeface="Calibri"/>
              </a:rPr>
              <a:t>: </a:t>
            </a:r>
            <a:r>
              <a:rPr lang="fr-FR" sz="971" spc="-4" dirty="0">
                <a:solidFill>
                  <a:prstClr val="black"/>
                </a:solidFill>
                <a:latin typeface="Calibri"/>
                <a:cs typeface="Calibri"/>
              </a:rPr>
              <a:t>Connie Michener, </a:t>
            </a:r>
            <a:r>
              <a:rPr lang="fr-FR" sz="971" spc="-4" dirty="0">
                <a:solidFill>
                  <a:prstClr val="black"/>
                </a:solidFill>
                <a:latin typeface="Calibri"/>
                <a:cs typeface="Calibri"/>
                <a:hlinkClick r:id="rId2"/>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18</a:t>
            </a:fld>
            <a:endParaRPr dirty="0">
              <a:solidFill>
                <a:prstClr val="black"/>
              </a:solidFill>
            </a:endParaRPr>
          </a:p>
        </p:txBody>
      </p:sp>
      <p:sp>
        <p:nvSpPr>
          <p:cNvPr id="4" name="object 4"/>
          <p:cNvSpPr txBox="1"/>
          <p:nvPr/>
        </p:nvSpPr>
        <p:spPr>
          <a:xfrm>
            <a:off x="2083397" y="888178"/>
            <a:ext cx="3639110" cy="3183737"/>
          </a:xfrm>
          <a:prstGeom prst="rect">
            <a:avLst/>
          </a:prstGeom>
          <a:ln w="25400">
            <a:solidFill>
              <a:srgbClr val="79A32F"/>
            </a:solidFill>
          </a:ln>
        </p:spPr>
        <p:txBody>
          <a:bodyPr vert="horz" wrap="square" lIns="0" tIns="7284" rIns="0" bIns="0" rtlCol="0">
            <a:spAutoFit/>
          </a:bodyPr>
          <a:lstStyle/>
          <a:p>
            <a:pPr marL="42585" defTabSz="806867">
              <a:spcBef>
                <a:spcPts val="57"/>
              </a:spcBef>
            </a:pPr>
            <a:r>
              <a:rPr sz="1059" b="1" spc="-9" dirty="0">
                <a:solidFill>
                  <a:srgbClr val="1F497C"/>
                </a:solidFill>
                <a:latin typeface="Trebuchet MS"/>
                <a:cs typeface="Trebuchet MS"/>
              </a:rPr>
              <a:t>SIGNIFICANCE</a:t>
            </a:r>
            <a:endParaRPr sz="1059">
              <a:solidFill>
                <a:prstClr val="black"/>
              </a:solidFill>
              <a:latin typeface="Trebuchet MS"/>
              <a:cs typeface="Trebuchet MS"/>
            </a:endParaRPr>
          </a:p>
          <a:p>
            <a:pPr marL="42585" defTabSz="806867">
              <a:spcBef>
                <a:spcPts val="163"/>
              </a:spcBef>
            </a:pPr>
            <a:r>
              <a:rPr sz="1059" dirty="0">
                <a:solidFill>
                  <a:prstClr val="black"/>
                </a:solidFill>
                <a:latin typeface="Calibri"/>
                <a:cs typeface="Calibri"/>
              </a:rPr>
              <a:t>Key Point: </a:t>
            </a:r>
            <a:r>
              <a:rPr sz="1059" spc="-4" dirty="0">
                <a:solidFill>
                  <a:prstClr val="black"/>
                </a:solidFill>
                <a:latin typeface="Calibri"/>
                <a:cs typeface="Calibri"/>
              </a:rPr>
              <a:t>The project is consequential, </a:t>
            </a:r>
            <a:r>
              <a:rPr sz="1059" dirty="0">
                <a:solidFill>
                  <a:prstClr val="black"/>
                </a:solidFill>
                <a:latin typeface="Calibri"/>
                <a:cs typeface="Calibri"/>
              </a:rPr>
              <a:t>relevant and</a:t>
            </a:r>
            <a:endParaRPr sz="1059">
              <a:solidFill>
                <a:prstClr val="black"/>
              </a:solidFill>
              <a:latin typeface="Calibri"/>
              <a:cs typeface="Calibri"/>
            </a:endParaRPr>
          </a:p>
          <a:p>
            <a:pPr marL="42585" defTabSz="806867">
              <a:spcBef>
                <a:spcPts val="269"/>
              </a:spcBef>
            </a:pPr>
            <a:r>
              <a:rPr sz="1059" spc="-9" dirty="0">
                <a:solidFill>
                  <a:prstClr val="black"/>
                </a:solidFill>
                <a:latin typeface="Calibri"/>
                <a:cs typeface="Calibri"/>
              </a:rPr>
              <a:t>transformational </a:t>
            </a:r>
            <a:r>
              <a:rPr sz="1059" spc="-4" dirty="0">
                <a:solidFill>
                  <a:prstClr val="black"/>
                </a:solidFill>
                <a:latin typeface="Calibri"/>
                <a:cs typeface="Calibri"/>
              </a:rPr>
              <a:t>for state </a:t>
            </a:r>
            <a:r>
              <a:rPr sz="1059" dirty="0">
                <a:solidFill>
                  <a:prstClr val="black"/>
                </a:solidFill>
                <a:latin typeface="Calibri"/>
                <a:cs typeface="Calibri"/>
              </a:rPr>
              <a:t>government </a:t>
            </a:r>
            <a:r>
              <a:rPr sz="1059" spc="-4" dirty="0">
                <a:solidFill>
                  <a:prstClr val="black"/>
                </a:solidFill>
                <a:latin typeface="Calibri"/>
                <a:cs typeface="Calibri"/>
              </a:rPr>
              <a:t>and/or</a:t>
            </a:r>
            <a:r>
              <a:rPr sz="1059" spc="13" dirty="0">
                <a:solidFill>
                  <a:prstClr val="black"/>
                </a:solidFill>
                <a:latin typeface="Calibri"/>
                <a:cs typeface="Calibri"/>
              </a:rPr>
              <a:t> </a:t>
            </a:r>
            <a:r>
              <a:rPr sz="1059" spc="-4" dirty="0">
                <a:solidFill>
                  <a:prstClr val="black"/>
                </a:solidFill>
                <a:latin typeface="Calibri"/>
                <a:cs typeface="Calibri"/>
              </a:rPr>
              <a:t>constituents.</a:t>
            </a:r>
            <a:endParaRPr sz="1059">
              <a:solidFill>
                <a:prstClr val="black"/>
              </a:solidFill>
              <a:latin typeface="Calibri"/>
              <a:cs typeface="Calibri"/>
            </a:endParaRPr>
          </a:p>
          <a:p>
            <a:pPr marL="244301" marR="595064" indent="-201717" defTabSz="806867">
              <a:lnSpc>
                <a:spcPct val="121200"/>
              </a:lnSpc>
              <a:spcBef>
                <a:spcPts val="525"/>
              </a:spcBef>
              <a:buSzPct val="83333"/>
              <a:buFont typeface="Symbol"/>
              <a:buChar char=""/>
              <a:tabLst>
                <a:tab pos="244301" algn="l"/>
                <a:tab pos="244862" algn="l"/>
              </a:tabLst>
            </a:pPr>
            <a:r>
              <a:rPr sz="1059" spc="-4" dirty="0">
                <a:solidFill>
                  <a:prstClr val="black"/>
                </a:solidFill>
                <a:latin typeface="Calibri"/>
                <a:cs typeface="Calibri"/>
              </a:rPr>
              <a:t>Deﬁne </a:t>
            </a:r>
            <a:r>
              <a:rPr sz="1059" dirty="0">
                <a:solidFill>
                  <a:prstClr val="black"/>
                </a:solidFill>
                <a:latin typeface="Calibri"/>
                <a:cs typeface="Calibri"/>
              </a:rPr>
              <a:t>the </a:t>
            </a:r>
            <a:r>
              <a:rPr sz="1059" spc="-4" dirty="0">
                <a:solidFill>
                  <a:prstClr val="black"/>
                </a:solidFill>
                <a:latin typeface="Calibri"/>
                <a:cs typeface="Calibri"/>
              </a:rPr>
              <a:t>scope of </a:t>
            </a:r>
            <a:r>
              <a:rPr sz="1059" dirty="0">
                <a:solidFill>
                  <a:prstClr val="black"/>
                </a:solidFill>
                <a:latin typeface="Calibri"/>
                <a:cs typeface="Calibri"/>
              </a:rPr>
              <a:t>the </a:t>
            </a:r>
            <a:r>
              <a:rPr sz="1059" spc="-9" dirty="0">
                <a:solidFill>
                  <a:prstClr val="black"/>
                </a:solidFill>
                <a:latin typeface="Calibri"/>
                <a:cs typeface="Calibri"/>
              </a:rPr>
              <a:t>initiative </a:t>
            </a:r>
            <a:r>
              <a:rPr sz="1059" dirty="0">
                <a:solidFill>
                  <a:prstClr val="black"/>
                </a:solidFill>
                <a:latin typeface="Calibri"/>
                <a:cs typeface="Calibri"/>
              </a:rPr>
              <a:t>and </a:t>
            </a:r>
            <a:r>
              <a:rPr sz="1059" spc="-4" dirty="0">
                <a:solidFill>
                  <a:prstClr val="black"/>
                </a:solidFill>
                <a:latin typeface="Calibri"/>
                <a:cs typeface="Calibri"/>
              </a:rPr>
              <a:t>beneﬁciaries/  stakeholder</a:t>
            </a:r>
            <a:r>
              <a:rPr sz="1059" spc="-13" dirty="0">
                <a:solidFill>
                  <a:prstClr val="black"/>
                </a:solidFill>
                <a:latin typeface="Calibri"/>
                <a:cs typeface="Calibri"/>
              </a:rPr>
              <a:t> </a:t>
            </a:r>
            <a:r>
              <a:rPr sz="1059" dirty="0">
                <a:solidFill>
                  <a:prstClr val="black"/>
                </a:solidFill>
                <a:latin typeface="Calibri"/>
                <a:cs typeface="Calibri"/>
              </a:rPr>
              <a:t>groups.</a:t>
            </a:r>
            <a:endParaRPr sz="1059">
              <a:solidFill>
                <a:prstClr val="black"/>
              </a:solidFill>
              <a:latin typeface="Calibri"/>
              <a:cs typeface="Calibri"/>
            </a:endParaRPr>
          </a:p>
          <a:p>
            <a:pPr marL="244301" marR="224690" indent="-201717" defTabSz="806867">
              <a:lnSpc>
                <a:spcPct val="121200"/>
              </a:lnSpc>
              <a:spcBef>
                <a:spcPts val="525"/>
              </a:spcBef>
              <a:buSzPct val="83333"/>
              <a:buFont typeface="Symbol"/>
              <a:buChar char=""/>
              <a:tabLst>
                <a:tab pos="244301" algn="l"/>
                <a:tab pos="244862" algn="l"/>
              </a:tabLst>
            </a:pPr>
            <a:r>
              <a:rPr sz="1059" spc="-4" dirty="0">
                <a:solidFill>
                  <a:prstClr val="black"/>
                </a:solidFill>
                <a:latin typeface="Calibri"/>
                <a:cs typeface="Calibri"/>
              </a:rPr>
              <a:t>Highlight </a:t>
            </a:r>
            <a:r>
              <a:rPr sz="1059" dirty="0">
                <a:solidFill>
                  <a:prstClr val="black"/>
                </a:solidFill>
                <a:latin typeface="Calibri"/>
                <a:cs typeface="Calibri"/>
              </a:rPr>
              <a:t>what makes </a:t>
            </a:r>
            <a:r>
              <a:rPr sz="1059" spc="-4" dirty="0">
                <a:solidFill>
                  <a:prstClr val="black"/>
                </a:solidFill>
                <a:latin typeface="Calibri"/>
                <a:cs typeface="Calibri"/>
              </a:rPr>
              <a:t>the </a:t>
            </a:r>
            <a:r>
              <a:rPr sz="1059" spc="-9" dirty="0">
                <a:solidFill>
                  <a:prstClr val="black"/>
                </a:solidFill>
                <a:latin typeface="Calibri"/>
                <a:cs typeface="Calibri"/>
              </a:rPr>
              <a:t>initiative innovative </a:t>
            </a:r>
            <a:r>
              <a:rPr sz="1059" spc="-4" dirty="0">
                <a:solidFill>
                  <a:prstClr val="black"/>
                </a:solidFill>
                <a:latin typeface="Calibri"/>
                <a:cs typeface="Calibri"/>
              </a:rPr>
              <a:t>and </a:t>
            </a:r>
            <a:r>
              <a:rPr sz="1059" spc="-9" dirty="0">
                <a:solidFill>
                  <a:prstClr val="black"/>
                </a:solidFill>
                <a:latin typeface="Calibri"/>
                <a:cs typeface="Calibri"/>
              </a:rPr>
              <a:t>distinct  </a:t>
            </a:r>
            <a:r>
              <a:rPr sz="1059" spc="-4" dirty="0">
                <a:solidFill>
                  <a:prstClr val="black"/>
                </a:solidFill>
                <a:latin typeface="Calibri"/>
                <a:cs typeface="Calibri"/>
              </a:rPr>
              <a:t>from similar</a:t>
            </a:r>
            <a:r>
              <a:rPr sz="1059" spc="-9" dirty="0">
                <a:solidFill>
                  <a:prstClr val="black"/>
                </a:solidFill>
                <a:latin typeface="Calibri"/>
                <a:cs typeface="Calibri"/>
              </a:rPr>
              <a:t> </a:t>
            </a:r>
            <a:r>
              <a:rPr sz="1059" spc="-4" dirty="0">
                <a:solidFill>
                  <a:prstClr val="black"/>
                </a:solidFill>
                <a:latin typeface="Calibri"/>
                <a:cs typeface="Calibri"/>
              </a:rPr>
              <a:t>projects.</a:t>
            </a:r>
            <a:endParaRPr sz="1059">
              <a:solidFill>
                <a:prstClr val="black"/>
              </a:solidFill>
              <a:latin typeface="Calibri"/>
              <a:cs typeface="Calibri"/>
            </a:endParaRPr>
          </a:p>
          <a:p>
            <a:pPr marL="244301" marR="66679" indent="-201717" defTabSz="806867">
              <a:lnSpc>
                <a:spcPct val="121200"/>
              </a:lnSpc>
              <a:spcBef>
                <a:spcPts val="525"/>
              </a:spcBef>
              <a:buSzPct val="83333"/>
              <a:buFont typeface="Symbol"/>
              <a:buChar char=""/>
              <a:tabLst>
                <a:tab pos="244301" algn="l"/>
                <a:tab pos="244862" algn="l"/>
              </a:tabLst>
            </a:pPr>
            <a:r>
              <a:rPr sz="1059" spc="-4" dirty="0">
                <a:solidFill>
                  <a:prstClr val="black"/>
                </a:solidFill>
                <a:latin typeface="Calibri"/>
                <a:cs typeface="Calibri"/>
              </a:rPr>
              <a:t>Outline </a:t>
            </a:r>
            <a:r>
              <a:rPr sz="1059" dirty="0">
                <a:solidFill>
                  <a:prstClr val="black"/>
                </a:solidFill>
                <a:latin typeface="Calibri"/>
                <a:cs typeface="Calibri"/>
              </a:rPr>
              <a:t>what </a:t>
            </a:r>
            <a:r>
              <a:rPr sz="1059" spc="-4" dirty="0">
                <a:solidFill>
                  <a:prstClr val="black"/>
                </a:solidFill>
                <a:latin typeface="Calibri"/>
                <a:cs typeface="Calibri"/>
              </a:rPr>
              <a:t>successful </a:t>
            </a:r>
            <a:r>
              <a:rPr sz="1059" spc="-9" dirty="0">
                <a:solidFill>
                  <a:prstClr val="black"/>
                </a:solidFill>
                <a:latin typeface="Calibri"/>
                <a:cs typeface="Calibri"/>
              </a:rPr>
              <a:t>implementation </a:t>
            </a:r>
            <a:r>
              <a:rPr sz="1059" spc="-4" dirty="0">
                <a:solidFill>
                  <a:prstClr val="black"/>
                </a:solidFill>
                <a:latin typeface="Calibri"/>
                <a:cs typeface="Calibri"/>
              </a:rPr>
              <a:t>looks like and </a:t>
            </a:r>
            <a:r>
              <a:rPr sz="1059" dirty="0">
                <a:solidFill>
                  <a:prstClr val="black"/>
                </a:solidFill>
                <a:latin typeface="Calibri"/>
                <a:cs typeface="Calibri"/>
              </a:rPr>
              <a:t>why  that </a:t>
            </a:r>
            <a:r>
              <a:rPr sz="1059" spc="-4" dirty="0">
                <a:solidFill>
                  <a:prstClr val="black"/>
                </a:solidFill>
                <a:latin typeface="Calibri"/>
                <a:cs typeface="Calibri"/>
              </a:rPr>
              <a:t>is important. </a:t>
            </a:r>
            <a:r>
              <a:rPr sz="1059" dirty="0">
                <a:solidFill>
                  <a:prstClr val="black"/>
                </a:solidFill>
                <a:latin typeface="Calibri"/>
                <a:cs typeface="Calibri"/>
              </a:rPr>
              <a:t>What change will </a:t>
            </a:r>
            <a:r>
              <a:rPr sz="1059" spc="-4" dirty="0">
                <a:solidFill>
                  <a:prstClr val="black"/>
                </a:solidFill>
                <a:latin typeface="Calibri"/>
                <a:cs typeface="Calibri"/>
              </a:rPr>
              <a:t>the </a:t>
            </a:r>
            <a:r>
              <a:rPr sz="1059" spc="-9" dirty="0">
                <a:solidFill>
                  <a:prstClr val="black"/>
                </a:solidFill>
                <a:latin typeface="Calibri"/>
                <a:cs typeface="Calibri"/>
              </a:rPr>
              <a:t>initiative </a:t>
            </a:r>
            <a:r>
              <a:rPr sz="1059" spc="-4" dirty="0">
                <a:solidFill>
                  <a:prstClr val="black"/>
                </a:solidFill>
                <a:latin typeface="Calibri"/>
                <a:cs typeface="Calibri"/>
              </a:rPr>
              <a:t>have on </a:t>
            </a:r>
            <a:r>
              <a:rPr sz="1059" dirty="0">
                <a:solidFill>
                  <a:prstClr val="black"/>
                </a:solidFill>
                <a:latin typeface="Calibri"/>
                <a:cs typeface="Calibri"/>
              </a:rPr>
              <a:t>the  </a:t>
            </a:r>
            <a:r>
              <a:rPr sz="1059" spc="-9" dirty="0">
                <a:solidFill>
                  <a:prstClr val="black"/>
                </a:solidFill>
                <a:latin typeface="Calibri"/>
                <a:cs typeface="Calibri"/>
              </a:rPr>
              <a:t>nominating </a:t>
            </a:r>
            <a:r>
              <a:rPr sz="1059" dirty="0">
                <a:solidFill>
                  <a:prstClr val="black"/>
                </a:solidFill>
                <a:latin typeface="Calibri"/>
                <a:cs typeface="Calibri"/>
              </a:rPr>
              <a:t>agency, the </a:t>
            </a:r>
            <a:r>
              <a:rPr sz="1059" spc="-4" dirty="0">
                <a:solidFill>
                  <a:prstClr val="black"/>
                </a:solidFill>
                <a:latin typeface="Calibri"/>
                <a:cs typeface="Calibri"/>
              </a:rPr>
              <a:t>state, constituents?</a:t>
            </a:r>
            <a:endParaRPr sz="1059">
              <a:solidFill>
                <a:prstClr val="black"/>
              </a:solidFill>
              <a:latin typeface="Calibri"/>
              <a:cs typeface="Calibri"/>
            </a:endParaRPr>
          </a:p>
          <a:p>
            <a:pPr marL="244301" marR="59955" indent="-201717" defTabSz="806867">
              <a:lnSpc>
                <a:spcPct val="121000"/>
              </a:lnSpc>
              <a:spcBef>
                <a:spcPts val="529"/>
              </a:spcBef>
              <a:buSzPct val="83333"/>
              <a:buFont typeface="Symbol"/>
              <a:buChar char=""/>
              <a:tabLst>
                <a:tab pos="244301" algn="l"/>
                <a:tab pos="244862" algn="l"/>
              </a:tabLst>
            </a:pPr>
            <a:r>
              <a:rPr sz="1059" spc="-4" dirty="0">
                <a:solidFill>
                  <a:prstClr val="black"/>
                </a:solidFill>
                <a:latin typeface="Calibri"/>
                <a:cs typeface="Calibri"/>
              </a:rPr>
              <a:t>Describe how </a:t>
            </a:r>
            <a:r>
              <a:rPr sz="1059" dirty="0">
                <a:solidFill>
                  <a:prstClr val="black"/>
                </a:solidFill>
                <a:latin typeface="Calibri"/>
                <a:cs typeface="Calibri"/>
              </a:rPr>
              <a:t>the </a:t>
            </a:r>
            <a:r>
              <a:rPr sz="1059" spc="-9" dirty="0">
                <a:solidFill>
                  <a:prstClr val="black"/>
                </a:solidFill>
                <a:latin typeface="Calibri"/>
                <a:cs typeface="Calibri"/>
              </a:rPr>
              <a:t>initiative </a:t>
            </a:r>
            <a:r>
              <a:rPr sz="1059" spc="-4" dirty="0">
                <a:solidFill>
                  <a:prstClr val="black"/>
                </a:solidFill>
                <a:latin typeface="Calibri"/>
                <a:cs typeface="Calibri"/>
              </a:rPr>
              <a:t>ﬁts into the larger picture: policy,  strategy </a:t>
            </a:r>
            <a:r>
              <a:rPr sz="1059" dirty="0">
                <a:solidFill>
                  <a:prstClr val="black"/>
                </a:solidFill>
                <a:latin typeface="Calibri"/>
                <a:cs typeface="Calibri"/>
              </a:rPr>
              <a:t>and goal alignment </a:t>
            </a:r>
            <a:r>
              <a:rPr sz="1059" spc="-4" dirty="0">
                <a:solidFill>
                  <a:prstClr val="black"/>
                </a:solidFill>
                <a:latin typeface="Calibri"/>
                <a:cs typeface="Calibri"/>
              </a:rPr>
              <a:t>with </a:t>
            </a:r>
            <a:r>
              <a:rPr sz="1059" dirty="0">
                <a:solidFill>
                  <a:prstClr val="black"/>
                </a:solidFill>
                <a:latin typeface="Calibri"/>
                <a:cs typeface="Calibri"/>
              </a:rPr>
              <a:t>gubernatorial </a:t>
            </a:r>
            <a:r>
              <a:rPr sz="1059" spc="-9" dirty="0">
                <a:solidFill>
                  <a:prstClr val="black"/>
                </a:solidFill>
                <a:latin typeface="Calibri"/>
                <a:cs typeface="Calibri"/>
              </a:rPr>
              <a:t>priorities; </a:t>
            </a:r>
            <a:r>
              <a:rPr sz="1059" dirty="0">
                <a:solidFill>
                  <a:prstClr val="black"/>
                </a:solidFill>
                <a:latin typeface="Calibri"/>
                <a:cs typeface="Calibri"/>
              </a:rPr>
              <a:t>IT  strategic </a:t>
            </a:r>
            <a:r>
              <a:rPr sz="1059" spc="-4" dirty="0">
                <a:solidFill>
                  <a:prstClr val="black"/>
                </a:solidFill>
                <a:latin typeface="Calibri"/>
                <a:cs typeface="Calibri"/>
              </a:rPr>
              <a:t>plans; enterprise architecture; agency </a:t>
            </a:r>
            <a:r>
              <a:rPr sz="1059" spc="-9" dirty="0">
                <a:solidFill>
                  <a:prstClr val="black"/>
                </a:solidFill>
                <a:latin typeface="Calibri"/>
                <a:cs typeface="Calibri"/>
              </a:rPr>
              <a:t>business  </a:t>
            </a:r>
            <a:r>
              <a:rPr sz="1059" spc="-4" dirty="0">
                <a:solidFill>
                  <a:prstClr val="black"/>
                </a:solidFill>
                <a:latin typeface="Calibri"/>
                <a:cs typeface="Calibri"/>
              </a:rPr>
              <a:t>plans, </a:t>
            </a:r>
            <a:r>
              <a:rPr sz="1059" dirty="0">
                <a:solidFill>
                  <a:prstClr val="black"/>
                </a:solidFill>
                <a:latin typeface="Calibri"/>
                <a:cs typeface="Calibri"/>
              </a:rPr>
              <a:t>goals </a:t>
            </a:r>
            <a:r>
              <a:rPr sz="1059" spc="-4" dirty="0">
                <a:solidFill>
                  <a:prstClr val="black"/>
                </a:solidFill>
                <a:latin typeface="Calibri"/>
                <a:cs typeface="Calibri"/>
              </a:rPr>
              <a:t>and strategies; state and federal </a:t>
            </a:r>
            <a:r>
              <a:rPr sz="1059" dirty="0">
                <a:solidFill>
                  <a:prstClr val="black"/>
                </a:solidFill>
                <a:latin typeface="Calibri"/>
                <a:cs typeface="Calibri"/>
              </a:rPr>
              <a:t>mandates; </a:t>
            </a:r>
            <a:r>
              <a:rPr sz="1059" spc="-4" dirty="0">
                <a:solidFill>
                  <a:prstClr val="black"/>
                </a:solidFill>
                <a:latin typeface="Calibri"/>
                <a:cs typeface="Calibri"/>
              </a:rPr>
              <a:t>and/  or </a:t>
            </a:r>
            <a:r>
              <a:rPr sz="1059" dirty="0">
                <a:solidFill>
                  <a:prstClr val="black"/>
                </a:solidFill>
                <a:latin typeface="Calibri"/>
                <a:cs typeface="Calibri"/>
              </a:rPr>
              <a:t>NASCIO’s </a:t>
            </a:r>
            <a:r>
              <a:rPr sz="1059" spc="-4" dirty="0">
                <a:solidFill>
                  <a:prstClr val="black"/>
                </a:solidFill>
                <a:latin typeface="Calibri"/>
                <a:cs typeface="Calibri"/>
              </a:rPr>
              <a:t>State CIO Top Ten</a:t>
            </a:r>
            <a:r>
              <a:rPr sz="1059" spc="-9" dirty="0">
                <a:solidFill>
                  <a:prstClr val="black"/>
                </a:solidFill>
                <a:latin typeface="Calibri"/>
                <a:cs typeface="Calibri"/>
              </a:rPr>
              <a:t> </a:t>
            </a:r>
            <a:r>
              <a:rPr sz="1059" spc="-4" dirty="0">
                <a:solidFill>
                  <a:prstClr val="black"/>
                </a:solidFill>
                <a:latin typeface="Calibri"/>
                <a:cs typeface="Calibri"/>
              </a:rPr>
              <a:t>Priorities.</a:t>
            </a:r>
            <a:endParaRPr sz="1059">
              <a:solidFill>
                <a:prstClr val="black"/>
              </a:solidFill>
              <a:latin typeface="Calibri"/>
              <a:cs typeface="Calibri"/>
            </a:endParaRPr>
          </a:p>
        </p:txBody>
      </p:sp>
      <p:sp>
        <p:nvSpPr>
          <p:cNvPr id="5" name="object 5"/>
          <p:cNvSpPr txBox="1"/>
          <p:nvPr/>
        </p:nvSpPr>
        <p:spPr>
          <a:xfrm>
            <a:off x="6204249" y="888179"/>
            <a:ext cx="3639110" cy="3578204"/>
          </a:xfrm>
          <a:prstGeom prst="rect">
            <a:avLst/>
          </a:prstGeom>
          <a:ln w="25400">
            <a:solidFill>
              <a:srgbClr val="79A32F"/>
            </a:solidFill>
          </a:ln>
        </p:spPr>
        <p:txBody>
          <a:bodyPr vert="horz" wrap="square" lIns="0" tIns="7284" rIns="0" bIns="0" rtlCol="0">
            <a:spAutoFit/>
          </a:bodyPr>
          <a:lstStyle/>
          <a:p>
            <a:pPr marL="42585" defTabSz="806867">
              <a:spcBef>
                <a:spcPts val="57"/>
              </a:spcBef>
            </a:pPr>
            <a:r>
              <a:rPr sz="1059" b="1" spc="-9" dirty="0">
                <a:solidFill>
                  <a:srgbClr val="1F497C"/>
                </a:solidFill>
                <a:latin typeface="Trebuchet MS"/>
                <a:cs typeface="Trebuchet MS"/>
              </a:rPr>
              <a:t>IMPACT</a:t>
            </a:r>
            <a:endParaRPr sz="1059">
              <a:solidFill>
                <a:prstClr val="black"/>
              </a:solidFill>
              <a:latin typeface="Trebuchet MS"/>
              <a:cs typeface="Trebuchet MS"/>
            </a:endParaRPr>
          </a:p>
          <a:p>
            <a:pPr marL="42585" defTabSz="806867">
              <a:spcBef>
                <a:spcPts val="163"/>
              </a:spcBef>
            </a:pPr>
            <a:r>
              <a:rPr sz="1059" dirty="0">
                <a:solidFill>
                  <a:prstClr val="black"/>
                </a:solidFill>
                <a:latin typeface="Calibri"/>
                <a:cs typeface="Calibri"/>
              </a:rPr>
              <a:t>Key Point: </a:t>
            </a:r>
            <a:r>
              <a:rPr sz="1059" spc="-4" dirty="0">
                <a:solidFill>
                  <a:prstClr val="black"/>
                </a:solidFill>
                <a:latin typeface="Calibri"/>
                <a:cs typeface="Calibri"/>
              </a:rPr>
              <a:t>The project leads </a:t>
            </a:r>
            <a:r>
              <a:rPr sz="1059" dirty="0">
                <a:solidFill>
                  <a:prstClr val="black"/>
                </a:solidFill>
                <a:latin typeface="Calibri"/>
                <a:cs typeface="Calibri"/>
              </a:rPr>
              <a:t>to </a:t>
            </a:r>
            <a:r>
              <a:rPr sz="1059" spc="-4" dirty="0">
                <a:solidFill>
                  <a:prstClr val="black"/>
                </a:solidFill>
                <a:latin typeface="Calibri"/>
                <a:cs typeface="Calibri"/>
              </a:rPr>
              <a:t>substantial </a:t>
            </a:r>
            <a:r>
              <a:rPr sz="1059" dirty="0">
                <a:solidFill>
                  <a:prstClr val="black"/>
                </a:solidFill>
                <a:latin typeface="Calibri"/>
                <a:cs typeface="Calibri"/>
              </a:rPr>
              <a:t>and</a:t>
            </a:r>
            <a:r>
              <a:rPr sz="1059" spc="-26" dirty="0">
                <a:solidFill>
                  <a:prstClr val="black"/>
                </a:solidFill>
                <a:latin typeface="Calibri"/>
                <a:cs typeface="Calibri"/>
              </a:rPr>
              <a:t> </a:t>
            </a:r>
            <a:r>
              <a:rPr sz="1059" dirty="0">
                <a:solidFill>
                  <a:prstClr val="black"/>
                </a:solidFill>
                <a:latin typeface="Calibri"/>
                <a:cs typeface="Calibri"/>
              </a:rPr>
              <a:t>measurable</a:t>
            </a:r>
            <a:endParaRPr sz="1059">
              <a:solidFill>
                <a:prstClr val="black"/>
              </a:solidFill>
              <a:latin typeface="Calibri"/>
              <a:cs typeface="Calibri"/>
            </a:endParaRPr>
          </a:p>
          <a:p>
            <a:pPr marL="42585" defTabSz="806867">
              <a:spcBef>
                <a:spcPts val="269"/>
              </a:spcBef>
            </a:pPr>
            <a:r>
              <a:rPr sz="1059" dirty="0">
                <a:solidFill>
                  <a:prstClr val="black"/>
                </a:solidFill>
                <a:latin typeface="Calibri"/>
                <a:cs typeface="Calibri"/>
              </a:rPr>
              <a:t>change; </a:t>
            </a:r>
            <a:r>
              <a:rPr sz="1059" spc="-4" dirty="0">
                <a:solidFill>
                  <a:prstClr val="black"/>
                </a:solidFill>
                <a:latin typeface="Calibri"/>
                <a:cs typeface="Calibri"/>
              </a:rPr>
              <a:t>it </a:t>
            </a:r>
            <a:r>
              <a:rPr sz="1059" dirty="0">
                <a:solidFill>
                  <a:prstClr val="black"/>
                </a:solidFill>
                <a:latin typeface="Calibri"/>
                <a:cs typeface="Calibri"/>
              </a:rPr>
              <a:t>makes </a:t>
            </a:r>
            <a:r>
              <a:rPr sz="1059" spc="-4" dirty="0">
                <a:solidFill>
                  <a:prstClr val="black"/>
                </a:solidFill>
                <a:latin typeface="Calibri"/>
                <a:cs typeface="Calibri"/>
              </a:rPr>
              <a:t>state </a:t>
            </a:r>
            <a:r>
              <a:rPr sz="1059" dirty="0">
                <a:solidFill>
                  <a:prstClr val="black"/>
                </a:solidFill>
                <a:latin typeface="Calibri"/>
                <a:cs typeface="Calibri"/>
              </a:rPr>
              <a:t>government</a:t>
            </a:r>
            <a:r>
              <a:rPr sz="1059" spc="-9" dirty="0">
                <a:solidFill>
                  <a:prstClr val="black"/>
                </a:solidFill>
                <a:latin typeface="Calibri"/>
                <a:cs typeface="Calibri"/>
              </a:rPr>
              <a:t> </a:t>
            </a:r>
            <a:r>
              <a:rPr sz="1059" spc="-13" dirty="0">
                <a:solidFill>
                  <a:prstClr val="black"/>
                </a:solidFill>
                <a:latin typeface="Calibri"/>
                <a:cs typeface="Calibri"/>
              </a:rPr>
              <a:t>better.</a:t>
            </a:r>
            <a:endParaRPr sz="1059">
              <a:solidFill>
                <a:prstClr val="black"/>
              </a:solidFill>
              <a:latin typeface="Calibri"/>
              <a:cs typeface="Calibri"/>
            </a:endParaRPr>
          </a:p>
          <a:p>
            <a:pPr marL="244301" marR="426406" indent="-201717" defTabSz="806867">
              <a:lnSpc>
                <a:spcPct val="121000"/>
              </a:lnSpc>
              <a:spcBef>
                <a:spcPts val="529"/>
              </a:spcBef>
              <a:buSzPct val="83333"/>
              <a:buFont typeface="Symbol"/>
              <a:buChar char=""/>
              <a:tabLst>
                <a:tab pos="244301" algn="l"/>
                <a:tab pos="244862" algn="l"/>
              </a:tabLst>
            </a:pPr>
            <a:r>
              <a:rPr sz="1059" spc="-4" dirty="0">
                <a:solidFill>
                  <a:prstClr val="black"/>
                </a:solidFill>
                <a:latin typeface="Calibri"/>
                <a:cs typeface="Calibri"/>
              </a:rPr>
              <a:t>Compare the </a:t>
            </a:r>
            <a:r>
              <a:rPr sz="1059" dirty="0">
                <a:solidFill>
                  <a:prstClr val="black"/>
                </a:solidFill>
                <a:latin typeface="Calibri"/>
                <a:cs typeface="Calibri"/>
              </a:rPr>
              <a:t>environment </a:t>
            </a:r>
            <a:r>
              <a:rPr sz="1059" spc="-4" dirty="0">
                <a:solidFill>
                  <a:prstClr val="black"/>
                </a:solidFill>
                <a:latin typeface="Calibri"/>
                <a:cs typeface="Calibri"/>
              </a:rPr>
              <a:t>before the </a:t>
            </a:r>
            <a:r>
              <a:rPr sz="1059" spc="-9" dirty="0">
                <a:solidFill>
                  <a:prstClr val="black"/>
                </a:solidFill>
                <a:latin typeface="Calibri"/>
                <a:cs typeface="Calibri"/>
              </a:rPr>
              <a:t>initiative </a:t>
            </a:r>
            <a:r>
              <a:rPr sz="1059" dirty="0">
                <a:solidFill>
                  <a:prstClr val="black"/>
                </a:solidFill>
                <a:latin typeface="Calibri"/>
                <a:cs typeface="Calibri"/>
              </a:rPr>
              <a:t>was  </a:t>
            </a:r>
            <a:r>
              <a:rPr sz="1059" spc="-4" dirty="0">
                <a:solidFill>
                  <a:prstClr val="black"/>
                </a:solidFill>
                <a:latin typeface="Calibri"/>
                <a:cs typeface="Calibri"/>
              </a:rPr>
              <a:t>implemented </a:t>
            </a:r>
            <a:r>
              <a:rPr sz="1059" dirty="0">
                <a:solidFill>
                  <a:prstClr val="black"/>
                </a:solidFill>
                <a:latin typeface="Calibri"/>
                <a:cs typeface="Calibri"/>
              </a:rPr>
              <a:t>and </a:t>
            </a:r>
            <a:r>
              <a:rPr sz="1059" spc="-9" dirty="0">
                <a:solidFill>
                  <a:prstClr val="black"/>
                </a:solidFill>
                <a:latin typeface="Calibri"/>
                <a:cs typeface="Calibri"/>
              </a:rPr>
              <a:t>after </a:t>
            </a:r>
            <a:r>
              <a:rPr sz="1059" spc="-4" dirty="0">
                <a:solidFill>
                  <a:prstClr val="black"/>
                </a:solidFill>
                <a:latin typeface="Calibri"/>
                <a:cs typeface="Calibri"/>
              </a:rPr>
              <a:t>it </a:t>
            </a:r>
            <a:r>
              <a:rPr sz="1059" dirty="0">
                <a:solidFill>
                  <a:prstClr val="black"/>
                </a:solidFill>
                <a:latin typeface="Calibri"/>
                <a:cs typeface="Calibri"/>
              </a:rPr>
              <a:t>was completed. How </a:t>
            </a:r>
            <a:r>
              <a:rPr sz="1059" spc="-4" dirty="0">
                <a:solidFill>
                  <a:prstClr val="black"/>
                </a:solidFill>
                <a:latin typeface="Calibri"/>
                <a:cs typeface="Calibri"/>
              </a:rPr>
              <a:t>is state  </a:t>
            </a:r>
            <a:r>
              <a:rPr sz="1059" dirty="0">
                <a:solidFill>
                  <a:prstClr val="black"/>
                </a:solidFill>
                <a:latin typeface="Calibri"/>
                <a:cs typeface="Calibri"/>
              </a:rPr>
              <a:t>government</a:t>
            </a:r>
            <a:r>
              <a:rPr sz="1059" spc="-4" dirty="0">
                <a:solidFill>
                  <a:prstClr val="black"/>
                </a:solidFill>
                <a:latin typeface="Calibri"/>
                <a:cs typeface="Calibri"/>
              </a:rPr>
              <a:t> </a:t>
            </a:r>
            <a:r>
              <a:rPr sz="1059" spc="-9" dirty="0">
                <a:solidFill>
                  <a:prstClr val="black"/>
                </a:solidFill>
                <a:latin typeface="Calibri"/>
                <a:cs typeface="Calibri"/>
              </a:rPr>
              <a:t>better?</a:t>
            </a:r>
            <a:endParaRPr sz="1059">
              <a:solidFill>
                <a:prstClr val="black"/>
              </a:solidFill>
              <a:latin typeface="Calibri"/>
              <a:cs typeface="Calibri"/>
            </a:endParaRPr>
          </a:p>
          <a:p>
            <a:pPr marL="244301" marR="273998" indent="-201717" defTabSz="806867">
              <a:lnSpc>
                <a:spcPct val="121000"/>
              </a:lnSpc>
              <a:spcBef>
                <a:spcPts val="534"/>
              </a:spcBef>
              <a:buSzPct val="83333"/>
              <a:buFont typeface="Symbol"/>
              <a:buChar char=""/>
              <a:tabLst>
                <a:tab pos="244301" algn="l"/>
                <a:tab pos="244862" algn="l"/>
              </a:tabLst>
            </a:pPr>
            <a:r>
              <a:rPr sz="1059" spc="-4" dirty="0">
                <a:solidFill>
                  <a:prstClr val="black"/>
                </a:solidFill>
                <a:latin typeface="Calibri"/>
                <a:cs typeface="Calibri"/>
              </a:rPr>
              <a:t>Detail </a:t>
            </a:r>
            <a:r>
              <a:rPr sz="1059" dirty="0">
                <a:solidFill>
                  <a:prstClr val="black"/>
                </a:solidFill>
                <a:latin typeface="Calibri"/>
                <a:cs typeface="Calibri"/>
              </a:rPr>
              <a:t>the </a:t>
            </a:r>
            <a:r>
              <a:rPr sz="1059" spc="-4" dirty="0">
                <a:solidFill>
                  <a:prstClr val="black"/>
                </a:solidFill>
                <a:latin typeface="Calibri"/>
                <a:cs typeface="Calibri"/>
              </a:rPr>
              <a:t>immediate and longer </a:t>
            </a:r>
            <a:r>
              <a:rPr sz="1059" dirty="0">
                <a:solidFill>
                  <a:prstClr val="black"/>
                </a:solidFill>
                <a:latin typeface="Calibri"/>
                <a:cs typeface="Calibri"/>
              </a:rPr>
              <a:t>term </a:t>
            </a:r>
            <a:r>
              <a:rPr sz="1059" spc="-4" dirty="0">
                <a:solidFill>
                  <a:prstClr val="black"/>
                </a:solidFill>
                <a:latin typeface="Calibri"/>
                <a:cs typeface="Calibri"/>
              </a:rPr>
              <a:t>impact of </a:t>
            </a:r>
            <a:r>
              <a:rPr sz="1059" dirty="0">
                <a:solidFill>
                  <a:prstClr val="black"/>
                </a:solidFill>
                <a:latin typeface="Calibri"/>
                <a:cs typeface="Calibri"/>
              </a:rPr>
              <a:t>the  </a:t>
            </a:r>
            <a:r>
              <a:rPr sz="1059" spc="-9" dirty="0">
                <a:solidFill>
                  <a:prstClr val="black"/>
                </a:solidFill>
                <a:latin typeface="Calibri"/>
                <a:cs typeface="Calibri"/>
              </a:rPr>
              <a:t>initiative. </a:t>
            </a:r>
            <a:r>
              <a:rPr sz="1059" spc="-4" dirty="0">
                <a:solidFill>
                  <a:prstClr val="black"/>
                </a:solidFill>
                <a:latin typeface="Calibri"/>
                <a:cs typeface="Calibri"/>
              </a:rPr>
              <a:t>Address the ﬁnancial and non‐ﬁnancial </a:t>
            </a:r>
            <a:r>
              <a:rPr sz="1059" dirty="0">
                <a:solidFill>
                  <a:prstClr val="black"/>
                </a:solidFill>
                <a:latin typeface="Calibri"/>
                <a:cs typeface="Calibri"/>
              </a:rPr>
              <a:t>reasons  why this </a:t>
            </a:r>
            <a:r>
              <a:rPr sz="1059" spc="-4" dirty="0">
                <a:solidFill>
                  <a:prstClr val="black"/>
                </a:solidFill>
                <a:latin typeface="Calibri"/>
                <a:cs typeface="Calibri"/>
              </a:rPr>
              <a:t>project </a:t>
            </a:r>
            <a:r>
              <a:rPr sz="1059" dirty="0">
                <a:solidFill>
                  <a:prstClr val="black"/>
                </a:solidFill>
                <a:latin typeface="Calibri"/>
                <a:cs typeface="Calibri"/>
              </a:rPr>
              <a:t>was worthy </a:t>
            </a:r>
            <a:r>
              <a:rPr sz="1059" spc="-4" dirty="0">
                <a:solidFill>
                  <a:prstClr val="black"/>
                </a:solidFill>
                <a:latin typeface="Calibri"/>
                <a:cs typeface="Calibri"/>
              </a:rPr>
              <a:t>of </a:t>
            </a:r>
            <a:r>
              <a:rPr sz="1059" dirty="0">
                <a:solidFill>
                  <a:prstClr val="black"/>
                </a:solidFill>
                <a:latin typeface="Calibri"/>
                <a:cs typeface="Calibri"/>
              </a:rPr>
              <a:t>the </a:t>
            </a:r>
            <a:r>
              <a:rPr sz="1059" spc="-4" dirty="0">
                <a:solidFill>
                  <a:prstClr val="black"/>
                </a:solidFill>
                <a:latin typeface="Calibri"/>
                <a:cs typeface="Calibri"/>
              </a:rPr>
              <a:t>investment</a:t>
            </a:r>
            <a:r>
              <a:rPr sz="1059" spc="-49" dirty="0">
                <a:solidFill>
                  <a:prstClr val="black"/>
                </a:solidFill>
                <a:latin typeface="Calibri"/>
                <a:cs typeface="Calibri"/>
              </a:rPr>
              <a:t> </a:t>
            </a:r>
            <a:r>
              <a:rPr sz="1059" dirty="0">
                <a:solidFill>
                  <a:prstClr val="black"/>
                </a:solidFill>
                <a:latin typeface="Calibri"/>
                <a:cs typeface="Calibri"/>
              </a:rPr>
              <a:t>made.</a:t>
            </a:r>
            <a:endParaRPr sz="1059">
              <a:solidFill>
                <a:prstClr val="black"/>
              </a:solidFill>
              <a:latin typeface="Calibri"/>
              <a:cs typeface="Calibri"/>
            </a:endParaRPr>
          </a:p>
          <a:p>
            <a:pPr marL="244301" marR="66118" indent="-201717" defTabSz="806867">
              <a:lnSpc>
                <a:spcPct val="121000"/>
              </a:lnSpc>
              <a:spcBef>
                <a:spcPts val="529"/>
              </a:spcBef>
              <a:buSzPct val="83333"/>
              <a:buFont typeface="Symbol"/>
              <a:buChar char=""/>
              <a:tabLst>
                <a:tab pos="244301" algn="l"/>
                <a:tab pos="244862" algn="l"/>
              </a:tabLst>
            </a:pPr>
            <a:r>
              <a:rPr sz="1059" spc="-4" dirty="0">
                <a:solidFill>
                  <a:prstClr val="black"/>
                </a:solidFill>
                <a:latin typeface="Calibri"/>
                <a:cs typeface="Calibri"/>
              </a:rPr>
              <a:t>Describe </a:t>
            </a:r>
            <a:r>
              <a:rPr sz="1059" dirty="0">
                <a:solidFill>
                  <a:prstClr val="black"/>
                </a:solidFill>
                <a:latin typeface="Calibri"/>
                <a:cs typeface="Calibri"/>
              </a:rPr>
              <a:t>the </a:t>
            </a:r>
            <a:r>
              <a:rPr sz="1059" spc="-4" dirty="0">
                <a:solidFill>
                  <a:prstClr val="black"/>
                </a:solidFill>
                <a:latin typeface="Calibri"/>
                <a:cs typeface="Calibri"/>
              </a:rPr>
              <a:t>beneﬁts </a:t>
            </a:r>
            <a:r>
              <a:rPr sz="1059" dirty="0">
                <a:solidFill>
                  <a:prstClr val="black"/>
                </a:solidFill>
                <a:latin typeface="Calibri"/>
                <a:cs typeface="Calibri"/>
              </a:rPr>
              <a:t>and the </a:t>
            </a:r>
            <a:r>
              <a:rPr sz="1059" spc="-4" dirty="0">
                <a:solidFill>
                  <a:prstClr val="black"/>
                </a:solidFill>
                <a:latin typeface="Calibri"/>
                <a:cs typeface="Calibri"/>
              </a:rPr>
              <a:t>impact of the beneﬁts for both  the </a:t>
            </a:r>
            <a:r>
              <a:rPr sz="1059" spc="-9" dirty="0">
                <a:solidFill>
                  <a:prstClr val="black"/>
                </a:solidFill>
                <a:latin typeface="Calibri"/>
                <a:cs typeface="Calibri"/>
              </a:rPr>
              <a:t>nominating </a:t>
            </a:r>
            <a:r>
              <a:rPr sz="1059" spc="-4" dirty="0">
                <a:solidFill>
                  <a:prstClr val="black"/>
                </a:solidFill>
                <a:latin typeface="Calibri"/>
                <a:cs typeface="Calibri"/>
              </a:rPr>
              <a:t>agency and constituents, such as services to  constituents, </a:t>
            </a:r>
            <a:r>
              <a:rPr sz="1059" spc="-9" dirty="0">
                <a:solidFill>
                  <a:prstClr val="black"/>
                </a:solidFill>
                <a:latin typeface="Calibri"/>
                <a:cs typeface="Calibri"/>
              </a:rPr>
              <a:t>operational </a:t>
            </a:r>
            <a:r>
              <a:rPr sz="1059" spc="-4" dirty="0">
                <a:solidFill>
                  <a:prstClr val="black"/>
                </a:solidFill>
                <a:latin typeface="Calibri"/>
                <a:cs typeface="Calibri"/>
              </a:rPr>
              <a:t>improvements, security </a:t>
            </a:r>
            <a:r>
              <a:rPr sz="1059" dirty="0">
                <a:solidFill>
                  <a:prstClr val="black"/>
                </a:solidFill>
                <a:latin typeface="Calibri"/>
                <a:cs typeface="Calibri"/>
              </a:rPr>
              <a:t>and/or  </a:t>
            </a:r>
            <a:r>
              <a:rPr sz="1059" spc="-4" dirty="0">
                <a:solidFill>
                  <a:prstClr val="black"/>
                </a:solidFill>
                <a:latin typeface="Calibri"/>
                <a:cs typeface="Calibri"/>
              </a:rPr>
              <a:t>privacy, transparency of </a:t>
            </a:r>
            <a:r>
              <a:rPr sz="1059" dirty="0">
                <a:solidFill>
                  <a:prstClr val="black"/>
                </a:solidFill>
                <a:latin typeface="Calibri"/>
                <a:cs typeface="Calibri"/>
              </a:rPr>
              <a:t>government, </a:t>
            </a:r>
            <a:r>
              <a:rPr sz="1059" spc="-4" dirty="0">
                <a:solidFill>
                  <a:prstClr val="black"/>
                </a:solidFill>
                <a:latin typeface="Calibri"/>
                <a:cs typeface="Calibri"/>
              </a:rPr>
              <a:t>and </a:t>
            </a:r>
            <a:r>
              <a:rPr sz="1059" spc="-9" dirty="0">
                <a:solidFill>
                  <a:prstClr val="black"/>
                </a:solidFill>
                <a:latin typeface="Calibri"/>
                <a:cs typeface="Calibri"/>
              </a:rPr>
              <a:t>transformation </a:t>
            </a:r>
            <a:r>
              <a:rPr sz="1059" spc="-4" dirty="0">
                <a:solidFill>
                  <a:prstClr val="black"/>
                </a:solidFill>
                <a:latin typeface="Calibri"/>
                <a:cs typeface="Calibri"/>
              </a:rPr>
              <a:t>of  </a:t>
            </a:r>
            <a:r>
              <a:rPr sz="1059" dirty="0">
                <a:solidFill>
                  <a:prstClr val="black"/>
                </a:solidFill>
                <a:latin typeface="Calibri"/>
                <a:cs typeface="Calibri"/>
              </a:rPr>
              <a:t>government.</a:t>
            </a:r>
            <a:endParaRPr sz="1059">
              <a:solidFill>
                <a:prstClr val="black"/>
              </a:solidFill>
              <a:latin typeface="Calibri"/>
              <a:cs typeface="Calibri"/>
            </a:endParaRPr>
          </a:p>
          <a:p>
            <a:pPr marL="244301" marR="362530" indent="-201717" defTabSz="806867">
              <a:lnSpc>
                <a:spcPct val="121000"/>
              </a:lnSpc>
              <a:spcBef>
                <a:spcPts val="529"/>
              </a:spcBef>
              <a:buSzPct val="83333"/>
              <a:buFont typeface="Symbol"/>
              <a:buChar char=""/>
              <a:tabLst>
                <a:tab pos="244301" algn="l"/>
                <a:tab pos="244862" algn="l"/>
              </a:tabLst>
            </a:pPr>
            <a:r>
              <a:rPr sz="1059" dirty="0">
                <a:solidFill>
                  <a:prstClr val="black"/>
                </a:solidFill>
                <a:latin typeface="Calibri"/>
                <a:cs typeface="Calibri"/>
              </a:rPr>
              <a:t>Note </a:t>
            </a:r>
            <a:r>
              <a:rPr sz="1059" spc="-9" dirty="0">
                <a:solidFill>
                  <a:prstClr val="black"/>
                </a:solidFill>
                <a:latin typeface="Calibri"/>
                <a:cs typeface="Calibri"/>
              </a:rPr>
              <a:t>quantitative </a:t>
            </a:r>
            <a:r>
              <a:rPr sz="1059" dirty="0">
                <a:solidFill>
                  <a:prstClr val="black"/>
                </a:solidFill>
                <a:latin typeface="Calibri"/>
                <a:cs typeface="Calibri"/>
              </a:rPr>
              <a:t>metrics </a:t>
            </a:r>
            <a:r>
              <a:rPr sz="1059" spc="-4" dirty="0">
                <a:solidFill>
                  <a:prstClr val="black"/>
                </a:solidFill>
                <a:latin typeface="Calibri"/>
                <a:cs typeface="Calibri"/>
              </a:rPr>
              <a:t>(cost savings/avoidance, ROI,  usage, transaction </a:t>
            </a:r>
            <a:r>
              <a:rPr sz="1059" spc="-9" dirty="0">
                <a:solidFill>
                  <a:prstClr val="black"/>
                </a:solidFill>
                <a:latin typeface="Calibri"/>
                <a:cs typeface="Calibri"/>
              </a:rPr>
              <a:t>times, </a:t>
            </a:r>
            <a:r>
              <a:rPr sz="1059" dirty="0">
                <a:solidFill>
                  <a:prstClr val="black"/>
                </a:solidFill>
                <a:latin typeface="Calibri"/>
                <a:cs typeface="Calibri"/>
              </a:rPr>
              <a:t>etc.) and </a:t>
            </a:r>
            <a:r>
              <a:rPr sz="1059" spc="-9" dirty="0">
                <a:solidFill>
                  <a:prstClr val="black"/>
                </a:solidFill>
                <a:latin typeface="Calibri"/>
                <a:cs typeface="Calibri"/>
              </a:rPr>
              <a:t>qualitative </a:t>
            </a:r>
            <a:r>
              <a:rPr sz="1059" spc="-4" dirty="0">
                <a:solidFill>
                  <a:prstClr val="black"/>
                </a:solidFill>
                <a:latin typeface="Calibri"/>
                <a:cs typeface="Calibri"/>
              </a:rPr>
              <a:t>beneﬁts  </a:t>
            </a:r>
            <a:r>
              <a:rPr sz="1059" spc="-9" dirty="0">
                <a:solidFill>
                  <a:prstClr val="black"/>
                </a:solidFill>
                <a:latin typeface="Calibri"/>
                <a:cs typeface="Calibri"/>
              </a:rPr>
              <a:t>(citizen, </a:t>
            </a:r>
            <a:r>
              <a:rPr sz="1059" spc="-4" dirty="0">
                <a:solidFill>
                  <a:prstClr val="black"/>
                </a:solidFill>
                <a:latin typeface="Calibri"/>
                <a:cs typeface="Calibri"/>
              </a:rPr>
              <a:t>business or </a:t>
            </a:r>
            <a:r>
              <a:rPr sz="1059" dirty="0">
                <a:solidFill>
                  <a:prstClr val="black"/>
                </a:solidFill>
                <a:latin typeface="Calibri"/>
                <a:cs typeface="Calibri"/>
              </a:rPr>
              <a:t>employee </a:t>
            </a:r>
            <a:r>
              <a:rPr sz="1059" spc="-4" dirty="0">
                <a:solidFill>
                  <a:prstClr val="black"/>
                </a:solidFill>
                <a:latin typeface="Calibri"/>
                <a:cs typeface="Calibri"/>
              </a:rPr>
              <a:t>experience,</a:t>
            </a:r>
            <a:r>
              <a:rPr sz="1059" dirty="0">
                <a:solidFill>
                  <a:prstClr val="black"/>
                </a:solidFill>
                <a:latin typeface="Calibri"/>
                <a:cs typeface="Calibri"/>
              </a:rPr>
              <a:t> etc.).</a:t>
            </a:r>
            <a:endParaRPr sz="1059">
              <a:solidFill>
                <a:prstClr val="black"/>
              </a:solidFill>
              <a:latin typeface="Calibri"/>
              <a:cs typeface="Calibri"/>
            </a:endParaRPr>
          </a:p>
        </p:txBody>
      </p:sp>
      <p:sp>
        <p:nvSpPr>
          <p:cNvPr id="6" name="object 6"/>
          <p:cNvSpPr txBox="1"/>
          <p:nvPr/>
        </p:nvSpPr>
        <p:spPr>
          <a:xfrm>
            <a:off x="2083397" y="4649320"/>
            <a:ext cx="7779124" cy="1356455"/>
          </a:xfrm>
          <a:prstGeom prst="rect">
            <a:avLst/>
          </a:prstGeom>
          <a:ln w="25400">
            <a:solidFill>
              <a:srgbClr val="79A32F"/>
            </a:solidFill>
          </a:ln>
        </p:spPr>
        <p:txBody>
          <a:bodyPr vert="horz" wrap="square" lIns="0" tIns="6724" rIns="0" bIns="0" rtlCol="0">
            <a:spAutoFit/>
          </a:bodyPr>
          <a:lstStyle/>
          <a:p>
            <a:pPr marL="42585" defTabSz="806867">
              <a:spcBef>
                <a:spcPts val="53"/>
              </a:spcBef>
            </a:pPr>
            <a:r>
              <a:rPr sz="1059" b="1" spc="-4" dirty="0">
                <a:solidFill>
                  <a:srgbClr val="1F497C"/>
                </a:solidFill>
                <a:latin typeface="Trebuchet MS"/>
                <a:cs typeface="Trebuchet MS"/>
              </a:rPr>
              <a:t>REVIEW</a:t>
            </a:r>
            <a:endParaRPr sz="1059">
              <a:solidFill>
                <a:prstClr val="black"/>
              </a:solidFill>
              <a:latin typeface="Trebuchet MS"/>
              <a:cs typeface="Trebuchet MS"/>
            </a:endParaRPr>
          </a:p>
          <a:p>
            <a:pPr marL="244301" marR="42585" indent="-201717" defTabSz="806867">
              <a:lnSpc>
                <a:spcPct val="102099"/>
              </a:lnSpc>
              <a:spcBef>
                <a:spcPts val="476"/>
              </a:spcBef>
              <a:buSzPct val="83333"/>
              <a:buFont typeface="Symbol"/>
              <a:buChar char=""/>
              <a:tabLst>
                <a:tab pos="244301" algn="l"/>
                <a:tab pos="244862" algn="l"/>
              </a:tabLst>
            </a:pPr>
            <a:r>
              <a:rPr sz="1059" spc="-4" dirty="0">
                <a:solidFill>
                  <a:prstClr val="black"/>
                </a:solidFill>
                <a:latin typeface="Calibri"/>
                <a:cs typeface="Calibri"/>
              </a:rPr>
              <a:t>Nominations are scored by </a:t>
            </a:r>
            <a:r>
              <a:rPr sz="1059" dirty="0">
                <a:solidFill>
                  <a:prstClr val="black"/>
                </a:solidFill>
                <a:latin typeface="Calibri"/>
                <a:cs typeface="Calibri"/>
              </a:rPr>
              <a:t>a volunteer </a:t>
            </a:r>
            <a:r>
              <a:rPr sz="1059" spc="-4" dirty="0">
                <a:solidFill>
                  <a:prstClr val="black"/>
                </a:solidFill>
                <a:latin typeface="Calibri"/>
                <a:cs typeface="Calibri"/>
              </a:rPr>
              <a:t>panel of </a:t>
            </a:r>
            <a:r>
              <a:rPr sz="1059" dirty="0">
                <a:solidFill>
                  <a:prstClr val="black"/>
                </a:solidFill>
                <a:latin typeface="Calibri"/>
                <a:cs typeface="Calibri"/>
              </a:rPr>
              <a:t>NASCIO </a:t>
            </a:r>
            <a:r>
              <a:rPr sz="1059" spc="-4" dirty="0">
                <a:solidFill>
                  <a:prstClr val="black"/>
                </a:solidFill>
                <a:latin typeface="Calibri"/>
                <a:cs typeface="Calibri"/>
              </a:rPr>
              <a:t>state and </a:t>
            </a:r>
            <a:r>
              <a:rPr sz="1059" dirty="0">
                <a:solidFill>
                  <a:prstClr val="black"/>
                </a:solidFill>
                <a:latin typeface="Calibri"/>
                <a:cs typeface="Calibri"/>
              </a:rPr>
              <a:t>corporate members. Judges do </a:t>
            </a:r>
            <a:r>
              <a:rPr sz="1059" spc="-4" dirty="0">
                <a:solidFill>
                  <a:prstClr val="black"/>
                </a:solidFill>
                <a:latin typeface="Calibri"/>
                <a:cs typeface="Calibri"/>
              </a:rPr>
              <a:t>not score projects from </a:t>
            </a:r>
            <a:r>
              <a:rPr sz="1059" dirty="0">
                <a:solidFill>
                  <a:prstClr val="black"/>
                </a:solidFill>
                <a:latin typeface="Calibri"/>
                <a:cs typeface="Calibri"/>
              </a:rPr>
              <a:t>their </a:t>
            </a:r>
            <a:r>
              <a:rPr sz="1059" spc="-4" dirty="0">
                <a:solidFill>
                  <a:prstClr val="black"/>
                </a:solidFill>
                <a:latin typeface="Calibri"/>
                <a:cs typeface="Calibri"/>
              </a:rPr>
              <a:t>own </a:t>
            </a:r>
            <a:r>
              <a:rPr sz="1059" dirty="0">
                <a:solidFill>
                  <a:prstClr val="black"/>
                </a:solidFill>
                <a:latin typeface="Calibri"/>
                <a:cs typeface="Calibri"/>
              </a:rPr>
              <a:t>state  </a:t>
            </a:r>
            <a:r>
              <a:rPr sz="1059" spc="-4" dirty="0">
                <a:solidFill>
                  <a:prstClr val="black"/>
                </a:solidFill>
                <a:latin typeface="Calibri"/>
                <a:cs typeface="Calibri"/>
              </a:rPr>
              <a:t>or in </a:t>
            </a:r>
            <a:r>
              <a:rPr sz="1059" dirty="0">
                <a:solidFill>
                  <a:prstClr val="black"/>
                </a:solidFill>
                <a:latin typeface="Calibri"/>
                <a:cs typeface="Calibri"/>
              </a:rPr>
              <a:t>which their </a:t>
            </a:r>
            <a:r>
              <a:rPr sz="1059" spc="-4" dirty="0">
                <a:solidFill>
                  <a:prstClr val="black"/>
                </a:solidFill>
                <a:latin typeface="Calibri"/>
                <a:cs typeface="Calibri"/>
              </a:rPr>
              <a:t>company </a:t>
            </a:r>
            <a:r>
              <a:rPr sz="1059" dirty="0">
                <a:solidFill>
                  <a:prstClr val="black"/>
                </a:solidFill>
                <a:latin typeface="Calibri"/>
                <a:cs typeface="Calibri"/>
              </a:rPr>
              <a:t>played a role. NASCIO makes every </a:t>
            </a:r>
            <a:r>
              <a:rPr sz="1059" spc="-4" dirty="0">
                <a:solidFill>
                  <a:prstClr val="black"/>
                </a:solidFill>
                <a:latin typeface="Calibri"/>
                <a:cs typeface="Calibri"/>
              </a:rPr>
              <a:t>eﬀort to avoid potential </a:t>
            </a:r>
            <a:r>
              <a:rPr sz="1059" dirty="0">
                <a:solidFill>
                  <a:prstClr val="black"/>
                </a:solidFill>
                <a:latin typeface="Calibri"/>
                <a:cs typeface="Calibri"/>
              </a:rPr>
              <a:t>conﬂicts </a:t>
            </a:r>
            <a:r>
              <a:rPr sz="1059" spc="-4" dirty="0">
                <a:solidFill>
                  <a:prstClr val="black"/>
                </a:solidFill>
                <a:latin typeface="Calibri"/>
                <a:cs typeface="Calibri"/>
              </a:rPr>
              <a:t>of</a:t>
            </a:r>
            <a:r>
              <a:rPr sz="1059" spc="-13" dirty="0">
                <a:solidFill>
                  <a:prstClr val="black"/>
                </a:solidFill>
                <a:latin typeface="Calibri"/>
                <a:cs typeface="Calibri"/>
              </a:rPr>
              <a:t> </a:t>
            </a:r>
            <a:r>
              <a:rPr sz="1059" spc="-4" dirty="0">
                <a:solidFill>
                  <a:prstClr val="black"/>
                </a:solidFill>
                <a:latin typeface="Calibri"/>
                <a:cs typeface="Calibri"/>
              </a:rPr>
              <a:t>interest.</a:t>
            </a:r>
            <a:endParaRPr sz="1059">
              <a:solidFill>
                <a:prstClr val="black"/>
              </a:solidFill>
              <a:latin typeface="Calibri"/>
              <a:cs typeface="Calibri"/>
            </a:endParaRPr>
          </a:p>
          <a:p>
            <a:pPr marL="244301" indent="-201717" defTabSz="806867">
              <a:spcBef>
                <a:spcPts val="547"/>
              </a:spcBef>
              <a:buSzPct val="83333"/>
              <a:buFont typeface="Symbol"/>
              <a:buChar char=""/>
              <a:tabLst>
                <a:tab pos="244301" algn="l"/>
                <a:tab pos="244862" algn="l"/>
              </a:tabLst>
            </a:pPr>
            <a:r>
              <a:rPr sz="1059" dirty="0">
                <a:solidFill>
                  <a:prstClr val="black"/>
                </a:solidFill>
                <a:latin typeface="Calibri"/>
                <a:cs typeface="Calibri"/>
              </a:rPr>
              <a:t>In each award category, the </a:t>
            </a:r>
            <a:r>
              <a:rPr sz="1059" spc="-4" dirty="0">
                <a:solidFill>
                  <a:prstClr val="black"/>
                </a:solidFill>
                <a:latin typeface="Calibri"/>
                <a:cs typeface="Calibri"/>
              </a:rPr>
              <a:t>three (3) highest </a:t>
            </a:r>
            <a:r>
              <a:rPr sz="1059" dirty="0">
                <a:solidFill>
                  <a:prstClr val="black"/>
                </a:solidFill>
                <a:latin typeface="Calibri"/>
                <a:cs typeface="Calibri"/>
              </a:rPr>
              <a:t>rated </a:t>
            </a:r>
            <a:r>
              <a:rPr sz="1059" spc="-9" dirty="0">
                <a:solidFill>
                  <a:prstClr val="black"/>
                </a:solidFill>
                <a:latin typeface="Calibri"/>
                <a:cs typeface="Calibri"/>
              </a:rPr>
              <a:t>nominations </a:t>
            </a:r>
            <a:r>
              <a:rPr sz="1059" dirty="0">
                <a:solidFill>
                  <a:prstClr val="black"/>
                </a:solidFill>
                <a:latin typeface="Calibri"/>
                <a:cs typeface="Calibri"/>
              </a:rPr>
              <a:t>will </a:t>
            </a:r>
            <a:r>
              <a:rPr sz="1059" spc="-4" dirty="0">
                <a:solidFill>
                  <a:prstClr val="black"/>
                </a:solidFill>
                <a:latin typeface="Calibri"/>
                <a:cs typeface="Calibri"/>
              </a:rPr>
              <a:t>be named </a:t>
            </a:r>
            <a:r>
              <a:rPr sz="1059" dirty="0">
                <a:solidFill>
                  <a:prstClr val="black"/>
                </a:solidFill>
                <a:latin typeface="Calibri"/>
                <a:cs typeface="Calibri"/>
              </a:rPr>
              <a:t>as </a:t>
            </a:r>
            <a:r>
              <a:rPr sz="1059" spc="-4" dirty="0">
                <a:solidFill>
                  <a:prstClr val="black"/>
                </a:solidFill>
                <a:latin typeface="Calibri"/>
                <a:cs typeface="Calibri"/>
              </a:rPr>
              <a:t>ﬁnalists; </a:t>
            </a:r>
            <a:r>
              <a:rPr sz="1059" dirty="0">
                <a:solidFill>
                  <a:prstClr val="black"/>
                </a:solidFill>
                <a:latin typeface="Calibri"/>
                <a:cs typeface="Calibri"/>
              </a:rPr>
              <a:t>the </a:t>
            </a:r>
            <a:r>
              <a:rPr sz="1059" spc="-4" dirty="0">
                <a:solidFill>
                  <a:prstClr val="black"/>
                </a:solidFill>
                <a:latin typeface="Calibri"/>
                <a:cs typeface="Calibri"/>
              </a:rPr>
              <a:t>highest </a:t>
            </a:r>
            <a:r>
              <a:rPr sz="1059" dirty="0">
                <a:solidFill>
                  <a:prstClr val="black"/>
                </a:solidFill>
                <a:latin typeface="Calibri"/>
                <a:cs typeface="Calibri"/>
              </a:rPr>
              <a:t>rated will </a:t>
            </a:r>
            <a:r>
              <a:rPr sz="1059" spc="-4" dirty="0">
                <a:solidFill>
                  <a:prstClr val="black"/>
                </a:solidFill>
                <a:latin typeface="Calibri"/>
                <a:cs typeface="Calibri"/>
              </a:rPr>
              <a:t>be named </a:t>
            </a:r>
            <a:r>
              <a:rPr sz="1059" dirty="0">
                <a:solidFill>
                  <a:prstClr val="black"/>
                </a:solidFill>
                <a:latin typeface="Calibri"/>
                <a:cs typeface="Calibri"/>
              </a:rPr>
              <a:t>the</a:t>
            </a:r>
            <a:r>
              <a:rPr sz="1059" spc="9" dirty="0">
                <a:solidFill>
                  <a:prstClr val="black"/>
                </a:solidFill>
                <a:latin typeface="Calibri"/>
                <a:cs typeface="Calibri"/>
              </a:rPr>
              <a:t> </a:t>
            </a:r>
            <a:r>
              <a:rPr sz="1059" dirty="0">
                <a:solidFill>
                  <a:prstClr val="black"/>
                </a:solidFill>
                <a:latin typeface="Calibri"/>
                <a:cs typeface="Calibri"/>
              </a:rPr>
              <a:t>recipient.</a:t>
            </a:r>
            <a:endParaRPr sz="1059">
              <a:solidFill>
                <a:prstClr val="black"/>
              </a:solidFill>
              <a:latin typeface="Calibri"/>
              <a:cs typeface="Calibri"/>
            </a:endParaRPr>
          </a:p>
          <a:p>
            <a:pPr marL="244301" marR="86850" indent="-201717" defTabSz="806867">
              <a:lnSpc>
                <a:spcPct val="101699"/>
              </a:lnSpc>
              <a:spcBef>
                <a:spcPts val="529"/>
              </a:spcBef>
              <a:buSzPct val="83333"/>
              <a:buFont typeface="Symbol"/>
              <a:buChar char=""/>
              <a:tabLst>
                <a:tab pos="244301" algn="l"/>
                <a:tab pos="244862" algn="l"/>
              </a:tabLst>
            </a:pPr>
            <a:r>
              <a:rPr sz="1059" dirty="0">
                <a:solidFill>
                  <a:prstClr val="black"/>
                </a:solidFill>
                <a:latin typeface="Calibri"/>
                <a:cs typeface="Calibri"/>
              </a:rPr>
              <a:t>A </a:t>
            </a:r>
            <a:r>
              <a:rPr sz="1059" spc="-4" dirty="0">
                <a:solidFill>
                  <a:prstClr val="black"/>
                </a:solidFill>
                <a:latin typeface="Calibri"/>
                <a:cs typeface="Calibri"/>
              </a:rPr>
              <a:t>state </a:t>
            </a:r>
            <a:r>
              <a:rPr sz="1059" dirty="0">
                <a:solidFill>
                  <a:prstClr val="black"/>
                </a:solidFill>
                <a:latin typeface="Calibri"/>
                <a:cs typeface="Calibri"/>
              </a:rPr>
              <a:t>can </a:t>
            </a:r>
            <a:r>
              <a:rPr sz="1059" spc="-4" dirty="0">
                <a:solidFill>
                  <a:prstClr val="black"/>
                </a:solidFill>
                <a:latin typeface="Calibri"/>
                <a:cs typeface="Calibri"/>
              </a:rPr>
              <a:t>be </a:t>
            </a:r>
            <a:r>
              <a:rPr sz="1059" dirty="0">
                <a:solidFill>
                  <a:prstClr val="black"/>
                </a:solidFill>
                <a:latin typeface="Calibri"/>
                <a:cs typeface="Calibri"/>
              </a:rPr>
              <a:t>recognized as an award recipient </a:t>
            </a:r>
            <a:r>
              <a:rPr sz="1059" spc="-4" dirty="0">
                <a:solidFill>
                  <a:prstClr val="black"/>
                </a:solidFill>
                <a:latin typeface="Calibri"/>
                <a:cs typeface="Calibri"/>
              </a:rPr>
              <a:t>in no </a:t>
            </a:r>
            <a:r>
              <a:rPr sz="1059" dirty="0">
                <a:solidFill>
                  <a:prstClr val="black"/>
                </a:solidFill>
                <a:latin typeface="Calibri"/>
                <a:cs typeface="Calibri"/>
              </a:rPr>
              <a:t>more than </a:t>
            </a:r>
            <a:r>
              <a:rPr sz="1059" spc="-4" dirty="0">
                <a:solidFill>
                  <a:prstClr val="black"/>
                </a:solidFill>
                <a:latin typeface="Calibri"/>
                <a:cs typeface="Calibri"/>
              </a:rPr>
              <a:t>two </a:t>
            </a:r>
            <a:r>
              <a:rPr sz="1059" dirty="0">
                <a:solidFill>
                  <a:prstClr val="black"/>
                </a:solidFill>
                <a:latin typeface="Calibri"/>
                <a:cs typeface="Calibri"/>
              </a:rPr>
              <a:t>categories a year. </a:t>
            </a:r>
            <a:r>
              <a:rPr sz="1059" spc="-4" dirty="0">
                <a:solidFill>
                  <a:prstClr val="black"/>
                </a:solidFill>
                <a:latin typeface="Calibri"/>
                <a:cs typeface="Calibri"/>
              </a:rPr>
              <a:t>If </a:t>
            </a:r>
            <a:r>
              <a:rPr sz="1059" dirty="0">
                <a:solidFill>
                  <a:prstClr val="black"/>
                </a:solidFill>
                <a:latin typeface="Calibri"/>
                <a:cs typeface="Calibri"/>
              </a:rPr>
              <a:t>a </a:t>
            </a:r>
            <a:r>
              <a:rPr sz="1059" spc="-4" dirty="0">
                <a:solidFill>
                  <a:prstClr val="black"/>
                </a:solidFill>
                <a:latin typeface="Calibri"/>
                <a:cs typeface="Calibri"/>
              </a:rPr>
              <a:t>state has recipient‐level scores </a:t>
            </a:r>
            <a:r>
              <a:rPr sz="1059" dirty="0">
                <a:solidFill>
                  <a:prstClr val="black"/>
                </a:solidFill>
                <a:latin typeface="Calibri"/>
                <a:cs typeface="Calibri"/>
              </a:rPr>
              <a:t>in more than  2 </a:t>
            </a:r>
            <a:r>
              <a:rPr sz="1059" spc="-4" dirty="0">
                <a:solidFill>
                  <a:prstClr val="black"/>
                </a:solidFill>
                <a:latin typeface="Calibri"/>
                <a:cs typeface="Calibri"/>
              </a:rPr>
              <a:t>categories, </a:t>
            </a:r>
            <a:r>
              <a:rPr sz="1059" dirty="0">
                <a:solidFill>
                  <a:prstClr val="black"/>
                </a:solidFill>
                <a:latin typeface="Calibri"/>
                <a:cs typeface="Calibri"/>
              </a:rPr>
              <a:t>the two </a:t>
            </a:r>
            <a:r>
              <a:rPr sz="1059" spc="-4" dirty="0">
                <a:solidFill>
                  <a:prstClr val="black"/>
                </a:solidFill>
                <a:latin typeface="Calibri"/>
                <a:cs typeface="Calibri"/>
              </a:rPr>
              <a:t>highest scored </a:t>
            </a:r>
            <a:r>
              <a:rPr sz="1059" spc="-9" dirty="0">
                <a:solidFill>
                  <a:prstClr val="black"/>
                </a:solidFill>
                <a:latin typeface="Calibri"/>
                <a:cs typeface="Calibri"/>
              </a:rPr>
              <a:t>nominations </a:t>
            </a:r>
            <a:r>
              <a:rPr sz="1059" dirty="0">
                <a:solidFill>
                  <a:prstClr val="black"/>
                </a:solidFill>
                <a:latin typeface="Calibri"/>
                <a:cs typeface="Calibri"/>
              </a:rPr>
              <a:t>will </a:t>
            </a:r>
            <a:r>
              <a:rPr sz="1059" spc="-4" dirty="0">
                <a:solidFill>
                  <a:prstClr val="black"/>
                </a:solidFill>
                <a:latin typeface="Calibri"/>
                <a:cs typeface="Calibri"/>
              </a:rPr>
              <a:t>be selected as the </a:t>
            </a:r>
            <a:r>
              <a:rPr sz="1059" dirty="0">
                <a:solidFill>
                  <a:prstClr val="black"/>
                </a:solidFill>
                <a:latin typeface="Calibri"/>
                <a:cs typeface="Calibri"/>
              </a:rPr>
              <a:t>recipient </a:t>
            </a:r>
            <a:r>
              <a:rPr sz="1059" spc="-4" dirty="0">
                <a:solidFill>
                  <a:prstClr val="black"/>
                </a:solidFill>
                <a:latin typeface="Calibri"/>
                <a:cs typeface="Calibri"/>
              </a:rPr>
              <a:t>in the respective </a:t>
            </a:r>
            <a:r>
              <a:rPr sz="1059" dirty="0">
                <a:solidFill>
                  <a:prstClr val="black"/>
                </a:solidFill>
                <a:latin typeface="Calibri"/>
                <a:cs typeface="Calibri"/>
              </a:rPr>
              <a:t>categories. </a:t>
            </a:r>
            <a:r>
              <a:rPr sz="1059" spc="-9" dirty="0">
                <a:solidFill>
                  <a:prstClr val="black"/>
                </a:solidFill>
                <a:latin typeface="Calibri"/>
                <a:cs typeface="Calibri"/>
              </a:rPr>
              <a:t>Multi‐state initiatives </a:t>
            </a:r>
            <a:r>
              <a:rPr sz="1059" spc="-4" dirty="0">
                <a:solidFill>
                  <a:prstClr val="black"/>
                </a:solidFill>
                <a:latin typeface="Calibri"/>
                <a:cs typeface="Calibri"/>
              </a:rPr>
              <a:t>and  </a:t>
            </a:r>
            <a:r>
              <a:rPr sz="1059" dirty="0">
                <a:solidFill>
                  <a:prstClr val="black"/>
                </a:solidFill>
                <a:latin typeface="Calibri"/>
                <a:cs typeface="Calibri"/>
              </a:rPr>
              <a:t>the </a:t>
            </a:r>
            <a:r>
              <a:rPr sz="1059" spc="-4" dirty="0">
                <a:solidFill>
                  <a:prstClr val="black"/>
                </a:solidFill>
                <a:latin typeface="Calibri"/>
                <a:cs typeface="Calibri"/>
              </a:rPr>
              <a:t>State CIO </a:t>
            </a:r>
            <a:r>
              <a:rPr sz="1059" dirty="0">
                <a:solidFill>
                  <a:prstClr val="black"/>
                </a:solidFill>
                <a:latin typeface="Calibri"/>
                <a:cs typeface="Calibri"/>
              </a:rPr>
              <a:t>Oﬃce </a:t>
            </a:r>
            <a:r>
              <a:rPr sz="1059" spc="-4" dirty="0">
                <a:solidFill>
                  <a:prstClr val="black"/>
                </a:solidFill>
                <a:latin typeface="Calibri"/>
                <a:cs typeface="Calibri"/>
              </a:rPr>
              <a:t>Special Recognition </a:t>
            </a:r>
            <a:r>
              <a:rPr sz="1059" dirty="0">
                <a:solidFill>
                  <a:prstClr val="black"/>
                </a:solidFill>
                <a:latin typeface="Calibri"/>
                <a:cs typeface="Calibri"/>
              </a:rPr>
              <a:t>category are</a:t>
            </a:r>
            <a:r>
              <a:rPr sz="1059" spc="-4" dirty="0">
                <a:solidFill>
                  <a:prstClr val="black"/>
                </a:solidFill>
                <a:latin typeface="Calibri"/>
                <a:cs typeface="Calibri"/>
              </a:rPr>
              <a:t> exceptions.</a:t>
            </a:r>
            <a:endParaRPr sz="1059">
              <a:solidFill>
                <a:prstClr val="black"/>
              </a:solidFill>
              <a:latin typeface="Calibri"/>
              <a:cs typeface="Calibri"/>
            </a:endParaRPr>
          </a:p>
        </p:txBody>
      </p:sp>
    </p:spTree>
    <p:extLst>
      <p:ext uri="{BB962C8B-B14F-4D97-AF65-F5344CB8AC3E}">
        <p14:creationId xmlns:p14="http://schemas.microsoft.com/office/powerpoint/2010/main" val="2347669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3548" y="297852"/>
            <a:ext cx="8068235"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03793" y="435909"/>
            <a:ext cx="3940549" cy="363795"/>
          </a:xfrm>
          <a:prstGeom prst="rect">
            <a:avLst/>
          </a:prstGeom>
        </p:spPr>
        <p:txBody>
          <a:bodyPr vert="horz" wrap="square" lIns="0" tIns="10646" rIns="0" bIns="0" rtlCol="0">
            <a:spAutoFit/>
          </a:bodyPr>
          <a:lstStyle/>
          <a:p>
            <a:pPr marL="11206">
              <a:spcBef>
                <a:spcPts val="84"/>
              </a:spcBef>
            </a:pPr>
            <a:r>
              <a:rPr spc="-4" dirty="0"/>
              <a:t>PROJECT </a:t>
            </a:r>
            <a:r>
              <a:rPr spc="-31" dirty="0"/>
              <a:t>NARRATIVE</a:t>
            </a:r>
            <a:r>
              <a:rPr spc="-44" dirty="0"/>
              <a:t> </a:t>
            </a:r>
            <a:r>
              <a:rPr spc="-4" dirty="0"/>
              <a:t>EXAMPLE</a:t>
            </a:r>
          </a:p>
        </p:txBody>
      </p:sp>
      <p:sp>
        <p:nvSpPr>
          <p:cNvPr id="8" name="object 8"/>
          <p:cNvSpPr txBox="1"/>
          <p:nvPr/>
        </p:nvSpPr>
        <p:spPr>
          <a:xfrm>
            <a:off x="9844643" y="6372617"/>
            <a:ext cx="137272" cy="115416"/>
          </a:xfrm>
          <a:prstGeom prst="rect">
            <a:avLst/>
          </a:prstGeom>
        </p:spPr>
        <p:txBody>
          <a:bodyPr vert="horz" wrap="square" lIns="0" tIns="0" rIns="0" bIns="0" rtlCol="0">
            <a:spAutoFit/>
          </a:bodyPr>
          <a:lstStyle/>
          <a:p>
            <a:pPr marL="11206" defTabSz="806867">
              <a:lnSpc>
                <a:spcPts val="927"/>
              </a:lnSpc>
            </a:pPr>
            <a:r>
              <a:rPr sz="882" dirty="0">
                <a:solidFill>
                  <a:prstClr val="black"/>
                </a:solidFill>
                <a:latin typeface="Calibri"/>
                <a:cs typeface="Calibri"/>
              </a:rPr>
              <a:t>14</a:t>
            </a:r>
            <a:endParaRPr sz="882">
              <a:solidFill>
                <a:prstClr val="black"/>
              </a:solidFill>
              <a:latin typeface="Calibri"/>
              <a:cs typeface="Calibri"/>
            </a:endParaRPr>
          </a:p>
        </p:txBody>
      </p:sp>
      <p:sp>
        <p:nvSpPr>
          <p:cNvPr id="4" name="object 4"/>
          <p:cNvSpPr txBox="1"/>
          <p:nvPr/>
        </p:nvSpPr>
        <p:spPr>
          <a:xfrm>
            <a:off x="2103793" y="1133139"/>
            <a:ext cx="6896660" cy="160150"/>
          </a:xfrm>
          <a:prstGeom prst="rect">
            <a:avLst/>
          </a:prstGeom>
        </p:spPr>
        <p:txBody>
          <a:bodyPr vert="horz" wrap="square" lIns="0" tIns="10646" rIns="0" bIns="0" rtlCol="0">
            <a:spAutoFit/>
          </a:bodyPr>
          <a:lstStyle/>
          <a:p>
            <a:pPr marL="11206" defTabSz="806867">
              <a:spcBef>
                <a:spcPts val="84"/>
              </a:spcBef>
            </a:pPr>
            <a:r>
              <a:rPr sz="971" spc="-9" dirty="0">
                <a:solidFill>
                  <a:prstClr val="black"/>
                </a:solidFill>
                <a:latin typeface="Calibri"/>
                <a:cs typeface="Calibri"/>
              </a:rPr>
              <a:t>Example</a:t>
            </a:r>
            <a:r>
              <a:rPr sz="971" spc="4" dirty="0">
                <a:solidFill>
                  <a:prstClr val="black"/>
                </a:solidFill>
                <a:latin typeface="Calibri"/>
                <a:cs typeface="Calibri"/>
              </a:rPr>
              <a:t> </a:t>
            </a:r>
            <a:r>
              <a:rPr sz="971" spc="-4" dirty="0">
                <a:solidFill>
                  <a:prstClr val="black"/>
                </a:solidFill>
                <a:latin typeface="Calibri"/>
                <a:cs typeface="Calibri"/>
              </a:rPr>
              <a:t>is</a:t>
            </a:r>
            <a:r>
              <a:rPr sz="971" spc="4" dirty="0">
                <a:solidFill>
                  <a:prstClr val="black"/>
                </a:solidFill>
                <a:latin typeface="Calibri"/>
                <a:cs typeface="Calibri"/>
              </a:rPr>
              <a:t> </a:t>
            </a:r>
            <a:r>
              <a:rPr sz="971" spc="-4" dirty="0">
                <a:solidFill>
                  <a:prstClr val="black"/>
                </a:solidFill>
                <a:latin typeface="Calibri"/>
                <a:cs typeface="Calibri"/>
              </a:rPr>
              <a:t>condensed</a:t>
            </a:r>
            <a:r>
              <a:rPr sz="971" spc="4" dirty="0">
                <a:solidFill>
                  <a:prstClr val="black"/>
                </a:solidFill>
                <a:latin typeface="Calibri"/>
                <a:cs typeface="Calibri"/>
              </a:rPr>
              <a:t> </a:t>
            </a:r>
            <a:r>
              <a:rPr sz="971" spc="-4" dirty="0">
                <a:solidFill>
                  <a:prstClr val="black"/>
                </a:solidFill>
                <a:latin typeface="Calibri"/>
                <a:cs typeface="Calibri"/>
              </a:rPr>
              <a:t>from</a:t>
            </a:r>
            <a:r>
              <a:rPr sz="971" spc="4" dirty="0">
                <a:solidFill>
                  <a:prstClr val="black"/>
                </a:solidFill>
                <a:latin typeface="Calibri"/>
                <a:cs typeface="Calibri"/>
              </a:rPr>
              <a:t> </a:t>
            </a:r>
            <a:r>
              <a:rPr sz="971" spc="-4" dirty="0">
                <a:solidFill>
                  <a:prstClr val="black"/>
                </a:solidFill>
                <a:latin typeface="Calibri"/>
                <a:cs typeface="Calibri"/>
              </a:rPr>
              <a:t>the</a:t>
            </a:r>
            <a:r>
              <a:rPr sz="971" spc="22" dirty="0">
                <a:solidFill>
                  <a:prstClr val="black"/>
                </a:solidFill>
                <a:latin typeface="Calibri"/>
                <a:cs typeface="Calibri"/>
              </a:rPr>
              <a:t> </a:t>
            </a:r>
            <a:r>
              <a:rPr sz="971" spc="-4" dirty="0">
                <a:solidFill>
                  <a:prstClr val="black"/>
                </a:solidFill>
                <a:latin typeface="Calibri"/>
                <a:cs typeface="Calibri"/>
              </a:rPr>
              <a:t>2015</a:t>
            </a:r>
            <a:r>
              <a:rPr sz="971" spc="9" dirty="0">
                <a:solidFill>
                  <a:prstClr val="black"/>
                </a:solidFill>
                <a:latin typeface="Calibri"/>
                <a:cs typeface="Calibri"/>
              </a:rPr>
              <a:t> </a:t>
            </a:r>
            <a:r>
              <a:rPr sz="971" spc="-4" dirty="0">
                <a:solidFill>
                  <a:prstClr val="black"/>
                </a:solidFill>
                <a:latin typeface="Calibri"/>
                <a:cs typeface="Calibri"/>
              </a:rPr>
              <a:t>award</a:t>
            </a:r>
            <a:r>
              <a:rPr sz="971" spc="9" dirty="0">
                <a:solidFill>
                  <a:prstClr val="black"/>
                </a:solidFill>
                <a:latin typeface="Calibri"/>
                <a:cs typeface="Calibri"/>
              </a:rPr>
              <a:t> </a:t>
            </a:r>
            <a:r>
              <a:rPr sz="971" spc="-4" dirty="0">
                <a:solidFill>
                  <a:prstClr val="black"/>
                </a:solidFill>
                <a:latin typeface="Calibri"/>
                <a:cs typeface="Calibri"/>
              </a:rPr>
              <a:t>recipient</a:t>
            </a:r>
            <a:r>
              <a:rPr sz="971" spc="9" dirty="0">
                <a:solidFill>
                  <a:prstClr val="black"/>
                </a:solidFill>
                <a:latin typeface="Calibri"/>
                <a:cs typeface="Calibri"/>
              </a:rPr>
              <a:t> </a:t>
            </a:r>
            <a:r>
              <a:rPr sz="971" spc="-9" dirty="0">
                <a:solidFill>
                  <a:prstClr val="black"/>
                </a:solidFill>
                <a:latin typeface="Calibri"/>
                <a:cs typeface="Calibri"/>
              </a:rPr>
              <a:t>nomination,</a:t>
            </a:r>
            <a:r>
              <a:rPr sz="971" spc="4" dirty="0">
                <a:solidFill>
                  <a:prstClr val="black"/>
                </a:solidFill>
                <a:latin typeface="Calibri"/>
                <a:cs typeface="Calibri"/>
              </a:rPr>
              <a:t> </a:t>
            </a:r>
            <a:r>
              <a:rPr sz="971" spc="-4" dirty="0">
                <a:solidFill>
                  <a:prstClr val="black"/>
                </a:solidFill>
                <a:latin typeface="Calibri"/>
                <a:cs typeface="Calibri"/>
              </a:rPr>
              <a:t>Electronic</a:t>
            </a:r>
            <a:r>
              <a:rPr sz="971" spc="4" dirty="0">
                <a:solidFill>
                  <a:prstClr val="black"/>
                </a:solidFill>
                <a:latin typeface="Calibri"/>
                <a:cs typeface="Calibri"/>
              </a:rPr>
              <a:t> </a:t>
            </a:r>
            <a:r>
              <a:rPr sz="971" spc="-4" dirty="0">
                <a:solidFill>
                  <a:prstClr val="black"/>
                </a:solidFill>
                <a:latin typeface="Calibri"/>
                <a:cs typeface="Calibri"/>
              </a:rPr>
              <a:t>Death</a:t>
            </a:r>
            <a:r>
              <a:rPr sz="971" spc="4" dirty="0">
                <a:solidFill>
                  <a:prstClr val="black"/>
                </a:solidFill>
                <a:latin typeface="Calibri"/>
                <a:cs typeface="Calibri"/>
              </a:rPr>
              <a:t> </a:t>
            </a:r>
            <a:r>
              <a:rPr sz="971" spc="-4" dirty="0">
                <a:solidFill>
                  <a:prstClr val="black"/>
                </a:solidFill>
                <a:latin typeface="Calibri"/>
                <a:cs typeface="Calibri"/>
              </a:rPr>
              <a:t>Registration</a:t>
            </a:r>
            <a:r>
              <a:rPr sz="971" spc="4" dirty="0">
                <a:solidFill>
                  <a:prstClr val="black"/>
                </a:solidFill>
                <a:latin typeface="Calibri"/>
                <a:cs typeface="Calibri"/>
              </a:rPr>
              <a:t> </a:t>
            </a:r>
            <a:r>
              <a:rPr sz="971" spc="-4" dirty="0">
                <a:solidFill>
                  <a:prstClr val="black"/>
                </a:solidFill>
                <a:latin typeface="Calibri"/>
                <a:cs typeface="Calibri"/>
              </a:rPr>
              <a:t>&amp;</a:t>
            </a:r>
            <a:r>
              <a:rPr sz="971" spc="4" dirty="0">
                <a:solidFill>
                  <a:prstClr val="black"/>
                </a:solidFill>
                <a:latin typeface="Calibri"/>
                <a:cs typeface="Calibri"/>
              </a:rPr>
              <a:t> </a:t>
            </a:r>
            <a:r>
              <a:rPr sz="971" spc="-4" dirty="0">
                <a:solidFill>
                  <a:prstClr val="black"/>
                </a:solidFill>
                <a:latin typeface="Calibri"/>
                <a:cs typeface="Calibri"/>
              </a:rPr>
              <a:t>Birth</a:t>
            </a:r>
            <a:r>
              <a:rPr sz="971" spc="9" dirty="0">
                <a:solidFill>
                  <a:prstClr val="black"/>
                </a:solidFill>
                <a:latin typeface="Calibri"/>
                <a:cs typeface="Calibri"/>
              </a:rPr>
              <a:t> </a:t>
            </a:r>
            <a:r>
              <a:rPr sz="971" spc="-4" dirty="0">
                <a:solidFill>
                  <a:prstClr val="black"/>
                </a:solidFill>
                <a:latin typeface="Calibri"/>
                <a:cs typeface="Calibri"/>
              </a:rPr>
              <a:t>Certiﬁcates</a:t>
            </a:r>
            <a:r>
              <a:rPr sz="971" spc="9" dirty="0">
                <a:solidFill>
                  <a:prstClr val="black"/>
                </a:solidFill>
                <a:latin typeface="Calibri"/>
                <a:cs typeface="Calibri"/>
              </a:rPr>
              <a:t> </a:t>
            </a:r>
            <a:r>
              <a:rPr sz="971" spc="-4" dirty="0">
                <a:solidFill>
                  <a:prstClr val="black"/>
                </a:solidFill>
                <a:latin typeface="Calibri"/>
                <a:cs typeface="Calibri"/>
              </a:rPr>
              <a:t>On</a:t>
            </a:r>
            <a:r>
              <a:rPr sz="971" spc="9" dirty="0">
                <a:solidFill>
                  <a:prstClr val="black"/>
                </a:solidFill>
                <a:latin typeface="Calibri"/>
                <a:cs typeface="Calibri"/>
              </a:rPr>
              <a:t> </a:t>
            </a:r>
            <a:r>
              <a:rPr sz="971" spc="-4" dirty="0">
                <a:solidFill>
                  <a:prstClr val="black"/>
                </a:solidFill>
                <a:latin typeface="Calibri"/>
                <a:cs typeface="Calibri"/>
              </a:rPr>
              <a:t>Demand</a:t>
            </a:r>
            <a:r>
              <a:rPr sz="971" spc="9" dirty="0">
                <a:solidFill>
                  <a:prstClr val="black"/>
                </a:solidFill>
                <a:latin typeface="Calibri"/>
                <a:cs typeface="Calibri"/>
              </a:rPr>
              <a:t> </a:t>
            </a:r>
            <a:r>
              <a:rPr sz="971" spc="-4" dirty="0">
                <a:solidFill>
                  <a:prstClr val="black"/>
                </a:solidFill>
                <a:latin typeface="Calibri"/>
                <a:cs typeface="Calibri"/>
              </a:rPr>
              <a:t>(Virginia)</a:t>
            </a:r>
            <a:endParaRPr sz="971">
              <a:solidFill>
                <a:prstClr val="black"/>
              </a:solidFill>
              <a:latin typeface="Calibri"/>
              <a:cs typeface="Calibri"/>
            </a:endParaRPr>
          </a:p>
        </p:txBody>
      </p:sp>
      <p:sp>
        <p:nvSpPr>
          <p:cNvPr id="5" name="object 5"/>
          <p:cNvSpPr txBox="1"/>
          <p:nvPr/>
        </p:nvSpPr>
        <p:spPr>
          <a:xfrm>
            <a:off x="4770791" y="1502709"/>
            <a:ext cx="2420471" cy="4061998"/>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SIGNIFICANCE</a:t>
            </a:r>
            <a:endParaRPr sz="1059">
              <a:solidFill>
                <a:prstClr val="black"/>
              </a:solidFill>
              <a:latin typeface="Calibri"/>
              <a:cs typeface="Calibri"/>
            </a:endParaRPr>
          </a:p>
          <a:p>
            <a:pPr marL="42585" marR="49309" defTabSz="806867">
              <a:lnSpc>
                <a:spcPct val="121000"/>
              </a:lnSpc>
              <a:spcBef>
                <a:spcPts val="503"/>
              </a:spcBef>
            </a:pPr>
            <a:r>
              <a:rPr sz="971" spc="-4" dirty="0">
                <a:solidFill>
                  <a:prstClr val="black"/>
                </a:solidFill>
                <a:latin typeface="Calibri"/>
                <a:cs typeface="Calibri"/>
              </a:rPr>
              <a:t>Two </a:t>
            </a:r>
            <a:r>
              <a:rPr sz="971" spc="-9" dirty="0">
                <a:solidFill>
                  <a:prstClr val="black"/>
                </a:solidFill>
                <a:latin typeface="Calibri"/>
                <a:cs typeface="Calibri"/>
              </a:rPr>
              <a:t>projects </a:t>
            </a:r>
            <a:r>
              <a:rPr sz="971" spc="-4" dirty="0">
                <a:solidFill>
                  <a:prstClr val="black"/>
                </a:solidFill>
                <a:latin typeface="Calibri"/>
                <a:cs typeface="Calibri"/>
              </a:rPr>
              <a:t>in the state have enhanced the  government‐to‐citizen experience in obtaining  two vital records. The Department of Health’s  (DH’s) </a:t>
            </a:r>
            <a:r>
              <a:rPr sz="971" spc="-9" dirty="0">
                <a:solidFill>
                  <a:prstClr val="black"/>
                </a:solidFill>
                <a:latin typeface="Calibri"/>
                <a:cs typeface="Calibri"/>
              </a:rPr>
              <a:t>Electronic </a:t>
            </a:r>
            <a:r>
              <a:rPr sz="971" spc="-4" dirty="0">
                <a:solidFill>
                  <a:prstClr val="black"/>
                </a:solidFill>
                <a:latin typeface="Calibri"/>
                <a:cs typeface="Calibri"/>
              </a:rPr>
              <a:t>Death Registration System  </a:t>
            </a:r>
            <a:r>
              <a:rPr sz="971" spc="-9" dirty="0">
                <a:solidFill>
                  <a:prstClr val="black"/>
                </a:solidFill>
                <a:latin typeface="Calibri"/>
                <a:cs typeface="Calibri"/>
              </a:rPr>
              <a:t>(EDRS), </a:t>
            </a:r>
            <a:r>
              <a:rPr sz="971" spc="-4" dirty="0">
                <a:solidFill>
                  <a:prstClr val="black"/>
                </a:solidFill>
                <a:latin typeface="Calibri"/>
                <a:cs typeface="Calibri"/>
              </a:rPr>
              <a:t>enables </a:t>
            </a:r>
            <a:r>
              <a:rPr sz="971" spc="-9" dirty="0">
                <a:solidFill>
                  <a:prstClr val="black"/>
                </a:solidFill>
                <a:latin typeface="Calibri"/>
                <a:cs typeface="Calibri"/>
              </a:rPr>
              <a:t>participants </a:t>
            </a:r>
            <a:r>
              <a:rPr sz="971" spc="-4" dirty="0">
                <a:solidFill>
                  <a:prstClr val="black"/>
                </a:solidFill>
                <a:latin typeface="Calibri"/>
                <a:cs typeface="Calibri"/>
              </a:rPr>
              <a:t>in the </a:t>
            </a:r>
            <a:r>
              <a:rPr sz="971" spc="-9" dirty="0">
                <a:solidFill>
                  <a:prstClr val="black"/>
                </a:solidFill>
                <a:latin typeface="Calibri"/>
                <a:cs typeface="Calibri"/>
              </a:rPr>
              <a:t>death  </a:t>
            </a:r>
            <a:r>
              <a:rPr sz="971" spc="-4" dirty="0">
                <a:solidFill>
                  <a:prstClr val="black"/>
                </a:solidFill>
                <a:latin typeface="Calibri"/>
                <a:cs typeface="Calibri"/>
              </a:rPr>
              <a:t>registration </a:t>
            </a:r>
            <a:r>
              <a:rPr sz="971" spc="-9" dirty="0">
                <a:solidFill>
                  <a:prstClr val="black"/>
                </a:solidFill>
                <a:latin typeface="Calibri"/>
                <a:cs typeface="Calibri"/>
              </a:rPr>
              <a:t>process </a:t>
            </a:r>
            <a:r>
              <a:rPr sz="971" spc="-4" dirty="0">
                <a:solidFill>
                  <a:prstClr val="black"/>
                </a:solidFill>
                <a:latin typeface="Calibri"/>
                <a:cs typeface="Calibri"/>
              </a:rPr>
              <a:t>to ﬁle death records  </a:t>
            </a:r>
            <a:r>
              <a:rPr sz="971" spc="-9" dirty="0">
                <a:solidFill>
                  <a:prstClr val="black"/>
                </a:solidFill>
                <a:latin typeface="Calibri"/>
                <a:cs typeface="Calibri"/>
              </a:rPr>
              <a:t>online </a:t>
            </a:r>
            <a:r>
              <a:rPr sz="971" spc="-4" dirty="0">
                <a:solidFill>
                  <a:prstClr val="black"/>
                </a:solidFill>
                <a:latin typeface="Calibri"/>
                <a:cs typeface="Calibri"/>
              </a:rPr>
              <a:t>with DH vital records. DH </a:t>
            </a:r>
            <a:r>
              <a:rPr sz="971" spc="-9" dirty="0">
                <a:solidFill>
                  <a:prstClr val="black"/>
                </a:solidFill>
                <a:latin typeface="Calibri"/>
                <a:cs typeface="Calibri"/>
              </a:rPr>
              <a:t>joined </a:t>
            </a:r>
            <a:r>
              <a:rPr sz="971" spc="-4" dirty="0">
                <a:solidFill>
                  <a:prstClr val="black"/>
                </a:solidFill>
                <a:latin typeface="Calibri"/>
                <a:cs typeface="Calibri"/>
              </a:rPr>
              <a:t>the  </a:t>
            </a:r>
            <a:r>
              <a:rPr sz="971" spc="-9" dirty="0">
                <a:solidFill>
                  <a:prstClr val="black"/>
                </a:solidFill>
                <a:latin typeface="Calibri"/>
                <a:cs typeface="Calibri"/>
              </a:rPr>
              <a:t>Department </a:t>
            </a:r>
            <a:r>
              <a:rPr sz="971" spc="-4" dirty="0">
                <a:solidFill>
                  <a:prstClr val="black"/>
                </a:solidFill>
                <a:latin typeface="Calibri"/>
                <a:cs typeface="Calibri"/>
              </a:rPr>
              <a:t>of Motor </a:t>
            </a:r>
            <a:r>
              <a:rPr sz="971" spc="-9" dirty="0">
                <a:solidFill>
                  <a:prstClr val="black"/>
                </a:solidFill>
                <a:latin typeface="Calibri"/>
                <a:cs typeface="Calibri"/>
              </a:rPr>
              <a:t>Vehicles </a:t>
            </a:r>
            <a:r>
              <a:rPr sz="971" spc="-4" dirty="0">
                <a:solidFill>
                  <a:prstClr val="black"/>
                </a:solidFill>
                <a:latin typeface="Calibri"/>
                <a:cs typeface="Calibri"/>
              </a:rPr>
              <a:t>(DMV) for the  </a:t>
            </a:r>
            <a:r>
              <a:rPr sz="971" spc="-9" dirty="0">
                <a:solidFill>
                  <a:prstClr val="black"/>
                </a:solidFill>
                <a:latin typeface="Calibri"/>
                <a:cs typeface="Calibri"/>
              </a:rPr>
              <a:t>second project, </a:t>
            </a:r>
            <a:r>
              <a:rPr sz="971" spc="-4" dirty="0">
                <a:solidFill>
                  <a:prstClr val="black"/>
                </a:solidFill>
                <a:latin typeface="Calibri"/>
                <a:cs typeface="Calibri"/>
              </a:rPr>
              <a:t>to permit citizens to obtain  </a:t>
            </a:r>
            <a:r>
              <a:rPr sz="971" spc="-9" dirty="0">
                <a:solidFill>
                  <a:prstClr val="black"/>
                </a:solidFill>
                <a:latin typeface="Calibri"/>
                <a:cs typeface="Calibri"/>
              </a:rPr>
              <a:t>same‐day </a:t>
            </a:r>
            <a:r>
              <a:rPr sz="971" spc="-4" dirty="0">
                <a:solidFill>
                  <a:prstClr val="black"/>
                </a:solidFill>
                <a:latin typeface="Calibri"/>
                <a:cs typeface="Calibri"/>
              </a:rPr>
              <a:t>birth certiﬁcates at nearly 80 </a:t>
            </a:r>
            <a:r>
              <a:rPr sz="971" spc="-9" dirty="0">
                <a:solidFill>
                  <a:prstClr val="black"/>
                </a:solidFill>
                <a:latin typeface="Calibri"/>
                <a:cs typeface="Calibri"/>
              </a:rPr>
              <a:t>DMV  </a:t>
            </a:r>
            <a:r>
              <a:rPr sz="971" spc="-4" dirty="0">
                <a:solidFill>
                  <a:prstClr val="black"/>
                </a:solidFill>
                <a:latin typeface="Calibri"/>
                <a:cs typeface="Calibri"/>
              </a:rPr>
              <a:t>customer services centers across the  commonwealth. The EDRS is a </a:t>
            </a:r>
            <a:r>
              <a:rPr sz="971" spc="-9" dirty="0">
                <a:solidFill>
                  <a:prstClr val="black"/>
                </a:solidFill>
                <a:latin typeface="Calibri"/>
                <a:cs typeface="Calibri"/>
              </a:rPr>
              <a:t>secure,  </a:t>
            </a:r>
            <a:r>
              <a:rPr sz="971" spc="-4" dirty="0">
                <a:solidFill>
                  <a:prstClr val="black"/>
                </a:solidFill>
                <a:latin typeface="Calibri"/>
                <a:cs typeface="Calibri"/>
              </a:rPr>
              <a:t>completely web‐based tool that enables a  critical, real‐time data exchange between </a:t>
            </a:r>
            <a:r>
              <a:rPr sz="971" spc="-9" dirty="0">
                <a:solidFill>
                  <a:prstClr val="black"/>
                </a:solidFill>
                <a:latin typeface="Calibri"/>
                <a:cs typeface="Calibri"/>
              </a:rPr>
              <a:t>DH  </a:t>
            </a:r>
            <a:r>
              <a:rPr sz="971" spc="-4" dirty="0">
                <a:solidFill>
                  <a:prstClr val="black"/>
                </a:solidFill>
                <a:latin typeface="Calibri"/>
                <a:cs typeface="Calibri"/>
              </a:rPr>
              <a:t>and DMV. Both projects have enables the  state to create distributed service models that  generate revenue, save citizens time and  money, and leverage signiﬁcant  commonwealth investment in existing  facilities and technology infrastructure to  </a:t>
            </a:r>
            <a:r>
              <a:rPr sz="971" spc="-9" dirty="0">
                <a:solidFill>
                  <a:prstClr val="black"/>
                </a:solidFill>
                <a:latin typeface="Calibri"/>
                <a:cs typeface="Calibri"/>
              </a:rPr>
              <a:t>provide </a:t>
            </a:r>
            <a:r>
              <a:rPr sz="971" spc="-4" dirty="0">
                <a:solidFill>
                  <a:prstClr val="black"/>
                </a:solidFill>
                <a:latin typeface="Calibri"/>
                <a:cs typeface="Calibri"/>
              </a:rPr>
              <a:t>critical</a:t>
            </a:r>
            <a:r>
              <a:rPr sz="971" dirty="0">
                <a:solidFill>
                  <a:prstClr val="black"/>
                </a:solidFill>
                <a:latin typeface="Calibri"/>
                <a:cs typeface="Calibri"/>
              </a:rPr>
              <a:t> </a:t>
            </a:r>
            <a:r>
              <a:rPr sz="971" spc="-4" dirty="0">
                <a:solidFill>
                  <a:prstClr val="black"/>
                </a:solidFill>
                <a:latin typeface="Calibri"/>
                <a:cs typeface="Calibri"/>
              </a:rPr>
              <a:t>services.</a:t>
            </a:r>
            <a:endParaRPr sz="971">
              <a:solidFill>
                <a:prstClr val="black"/>
              </a:solidFill>
              <a:latin typeface="Calibri"/>
              <a:cs typeface="Calibri"/>
            </a:endParaRPr>
          </a:p>
        </p:txBody>
      </p:sp>
      <p:sp>
        <p:nvSpPr>
          <p:cNvPr id="6" name="object 6"/>
          <p:cNvSpPr txBox="1"/>
          <p:nvPr/>
        </p:nvSpPr>
        <p:spPr>
          <a:xfrm>
            <a:off x="2083397" y="1502709"/>
            <a:ext cx="2420471" cy="4242752"/>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spc="-4" dirty="0">
                <a:solidFill>
                  <a:srgbClr val="1F497C"/>
                </a:solidFill>
                <a:latin typeface="Calibri"/>
                <a:cs typeface="Calibri"/>
              </a:rPr>
              <a:t>CONCEPT</a:t>
            </a:r>
            <a:endParaRPr sz="1059">
              <a:solidFill>
                <a:prstClr val="black"/>
              </a:solidFill>
              <a:latin typeface="Calibri"/>
              <a:cs typeface="Calibri"/>
            </a:endParaRPr>
          </a:p>
          <a:p>
            <a:pPr marL="42585" marR="67799" defTabSz="806867">
              <a:lnSpc>
                <a:spcPct val="121000"/>
              </a:lnSpc>
              <a:spcBef>
                <a:spcPts val="503"/>
              </a:spcBef>
            </a:pPr>
            <a:r>
              <a:rPr sz="971" spc="-4" dirty="0">
                <a:solidFill>
                  <a:prstClr val="black"/>
                </a:solidFill>
                <a:latin typeface="Calibri"/>
                <a:cs typeface="Calibri"/>
              </a:rPr>
              <a:t>The state’s death certiﬁcation process was a  manual exercise with information required  from multiple </a:t>
            </a:r>
            <a:r>
              <a:rPr sz="971" spc="-9" dirty="0">
                <a:solidFill>
                  <a:prstClr val="black"/>
                </a:solidFill>
                <a:latin typeface="Calibri"/>
                <a:cs typeface="Calibri"/>
              </a:rPr>
              <a:t>signatories. </a:t>
            </a:r>
            <a:r>
              <a:rPr sz="971" spc="-4" dirty="0">
                <a:solidFill>
                  <a:prstClr val="black"/>
                </a:solidFill>
                <a:latin typeface="Calibri"/>
                <a:cs typeface="Calibri"/>
              </a:rPr>
              <a:t>Once paperwork  was completed, the death would be oﬃcially  documented by the state, again through a  manual entry; the entire process took days </a:t>
            </a:r>
            <a:r>
              <a:rPr sz="971" spc="-9" dirty="0">
                <a:solidFill>
                  <a:prstClr val="black"/>
                </a:solidFill>
                <a:latin typeface="Calibri"/>
                <a:cs typeface="Calibri"/>
              </a:rPr>
              <a:t>to  </a:t>
            </a:r>
            <a:r>
              <a:rPr sz="971" spc="-4" dirty="0">
                <a:solidFill>
                  <a:prstClr val="black"/>
                </a:solidFill>
                <a:latin typeface="Calibri"/>
                <a:cs typeface="Calibri"/>
              </a:rPr>
              <a:t>complete. Obtaining a birth certiﬁcate </a:t>
            </a:r>
            <a:r>
              <a:rPr sz="971" spc="-9" dirty="0">
                <a:solidFill>
                  <a:prstClr val="black"/>
                </a:solidFill>
                <a:latin typeface="Calibri"/>
                <a:cs typeface="Calibri"/>
              </a:rPr>
              <a:t>posed  similar </a:t>
            </a:r>
            <a:r>
              <a:rPr sz="971" spc="-4" dirty="0">
                <a:solidFill>
                  <a:prstClr val="black"/>
                </a:solidFill>
                <a:latin typeface="Calibri"/>
                <a:cs typeface="Calibri"/>
              </a:rPr>
              <a:t>challenges. The Department of Health  (DH), located in the state capital, was the </a:t>
            </a:r>
            <a:r>
              <a:rPr sz="971" spc="-9" dirty="0">
                <a:solidFill>
                  <a:prstClr val="black"/>
                </a:solidFill>
                <a:latin typeface="Calibri"/>
                <a:cs typeface="Calibri"/>
              </a:rPr>
              <a:t>only  location </a:t>
            </a:r>
            <a:r>
              <a:rPr sz="971" spc="-4" dirty="0">
                <a:solidFill>
                  <a:prstClr val="black"/>
                </a:solidFill>
                <a:latin typeface="Calibri"/>
                <a:cs typeface="Calibri"/>
              </a:rPr>
              <a:t>at which to obtain same‐day birth  certiﬁcates. Citizens could request certiﬁcates  without traveling to the capitol by mailing a  vital records application to the DH, the  </a:t>
            </a:r>
            <a:r>
              <a:rPr sz="971" spc="-9" dirty="0">
                <a:solidFill>
                  <a:prstClr val="black"/>
                </a:solidFill>
                <a:latin typeface="Calibri"/>
                <a:cs typeface="Calibri"/>
              </a:rPr>
              <a:t>certiﬁcate </a:t>
            </a:r>
            <a:r>
              <a:rPr sz="971" spc="-4" dirty="0">
                <a:solidFill>
                  <a:prstClr val="black"/>
                </a:solidFill>
                <a:latin typeface="Calibri"/>
                <a:cs typeface="Calibri"/>
              </a:rPr>
              <a:t>would then be mailed back to </a:t>
            </a:r>
            <a:r>
              <a:rPr sz="971" spc="-9" dirty="0">
                <a:solidFill>
                  <a:prstClr val="black"/>
                </a:solidFill>
                <a:latin typeface="Calibri"/>
                <a:cs typeface="Calibri"/>
              </a:rPr>
              <a:t>the  </a:t>
            </a:r>
            <a:r>
              <a:rPr sz="971" spc="-4" dirty="0">
                <a:solidFill>
                  <a:prstClr val="black"/>
                </a:solidFill>
                <a:latin typeface="Calibri"/>
                <a:cs typeface="Calibri"/>
              </a:rPr>
              <a:t>citizen; this cumbersome process took an  average of three days plus mailing time </a:t>
            </a:r>
            <a:r>
              <a:rPr sz="971" spc="-9" dirty="0">
                <a:solidFill>
                  <a:prstClr val="black"/>
                </a:solidFill>
                <a:latin typeface="Calibri"/>
                <a:cs typeface="Calibri"/>
              </a:rPr>
              <a:t>on  </a:t>
            </a:r>
            <a:r>
              <a:rPr sz="971" spc="-4" dirty="0">
                <a:solidFill>
                  <a:prstClr val="black"/>
                </a:solidFill>
                <a:latin typeface="Calibri"/>
                <a:cs typeface="Calibri"/>
              </a:rPr>
              <a:t>either end. Expedited certiﬁcates via mail  were available at a high cost through a third‐  party vendor. The state recognized that the  </a:t>
            </a:r>
            <a:r>
              <a:rPr sz="971" spc="-9" dirty="0">
                <a:solidFill>
                  <a:prstClr val="black"/>
                </a:solidFill>
                <a:latin typeface="Calibri"/>
                <a:cs typeface="Calibri"/>
              </a:rPr>
              <a:t>important </a:t>
            </a:r>
            <a:r>
              <a:rPr sz="971" spc="-4" dirty="0">
                <a:solidFill>
                  <a:prstClr val="black"/>
                </a:solidFill>
                <a:latin typeface="Calibri"/>
                <a:cs typeface="Calibri"/>
              </a:rPr>
              <a:t>government services, that </a:t>
            </a:r>
            <a:r>
              <a:rPr sz="971" spc="-13" dirty="0">
                <a:solidFill>
                  <a:prstClr val="black"/>
                </a:solidFill>
                <a:latin typeface="Calibri"/>
                <a:cs typeface="Calibri"/>
              </a:rPr>
              <a:t>often  </a:t>
            </a:r>
            <a:r>
              <a:rPr sz="971" spc="-4" dirty="0">
                <a:solidFill>
                  <a:prstClr val="black"/>
                </a:solidFill>
                <a:latin typeface="Calibri"/>
                <a:cs typeface="Calibri"/>
              </a:rPr>
              <a:t>require immediacy, had limited availability to  state citizens and sought a new</a:t>
            </a:r>
            <a:r>
              <a:rPr sz="971" spc="9" dirty="0">
                <a:solidFill>
                  <a:prstClr val="black"/>
                </a:solidFill>
                <a:latin typeface="Calibri"/>
                <a:cs typeface="Calibri"/>
              </a:rPr>
              <a:t> </a:t>
            </a:r>
            <a:r>
              <a:rPr sz="971" spc="-4" dirty="0">
                <a:solidFill>
                  <a:prstClr val="black"/>
                </a:solidFill>
                <a:latin typeface="Calibri"/>
                <a:cs typeface="Calibri"/>
              </a:rPr>
              <a:t>solution.</a:t>
            </a:r>
            <a:endParaRPr sz="971">
              <a:solidFill>
                <a:prstClr val="black"/>
              </a:solidFill>
              <a:latin typeface="Calibri"/>
              <a:cs typeface="Calibri"/>
            </a:endParaRPr>
          </a:p>
        </p:txBody>
      </p:sp>
      <p:sp>
        <p:nvSpPr>
          <p:cNvPr id="7" name="object 7"/>
          <p:cNvSpPr txBox="1"/>
          <p:nvPr/>
        </p:nvSpPr>
        <p:spPr>
          <a:xfrm>
            <a:off x="7442050" y="1502709"/>
            <a:ext cx="2420471" cy="4242752"/>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IMPACT</a:t>
            </a:r>
            <a:endParaRPr sz="1059">
              <a:solidFill>
                <a:prstClr val="black"/>
              </a:solidFill>
              <a:latin typeface="Calibri"/>
              <a:cs typeface="Calibri"/>
            </a:endParaRPr>
          </a:p>
          <a:p>
            <a:pPr marL="42585" marR="61636" defTabSz="806867">
              <a:lnSpc>
                <a:spcPct val="121100"/>
              </a:lnSpc>
              <a:spcBef>
                <a:spcPts val="499"/>
              </a:spcBef>
            </a:pPr>
            <a:r>
              <a:rPr sz="971" spc="-4" dirty="0">
                <a:solidFill>
                  <a:prstClr val="black"/>
                </a:solidFill>
                <a:latin typeface="Calibri"/>
                <a:cs typeface="Calibri"/>
              </a:rPr>
              <a:t>Approximately 130,000 birth certiﬁcates </a:t>
            </a:r>
            <a:r>
              <a:rPr sz="971" spc="-9" dirty="0">
                <a:solidFill>
                  <a:prstClr val="black"/>
                </a:solidFill>
                <a:latin typeface="Calibri"/>
                <a:cs typeface="Calibri"/>
              </a:rPr>
              <a:t>have  issued </a:t>
            </a:r>
            <a:r>
              <a:rPr sz="971" spc="-4" dirty="0">
                <a:solidFill>
                  <a:prstClr val="black"/>
                </a:solidFill>
                <a:latin typeface="Calibri"/>
                <a:cs typeface="Calibri"/>
              </a:rPr>
              <a:t>the same day as requested in the 14  months since implementation. DMV charges a  small processing fee of $2 in addition to</a:t>
            </a:r>
            <a:r>
              <a:rPr sz="971" dirty="0">
                <a:solidFill>
                  <a:prstClr val="black"/>
                </a:solidFill>
                <a:latin typeface="Calibri"/>
                <a:cs typeface="Calibri"/>
              </a:rPr>
              <a:t> </a:t>
            </a:r>
            <a:r>
              <a:rPr sz="971" spc="-4" dirty="0">
                <a:solidFill>
                  <a:prstClr val="black"/>
                </a:solidFill>
                <a:latin typeface="Calibri"/>
                <a:cs typeface="Calibri"/>
              </a:rPr>
              <a:t>the</a:t>
            </a:r>
            <a:endParaRPr sz="971">
              <a:solidFill>
                <a:prstClr val="black"/>
              </a:solidFill>
              <a:latin typeface="Calibri"/>
              <a:cs typeface="Calibri"/>
            </a:endParaRPr>
          </a:p>
          <a:p>
            <a:pPr marL="42585" marR="99738" defTabSz="806867">
              <a:lnSpc>
                <a:spcPct val="120900"/>
              </a:lnSpc>
            </a:pPr>
            <a:r>
              <a:rPr sz="971" spc="-4" dirty="0">
                <a:solidFill>
                  <a:prstClr val="black"/>
                </a:solidFill>
                <a:latin typeface="Calibri"/>
                <a:cs typeface="Calibri"/>
              </a:rPr>
              <a:t>$12 fee at vital records. This represents more  than $250,000 in new revenue to</a:t>
            </a:r>
            <a:r>
              <a:rPr sz="971" spc="9" dirty="0">
                <a:solidFill>
                  <a:prstClr val="black"/>
                </a:solidFill>
                <a:latin typeface="Calibri"/>
                <a:cs typeface="Calibri"/>
              </a:rPr>
              <a:t> </a:t>
            </a:r>
            <a:r>
              <a:rPr sz="971" spc="-4" dirty="0">
                <a:solidFill>
                  <a:prstClr val="black"/>
                </a:solidFill>
                <a:latin typeface="Calibri"/>
                <a:cs typeface="Calibri"/>
              </a:rPr>
              <a:t>the</a:t>
            </a:r>
            <a:endParaRPr sz="971">
              <a:solidFill>
                <a:prstClr val="black"/>
              </a:solidFill>
              <a:latin typeface="Calibri"/>
              <a:cs typeface="Calibri"/>
            </a:endParaRPr>
          </a:p>
          <a:p>
            <a:pPr marL="42585" marR="49309" defTabSz="806867">
              <a:lnSpc>
                <a:spcPct val="121000"/>
              </a:lnSpc>
              <a:spcBef>
                <a:spcPts val="4"/>
              </a:spcBef>
            </a:pPr>
            <a:r>
              <a:rPr sz="971" spc="-4" dirty="0">
                <a:solidFill>
                  <a:prstClr val="black"/>
                </a:solidFill>
                <a:latin typeface="Calibri"/>
                <a:cs typeface="Calibri"/>
              </a:rPr>
              <a:t>commonwealth in the ﬁrst year, while actually  </a:t>
            </a:r>
            <a:r>
              <a:rPr sz="971" spc="-9" dirty="0">
                <a:solidFill>
                  <a:prstClr val="black"/>
                </a:solidFill>
                <a:latin typeface="Calibri"/>
                <a:cs typeface="Calibri"/>
              </a:rPr>
              <a:t>saving </a:t>
            </a:r>
            <a:r>
              <a:rPr sz="971" spc="-4" dirty="0">
                <a:solidFill>
                  <a:prstClr val="black"/>
                </a:solidFill>
                <a:latin typeface="Calibri"/>
                <a:cs typeface="Calibri"/>
              </a:rPr>
              <a:t>citizens </a:t>
            </a:r>
            <a:r>
              <a:rPr sz="971" spc="-9" dirty="0">
                <a:solidFill>
                  <a:prstClr val="black"/>
                </a:solidFill>
                <a:latin typeface="Calibri"/>
                <a:cs typeface="Calibri"/>
              </a:rPr>
              <a:t>time </a:t>
            </a:r>
            <a:r>
              <a:rPr sz="971" spc="-4" dirty="0">
                <a:solidFill>
                  <a:prstClr val="black"/>
                </a:solidFill>
                <a:latin typeface="Calibri"/>
                <a:cs typeface="Calibri"/>
              </a:rPr>
              <a:t>and money. The </a:t>
            </a:r>
            <a:r>
              <a:rPr sz="971" spc="-9" dirty="0">
                <a:solidFill>
                  <a:prstClr val="black"/>
                </a:solidFill>
                <a:latin typeface="Calibri"/>
                <a:cs typeface="Calibri"/>
              </a:rPr>
              <a:t>numbers  </a:t>
            </a:r>
            <a:r>
              <a:rPr sz="971" spc="-4" dirty="0">
                <a:solidFill>
                  <a:prstClr val="black"/>
                </a:solidFill>
                <a:latin typeface="Calibri"/>
                <a:cs typeface="Calibri"/>
              </a:rPr>
              <a:t>of transactions are impressive, but the real  value comes in the convenience to customers.  </a:t>
            </a:r>
            <a:r>
              <a:rPr sz="971" spc="-9" dirty="0">
                <a:solidFill>
                  <a:prstClr val="black"/>
                </a:solidFill>
                <a:latin typeface="Calibri"/>
                <a:cs typeface="Calibri"/>
              </a:rPr>
              <a:t>Travel, </a:t>
            </a:r>
            <a:r>
              <a:rPr sz="971" spc="-4" dirty="0">
                <a:solidFill>
                  <a:prstClr val="black"/>
                </a:solidFill>
                <a:latin typeface="Calibri"/>
                <a:cs typeface="Calibri"/>
              </a:rPr>
              <a:t>long lines at the single vital records  oﬃce, waiting on the mail and high cost </a:t>
            </a:r>
            <a:r>
              <a:rPr sz="971" spc="-9" dirty="0">
                <a:solidFill>
                  <a:prstClr val="black"/>
                </a:solidFill>
                <a:latin typeface="Calibri"/>
                <a:cs typeface="Calibri"/>
              </a:rPr>
              <a:t>of  obtaining </a:t>
            </a:r>
            <a:r>
              <a:rPr sz="971" spc="-4" dirty="0">
                <a:solidFill>
                  <a:prstClr val="black"/>
                </a:solidFill>
                <a:latin typeface="Calibri"/>
                <a:cs typeface="Calibri"/>
              </a:rPr>
              <a:t>birth certiﬁcate from a vendor </a:t>
            </a:r>
            <a:r>
              <a:rPr sz="971" spc="-9" dirty="0">
                <a:solidFill>
                  <a:prstClr val="black"/>
                </a:solidFill>
                <a:latin typeface="Calibri"/>
                <a:cs typeface="Calibri"/>
              </a:rPr>
              <a:t>have  </a:t>
            </a:r>
            <a:r>
              <a:rPr sz="971" spc="-4" dirty="0">
                <a:solidFill>
                  <a:prstClr val="black"/>
                </a:solidFill>
                <a:latin typeface="Calibri"/>
                <a:cs typeface="Calibri"/>
              </a:rPr>
              <a:t>been eliminated. </a:t>
            </a:r>
            <a:r>
              <a:rPr sz="971" spc="-9" dirty="0">
                <a:solidFill>
                  <a:prstClr val="black"/>
                </a:solidFill>
                <a:latin typeface="Calibri"/>
                <a:cs typeface="Calibri"/>
              </a:rPr>
              <a:t>Through </a:t>
            </a:r>
            <a:r>
              <a:rPr sz="971" spc="-4" dirty="0">
                <a:solidFill>
                  <a:prstClr val="black"/>
                </a:solidFill>
                <a:latin typeface="Calibri"/>
                <a:cs typeface="Calibri"/>
              </a:rPr>
              <a:t>the VDH and DMV  collaborative </a:t>
            </a:r>
            <a:r>
              <a:rPr sz="971" spc="-9" dirty="0">
                <a:solidFill>
                  <a:prstClr val="black"/>
                </a:solidFill>
                <a:latin typeface="Calibri"/>
                <a:cs typeface="Calibri"/>
              </a:rPr>
              <a:t>project </a:t>
            </a:r>
            <a:r>
              <a:rPr sz="971" spc="-4" dirty="0">
                <a:solidFill>
                  <a:prstClr val="black"/>
                </a:solidFill>
                <a:latin typeface="Calibri"/>
                <a:cs typeface="Calibri"/>
              </a:rPr>
              <a:t>and the VDH individual  </a:t>
            </a:r>
            <a:r>
              <a:rPr sz="971" spc="-9" dirty="0">
                <a:solidFill>
                  <a:prstClr val="black"/>
                </a:solidFill>
                <a:latin typeface="Calibri"/>
                <a:cs typeface="Calibri"/>
              </a:rPr>
              <a:t>project, </a:t>
            </a:r>
            <a:r>
              <a:rPr sz="971" spc="-4" dirty="0">
                <a:solidFill>
                  <a:prstClr val="black"/>
                </a:solidFill>
                <a:latin typeface="Calibri"/>
                <a:cs typeface="Calibri"/>
              </a:rPr>
              <a:t>the state has created distributed  </a:t>
            </a:r>
            <a:r>
              <a:rPr sz="971" spc="-9" dirty="0">
                <a:solidFill>
                  <a:prstClr val="black"/>
                </a:solidFill>
                <a:latin typeface="Calibri"/>
                <a:cs typeface="Calibri"/>
              </a:rPr>
              <a:t>service </a:t>
            </a:r>
            <a:r>
              <a:rPr sz="971" spc="-4" dirty="0">
                <a:solidFill>
                  <a:prstClr val="black"/>
                </a:solidFill>
                <a:latin typeface="Calibri"/>
                <a:cs typeface="Calibri"/>
              </a:rPr>
              <a:t>models that generate revenue, save  citizens of the Commonwealth time and  money, and leverages signiﬁcant  commonwealth investment in existing  facilities and technology infrastructure to  </a:t>
            </a:r>
            <a:r>
              <a:rPr sz="971" spc="-9" dirty="0">
                <a:solidFill>
                  <a:prstClr val="black"/>
                </a:solidFill>
                <a:latin typeface="Calibri"/>
                <a:cs typeface="Calibri"/>
              </a:rPr>
              <a:t>provide </a:t>
            </a:r>
            <a:r>
              <a:rPr sz="971" spc="-4" dirty="0">
                <a:solidFill>
                  <a:prstClr val="black"/>
                </a:solidFill>
                <a:latin typeface="Calibri"/>
                <a:cs typeface="Calibri"/>
              </a:rPr>
              <a:t>critical</a:t>
            </a:r>
            <a:r>
              <a:rPr sz="971" dirty="0">
                <a:solidFill>
                  <a:prstClr val="black"/>
                </a:solidFill>
                <a:latin typeface="Calibri"/>
                <a:cs typeface="Calibri"/>
              </a:rPr>
              <a:t> </a:t>
            </a:r>
            <a:r>
              <a:rPr sz="971" spc="-4" dirty="0">
                <a:solidFill>
                  <a:prstClr val="black"/>
                </a:solidFill>
                <a:latin typeface="Calibri"/>
                <a:cs typeface="Calibri"/>
              </a:rPr>
              <a:t>services.</a:t>
            </a:r>
            <a:endParaRPr sz="971">
              <a:solidFill>
                <a:prstClr val="black"/>
              </a:solidFill>
              <a:latin typeface="Calibri"/>
              <a:cs typeface="Calibri"/>
            </a:endParaRPr>
          </a:p>
        </p:txBody>
      </p:sp>
    </p:spTree>
    <p:extLst>
      <p:ext uri="{BB962C8B-B14F-4D97-AF65-F5344CB8AC3E}">
        <p14:creationId xmlns:p14="http://schemas.microsoft.com/office/powerpoint/2010/main" val="776377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849" y="2324584"/>
            <a:ext cx="4367854" cy="1153291"/>
          </a:xfrm>
        </p:spPr>
        <p:txBody>
          <a:bodyPr/>
          <a:lstStyle/>
          <a:p>
            <a:r>
              <a:rPr lang="en-US" sz="2800" dirty="0" smtClean="0"/>
              <a:t>2018 Legislative Update</a:t>
            </a:r>
            <a:br>
              <a:rPr lang="en-US" sz="2800" dirty="0" smtClean="0"/>
            </a:br>
            <a:r>
              <a:rPr lang="en-US" sz="2800" dirty="0" smtClean="0"/>
              <a:t>2019 Legislative Session</a:t>
            </a:r>
            <a:endParaRPr lang="en-US" sz="2800" dirty="0"/>
          </a:p>
        </p:txBody>
      </p:sp>
      <p:sp>
        <p:nvSpPr>
          <p:cNvPr id="5" name="Text Placeholder 4"/>
          <p:cNvSpPr>
            <a:spLocks noGrp="1"/>
          </p:cNvSpPr>
          <p:nvPr>
            <p:ph type="body" sz="quarter" idx="12"/>
          </p:nvPr>
        </p:nvSpPr>
        <p:spPr/>
        <p:txBody>
          <a:bodyPr/>
          <a:lstStyle/>
          <a:p>
            <a:r>
              <a:rPr lang="en-US" dirty="0" smtClean="0"/>
              <a:t>Connie Michener, WaTech</a:t>
            </a:r>
            <a:endParaRPr lang="en-US" dirty="0"/>
          </a:p>
        </p:txBody>
      </p:sp>
    </p:spTree>
    <p:extLst>
      <p:ext uri="{BB962C8B-B14F-4D97-AF65-F5344CB8AC3E}">
        <p14:creationId xmlns:p14="http://schemas.microsoft.com/office/powerpoint/2010/main" val="1864064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Dial.wa.gov</a:t>
            </a:r>
            <a:endParaRPr lang="en-US" dirty="0"/>
          </a:p>
        </p:txBody>
      </p:sp>
      <p:sp>
        <p:nvSpPr>
          <p:cNvPr id="9" name="Text Placeholder 8"/>
          <p:cNvSpPr>
            <a:spLocks noGrp="1"/>
          </p:cNvSpPr>
          <p:nvPr>
            <p:ph type="body" sz="quarter" idx="12"/>
          </p:nvPr>
        </p:nvSpPr>
        <p:spPr/>
        <p:txBody>
          <a:bodyPr/>
          <a:lstStyle/>
          <a:p>
            <a:r>
              <a:rPr lang="en-US" dirty="0" smtClean="0"/>
              <a:t>Heidi Geathers, WaTech</a:t>
            </a:r>
            <a:endParaRPr lang="en-US" dirty="0"/>
          </a:p>
        </p:txBody>
      </p:sp>
    </p:spTree>
    <p:extLst>
      <p:ext uri="{BB962C8B-B14F-4D97-AF65-F5344CB8AC3E}">
        <p14:creationId xmlns:p14="http://schemas.microsoft.com/office/powerpoint/2010/main" val="1693295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Montana Public Directory home page</a:t>
            </a:r>
            <a:endParaRPr lang="en-US" dirty="0"/>
          </a:p>
        </p:txBody>
      </p:sp>
      <p:pic>
        <p:nvPicPr>
          <p:cNvPr id="3" name="Picture 2"/>
          <p:cNvPicPr>
            <a:picLocks noChangeAspect="1"/>
          </p:cNvPicPr>
          <p:nvPr/>
        </p:nvPicPr>
        <p:blipFill>
          <a:blip r:embed="rId2"/>
          <a:stretch>
            <a:fillRect/>
          </a:stretch>
        </p:blipFill>
        <p:spPr>
          <a:xfrm>
            <a:off x="1005573" y="1125091"/>
            <a:ext cx="6557496" cy="4805062"/>
          </a:xfrm>
          <a:prstGeom prst="rect">
            <a:avLst/>
          </a:prstGeom>
        </p:spPr>
      </p:pic>
    </p:spTree>
    <p:extLst>
      <p:ext uri="{BB962C8B-B14F-4D97-AF65-F5344CB8AC3E}">
        <p14:creationId xmlns:p14="http://schemas.microsoft.com/office/powerpoint/2010/main" val="265292358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Search Criteria</a:t>
            </a:r>
            <a:endParaRPr lang="en-US" dirty="0"/>
          </a:p>
        </p:txBody>
      </p:sp>
      <p:pic>
        <p:nvPicPr>
          <p:cNvPr id="4" name="Snagit_PPT94A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24" y="1125092"/>
            <a:ext cx="6550642" cy="4800041"/>
          </a:xfrm>
          <a:prstGeom prst="rect">
            <a:avLst/>
          </a:prstGeom>
        </p:spPr>
      </p:pic>
    </p:spTree>
    <p:extLst>
      <p:ext uri="{BB962C8B-B14F-4D97-AF65-F5344CB8AC3E}">
        <p14:creationId xmlns:p14="http://schemas.microsoft.com/office/powerpoint/2010/main" val="19013679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pic>
        <p:nvPicPr>
          <p:cNvPr id="3" name="Snagit_PPT3B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8" y="1125091"/>
            <a:ext cx="6556841" cy="4804581"/>
          </a:xfrm>
          <a:prstGeom prst="rect">
            <a:avLst/>
          </a:prstGeom>
        </p:spPr>
      </p:pic>
    </p:spTree>
    <p:extLst>
      <p:ext uri="{BB962C8B-B14F-4D97-AF65-F5344CB8AC3E}">
        <p14:creationId xmlns:p14="http://schemas.microsoft.com/office/powerpoint/2010/main" val="224147061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selected</a:t>
            </a:r>
            <a:endParaRPr lang="en-US" dirty="0"/>
          </a:p>
        </p:txBody>
      </p:sp>
      <p:pic>
        <p:nvPicPr>
          <p:cNvPr id="3" name="Snagit_PPTEDF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34" y="812506"/>
            <a:ext cx="5727850" cy="5096909"/>
          </a:xfrm>
          <a:prstGeom prst="rect">
            <a:avLst/>
          </a:prstGeom>
        </p:spPr>
      </p:pic>
    </p:spTree>
    <p:extLst>
      <p:ext uri="{BB962C8B-B14F-4D97-AF65-F5344CB8AC3E}">
        <p14:creationId xmlns:p14="http://schemas.microsoft.com/office/powerpoint/2010/main" val="145849971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Exchange 2016 Update</a:t>
            </a:r>
            <a:endParaRPr lang="en-US" dirty="0"/>
          </a:p>
        </p:txBody>
      </p:sp>
      <p:sp>
        <p:nvSpPr>
          <p:cNvPr id="5" name="Text Placeholder 4"/>
          <p:cNvSpPr>
            <a:spLocks noGrp="1"/>
          </p:cNvSpPr>
          <p:nvPr>
            <p:ph type="body" sz="quarter" idx="12"/>
          </p:nvPr>
        </p:nvSpPr>
        <p:spPr/>
        <p:txBody>
          <a:bodyPr/>
          <a:lstStyle/>
          <a:p>
            <a:r>
              <a:rPr lang="en-US" dirty="0" smtClean="0"/>
              <a:t>Lance Calisch, WaTech</a:t>
            </a:r>
            <a:endParaRPr lang="en-US" dirty="0"/>
          </a:p>
        </p:txBody>
      </p:sp>
    </p:spTree>
    <p:extLst>
      <p:ext uri="{BB962C8B-B14F-4D97-AF65-F5344CB8AC3E}">
        <p14:creationId xmlns:p14="http://schemas.microsoft.com/office/powerpoint/2010/main" val="2263216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OCIO Update	</a:t>
            </a:r>
            <a:endParaRPr lang="en-US" dirty="0"/>
          </a:p>
        </p:txBody>
      </p:sp>
      <p:sp>
        <p:nvSpPr>
          <p:cNvPr id="5" name="Text Placeholder 4"/>
          <p:cNvSpPr>
            <a:spLocks noGrp="1"/>
          </p:cNvSpPr>
          <p:nvPr>
            <p:ph type="body" sz="quarter" idx="12"/>
          </p:nvPr>
        </p:nvSpPr>
        <p:spPr>
          <a:xfrm>
            <a:off x="613501" y="3239543"/>
            <a:ext cx="4357558" cy="751761"/>
          </a:xfrm>
        </p:spPr>
        <p:txBody>
          <a:bodyPr/>
          <a:lstStyle/>
          <a:p>
            <a:r>
              <a:rPr lang="en-US" dirty="0" smtClean="0"/>
              <a:t>Laura Parma, OCIO</a:t>
            </a:r>
          </a:p>
          <a:p>
            <a:r>
              <a:rPr lang="en-US" dirty="0" smtClean="0"/>
              <a:t>Rich Tomsinski, OCIO</a:t>
            </a:r>
          </a:p>
          <a:p>
            <a:r>
              <a:rPr lang="en-US" dirty="0" smtClean="0"/>
              <a:t>Cammy Webster, OCIO</a:t>
            </a:r>
          </a:p>
          <a:p>
            <a:endParaRPr lang="en-US" dirty="0"/>
          </a:p>
        </p:txBody>
      </p:sp>
    </p:spTree>
    <p:extLst>
      <p:ext uri="{BB962C8B-B14F-4D97-AF65-F5344CB8AC3E}">
        <p14:creationId xmlns:p14="http://schemas.microsoft.com/office/powerpoint/2010/main" val="24584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WaTech Customer Satisfaction Survey	</a:t>
            </a:r>
            <a:endParaRPr lang="en-US" dirty="0"/>
          </a:p>
        </p:txBody>
      </p:sp>
      <p:sp>
        <p:nvSpPr>
          <p:cNvPr id="3" name="Text Placeholder 2"/>
          <p:cNvSpPr>
            <a:spLocks noGrp="1"/>
          </p:cNvSpPr>
          <p:nvPr>
            <p:ph type="body" sz="quarter" idx="12"/>
          </p:nvPr>
        </p:nvSpPr>
        <p:spPr/>
        <p:txBody>
          <a:bodyPr/>
          <a:lstStyle/>
          <a:p>
            <a:r>
              <a:rPr lang="en-US" dirty="0" smtClean="0"/>
              <a:t>David Brummel, WaTech</a:t>
            </a:r>
            <a:endParaRPr lang="en-US" dirty="0"/>
          </a:p>
        </p:txBody>
      </p:sp>
    </p:spTree>
    <p:extLst>
      <p:ext uri="{BB962C8B-B14F-4D97-AF65-F5344CB8AC3E}">
        <p14:creationId xmlns:p14="http://schemas.microsoft.com/office/powerpoint/2010/main" val="521656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5838092"/>
            <a:ext cx="12192000" cy="101990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11" name="Rectangle 10"/>
          <p:cNvSpPr/>
          <p:nvPr/>
        </p:nvSpPr>
        <p:spPr bwMode="auto">
          <a:xfrm>
            <a:off x="7776976" y="1378425"/>
            <a:ext cx="4232674" cy="5362344"/>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WaTech Customer Satisfaction Survey</a:t>
            </a:r>
            <a:br>
              <a:rPr lang="en-US" dirty="0" smtClean="0"/>
            </a:br>
            <a:r>
              <a:rPr lang="en-US" dirty="0" smtClean="0"/>
              <a:t>March Update</a:t>
            </a:r>
            <a:endParaRPr lang="en-US" dirty="0"/>
          </a:p>
        </p:txBody>
      </p:sp>
      <p:sp>
        <p:nvSpPr>
          <p:cNvPr id="4" name="TextBox 3"/>
          <p:cNvSpPr txBox="1"/>
          <p:nvPr/>
        </p:nvSpPr>
        <p:spPr>
          <a:xfrm>
            <a:off x="195828" y="6293192"/>
            <a:ext cx="7618793" cy="490441"/>
          </a:xfrm>
          <a:prstGeom prst="rect">
            <a:avLst/>
          </a:prstGeom>
          <a:noFill/>
        </p:spPr>
        <p:txBody>
          <a:bodyPr wrap="square" lIns="182880" tIns="146304" rIns="182880" bIns="146304" rtlCol="0">
            <a:noAutofit/>
          </a:bodyPr>
          <a:lstStyle/>
          <a:p>
            <a:pPr marL="0" marR="0" lvl="0" indent="0" algn="l" defTabSz="768113" rtl="0" eaLnBrk="1" fontAlgn="auto" latinLnBrk="0" hangingPunct="1">
              <a:lnSpc>
                <a:spcPct val="100000"/>
              </a:lnSpc>
              <a:spcBef>
                <a:spcPts val="0"/>
              </a:spcBef>
              <a:spcAft>
                <a:spcPts val="1200"/>
              </a:spcAft>
              <a:buClrTx/>
              <a:buSzPct val="70000"/>
              <a:buFontTx/>
              <a:buNone/>
              <a:tabLst/>
              <a:defRPr/>
            </a:pPr>
            <a:r>
              <a:rPr kumimoji="0" lang="en-US" sz="2000" b="0" i="0" u="none" strike="noStrike" kern="1200" cap="none" spc="-70" normalizeH="0" baseline="0" noProof="0" dirty="0" smtClean="0">
                <a:ln>
                  <a:noFill/>
                </a:ln>
                <a:solidFill>
                  <a:srgbClr val="000080"/>
                </a:solidFill>
                <a:effectLst/>
                <a:uLnTx/>
                <a:uFillTx/>
                <a:latin typeface="Arial"/>
                <a:ea typeface="+mn-ea"/>
                <a:cs typeface="+mn-cs"/>
              </a:rPr>
              <a:t>https://watech.sp.wa.gov/ask/customersurvey/SitePages/Home.aspx</a:t>
            </a:r>
          </a:p>
        </p:txBody>
      </p:sp>
      <p:sp>
        <p:nvSpPr>
          <p:cNvPr id="5" name="TextBox 4"/>
          <p:cNvSpPr txBox="1"/>
          <p:nvPr/>
        </p:nvSpPr>
        <p:spPr>
          <a:xfrm>
            <a:off x="7771757" y="1366702"/>
            <a:ext cx="1170072"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ACB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AGR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AOC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APA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ART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ATG</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CAA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CFC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CHA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COM</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COS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CRAB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DAHP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DEL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DES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a:ln>
                  <a:noFill/>
                </a:ln>
                <a:solidFill>
                  <a:srgbClr val="000000"/>
                </a:solidFill>
                <a:effectLst/>
                <a:uLnTx/>
                <a:uFillTx/>
                <a:latin typeface="Arial"/>
                <a:ea typeface="+mn-ea"/>
                <a:cs typeface="+mn-cs"/>
              </a:rPr>
              <a:t>DFI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p:txBody>
      </p:sp>
      <p:sp>
        <p:nvSpPr>
          <p:cNvPr id="8" name="TextBox 7"/>
          <p:cNvSpPr txBox="1"/>
          <p:nvPr/>
        </p:nvSpPr>
        <p:spPr>
          <a:xfrm>
            <a:off x="8650727" y="1361804"/>
            <a:ext cx="1302311"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DFW</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DNR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DOH</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DOR</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DOT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DRS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DSHS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DVA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ECY</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ELUHO</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ERFC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ESD</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GMC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9" name="TextBox 8"/>
          <p:cNvSpPr txBox="1"/>
          <p:nvPr/>
        </p:nvSpPr>
        <p:spPr>
          <a:xfrm>
            <a:off x="9661936" y="1356906"/>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HCA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HRC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HUM</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smtClean="0">
                <a:ln>
                  <a:noFill/>
                </a:ln>
                <a:solidFill>
                  <a:srgbClr val="000000"/>
                </a:solidFill>
                <a:effectLst/>
                <a:uLnTx/>
                <a:uFillTx/>
                <a:latin typeface="Arial"/>
                <a:ea typeface="+mn-ea"/>
                <a:cs typeface="+mn-cs"/>
              </a:rPr>
              <a:t>BIIA</a:t>
            </a: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KINGC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L&amp;I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LCB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LEOFF</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LOT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MIL</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OAH</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OCLA</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OMWBE</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OST</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PARKS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PDC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10" name="TextBox 9"/>
          <p:cNvSpPr txBox="1"/>
          <p:nvPr/>
        </p:nvSpPr>
        <p:spPr>
          <a:xfrm>
            <a:off x="10795190" y="1345183"/>
            <a:ext cx="1424357"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PERC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smtClean="0">
                <a:ln>
                  <a:noFill/>
                </a:ln>
                <a:solidFill>
                  <a:srgbClr val="000000"/>
                </a:solidFill>
                <a:effectLst/>
                <a:uLnTx/>
                <a:uFillTx/>
                <a:latin typeface="Arial"/>
                <a:ea typeface="+mn-ea"/>
                <a:cs typeface="+mn-cs"/>
              </a:rPr>
              <a:t>PLIA</a:t>
            </a: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PSP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RCFB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SAC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SAO</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SCC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SEC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SIB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SPI</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STS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TIB</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UTC</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WHS</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WSP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r>
              <a:rPr kumimoji="0" lang="en-US" sz="1600" b="0" i="0" u="sng" strike="noStrike" kern="1200" cap="none" spc="-70" normalizeH="0" baseline="0" noProof="0" dirty="0" smtClean="0">
                <a:ln>
                  <a:noFill/>
                </a:ln>
                <a:solidFill>
                  <a:srgbClr val="000000"/>
                </a:solidFill>
                <a:effectLst/>
                <a:uLnTx/>
                <a:uFillTx/>
                <a:latin typeface="Arial"/>
                <a:ea typeface="+mn-ea"/>
                <a:cs typeface="+mn-cs"/>
              </a:rPr>
              <a:t>WSTIP</a:t>
            </a: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sng" strike="noStrike" kern="1200" cap="none" spc="-70" normalizeH="0" baseline="0" noProof="0" dirty="0" smtClean="0">
              <a:ln>
                <a:noFill/>
              </a:ln>
              <a:solidFill>
                <a:srgbClr val="000000"/>
              </a:solidFill>
              <a:effectLst/>
              <a:uLnTx/>
              <a:uFillTx/>
              <a:latin typeface="Arial"/>
              <a:ea typeface="+mn-ea"/>
              <a:cs typeface="+mn-cs"/>
            </a:endParaRPr>
          </a:p>
          <a:p>
            <a:pPr marL="231775" marR="0" lvl="0" indent="-231775" algn="l" defTabSz="768113" rtl="0" eaLnBrk="1" fontAlgn="auto" latinLnBrk="0" hangingPunct="1">
              <a:lnSpc>
                <a:spcPct val="100000"/>
              </a:lnSpc>
              <a:spcBef>
                <a:spcPts val="0"/>
              </a:spcBef>
              <a:spcAft>
                <a:spcPts val="600"/>
              </a:spcAft>
              <a:buClrTx/>
              <a:buSzPct val="70000"/>
              <a:buFont typeface="Wingdings 3" pitchFamily="18" charset="2"/>
              <a:buChar char="}"/>
              <a:tabLst/>
              <a:defRPr/>
            </a:pPr>
            <a:endParaRPr kumimoji="0" lang="en-US" sz="1600" b="0" i="0" u="none" strike="noStrike" kern="1200" cap="none" spc="-70" normalizeH="0" baseline="0" noProof="0" dirty="0" smtClean="0">
              <a:ln>
                <a:noFill/>
              </a:ln>
              <a:solidFill>
                <a:srgbClr val="000000"/>
              </a:solidFill>
              <a:effectLst/>
              <a:uLnTx/>
              <a:uFillTx/>
              <a:latin typeface="Arial"/>
              <a:ea typeface="+mn-ea"/>
              <a:cs typeface="+mn-cs"/>
            </a:endParaRPr>
          </a:p>
        </p:txBody>
      </p:sp>
      <p:sp>
        <p:nvSpPr>
          <p:cNvPr id="14" name="TextBox 13"/>
          <p:cNvSpPr txBox="1"/>
          <p:nvPr/>
        </p:nvSpPr>
        <p:spPr>
          <a:xfrm>
            <a:off x="959365" y="1534234"/>
            <a:ext cx="6787661" cy="4191000"/>
          </a:xfrm>
          <a:prstGeom prst="rect">
            <a:avLst/>
          </a:prstGeom>
          <a:noFill/>
        </p:spPr>
        <p:txBody>
          <a:bodyPr wrap="square" lIns="182880" tIns="146304" rIns="182880" bIns="146304" rtlCol="0">
            <a:noAutofit/>
          </a:bodyPr>
          <a:lstStyle/>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Project Kickoff 3/2</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Contact List Developed</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Draft Survey Tool Developed</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Contact Letters Later This Week</a:t>
            </a:r>
          </a:p>
          <a:p>
            <a:pPr marL="999888" marR="0" lvl="2"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20 a week for 4 weeks</a:t>
            </a:r>
          </a:p>
          <a:p>
            <a:pPr marL="999888" marR="0" lvl="2"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Questions included</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1</a:t>
            </a:r>
            <a:r>
              <a:rPr kumimoji="0" lang="en-US" sz="2800" b="0" i="0" u="none" strike="noStrike" kern="1200" cap="none" spc="-70" normalizeH="0" baseline="30000" noProof="0" dirty="0" smtClean="0">
                <a:ln>
                  <a:noFill/>
                </a:ln>
                <a:solidFill>
                  <a:srgbClr val="000000"/>
                </a:solidFill>
                <a:effectLst/>
                <a:uLnTx/>
                <a:uFillTx/>
                <a:latin typeface="Arial"/>
                <a:ea typeface="+mn-ea"/>
                <a:cs typeface="+mn-cs"/>
              </a:rPr>
              <a:t>st</a:t>
            </a: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 Survey Interviews Start ≈ 2 Weeks</a:t>
            </a:r>
          </a:p>
          <a:p>
            <a:pPr marL="231775" marR="0" lvl="0" indent="-231775" algn="l" defTabSz="768113" rtl="0" eaLnBrk="1" fontAlgn="auto" latinLnBrk="0" hangingPunct="1">
              <a:lnSpc>
                <a:spcPct val="100000"/>
              </a:lnSpc>
              <a:spcBef>
                <a:spcPts val="0"/>
              </a:spcBef>
              <a:spcAft>
                <a:spcPts val="1200"/>
              </a:spcAft>
              <a:buClrTx/>
              <a:buSzPct val="70000"/>
              <a:buFont typeface="Wingdings 3" pitchFamily="18" charset="2"/>
              <a:buChar char="}"/>
              <a:tabLst/>
              <a:defRPr/>
            </a:pPr>
            <a:r>
              <a:rPr kumimoji="0" lang="en-US" sz="2800" b="0" i="0" u="none" strike="noStrike" kern="1200" cap="none" spc="-70" normalizeH="0" baseline="0" noProof="0" dirty="0" smtClean="0">
                <a:ln>
                  <a:noFill/>
                </a:ln>
                <a:solidFill>
                  <a:srgbClr val="000000"/>
                </a:solidFill>
                <a:effectLst/>
                <a:uLnTx/>
                <a:uFillTx/>
                <a:latin typeface="Arial"/>
                <a:ea typeface="+mn-ea"/>
                <a:cs typeface="+mn-cs"/>
              </a:rPr>
              <a:t>Results in May</a:t>
            </a:r>
          </a:p>
        </p:txBody>
      </p:sp>
    </p:spTree>
    <p:extLst>
      <p:ext uri="{BB962C8B-B14F-4D97-AF65-F5344CB8AC3E}">
        <p14:creationId xmlns:p14="http://schemas.microsoft.com/office/powerpoint/2010/main" val="330455953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of the Order Updates, Questions, Answers, Agenda Ideas</a:t>
            </a:r>
            <a:endParaRPr lang="en-US" dirty="0"/>
          </a:p>
        </p:txBody>
      </p:sp>
    </p:spTree>
    <p:extLst>
      <p:ext uri="{BB962C8B-B14F-4D97-AF65-F5344CB8AC3E}">
        <p14:creationId xmlns:p14="http://schemas.microsoft.com/office/powerpoint/2010/main" val="400532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IPMA Update</a:t>
            </a:r>
            <a:endParaRPr lang="en-US" dirty="0"/>
          </a:p>
        </p:txBody>
      </p:sp>
      <p:sp>
        <p:nvSpPr>
          <p:cNvPr id="9" name="Text Placeholder 8"/>
          <p:cNvSpPr>
            <a:spLocks noGrp="1"/>
          </p:cNvSpPr>
          <p:nvPr>
            <p:ph type="body" sz="quarter" idx="12"/>
          </p:nvPr>
        </p:nvSpPr>
        <p:spPr/>
        <p:txBody>
          <a:bodyPr/>
          <a:lstStyle/>
          <a:p>
            <a:r>
              <a:rPr lang="en-US" dirty="0" smtClean="0"/>
              <a:t>Connie Michener, WaTech</a:t>
            </a:r>
            <a:endParaRPr lang="en-US" dirty="0"/>
          </a:p>
        </p:txBody>
      </p:sp>
    </p:spTree>
    <p:extLst>
      <p:ext uri="{BB962C8B-B14F-4D97-AF65-F5344CB8AC3E}">
        <p14:creationId xmlns:p14="http://schemas.microsoft.com/office/powerpoint/2010/main" val="809239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2018 NASCIO Awards Submissions</a:t>
            </a:r>
            <a:endParaRPr lang="en-US" dirty="0"/>
          </a:p>
        </p:txBody>
      </p:sp>
      <p:sp>
        <p:nvSpPr>
          <p:cNvPr id="9" name="Text Placeholder 8"/>
          <p:cNvSpPr>
            <a:spLocks noGrp="1"/>
          </p:cNvSpPr>
          <p:nvPr>
            <p:ph type="body" sz="quarter" idx="12"/>
          </p:nvPr>
        </p:nvSpPr>
        <p:spPr/>
        <p:txBody>
          <a:bodyPr/>
          <a:lstStyle/>
          <a:p>
            <a:r>
              <a:rPr lang="en-US" dirty="0" smtClean="0"/>
              <a:t>Connie Michener, WaTech</a:t>
            </a:r>
            <a:endParaRPr lang="en-US" dirty="0"/>
          </a:p>
        </p:txBody>
      </p:sp>
    </p:spTree>
    <p:extLst>
      <p:ext uri="{BB962C8B-B14F-4D97-AF65-F5344CB8AC3E}">
        <p14:creationId xmlns:p14="http://schemas.microsoft.com/office/powerpoint/2010/main" val="3730594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793" y="435909"/>
            <a:ext cx="7984414" cy="380232"/>
          </a:xfrm>
        </p:spPr>
        <p:txBody>
          <a:bodyPr/>
          <a:lstStyle/>
          <a:p>
            <a:pPr algn="ctr"/>
            <a:r>
              <a:rPr lang="en-US" dirty="0" smtClean="0"/>
              <a:t>2018 		</a:t>
            </a:r>
            <a:r>
              <a:rPr lang="en-US" sz="2471" dirty="0"/>
              <a:t>NASCIO | OCIO State IT Awards Timeline</a:t>
            </a:r>
          </a:p>
        </p:txBody>
      </p:sp>
      <p:sp>
        <p:nvSpPr>
          <p:cNvPr id="3" name="Text Placeholder 2"/>
          <p:cNvSpPr>
            <a:spLocks noGrp="1"/>
          </p:cNvSpPr>
          <p:nvPr>
            <p:ph type="body" idx="1"/>
          </p:nvPr>
        </p:nvSpPr>
        <p:spPr>
          <a:xfrm>
            <a:off x="2405745" y="6454588"/>
            <a:ext cx="7110580" cy="1520779"/>
          </a:xfrm>
        </p:spPr>
        <p:txBody>
          <a:bodyPr/>
          <a:lstStyle/>
          <a:p>
            <a:r>
              <a:rPr lang="en-US" dirty="0" smtClean="0"/>
              <a:t>OCIO Point of Contact:  Connie Michener | </a:t>
            </a:r>
            <a:r>
              <a:rPr lang="en-US" dirty="0" smtClean="0">
                <a:hlinkClick r:id="rId2"/>
              </a:rPr>
              <a:t>connie.michener@watech.wa.gov</a:t>
            </a:r>
            <a:r>
              <a:rPr lang="en-US" dirty="0" smtClean="0"/>
              <a:t> | 360.407-8689</a:t>
            </a:r>
          </a:p>
          <a:p>
            <a:endParaRPr lang="en-US" dirty="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6" name="Diagram 5"/>
          <p:cNvGraphicFramePr/>
          <p:nvPr>
            <p:extLst/>
          </p:nvPr>
        </p:nvGraphicFramePr>
        <p:xfrm>
          <a:off x="2330824" y="1479176"/>
          <a:ext cx="7194176" cy="134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2330823" y="2958353"/>
            <a:ext cx="2420471" cy="35285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806867"/>
            <a:r>
              <a:rPr lang="en-US" sz="971" b="1" dirty="0">
                <a:solidFill>
                  <a:prstClr val="black"/>
                </a:solidFill>
                <a:latin typeface="Calibri"/>
              </a:rPr>
              <a:t>OCIO</a:t>
            </a:r>
          </a:p>
          <a:p>
            <a:pPr marL="151287" indent="-151287" defTabSz="806867">
              <a:buFont typeface="Arial" panose="020B0604020202020204" pitchFamily="34" charset="0"/>
              <a:buChar char="•"/>
            </a:pPr>
            <a:r>
              <a:rPr lang="en-US" sz="971" dirty="0">
                <a:solidFill>
                  <a:prstClr val="black"/>
                </a:solidFill>
                <a:latin typeface="Calibri"/>
              </a:rPr>
              <a:t>Information packets released to agencies</a:t>
            </a:r>
          </a:p>
          <a:p>
            <a:pPr marL="151287" indent="-151287" defTabSz="806867">
              <a:buFont typeface="Arial" panose="020B0604020202020204" pitchFamily="34" charset="0"/>
              <a:buChar char="•"/>
            </a:pPr>
            <a:r>
              <a:rPr lang="en-US" sz="971" dirty="0">
                <a:solidFill>
                  <a:prstClr val="black"/>
                </a:solidFill>
                <a:latin typeface="Calibri"/>
              </a:rPr>
              <a:t>Communications to agency CIO’s</a:t>
            </a:r>
          </a:p>
          <a:p>
            <a:pPr marL="151287" indent="-151287" defTabSz="806867">
              <a:buFont typeface="Arial" panose="020B0604020202020204" pitchFamily="34" charset="0"/>
              <a:buChar char="•"/>
            </a:pPr>
            <a:r>
              <a:rPr lang="en-US" sz="971" dirty="0">
                <a:solidFill>
                  <a:prstClr val="black"/>
                </a:solidFill>
                <a:latin typeface="Calibri"/>
              </a:rPr>
              <a:t>Nominations must be reviewed and approved by the OCIO</a:t>
            </a:r>
          </a:p>
          <a:p>
            <a:pPr marL="151287" indent="-151287" defTabSz="806867">
              <a:buFont typeface="Arial" panose="020B0604020202020204" pitchFamily="34" charset="0"/>
              <a:buChar char="•"/>
            </a:pPr>
            <a:r>
              <a:rPr lang="en-US" sz="971" dirty="0">
                <a:solidFill>
                  <a:prstClr val="black"/>
                </a:solidFill>
                <a:latin typeface="Calibri"/>
              </a:rPr>
              <a:t>Final nominations must be submitted by the OCIO</a:t>
            </a:r>
          </a:p>
          <a:p>
            <a:pPr marL="151287" indent="-151287" defTabSz="806867">
              <a:buFont typeface="Arial" panose="020B0604020202020204" pitchFamily="34" charset="0"/>
              <a:buChar char="•"/>
            </a:pPr>
            <a:r>
              <a:rPr lang="en-US" sz="971" dirty="0">
                <a:solidFill>
                  <a:prstClr val="black"/>
                </a:solidFill>
                <a:latin typeface="Calibri"/>
              </a:rPr>
              <a:t>Only one nomination per category</a:t>
            </a:r>
          </a:p>
          <a:p>
            <a:pPr marL="151287" indent="-151287" defTabSz="806867">
              <a:buFont typeface="Arial" panose="020B0604020202020204" pitchFamily="34" charset="0"/>
              <a:buChar char="•"/>
            </a:pPr>
            <a:endParaRPr lang="en-US" sz="971" dirty="0">
              <a:solidFill>
                <a:prstClr val="black"/>
              </a:solidFill>
              <a:latin typeface="Calibri"/>
            </a:endParaRPr>
          </a:p>
          <a:p>
            <a:pPr defTabSz="806867"/>
            <a:r>
              <a:rPr lang="en-US" sz="971" b="1" dirty="0">
                <a:solidFill>
                  <a:prstClr val="black"/>
                </a:solidFill>
                <a:latin typeface="Calibri"/>
              </a:rPr>
              <a:t>Agencies</a:t>
            </a:r>
          </a:p>
          <a:p>
            <a:pPr marL="151287" indent="-151287" defTabSz="806867">
              <a:buFont typeface="Arial" panose="020B0604020202020204" pitchFamily="34" charset="0"/>
              <a:buChar char="•"/>
            </a:pPr>
            <a:r>
              <a:rPr lang="en-US" sz="971" dirty="0">
                <a:solidFill>
                  <a:prstClr val="black"/>
                </a:solidFill>
                <a:latin typeface="Calibri"/>
              </a:rPr>
              <a:t>Review information packets</a:t>
            </a:r>
          </a:p>
          <a:p>
            <a:pPr marL="151287" indent="-151287" defTabSz="806867">
              <a:buFont typeface="Arial" panose="020B0604020202020204" pitchFamily="34" charset="0"/>
              <a:buChar char="•"/>
            </a:pPr>
            <a:r>
              <a:rPr lang="en-US" sz="971" dirty="0">
                <a:solidFill>
                  <a:prstClr val="black"/>
                </a:solidFill>
                <a:latin typeface="Calibri"/>
              </a:rPr>
              <a:t>Pay close attention to the criteria in the submission information</a:t>
            </a:r>
          </a:p>
          <a:p>
            <a:pPr marL="151287" indent="-151287" defTabSz="806867">
              <a:buFont typeface="Arial" panose="020B0604020202020204" pitchFamily="34" charset="0"/>
              <a:buChar char="•"/>
            </a:pPr>
            <a:r>
              <a:rPr lang="en-US" sz="971" dirty="0">
                <a:solidFill>
                  <a:prstClr val="black"/>
                </a:solidFill>
                <a:latin typeface="Calibri"/>
              </a:rPr>
              <a:t>Take time to research the NASCIO Awards Library </a:t>
            </a:r>
            <a:r>
              <a:rPr lang="en-US" sz="971" dirty="0">
                <a:solidFill>
                  <a:prstClr val="black"/>
                </a:solidFill>
                <a:latin typeface="Calibri"/>
                <a:hlinkClick r:id="rId8"/>
              </a:rPr>
              <a:t>www.nascio.org/Awards/SIT</a:t>
            </a:r>
            <a:endParaRPr lang="en-US" sz="971" dirty="0">
              <a:solidFill>
                <a:prstClr val="black"/>
              </a:solidFill>
              <a:latin typeface="Calibri"/>
            </a:endParaRPr>
          </a:p>
          <a:p>
            <a:pPr marL="151287" indent="-151287" defTabSz="806867">
              <a:buFont typeface="Arial" panose="020B0604020202020204" pitchFamily="34" charset="0"/>
              <a:buChar char="•"/>
            </a:pPr>
            <a:r>
              <a:rPr lang="en-US" sz="971" dirty="0">
                <a:solidFill>
                  <a:prstClr val="black"/>
                </a:solidFill>
                <a:latin typeface="Calibri"/>
              </a:rPr>
              <a:t>Start the conversation with the project team leader </a:t>
            </a:r>
          </a:p>
          <a:p>
            <a:pPr marL="151287" indent="-151287" defTabSz="806867">
              <a:buFont typeface="Arial" panose="020B0604020202020204" pitchFamily="34" charset="0"/>
              <a:buChar char="•"/>
            </a:pPr>
            <a:r>
              <a:rPr lang="en-US" sz="971" dirty="0">
                <a:solidFill>
                  <a:prstClr val="black"/>
                </a:solidFill>
                <a:latin typeface="Calibri"/>
              </a:rPr>
              <a:t>Start the conversation with your communication team</a:t>
            </a:r>
          </a:p>
          <a:p>
            <a:pPr defTabSz="806867"/>
            <a:endParaRPr lang="en-US" sz="971" dirty="0">
              <a:solidFill>
                <a:prstClr val="black"/>
              </a:solidFill>
              <a:latin typeface="Calibri"/>
            </a:endParaRPr>
          </a:p>
          <a:p>
            <a:pPr defTabSz="806867"/>
            <a:endParaRPr lang="en-US" sz="971" dirty="0">
              <a:solidFill>
                <a:prstClr val="black"/>
              </a:solidFill>
              <a:latin typeface="Calibri"/>
            </a:endParaRPr>
          </a:p>
          <a:p>
            <a:pPr defTabSz="806867"/>
            <a:endParaRPr lang="en-US" sz="971" dirty="0">
              <a:solidFill>
                <a:prstClr val="black"/>
              </a:solidFill>
              <a:latin typeface="Calibri"/>
            </a:endParaRPr>
          </a:p>
        </p:txBody>
      </p:sp>
      <p:sp>
        <p:nvSpPr>
          <p:cNvPr id="16" name="TextBox 15"/>
          <p:cNvSpPr txBox="1"/>
          <p:nvPr/>
        </p:nvSpPr>
        <p:spPr>
          <a:xfrm>
            <a:off x="4885764" y="2958353"/>
            <a:ext cx="2420471" cy="33791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806867"/>
            <a:r>
              <a:rPr lang="en-US" sz="971" b="1" dirty="0">
                <a:solidFill>
                  <a:prstClr val="black"/>
                </a:solidFill>
                <a:latin typeface="Calibri"/>
              </a:rPr>
              <a:t>OCIO</a:t>
            </a:r>
          </a:p>
          <a:p>
            <a:pPr marL="151287" indent="-151287" defTabSz="806867">
              <a:buFont typeface="Arial" panose="020B0604020202020204" pitchFamily="34" charset="0"/>
              <a:buChar char="•"/>
            </a:pPr>
            <a:r>
              <a:rPr lang="en-US" sz="971" dirty="0">
                <a:solidFill>
                  <a:prstClr val="black"/>
                </a:solidFill>
                <a:latin typeface="Calibri"/>
              </a:rPr>
              <a:t>Communications &amp; outreach continue</a:t>
            </a:r>
          </a:p>
          <a:p>
            <a:pPr marL="151287" indent="-151287" defTabSz="806867">
              <a:buFont typeface="Arial" panose="020B0604020202020204" pitchFamily="34" charset="0"/>
              <a:buChar char="•"/>
            </a:pPr>
            <a:r>
              <a:rPr lang="en-US" sz="971" dirty="0">
                <a:solidFill>
                  <a:prstClr val="black"/>
                </a:solidFill>
                <a:latin typeface="Calibri"/>
              </a:rPr>
              <a:t>Consults with each agency project point of contacts &amp; communication office</a:t>
            </a:r>
          </a:p>
          <a:p>
            <a:pPr marL="151287" indent="-151287" defTabSz="806867">
              <a:buFont typeface="Arial" panose="020B0604020202020204" pitchFamily="34" charset="0"/>
              <a:buChar char="•"/>
            </a:pPr>
            <a:r>
              <a:rPr lang="en-US" sz="971" dirty="0">
                <a:solidFill>
                  <a:prstClr val="black"/>
                </a:solidFill>
                <a:latin typeface="Calibri"/>
              </a:rPr>
              <a:t>Start reviewing drafts</a:t>
            </a:r>
          </a:p>
          <a:p>
            <a:pPr marL="151287" indent="-151287" defTabSz="806867">
              <a:buFont typeface="Arial" panose="020B0604020202020204" pitchFamily="34" charset="0"/>
              <a:buChar char="•"/>
            </a:pPr>
            <a:r>
              <a:rPr lang="en-US" sz="971" b="1" dirty="0">
                <a:solidFill>
                  <a:prstClr val="black"/>
                </a:solidFill>
                <a:latin typeface="Calibri"/>
              </a:rPr>
              <a:t>April 6</a:t>
            </a:r>
            <a:r>
              <a:rPr lang="en-US" sz="971" dirty="0">
                <a:solidFill>
                  <a:prstClr val="black"/>
                </a:solidFill>
                <a:latin typeface="Calibri"/>
              </a:rPr>
              <a:t> - OCIO reviews alignment with nominations, project eligibility and categories</a:t>
            </a:r>
          </a:p>
          <a:p>
            <a:pPr marL="151287" indent="-151287" defTabSz="806867">
              <a:buFont typeface="Arial" panose="020B0604020202020204" pitchFamily="34" charset="0"/>
              <a:buChar char="•"/>
            </a:pPr>
            <a:r>
              <a:rPr lang="en-US" sz="971" dirty="0">
                <a:solidFill>
                  <a:prstClr val="black"/>
                </a:solidFill>
                <a:latin typeface="Calibri"/>
              </a:rPr>
              <a:t>Develop recommendations for State CIO</a:t>
            </a:r>
          </a:p>
          <a:p>
            <a:pPr marL="151287" indent="-151287" defTabSz="806867">
              <a:buFont typeface="Arial" panose="020B0604020202020204" pitchFamily="34" charset="0"/>
              <a:buChar char="•"/>
            </a:pPr>
            <a:endParaRPr lang="en-US" sz="971" dirty="0">
              <a:solidFill>
                <a:prstClr val="black"/>
              </a:solidFill>
              <a:latin typeface="Calibri"/>
            </a:endParaRPr>
          </a:p>
          <a:p>
            <a:pPr defTabSz="806867"/>
            <a:r>
              <a:rPr lang="en-US" sz="971" b="1" dirty="0">
                <a:solidFill>
                  <a:prstClr val="black"/>
                </a:solidFill>
                <a:latin typeface="Calibri"/>
              </a:rPr>
              <a:t>Agencies</a:t>
            </a:r>
          </a:p>
          <a:p>
            <a:pPr marL="151287" indent="-151287" defTabSz="806867">
              <a:buFont typeface="Arial" panose="020B0604020202020204" pitchFamily="34" charset="0"/>
              <a:buChar char="•"/>
            </a:pPr>
            <a:r>
              <a:rPr lang="en-US" sz="971" b="1" dirty="0">
                <a:solidFill>
                  <a:prstClr val="black"/>
                </a:solidFill>
                <a:latin typeface="Calibri"/>
              </a:rPr>
              <a:t>April 6</a:t>
            </a:r>
            <a:r>
              <a:rPr lang="en-US" sz="971" dirty="0">
                <a:solidFill>
                  <a:prstClr val="black"/>
                </a:solidFill>
                <a:latin typeface="Calibri"/>
              </a:rPr>
              <a:t> - Drafts submitted to OCIO </a:t>
            </a:r>
          </a:p>
          <a:p>
            <a:pPr marL="151287" indent="-151287" defTabSz="806867">
              <a:buFont typeface="Arial" panose="020B0604020202020204" pitchFamily="34" charset="0"/>
              <a:buChar char="•"/>
            </a:pPr>
            <a:r>
              <a:rPr lang="en-US" sz="971" dirty="0">
                <a:solidFill>
                  <a:prstClr val="black"/>
                </a:solidFill>
                <a:latin typeface="Calibri"/>
              </a:rPr>
              <a:t>Consults between OCIO | agency lead point of contact</a:t>
            </a:r>
          </a:p>
          <a:p>
            <a:pPr marL="151287" indent="-151287" defTabSz="806867">
              <a:buFont typeface="Arial" panose="020B0604020202020204" pitchFamily="34" charset="0"/>
              <a:buChar char="•"/>
            </a:pPr>
            <a:r>
              <a:rPr lang="en-US" sz="971" dirty="0">
                <a:solidFill>
                  <a:prstClr val="black"/>
                </a:solidFill>
                <a:latin typeface="Calibri"/>
              </a:rPr>
              <a:t>Agreement on category selection</a:t>
            </a:r>
          </a:p>
          <a:p>
            <a:pPr marL="151287" indent="-151287" defTabSz="806867">
              <a:buFont typeface="Arial" panose="020B0604020202020204" pitchFamily="34" charset="0"/>
              <a:buChar char="•"/>
            </a:pPr>
            <a:r>
              <a:rPr lang="en-US" sz="971" b="1" dirty="0">
                <a:solidFill>
                  <a:prstClr val="black"/>
                </a:solidFill>
                <a:latin typeface="Calibri"/>
              </a:rPr>
              <a:t>May 4</a:t>
            </a:r>
            <a:r>
              <a:rPr lang="en-US" sz="971" dirty="0">
                <a:solidFill>
                  <a:prstClr val="black"/>
                </a:solidFill>
                <a:latin typeface="Calibri"/>
              </a:rPr>
              <a:t> - Final drafts completed and resubmitted to OCIO</a:t>
            </a:r>
          </a:p>
          <a:p>
            <a:pPr marL="151287" indent="-151287" defTabSz="806867">
              <a:buFont typeface="Arial" panose="020B0604020202020204" pitchFamily="34" charset="0"/>
              <a:buChar char="•"/>
            </a:pPr>
            <a:r>
              <a:rPr lang="en-US" sz="971" dirty="0">
                <a:solidFill>
                  <a:prstClr val="black"/>
                </a:solidFill>
                <a:latin typeface="Calibri"/>
              </a:rPr>
              <a:t>Agency notified by OCIO on final selections</a:t>
            </a:r>
          </a:p>
          <a:p>
            <a:pPr marL="151287" indent="-151287" defTabSz="806867">
              <a:buFont typeface="Arial" panose="020B0604020202020204" pitchFamily="34" charset="0"/>
              <a:buChar char="•"/>
            </a:pPr>
            <a:endParaRPr lang="en-US" sz="971" dirty="0">
              <a:solidFill>
                <a:prstClr val="black"/>
              </a:solidFill>
              <a:latin typeface="Calibri"/>
            </a:endParaRPr>
          </a:p>
          <a:p>
            <a:pPr defTabSz="806867"/>
            <a:endParaRPr lang="en-US" sz="971" dirty="0">
              <a:solidFill>
                <a:prstClr val="black"/>
              </a:solidFill>
              <a:latin typeface="Calibri"/>
            </a:endParaRPr>
          </a:p>
          <a:p>
            <a:pPr defTabSz="806867"/>
            <a:endParaRPr lang="en-US" sz="971" dirty="0">
              <a:solidFill>
                <a:prstClr val="black"/>
              </a:solidFill>
              <a:latin typeface="Calibri"/>
            </a:endParaRPr>
          </a:p>
        </p:txBody>
      </p:sp>
      <p:sp>
        <p:nvSpPr>
          <p:cNvPr id="17" name="TextBox 16"/>
          <p:cNvSpPr txBox="1"/>
          <p:nvPr/>
        </p:nvSpPr>
        <p:spPr>
          <a:xfrm>
            <a:off x="7425522" y="2980042"/>
            <a:ext cx="2420471" cy="33791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806867"/>
            <a:r>
              <a:rPr lang="en-US" sz="971" b="1" dirty="0">
                <a:solidFill>
                  <a:prstClr val="black"/>
                </a:solidFill>
                <a:latin typeface="Calibri"/>
              </a:rPr>
              <a:t>OCIO</a:t>
            </a:r>
          </a:p>
          <a:p>
            <a:pPr marL="151287" indent="-151287" defTabSz="806867">
              <a:buFont typeface="Arial" panose="020B0604020202020204" pitchFamily="34" charset="0"/>
              <a:buChar char="•"/>
            </a:pPr>
            <a:r>
              <a:rPr lang="en-US" sz="971" b="1" dirty="0">
                <a:solidFill>
                  <a:prstClr val="black"/>
                </a:solidFill>
                <a:latin typeface="Calibri"/>
              </a:rPr>
              <a:t>May 10 - </a:t>
            </a:r>
            <a:r>
              <a:rPr lang="en-US" sz="971" dirty="0">
                <a:solidFill>
                  <a:prstClr val="black"/>
                </a:solidFill>
                <a:latin typeface="Calibri"/>
              </a:rPr>
              <a:t> Final nominations selected</a:t>
            </a:r>
          </a:p>
          <a:p>
            <a:pPr marL="151287" indent="-151287" defTabSz="806867">
              <a:buFont typeface="Arial" panose="020B0604020202020204" pitchFamily="34" charset="0"/>
              <a:buChar char="•"/>
            </a:pPr>
            <a:r>
              <a:rPr lang="en-US" sz="971" b="1" dirty="0">
                <a:solidFill>
                  <a:prstClr val="black"/>
                </a:solidFill>
                <a:latin typeface="Calibri"/>
              </a:rPr>
              <a:t>May 21 </a:t>
            </a:r>
            <a:r>
              <a:rPr lang="en-US" sz="971" dirty="0">
                <a:solidFill>
                  <a:prstClr val="black"/>
                </a:solidFill>
                <a:latin typeface="Calibri"/>
              </a:rPr>
              <a:t>- OCIO submits nominations to NASCIO</a:t>
            </a:r>
          </a:p>
          <a:p>
            <a:pPr marL="151287" indent="-151287" defTabSz="806867">
              <a:buFont typeface="Arial" panose="020B0604020202020204" pitchFamily="34" charset="0"/>
              <a:buChar char="•"/>
            </a:pPr>
            <a:r>
              <a:rPr lang="en-US" sz="971" dirty="0">
                <a:solidFill>
                  <a:prstClr val="black"/>
                </a:solidFill>
                <a:latin typeface="Calibri"/>
              </a:rPr>
              <a:t>Notifications sent to agency</a:t>
            </a:r>
          </a:p>
          <a:p>
            <a:pPr marL="151287" indent="-151287" defTabSz="806867">
              <a:buFont typeface="Arial" panose="020B0604020202020204" pitchFamily="34" charset="0"/>
              <a:buChar char="•"/>
            </a:pPr>
            <a:endParaRPr lang="en-US" sz="971" dirty="0">
              <a:solidFill>
                <a:prstClr val="black"/>
              </a:solidFill>
              <a:latin typeface="Calibri"/>
            </a:endParaRPr>
          </a:p>
          <a:p>
            <a:pPr defTabSz="806867"/>
            <a:r>
              <a:rPr lang="en-US" sz="971" b="1" dirty="0">
                <a:solidFill>
                  <a:prstClr val="black"/>
                </a:solidFill>
                <a:latin typeface="Calibri"/>
              </a:rPr>
              <a:t>NASCIO</a:t>
            </a:r>
          </a:p>
          <a:p>
            <a:pPr marL="151287" indent="-151287" defTabSz="806867">
              <a:buFont typeface="Arial" panose="020B0604020202020204" pitchFamily="34" charset="0"/>
              <a:buChar char="•"/>
            </a:pPr>
            <a:r>
              <a:rPr lang="en-US" sz="971" dirty="0">
                <a:solidFill>
                  <a:prstClr val="black"/>
                </a:solidFill>
                <a:latin typeface="Calibri"/>
              </a:rPr>
              <a:t>Nominations undergo NASCIO review for compliance</a:t>
            </a:r>
          </a:p>
          <a:p>
            <a:pPr marL="151287" indent="-151287" defTabSz="806867">
              <a:buFont typeface="Arial" panose="020B0604020202020204" pitchFamily="34" charset="0"/>
              <a:buChar char="•"/>
            </a:pPr>
            <a:r>
              <a:rPr lang="en-US" sz="971" dirty="0">
                <a:solidFill>
                  <a:prstClr val="black"/>
                </a:solidFill>
                <a:latin typeface="Calibri"/>
              </a:rPr>
              <a:t>If the nomination does not meet guidelines the nominator will be notified and granted 48 hours to resolve the situation.</a:t>
            </a:r>
          </a:p>
          <a:p>
            <a:pPr marL="151287" indent="-151287" defTabSz="806867">
              <a:buFont typeface="Arial" panose="020B0604020202020204" pitchFamily="34" charset="0"/>
              <a:buChar char="•"/>
            </a:pPr>
            <a:endParaRPr lang="en-US" sz="971" dirty="0">
              <a:solidFill>
                <a:prstClr val="black"/>
              </a:solidFill>
              <a:latin typeface="Calibri"/>
            </a:endParaRPr>
          </a:p>
          <a:p>
            <a:pPr defTabSz="806867"/>
            <a:r>
              <a:rPr lang="en-US" sz="971" b="1" dirty="0">
                <a:solidFill>
                  <a:prstClr val="black"/>
                </a:solidFill>
                <a:latin typeface="Calibri"/>
              </a:rPr>
              <a:t>Agencies</a:t>
            </a:r>
          </a:p>
          <a:p>
            <a:pPr marL="151287" indent="-151287" defTabSz="806867">
              <a:buFont typeface="Arial" panose="020B0604020202020204" pitchFamily="34" charset="0"/>
              <a:buChar char="•"/>
            </a:pPr>
            <a:r>
              <a:rPr lang="en-US" sz="971" dirty="0">
                <a:solidFill>
                  <a:prstClr val="black"/>
                </a:solidFill>
                <a:latin typeface="Calibri"/>
              </a:rPr>
              <a:t>If notified, resolve compliance issues</a:t>
            </a:r>
          </a:p>
          <a:p>
            <a:pPr defTabSz="806867"/>
            <a:endParaRPr lang="en-US" sz="971" dirty="0">
              <a:solidFill>
                <a:prstClr val="black"/>
              </a:solidFill>
              <a:latin typeface="Calibri"/>
            </a:endParaRPr>
          </a:p>
          <a:p>
            <a:pPr defTabSz="806867"/>
            <a:r>
              <a:rPr lang="en-US" sz="971" b="1" dirty="0">
                <a:solidFill>
                  <a:prstClr val="black"/>
                </a:solidFill>
                <a:latin typeface="Calibri"/>
              </a:rPr>
              <a:t>Finalists announced in July</a:t>
            </a:r>
          </a:p>
          <a:p>
            <a:pPr defTabSz="806867"/>
            <a:endParaRPr lang="en-US" sz="971" dirty="0">
              <a:solidFill>
                <a:prstClr val="black"/>
              </a:solidFill>
              <a:latin typeface="Calibri"/>
            </a:endParaRPr>
          </a:p>
          <a:p>
            <a:pPr defTabSz="806867"/>
            <a:r>
              <a:rPr lang="en-US" sz="971" b="1" dirty="0">
                <a:solidFill>
                  <a:prstClr val="black"/>
                </a:solidFill>
                <a:latin typeface="Calibri"/>
              </a:rPr>
              <a:t>Recipients announced at NASCIO Annual Conference in October</a:t>
            </a:r>
          </a:p>
          <a:p>
            <a:pPr defTabSz="806867"/>
            <a:endParaRPr lang="en-US" sz="971" dirty="0">
              <a:solidFill>
                <a:prstClr val="black"/>
              </a:solidFill>
              <a:latin typeface="Calibri"/>
            </a:endParaRPr>
          </a:p>
        </p:txBody>
      </p:sp>
      <p:pic>
        <p:nvPicPr>
          <p:cNvPr id="1026" name="Picture 2" descr="https://app.reviewr.com/resources/dyn/files/1627109za1961d7a/_fn/NASCIO_IT_awards_2018_Logo.jpg;jsessionid=85D2A1E6BFD3DF77CE9411B5A68C07FB.2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2941" y="134471"/>
            <a:ext cx="1988388" cy="148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00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4135" y="275665"/>
            <a:ext cx="8068235" cy="6029885"/>
          </a:xfrm>
          <a:custGeom>
            <a:avLst/>
            <a:gdLst/>
            <a:ahLst/>
            <a:cxnLst/>
            <a:rect l="l" t="t" r="r" b="b"/>
            <a:pathLst>
              <a:path w="9144000" h="6833870">
                <a:moveTo>
                  <a:pt x="0" y="0"/>
                </a:moveTo>
                <a:lnTo>
                  <a:pt x="0" y="6833616"/>
                </a:lnTo>
                <a:lnTo>
                  <a:pt x="9144000" y="6833616"/>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p:nvPr/>
        </p:nvSpPr>
        <p:spPr>
          <a:xfrm>
            <a:off x="4075167" y="757585"/>
            <a:ext cx="2600661" cy="1847778"/>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 name="object 4"/>
          <p:cNvSpPr txBox="1">
            <a:spLocks noGrp="1"/>
          </p:cNvSpPr>
          <p:nvPr>
            <p:ph type="title"/>
          </p:nvPr>
        </p:nvSpPr>
        <p:spPr>
          <a:xfrm>
            <a:off x="2054711" y="472216"/>
            <a:ext cx="3099995" cy="391548"/>
          </a:xfrm>
          <a:prstGeom prst="rect">
            <a:avLst/>
          </a:prstGeom>
        </p:spPr>
        <p:txBody>
          <a:bodyPr vert="horz" wrap="square" lIns="0" tIns="11206" rIns="0" bIns="0" rtlCol="0">
            <a:spAutoFit/>
          </a:bodyPr>
          <a:lstStyle/>
          <a:p>
            <a:pPr marL="11206">
              <a:spcBef>
                <a:spcPts val="88"/>
              </a:spcBef>
            </a:pPr>
            <a:r>
              <a:rPr sz="2471" spc="-31" dirty="0">
                <a:solidFill>
                  <a:srgbClr val="1F497C"/>
                </a:solidFill>
              </a:rPr>
              <a:t>INFORMATION</a:t>
            </a:r>
            <a:r>
              <a:rPr sz="2471" spc="-53" dirty="0">
                <a:solidFill>
                  <a:srgbClr val="1F497C"/>
                </a:solidFill>
              </a:rPr>
              <a:t> </a:t>
            </a:r>
            <a:r>
              <a:rPr sz="2471" spc="-62" dirty="0">
                <a:solidFill>
                  <a:srgbClr val="1F497C"/>
                </a:solidFill>
              </a:rPr>
              <a:t>PACKET</a:t>
            </a:r>
            <a:endParaRPr sz="2471" dirty="0"/>
          </a:p>
        </p:txBody>
      </p:sp>
      <p:sp>
        <p:nvSpPr>
          <p:cNvPr id="5" name="object 5"/>
          <p:cNvSpPr/>
          <p:nvPr/>
        </p:nvSpPr>
        <p:spPr>
          <a:xfrm>
            <a:off x="2127774" y="4024032"/>
            <a:ext cx="3639110" cy="1635498"/>
          </a:xfrm>
          <a:custGeom>
            <a:avLst/>
            <a:gdLst/>
            <a:ahLst/>
            <a:cxnLst/>
            <a:rect l="l" t="t" r="r" b="b"/>
            <a:pathLst>
              <a:path w="4124325" h="1853564">
                <a:moveTo>
                  <a:pt x="0" y="0"/>
                </a:moveTo>
                <a:lnTo>
                  <a:pt x="0" y="1853183"/>
                </a:lnTo>
                <a:lnTo>
                  <a:pt x="4123944" y="1853183"/>
                </a:lnTo>
                <a:lnTo>
                  <a:pt x="4123944" y="0"/>
                </a:lnTo>
                <a:lnTo>
                  <a:pt x="0" y="0"/>
                </a:lnTo>
                <a:close/>
              </a:path>
            </a:pathLst>
          </a:custGeom>
          <a:ln w="25400">
            <a:solidFill>
              <a:srgbClr val="79A32F"/>
            </a:solidFill>
          </a:ln>
        </p:spPr>
        <p:txBody>
          <a:bodyPr wrap="square" lIns="0" tIns="0" rIns="0" bIns="0" rtlCol="0"/>
          <a:lstStyle/>
          <a:p>
            <a:pPr defTabSz="806867"/>
            <a:endParaRPr sz="1588">
              <a:solidFill>
                <a:prstClr val="black"/>
              </a:solidFill>
              <a:latin typeface="Calibri"/>
            </a:endParaRPr>
          </a:p>
        </p:txBody>
      </p:sp>
      <p:sp>
        <p:nvSpPr>
          <p:cNvPr id="6" name="object 6"/>
          <p:cNvSpPr txBox="1">
            <a:spLocks noGrp="1"/>
          </p:cNvSpPr>
          <p:nvPr>
            <p:ph type="body" idx="1"/>
          </p:nvPr>
        </p:nvSpPr>
        <p:spPr>
          <a:xfrm>
            <a:off x="2252857" y="2336428"/>
            <a:ext cx="8812577" cy="1634015"/>
          </a:xfrm>
          <a:prstGeom prst="rect">
            <a:avLst/>
          </a:prstGeom>
        </p:spPr>
        <p:txBody>
          <a:bodyPr vert="horz" wrap="square" lIns="0" tIns="10646" rIns="0" bIns="0" rtlCol="0">
            <a:spAutoFit/>
          </a:bodyPr>
          <a:lstStyle/>
          <a:p>
            <a:pPr marL="11206">
              <a:spcBef>
                <a:spcPts val="84"/>
              </a:spcBef>
            </a:pPr>
            <a:r>
              <a:rPr b="0" spc="-4" dirty="0">
                <a:solidFill>
                  <a:srgbClr val="000000"/>
                </a:solidFill>
              </a:rPr>
              <a:t>The </a:t>
            </a:r>
            <a:r>
              <a:rPr spc="-4" dirty="0"/>
              <a:t>NASCIO </a:t>
            </a:r>
            <a:r>
              <a:rPr spc="-13" dirty="0"/>
              <a:t>State </a:t>
            </a:r>
            <a:r>
              <a:rPr spc="-4" dirty="0"/>
              <a:t>IT </a:t>
            </a:r>
            <a:r>
              <a:rPr spc="-9" dirty="0"/>
              <a:t>Recognition Awards</a:t>
            </a:r>
            <a:r>
              <a:rPr spc="44" dirty="0"/>
              <a:t> </a:t>
            </a:r>
            <a:r>
              <a:rPr b="0" spc="-4" dirty="0">
                <a:solidFill>
                  <a:srgbClr val="000000"/>
                </a:solidFill>
              </a:rPr>
              <a:t>honor</a:t>
            </a:r>
          </a:p>
          <a:p>
            <a:pPr marL="11206">
              <a:spcBef>
                <a:spcPts val="26"/>
              </a:spcBef>
            </a:pPr>
            <a:r>
              <a:rPr spc="-9" dirty="0"/>
              <a:t>innovation </a:t>
            </a:r>
            <a:r>
              <a:rPr b="0" spc="-4" dirty="0">
                <a:solidFill>
                  <a:srgbClr val="000000"/>
                </a:solidFill>
              </a:rPr>
              <a:t>and </a:t>
            </a:r>
            <a:r>
              <a:rPr spc="-13" dirty="0"/>
              <a:t>excellence </a:t>
            </a:r>
            <a:r>
              <a:rPr b="0" spc="-4" dirty="0">
                <a:solidFill>
                  <a:srgbClr val="000000"/>
                </a:solidFill>
              </a:rPr>
              <a:t>in the use of </a:t>
            </a:r>
            <a:r>
              <a:rPr spc="-9" dirty="0"/>
              <a:t>information </a:t>
            </a:r>
            <a:r>
              <a:rPr spc="-4" dirty="0"/>
              <a:t>technology </a:t>
            </a:r>
            <a:r>
              <a:rPr b="0" spc="-4" dirty="0">
                <a:solidFill>
                  <a:srgbClr val="000000"/>
                </a:solidFill>
              </a:rPr>
              <a:t>in </a:t>
            </a:r>
            <a:r>
              <a:rPr spc="-13" dirty="0"/>
              <a:t>state</a:t>
            </a:r>
            <a:r>
              <a:rPr spc="88" dirty="0"/>
              <a:t> </a:t>
            </a:r>
            <a:r>
              <a:rPr spc="-9" dirty="0"/>
              <a:t>government</a:t>
            </a:r>
            <a:r>
              <a:rPr b="0" spc="-9" dirty="0">
                <a:solidFill>
                  <a:srgbClr val="000000"/>
                </a:solidFill>
              </a:rPr>
              <a:t>.</a:t>
            </a:r>
          </a:p>
          <a:p>
            <a:pPr>
              <a:lnSpc>
                <a:spcPct val="100000"/>
              </a:lnSpc>
            </a:pPr>
            <a:endParaRPr b="0" spc="-9" dirty="0">
              <a:solidFill>
                <a:srgbClr val="000000"/>
              </a:solidFill>
            </a:endParaRPr>
          </a:p>
          <a:p>
            <a:pPr>
              <a:spcBef>
                <a:spcPts val="26"/>
              </a:spcBef>
            </a:pPr>
            <a:endParaRPr sz="971" dirty="0">
              <a:latin typeface="Times New Roman"/>
              <a:cs typeface="Times New Roman"/>
            </a:endParaRPr>
          </a:p>
          <a:p>
            <a:pPr marL="11206" marR="4483">
              <a:lnSpc>
                <a:spcPct val="101800"/>
              </a:lnSpc>
            </a:pPr>
            <a:r>
              <a:rPr b="0" spc="-4" dirty="0">
                <a:solidFill>
                  <a:srgbClr val="000000"/>
                </a:solidFill>
              </a:rPr>
              <a:t>NASCIO is </a:t>
            </a:r>
            <a:r>
              <a:rPr b="0" spc="-9" dirty="0">
                <a:solidFill>
                  <a:srgbClr val="000000"/>
                </a:solidFill>
              </a:rPr>
              <a:t>seeking nominations </a:t>
            </a:r>
            <a:r>
              <a:rPr b="0" spc="-4" dirty="0">
                <a:solidFill>
                  <a:srgbClr val="000000"/>
                </a:solidFill>
              </a:rPr>
              <a:t>of </a:t>
            </a:r>
            <a:r>
              <a:rPr b="0" spc="-9" dirty="0">
                <a:solidFill>
                  <a:srgbClr val="000000"/>
                </a:solidFill>
              </a:rPr>
              <a:t>transformational projects </a:t>
            </a:r>
            <a:r>
              <a:rPr b="0" spc="-4" dirty="0">
                <a:solidFill>
                  <a:srgbClr val="000000"/>
                </a:solidFill>
              </a:rPr>
              <a:t>and initiatives </a:t>
            </a:r>
            <a:r>
              <a:rPr b="0" spc="-9" dirty="0">
                <a:solidFill>
                  <a:srgbClr val="000000"/>
                </a:solidFill>
              </a:rPr>
              <a:t>that address critical </a:t>
            </a:r>
            <a:r>
              <a:rPr b="0" spc="-4" dirty="0">
                <a:solidFill>
                  <a:srgbClr val="000000"/>
                </a:solidFill>
              </a:rPr>
              <a:t>business </a:t>
            </a:r>
            <a:r>
              <a:rPr b="0" spc="-9" dirty="0">
                <a:solidFill>
                  <a:srgbClr val="000000"/>
                </a:solidFill>
              </a:rPr>
              <a:t>problems,  improve </a:t>
            </a:r>
            <a:r>
              <a:rPr b="0" spc="-4" dirty="0">
                <a:solidFill>
                  <a:srgbClr val="000000"/>
                </a:solidFill>
              </a:rPr>
              <a:t>business processes and </a:t>
            </a:r>
            <a:r>
              <a:rPr b="0" spc="-9" dirty="0">
                <a:solidFill>
                  <a:srgbClr val="000000"/>
                </a:solidFill>
              </a:rPr>
              <a:t>increase citizen engagement </a:t>
            </a:r>
            <a:r>
              <a:rPr b="0" spc="-4" dirty="0">
                <a:solidFill>
                  <a:srgbClr val="000000"/>
                </a:solidFill>
              </a:rPr>
              <a:t>in </a:t>
            </a:r>
            <a:r>
              <a:rPr b="0" spc="-13" dirty="0">
                <a:solidFill>
                  <a:srgbClr val="000000"/>
                </a:solidFill>
              </a:rPr>
              <a:t>state</a:t>
            </a:r>
            <a:r>
              <a:rPr b="0" spc="26" dirty="0">
                <a:solidFill>
                  <a:srgbClr val="000000"/>
                </a:solidFill>
              </a:rPr>
              <a:t> </a:t>
            </a:r>
            <a:r>
              <a:rPr b="0" spc="-9" dirty="0">
                <a:solidFill>
                  <a:srgbClr val="000000"/>
                </a:solidFill>
              </a:rPr>
              <a:t>government.</a:t>
            </a:r>
          </a:p>
          <a:p>
            <a:pPr>
              <a:lnSpc>
                <a:spcPct val="100000"/>
              </a:lnSpc>
            </a:pPr>
            <a:endParaRPr b="0" spc="-9" dirty="0">
              <a:solidFill>
                <a:srgbClr val="000000"/>
              </a:solidFill>
            </a:endParaRPr>
          </a:p>
          <a:p>
            <a:pPr>
              <a:spcBef>
                <a:spcPts val="35"/>
              </a:spcBef>
            </a:pPr>
            <a:endParaRPr sz="1059" dirty="0">
              <a:latin typeface="Times New Roman"/>
              <a:cs typeface="Times New Roman"/>
            </a:endParaRPr>
          </a:p>
          <a:p>
            <a:pPr marL="21853">
              <a:spcBef>
                <a:spcPts val="4"/>
              </a:spcBef>
            </a:pPr>
            <a:r>
              <a:rPr sz="1059" dirty="0"/>
              <a:t>2018</a:t>
            </a:r>
            <a:r>
              <a:rPr sz="1059" spc="-4" dirty="0"/>
              <a:t> CATEGORIES</a:t>
            </a:r>
            <a:endParaRPr sz="1059" dirty="0"/>
          </a:p>
        </p:txBody>
      </p:sp>
      <p:sp>
        <p:nvSpPr>
          <p:cNvPr id="7" name="object 7"/>
          <p:cNvSpPr txBox="1"/>
          <p:nvPr/>
        </p:nvSpPr>
        <p:spPr>
          <a:xfrm>
            <a:off x="2170804" y="4342951"/>
            <a:ext cx="2686610" cy="1236651"/>
          </a:xfrm>
          <a:prstGeom prst="rect">
            <a:avLst/>
          </a:prstGeom>
        </p:spPr>
        <p:txBody>
          <a:bodyPr vert="horz" wrap="square" lIns="0" tIns="11206" rIns="0" bIns="0" rtlCol="0">
            <a:spAutoFit/>
          </a:bodyPr>
          <a:lstStyle/>
          <a:p>
            <a:pPr marL="201717" indent="-201717" defTabSz="806867">
              <a:spcBef>
                <a:spcPts val="88"/>
              </a:spcBef>
              <a:buFont typeface="Symbol"/>
              <a:buChar char=""/>
              <a:tabLst>
                <a:tab pos="201156" algn="l"/>
                <a:tab pos="201717" algn="l"/>
              </a:tabLst>
            </a:pPr>
            <a:r>
              <a:rPr sz="1059" spc="-4" dirty="0">
                <a:solidFill>
                  <a:prstClr val="black"/>
                </a:solidFill>
                <a:latin typeface="Calibri"/>
                <a:cs typeface="Calibri"/>
              </a:rPr>
              <a:t>Business </a:t>
            </a:r>
            <a:r>
              <a:rPr sz="1059" dirty="0">
                <a:solidFill>
                  <a:prstClr val="black"/>
                </a:solidFill>
                <a:latin typeface="Calibri"/>
                <a:cs typeface="Calibri"/>
              </a:rPr>
              <a:t>Process </a:t>
            </a:r>
            <a:r>
              <a:rPr sz="1059" spc="-4" dirty="0">
                <a:solidFill>
                  <a:prstClr val="black"/>
                </a:solidFill>
                <a:latin typeface="Calibri"/>
                <a:cs typeface="Calibri"/>
              </a:rPr>
              <a:t>Innovations</a:t>
            </a:r>
            <a:r>
              <a:rPr sz="1059" spc="-31" dirty="0">
                <a:solidFill>
                  <a:prstClr val="black"/>
                </a:solidFill>
                <a:latin typeface="Calibri"/>
                <a:cs typeface="Calibri"/>
              </a:rPr>
              <a:t> </a:t>
            </a:r>
            <a:r>
              <a:rPr sz="1059" dirty="0">
                <a:solidFill>
                  <a:srgbClr val="C00000"/>
                </a:solidFill>
                <a:latin typeface="Calibri"/>
                <a:cs typeface="Calibri"/>
              </a:rPr>
              <a:t>**NEW**</a:t>
            </a:r>
            <a:endParaRPr sz="1059">
              <a:solidFill>
                <a:prstClr val="black"/>
              </a:solidFill>
              <a:latin typeface="Calibri"/>
              <a:cs typeface="Calibri"/>
            </a:endParaRPr>
          </a:p>
          <a:p>
            <a:pPr marL="201717" indent="-201717" defTabSz="806867">
              <a:spcBef>
                <a:spcPts val="833"/>
              </a:spcBef>
              <a:buFont typeface="Symbol"/>
              <a:buChar char=""/>
              <a:tabLst>
                <a:tab pos="201156" algn="l"/>
                <a:tab pos="201717" algn="l"/>
              </a:tabLst>
            </a:pPr>
            <a:r>
              <a:rPr sz="1059" spc="-4" dirty="0">
                <a:solidFill>
                  <a:prstClr val="black"/>
                </a:solidFill>
                <a:latin typeface="Calibri"/>
                <a:cs typeface="Calibri"/>
              </a:rPr>
              <a:t>Cross‐Boundary </a:t>
            </a:r>
            <a:r>
              <a:rPr sz="1059" spc="-9" dirty="0">
                <a:solidFill>
                  <a:prstClr val="black"/>
                </a:solidFill>
                <a:latin typeface="Calibri"/>
                <a:cs typeface="Calibri"/>
              </a:rPr>
              <a:t>Collaboration </a:t>
            </a:r>
            <a:r>
              <a:rPr sz="1059" dirty="0">
                <a:solidFill>
                  <a:prstClr val="black"/>
                </a:solidFill>
                <a:latin typeface="Calibri"/>
                <a:cs typeface="Calibri"/>
              </a:rPr>
              <a:t>&amp;</a:t>
            </a:r>
            <a:r>
              <a:rPr sz="1059" spc="-26" dirty="0">
                <a:solidFill>
                  <a:prstClr val="black"/>
                </a:solidFill>
                <a:latin typeface="Calibri"/>
                <a:cs typeface="Calibri"/>
              </a:rPr>
              <a:t> </a:t>
            </a:r>
            <a:r>
              <a:rPr sz="1059" dirty="0">
                <a:solidFill>
                  <a:prstClr val="black"/>
                </a:solidFill>
                <a:latin typeface="Calibri"/>
                <a:cs typeface="Calibri"/>
              </a:rPr>
              <a:t>Partnerships</a:t>
            </a:r>
            <a:endParaRPr sz="1059">
              <a:solidFill>
                <a:prstClr val="black"/>
              </a:solidFill>
              <a:latin typeface="Calibri"/>
              <a:cs typeface="Calibri"/>
            </a:endParaRPr>
          </a:p>
          <a:p>
            <a:pPr marL="201717" indent="-201717" defTabSz="806867">
              <a:spcBef>
                <a:spcPts val="834"/>
              </a:spcBef>
              <a:buFont typeface="Symbol"/>
              <a:buChar char=""/>
              <a:tabLst>
                <a:tab pos="201156" algn="l"/>
                <a:tab pos="201717" algn="l"/>
              </a:tabLst>
            </a:pPr>
            <a:r>
              <a:rPr sz="1059" spc="-4" dirty="0">
                <a:solidFill>
                  <a:prstClr val="black"/>
                </a:solidFill>
                <a:latin typeface="Calibri"/>
                <a:cs typeface="Calibri"/>
              </a:rPr>
              <a:t>Cybersecurity</a:t>
            </a:r>
            <a:endParaRPr sz="1059">
              <a:solidFill>
                <a:prstClr val="black"/>
              </a:solidFill>
              <a:latin typeface="Calibri"/>
              <a:cs typeface="Calibri"/>
            </a:endParaRPr>
          </a:p>
          <a:p>
            <a:pPr marL="201717" indent="-201717" defTabSz="806867">
              <a:spcBef>
                <a:spcPts val="829"/>
              </a:spcBef>
              <a:buFont typeface="Symbol"/>
              <a:buChar char=""/>
              <a:tabLst>
                <a:tab pos="201156" algn="l"/>
                <a:tab pos="201717" algn="l"/>
              </a:tabLst>
            </a:pPr>
            <a:r>
              <a:rPr sz="1059" spc="-4" dirty="0">
                <a:solidFill>
                  <a:prstClr val="black"/>
                </a:solidFill>
                <a:latin typeface="Calibri"/>
                <a:cs typeface="Calibri"/>
              </a:rPr>
              <a:t>Data Management, Analytics </a:t>
            </a:r>
            <a:r>
              <a:rPr sz="1059" dirty="0">
                <a:solidFill>
                  <a:prstClr val="black"/>
                </a:solidFill>
                <a:latin typeface="Calibri"/>
                <a:cs typeface="Calibri"/>
              </a:rPr>
              <a:t>&amp;</a:t>
            </a:r>
            <a:r>
              <a:rPr sz="1059" spc="-26" dirty="0">
                <a:solidFill>
                  <a:prstClr val="black"/>
                </a:solidFill>
                <a:latin typeface="Calibri"/>
                <a:cs typeface="Calibri"/>
              </a:rPr>
              <a:t> </a:t>
            </a:r>
            <a:r>
              <a:rPr sz="1059" spc="-4" dirty="0">
                <a:solidFill>
                  <a:prstClr val="black"/>
                </a:solidFill>
                <a:latin typeface="Calibri"/>
                <a:cs typeface="Calibri"/>
              </a:rPr>
              <a:t>Visualization</a:t>
            </a:r>
            <a:endParaRPr sz="1059">
              <a:solidFill>
                <a:prstClr val="black"/>
              </a:solidFill>
              <a:latin typeface="Calibri"/>
              <a:cs typeface="Calibri"/>
            </a:endParaRPr>
          </a:p>
          <a:p>
            <a:pPr marL="201717" indent="-201717" defTabSz="806867">
              <a:spcBef>
                <a:spcPts val="838"/>
              </a:spcBef>
              <a:buFont typeface="Symbol"/>
              <a:buChar char=""/>
              <a:tabLst>
                <a:tab pos="201156" algn="l"/>
                <a:tab pos="201717" algn="l"/>
              </a:tabLst>
            </a:pPr>
            <a:r>
              <a:rPr sz="1059" spc="-4" dirty="0">
                <a:solidFill>
                  <a:prstClr val="black"/>
                </a:solidFill>
                <a:latin typeface="Calibri"/>
                <a:cs typeface="Calibri"/>
              </a:rPr>
              <a:t>Digital </a:t>
            </a:r>
            <a:r>
              <a:rPr sz="1059" dirty="0">
                <a:solidFill>
                  <a:prstClr val="black"/>
                </a:solidFill>
                <a:latin typeface="Calibri"/>
                <a:cs typeface="Calibri"/>
              </a:rPr>
              <a:t>Government: </a:t>
            </a:r>
            <a:r>
              <a:rPr sz="1059" spc="-4" dirty="0">
                <a:solidFill>
                  <a:prstClr val="black"/>
                </a:solidFill>
                <a:latin typeface="Calibri"/>
                <a:cs typeface="Calibri"/>
              </a:rPr>
              <a:t>Government </a:t>
            </a:r>
            <a:r>
              <a:rPr sz="1059" dirty="0">
                <a:solidFill>
                  <a:prstClr val="black"/>
                </a:solidFill>
                <a:latin typeface="Calibri"/>
                <a:cs typeface="Calibri"/>
              </a:rPr>
              <a:t>to</a:t>
            </a:r>
            <a:r>
              <a:rPr sz="1059" spc="-40" dirty="0">
                <a:solidFill>
                  <a:prstClr val="black"/>
                </a:solidFill>
                <a:latin typeface="Calibri"/>
                <a:cs typeface="Calibri"/>
              </a:rPr>
              <a:t> </a:t>
            </a:r>
            <a:r>
              <a:rPr sz="1059" dirty="0">
                <a:solidFill>
                  <a:prstClr val="black"/>
                </a:solidFill>
                <a:latin typeface="Calibri"/>
                <a:cs typeface="Calibri"/>
              </a:rPr>
              <a:t>Business</a:t>
            </a:r>
            <a:endParaRPr sz="1059">
              <a:solidFill>
                <a:prstClr val="black"/>
              </a:solidFill>
              <a:latin typeface="Calibri"/>
              <a:cs typeface="Calibri"/>
            </a:endParaRPr>
          </a:p>
        </p:txBody>
      </p:sp>
      <p:sp>
        <p:nvSpPr>
          <p:cNvPr id="8" name="object 8"/>
          <p:cNvSpPr/>
          <p:nvPr/>
        </p:nvSpPr>
        <p:spPr>
          <a:xfrm>
            <a:off x="6169959" y="4024032"/>
            <a:ext cx="3640231" cy="1635498"/>
          </a:xfrm>
          <a:custGeom>
            <a:avLst/>
            <a:gdLst/>
            <a:ahLst/>
            <a:cxnLst/>
            <a:rect l="l" t="t" r="r" b="b"/>
            <a:pathLst>
              <a:path w="4125595" h="1853564">
                <a:moveTo>
                  <a:pt x="0" y="0"/>
                </a:moveTo>
                <a:lnTo>
                  <a:pt x="0" y="1853184"/>
                </a:lnTo>
                <a:lnTo>
                  <a:pt x="4125468" y="1853183"/>
                </a:lnTo>
                <a:lnTo>
                  <a:pt x="4125468" y="0"/>
                </a:lnTo>
                <a:lnTo>
                  <a:pt x="0" y="0"/>
                </a:lnTo>
                <a:close/>
              </a:path>
            </a:pathLst>
          </a:custGeom>
          <a:ln w="25400">
            <a:solidFill>
              <a:srgbClr val="79A32F"/>
            </a:solidFill>
          </a:ln>
        </p:spPr>
        <p:txBody>
          <a:bodyPr wrap="square" lIns="0" tIns="0" rIns="0" bIns="0" rtlCol="0"/>
          <a:lstStyle/>
          <a:p>
            <a:pPr defTabSz="806867"/>
            <a:endParaRPr sz="1588">
              <a:solidFill>
                <a:prstClr val="black"/>
              </a:solidFill>
              <a:latin typeface="Calibri"/>
            </a:endParaRPr>
          </a:p>
        </p:txBody>
      </p:sp>
      <p:sp>
        <p:nvSpPr>
          <p:cNvPr id="9" name="object 9"/>
          <p:cNvSpPr txBox="1"/>
          <p:nvPr/>
        </p:nvSpPr>
        <p:spPr>
          <a:xfrm>
            <a:off x="6212989" y="4211843"/>
            <a:ext cx="3143250" cy="1236651"/>
          </a:xfrm>
          <a:prstGeom prst="rect">
            <a:avLst/>
          </a:prstGeom>
        </p:spPr>
        <p:txBody>
          <a:bodyPr vert="horz" wrap="square" lIns="0" tIns="11206" rIns="0" bIns="0" rtlCol="0">
            <a:spAutoFit/>
          </a:bodyPr>
          <a:lstStyle/>
          <a:p>
            <a:pPr marL="201717" indent="-201717" defTabSz="806867">
              <a:spcBef>
                <a:spcPts val="88"/>
              </a:spcBef>
              <a:buFont typeface="Symbol"/>
              <a:buChar char=""/>
              <a:tabLst>
                <a:tab pos="201156" algn="l"/>
                <a:tab pos="201717" algn="l"/>
              </a:tabLst>
            </a:pPr>
            <a:r>
              <a:rPr sz="1059" spc="-4" dirty="0">
                <a:solidFill>
                  <a:prstClr val="black"/>
                </a:solidFill>
                <a:latin typeface="Calibri"/>
                <a:cs typeface="Calibri"/>
              </a:rPr>
              <a:t>Digital </a:t>
            </a:r>
            <a:r>
              <a:rPr sz="1059" dirty="0">
                <a:solidFill>
                  <a:prstClr val="black"/>
                </a:solidFill>
                <a:latin typeface="Calibri"/>
                <a:cs typeface="Calibri"/>
              </a:rPr>
              <a:t>Government: </a:t>
            </a:r>
            <a:r>
              <a:rPr sz="1059" spc="-4" dirty="0">
                <a:solidFill>
                  <a:prstClr val="black"/>
                </a:solidFill>
                <a:latin typeface="Calibri"/>
                <a:cs typeface="Calibri"/>
              </a:rPr>
              <a:t>Government </a:t>
            </a:r>
            <a:r>
              <a:rPr sz="1059" dirty="0">
                <a:solidFill>
                  <a:prstClr val="black"/>
                </a:solidFill>
                <a:latin typeface="Calibri"/>
                <a:cs typeface="Calibri"/>
              </a:rPr>
              <a:t>to </a:t>
            </a:r>
            <a:r>
              <a:rPr sz="1059" spc="-9" dirty="0">
                <a:solidFill>
                  <a:prstClr val="black"/>
                </a:solidFill>
                <a:latin typeface="Calibri"/>
                <a:cs typeface="Calibri"/>
              </a:rPr>
              <a:t>Citizen</a:t>
            </a:r>
            <a:endParaRPr sz="1059">
              <a:solidFill>
                <a:prstClr val="black"/>
              </a:solidFill>
              <a:latin typeface="Calibri"/>
              <a:cs typeface="Calibri"/>
            </a:endParaRPr>
          </a:p>
          <a:p>
            <a:pPr marL="201717" indent="-201717" defTabSz="806867">
              <a:spcBef>
                <a:spcPts val="829"/>
              </a:spcBef>
              <a:buFont typeface="Symbol"/>
              <a:buChar char=""/>
              <a:tabLst>
                <a:tab pos="201156" algn="l"/>
                <a:tab pos="201717" algn="l"/>
              </a:tabLst>
            </a:pPr>
            <a:r>
              <a:rPr sz="1059" spc="-4" dirty="0">
                <a:solidFill>
                  <a:prstClr val="black"/>
                </a:solidFill>
                <a:latin typeface="Calibri"/>
                <a:cs typeface="Calibri"/>
              </a:rPr>
              <a:t>Emerging </a:t>
            </a:r>
            <a:r>
              <a:rPr sz="1059" dirty="0">
                <a:solidFill>
                  <a:prstClr val="black"/>
                </a:solidFill>
                <a:latin typeface="Calibri"/>
                <a:cs typeface="Calibri"/>
              </a:rPr>
              <a:t>&amp; </a:t>
            </a:r>
            <a:r>
              <a:rPr sz="1059" spc="-4" dirty="0">
                <a:solidFill>
                  <a:prstClr val="black"/>
                </a:solidFill>
                <a:latin typeface="Calibri"/>
                <a:cs typeface="Calibri"/>
              </a:rPr>
              <a:t>Innovative</a:t>
            </a:r>
            <a:r>
              <a:rPr sz="1059" spc="-18" dirty="0">
                <a:solidFill>
                  <a:prstClr val="black"/>
                </a:solidFill>
                <a:latin typeface="Calibri"/>
                <a:cs typeface="Calibri"/>
              </a:rPr>
              <a:t> </a:t>
            </a:r>
            <a:r>
              <a:rPr sz="1059" spc="-4" dirty="0">
                <a:solidFill>
                  <a:prstClr val="black"/>
                </a:solidFill>
                <a:latin typeface="Calibri"/>
                <a:cs typeface="Calibri"/>
              </a:rPr>
              <a:t>Technologies</a:t>
            </a:r>
            <a:endParaRPr sz="1059">
              <a:solidFill>
                <a:prstClr val="black"/>
              </a:solidFill>
              <a:latin typeface="Calibri"/>
              <a:cs typeface="Calibri"/>
            </a:endParaRPr>
          </a:p>
          <a:p>
            <a:pPr marL="201717" indent="-201717" defTabSz="806867">
              <a:spcBef>
                <a:spcPts val="838"/>
              </a:spcBef>
              <a:buFont typeface="Symbol"/>
              <a:buChar char=""/>
              <a:tabLst>
                <a:tab pos="201156" algn="l"/>
                <a:tab pos="201717" algn="l"/>
              </a:tabLst>
            </a:pPr>
            <a:r>
              <a:rPr sz="1059" spc="-4" dirty="0">
                <a:solidFill>
                  <a:prstClr val="black"/>
                </a:solidFill>
                <a:latin typeface="Calibri"/>
                <a:cs typeface="Calibri"/>
              </a:rPr>
              <a:t>Enterprise </a:t>
            </a:r>
            <a:r>
              <a:rPr sz="1059" dirty="0">
                <a:solidFill>
                  <a:prstClr val="black"/>
                </a:solidFill>
                <a:latin typeface="Calibri"/>
                <a:cs typeface="Calibri"/>
              </a:rPr>
              <a:t>IT Management</a:t>
            </a:r>
            <a:r>
              <a:rPr sz="1059" spc="-4" dirty="0">
                <a:solidFill>
                  <a:prstClr val="black"/>
                </a:solidFill>
                <a:latin typeface="Calibri"/>
                <a:cs typeface="Calibri"/>
              </a:rPr>
              <a:t> Initiatives</a:t>
            </a:r>
            <a:endParaRPr sz="1059">
              <a:solidFill>
                <a:prstClr val="black"/>
              </a:solidFill>
              <a:latin typeface="Calibri"/>
              <a:cs typeface="Calibri"/>
            </a:endParaRPr>
          </a:p>
          <a:p>
            <a:pPr marL="201717" indent="-201717" defTabSz="806867">
              <a:spcBef>
                <a:spcPts val="829"/>
              </a:spcBef>
              <a:buFont typeface="Symbol"/>
              <a:buChar char=""/>
              <a:tabLst>
                <a:tab pos="201156" algn="l"/>
                <a:tab pos="201717" algn="l"/>
              </a:tabLst>
            </a:pPr>
            <a:r>
              <a:rPr sz="1059" spc="-9" dirty="0">
                <a:solidFill>
                  <a:prstClr val="black"/>
                </a:solidFill>
                <a:latin typeface="Calibri"/>
                <a:cs typeface="Calibri"/>
              </a:rPr>
              <a:t>Information Communications </a:t>
            </a:r>
            <a:r>
              <a:rPr sz="1059" spc="-4" dirty="0">
                <a:solidFill>
                  <a:prstClr val="black"/>
                </a:solidFill>
                <a:latin typeface="Calibri"/>
                <a:cs typeface="Calibri"/>
              </a:rPr>
              <a:t>Technology</a:t>
            </a:r>
            <a:r>
              <a:rPr sz="1059" spc="53" dirty="0">
                <a:solidFill>
                  <a:prstClr val="black"/>
                </a:solidFill>
                <a:latin typeface="Calibri"/>
                <a:cs typeface="Calibri"/>
              </a:rPr>
              <a:t> </a:t>
            </a:r>
            <a:r>
              <a:rPr sz="1059" spc="-4" dirty="0">
                <a:solidFill>
                  <a:prstClr val="black"/>
                </a:solidFill>
                <a:latin typeface="Calibri"/>
                <a:cs typeface="Calibri"/>
              </a:rPr>
              <a:t>Innovations</a:t>
            </a:r>
            <a:endParaRPr sz="1059">
              <a:solidFill>
                <a:prstClr val="black"/>
              </a:solidFill>
              <a:latin typeface="Calibri"/>
              <a:cs typeface="Calibri"/>
            </a:endParaRPr>
          </a:p>
          <a:p>
            <a:pPr marL="201717" indent="-201717" defTabSz="806867">
              <a:spcBef>
                <a:spcPts val="838"/>
              </a:spcBef>
              <a:buFont typeface="Symbol"/>
              <a:buChar char=""/>
              <a:tabLst>
                <a:tab pos="201156" algn="l"/>
                <a:tab pos="201717" algn="l"/>
              </a:tabLst>
            </a:pPr>
            <a:r>
              <a:rPr sz="1059" spc="-4" dirty="0">
                <a:solidFill>
                  <a:prstClr val="black"/>
                </a:solidFill>
                <a:latin typeface="Calibri"/>
                <a:cs typeface="Calibri"/>
              </a:rPr>
              <a:t>State CIO Oﬃce Special</a:t>
            </a:r>
            <a:r>
              <a:rPr sz="1059" spc="-9" dirty="0">
                <a:solidFill>
                  <a:prstClr val="black"/>
                </a:solidFill>
                <a:latin typeface="Calibri"/>
                <a:cs typeface="Calibri"/>
              </a:rPr>
              <a:t> Recognition</a:t>
            </a:r>
            <a:endParaRPr sz="1059">
              <a:solidFill>
                <a:prstClr val="black"/>
              </a:solidFill>
              <a:latin typeface="Calibri"/>
              <a:cs typeface="Calibri"/>
            </a:endParaRPr>
          </a:p>
        </p:txBody>
      </p:sp>
      <p:sp>
        <p:nvSpPr>
          <p:cNvPr id="13" name="object 13"/>
          <p:cNvSpPr txBox="1"/>
          <p:nvPr/>
        </p:nvSpPr>
        <p:spPr>
          <a:xfrm>
            <a:off x="9890564" y="6372617"/>
            <a:ext cx="101974" cy="346249"/>
          </a:xfrm>
          <a:prstGeom prst="rect">
            <a:avLst/>
          </a:prstGeom>
        </p:spPr>
        <p:txBody>
          <a:bodyPr vert="horz" wrap="square" lIns="0" tIns="0" rIns="0" bIns="0" rtlCol="0">
            <a:spAutoFit/>
          </a:bodyPr>
          <a:lstStyle/>
          <a:p>
            <a:pPr marL="22413" defTabSz="806867">
              <a:lnSpc>
                <a:spcPts val="927"/>
              </a:lnSpc>
            </a:pPr>
            <a:fld id="{81D60167-4931-47E6-BA6A-407CBD079E47}" type="slidenum">
              <a:rPr sz="882" dirty="0">
                <a:solidFill>
                  <a:prstClr val="black"/>
                </a:solidFill>
                <a:latin typeface="Calibri"/>
                <a:cs typeface="Calibri"/>
              </a:rPr>
              <a:pPr marL="22413" defTabSz="806867">
                <a:lnSpc>
                  <a:spcPts val="927"/>
                </a:lnSpc>
              </a:pPr>
              <a:t>6</a:t>
            </a:fld>
            <a:endParaRPr sz="882">
              <a:solidFill>
                <a:prstClr val="black"/>
              </a:solidFill>
              <a:latin typeface="Calibri"/>
              <a:cs typeface="Calibri"/>
            </a:endParaRPr>
          </a:p>
        </p:txBody>
      </p:sp>
      <p:sp>
        <p:nvSpPr>
          <p:cNvPr id="10" name="object 10"/>
          <p:cNvSpPr txBox="1"/>
          <p:nvPr/>
        </p:nvSpPr>
        <p:spPr>
          <a:xfrm>
            <a:off x="2082276" y="984148"/>
            <a:ext cx="1095935" cy="825332"/>
          </a:xfrm>
          <a:prstGeom prst="rect">
            <a:avLst/>
          </a:prstGeom>
        </p:spPr>
        <p:txBody>
          <a:bodyPr vert="horz" wrap="square" lIns="0" tIns="10646" rIns="0" bIns="0" rtlCol="0">
            <a:spAutoFit/>
          </a:bodyPr>
          <a:lstStyle/>
          <a:p>
            <a:pPr marL="11206" marR="4483" defTabSz="806867">
              <a:lnSpc>
                <a:spcPct val="149700"/>
              </a:lnSpc>
              <a:spcBef>
                <a:spcPts val="84"/>
              </a:spcBef>
            </a:pPr>
            <a:r>
              <a:rPr sz="882" i="1" spc="-4" dirty="0">
                <a:solidFill>
                  <a:prstClr val="black"/>
                </a:solidFill>
                <a:latin typeface="Calibri"/>
                <a:cs typeface="Calibri"/>
              </a:rPr>
              <a:t>Submission Information  Category </a:t>
            </a:r>
            <a:r>
              <a:rPr sz="882" i="1" spc="-9" dirty="0">
                <a:solidFill>
                  <a:prstClr val="black"/>
                </a:solidFill>
                <a:latin typeface="Calibri"/>
                <a:cs typeface="Calibri"/>
              </a:rPr>
              <a:t>Descriptions  </a:t>
            </a:r>
            <a:r>
              <a:rPr sz="882" i="1" spc="-4" dirty="0">
                <a:solidFill>
                  <a:prstClr val="black"/>
                </a:solidFill>
                <a:latin typeface="Calibri"/>
                <a:cs typeface="Calibri"/>
              </a:rPr>
              <a:t>Scoring Guidance  Nomination</a:t>
            </a:r>
            <a:r>
              <a:rPr sz="882" i="1" spc="-18" dirty="0">
                <a:solidFill>
                  <a:prstClr val="black"/>
                </a:solidFill>
                <a:latin typeface="Calibri"/>
                <a:cs typeface="Calibri"/>
              </a:rPr>
              <a:t> </a:t>
            </a:r>
            <a:r>
              <a:rPr sz="882" i="1" spc="-4" dirty="0">
                <a:solidFill>
                  <a:prstClr val="black"/>
                </a:solidFill>
                <a:latin typeface="Calibri"/>
                <a:cs typeface="Calibri"/>
              </a:rPr>
              <a:t>Example</a:t>
            </a:r>
            <a:endParaRPr sz="882" dirty="0">
              <a:solidFill>
                <a:prstClr val="black"/>
              </a:solidFill>
              <a:latin typeface="Calibri"/>
              <a:cs typeface="Calibri"/>
            </a:endParaRPr>
          </a:p>
        </p:txBody>
      </p:sp>
      <p:sp>
        <p:nvSpPr>
          <p:cNvPr id="11" name="object 11"/>
          <p:cNvSpPr txBox="1"/>
          <p:nvPr/>
        </p:nvSpPr>
        <p:spPr>
          <a:xfrm>
            <a:off x="3265134" y="984148"/>
            <a:ext cx="631451" cy="813406"/>
          </a:xfrm>
          <a:prstGeom prst="rect">
            <a:avLst/>
          </a:prstGeom>
        </p:spPr>
        <p:txBody>
          <a:bodyPr vert="horz" wrap="square" lIns="0" tIns="77321" rIns="0" bIns="0" rtlCol="0">
            <a:spAutoFit/>
          </a:bodyPr>
          <a:lstStyle/>
          <a:p>
            <a:pPr marL="11767" defTabSz="806867">
              <a:spcBef>
                <a:spcPts val="609"/>
              </a:spcBef>
            </a:pPr>
            <a:r>
              <a:rPr sz="882" i="1" dirty="0">
                <a:solidFill>
                  <a:prstClr val="black"/>
                </a:solidFill>
                <a:latin typeface="Calibri"/>
                <a:cs typeface="Calibri"/>
              </a:rPr>
              <a:t>Page</a:t>
            </a:r>
            <a:r>
              <a:rPr sz="882" i="1" spc="-13" dirty="0">
                <a:solidFill>
                  <a:prstClr val="black"/>
                </a:solidFill>
                <a:latin typeface="Calibri"/>
                <a:cs typeface="Calibri"/>
              </a:rPr>
              <a:t> </a:t>
            </a:r>
            <a:r>
              <a:rPr sz="882" i="1" dirty="0">
                <a:solidFill>
                  <a:prstClr val="black"/>
                </a:solidFill>
                <a:latin typeface="Calibri"/>
                <a:cs typeface="Calibri"/>
              </a:rPr>
              <a:t>2</a:t>
            </a:r>
            <a:endParaRPr sz="882">
              <a:solidFill>
                <a:prstClr val="black"/>
              </a:solidFill>
              <a:latin typeface="Calibri"/>
              <a:cs typeface="Calibri"/>
            </a:endParaRPr>
          </a:p>
          <a:p>
            <a:pPr marL="11206" defTabSz="806867">
              <a:spcBef>
                <a:spcPts val="525"/>
              </a:spcBef>
            </a:pPr>
            <a:r>
              <a:rPr sz="882" i="1" spc="-4" dirty="0">
                <a:solidFill>
                  <a:prstClr val="black"/>
                </a:solidFill>
                <a:latin typeface="Calibri"/>
                <a:cs typeface="Calibri"/>
              </a:rPr>
              <a:t>Pages </a:t>
            </a:r>
            <a:r>
              <a:rPr sz="882" i="1" dirty="0">
                <a:solidFill>
                  <a:prstClr val="black"/>
                </a:solidFill>
                <a:latin typeface="Calibri"/>
                <a:cs typeface="Calibri"/>
              </a:rPr>
              <a:t>3 ‐</a:t>
            </a:r>
            <a:r>
              <a:rPr sz="882" i="1" spc="-49" dirty="0">
                <a:solidFill>
                  <a:prstClr val="black"/>
                </a:solidFill>
                <a:latin typeface="Calibri"/>
                <a:cs typeface="Calibri"/>
              </a:rPr>
              <a:t> </a:t>
            </a:r>
            <a:r>
              <a:rPr sz="882" i="1" dirty="0">
                <a:solidFill>
                  <a:prstClr val="black"/>
                </a:solidFill>
                <a:latin typeface="Calibri"/>
                <a:cs typeface="Calibri"/>
              </a:rPr>
              <a:t>11</a:t>
            </a:r>
            <a:endParaRPr sz="882">
              <a:solidFill>
                <a:prstClr val="black"/>
              </a:solidFill>
              <a:latin typeface="Calibri"/>
              <a:cs typeface="Calibri"/>
            </a:endParaRPr>
          </a:p>
          <a:p>
            <a:pPr marL="11206" defTabSz="806867">
              <a:spcBef>
                <a:spcPts val="529"/>
              </a:spcBef>
            </a:pPr>
            <a:r>
              <a:rPr sz="882" i="1" dirty="0">
                <a:solidFill>
                  <a:prstClr val="black"/>
                </a:solidFill>
                <a:latin typeface="Calibri"/>
                <a:cs typeface="Calibri"/>
              </a:rPr>
              <a:t>Pages 12 ‐</a:t>
            </a:r>
            <a:r>
              <a:rPr sz="882" i="1" spc="-84" dirty="0">
                <a:solidFill>
                  <a:prstClr val="black"/>
                </a:solidFill>
                <a:latin typeface="Calibri"/>
                <a:cs typeface="Calibri"/>
              </a:rPr>
              <a:t> </a:t>
            </a:r>
            <a:r>
              <a:rPr sz="882" i="1" dirty="0">
                <a:solidFill>
                  <a:prstClr val="black"/>
                </a:solidFill>
                <a:latin typeface="Calibri"/>
                <a:cs typeface="Calibri"/>
              </a:rPr>
              <a:t>13</a:t>
            </a:r>
            <a:endParaRPr sz="882">
              <a:solidFill>
                <a:prstClr val="black"/>
              </a:solidFill>
              <a:latin typeface="Calibri"/>
              <a:cs typeface="Calibri"/>
            </a:endParaRPr>
          </a:p>
          <a:p>
            <a:pPr marL="11767" defTabSz="806867">
              <a:spcBef>
                <a:spcPts val="525"/>
              </a:spcBef>
            </a:pPr>
            <a:r>
              <a:rPr sz="882" i="1" dirty="0">
                <a:solidFill>
                  <a:prstClr val="black"/>
                </a:solidFill>
                <a:latin typeface="Calibri"/>
                <a:cs typeface="Calibri"/>
              </a:rPr>
              <a:t>Page</a:t>
            </a:r>
            <a:r>
              <a:rPr sz="882" i="1" spc="-13" dirty="0">
                <a:solidFill>
                  <a:prstClr val="black"/>
                </a:solidFill>
                <a:latin typeface="Calibri"/>
                <a:cs typeface="Calibri"/>
              </a:rPr>
              <a:t> </a:t>
            </a:r>
            <a:r>
              <a:rPr sz="882" i="1" dirty="0">
                <a:solidFill>
                  <a:prstClr val="black"/>
                </a:solidFill>
                <a:latin typeface="Calibri"/>
                <a:cs typeface="Calibri"/>
              </a:rPr>
              <a:t>14</a:t>
            </a:r>
            <a:endParaRPr sz="882">
              <a:solidFill>
                <a:prstClr val="black"/>
              </a:solidFill>
              <a:latin typeface="Calibri"/>
              <a:cs typeface="Calibri"/>
            </a:endParaRPr>
          </a:p>
        </p:txBody>
      </p:sp>
      <p:sp>
        <p:nvSpPr>
          <p:cNvPr id="12" name="object 12"/>
          <p:cNvSpPr txBox="1"/>
          <p:nvPr/>
        </p:nvSpPr>
        <p:spPr>
          <a:xfrm>
            <a:off x="3115683" y="5895414"/>
            <a:ext cx="5708837" cy="282363"/>
          </a:xfrm>
          <a:prstGeom prst="rect">
            <a:avLst/>
          </a:prstGeom>
        </p:spPr>
        <p:txBody>
          <a:bodyPr vert="horz" wrap="square" lIns="0" tIns="10646" rIns="0" bIns="0" rtlCol="0">
            <a:spAutoFit/>
          </a:bodyPr>
          <a:lstStyle/>
          <a:p>
            <a:pPr marL="11206" defTabSz="806867">
              <a:spcBef>
                <a:spcPts val="84"/>
              </a:spcBef>
            </a:pPr>
            <a:r>
              <a:rPr sz="1765" b="1" spc="-9" dirty="0">
                <a:solidFill>
                  <a:srgbClr val="1F497C"/>
                </a:solidFill>
                <a:latin typeface="Calibri"/>
                <a:cs typeface="Calibri"/>
              </a:rPr>
              <a:t>Nominations </a:t>
            </a:r>
            <a:r>
              <a:rPr sz="1765" b="1" spc="-4" dirty="0">
                <a:solidFill>
                  <a:srgbClr val="1F497C"/>
                </a:solidFill>
                <a:latin typeface="Calibri"/>
                <a:cs typeface="Calibri"/>
              </a:rPr>
              <a:t>due </a:t>
            </a:r>
            <a:r>
              <a:rPr lang="en-US" sz="1765" b="1" spc="-4" dirty="0">
                <a:solidFill>
                  <a:srgbClr val="1F497C"/>
                </a:solidFill>
                <a:latin typeface="Calibri"/>
                <a:cs typeface="Calibri"/>
              </a:rPr>
              <a:t>to OCIO by May 10</a:t>
            </a:r>
            <a:r>
              <a:rPr sz="1765" b="1" spc="-4" dirty="0">
                <a:solidFill>
                  <a:srgbClr val="1F497C"/>
                </a:solidFill>
                <a:latin typeface="Calibri"/>
                <a:cs typeface="Calibri"/>
              </a:rPr>
              <a:t>, 2018 </a:t>
            </a:r>
            <a:r>
              <a:rPr sz="1765" b="1" spc="-9" dirty="0">
                <a:solidFill>
                  <a:srgbClr val="1F497C"/>
                </a:solidFill>
                <a:latin typeface="Calibri"/>
                <a:cs typeface="Calibri"/>
              </a:rPr>
              <a:t>by </a:t>
            </a:r>
            <a:r>
              <a:rPr sz="1765" b="1" spc="-4" dirty="0">
                <a:solidFill>
                  <a:srgbClr val="1F497C"/>
                </a:solidFill>
                <a:latin typeface="Calibri"/>
                <a:cs typeface="Calibri"/>
              </a:rPr>
              <a:t>11:59 </a:t>
            </a:r>
            <a:r>
              <a:rPr lang="en-US" sz="1765" b="1" spc="-4" dirty="0">
                <a:solidFill>
                  <a:srgbClr val="1F497C"/>
                </a:solidFill>
                <a:latin typeface="Calibri"/>
                <a:cs typeface="Calibri"/>
              </a:rPr>
              <a:t>p.m.</a:t>
            </a:r>
            <a:endParaRPr sz="1765" dirty="0">
              <a:solidFill>
                <a:prstClr val="black"/>
              </a:solidFill>
              <a:latin typeface="Calibri"/>
              <a:cs typeface="Calibri"/>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572" y="962971"/>
            <a:ext cx="3199055" cy="1535983"/>
          </a:xfrm>
          <a:prstGeom prst="rect">
            <a:avLst/>
          </a:prstGeom>
        </p:spPr>
      </p:pic>
    </p:spTree>
    <p:extLst>
      <p:ext uri="{BB962C8B-B14F-4D97-AF65-F5344CB8AC3E}">
        <p14:creationId xmlns:p14="http://schemas.microsoft.com/office/powerpoint/2010/main" val="2748659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3793" y="347158"/>
            <a:ext cx="3403787" cy="363795"/>
          </a:xfrm>
          <a:prstGeom prst="rect">
            <a:avLst/>
          </a:prstGeom>
        </p:spPr>
        <p:txBody>
          <a:bodyPr vert="horz" wrap="square" lIns="0" tIns="10646" rIns="0" bIns="0" rtlCol="0">
            <a:spAutoFit/>
          </a:bodyPr>
          <a:lstStyle/>
          <a:p>
            <a:pPr marL="11206">
              <a:spcBef>
                <a:spcPts val="84"/>
              </a:spcBef>
            </a:pPr>
            <a:r>
              <a:rPr spc="-4" dirty="0"/>
              <a:t>SUBMISSION</a:t>
            </a:r>
            <a:r>
              <a:rPr spc="-49" dirty="0"/>
              <a:t> </a:t>
            </a:r>
            <a:r>
              <a:rPr spc="-22" dirty="0"/>
              <a:t>INFORMATION</a:t>
            </a:r>
          </a:p>
        </p:txBody>
      </p:sp>
      <p:sp>
        <p:nvSpPr>
          <p:cNvPr id="3" name="object 3"/>
          <p:cNvSpPr/>
          <p:nvPr/>
        </p:nvSpPr>
        <p:spPr>
          <a:xfrm>
            <a:off x="2096844" y="779929"/>
            <a:ext cx="3781985" cy="5284694"/>
          </a:xfrm>
          <a:custGeom>
            <a:avLst/>
            <a:gdLst/>
            <a:ahLst/>
            <a:cxnLst/>
            <a:rect l="l" t="t" r="r" b="b"/>
            <a:pathLst>
              <a:path w="4286250" h="5989320">
                <a:moveTo>
                  <a:pt x="0" y="0"/>
                </a:moveTo>
                <a:lnTo>
                  <a:pt x="0" y="5989320"/>
                </a:lnTo>
                <a:lnTo>
                  <a:pt x="4286250" y="5989320"/>
                </a:lnTo>
                <a:lnTo>
                  <a:pt x="4286250" y="0"/>
                </a:lnTo>
                <a:lnTo>
                  <a:pt x="0" y="0"/>
                </a:lnTo>
                <a:close/>
              </a:path>
            </a:pathLst>
          </a:custGeom>
          <a:ln w="25400">
            <a:solidFill>
              <a:srgbClr val="79A32F"/>
            </a:solidFill>
          </a:ln>
        </p:spPr>
        <p:txBody>
          <a:bodyPr wrap="square" lIns="0" tIns="0" rIns="0" bIns="0" rtlCol="0"/>
          <a:lstStyle/>
          <a:p>
            <a:pPr defTabSz="806867"/>
            <a:endParaRPr sz="1588">
              <a:solidFill>
                <a:prstClr val="black"/>
              </a:solidFill>
              <a:latin typeface="Calibri"/>
            </a:endParaRPr>
          </a:p>
        </p:txBody>
      </p:sp>
      <p:sp>
        <p:nvSpPr>
          <p:cNvPr id="4" name="object 4"/>
          <p:cNvSpPr txBox="1"/>
          <p:nvPr/>
        </p:nvSpPr>
        <p:spPr>
          <a:xfrm>
            <a:off x="2128663" y="807721"/>
            <a:ext cx="3686175" cy="5246414"/>
          </a:xfrm>
          <a:prstGeom prst="rect">
            <a:avLst/>
          </a:prstGeom>
        </p:spPr>
        <p:txBody>
          <a:bodyPr vert="horz" wrap="square" lIns="0" tIns="10646" rIns="0" bIns="0" rtlCol="0">
            <a:spAutoFit/>
          </a:bodyPr>
          <a:lstStyle/>
          <a:p>
            <a:pPr marL="11206" defTabSz="806867">
              <a:spcBef>
                <a:spcPts val="84"/>
              </a:spcBef>
            </a:pPr>
            <a:r>
              <a:rPr sz="1059" b="1" spc="-4" dirty="0">
                <a:solidFill>
                  <a:srgbClr val="1F497C"/>
                </a:solidFill>
                <a:latin typeface="Calibri"/>
                <a:cs typeface="Calibri"/>
              </a:rPr>
              <a:t>SUBMISSION</a:t>
            </a:r>
            <a:r>
              <a:rPr sz="1059" b="1" spc="-9" dirty="0">
                <a:solidFill>
                  <a:srgbClr val="1F497C"/>
                </a:solidFill>
                <a:latin typeface="Calibri"/>
                <a:cs typeface="Calibri"/>
              </a:rPr>
              <a:t> </a:t>
            </a:r>
            <a:r>
              <a:rPr sz="1059" b="1" spc="-4" dirty="0">
                <a:solidFill>
                  <a:srgbClr val="1F497C"/>
                </a:solidFill>
                <a:latin typeface="Calibri"/>
                <a:cs typeface="Calibri"/>
              </a:rPr>
              <a:t>GUIDELINES</a:t>
            </a:r>
            <a:endParaRPr sz="1059" b="1" dirty="0">
              <a:solidFill>
                <a:prstClr val="black"/>
              </a:solidFill>
              <a:latin typeface="Calibri"/>
              <a:cs typeface="Calibri"/>
            </a:endParaRPr>
          </a:p>
          <a:p>
            <a:pPr marL="212923" marR="6724" indent="-201717" defTabSz="806867">
              <a:lnSpc>
                <a:spcPct val="121100"/>
              </a:lnSpc>
              <a:spcBef>
                <a:spcPts val="481"/>
              </a:spcBef>
              <a:buSzPct val="90909"/>
              <a:buFont typeface="Symbol"/>
              <a:buChar char=""/>
              <a:tabLst>
                <a:tab pos="212363" algn="l"/>
                <a:tab pos="213483" algn="l"/>
              </a:tabLst>
            </a:pPr>
            <a:r>
              <a:rPr sz="971" spc="-4" dirty="0">
                <a:solidFill>
                  <a:prstClr val="black"/>
                </a:solidFill>
                <a:latin typeface="Calibri"/>
                <a:cs typeface="Calibri"/>
              </a:rPr>
              <a:t>NASCIO state and </a:t>
            </a:r>
            <a:r>
              <a:rPr sz="971" spc="-9" dirty="0">
                <a:solidFill>
                  <a:prstClr val="black"/>
                </a:solidFill>
                <a:latin typeface="Calibri"/>
                <a:cs typeface="Calibri"/>
              </a:rPr>
              <a:t>territory </a:t>
            </a:r>
            <a:r>
              <a:rPr sz="971" spc="-4" dirty="0">
                <a:solidFill>
                  <a:prstClr val="black"/>
                </a:solidFill>
                <a:latin typeface="Calibri"/>
                <a:cs typeface="Calibri"/>
              </a:rPr>
              <a:t>members in good standing may submit a  </a:t>
            </a:r>
            <a:r>
              <a:rPr sz="971" spc="-9" dirty="0">
                <a:solidFill>
                  <a:prstClr val="black"/>
                </a:solidFill>
                <a:latin typeface="Calibri"/>
                <a:cs typeface="Calibri"/>
              </a:rPr>
              <a:t>nomination. </a:t>
            </a:r>
            <a:r>
              <a:rPr sz="971" spc="-4" dirty="0">
                <a:solidFill>
                  <a:prstClr val="black"/>
                </a:solidFill>
                <a:latin typeface="Calibri"/>
                <a:cs typeface="Calibri"/>
              </a:rPr>
              <a:t>Corporate, academic </a:t>
            </a:r>
            <a:r>
              <a:rPr sz="971" dirty="0">
                <a:solidFill>
                  <a:prstClr val="black"/>
                </a:solidFill>
                <a:latin typeface="Calibri"/>
                <a:cs typeface="Calibri"/>
              </a:rPr>
              <a:t>and </a:t>
            </a:r>
            <a:r>
              <a:rPr sz="971" spc="-4" dirty="0">
                <a:solidFill>
                  <a:prstClr val="black"/>
                </a:solidFill>
                <a:latin typeface="Calibri"/>
                <a:cs typeface="Calibri"/>
              </a:rPr>
              <a:t>nonproﬁt members must work  with a state CIO oﬃce to coordinate</a:t>
            </a:r>
            <a:r>
              <a:rPr sz="971" spc="35" dirty="0">
                <a:solidFill>
                  <a:prstClr val="black"/>
                </a:solidFill>
                <a:latin typeface="Calibri"/>
                <a:cs typeface="Calibri"/>
              </a:rPr>
              <a:t> </a:t>
            </a:r>
            <a:r>
              <a:rPr sz="971" spc="-4" dirty="0">
                <a:solidFill>
                  <a:prstClr val="black"/>
                </a:solidFill>
                <a:latin typeface="Calibri"/>
                <a:cs typeface="Calibri"/>
              </a:rPr>
              <a:t>submissions.</a:t>
            </a:r>
            <a:endParaRPr sz="971" dirty="0">
              <a:solidFill>
                <a:prstClr val="black"/>
              </a:solidFill>
              <a:latin typeface="Calibri"/>
              <a:cs typeface="Calibri"/>
            </a:endParaRPr>
          </a:p>
          <a:p>
            <a:pPr marL="212923" marR="226931" indent="-201717" defTabSz="806867">
              <a:lnSpc>
                <a:spcPct val="121400"/>
              </a:lnSpc>
              <a:spcBef>
                <a:spcPts val="525"/>
              </a:spcBef>
              <a:buSzPct val="90909"/>
              <a:buFont typeface="Symbol"/>
              <a:buChar char=""/>
              <a:tabLst>
                <a:tab pos="212363" algn="l"/>
                <a:tab pos="213483" algn="l"/>
              </a:tabLst>
            </a:pPr>
            <a:r>
              <a:rPr sz="971" spc="-4" dirty="0">
                <a:solidFill>
                  <a:prstClr val="black"/>
                </a:solidFill>
                <a:latin typeface="Calibri"/>
                <a:cs typeface="Calibri"/>
              </a:rPr>
              <a:t>Nominations must be made by the state CIO oﬃce or other state  agencies with the state CIO</a:t>
            </a:r>
            <a:r>
              <a:rPr sz="971" spc="13" dirty="0">
                <a:solidFill>
                  <a:prstClr val="black"/>
                </a:solidFill>
                <a:latin typeface="Calibri"/>
                <a:cs typeface="Calibri"/>
              </a:rPr>
              <a:t> </a:t>
            </a:r>
            <a:r>
              <a:rPr sz="971" spc="-4" dirty="0">
                <a:solidFill>
                  <a:prstClr val="black"/>
                </a:solidFill>
                <a:latin typeface="Calibri"/>
                <a:cs typeface="Calibri"/>
              </a:rPr>
              <a:t>approval.</a:t>
            </a:r>
            <a:endParaRPr sz="971" dirty="0">
              <a:solidFill>
                <a:prstClr val="black"/>
              </a:solidFill>
              <a:latin typeface="Calibri"/>
              <a:cs typeface="Calibri"/>
            </a:endParaRPr>
          </a:p>
          <a:p>
            <a:pPr marL="212923" indent="-201717" defTabSz="806867">
              <a:spcBef>
                <a:spcPts val="772"/>
              </a:spcBef>
              <a:buSzPct val="90909"/>
              <a:buFont typeface="Symbol"/>
              <a:buChar char=""/>
              <a:tabLst>
                <a:tab pos="212363" algn="l"/>
                <a:tab pos="213483" algn="l"/>
              </a:tabLst>
            </a:pPr>
            <a:r>
              <a:rPr sz="971" spc="-4" dirty="0">
                <a:solidFill>
                  <a:prstClr val="black"/>
                </a:solidFill>
                <a:latin typeface="Calibri"/>
                <a:cs typeface="Calibri"/>
              </a:rPr>
              <a:t>Only one </a:t>
            </a:r>
            <a:r>
              <a:rPr sz="971" spc="-9" dirty="0">
                <a:solidFill>
                  <a:prstClr val="black"/>
                </a:solidFill>
                <a:latin typeface="Calibri"/>
                <a:cs typeface="Calibri"/>
              </a:rPr>
              <a:t>nomination </a:t>
            </a:r>
            <a:r>
              <a:rPr sz="971" spc="-4" dirty="0">
                <a:solidFill>
                  <a:prstClr val="black"/>
                </a:solidFill>
                <a:latin typeface="Calibri"/>
                <a:cs typeface="Calibri"/>
              </a:rPr>
              <a:t>per category per state is</a:t>
            </a:r>
            <a:r>
              <a:rPr sz="971" spc="31" dirty="0">
                <a:solidFill>
                  <a:prstClr val="black"/>
                </a:solidFill>
                <a:latin typeface="Calibri"/>
                <a:cs typeface="Calibri"/>
              </a:rPr>
              <a:t> </a:t>
            </a:r>
            <a:r>
              <a:rPr sz="971" spc="-4" dirty="0">
                <a:solidFill>
                  <a:prstClr val="black"/>
                </a:solidFill>
                <a:latin typeface="Calibri"/>
                <a:cs typeface="Calibri"/>
              </a:rPr>
              <a:t>permitted.</a:t>
            </a:r>
            <a:endParaRPr sz="971" dirty="0">
              <a:solidFill>
                <a:prstClr val="black"/>
              </a:solidFill>
              <a:latin typeface="Calibri"/>
              <a:cs typeface="Calibri"/>
            </a:endParaRPr>
          </a:p>
          <a:p>
            <a:pPr marL="212923" indent="-201717" defTabSz="806867">
              <a:spcBef>
                <a:spcPts val="772"/>
              </a:spcBef>
              <a:buSzPct val="90909"/>
              <a:buFont typeface="Symbol"/>
              <a:buChar char=""/>
              <a:tabLst>
                <a:tab pos="212363" algn="l"/>
                <a:tab pos="213483" algn="l"/>
              </a:tabLst>
            </a:pPr>
            <a:r>
              <a:rPr sz="971" spc="-4" dirty="0">
                <a:solidFill>
                  <a:prstClr val="black"/>
                </a:solidFill>
                <a:latin typeface="Calibri"/>
                <a:cs typeface="Calibri"/>
              </a:rPr>
              <a:t>A </a:t>
            </a:r>
            <a:r>
              <a:rPr sz="971" spc="-9" dirty="0">
                <a:solidFill>
                  <a:prstClr val="black"/>
                </a:solidFill>
                <a:latin typeface="Calibri"/>
                <a:cs typeface="Calibri"/>
              </a:rPr>
              <a:t>project </a:t>
            </a:r>
            <a:r>
              <a:rPr sz="971" spc="-4" dirty="0">
                <a:solidFill>
                  <a:prstClr val="black"/>
                </a:solidFill>
                <a:latin typeface="Calibri"/>
                <a:cs typeface="Calibri"/>
              </a:rPr>
              <a:t>may only be </a:t>
            </a:r>
            <a:r>
              <a:rPr sz="971" spc="-9" dirty="0">
                <a:solidFill>
                  <a:prstClr val="black"/>
                </a:solidFill>
                <a:latin typeface="Calibri"/>
                <a:cs typeface="Calibri"/>
              </a:rPr>
              <a:t>submitted </a:t>
            </a:r>
            <a:r>
              <a:rPr sz="971" spc="-4" dirty="0">
                <a:solidFill>
                  <a:prstClr val="black"/>
                </a:solidFill>
                <a:latin typeface="Calibri"/>
                <a:cs typeface="Calibri"/>
              </a:rPr>
              <a:t>in one award</a:t>
            </a:r>
            <a:r>
              <a:rPr sz="971" spc="35" dirty="0">
                <a:solidFill>
                  <a:prstClr val="black"/>
                </a:solidFill>
                <a:latin typeface="Calibri"/>
                <a:cs typeface="Calibri"/>
              </a:rPr>
              <a:t> </a:t>
            </a:r>
            <a:r>
              <a:rPr sz="971" spc="-4" dirty="0">
                <a:solidFill>
                  <a:prstClr val="black"/>
                </a:solidFill>
                <a:latin typeface="Calibri"/>
                <a:cs typeface="Calibri"/>
              </a:rPr>
              <a:t>category.</a:t>
            </a:r>
            <a:endParaRPr sz="971" dirty="0">
              <a:solidFill>
                <a:prstClr val="black"/>
              </a:solidFill>
              <a:latin typeface="Calibri"/>
              <a:cs typeface="Calibri"/>
            </a:endParaRPr>
          </a:p>
          <a:p>
            <a:pPr marL="11206" defTabSz="806867">
              <a:spcBef>
                <a:spcPts val="781"/>
              </a:spcBef>
            </a:pPr>
            <a:r>
              <a:rPr sz="1059" b="1" spc="-4" dirty="0">
                <a:solidFill>
                  <a:srgbClr val="1F497C"/>
                </a:solidFill>
                <a:latin typeface="Calibri"/>
                <a:cs typeface="Calibri"/>
              </a:rPr>
              <a:t>PROJECT ELIGIBILITY</a:t>
            </a:r>
            <a:endParaRPr sz="1059" b="1" dirty="0">
              <a:solidFill>
                <a:prstClr val="black"/>
              </a:solidFill>
              <a:latin typeface="Calibri"/>
              <a:cs typeface="Calibri"/>
            </a:endParaRPr>
          </a:p>
          <a:p>
            <a:pPr marL="212923" indent="-201717" defTabSz="806867">
              <a:spcBef>
                <a:spcPts val="723"/>
              </a:spcBef>
              <a:buSzPct val="90909"/>
              <a:buFont typeface="Symbol"/>
              <a:buChar char=""/>
              <a:tabLst>
                <a:tab pos="212363" algn="l"/>
                <a:tab pos="213483" algn="l"/>
              </a:tabLst>
            </a:pPr>
            <a:r>
              <a:rPr sz="971" spc="-4" dirty="0">
                <a:solidFill>
                  <a:prstClr val="black"/>
                </a:solidFill>
                <a:latin typeface="Calibri"/>
                <a:cs typeface="Calibri"/>
              </a:rPr>
              <a:t>Projects must be state‐focused </a:t>
            </a:r>
            <a:r>
              <a:rPr sz="971" spc="-9" dirty="0">
                <a:solidFill>
                  <a:prstClr val="black"/>
                </a:solidFill>
                <a:latin typeface="Calibri"/>
                <a:cs typeface="Calibri"/>
              </a:rPr>
              <a:t>(not </a:t>
            </a:r>
            <a:r>
              <a:rPr sz="971" spc="-4" dirty="0">
                <a:solidFill>
                  <a:prstClr val="black"/>
                </a:solidFill>
                <a:latin typeface="Calibri"/>
                <a:cs typeface="Calibri"/>
              </a:rPr>
              <a:t>regional, local or</a:t>
            </a:r>
            <a:r>
              <a:rPr sz="971" spc="44" dirty="0">
                <a:solidFill>
                  <a:prstClr val="black"/>
                </a:solidFill>
                <a:latin typeface="Calibri"/>
                <a:cs typeface="Calibri"/>
              </a:rPr>
              <a:t> </a:t>
            </a:r>
            <a:r>
              <a:rPr sz="971" spc="-4" dirty="0">
                <a:solidFill>
                  <a:prstClr val="black"/>
                </a:solidFill>
                <a:latin typeface="Calibri"/>
                <a:cs typeface="Calibri"/>
              </a:rPr>
              <a:t>national).</a:t>
            </a:r>
            <a:endParaRPr sz="971" dirty="0">
              <a:solidFill>
                <a:prstClr val="black"/>
              </a:solidFill>
              <a:latin typeface="Calibri"/>
              <a:cs typeface="Calibri"/>
            </a:endParaRPr>
          </a:p>
          <a:p>
            <a:pPr marL="212923" marR="132797" indent="-201717" defTabSz="806867">
              <a:lnSpc>
                <a:spcPct val="121100"/>
              </a:lnSpc>
              <a:spcBef>
                <a:spcPts val="525"/>
              </a:spcBef>
              <a:buSzPct val="90909"/>
              <a:buFont typeface="Symbol"/>
              <a:buChar char=""/>
              <a:tabLst>
                <a:tab pos="212363" algn="l"/>
                <a:tab pos="213483" algn="l"/>
              </a:tabLst>
            </a:pPr>
            <a:r>
              <a:rPr sz="971" spc="-9" dirty="0">
                <a:solidFill>
                  <a:prstClr val="black"/>
                </a:solidFill>
                <a:latin typeface="Calibri"/>
                <a:cs typeface="Calibri"/>
              </a:rPr>
              <a:t>Multi‐state </a:t>
            </a:r>
            <a:r>
              <a:rPr sz="971" spc="-4" dirty="0">
                <a:solidFill>
                  <a:prstClr val="black"/>
                </a:solidFill>
                <a:latin typeface="Calibri"/>
                <a:cs typeface="Calibri"/>
              </a:rPr>
              <a:t>projects are encouraged and must be </a:t>
            </a:r>
            <a:r>
              <a:rPr sz="971" spc="-9" dirty="0">
                <a:solidFill>
                  <a:prstClr val="black"/>
                </a:solidFill>
                <a:latin typeface="Calibri"/>
                <a:cs typeface="Calibri"/>
              </a:rPr>
              <a:t>submitted </a:t>
            </a:r>
            <a:r>
              <a:rPr sz="971" spc="-4" dirty="0">
                <a:solidFill>
                  <a:prstClr val="black"/>
                </a:solidFill>
                <a:latin typeface="Calibri"/>
                <a:cs typeface="Calibri"/>
              </a:rPr>
              <a:t>by </a:t>
            </a:r>
            <a:r>
              <a:rPr sz="971" spc="-9" dirty="0">
                <a:solidFill>
                  <a:prstClr val="black"/>
                </a:solidFill>
                <a:latin typeface="Calibri"/>
                <a:cs typeface="Calibri"/>
              </a:rPr>
              <a:t>the  </a:t>
            </a:r>
            <a:r>
              <a:rPr sz="971" spc="-4" dirty="0">
                <a:solidFill>
                  <a:prstClr val="black"/>
                </a:solidFill>
                <a:latin typeface="Calibri"/>
                <a:cs typeface="Calibri"/>
              </a:rPr>
              <a:t>lead state. (If the project is a </a:t>
            </a:r>
            <a:r>
              <a:rPr sz="971" spc="-9" dirty="0">
                <a:solidFill>
                  <a:prstClr val="black"/>
                </a:solidFill>
                <a:latin typeface="Calibri"/>
                <a:cs typeface="Calibri"/>
              </a:rPr>
              <a:t>ﬁnalist, </a:t>
            </a:r>
            <a:r>
              <a:rPr sz="971" spc="-4" dirty="0">
                <a:solidFill>
                  <a:prstClr val="black"/>
                </a:solidFill>
                <a:latin typeface="Calibri"/>
                <a:cs typeface="Calibri"/>
              </a:rPr>
              <a:t>all states included will </a:t>
            </a:r>
            <a:r>
              <a:rPr sz="971" spc="-9" dirty="0">
                <a:solidFill>
                  <a:prstClr val="black"/>
                </a:solidFill>
                <a:latin typeface="Calibri"/>
                <a:cs typeface="Calibri"/>
              </a:rPr>
              <a:t>be  </a:t>
            </a:r>
            <a:r>
              <a:rPr sz="971" spc="-4" dirty="0">
                <a:solidFill>
                  <a:prstClr val="black"/>
                </a:solidFill>
                <a:latin typeface="Calibri"/>
                <a:cs typeface="Calibri"/>
              </a:rPr>
              <a:t>recognized).</a:t>
            </a:r>
            <a:endParaRPr sz="971" dirty="0">
              <a:solidFill>
                <a:prstClr val="black"/>
              </a:solidFill>
              <a:latin typeface="Calibri"/>
              <a:cs typeface="Calibri"/>
            </a:endParaRPr>
          </a:p>
          <a:p>
            <a:pPr marL="212923" marR="4483" indent="-201717" defTabSz="806867">
              <a:lnSpc>
                <a:spcPct val="121100"/>
              </a:lnSpc>
              <a:spcBef>
                <a:spcPts val="529"/>
              </a:spcBef>
              <a:buSzPct val="90909"/>
              <a:buFont typeface="Symbol"/>
              <a:buChar char=""/>
              <a:tabLst>
                <a:tab pos="212363" algn="l"/>
                <a:tab pos="213483" algn="l"/>
              </a:tabLst>
            </a:pPr>
            <a:r>
              <a:rPr sz="971" spc="-4" dirty="0">
                <a:solidFill>
                  <a:prstClr val="black"/>
                </a:solidFill>
                <a:latin typeface="Calibri"/>
                <a:cs typeface="Calibri"/>
              </a:rPr>
              <a:t>All </a:t>
            </a:r>
            <a:r>
              <a:rPr sz="971" spc="-9" dirty="0">
                <a:solidFill>
                  <a:prstClr val="black"/>
                </a:solidFill>
                <a:latin typeface="Calibri"/>
                <a:cs typeface="Calibri"/>
              </a:rPr>
              <a:t>projects </a:t>
            </a:r>
            <a:r>
              <a:rPr sz="971" spc="-4" dirty="0">
                <a:solidFill>
                  <a:prstClr val="black"/>
                </a:solidFill>
                <a:latin typeface="Calibri"/>
                <a:cs typeface="Calibri"/>
              </a:rPr>
              <a:t>must have been fully implemented between December  2015 and December 2017. Projects </a:t>
            </a:r>
            <a:r>
              <a:rPr sz="971" spc="-9" dirty="0">
                <a:solidFill>
                  <a:prstClr val="black"/>
                </a:solidFill>
                <a:latin typeface="Calibri"/>
                <a:cs typeface="Calibri"/>
              </a:rPr>
              <a:t>submitted </a:t>
            </a:r>
            <a:r>
              <a:rPr sz="971" spc="-4" dirty="0">
                <a:solidFill>
                  <a:prstClr val="black"/>
                </a:solidFill>
                <a:latin typeface="Calibri"/>
                <a:cs typeface="Calibri"/>
              </a:rPr>
              <a:t>in the Emerging &amp;  Innovative </a:t>
            </a:r>
            <a:r>
              <a:rPr sz="971" spc="-9" dirty="0">
                <a:solidFill>
                  <a:prstClr val="black"/>
                </a:solidFill>
                <a:latin typeface="Calibri"/>
                <a:cs typeface="Calibri"/>
              </a:rPr>
              <a:t>Technologies </a:t>
            </a:r>
            <a:r>
              <a:rPr sz="971" spc="-4" dirty="0">
                <a:solidFill>
                  <a:prstClr val="black"/>
                </a:solidFill>
                <a:latin typeface="Calibri"/>
                <a:cs typeface="Calibri"/>
              </a:rPr>
              <a:t>award category can be in implementation </a:t>
            </a:r>
            <a:r>
              <a:rPr sz="971" dirty="0">
                <a:solidFill>
                  <a:prstClr val="black"/>
                </a:solidFill>
                <a:latin typeface="Calibri"/>
                <a:cs typeface="Calibri"/>
              </a:rPr>
              <a:t>or  </a:t>
            </a:r>
            <a:r>
              <a:rPr sz="971" spc="-4" dirty="0">
                <a:solidFill>
                  <a:prstClr val="black"/>
                </a:solidFill>
                <a:latin typeface="Calibri"/>
                <a:cs typeface="Calibri"/>
              </a:rPr>
              <a:t>beta stage through June</a:t>
            </a:r>
            <a:r>
              <a:rPr sz="971" dirty="0">
                <a:solidFill>
                  <a:prstClr val="black"/>
                </a:solidFill>
                <a:latin typeface="Calibri"/>
                <a:cs typeface="Calibri"/>
              </a:rPr>
              <a:t> </a:t>
            </a:r>
            <a:r>
              <a:rPr sz="971" spc="-4" dirty="0">
                <a:solidFill>
                  <a:prstClr val="black"/>
                </a:solidFill>
                <a:latin typeface="Calibri"/>
                <a:cs typeface="Calibri"/>
              </a:rPr>
              <a:t>2018.</a:t>
            </a:r>
            <a:endParaRPr sz="971" dirty="0">
              <a:solidFill>
                <a:prstClr val="black"/>
              </a:solidFill>
              <a:latin typeface="Calibri"/>
              <a:cs typeface="Calibri"/>
            </a:endParaRPr>
          </a:p>
          <a:p>
            <a:pPr marL="212923" marR="58834" indent="-201717" defTabSz="806867">
              <a:lnSpc>
                <a:spcPct val="121400"/>
              </a:lnSpc>
              <a:spcBef>
                <a:spcPts val="525"/>
              </a:spcBef>
              <a:buSzPct val="90909"/>
              <a:buFont typeface="Symbol"/>
              <a:buChar char=""/>
              <a:tabLst>
                <a:tab pos="212363" algn="l"/>
                <a:tab pos="213483" algn="l"/>
              </a:tabLst>
            </a:pPr>
            <a:r>
              <a:rPr sz="971" spc="-4" dirty="0">
                <a:solidFill>
                  <a:prstClr val="black"/>
                </a:solidFill>
                <a:latin typeface="Calibri"/>
                <a:cs typeface="Calibri"/>
              </a:rPr>
              <a:t>Outsourced </a:t>
            </a:r>
            <a:r>
              <a:rPr sz="971" spc="-9" dirty="0">
                <a:solidFill>
                  <a:prstClr val="black"/>
                </a:solidFill>
                <a:latin typeface="Calibri"/>
                <a:cs typeface="Calibri"/>
              </a:rPr>
              <a:t>projects </a:t>
            </a:r>
            <a:r>
              <a:rPr sz="971" spc="-4" dirty="0">
                <a:solidFill>
                  <a:prstClr val="black"/>
                </a:solidFill>
                <a:latin typeface="Calibri"/>
                <a:cs typeface="Calibri"/>
              </a:rPr>
              <a:t>will be considered as long as they are managed  and controlled by the</a:t>
            </a:r>
            <a:r>
              <a:rPr sz="971" dirty="0">
                <a:solidFill>
                  <a:prstClr val="black"/>
                </a:solidFill>
                <a:latin typeface="Calibri"/>
                <a:cs typeface="Calibri"/>
              </a:rPr>
              <a:t> </a:t>
            </a:r>
            <a:r>
              <a:rPr sz="971" spc="-4" dirty="0">
                <a:solidFill>
                  <a:prstClr val="black"/>
                </a:solidFill>
                <a:latin typeface="Calibri"/>
                <a:cs typeface="Calibri"/>
              </a:rPr>
              <a:t>state.</a:t>
            </a:r>
            <a:endParaRPr sz="971" dirty="0">
              <a:solidFill>
                <a:prstClr val="black"/>
              </a:solidFill>
              <a:latin typeface="Calibri"/>
              <a:cs typeface="Calibri"/>
            </a:endParaRPr>
          </a:p>
          <a:p>
            <a:pPr marL="212923" marR="6164" indent="-201717" defTabSz="806867">
              <a:lnSpc>
                <a:spcPct val="121100"/>
              </a:lnSpc>
              <a:spcBef>
                <a:spcPts val="525"/>
              </a:spcBef>
              <a:buSzPct val="90909"/>
              <a:buFont typeface="Symbol"/>
              <a:buChar char=""/>
              <a:tabLst>
                <a:tab pos="212363" algn="l"/>
                <a:tab pos="213483" algn="l"/>
              </a:tabLst>
            </a:pPr>
            <a:r>
              <a:rPr sz="971" spc="-4" dirty="0">
                <a:solidFill>
                  <a:prstClr val="black"/>
                </a:solidFill>
                <a:latin typeface="Calibri"/>
                <a:cs typeface="Calibri"/>
              </a:rPr>
              <a:t>The </a:t>
            </a:r>
            <a:r>
              <a:rPr sz="971" spc="-9" dirty="0">
                <a:solidFill>
                  <a:prstClr val="black"/>
                </a:solidFill>
                <a:latin typeface="Calibri"/>
                <a:cs typeface="Calibri"/>
              </a:rPr>
              <a:t>project </a:t>
            </a:r>
            <a:r>
              <a:rPr sz="971" spc="-4" dirty="0">
                <a:solidFill>
                  <a:prstClr val="black"/>
                </a:solidFill>
                <a:latin typeface="Calibri"/>
                <a:cs typeface="Calibri"/>
              </a:rPr>
              <a:t>must be </a:t>
            </a:r>
            <a:r>
              <a:rPr sz="971" dirty="0">
                <a:solidFill>
                  <a:prstClr val="black"/>
                </a:solidFill>
                <a:latin typeface="Calibri"/>
                <a:cs typeface="Calibri"/>
              </a:rPr>
              <a:t>able </a:t>
            </a:r>
            <a:r>
              <a:rPr sz="971" spc="-4" dirty="0">
                <a:solidFill>
                  <a:prstClr val="black"/>
                </a:solidFill>
                <a:latin typeface="Calibri"/>
                <a:cs typeface="Calibri"/>
              </a:rPr>
              <a:t>to stand on its own. If the project is a phase  of a larger initiative, only the </a:t>
            </a:r>
            <a:r>
              <a:rPr sz="971" spc="-9" dirty="0">
                <a:solidFill>
                  <a:prstClr val="black"/>
                </a:solidFill>
                <a:latin typeface="Calibri"/>
                <a:cs typeface="Calibri"/>
              </a:rPr>
              <a:t>beneﬁts </a:t>
            </a:r>
            <a:r>
              <a:rPr sz="971" spc="-4" dirty="0">
                <a:solidFill>
                  <a:prstClr val="black"/>
                </a:solidFill>
                <a:latin typeface="Calibri"/>
                <a:cs typeface="Calibri"/>
              </a:rPr>
              <a:t>of the phase will be evaluated  and recognized.</a:t>
            </a:r>
            <a:endParaRPr sz="971" dirty="0">
              <a:solidFill>
                <a:prstClr val="black"/>
              </a:solidFill>
              <a:latin typeface="Calibri"/>
              <a:cs typeface="Calibri"/>
            </a:endParaRPr>
          </a:p>
          <a:p>
            <a:pPr marL="212923" marR="35300" indent="-201717" defTabSz="806867">
              <a:lnSpc>
                <a:spcPct val="121100"/>
              </a:lnSpc>
              <a:spcBef>
                <a:spcPts val="529"/>
              </a:spcBef>
              <a:buSzPct val="90909"/>
              <a:buFont typeface="Symbol"/>
              <a:buChar char=""/>
              <a:tabLst>
                <a:tab pos="212363" algn="l"/>
                <a:tab pos="213483" algn="l"/>
              </a:tabLst>
            </a:pPr>
            <a:r>
              <a:rPr sz="971" spc="-4" dirty="0">
                <a:solidFill>
                  <a:prstClr val="black"/>
                </a:solidFill>
                <a:latin typeface="Calibri"/>
                <a:cs typeface="Calibri"/>
              </a:rPr>
              <a:t>Projects previously recognized as an award recipient are not eligible.  All other previous submissions (ﬁnalists or </a:t>
            </a:r>
            <a:r>
              <a:rPr sz="971" spc="-9" dirty="0">
                <a:solidFill>
                  <a:prstClr val="black"/>
                </a:solidFill>
                <a:latin typeface="Calibri"/>
                <a:cs typeface="Calibri"/>
              </a:rPr>
              <a:t>non‐ﬁnalists) </a:t>
            </a:r>
            <a:r>
              <a:rPr sz="971" spc="-4" dirty="0">
                <a:solidFill>
                  <a:prstClr val="black"/>
                </a:solidFill>
                <a:latin typeface="Calibri"/>
                <a:cs typeface="Calibri"/>
              </a:rPr>
              <a:t>may </a:t>
            </a:r>
            <a:r>
              <a:rPr sz="971" dirty="0">
                <a:solidFill>
                  <a:prstClr val="black"/>
                </a:solidFill>
                <a:latin typeface="Calibri"/>
                <a:cs typeface="Calibri"/>
              </a:rPr>
              <a:t>be  </a:t>
            </a:r>
            <a:r>
              <a:rPr sz="971" spc="-4" dirty="0">
                <a:solidFill>
                  <a:prstClr val="black"/>
                </a:solidFill>
                <a:latin typeface="Calibri"/>
                <a:cs typeface="Calibri"/>
              </a:rPr>
              <a:t>resubmitted </a:t>
            </a:r>
            <a:r>
              <a:rPr sz="971" spc="-9" dirty="0">
                <a:solidFill>
                  <a:prstClr val="black"/>
                </a:solidFill>
                <a:latin typeface="Calibri"/>
                <a:cs typeface="Calibri"/>
              </a:rPr>
              <a:t>provided </a:t>
            </a:r>
            <a:r>
              <a:rPr sz="971" spc="-4" dirty="0">
                <a:solidFill>
                  <a:prstClr val="black"/>
                </a:solidFill>
                <a:latin typeface="Calibri"/>
                <a:cs typeface="Calibri"/>
              </a:rPr>
              <a:t>they meet the</a:t>
            </a:r>
            <a:r>
              <a:rPr sz="971" spc="13" dirty="0">
                <a:solidFill>
                  <a:prstClr val="black"/>
                </a:solidFill>
                <a:latin typeface="Calibri"/>
                <a:cs typeface="Calibri"/>
              </a:rPr>
              <a:t> </a:t>
            </a:r>
            <a:r>
              <a:rPr sz="971" spc="-4" dirty="0">
                <a:solidFill>
                  <a:prstClr val="black"/>
                </a:solidFill>
                <a:latin typeface="Calibri"/>
                <a:cs typeface="Calibri"/>
              </a:rPr>
              <a:t>guidelines.</a:t>
            </a:r>
            <a:endParaRPr sz="971" dirty="0">
              <a:solidFill>
                <a:prstClr val="black"/>
              </a:solidFill>
              <a:latin typeface="Calibri"/>
              <a:cs typeface="Calibri"/>
            </a:endParaRPr>
          </a:p>
        </p:txBody>
      </p:sp>
      <p:sp>
        <p:nvSpPr>
          <p:cNvPr id="5" name="object 5"/>
          <p:cNvSpPr/>
          <p:nvPr/>
        </p:nvSpPr>
        <p:spPr>
          <a:xfrm>
            <a:off x="6169959" y="759759"/>
            <a:ext cx="3692899" cy="4045884"/>
          </a:xfrm>
          <a:custGeom>
            <a:avLst/>
            <a:gdLst/>
            <a:ahLst/>
            <a:cxnLst/>
            <a:rect l="l" t="t" r="r" b="b"/>
            <a:pathLst>
              <a:path w="4185284" h="4585335">
                <a:moveTo>
                  <a:pt x="0" y="0"/>
                </a:moveTo>
                <a:lnTo>
                  <a:pt x="0" y="4584954"/>
                </a:lnTo>
                <a:lnTo>
                  <a:pt x="4184904" y="4584954"/>
                </a:lnTo>
                <a:lnTo>
                  <a:pt x="4184904" y="0"/>
                </a:lnTo>
                <a:lnTo>
                  <a:pt x="0" y="0"/>
                </a:lnTo>
                <a:close/>
              </a:path>
            </a:pathLst>
          </a:custGeom>
          <a:ln w="25400">
            <a:solidFill>
              <a:srgbClr val="79A32F"/>
            </a:solidFill>
          </a:ln>
        </p:spPr>
        <p:txBody>
          <a:bodyPr wrap="square" lIns="0" tIns="0" rIns="0" bIns="0" rtlCol="0"/>
          <a:lstStyle/>
          <a:p>
            <a:pPr defTabSz="806867"/>
            <a:endParaRPr sz="1588">
              <a:solidFill>
                <a:prstClr val="black"/>
              </a:solidFill>
              <a:latin typeface="Calibri"/>
            </a:endParaRPr>
          </a:p>
        </p:txBody>
      </p:sp>
      <p:sp>
        <p:nvSpPr>
          <p:cNvPr id="6" name="object 6"/>
          <p:cNvSpPr txBox="1"/>
          <p:nvPr/>
        </p:nvSpPr>
        <p:spPr>
          <a:xfrm>
            <a:off x="6212995" y="2364885"/>
            <a:ext cx="344021" cy="160150"/>
          </a:xfrm>
          <a:prstGeom prst="rect">
            <a:avLst/>
          </a:prstGeom>
        </p:spPr>
        <p:txBody>
          <a:bodyPr vert="horz" wrap="square" lIns="0" tIns="10646" rIns="0" bIns="0" rtlCol="0">
            <a:spAutoFit/>
          </a:bodyPr>
          <a:lstStyle/>
          <a:p>
            <a:pPr defTabSz="806867">
              <a:spcBef>
                <a:spcPts val="84"/>
              </a:spcBef>
            </a:pPr>
            <a:r>
              <a:rPr sz="971" spc="-4" dirty="0">
                <a:solidFill>
                  <a:prstClr val="black"/>
                </a:solidFill>
                <a:latin typeface="Calibri"/>
                <a:cs typeface="Calibri"/>
              </a:rPr>
              <a:t>Page</a:t>
            </a:r>
            <a:r>
              <a:rPr sz="971" spc="-53" dirty="0">
                <a:solidFill>
                  <a:prstClr val="black"/>
                </a:solidFill>
                <a:latin typeface="Calibri"/>
                <a:cs typeface="Calibri"/>
              </a:rPr>
              <a:t> </a:t>
            </a:r>
            <a:r>
              <a:rPr sz="971" spc="-4" dirty="0">
                <a:solidFill>
                  <a:prstClr val="black"/>
                </a:solidFill>
                <a:latin typeface="Calibri"/>
                <a:cs typeface="Calibri"/>
              </a:rPr>
              <a:t>1</a:t>
            </a:r>
            <a:endParaRPr sz="971">
              <a:solidFill>
                <a:prstClr val="black"/>
              </a:solidFill>
              <a:latin typeface="Calibri"/>
              <a:cs typeface="Calibri"/>
            </a:endParaRPr>
          </a:p>
        </p:txBody>
      </p:sp>
      <p:sp>
        <p:nvSpPr>
          <p:cNvPr id="10" name="object 10"/>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sz="971" b="1" spc="-4" dirty="0">
                <a:solidFill>
                  <a:srgbClr val="1F497C"/>
                </a:solidFill>
                <a:latin typeface="Calibri"/>
                <a:cs typeface="Calibri"/>
              </a:rPr>
              <a:t>CONTACT </a:t>
            </a:r>
            <a:r>
              <a:rPr sz="971" spc="-4" dirty="0">
                <a:solidFill>
                  <a:prstClr val="black"/>
                </a:solidFill>
                <a:latin typeface="Calibri"/>
                <a:cs typeface="Calibri"/>
              </a:rPr>
              <a:t>: </a:t>
            </a:r>
            <a:r>
              <a:rPr lang="en-US" sz="971" spc="-4" dirty="0">
                <a:solidFill>
                  <a:prstClr val="black"/>
                </a:solidFill>
                <a:latin typeface="Calibri"/>
                <a:cs typeface="Calibri"/>
              </a:rPr>
              <a:t>Connie Michener, </a:t>
            </a:r>
            <a:r>
              <a:rPr lang="en-US" sz="971" spc="-4" dirty="0">
                <a:solidFill>
                  <a:prstClr val="black"/>
                </a:solidFill>
                <a:latin typeface="Calibri"/>
                <a:cs typeface="Calibri"/>
                <a:hlinkClick r:id="rId2"/>
              </a:rPr>
              <a:t>connie.michener@watech.wa.gov</a:t>
            </a:r>
            <a:r>
              <a:rPr lang="en-US" sz="971" spc="-4" dirty="0">
                <a:solidFill>
                  <a:prstClr val="black"/>
                </a:solidFill>
                <a:latin typeface="Calibri"/>
                <a:cs typeface="Calibri"/>
              </a:rPr>
              <a:t> or 360-407-8689</a:t>
            </a:r>
            <a:endParaRPr sz="971" dirty="0">
              <a:solidFill>
                <a:prstClr val="black"/>
              </a:solidFill>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7</a:t>
            </a:fld>
            <a:endParaRPr dirty="0">
              <a:solidFill>
                <a:prstClr val="black"/>
              </a:solidFill>
            </a:endParaRPr>
          </a:p>
        </p:txBody>
      </p:sp>
      <p:sp>
        <p:nvSpPr>
          <p:cNvPr id="7" name="object 7"/>
          <p:cNvSpPr txBox="1"/>
          <p:nvPr/>
        </p:nvSpPr>
        <p:spPr>
          <a:xfrm>
            <a:off x="6212995" y="2778376"/>
            <a:ext cx="343460" cy="160150"/>
          </a:xfrm>
          <a:prstGeom prst="rect">
            <a:avLst/>
          </a:prstGeom>
        </p:spPr>
        <p:txBody>
          <a:bodyPr vert="horz" wrap="square" lIns="0" tIns="10646" rIns="0" bIns="0" rtlCol="0">
            <a:spAutoFit/>
          </a:bodyPr>
          <a:lstStyle/>
          <a:p>
            <a:pPr defTabSz="806867">
              <a:spcBef>
                <a:spcPts val="84"/>
              </a:spcBef>
            </a:pPr>
            <a:r>
              <a:rPr sz="971" spc="-4" dirty="0">
                <a:solidFill>
                  <a:prstClr val="black"/>
                </a:solidFill>
                <a:latin typeface="Calibri"/>
                <a:cs typeface="Calibri"/>
              </a:rPr>
              <a:t>Page</a:t>
            </a:r>
            <a:r>
              <a:rPr sz="971" spc="-57" dirty="0">
                <a:solidFill>
                  <a:prstClr val="black"/>
                </a:solidFill>
                <a:latin typeface="Calibri"/>
                <a:cs typeface="Calibri"/>
              </a:rPr>
              <a:t> </a:t>
            </a:r>
            <a:r>
              <a:rPr sz="971" spc="-4" dirty="0">
                <a:solidFill>
                  <a:prstClr val="black"/>
                </a:solidFill>
                <a:latin typeface="Calibri"/>
                <a:cs typeface="Calibri"/>
              </a:rPr>
              <a:t>2</a:t>
            </a:r>
            <a:endParaRPr sz="971">
              <a:solidFill>
                <a:prstClr val="black"/>
              </a:solidFill>
              <a:latin typeface="Calibri"/>
              <a:cs typeface="Calibri"/>
            </a:endParaRPr>
          </a:p>
        </p:txBody>
      </p:sp>
      <p:sp>
        <p:nvSpPr>
          <p:cNvPr id="8" name="object 8"/>
          <p:cNvSpPr txBox="1"/>
          <p:nvPr/>
        </p:nvSpPr>
        <p:spPr>
          <a:xfrm>
            <a:off x="6212990" y="787550"/>
            <a:ext cx="3545540" cy="3921692"/>
          </a:xfrm>
          <a:prstGeom prst="rect">
            <a:avLst/>
          </a:prstGeom>
        </p:spPr>
        <p:txBody>
          <a:bodyPr vert="horz" wrap="square" lIns="0" tIns="10646" rIns="0" bIns="0" rtlCol="0">
            <a:spAutoFit/>
          </a:bodyPr>
          <a:lstStyle/>
          <a:p>
            <a:pPr defTabSz="806867">
              <a:spcBef>
                <a:spcPts val="84"/>
              </a:spcBef>
            </a:pPr>
            <a:r>
              <a:rPr sz="971" b="1" spc="-4" dirty="0">
                <a:solidFill>
                  <a:srgbClr val="1F497C"/>
                </a:solidFill>
                <a:latin typeface="Calibri"/>
                <a:cs typeface="Calibri"/>
              </a:rPr>
              <a:t>NOMINATION DOCUMENT</a:t>
            </a:r>
            <a:r>
              <a:rPr sz="971" b="1" dirty="0">
                <a:solidFill>
                  <a:srgbClr val="1F497C"/>
                </a:solidFill>
                <a:latin typeface="Calibri"/>
                <a:cs typeface="Calibri"/>
              </a:rPr>
              <a:t> </a:t>
            </a:r>
            <a:r>
              <a:rPr sz="971" b="1" spc="-4" dirty="0">
                <a:solidFill>
                  <a:srgbClr val="1F497C"/>
                </a:solidFill>
                <a:latin typeface="Calibri"/>
                <a:cs typeface="Calibri"/>
              </a:rPr>
              <a:t>REQUIREMENTS</a:t>
            </a:r>
            <a:endParaRPr sz="971">
              <a:solidFill>
                <a:prstClr val="black"/>
              </a:solidFill>
              <a:latin typeface="Calibri"/>
              <a:cs typeface="Calibri"/>
            </a:endParaRPr>
          </a:p>
          <a:p>
            <a:pPr marL="201717" indent="-201717" defTabSz="806867">
              <a:spcBef>
                <a:spcPts val="728"/>
              </a:spcBef>
              <a:buSzPct val="90909"/>
              <a:buFont typeface="Symbol"/>
              <a:buChar char=""/>
              <a:tabLst>
                <a:tab pos="201156" algn="l"/>
                <a:tab pos="201717" algn="l"/>
              </a:tabLst>
            </a:pPr>
            <a:r>
              <a:rPr sz="971" spc="-9" dirty="0">
                <a:solidFill>
                  <a:prstClr val="black"/>
                </a:solidFill>
                <a:latin typeface="Calibri"/>
                <a:cs typeface="Calibri"/>
              </a:rPr>
              <a:t>Length </a:t>
            </a:r>
            <a:r>
              <a:rPr sz="971" spc="-4" dirty="0">
                <a:solidFill>
                  <a:prstClr val="black"/>
                </a:solidFill>
                <a:latin typeface="Calibri"/>
                <a:cs typeface="Calibri"/>
              </a:rPr>
              <a:t>of </a:t>
            </a:r>
            <a:r>
              <a:rPr sz="971" spc="-9" dirty="0">
                <a:solidFill>
                  <a:prstClr val="black"/>
                </a:solidFill>
                <a:latin typeface="Calibri"/>
                <a:cs typeface="Calibri"/>
              </a:rPr>
              <a:t>nomination </a:t>
            </a:r>
            <a:r>
              <a:rPr sz="971" spc="-4" dirty="0">
                <a:solidFill>
                  <a:prstClr val="black"/>
                </a:solidFill>
                <a:latin typeface="Calibri"/>
                <a:cs typeface="Calibri"/>
              </a:rPr>
              <a:t>not to </a:t>
            </a:r>
            <a:r>
              <a:rPr sz="971" dirty="0">
                <a:solidFill>
                  <a:prstClr val="black"/>
                </a:solidFill>
                <a:latin typeface="Calibri"/>
                <a:cs typeface="Calibri"/>
              </a:rPr>
              <a:t>exceed </a:t>
            </a:r>
            <a:r>
              <a:rPr sz="971" spc="-4" dirty="0">
                <a:solidFill>
                  <a:prstClr val="black"/>
                </a:solidFill>
                <a:latin typeface="Calibri"/>
                <a:cs typeface="Calibri"/>
              </a:rPr>
              <a:t>seven (7) pages</a:t>
            </a:r>
            <a:r>
              <a:rPr sz="971" spc="22" dirty="0">
                <a:solidFill>
                  <a:prstClr val="black"/>
                </a:solidFill>
                <a:latin typeface="Calibri"/>
                <a:cs typeface="Calibri"/>
              </a:rPr>
              <a:t> </a:t>
            </a:r>
            <a:r>
              <a:rPr sz="971" spc="-4" dirty="0">
                <a:solidFill>
                  <a:prstClr val="black"/>
                </a:solidFill>
                <a:latin typeface="Calibri"/>
                <a:cs typeface="Calibri"/>
              </a:rPr>
              <a:t>total</a:t>
            </a:r>
            <a:endParaRPr sz="971">
              <a:solidFill>
                <a:prstClr val="black"/>
              </a:solidFill>
              <a:latin typeface="Calibri"/>
              <a:cs typeface="Calibri"/>
            </a:endParaRPr>
          </a:p>
          <a:p>
            <a:pPr marL="201717" marR="287446" indent="-201717" defTabSz="806867">
              <a:lnSpc>
                <a:spcPct val="120900"/>
              </a:lnSpc>
              <a:spcBef>
                <a:spcPts val="534"/>
              </a:spcBef>
              <a:buSzPct val="90909"/>
              <a:buFont typeface="Symbol"/>
              <a:buChar char=""/>
              <a:tabLst>
                <a:tab pos="201156" algn="l"/>
                <a:tab pos="201717" algn="l"/>
              </a:tabLst>
            </a:pPr>
            <a:r>
              <a:rPr sz="971" spc="-4" dirty="0">
                <a:solidFill>
                  <a:prstClr val="black"/>
                </a:solidFill>
                <a:latin typeface="Calibri"/>
                <a:cs typeface="Calibri"/>
              </a:rPr>
              <a:t>Nomination should be easily readable in font choice/size and  margin size</a:t>
            </a:r>
            <a:endParaRPr sz="971">
              <a:solidFill>
                <a:prstClr val="black"/>
              </a:solidFill>
              <a:latin typeface="Calibri"/>
              <a:cs typeface="Calibri"/>
            </a:endParaRPr>
          </a:p>
          <a:p>
            <a:pPr marL="201717" marR="263352" indent="-201717" defTabSz="806867">
              <a:lnSpc>
                <a:spcPct val="121400"/>
              </a:lnSpc>
              <a:spcBef>
                <a:spcPts val="525"/>
              </a:spcBef>
              <a:buSzPct val="90909"/>
              <a:buFont typeface="Symbol"/>
              <a:buChar char=""/>
              <a:tabLst>
                <a:tab pos="201156" algn="l"/>
                <a:tab pos="201717" algn="l"/>
              </a:tabLst>
            </a:pPr>
            <a:r>
              <a:rPr sz="971" spc="-4" dirty="0">
                <a:solidFill>
                  <a:prstClr val="black"/>
                </a:solidFill>
                <a:latin typeface="Calibri"/>
                <a:cs typeface="Calibri"/>
              </a:rPr>
              <a:t>Nomination must be </a:t>
            </a:r>
            <a:r>
              <a:rPr sz="971" spc="-9" dirty="0">
                <a:solidFill>
                  <a:prstClr val="black"/>
                </a:solidFill>
                <a:latin typeface="Calibri"/>
                <a:cs typeface="Calibri"/>
              </a:rPr>
              <a:t>submitted </a:t>
            </a:r>
            <a:r>
              <a:rPr sz="971" spc="-4" dirty="0">
                <a:solidFill>
                  <a:prstClr val="black"/>
                </a:solidFill>
                <a:latin typeface="Calibri"/>
                <a:cs typeface="Calibri"/>
              </a:rPr>
              <a:t>in PDF via the Award Website  (email submissions not</a:t>
            </a:r>
            <a:r>
              <a:rPr sz="971" spc="4" dirty="0">
                <a:solidFill>
                  <a:prstClr val="black"/>
                </a:solidFill>
                <a:latin typeface="Calibri"/>
                <a:cs typeface="Calibri"/>
              </a:rPr>
              <a:t> </a:t>
            </a:r>
            <a:r>
              <a:rPr sz="971" spc="-4" dirty="0">
                <a:solidFill>
                  <a:prstClr val="black"/>
                </a:solidFill>
                <a:latin typeface="Calibri"/>
                <a:cs typeface="Calibri"/>
              </a:rPr>
              <a:t>accepted)</a:t>
            </a:r>
            <a:endParaRPr sz="971">
              <a:solidFill>
                <a:prstClr val="black"/>
              </a:solidFill>
              <a:latin typeface="Calibri"/>
              <a:cs typeface="Calibri"/>
            </a:endParaRPr>
          </a:p>
          <a:p>
            <a:pPr defTabSz="806867">
              <a:spcBef>
                <a:spcPts val="772"/>
              </a:spcBef>
            </a:pPr>
            <a:r>
              <a:rPr sz="971" b="1" spc="-4" dirty="0">
                <a:solidFill>
                  <a:srgbClr val="1F497C"/>
                </a:solidFill>
                <a:latin typeface="Calibri"/>
                <a:cs typeface="Calibri"/>
              </a:rPr>
              <a:t>REQUIRED SECTIONS &amp; PAGE</a:t>
            </a:r>
            <a:r>
              <a:rPr sz="971" b="1" dirty="0">
                <a:solidFill>
                  <a:srgbClr val="1F497C"/>
                </a:solidFill>
                <a:latin typeface="Calibri"/>
                <a:cs typeface="Calibri"/>
              </a:rPr>
              <a:t> </a:t>
            </a:r>
            <a:r>
              <a:rPr sz="971" b="1" spc="-4" dirty="0">
                <a:solidFill>
                  <a:srgbClr val="1F497C"/>
                </a:solidFill>
                <a:latin typeface="Calibri"/>
                <a:cs typeface="Calibri"/>
              </a:rPr>
              <a:t>ALLOTMENTS</a:t>
            </a:r>
            <a:endParaRPr sz="971">
              <a:solidFill>
                <a:prstClr val="black"/>
              </a:solidFill>
              <a:latin typeface="Calibri"/>
              <a:cs typeface="Calibri"/>
            </a:endParaRPr>
          </a:p>
          <a:p>
            <a:pPr marL="806306" marR="252146" defTabSz="806867">
              <a:lnSpc>
                <a:spcPct val="117300"/>
              </a:lnSpc>
              <a:spcBef>
                <a:spcPts val="525"/>
              </a:spcBef>
            </a:pPr>
            <a:r>
              <a:rPr sz="971" spc="-4" dirty="0">
                <a:solidFill>
                  <a:prstClr val="black"/>
                </a:solidFill>
                <a:latin typeface="Calibri"/>
                <a:cs typeface="Calibri"/>
              </a:rPr>
              <a:t>Cover Page </a:t>
            </a:r>
            <a:r>
              <a:rPr sz="971" spc="-9" dirty="0">
                <a:solidFill>
                  <a:prstClr val="black"/>
                </a:solidFill>
                <a:latin typeface="Calibri"/>
                <a:cs typeface="Calibri"/>
              </a:rPr>
              <a:t>(title, </a:t>
            </a:r>
            <a:r>
              <a:rPr sz="971" spc="-4" dirty="0">
                <a:solidFill>
                  <a:prstClr val="black"/>
                </a:solidFill>
                <a:latin typeface="Calibri"/>
                <a:cs typeface="Calibri"/>
              </a:rPr>
              <a:t>category, state, contact, project  </a:t>
            </a:r>
            <a:r>
              <a:rPr sz="971" spc="-9" dirty="0">
                <a:solidFill>
                  <a:prstClr val="black"/>
                </a:solidFill>
                <a:latin typeface="Calibri"/>
                <a:cs typeface="Calibri"/>
              </a:rPr>
              <a:t>initiation </a:t>
            </a:r>
            <a:r>
              <a:rPr sz="971" spc="-4" dirty="0">
                <a:solidFill>
                  <a:prstClr val="black"/>
                </a:solidFill>
                <a:latin typeface="Calibri"/>
                <a:cs typeface="Calibri"/>
              </a:rPr>
              <a:t>and end</a:t>
            </a:r>
            <a:r>
              <a:rPr sz="971" dirty="0">
                <a:solidFill>
                  <a:prstClr val="black"/>
                </a:solidFill>
                <a:latin typeface="Calibri"/>
                <a:cs typeface="Calibri"/>
              </a:rPr>
              <a:t> </a:t>
            </a:r>
            <a:r>
              <a:rPr sz="971" spc="-4" dirty="0">
                <a:solidFill>
                  <a:prstClr val="black"/>
                </a:solidFill>
                <a:latin typeface="Calibri"/>
                <a:cs typeface="Calibri"/>
              </a:rPr>
              <a:t>dates)</a:t>
            </a:r>
            <a:endParaRPr sz="971">
              <a:solidFill>
                <a:prstClr val="black"/>
              </a:solidFill>
              <a:latin typeface="Calibri"/>
              <a:cs typeface="Calibri"/>
            </a:endParaRPr>
          </a:p>
          <a:p>
            <a:pPr marL="834322" defTabSz="806867">
              <a:spcBef>
                <a:spcPts val="723"/>
              </a:spcBef>
            </a:pPr>
            <a:r>
              <a:rPr sz="971" spc="-4" dirty="0">
                <a:solidFill>
                  <a:prstClr val="black"/>
                </a:solidFill>
                <a:latin typeface="Calibri"/>
                <a:cs typeface="Calibri"/>
              </a:rPr>
              <a:t>Executive</a:t>
            </a:r>
            <a:r>
              <a:rPr sz="971" spc="-9" dirty="0">
                <a:solidFill>
                  <a:prstClr val="black"/>
                </a:solidFill>
                <a:latin typeface="Calibri"/>
                <a:cs typeface="Calibri"/>
              </a:rPr>
              <a:t> </a:t>
            </a:r>
            <a:r>
              <a:rPr sz="971" spc="-4" dirty="0">
                <a:solidFill>
                  <a:prstClr val="black"/>
                </a:solidFill>
                <a:latin typeface="Calibri"/>
                <a:cs typeface="Calibri"/>
              </a:rPr>
              <a:t>Summary</a:t>
            </a:r>
            <a:endParaRPr sz="971">
              <a:solidFill>
                <a:prstClr val="black"/>
              </a:solidFill>
              <a:latin typeface="Calibri"/>
              <a:cs typeface="Calibri"/>
            </a:endParaRPr>
          </a:p>
          <a:p>
            <a:pPr defTabSz="806867">
              <a:spcBef>
                <a:spcPts val="723"/>
              </a:spcBef>
              <a:tabLst>
                <a:tab pos="834883" algn="l"/>
              </a:tabLst>
            </a:pPr>
            <a:r>
              <a:rPr sz="971" spc="-4" dirty="0">
                <a:solidFill>
                  <a:prstClr val="black"/>
                </a:solidFill>
                <a:latin typeface="Calibri"/>
                <a:cs typeface="Calibri"/>
              </a:rPr>
              <a:t>Pages</a:t>
            </a:r>
            <a:r>
              <a:rPr sz="971" dirty="0">
                <a:solidFill>
                  <a:prstClr val="black"/>
                </a:solidFill>
                <a:latin typeface="Calibri"/>
                <a:cs typeface="Calibri"/>
              </a:rPr>
              <a:t> </a:t>
            </a:r>
            <a:r>
              <a:rPr sz="971" spc="-4" dirty="0">
                <a:solidFill>
                  <a:prstClr val="black"/>
                </a:solidFill>
                <a:latin typeface="Calibri"/>
                <a:cs typeface="Calibri"/>
              </a:rPr>
              <a:t>3‐7	Project Narrative: Concept, Signiﬁcance and</a:t>
            </a:r>
            <a:r>
              <a:rPr sz="971" spc="4" dirty="0">
                <a:solidFill>
                  <a:prstClr val="black"/>
                </a:solidFill>
                <a:latin typeface="Calibri"/>
                <a:cs typeface="Calibri"/>
              </a:rPr>
              <a:t> </a:t>
            </a:r>
            <a:r>
              <a:rPr sz="971" spc="-4" dirty="0">
                <a:solidFill>
                  <a:prstClr val="black"/>
                </a:solidFill>
                <a:latin typeface="Calibri"/>
                <a:cs typeface="Calibri"/>
              </a:rPr>
              <a:t>Impact</a:t>
            </a:r>
            <a:endParaRPr sz="971">
              <a:solidFill>
                <a:prstClr val="black"/>
              </a:solidFill>
              <a:latin typeface="Calibri"/>
              <a:cs typeface="Calibri"/>
            </a:endParaRPr>
          </a:p>
          <a:p>
            <a:pPr defTabSz="806867">
              <a:spcBef>
                <a:spcPts val="732"/>
              </a:spcBef>
            </a:pPr>
            <a:r>
              <a:rPr sz="971" b="1" spc="-4" dirty="0">
                <a:solidFill>
                  <a:srgbClr val="1F497C"/>
                </a:solidFill>
                <a:latin typeface="Calibri"/>
                <a:cs typeface="Calibri"/>
              </a:rPr>
              <a:t>SUPPLEMENTAL MATERIALS</a:t>
            </a:r>
            <a:endParaRPr sz="971">
              <a:solidFill>
                <a:prstClr val="black"/>
              </a:solidFill>
              <a:latin typeface="Calibri"/>
              <a:cs typeface="Calibri"/>
            </a:endParaRPr>
          </a:p>
          <a:p>
            <a:pPr defTabSz="806867">
              <a:spcBef>
                <a:spcPts val="194"/>
              </a:spcBef>
            </a:pPr>
            <a:r>
              <a:rPr sz="971" spc="-4" dirty="0">
                <a:solidFill>
                  <a:prstClr val="black"/>
                </a:solidFill>
                <a:latin typeface="Calibri"/>
                <a:cs typeface="Calibri"/>
              </a:rPr>
              <a:t>Nominations may include URLs of public‐facing project‐speciﬁc</a:t>
            </a:r>
            <a:r>
              <a:rPr sz="971" spc="49" dirty="0">
                <a:solidFill>
                  <a:prstClr val="black"/>
                </a:solidFill>
                <a:latin typeface="Calibri"/>
                <a:cs typeface="Calibri"/>
              </a:rPr>
              <a:t> </a:t>
            </a:r>
            <a:r>
              <a:rPr sz="971" spc="-4" dirty="0">
                <a:solidFill>
                  <a:prstClr val="black"/>
                </a:solidFill>
                <a:latin typeface="Calibri"/>
                <a:cs typeface="Calibri"/>
              </a:rPr>
              <a:t>sites.</a:t>
            </a:r>
            <a:endParaRPr sz="971">
              <a:solidFill>
                <a:prstClr val="black"/>
              </a:solidFill>
              <a:latin typeface="Calibri"/>
              <a:cs typeface="Calibri"/>
            </a:endParaRPr>
          </a:p>
          <a:p>
            <a:pPr marR="4483" defTabSz="806867">
              <a:lnSpc>
                <a:spcPct val="117000"/>
              </a:lnSpc>
              <a:spcBef>
                <a:spcPts val="4"/>
              </a:spcBef>
            </a:pPr>
            <a:r>
              <a:rPr sz="971" spc="-4" dirty="0">
                <a:solidFill>
                  <a:prstClr val="black"/>
                </a:solidFill>
                <a:latin typeface="Calibri"/>
                <a:cs typeface="Calibri"/>
              </a:rPr>
              <a:t>Judges may visit a site for clariﬁcation, but the project narrative will </a:t>
            </a:r>
            <a:r>
              <a:rPr sz="971" spc="-9" dirty="0">
                <a:solidFill>
                  <a:prstClr val="black"/>
                </a:solidFill>
                <a:latin typeface="Calibri"/>
                <a:cs typeface="Calibri"/>
              </a:rPr>
              <a:t>be  </a:t>
            </a:r>
            <a:r>
              <a:rPr sz="971" spc="-4" dirty="0">
                <a:solidFill>
                  <a:prstClr val="black"/>
                </a:solidFill>
                <a:latin typeface="Calibri"/>
                <a:cs typeface="Calibri"/>
              </a:rPr>
              <a:t>the main basis of scoring. When writing the </a:t>
            </a:r>
            <a:r>
              <a:rPr sz="971" spc="-9" dirty="0">
                <a:solidFill>
                  <a:prstClr val="black"/>
                </a:solidFill>
                <a:latin typeface="Calibri"/>
                <a:cs typeface="Calibri"/>
              </a:rPr>
              <a:t>narrative, </a:t>
            </a:r>
            <a:r>
              <a:rPr sz="971" u="sng" spc="-9" dirty="0">
                <a:solidFill>
                  <a:prstClr val="black"/>
                </a:solidFill>
                <a:uFill>
                  <a:solidFill>
                    <a:srgbClr val="000000"/>
                  </a:solidFill>
                </a:uFill>
                <a:latin typeface="Calibri"/>
                <a:cs typeface="Calibri"/>
              </a:rPr>
              <a:t>please </a:t>
            </a:r>
            <a:r>
              <a:rPr sz="971" u="sng" spc="-4" dirty="0">
                <a:solidFill>
                  <a:prstClr val="black"/>
                </a:solidFill>
                <a:uFill>
                  <a:solidFill>
                    <a:srgbClr val="000000"/>
                  </a:solidFill>
                </a:uFill>
                <a:latin typeface="Calibri"/>
                <a:cs typeface="Calibri"/>
              </a:rPr>
              <a:t>assume </a:t>
            </a:r>
            <a:r>
              <a:rPr sz="971" spc="-4" dirty="0">
                <a:solidFill>
                  <a:prstClr val="black"/>
                </a:solidFill>
                <a:latin typeface="Calibri"/>
                <a:cs typeface="Calibri"/>
              </a:rPr>
              <a:t> </a:t>
            </a:r>
            <a:r>
              <a:rPr sz="971" u="sng" spc="-9" dirty="0">
                <a:solidFill>
                  <a:prstClr val="black"/>
                </a:solidFill>
                <a:uFill>
                  <a:solidFill>
                    <a:srgbClr val="000000"/>
                  </a:solidFill>
                </a:uFill>
                <a:latin typeface="Calibri"/>
                <a:cs typeface="Calibri"/>
              </a:rPr>
              <a:t>judges </a:t>
            </a:r>
            <a:r>
              <a:rPr sz="971" u="sng" spc="-4" dirty="0">
                <a:solidFill>
                  <a:prstClr val="black"/>
                </a:solidFill>
                <a:uFill>
                  <a:solidFill>
                    <a:srgbClr val="000000"/>
                  </a:solidFill>
                </a:uFill>
                <a:latin typeface="Calibri"/>
                <a:cs typeface="Calibri"/>
              </a:rPr>
              <a:t>will not visit the site</a:t>
            </a:r>
            <a:r>
              <a:rPr sz="971" spc="-4" dirty="0">
                <a:solidFill>
                  <a:prstClr val="black"/>
                </a:solidFill>
                <a:latin typeface="Calibri"/>
                <a:cs typeface="Calibri"/>
              </a:rPr>
              <a:t>. The inclusion of URLs is beneﬁcial to other  states when the </a:t>
            </a:r>
            <a:r>
              <a:rPr sz="971" spc="-9" dirty="0">
                <a:solidFill>
                  <a:prstClr val="black"/>
                </a:solidFill>
                <a:latin typeface="Calibri"/>
                <a:cs typeface="Calibri"/>
              </a:rPr>
              <a:t>nomination </a:t>
            </a:r>
            <a:r>
              <a:rPr sz="971" spc="-4" dirty="0">
                <a:solidFill>
                  <a:prstClr val="black"/>
                </a:solidFill>
                <a:latin typeface="Calibri"/>
                <a:cs typeface="Calibri"/>
              </a:rPr>
              <a:t>is included in the NASCIO Awards</a:t>
            </a:r>
            <a:r>
              <a:rPr sz="971" spc="79" dirty="0">
                <a:solidFill>
                  <a:prstClr val="black"/>
                </a:solidFill>
                <a:latin typeface="Calibri"/>
                <a:cs typeface="Calibri"/>
              </a:rPr>
              <a:t> </a:t>
            </a:r>
            <a:r>
              <a:rPr sz="971" spc="-4" dirty="0">
                <a:solidFill>
                  <a:prstClr val="black"/>
                </a:solidFill>
                <a:latin typeface="Calibri"/>
                <a:cs typeface="Calibri"/>
              </a:rPr>
              <a:t>Library.</a:t>
            </a:r>
            <a:endParaRPr sz="971">
              <a:solidFill>
                <a:prstClr val="black"/>
              </a:solidFill>
              <a:latin typeface="Calibri"/>
              <a:cs typeface="Calibri"/>
            </a:endParaRPr>
          </a:p>
          <a:p>
            <a:pPr marR="79006" defTabSz="806867">
              <a:lnSpc>
                <a:spcPct val="116799"/>
              </a:lnSpc>
              <a:spcBef>
                <a:spcPts val="529"/>
              </a:spcBef>
            </a:pPr>
            <a:r>
              <a:rPr sz="971" spc="-4" dirty="0">
                <a:solidFill>
                  <a:prstClr val="black"/>
                </a:solidFill>
                <a:latin typeface="Calibri"/>
                <a:cs typeface="Calibri"/>
              </a:rPr>
              <a:t>Do not include supplemental materials (brochures, news articles,  marketing materials, CDs/DVDs), as these items will not be</a:t>
            </a:r>
            <a:r>
              <a:rPr sz="971" spc="110" dirty="0">
                <a:solidFill>
                  <a:prstClr val="black"/>
                </a:solidFill>
                <a:latin typeface="Calibri"/>
                <a:cs typeface="Calibri"/>
              </a:rPr>
              <a:t> </a:t>
            </a:r>
            <a:r>
              <a:rPr sz="971" spc="-4" dirty="0">
                <a:solidFill>
                  <a:prstClr val="black"/>
                </a:solidFill>
                <a:latin typeface="Calibri"/>
                <a:cs typeface="Calibri"/>
              </a:rPr>
              <a:t>reviewed.</a:t>
            </a:r>
            <a:endParaRPr sz="971">
              <a:solidFill>
                <a:prstClr val="black"/>
              </a:solidFill>
              <a:latin typeface="Calibri"/>
              <a:cs typeface="Calibri"/>
            </a:endParaRPr>
          </a:p>
        </p:txBody>
      </p:sp>
      <p:sp>
        <p:nvSpPr>
          <p:cNvPr id="9" name="object 9"/>
          <p:cNvSpPr txBox="1"/>
          <p:nvPr/>
        </p:nvSpPr>
        <p:spPr>
          <a:xfrm>
            <a:off x="6169959" y="4957258"/>
            <a:ext cx="3692899" cy="1062651"/>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971" b="1" spc="-4" dirty="0">
                <a:solidFill>
                  <a:srgbClr val="1F497C"/>
                </a:solidFill>
                <a:latin typeface="Calibri"/>
                <a:cs typeface="Calibri"/>
              </a:rPr>
              <a:t>NASCIO REVIEW</a:t>
            </a:r>
            <a:endParaRPr sz="971">
              <a:solidFill>
                <a:prstClr val="black"/>
              </a:solidFill>
              <a:latin typeface="Calibri"/>
              <a:cs typeface="Calibri"/>
            </a:endParaRPr>
          </a:p>
          <a:p>
            <a:pPr marL="42585" defTabSz="806867">
              <a:spcBef>
                <a:spcPts val="194"/>
              </a:spcBef>
            </a:pPr>
            <a:r>
              <a:rPr sz="971" spc="-4" dirty="0">
                <a:solidFill>
                  <a:prstClr val="black"/>
                </a:solidFill>
                <a:latin typeface="Calibri"/>
                <a:cs typeface="Calibri"/>
              </a:rPr>
              <a:t>NASCIO will review all </a:t>
            </a:r>
            <a:r>
              <a:rPr sz="971" spc="-9" dirty="0">
                <a:solidFill>
                  <a:prstClr val="black"/>
                </a:solidFill>
                <a:latin typeface="Calibri"/>
                <a:cs typeface="Calibri"/>
              </a:rPr>
              <a:t>nominations </a:t>
            </a:r>
            <a:r>
              <a:rPr sz="971" spc="-4" dirty="0">
                <a:solidFill>
                  <a:prstClr val="black"/>
                </a:solidFill>
                <a:latin typeface="Calibri"/>
                <a:cs typeface="Calibri"/>
              </a:rPr>
              <a:t>for compliance with</a:t>
            </a:r>
            <a:r>
              <a:rPr sz="971" spc="53" dirty="0">
                <a:solidFill>
                  <a:prstClr val="black"/>
                </a:solidFill>
                <a:latin typeface="Calibri"/>
                <a:cs typeface="Calibri"/>
              </a:rPr>
              <a:t> </a:t>
            </a:r>
            <a:r>
              <a:rPr sz="971" spc="-4" dirty="0">
                <a:solidFill>
                  <a:prstClr val="black"/>
                </a:solidFill>
                <a:latin typeface="Calibri"/>
                <a:cs typeface="Calibri"/>
              </a:rPr>
              <a:t>eligibility,</a:t>
            </a:r>
            <a:endParaRPr sz="971">
              <a:solidFill>
                <a:prstClr val="black"/>
              </a:solidFill>
              <a:latin typeface="Calibri"/>
              <a:cs typeface="Calibri"/>
            </a:endParaRPr>
          </a:p>
          <a:p>
            <a:pPr marL="42585" marR="261671" defTabSz="806867">
              <a:lnSpc>
                <a:spcPct val="117000"/>
              </a:lnSpc>
              <a:spcBef>
                <a:spcPts val="4"/>
              </a:spcBef>
            </a:pPr>
            <a:r>
              <a:rPr sz="971" spc="-4" dirty="0">
                <a:solidFill>
                  <a:prstClr val="black"/>
                </a:solidFill>
                <a:latin typeface="Calibri"/>
                <a:cs typeface="Calibri"/>
              </a:rPr>
              <a:t>requirements and alignment with selected award category. If the  </a:t>
            </a:r>
            <a:r>
              <a:rPr sz="971" spc="-9" dirty="0">
                <a:solidFill>
                  <a:prstClr val="black"/>
                </a:solidFill>
                <a:latin typeface="Calibri"/>
                <a:cs typeface="Calibri"/>
              </a:rPr>
              <a:t>nomination </a:t>
            </a:r>
            <a:r>
              <a:rPr sz="971" spc="-4" dirty="0">
                <a:solidFill>
                  <a:prstClr val="black"/>
                </a:solidFill>
                <a:latin typeface="Calibri"/>
                <a:cs typeface="Calibri"/>
              </a:rPr>
              <a:t>does not meet the guidelines, the nominator will </a:t>
            </a:r>
            <a:r>
              <a:rPr sz="971" spc="-9" dirty="0">
                <a:solidFill>
                  <a:prstClr val="black"/>
                </a:solidFill>
                <a:latin typeface="Calibri"/>
                <a:cs typeface="Calibri"/>
              </a:rPr>
              <a:t>be  notiﬁed </a:t>
            </a:r>
            <a:r>
              <a:rPr sz="971" spc="-4" dirty="0">
                <a:solidFill>
                  <a:prstClr val="black"/>
                </a:solidFill>
                <a:latin typeface="Calibri"/>
                <a:cs typeface="Calibri"/>
              </a:rPr>
              <a:t>and granted 48 hours to resolve the situation. Nominations  that remain </a:t>
            </a:r>
            <a:r>
              <a:rPr sz="971" spc="-9" dirty="0">
                <a:solidFill>
                  <a:prstClr val="black"/>
                </a:solidFill>
                <a:latin typeface="Calibri"/>
                <a:cs typeface="Calibri"/>
              </a:rPr>
              <a:t>non‐compliant </a:t>
            </a:r>
            <a:r>
              <a:rPr sz="971" spc="-4" dirty="0">
                <a:solidFill>
                  <a:prstClr val="black"/>
                </a:solidFill>
                <a:latin typeface="Calibri"/>
                <a:cs typeface="Calibri"/>
              </a:rPr>
              <a:t>will not be reviewed by</a:t>
            </a:r>
            <a:r>
              <a:rPr sz="971" spc="44" dirty="0">
                <a:solidFill>
                  <a:prstClr val="black"/>
                </a:solidFill>
                <a:latin typeface="Calibri"/>
                <a:cs typeface="Calibri"/>
              </a:rPr>
              <a:t> </a:t>
            </a:r>
            <a:r>
              <a:rPr sz="971" spc="-9" dirty="0">
                <a:solidFill>
                  <a:prstClr val="black"/>
                </a:solidFill>
                <a:latin typeface="Calibri"/>
                <a:cs typeface="Calibri"/>
              </a:rPr>
              <a:t>judges.</a:t>
            </a:r>
            <a:endParaRPr sz="971">
              <a:solidFill>
                <a:prstClr val="black"/>
              </a:solidFill>
              <a:latin typeface="Calibri"/>
              <a:cs typeface="Calibri"/>
            </a:endParaRPr>
          </a:p>
        </p:txBody>
      </p:sp>
    </p:spTree>
    <p:extLst>
      <p:ext uri="{BB962C8B-B14F-4D97-AF65-F5344CB8AC3E}">
        <p14:creationId xmlns:p14="http://schemas.microsoft.com/office/powerpoint/2010/main" val="3312353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3548" y="297852"/>
            <a:ext cx="8068235"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30014" y="435909"/>
            <a:ext cx="4241426" cy="363795"/>
          </a:xfrm>
          <a:prstGeom prst="rect">
            <a:avLst/>
          </a:prstGeom>
        </p:spPr>
        <p:txBody>
          <a:bodyPr vert="horz" wrap="square" lIns="0" tIns="10646" rIns="0" bIns="0" rtlCol="0">
            <a:spAutoFit/>
          </a:bodyPr>
          <a:lstStyle/>
          <a:p>
            <a:pPr marL="11206">
              <a:spcBef>
                <a:spcPts val="84"/>
              </a:spcBef>
            </a:pPr>
            <a:r>
              <a:rPr spc="-4" dirty="0"/>
              <a:t>BUSINESS PROCESS</a:t>
            </a:r>
            <a:r>
              <a:rPr spc="-35" dirty="0"/>
              <a:t> </a:t>
            </a:r>
            <a:r>
              <a:rPr spc="-44" dirty="0"/>
              <a:t>INNOVATIONS</a:t>
            </a:r>
          </a:p>
        </p:txBody>
      </p:sp>
      <p:sp>
        <p:nvSpPr>
          <p:cNvPr id="4" name="object 4"/>
          <p:cNvSpPr txBox="1"/>
          <p:nvPr/>
        </p:nvSpPr>
        <p:spPr>
          <a:xfrm>
            <a:off x="2074656" y="1896707"/>
            <a:ext cx="3692338" cy="2378215"/>
          </a:xfrm>
          <a:prstGeom prst="rect">
            <a:avLst/>
          </a:prstGeom>
          <a:ln w="25400">
            <a:solidFill>
              <a:srgbClr val="79A32F"/>
            </a:solidFill>
          </a:ln>
        </p:spPr>
        <p:txBody>
          <a:bodyPr vert="horz" wrap="square" lIns="0" tIns="38100" rIns="0" bIns="0" rtlCol="0">
            <a:spAutoFit/>
          </a:bodyPr>
          <a:lstStyle/>
          <a:p>
            <a:pPr marL="42585" defTabSz="806867">
              <a:spcBef>
                <a:spcPts val="300"/>
              </a:spcBef>
            </a:pPr>
            <a:r>
              <a:rPr sz="1059" b="1" dirty="0">
                <a:solidFill>
                  <a:srgbClr val="1F497C"/>
                </a:solidFill>
                <a:latin typeface="Calibri"/>
                <a:cs typeface="Calibri"/>
              </a:rPr>
              <a:t>NOMINATION</a:t>
            </a:r>
            <a:r>
              <a:rPr sz="1059" b="1" spc="-4" dirty="0">
                <a:solidFill>
                  <a:srgbClr val="1F497C"/>
                </a:solidFill>
                <a:latin typeface="Calibri"/>
                <a:cs typeface="Calibri"/>
              </a:rPr>
              <a:t> GUIDANCE</a:t>
            </a:r>
            <a:endParaRPr sz="1059">
              <a:solidFill>
                <a:prstClr val="black"/>
              </a:solidFill>
              <a:latin typeface="Calibri"/>
              <a:cs typeface="Calibri"/>
            </a:endParaRPr>
          </a:p>
          <a:p>
            <a:pPr marL="244301" marR="86290" indent="-201717" defTabSz="806867">
              <a:lnSpc>
                <a:spcPct val="121000"/>
              </a:lnSpc>
              <a:spcBef>
                <a:spcPts val="481"/>
              </a:spcBef>
              <a:buSzPct val="83333"/>
              <a:buFont typeface="Symbol"/>
              <a:buChar char=""/>
              <a:tabLst>
                <a:tab pos="244301" algn="l"/>
                <a:tab pos="244862" algn="l"/>
              </a:tabLst>
            </a:pPr>
            <a:r>
              <a:rPr sz="1059" dirty="0">
                <a:solidFill>
                  <a:prstClr val="black"/>
                </a:solidFill>
                <a:latin typeface="Calibri"/>
                <a:cs typeface="Calibri"/>
              </a:rPr>
              <a:t>Projects </a:t>
            </a:r>
            <a:r>
              <a:rPr sz="1059" spc="-4" dirty="0">
                <a:solidFill>
                  <a:prstClr val="black"/>
                </a:solidFill>
                <a:latin typeface="Calibri"/>
                <a:cs typeface="Calibri"/>
              </a:rPr>
              <a:t>include technology </a:t>
            </a:r>
            <a:r>
              <a:rPr sz="1059" spc="-9" dirty="0">
                <a:solidFill>
                  <a:prstClr val="black"/>
                </a:solidFill>
                <a:latin typeface="Calibri"/>
                <a:cs typeface="Calibri"/>
              </a:rPr>
              <a:t>initiatives </a:t>
            </a:r>
            <a:r>
              <a:rPr sz="1059" spc="-4" dirty="0">
                <a:solidFill>
                  <a:prstClr val="black"/>
                </a:solidFill>
                <a:latin typeface="Calibri"/>
                <a:cs typeface="Calibri"/>
              </a:rPr>
              <a:t>and business process  improvements implemented to </a:t>
            </a:r>
            <a:r>
              <a:rPr sz="1059" dirty="0">
                <a:solidFill>
                  <a:prstClr val="black"/>
                </a:solidFill>
                <a:latin typeface="Calibri"/>
                <a:cs typeface="Calibri"/>
              </a:rPr>
              <a:t>make government </a:t>
            </a:r>
            <a:r>
              <a:rPr sz="1059" spc="-4" dirty="0">
                <a:solidFill>
                  <a:prstClr val="black"/>
                </a:solidFill>
                <a:latin typeface="Calibri"/>
                <a:cs typeface="Calibri"/>
              </a:rPr>
              <a:t>operations  </a:t>
            </a:r>
            <a:r>
              <a:rPr sz="1059" dirty="0">
                <a:solidFill>
                  <a:prstClr val="black"/>
                </a:solidFill>
                <a:latin typeface="Calibri"/>
                <a:cs typeface="Calibri"/>
              </a:rPr>
              <a:t>more eﬃcient and </a:t>
            </a:r>
            <a:r>
              <a:rPr sz="1059" spc="-4" dirty="0">
                <a:solidFill>
                  <a:prstClr val="black"/>
                </a:solidFill>
                <a:latin typeface="Calibri"/>
                <a:cs typeface="Calibri"/>
              </a:rPr>
              <a:t>eﬀective, such </a:t>
            </a:r>
            <a:r>
              <a:rPr sz="1059" dirty="0">
                <a:solidFill>
                  <a:prstClr val="black"/>
                </a:solidFill>
                <a:latin typeface="Calibri"/>
                <a:cs typeface="Calibri"/>
              </a:rPr>
              <a:t>as:</a:t>
            </a:r>
            <a:endParaRPr sz="1059">
              <a:solidFill>
                <a:prstClr val="black"/>
              </a:solidFill>
              <a:latin typeface="Calibri"/>
              <a:cs typeface="Calibri"/>
            </a:endParaRPr>
          </a:p>
          <a:p>
            <a:pPr marL="377098" lvl="1" indent="-82368" defTabSz="806867">
              <a:spcBef>
                <a:spcPts val="794"/>
              </a:spcBef>
              <a:buSzPct val="83333"/>
              <a:buFont typeface="Symbol"/>
              <a:buChar char=""/>
              <a:tabLst>
                <a:tab pos="377658" algn="l"/>
              </a:tabLst>
            </a:pPr>
            <a:r>
              <a:rPr sz="1059" spc="-4" dirty="0">
                <a:solidFill>
                  <a:prstClr val="black"/>
                </a:solidFill>
                <a:latin typeface="Calibri"/>
                <a:cs typeface="Calibri"/>
              </a:rPr>
              <a:t>Improving communication </a:t>
            </a:r>
            <a:r>
              <a:rPr sz="1059" dirty="0">
                <a:solidFill>
                  <a:prstClr val="black"/>
                </a:solidFill>
                <a:latin typeface="Calibri"/>
                <a:cs typeface="Calibri"/>
              </a:rPr>
              <a:t>channels </a:t>
            </a:r>
            <a:r>
              <a:rPr sz="1059" spc="-4" dirty="0">
                <a:solidFill>
                  <a:prstClr val="black"/>
                </a:solidFill>
                <a:latin typeface="Calibri"/>
                <a:cs typeface="Calibri"/>
              </a:rPr>
              <a:t>or decision</a:t>
            </a:r>
            <a:r>
              <a:rPr sz="1059" spc="-31" dirty="0">
                <a:solidFill>
                  <a:prstClr val="black"/>
                </a:solidFill>
                <a:latin typeface="Calibri"/>
                <a:cs typeface="Calibri"/>
              </a:rPr>
              <a:t> </a:t>
            </a:r>
            <a:r>
              <a:rPr sz="1059" dirty="0">
                <a:solidFill>
                  <a:prstClr val="black"/>
                </a:solidFill>
                <a:latin typeface="Calibri"/>
                <a:cs typeface="Calibri"/>
              </a:rPr>
              <a:t>making</a:t>
            </a:r>
            <a:endParaRPr sz="1059">
              <a:solidFill>
                <a:prstClr val="black"/>
              </a:solidFill>
              <a:latin typeface="Calibri"/>
              <a:cs typeface="Calibri"/>
            </a:endParaRPr>
          </a:p>
          <a:p>
            <a:pPr marL="377098" lvl="1" indent="-82368" defTabSz="806867">
              <a:spcBef>
                <a:spcPts val="799"/>
              </a:spcBef>
              <a:buSzPct val="83333"/>
              <a:buFont typeface="Symbol"/>
              <a:buChar char=""/>
              <a:tabLst>
                <a:tab pos="377658" algn="l"/>
              </a:tabLst>
            </a:pPr>
            <a:r>
              <a:rPr sz="1059" dirty="0">
                <a:solidFill>
                  <a:prstClr val="black"/>
                </a:solidFill>
                <a:latin typeface="Calibri"/>
                <a:cs typeface="Calibri"/>
              </a:rPr>
              <a:t>Increasing </a:t>
            </a:r>
            <a:r>
              <a:rPr sz="1059" spc="-4" dirty="0">
                <a:solidFill>
                  <a:prstClr val="black"/>
                </a:solidFill>
                <a:latin typeface="Calibri"/>
                <a:cs typeface="Calibri"/>
              </a:rPr>
              <a:t>security or </a:t>
            </a:r>
            <a:r>
              <a:rPr sz="1059" dirty="0">
                <a:solidFill>
                  <a:prstClr val="black"/>
                </a:solidFill>
                <a:latin typeface="Calibri"/>
                <a:cs typeface="Calibri"/>
              </a:rPr>
              <a:t>customer</a:t>
            </a:r>
            <a:r>
              <a:rPr sz="1059" spc="-9" dirty="0">
                <a:solidFill>
                  <a:prstClr val="black"/>
                </a:solidFill>
                <a:latin typeface="Calibri"/>
                <a:cs typeface="Calibri"/>
              </a:rPr>
              <a:t> satisfaction</a:t>
            </a:r>
            <a:endParaRPr sz="1059">
              <a:solidFill>
                <a:prstClr val="black"/>
              </a:solidFill>
              <a:latin typeface="Calibri"/>
              <a:cs typeface="Calibri"/>
            </a:endParaRPr>
          </a:p>
          <a:p>
            <a:pPr marL="377098" lvl="1" indent="-82368" defTabSz="806867">
              <a:spcBef>
                <a:spcPts val="794"/>
              </a:spcBef>
              <a:buSzPct val="83333"/>
              <a:buFont typeface="Symbol"/>
              <a:buChar char=""/>
              <a:tabLst>
                <a:tab pos="377658" algn="l"/>
              </a:tabLst>
            </a:pPr>
            <a:r>
              <a:rPr sz="1059" spc="-9" dirty="0">
                <a:solidFill>
                  <a:prstClr val="black"/>
                </a:solidFill>
                <a:latin typeface="Calibri"/>
                <a:cs typeface="Calibri"/>
              </a:rPr>
              <a:t>Eliminating </a:t>
            </a:r>
            <a:r>
              <a:rPr sz="1059" dirty="0">
                <a:solidFill>
                  <a:prstClr val="black"/>
                </a:solidFill>
                <a:latin typeface="Calibri"/>
                <a:cs typeface="Calibri"/>
              </a:rPr>
              <a:t>redundancies </a:t>
            </a:r>
            <a:r>
              <a:rPr sz="1059" spc="-4" dirty="0">
                <a:solidFill>
                  <a:prstClr val="black"/>
                </a:solidFill>
                <a:latin typeface="Calibri"/>
                <a:cs typeface="Calibri"/>
              </a:rPr>
              <a:t>or streamlining</a:t>
            </a:r>
            <a:r>
              <a:rPr sz="1059" spc="-9" dirty="0">
                <a:solidFill>
                  <a:prstClr val="black"/>
                </a:solidFill>
                <a:latin typeface="Calibri"/>
                <a:cs typeface="Calibri"/>
              </a:rPr>
              <a:t> </a:t>
            </a:r>
            <a:r>
              <a:rPr sz="1059" dirty="0">
                <a:solidFill>
                  <a:prstClr val="black"/>
                </a:solidFill>
                <a:latin typeface="Calibri"/>
                <a:cs typeface="Calibri"/>
              </a:rPr>
              <a:t>workﬂows</a:t>
            </a:r>
            <a:endParaRPr sz="1059">
              <a:solidFill>
                <a:prstClr val="black"/>
              </a:solidFill>
              <a:latin typeface="Calibri"/>
              <a:cs typeface="Calibri"/>
            </a:endParaRPr>
          </a:p>
          <a:p>
            <a:pPr marL="377098" lvl="1" indent="-82368" defTabSz="806867">
              <a:spcBef>
                <a:spcPts val="799"/>
              </a:spcBef>
              <a:buSzPct val="83333"/>
              <a:buFont typeface="Symbol"/>
              <a:buChar char=""/>
              <a:tabLst>
                <a:tab pos="377658" algn="l"/>
              </a:tabLst>
            </a:pPr>
            <a:r>
              <a:rPr sz="1059" spc="-9" dirty="0">
                <a:solidFill>
                  <a:prstClr val="black"/>
                </a:solidFill>
                <a:latin typeface="Calibri"/>
                <a:cs typeface="Calibri"/>
              </a:rPr>
              <a:t>Forecasting </a:t>
            </a:r>
            <a:r>
              <a:rPr sz="1059" dirty="0">
                <a:solidFill>
                  <a:prstClr val="black"/>
                </a:solidFill>
                <a:latin typeface="Calibri"/>
                <a:cs typeface="Calibri"/>
              </a:rPr>
              <a:t>changes</a:t>
            </a:r>
            <a:endParaRPr sz="1059">
              <a:solidFill>
                <a:prstClr val="black"/>
              </a:solidFill>
              <a:latin typeface="Calibri"/>
              <a:cs typeface="Calibri"/>
            </a:endParaRPr>
          </a:p>
          <a:p>
            <a:pPr marL="244301" marR="40904" indent="-201717" defTabSz="806867">
              <a:lnSpc>
                <a:spcPct val="121200"/>
              </a:lnSpc>
              <a:spcBef>
                <a:spcPts val="525"/>
              </a:spcBef>
              <a:buSzPct val="83333"/>
              <a:buFont typeface="Symbol"/>
              <a:buChar char=""/>
              <a:tabLst>
                <a:tab pos="244301" algn="l"/>
                <a:tab pos="244862" algn="l"/>
              </a:tabLst>
            </a:pPr>
            <a:r>
              <a:rPr sz="1059" dirty="0">
                <a:solidFill>
                  <a:prstClr val="black"/>
                </a:solidFill>
                <a:latin typeface="Calibri"/>
                <a:cs typeface="Calibri"/>
              </a:rPr>
              <a:t>Projects </a:t>
            </a:r>
            <a:r>
              <a:rPr sz="1059" spc="-4" dirty="0">
                <a:solidFill>
                  <a:prstClr val="black"/>
                </a:solidFill>
                <a:latin typeface="Calibri"/>
                <a:cs typeface="Calibri"/>
              </a:rPr>
              <a:t>can focus on methodologies, such as Agile and Design  Thinking, or </a:t>
            </a:r>
            <a:r>
              <a:rPr sz="1059" dirty="0">
                <a:solidFill>
                  <a:prstClr val="black"/>
                </a:solidFill>
                <a:latin typeface="Calibri"/>
                <a:cs typeface="Calibri"/>
              </a:rPr>
              <a:t>technical </a:t>
            </a:r>
            <a:r>
              <a:rPr sz="1059" spc="-9" dirty="0">
                <a:solidFill>
                  <a:prstClr val="black"/>
                </a:solidFill>
                <a:latin typeface="Calibri"/>
                <a:cs typeface="Calibri"/>
              </a:rPr>
              <a:t>innovations </a:t>
            </a:r>
            <a:r>
              <a:rPr sz="1059" spc="-4" dirty="0">
                <a:solidFill>
                  <a:prstClr val="black"/>
                </a:solidFill>
                <a:latin typeface="Calibri"/>
                <a:cs typeface="Calibri"/>
              </a:rPr>
              <a:t>such </a:t>
            </a:r>
            <a:r>
              <a:rPr sz="1059" dirty="0">
                <a:solidFill>
                  <a:prstClr val="black"/>
                </a:solidFill>
                <a:latin typeface="Calibri"/>
                <a:cs typeface="Calibri"/>
              </a:rPr>
              <a:t>as</a:t>
            </a:r>
            <a:r>
              <a:rPr sz="1059" spc="-9" dirty="0">
                <a:solidFill>
                  <a:prstClr val="black"/>
                </a:solidFill>
                <a:latin typeface="Calibri"/>
                <a:cs typeface="Calibri"/>
              </a:rPr>
              <a:t> </a:t>
            </a:r>
            <a:r>
              <a:rPr sz="1059" dirty="0">
                <a:solidFill>
                  <a:prstClr val="black"/>
                </a:solidFill>
                <a:latin typeface="Calibri"/>
                <a:cs typeface="Calibri"/>
              </a:rPr>
              <a:t>Blockchain.</a:t>
            </a:r>
            <a:endParaRPr sz="1059">
              <a:solidFill>
                <a:prstClr val="black"/>
              </a:solidFill>
              <a:latin typeface="Calibri"/>
              <a:cs typeface="Calibri"/>
            </a:endParaRPr>
          </a:p>
        </p:txBody>
      </p:sp>
      <p:sp>
        <p:nvSpPr>
          <p:cNvPr id="5" name="object 5"/>
          <p:cNvSpPr txBox="1"/>
          <p:nvPr/>
        </p:nvSpPr>
        <p:spPr>
          <a:xfrm>
            <a:off x="6152478" y="1896707"/>
            <a:ext cx="3692899" cy="2844497"/>
          </a:xfrm>
          <a:prstGeom prst="rect">
            <a:avLst/>
          </a:prstGeom>
          <a:ln w="25400">
            <a:solidFill>
              <a:srgbClr val="79A32F"/>
            </a:solidFill>
          </a:ln>
        </p:spPr>
        <p:txBody>
          <a:bodyPr vert="horz" wrap="square" lIns="0" tIns="38100" rIns="0" bIns="0" rtlCol="0">
            <a:spAutoFit/>
          </a:bodyPr>
          <a:lstStyle/>
          <a:p>
            <a:pPr marL="42585" defTabSz="806867">
              <a:spcBef>
                <a:spcPts val="300"/>
              </a:spcBef>
            </a:pPr>
            <a:r>
              <a:rPr sz="1059" b="1" dirty="0">
                <a:solidFill>
                  <a:srgbClr val="1F497C"/>
                </a:solidFill>
                <a:latin typeface="Calibri"/>
                <a:cs typeface="Calibri"/>
              </a:rPr>
              <a:t>EXAMPLES</a:t>
            </a:r>
            <a:endParaRPr sz="1059">
              <a:solidFill>
                <a:prstClr val="black"/>
              </a:solidFill>
              <a:latin typeface="Calibri"/>
              <a:cs typeface="Calibri"/>
            </a:endParaRPr>
          </a:p>
          <a:p>
            <a:pPr marL="42585" defTabSz="806867">
              <a:spcBef>
                <a:spcPts val="745"/>
              </a:spcBef>
            </a:pPr>
            <a:r>
              <a:rPr sz="1059" dirty="0">
                <a:solidFill>
                  <a:prstClr val="black"/>
                </a:solidFill>
                <a:latin typeface="Calibri"/>
                <a:cs typeface="Calibri"/>
              </a:rPr>
              <a:t>Relevant </a:t>
            </a:r>
            <a:r>
              <a:rPr sz="1059" spc="-4" dirty="0">
                <a:solidFill>
                  <a:prstClr val="black"/>
                </a:solidFill>
                <a:latin typeface="Calibri"/>
                <a:cs typeface="Calibri"/>
              </a:rPr>
              <a:t>projects include, but are not limited</a:t>
            </a:r>
            <a:r>
              <a:rPr sz="1059" spc="-9" dirty="0">
                <a:solidFill>
                  <a:prstClr val="black"/>
                </a:solidFill>
                <a:latin typeface="Calibri"/>
                <a:cs typeface="Calibri"/>
              </a:rPr>
              <a:t> </a:t>
            </a:r>
            <a:r>
              <a:rPr sz="1059" spc="-4" dirty="0">
                <a:solidFill>
                  <a:prstClr val="black"/>
                </a:solidFill>
                <a:latin typeface="Calibri"/>
                <a:cs typeface="Calibri"/>
              </a:rPr>
              <a:t>to:</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ERP</a:t>
            </a:r>
            <a:r>
              <a:rPr sz="1059" spc="-9" dirty="0">
                <a:solidFill>
                  <a:prstClr val="black"/>
                </a:solidFill>
                <a:latin typeface="Calibri"/>
                <a:cs typeface="Calibri"/>
              </a:rPr>
              <a:t> </a:t>
            </a:r>
            <a:r>
              <a:rPr sz="1059" spc="-4" dirty="0">
                <a:solidFill>
                  <a:prstClr val="black"/>
                </a:solidFill>
                <a:latin typeface="Calibri"/>
                <a:cs typeface="Calibri"/>
              </a:rPr>
              <a:t>implementation</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Project </a:t>
            </a:r>
            <a:r>
              <a:rPr sz="1059" spc="-4" dirty="0">
                <a:solidFill>
                  <a:prstClr val="black"/>
                </a:solidFill>
                <a:latin typeface="Calibri"/>
                <a:cs typeface="Calibri"/>
              </a:rPr>
              <a:t>management methodologies or</a:t>
            </a:r>
            <a:r>
              <a:rPr sz="1059" dirty="0">
                <a:solidFill>
                  <a:prstClr val="black"/>
                </a:solidFill>
                <a:latin typeface="Calibri"/>
                <a:cs typeface="Calibri"/>
              </a:rPr>
              <a:t> </a:t>
            </a:r>
            <a:r>
              <a:rPr sz="1059" spc="-9" dirty="0">
                <a:solidFill>
                  <a:prstClr val="black"/>
                </a:solidFill>
                <a:latin typeface="Calibri"/>
                <a:cs typeface="Calibri"/>
              </a:rPr>
              <a:t>innovations</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Cyber dashboards/risk</a:t>
            </a:r>
            <a:r>
              <a:rPr sz="1059" spc="-9" dirty="0">
                <a:solidFill>
                  <a:prstClr val="black"/>
                </a:solidFill>
                <a:latin typeface="Calibri"/>
                <a:cs typeface="Calibri"/>
              </a:rPr>
              <a:t> </a:t>
            </a:r>
            <a:r>
              <a:rPr sz="1059" dirty="0">
                <a:solidFill>
                  <a:prstClr val="black"/>
                </a:solidFill>
                <a:latin typeface="Calibri"/>
                <a:cs typeface="Calibri"/>
              </a:rPr>
              <a:t>management</a:t>
            </a:r>
            <a:endParaRPr sz="1059">
              <a:solidFill>
                <a:prstClr val="black"/>
              </a:solidFill>
              <a:latin typeface="Calibri"/>
              <a:cs typeface="Calibri"/>
            </a:endParaRPr>
          </a:p>
          <a:p>
            <a:pPr marL="244301" indent="-201717" defTabSz="806867">
              <a:spcBef>
                <a:spcPts val="803"/>
              </a:spcBef>
              <a:buSzPct val="83333"/>
              <a:buFont typeface="Symbol"/>
              <a:buChar char=""/>
              <a:tabLst>
                <a:tab pos="244301" algn="l"/>
                <a:tab pos="244862" algn="l"/>
              </a:tabLst>
            </a:pPr>
            <a:r>
              <a:rPr sz="1059" spc="-4" dirty="0">
                <a:solidFill>
                  <a:prstClr val="black"/>
                </a:solidFill>
                <a:latin typeface="Calibri"/>
                <a:cs typeface="Calibri"/>
              </a:rPr>
              <a:t>Customer service/experience</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Decision </a:t>
            </a:r>
            <a:r>
              <a:rPr sz="1059" dirty="0">
                <a:solidFill>
                  <a:prstClr val="black"/>
                </a:solidFill>
                <a:latin typeface="Calibri"/>
                <a:cs typeface="Calibri"/>
              </a:rPr>
              <a:t>modeling </a:t>
            </a:r>
            <a:r>
              <a:rPr sz="1059" spc="-4" dirty="0">
                <a:solidFill>
                  <a:prstClr val="black"/>
                </a:solidFill>
                <a:latin typeface="Calibri"/>
                <a:cs typeface="Calibri"/>
              </a:rPr>
              <a:t>and</a:t>
            </a:r>
            <a:r>
              <a:rPr sz="1059" spc="-18" dirty="0">
                <a:solidFill>
                  <a:prstClr val="black"/>
                </a:solidFill>
                <a:latin typeface="Calibri"/>
                <a:cs typeface="Calibri"/>
              </a:rPr>
              <a:t> </a:t>
            </a:r>
            <a:r>
              <a:rPr sz="1059" dirty="0">
                <a:solidFill>
                  <a:prstClr val="black"/>
                </a:solidFill>
                <a:latin typeface="Calibri"/>
                <a:cs typeface="Calibri"/>
              </a:rPr>
              <a:t>management</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spc="-4" dirty="0">
                <a:solidFill>
                  <a:prstClr val="black"/>
                </a:solidFill>
                <a:latin typeface="Calibri"/>
                <a:cs typeface="Calibri"/>
              </a:rPr>
              <a:t>Regulatory/compliance</a:t>
            </a:r>
            <a:r>
              <a:rPr sz="1059" spc="-13" dirty="0">
                <a:solidFill>
                  <a:prstClr val="black"/>
                </a:solidFill>
                <a:latin typeface="Calibri"/>
                <a:cs typeface="Calibri"/>
              </a:rPr>
              <a:t> </a:t>
            </a:r>
            <a:r>
              <a:rPr sz="1059" spc="-4" dirty="0">
                <a:solidFill>
                  <a:prstClr val="black"/>
                </a:solidFill>
                <a:latin typeface="Calibri"/>
                <a:cs typeface="Calibri"/>
              </a:rPr>
              <a:t>management</a:t>
            </a:r>
            <a:endParaRPr sz="1059">
              <a:solidFill>
                <a:prstClr val="black"/>
              </a:solidFill>
              <a:latin typeface="Calibri"/>
              <a:cs typeface="Calibri"/>
            </a:endParaRPr>
          </a:p>
          <a:p>
            <a:pPr marL="244301" indent="-201717" defTabSz="806867">
              <a:spcBef>
                <a:spcPts val="794"/>
              </a:spcBef>
              <a:buSzPct val="83333"/>
              <a:buFont typeface="Symbol"/>
              <a:buChar char=""/>
              <a:tabLst>
                <a:tab pos="244301" algn="l"/>
                <a:tab pos="244862" algn="l"/>
              </a:tabLst>
            </a:pPr>
            <a:r>
              <a:rPr sz="1059" spc="-4" dirty="0">
                <a:solidFill>
                  <a:prstClr val="black"/>
                </a:solidFill>
                <a:latin typeface="Calibri"/>
                <a:cs typeface="Calibri"/>
              </a:rPr>
              <a:t>System</a:t>
            </a:r>
            <a:r>
              <a:rPr sz="1059" spc="-9" dirty="0">
                <a:solidFill>
                  <a:prstClr val="black"/>
                </a:solidFill>
                <a:latin typeface="Calibri"/>
                <a:cs typeface="Calibri"/>
              </a:rPr>
              <a:t> </a:t>
            </a:r>
            <a:r>
              <a:rPr sz="1059" spc="-4" dirty="0">
                <a:solidFill>
                  <a:prstClr val="black"/>
                </a:solidFill>
                <a:latin typeface="Calibri"/>
                <a:cs typeface="Calibri"/>
              </a:rPr>
              <a:t>modernization</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spc="-4" dirty="0">
                <a:solidFill>
                  <a:prstClr val="black"/>
                </a:solidFill>
                <a:latin typeface="Calibri"/>
                <a:cs typeface="Calibri"/>
              </a:rPr>
              <a:t>Procurement</a:t>
            </a:r>
            <a:r>
              <a:rPr sz="1059" dirty="0">
                <a:solidFill>
                  <a:prstClr val="black"/>
                </a:solidFill>
                <a:latin typeface="Calibri"/>
                <a:cs typeface="Calibri"/>
              </a:rPr>
              <a:t> </a:t>
            </a:r>
            <a:r>
              <a:rPr sz="1059" spc="-4" dirty="0">
                <a:solidFill>
                  <a:prstClr val="black"/>
                </a:solidFill>
                <a:latin typeface="Calibri"/>
                <a:cs typeface="Calibri"/>
              </a:rPr>
              <a:t>modernization</a:t>
            </a:r>
            <a:endParaRPr sz="1059">
              <a:solidFill>
                <a:prstClr val="black"/>
              </a:solidFill>
              <a:latin typeface="Calibri"/>
              <a:cs typeface="Calibri"/>
            </a:endParaRPr>
          </a:p>
          <a:p>
            <a:pPr marL="244301" indent="-201717" defTabSz="806867">
              <a:spcBef>
                <a:spcPts val="799"/>
              </a:spcBef>
              <a:buSzPct val="83333"/>
              <a:buFont typeface="Symbol"/>
              <a:buChar char=""/>
              <a:tabLst>
                <a:tab pos="244301" algn="l"/>
                <a:tab pos="244862" algn="l"/>
              </a:tabLst>
            </a:pPr>
            <a:r>
              <a:rPr sz="1059" dirty="0">
                <a:solidFill>
                  <a:prstClr val="black"/>
                </a:solidFill>
                <a:latin typeface="Calibri"/>
                <a:cs typeface="Calibri"/>
              </a:rPr>
              <a:t>Workforce/personnel reforms </a:t>
            </a:r>
            <a:r>
              <a:rPr sz="1059" spc="-4" dirty="0">
                <a:solidFill>
                  <a:prstClr val="black"/>
                </a:solidFill>
                <a:latin typeface="Calibri"/>
                <a:cs typeface="Calibri"/>
              </a:rPr>
              <a:t>or</a:t>
            </a:r>
            <a:r>
              <a:rPr sz="1059" spc="-9" dirty="0">
                <a:solidFill>
                  <a:prstClr val="black"/>
                </a:solidFill>
                <a:latin typeface="Calibri"/>
                <a:cs typeface="Calibri"/>
              </a:rPr>
              <a:t> </a:t>
            </a:r>
            <a:r>
              <a:rPr sz="1059" spc="-4" dirty="0">
                <a:solidFill>
                  <a:prstClr val="black"/>
                </a:solidFill>
                <a:latin typeface="Calibri"/>
                <a:cs typeface="Calibri"/>
              </a:rPr>
              <a:t>modernization</a:t>
            </a:r>
            <a:endParaRPr sz="1059">
              <a:solidFill>
                <a:prstClr val="black"/>
              </a:solidFill>
              <a:latin typeface="Calibri"/>
              <a:cs typeface="Calibri"/>
            </a:endParaRPr>
          </a:p>
        </p:txBody>
      </p:sp>
      <p:sp>
        <p:nvSpPr>
          <p:cNvPr id="6" name="object 6"/>
          <p:cNvSpPr txBox="1"/>
          <p:nvPr/>
        </p:nvSpPr>
        <p:spPr>
          <a:xfrm>
            <a:off x="2130015" y="826270"/>
            <a:ext cx="7353860" cy="724444"/>
          </a:xfrm>
          <a:prstGeom prst="rect">
            <a:avLst/>
          </a:prstGeom>
        </p:spPr>
        <p:txBody>
          <a:bodyPr vert="horz" wrap="square" lIns="0" tIns="81803" rIns="0" bIns="0" rtlCol="0">
            <a:spAutoFit/>
          </a:bodyPr>
          <a:lstStyle/>
          <a:p>
            <a:pPr marL="11206" defTabSz="806867">
              <a:spcBef>
                <a:spcPts val="644"/>
              </a:spcBef>
            </a:pPr>
            <a:r>
              <a:rPr sz="1235" b="1" spc="-4" dirty="0">
                <a:solidFill>
                  <a:srgbClr val="1F497C"/>
                </a:solidFill>
                <a:latin typeface="Calibri"/>
                <a:cs typeface="Calibri"/>
              </a:rPr>
              <a:t>KEY </a:t>
            </a:r>
            <a:r>
              <a:rPr sz="1235" b="1" spc="-13" dirty="0">
                <a:solidFill>
                  <a:srgbClr val="1F497C"/>
                </a:solidFill>
                <a:latin typeface="Calibri"/>
                <a:cs typeface="Calibri"/>
              </a:rPr>
              <a:t>ATTRIBUTE</a:t>
            </a:r>
            <a:endParaRPr sz="1235">
              <a:solidFill>
                <a:prstClr val="black"/>
              </a:solidFill>
              <a:latin typeface="Calibri"/>
              <a:cs typeface="Calibri"/>
            </a:endParaRPr>
          </a:p>
          <a:p>
            <a:pPr marL="11206" marR="4483" defTabSz="806867">
              <a:lnSpc>
                <a:spcPct val="101800"/>
              </a:lnSpc>
              <a:spcBef>
                <a:spcPts val="529"/>
              </a:spcBef>
            </a:pPr>
            <a:r>
              <a:rPr sz="1235" spc="-9" dirty="0">
                <a:solidFill>
                  <a:prstClr val="black"/>
                </a:solidFill>
                <a:latin typeface="Calibri"/>
                <a:cs typeface="Calibri"/>
              </a:rPr>
              <a:t>Projects recognized </a:t>
            </a:r>
            <a:r>
              <a:rPr sz="1235" spc="-4" dirty="0">
                <a:solidFill>
                  <a:prstClr val="black"/>
                </a:solidFill>
                <a:latin typeface="Calibri"/>
                <a:cs typeface="Calibri"/>
              </a:rPr>
              <a:t>in this </a:t>
            </a:r>
            <a:r>
              <a:rPr sz="1235" spc="-9" dirty="0">
                <a:solidFill>
                  <a:prstClr val="black"/>
                </a:solidFill>
                <a:latin typeface="Calibri"/>
                <a:cs typeface="Calibri"/>
              </a:rPr>
              <a:t>category optimize </a:t>
            </a:r>
            <a:r>
              <a:rPr sz="1235" spc="-4" dirty="0">
                <a:solidFill>
                  <a:prstClr val="black"/>
                </a:solidFill>
                <a:latin typeface="Calibri"/>
                <a:cs typeface="Calibri"/>
              </a:rPr>
              <a:t>the </a:t>
            </a:r>
            <a:r>
              <a:rPr sz="1235" spc="-18" dirty="0">
                <a:solidFill>
                  <a:prstClr val="black"/>
                </a:solidFill>
                <a:latin typeface="Calibri"/>
                <a:cs typeface="Calibri"/>
              </a:rPr>
              <a:t>way </a:t>
            </a:r>
            <a:r>
              <a:rPr sz="1235" spc="-9" dirty="0">
                <a:solidFill>
                  <a:prstClr val="black"/>
                </a:solidFill>
                <a:latin typeface="Calibri"/>
                <a:cs typeface="Calibri"/>
              </a:rPr>
              <a:t>people, </a:t>
            </a:r>
            <a:r>
              <a:rPr sz="1235" spc="-4" dirty="0">
                <a:solidFill>
                  <a:prstClr val="black"/>
                </a:solidFill>
                <a:latin typeface="Calibri"/>
                <a:cs typeface="Calibri"/>
              </a:rPr>
              <a:t>processes and </a:t>
            </a:r>
            <a:r>
              <a:rPr sz="1235" spc="-9" dirty="0">
                <a:solidFill>
                  <a:prstClr val="black"/>
                </a:solidFill>
                <a:latin typeface="Calibri"/>
                <a:cs typeface="Calibri"/>
              </a:rPr>
              <a:t>technology </a:t>
            </a:r>
            <a:r>
              <a:rPr sz="1235" spc="-4" dirty="0">
                <a:solidFill>
                  <a:prstClr val="black"/>
                </a:solidFill>
                <a:latin typeface="Calibri"/>
                <a:cs typeface="Calibri"/>
              </a:rPr>
              <a:t>work </a:t>
            </a:r>
            <a:r>
              <a:rPr sz="1235" spc="-9" dirty="0">
                <a:solidFill>
                  <a:prstClr val="black"/>
                </a:solidFill>
                <a:latin typeface="Calibri"/>
                <a:cs typeface="Calibri"/>
              </a:rPr>
              <a:t>together to </a:t>
            </a:r>
            <a:r>
              <a:rPr sz="1235" spc="-13" dirty="0">
                <a:solidFill>
                  <a:prstClr val="black"/>
                </a:solidFill>
                <a:latin typeface="Calibri"/>
                <a:cs typeface="Calibri"/>
              </a:rPr>
              <a:t>transform  </a:t>
            </a:r>
            <a:r>
              <a:rPr sz="1235" spc="-9" dirty="0">
                <a:solidFill>
                  <a:prstClr val="black"/>
                </a:solidFill>
                <a:latin typeface="Calibri"/>
                <a:cs typeface="Calibri"/>
              </a:rPr>
              <a:t>government.</a:t>
            </a:r>
            <a:endParaRPr sz="1235">
              <a:solidFill>
                <a:prstClr val="black"/>
              </a:solidFill>
              <a:latin typeface="Calibri"/>
              <a:cs typeface="Calibri"/>
            </a:endParaRPr>
          </a:p>
        </p:txBody>
      </p:sp>
      <p:sp>
        <p:nvSpPr>
          <p:cNvPr id="7" name="object 7"/>
          <p:cNvSpPr/>
          <p:nvPr/>
        </p:nvSpPr>
        <p:spPr>
          <a:xfrm>
            <a:off x="9061749" y="5882784"/>
            <a:ext cx="820377" cy="382873"/>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lang="fr-FR" sz="971" spc="-4" dirty="0">
                <a:solidFill>
                  <a:prstClr val="black"/>
                </a:solidFill>
                <a:latin typeface="Calibri"/>
                <a:cs typeface="Calibri"/>
              </a:rPr>
              <a:t>CONTACT: </a:t>
            </a:r>
            <a:r>
              <a:rPr lang="fr-FR" sz="971" spc="-4" dirty="0">
                <a:solidFill>
                  <a:prstClr val="black"/>
                </a:solidFill>
                <a:latin typeface="Calibri"/>
                <a:cs typeface="Calibri"/>
                <a:hlinkClick r:id="rId3"/>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8</a:t>
            </a:fld>
            <a:endParaRPr dirty="0">
              <a:solidFill>
                <a:prstClr val="black"/>
              </a:solidFill>
            </a:endParaRPr>
          </a:p>
        </p:txBody>
      </p:sp>
    </p:spTree>
    <p:extLst>
      <p:ext uri="{BB962C8B-B14F-4D97-AF65-F5344CB8AC3E}">
        <p14:creationId xmlns:p14="http://schemas.microsoft.com/office/powerpoint/2010/main" val="1188716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3548" y="297852"/>
            <a:ext cx="8068235" cy="6029324"/>
          </a:xfrm>
          <a:custGeom>
            <a:avLst/>
            <a:gdLst/>
            <a:ahLst/>
            <a:cxnLst/>
            <a:rect l="l" t="t" r="r" b="b"/>
            <a:pathLst>
              <a:path w="9144000" h="6833234">
                <a:moveTo>
                  <a:pt x="0" y="0"/>
                </a:moveTo>
                <a:lnTo>
                  <a:pt x="0" y="6832854"/>
                </a:lnTo>
                <a:lnTo>
                  <a:pt x="9144000" y="6832854"/>
                </a:lnTo>
                <a:lnTo>
                  <a:pt x="9144000" y="0"/>
                </a:lnTo>
                <a:lnTo>
                  <a:pt x="0" y="0"/>
                </a:lnTo>
                <a:close/>
              </a:path>
            </a:pathLst>
          </a:custGeom>
          <a:ln w="57150">
            <a:solidFill>
              <a:srgbClr val="1F497D"/>
            </a:solidFill>
          </a:ln>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2103793" y="435909"/>
            <a:ext cx="6815978" cy="363795"/>
          </a:xfrm>
          <a:prstGeom prst="rect">
            <a:avLst/>
          </a:prstGeom>
        </p:spPr>
        <p:txBody>
          <a:bodyPr vert="horz" wrap="square" lIns="0" tIns="10646" rIns="0" bIns="0" rtlCol="0">
            <a:spAutoFit/>
          </a:bodyPr>
          <a:lstStyle/>
          <a:p>
            <a:pPr marL="11206">
              <a:spcBef>
                <a:spcPts val="84"/>
              </a:spcBef>
            </a:pPr>
            <a:r>
              <a:rPr spc="-13" dirty="0"/>
              <a:t>CROSS-BOUNDARY </a:t>
            </a:r>
            <a:r>
              <a:rPr spc="-22" dirty="0"/>
              <a:t>COLLABORATION </a:t>
            </a:r>
            <a:r>
              <a:rPr spc="-4" dirty="0"/>
              <a:t>&amp;</a:t>
            </a:r>
            <a:r>
              <a:rPr spc="-35" dirty="0"/>
              <a:t> </a:t>
            </a:r>
            <a:r>
              <a:rPr spc="-31" dirty="0"/>
              <a:t>PARTNERSHIPS</a:t>
            </a:r>
          </a:p>
        </p:txBody>
      </p:sp>
      <p:sp>
        <p:nvSpPr>
          <p:cNvPr id="4" name="object 4"/>
          <p:cNvSpPr txBox="1"/>
          <p:nvPr/>
        </p:nvSpPr>
        <p:spPr>
          <a:xfrm>
            <a:off x="2103792" y="826269"/>
            <a:ext cx="7696200" cy="724444"/>
          </a:xfrm>
          <a:prstGeom prst="rect">
            <a:avLst/>
          </a:prstGeom>
        </p:spPr>
        <p:txBody>
          <a:bodyPr vert="horz" wrap="square" lIns="0" tIns="81803" rIns="0" bIns="0" rtlCol="0">
            <a:spAutoFit/>
          </a:bodyPr>
          <a:lstStyle/>
          <a:p>
            <a:pPr marL="11206" defTabSz="806867">
              <a:spcBef>
                <a:spcPts val="644"/>
              </a:spcBef>
            </a:pPr>
            <a:r>
              <a:rPr sz="1235" b="1" spc="-4" dirty="0">
                <a:solidFill>
                  <a:srgbClr val="1F497C"/>
                </a:solidFill>
                <a:latin typeface="Calibri"/>
                <a:cs typeface="Calibri"/>
              </a:rPr>
              <a:t>KEY </a:t>
            </a:r>
            <a:r>
              <a:rPr sz="1235" b="1" spc="-13" dirty="0">
                <a:solidFill>
                  <a:srgbClr val="1F497C"/>
                </a:solidFill>
                <a:latin typeface="Calibri"/>
                <a:cs typeface="Calibri"/>
              </a:rPr>
              <a:t>ATTRIBUTE</a:t>
            </a:r>
            <a:endParaRPr sz="1235">
              <a:solidFill>
                <a:prstClr val="black"/>
              </a:solidFill>
              <a:latin typeface="Calibri"/>
              <a:cs typeface="Calibri"/>
            </a:endParaRPr>
          </a:p>
          <a:p>
            <a:pPr marL="11206" marR="4483" defTabSz="806867">
              <a:lnSpc>
                <a:spcPct val="101800"/>
              </a:lnSpc>
              <a:spcBef>
                <a:spcPts val="529"/>
              </a:spcBef>
            </a:pPr>
            <a:r>
              <a:rPr sz="1235" spc="-9" dirty="0">
                <a:solidFill>
                  <a:prstClr val="black"/>
                </a:solidFill>
                <a:latin typeface="Calibri"/>
                <a:cs typeface="Calibri"/>
              </a:rPr>
              <a:t>Projects recognized </a:t>
            </a:r>
            <a:r>
              <a:rPr sz="1235" spc="-4" dirty="0">
                <a:solidFill>
                  <a:prstClr val="black"/>
                </a:solidFill>
                <a:latin typeface="Calibri"/>
                <a:cs typeface="Calibri"/>
              </a:rPr>
              <a:t>in this </a:t>
            </a:r>
            <a:r>
              <a:rPr sz="1235" spc="-9" dirty="0">
                <a:solidFill>
                  <a:prstClr val="black"/>
                </a:solidFill>
                <a:latin typeface="Calibri"/>
                <a:cs typeface="Calibri"/>
              </a:rPr>
              <a:t>category demonstrate </a:t>
            </a:r>
            <a:r>
              <a:rPr sz="1235" spc="-4" dirty="0">
                <a:solidFill>
                  <a:prstClr val="black"/>
                </a:solidFill>
                <a:latin typeface="Calibri"/>
                <a:cs typeface="Calibri"/>
              </a:rPr>
              <a:t>what is possible when jurisdictions and agencies </a:t>
            </a:r>
            <a:r>
              <a:rPr sz="1235" spc="-9" dirty="0">
                <a:solidFill>
                  <a:prstClr val="black"/>
                </a:solidFill>
                <a:latin typeface="Calibri"/>
                <a:cs typeface="Calibri"/>
              </a:rPr>
              <a:t>work </a:t>
            </a:r>
            <a:r>
              <a:rPr sz="1235" spc="-4" dirty="0">
                <a:solidFill>
                  <a:prstClr val="black"/>
                </a:solidFill>
                <a:latin typeface="Calibri"/>
                <a:cs typeface="Calibri"/>
              </a:rPr>
              <a:t>together </a:t>
            </a:r>
            <a:r>
              <a:rPr sz="1235" spc="-9" dirty="0">
                <a:solidFill>
                  <a:prstClr val="black"/>
                </a:solidFill>
                <a:latin typeface="Calibri"/>
                <a:cs typeface="Calibri"/>
              </a:rPr>
              <a:t>to </a:t>
            </a:r>
            <a:r>
              <a:rPr sz="1235" spc="-4" dirty="0">
                <a:solidFill>
                  <a:prstClr val="black"/>
                </a:solidFill>
                <a:latin typeface="Calibri"/>
                <a:cs typeface="Calibri"/>
              </a:rPr>
              <a:t>solve  a </a:t>
            </a:r>
            <a:r>
              <a:rPr sz="1235" spc="-9" dirty="0">
                <a:solidFill>
                  <a:prstClr val="black"/>
                </a:solidFill>
                <a:latin typeface="Calibri"/>
                <a:cs typeface="Calibri"/>
              </a:rPr>
              <a:t>problem, </a:t>
            </a:r>
            <a:r>
              <a:rPr sz="1235" spc="-4" dirty="0">
                <a:solidFill>
                  <a:prstClr val="black"/>
                </a:solidFill>
                <a:latin typeface="Calibri"/>
                <a:cs typeface="Calibri"/>
              </a:rPr>
              <a:t>address a need or </a:t>
            </a:r>
            <a:r>
              <a:rPr sz="1235" spc="-9" dirty="0">
                <a:solidFill>
                  <a:prstClr val="black"/>
                </a:solidFill>
                <a:latin typeface="Calibri"/>
                <a:cs typeface="Calibri"/>
              </a:rPr>
              <a:t>pursue </a:t>
            </a:r>
            <a:r>
              <a:rPr sz="1235" spc="-4" dirty="0">
                <a:solidFill>
                  <a:prstClr val="black"/>
                </a:solidFill>
                <a:latin typeface="Calibri"/>
                <a:cs typeface="Calibri"/>
              </a:rPr>
              <a:t>a new</a:t>
            </a:r>
            <a:r>
              <a:rPr sz="1235" spc="22" dirty="0">
                <a:solidFill>
                  <a:prstClr val="black"/>
                </a:solidFill>
                <a:latin typeface="Calibri"/>
                <a:cs typeface="Calibri"/>
              </a:rPr>
              <a:t> </a:t>
            </a:r>
            <a:r>
              <a:rPr sz="1235" spc="-9" dirty="0">
                <a:solidFill>
                  <a:prstClr val="black"/>
                </a:solidFill>
                <a:latin typeface="Calibri"/>
                <a:cs typeface="Calibri"/>
              </a:rPr>
              <a:t>opportunity.</a:t>
            </a:r>
            <a:endParaRPr sz="1235">
              <a:solidFill>
                <a:prstClr val="black"/>
              </a:solidFill>
              <a:latin typeface="Calibri"/>
              <a:cs typeface="Calibri"/>
            </a:endParaRPr>
          </a:p>
        </p:txBody>
      </p:sp>
      <p:sp>
        <p:nvSpPr>
          <p:cNvPr id="5" name="object 5"/>
          <p:cNvSpPr txBox="1"/>
          <p:nvPr/>
        </p:nvSpPr>
        <p:spPr>
          <a:xfrm>
            <a:off x="4770791" y="1889312"/>
            <a:ext cx="2420471" cy="1843378"/>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SPECIFIC</a:t>
            </a:r>
            <a:r>
              <a:rPr sz="1059" b="1" spc="-88" dirty="0">
                <a:solidFill>
                  <a:srgbClr val="1F497C"/>
                </a:solidFill>
                <a:latin typeface="Calibri"/>
                <a:cs typeface="Calibri"/>
              </a:rPr>
              <a:t> </a:t>
            </a:r>
            <a:r>
              <a:rPr sz="1059" b="1" dirty="0">
                <a:solidFill>
                  <a:srgbClr val="1F497C"/>
                </a:solidFill>
                <a:latin typeface="Calibri"/>
                <a:cs typeface="Calibri"/>
              </a:rPr>
              <a:t>REQUIREMENTS</a:t>
            </a:r>
            <a:endParaRPr sz="1059">
              <a:solidFill>
                <a:prstClr val="black"/>
              </a:solidFill>
              <a:latin typeface="Calibri"/>
              <a:cs typeface="Calibri"/>
            </a:endParaRPr>
          </a:p>
          <a:p>
            <a:pPr marL="42585" defTabSz="806867">
              <a:spcBef>
                <a:spcPts val="750"/>
              </a:spcBef>
            </a:pPr>
            <a:r>
              <a:rPr sz="1059" dirty="0">
                <a:solidFill>
                  <a:prstClr val="black"/>
                </a:solidFill>
                <a:latin typeface="Calibri"/>
                <a:cs typeface="Calibri"/>
              </a:rPr>
              <a:t>Nominated</a:t>
            </a:r>
            <a:r>
              <a:rPr sz="1059" spc="-31" dirty="0">
                <a:solidFill>
                  <a:prstClr val="black"/>
                </a:solidFill>
                <a:latin typeface="Calibri"/>
                <a:cs typeface="Calibri"/>
              </a:rPr>
              <a:t> </a:t>
            </a:r>
            <a:r>
              <a:rPr sz="1059" spc="-4" dirty="0">
                <a:solidFill>
                  <a:prstClr val="black"/>
                </a:solidFill>
                <a:latin typeface="Calibri"/>
                <a:cs typeface="Calibri"/>
              </a:rPr>
              <a:t>collaborations:</a:t>
            </a:r>
            <a:endParaRPr sz="1059">
              <a:solidFill>
                <a:prstClr val="black"/>
              </a:solidFill>
              <a:latin typeface="Calibri"/>
              <a:cs typeface="Calibri"/>
            </a:endParaRPr>
          </a:p>
          <a:p>
            <a:pPr marL="244301" marR="460025" indent="-201717" defTabSz="806867">
              <a:lnSpc>
                <a:spcPct val="121200"/>
              </a:lnSpc>
              <a:spcBef>
                <a:spcPts val="521"/>
              </a:spcBef>
              <a:buSzPct val="83333"/>
              <a:buFont typeface="Symbol"/>
              <a:buChar char=""/>
              <a:tabLst>
                <a:tab pos="274559" algn="l"/>
                <a:tab pos="275679" algn="l"/>
              </a:tabLst>
            </a:pPr>
            <a:r>
              <a:rPr sz="1059" dirty="0">
                <a:solidFill>
                  <a:prstClr val="black"/>
                </a:solidFill>
                <a:latin typeface="Calibri"/>
                <a:cs typeface="Calibri"/>
              </a:rPr>
              <a:t>Must </a:t>
            </a:r>
            <a:r>
              <a:rPr sz="1059" spc="-4" dirty="0">
                <a:solidFill>
                  <a:prstClr val="black"/>
                </a:solidFill>
                <a:latin typeface="Calibri"/>
                <a:cs typeface="Calibri"/>
              </a:rPr>
              <a:t>involve </a:t>
            </a:r>
            <a:r>
              <a:rPr sz="1059" dirty="0">
                <a:solidFill>
                  <a:prstClr val="black"/>
                </a:solidFill>
                <a:latin typeface="Calibri"/>
                <a:cs typeface="Calibri"/>
              </a:rPr>
              <a:t>at </a:t>
            </a:r>
            <a:r>
              <a:rPr sz="1059" spc="-4" dirty="0">
                <a:solidFill>
                  <a:prstClr val="black"/>
                </a:solidFill>
                <a:latin typeface="Calibri"/>
                <a:cs typeface="Calibri"/>
              </a:rPr>
              <a:t>least one state  </a:t>
            </a:r>
            <a:r>
              <a:rPr sz="1059" dirty="0">
                <a:solidFill>
                  <a:prstClr val="black"/>
                </a:solidFill>
                <a:latin typeface="Calibri"/>
                <a:cs typeface="Calibri"/>
              </a:rPr>
              <a:t>government</a:t>
            </a:r>
            <a:r>
              <a:rPr sz="1059" spc="-4" dirty="0">
                <a:solidFill>
                  <a:prstClr val="black"/>
                </a:solidFill>
                <a:latin typeface="Calibri"/>
                <a:cs typeface="Calibri"/>
              </a:rPr>
              <a:t> entity*</a:t>
            </a:r>
            <a:endParaRPr sz="1059">
              <a:solidFill>
                <a:prstClr val="black"/>
              </a:solidFill>
              <a:latin typeface="Calibri"/>
              <a:cs typeface="Calibri"/>
            </a:endParaRPr>
          </a:p>
          <a:p>
            <a:pPr marL="244301" marR="263352" indent="-201717" defTabSz="806867">
              <a:lnSpc>
                <a:spcPct val="121200"/>
              </a:lnSpc>
              <a:spcBef>
                <a:spcPts val="525"/>
              </a:spcBef>
              <a:buSzPct val="83333"/>
              <a:buFont typeface="Symbol"/>
              <a:buChar char=""/>
              <a:tabLst>
                <a:tab pos="274559" algn="l"/>
                <a:tab pos="275679" algn="l"/>
              </a:tabLst>
            </a:pPr>
            <a:r>
              <a:rPr sz="1059" spc="-4" dirty="0">
                <a:solidFill>
                  <a:prstClr val="black"/>
                </a:solidFill>
                <a:latin typeface="Calibri"/>
                <a:cs typeface="Calibri"/>
              </a:rPr>
              <a:t>Document </a:t>
            </a:r>
            <a:r>
              <a:rPr sz="1059" dirty="0">
                <a:solidFill>
                  <a:prstClr val="black"/>
                </a:solidFill>
                <a:latin typeface="Calibri"/>
                <a:cs typeface="Calibri"/>
              </a:rPr>
              <a:t>the </a:t>
            </a:r>
            <a:r>
              <a:rPr sz="1059" spc="-4" dirty="0">
                <a:solidFill>
                  <a:prstClr val="black"/>
                </a:solidFill>
                <a:latin typeface="Calibri"/>
                <a:cs typeface="Calibri"/>
              </a:rPr>
              <a:t>state</a:t>
            </a:r>
            <a:r>
              <a:rPr sz="1059" spc="-79" dirty="0">
                <a:solidFill>
                  <a:prstClr val="black"/>
                </a:solidFill>
                <a:latin typeface="Calibri"/>
                <a:cs typeface="Calibri"/>
              </a:rPr>
              <a:t> </a:t>
            </a:r>
            <a:r>
              <a:rPr sz="1059" dirty="0">
                <a:solidFill>
                  <a:prstClr val="black"/>
                </a:solidFill>
                <a:latin typeface="Calibri"/>
                <a:cs typeface="Calibri"/>
              </a:rPr>
              <a:t>government’s  </a:t>
            </a:r>
            <a:r>
              <a:rPr sz="1059" spc="-4" dirty="0">
                <a:solidFill>
                  <a:prstClr val="black"/>
                </a:solidFill>
                <a:latin typeface="Calibri"/>
                <a:cs typeface="Calibri"/>
              </a:rPr>
              <a:t>leadership</a:t>
            </a:r>
            <a:r>
              <a:rPr sz="1059" spc="-9" dirty="0">
                <a:solidFill>
                  <a:prstClr val="black"/>
                </a:solidFill>
                <a:latin typeface="Calibri"/>
                <a:cs typeface="Calibri"/>
              </a:rPr>
              <a:t> </a:t>
            </a:r>
            <a:r>
              <a:rPr sz="1059" dirty="0">
                <a:solidFill>
                  <a:prstClr val="black"/>
                </a:solidFill>
                <a:latin typeface="Calibri"/>
                <a:cs typeface="Calibri"/>
              </a:rPr>
              <a:t>role</a:t>
            </a:r>
            <a:endParaRPr sz="1059">
              <a:solidFill>
                <a:prstClr val="black"/>
              </a:solidFill>
              <a:latin typeface="Calibri"/>
              <a:cs typeface="Calibri"/>
            </a:endParaRPr>
          </a:p>
          <a:p>
            <a:pPr marL="42585" marR="218526" defTabSz="806867">
              <a:lnSpc>
                <a:spcPct val="121200"/>
              </a:lnSpc>
              <a:spcBef>
                <a:spcPts val="525"/>
              </a:spcBef>
            </a:pPr>
            <a:r>
              <a:rPr sz="1059" spc="-9" dirty="0">
                <a:solidFill>
                  <a:prstClr val="black"/>
                </a:solidFill>
                <a:latin typeface="Calibri"/>
                <a:cs typeface="Calibri"/>
              </a:rPr>
              <a:t>*Multi‐state initiatives </a:t>
            </a:r>
            <a:r>
              <a:rPr sz="1059" dirty="0">
                <a:solidFill>
                  <a:prstClr val="black"/>
                </a:solidFill>
                <a:latin typeface="Calibri"/>
                <a:cs typeface="Calibri"/>
              </a:rPr>
              <a:t>are encouraged,  with </a:t>
            </a:r>
            <a:r>
              <a:rPr sz="1059" spc="-4" dirty="0">
                <a:solidFill>
                  <a:prstClr val="black"/>
                </a:solidFill>
                <a:latin typeface="Calibri"/>
                <a:cs typeface="Calibri"/>
              </a:rPr>
              <a:t>the lead state </a:t>
            </a:r>
            <a:r>
              <a:rPr sz="1059" spc="-53" dirty="0">
                <a:solidFill>
                  <a:prstClr val="black"/>
                </a:solidFill>
                <a:latin typeface="Calibri"/>
                <a:cs typeface="Calibri"/>
              </a:rPr>
              <a:t>submitti</a:t>
            </a:r>
            <a:r>
              <a:rPr sz="1059" spc="-18" dirty="0">
                <a:solidFill>
                  <a:prstClr val="black"/>
                </a:solidFill>
                <a:latin typeface="Calibri"/>
                <a:cs typeface="Calibri"/>
              </a:rPr>
              <a:t> </a:t>
            </a:r>
            <a:r>
              <a:rPr sz="1059" spc="-62" dirty="0">
                <a:solidFill>
                  <a:prstClr val="black"/>
                </a:solidFill>
                <a:latin typeface="Calibri"/>
                <a:cs typeface="Calibri"/>
              </a:rPr>
              <a:t>ng</a:t>
            </a:r>
            <a:endParaRPr sz="1059">
              <a:solidFill>
                <a:prstClr val="black"/>
              </a:solidFill>
              <a:latin typeface="Calibri"/>
              <a:cs typeface="Calibri"/>
            </a:endParaRPr>
          </a:p>
        </p:txBody>
      </p:sp>
      <p:sp>
        <p:nvSpPr>
          <p:cNvPr id="6" name="object 6"/>
          <p:cNvSpPr txBox="1"/>
          <p:nvPr/>
        </p:nvSpPr>
        <p:spPr>
          <a:xfrm>
            <a:off x="2083397" y="1889312"/>
            <a:ext cx="2420471" cy="2697073"/>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NOMINATION</a:t>
            </a:r>
            <a:r>
              <a:rPr sz="1059" b="1" spc="-4" dirty="0">
                <a:solidFill>
                  <a:srgbClr val="1F497C"/>
                </a:solidFill>
                <a:latin typeface="Calibri"/>
                <a:cs typeface="Calibri"/>
              </a:rPr>
              <a:t> GUIDANCE</a:t>
            </a:r>
            <a:endParaRPr sz="1059">
              <a:solidFill>
                <a:prstClr val="black"/>
              </a:solidFill>
              <a:latin typeface="Calibri"/>
              <a:cs typeface="Calibri"/>
            </a:endParaRPr>
          </a:p>
          <a:p>
            <a:pPr marL="244301" marR="231974" indent="-201717" defTabSz="806867">
              <a:lnSpc>
                <a:spcPct val="121000"/>
              </a:lnSpc>
              <a:spcBef>
                <a:spcPts val="481"/>
              </a:spcBef>
              <a:buSzPct val="83333"/>
              <a:buFont typeface="Symbol"/>
              <a:buChar char=""/>
              <a:tabLst>
                <a:tab pos="244301" algn="l"/>
                <a:tab pos="244862" algn="l"/>
              </a:tabLst>
            </a:pPr>
            <a:r>
              <a:rPr sz="1059" dirty="0">
                <a:solidFill>
                  <a:prstClr val="black"/>
                </a:solidFill>
                <a:latin typeface="Calibri"/>
                <a:cs typeface="Calibri"/>
              </a:rPr>
              <a:t>Projects </a:t>
            </a:r>
            <a:r>
              <a:rPr sz="1059" spc="-4" dirty="0">
                <a:solidFill>
                  <a:prstClr val="black"/>
                </a:solidFill>
                <a:latin typeface="Calibri"/>
                <a:cs typeface="Calibri"/>
              </a:rPr>
              <a:t>should </a:t>
            </a:r>
            <a:r>
              <a:rPr sz="1059" dirty="0">
                <a:solidFill>
                  <a:prstClr val="black"/>
                </a:solidFill>
                <a:latin typeface="Calibri"/>
                <a:cs typeface="Calibri"/>
              </a:rPr>
              <a:t>address </a:t>
            </a:r>
            <a:r>
              <a:rPr sz="1059" spc="-9" dirty="0">
                <a:solidFill>
                  <a:prstClr val="black"/>
                </a:solidFill>
                <a:latin typeface="Calibri"/>
                <a:cs typeface="Calibri"/>
              </a:rPr>
              <a:t>identifying,  </a:t>
            </a:r>
            <a:r>
              <a:rPr sz="1059" spc="-4" dirty="0">
                <a:solidFill>
                  <a:prstClr val="black"/>
                </a:solidFill>
                <a:latin typeface="Calibri"/>
                <a:cs typeface="Calibri"/>
              </a:rPr>
              <a:t>planning, coordinating, sharing,  </a:t>
            </a:r>
            <a:r>
              <a:rPr sz="1059" spc="-9" dirty="0">
                <a:solidFill>
                  <a:prstClr val="black"/>
                </a:solidFill>
                <a:latin typeface="Calibri"/>
                <a:cs typeface="Calibri"/>
              </a:rPr>
              <a:t>integrating </a:t>
            </a:r>
            <a:r>
              <a:rPr sz="1059" dirty="0">
                <a:solidFill>
                  <a:prstClr val="black"/>
                </a:solidFill>
                <a:latin typeface="Calibri"/>
                <a:cs typeface="Calibri"/>
              </a:rPr>
              <a:t>and/or </a:t>
            </a:r>
            <a:r>
              <a:rPr sz="1059" spc="-4" dirty="0">
                <a:solidFill>
                  <a:prstClr val="black"/>
                </a:solidFill>
                <a:latin typeface="Calibri"/>
                <a:cs typeface="Calibri"/>
              </a:rPr>
              <a:t>joining formerly  non‐integrated, IT‐related  organizational </a:t>
            </a:r>
            <a:r>
              <a:rPr sz="1059" dirty="0">
                <a:solidFill>
                  <a:prstClr val="black"/>
                </a:solidFill>
                <a:latin typeface="Calibri"/>
                <a:cs typeface="Calibri"/>
              </a:rPr>
              <a:t>goals and</a:t>
            </a:r>
            <a:r>
              <a:rPr sz="1059" spc="-66" dirty="0">
                <a:solidFill>
                  <a:prstClr val="black"/>
                </a:solidFill>
                <a:latin typeface="Calibri"/>
                <a:cs typeface="Calibri"/>
              </a:rPr>
              <a:t> </a:t>
            </a:r>
            <a:r>
              <a:rPr sz="1059" spc="-4" dirty="0">
                <a:solidFill>
                  <a:prstClr val="black"/>
                </a:solidFill>
                <a:latin typeface="Calibri"/>
                <a:cs typeface="Calibri"/>
              </a:rPr>
              <a:t>strategies.</a:t>
            </a:r>
            <a:endParaRPr sz="1059">
              <a:solidFill>
                <a:prstClr val="black"/>
              </a:solidFill>
              <a:latin typeface="Calibri"/>
              <a:cs typeface="Calibri"/>
            </a:endParaRPr>
          </a:p>
          <a:p>
            <a:pPr marL="244301" marR="75644" indent="-201717" defTabSz="806867">
              <a:lnSpc>
                <a:spcPct val="121100"/>
              </a:lnSpc>
              <a:spcBef>
                <a:spcPts val="525"/>
              </a:spcBef>
              <a:buSzPct val="83333"/>
              <a:buFont typeface="Symbol"/>
              <a:buChar char=""/>
              <a:tabLst>
                <a:tab pos="244301" algn="l"/>
                <a:tab pos="244862" algn="l"/>
              </a:tabLst>
            </a:pPr>
            <a:r>
              <a:rPr sz="1059" dirty="0">
                <a:solidFill>
                  <a:prstClr val="black"/>
                </a:solidFill>
                <a:latin typeface="Calibri"/>
                <a:cs typeface="Calibri"/>
              </a:rPr>
              <a:t>Projects </a:t>
            </a:r>
            <a:r>
              <a:rPr sz="1059" spc="-4" dirty="0">
                <a:solidFill>
                  <a:prstClr val="black"/>
                </a:solidFill>
                <a:latin typeface="Calibri"/>
                <a:cs typeface="Calibri"/>
              </a:rPr>
              <a:t>should include signiﬁcant  collaboration </a:t>
            </a:r>
            <a:r>
              <a:rPr sz="1059" dirty="0">
                <a:solidFill>
                  <a:prstClr val="black"/>
                </a:solidFill>
                <a:latin typeface="Calibri"/>
                <a:cs typeface="Calibri"/>
              </a:rPr>
              <a:t>with </a:t>
            </a:r>
            <a:r>
              <a:rPr sz="1059" spc="-4" dirty="0">
                <a:solidFill>
                  <a:prstClr val="black"/>
                </a:solidFill>
                <a:latin typeface="Calibri"/>
                <a:cs typeface="Calibri"/>
              </a:rPr>
              <a:t>other public </a:t>
            </a:r>
            <a:r>
              <a:rPr sz="1059" dirty="0">
                <a:solidFill>
                  <a:prstClr val="black"/>
                </a:solidFill>
                <a:latin typeface="Calibri"/>
                <a:cs typeface="Calibri"/>
              </a:rPr>
              <a:t>groups  </a:t>
            </a:r>
            <a:r>
              <a:rPr sz="1059" spc="-4" dirty="0">
                <a:solidFill>
                  <a:prstClr val="black"/>
                </a:solidFill>
                <a:latin typeface="Calibri"/>
                <a:cs typeface="Calibri"/>
              </a:rPr>
              <a:t>such as </a:t>
            </a:r>
            <a:r>
              <a:rPr sz="1059" spc="-9" dirty="0">
                <a:solidFill>
                  <a:prstClr val="black"/>
                </a:solidFill>
                <a:latin typeface="Calibri"/>
                <a:cs typeface="Calibri"/>
              </a:rPr>
              <a:t>localities, </a:t>
            </a:r>
            <a:r>
              <a:rPr sz="1059" spc="-4" dirty="0">
                <a:solidFill>
                  <a:prstClr val="black"/>
                </a:solidFill>
                <a:latin typeface="Calibri"/>
                <a:cs typeface="Calibri"/>
              </a:rPr>
              <a:t>special purpose  districts, higher education </a:t>
            </a:r>
            <a:r>
              <a:rPr sz="1059" spc="-9" dirty="0">
                <a:solidFill>
                  <a:prstClr val="black"/>
                </a:solidFill>
                <a:latin typeface="Calibri"/>
                <a:cs typeface="Calibri"/>
              </a:rPr>
              <a:t>institutions  </a:t>
            </a:r>
            <a:r>
              <a:rPr sz="1059" spc="-4" dirty="0">
                <a:solidFill>
                  <a:prstClr val="black"/>
                </a:solidFill>
                <a:latin typeface="Calibri"/>
                <a:cs typeface="Calibri"/>
              </a:rPr>
              <a:t>or </a:t>
            </a:r>
            <a:r>
              <a:rPr sz="1059" dirty="0">
                <a:solidFill>
                  <a:prstClr val="black"/>
                </a:solidFill>
                <a:latin typeface="Calibri"/>
                <a:cs typeface="Calibri"/>
              </a:rPr>
              <a:t>tribal governments, </a:t>
            </a:r>
            <a:r>
              <a:rPr sz="1059" spc="-4" dirty="0">
                <a:solidFill>
                  <a:prstClr val="black"/>
                </a:solidFill>
                <a:latin typeface="Calibri"/>
                <a:cs typeface="Calibri"/>
              </a:rPr>
              <a:t>not‐for‐proﬁt  organizations, or private sector  </a:t>
            </a:r>
            <a:r>
              <a:rPr sz="1059" dirty="0">
                <a:solidFill>
                  <a:prstClr val="black"/>
                </a:solidFill>
                <a:latin typeface="Calibri"/>
                <a:cs typeface="Calibri"/>
              </a:rPr>
              <a:t>collaborators.</a:t>
            </a:r>
            <a:endParaRPr sz="1059">
              <a:solidFill>
                <a:prstClr val="black"/>
              </a:solidFill>
              <a:latin typeface="Calibri"/>
              <a:cs typeface="Calibri"/>
            </a:endParaRPr>
          </a:p>
        </p:txBody>
      </p:sp>
      <p:sp>
        <p:nvSpPr>
          <p:cNvPr id="7" name="object 7"/>
          <p:cNvSpPr txBox="1"/>
          <p:nvPr/>
        </p:nvSpPr>
        <p:spPr>
          <a:xfrm>
            <a:off x="7442050" y="1889312"/>
            <a:ext cx="2420471" cy="3774547"/>
          </a:xfrm>
          <a:prstGeom prst="rect">
            <a:avLst/>
          </a:prstGeom>
          <a:ln w="25400">
            <a:solidFill>
              <a:srgbClr val="79A32F"/>
            </a:solidFill>
          </a:ln>
        </p:spPr>
        <p:txBody>
          <a:bodyPr vert="horz" wrap="square" lIns="0" tIns="38660" rIns="0" bIns="0" rtlCol="0">
            <a:spAutoFit/>
          </a:bodyPr>
          <a:lstStyle/>
          <a:p>
            <a:pPr marL="42585" defTabSz="806867">
              <a:spcBef>
                <a:spcPts val="304"/>
              </a:spcBef>
            </a:pPr>
            <a:r>
              <a:rPr sz="1059" b="1" dirty="0">
                <a:solidFill>
                  <a:srgbClr val="1F497C"/>
                </a:solidFill>
                <a:latin typeface="Calibri"/>
                <a:cs typeface="Calibri"/>
              </a:rPr>
              <a:t>EXAMPLES</a:t>
            </a:r>
            <a:endParaRPr sz="1059">
              <a:solidFill>
                <a:prstClr val="black"/>
              </a:solidFill>
              <a:latin typeface="Calibri"/>
              <a:cs typeface="Calibri"/>
            </a:endParaRPr>
          </a:p>
          <a:p>
            <a:pPr marL="42585" marR="318824" defTabSz="806867">
              <a:lnSpc>
                <a:spcPct val="117100"/>
              </a:lnSpc>
              <a:spcBef>
                <a:spcPts val="529"/>
              </a:spcBef>
            </a:pPr>
            <a:r>
              <a:rPr sz="1059" spc="-4" dirty="0">
                <a:solidFill>
                  <a:prstClr val="black"/>
                </a:solidFill>
                <a:latin typeface="Calibri"/>
                <a:cs typeface="Calibri"/>
              </a:rPr>
              <a:t>Relevant projects include, but are not  limited</a:t>
            </a:r>
            <a:r>
              <a:rPr sz="1059" spc="-9" dirty="0">
                <a:solidFill>
                  <a:prstClr val="black"/>
                </a:solidFill>
                <a:latin typeface="Calibri"/>
                <a:cs typeface="Calibri"/>
              </a:rPr>
              <a:t> </a:t>
            </a:r>
            <a:r>
              <a:rPr sz="1059" dirty="0">
                <a:solidFill>
                  <a:prstClr val="black"/>
                </a:solidFill>
                <a:latin typeface="Calibri"/>
                <a:cs typeface="Calibri"/>
              </a:rPr>
              <a:t>to:</a:t>
            </a:r>
            <a:endParaRPr sz="1059">
              <a:solidFill>
                <a:prstClr val="black"/>
              </a:solidFill>
              <a:latin typeface="Calibri"/>
              <a:cs typeface="Calibri"/>
            </a:endParaRPr>
          </a:p>
          <a:p>
            <a:pPr marL="244301" indent="-201717" defTabSz="806867">
              <a:spcBef>
                <a:spcPts val="449"/>
              </a:spcBef>
              <a:buSzPct val="90909"/>
              <a:buFont typeface="Symbol"/>
              <a:buChar char=""/>
              <a:tabLst>
                <a:tab pos="244301" algn="l"/>
                <a:tab pos="244862" algn="l"/>
              </a:tabLst>
            </a:pPr>
            <a:r>
              <a:rPr sz="971" spc="-4" dirty="0">
                <a:solidFill>
                  <a:prstClr val="black"/>
                </a:solidFill>
                <a:latin typeface="Calibri"/>
                <a:cs typeface="Calibri"/>
              </a:rPr>
              <a:t>Governance and management</a:t>
            </a:r>
            <a:r>
              <a:rPr sz="971" spc="9" dirty="0">
                <a:solidFill>
                  <a:prstClr val="black"/>
                </a:solidFill>
                <a:latin typeface="Calibri"/>
                <a:cs typeface="Calibri"/>
              </a:rPr>
              <a:t> </a:t>
            </a:r>
            <a:r>
              <a:rPr sz="971" spc="-9" dirty="0">
                <a:solidFill>
                  <a:prstClr val="black"/>
                </a:solidFill>
                <a:latin typeface="Calibri"/>
                <a:cs typeface="Calibri"/>
              </a:rPr>
              <a:t>policies</a:t>
            </a:r>
            <a:endParaRPr sz="971">
              <a:solidFill>
                <a:prstClr val="black"/>
              </a:solidFill>
              <a:latin typeface="Calibri"/>
              <a:cs typeface="Calibri"/>
            </a:endParaRPr>
          </a:p>
          <a:p>
            <a:pPr marL="244301" indent="-201717" defTabSz="806867">
              <a:spcBef>
                <a:spcPts val="185"/>
              </a:spcBef>
              <a:buSzPct val="90909"/>
              <a:buFont typeface="Symbol"/>
              <a:buChar char=""/>
              <a:tabLst>
                <a:tab pos="244301" algn="l"/>
                <a:tab pos="244862" algn="l"/>
              </a:tabLst>
            </a:pPr>
            <a:r>
              <a:rPr sz="971" spc="-4" dirty="0">
                <a:solidFill>
                  <a:prstClr val="black"/>
                </a:solidFill>
                <a:latin typeface="Calibri"/>
                <a:cs typeface="Calibri"/>
              </a:rPr>
              <a:t>Business processes</a:t>
            </a:r>
            <a:endParaRPr sz="971">
              <a:solidFill>
                <a:prstClr val="black"/>
              </a:solidFill>
              <a:latin typeface="Calibri"/>
              <a:cs typeface="Calibri"/>
            </a:endParaRPr>
          </a:p>
          <a:p>
            <a:pPr marL="244301" indent="-201717" defTabSz="806867">
              <a:spcBef>
                <a:spcPts val="180"/>
              </a:spcBef>
              <a:buSzPct val="90909"/>
              <a:buFont typeface="Symbol"/>
              <a:buChar char=""/>
              <a:tabLst>
                <a:tab pos="244301" algn="l"/>
                <a:tab pos="244862" algn="l"/>
              </a:tabLst>
            </a:pPr>
            <a:r>
              <a:rPr sz="971" spc="-4" dirty="0">
                <a:solidFill>
                  <a:prstClr val="black"/>
                </a:solidFill>
                <a:latin typeface="Calibri"/>
                <a:cs typeface="Calibri"/>
              </a:rPr>
              <a:t>Data and</a:t>
            </a:r>
            <a:r>
              <a:rPr sz="971" dirty="0">
                <a:solidFill>
                  <a:prstClr val="black"/>
                </a:solidFill>
                <a:latin typeface="Calibri"/>
                <a:cs typeface="Calibri"/>
              </a:rPr>
              <a:t> </a:t>
            </a:r>
            <a:r>
              <a:rPr sz="971" spc="-4" dirty="0">
                <a:solidFill>
                  <a:prstClr val="black"/>
                </a:solidFill>
                <a:latin typeface="Calibri"/>
                <a:cs typeface="Calibri"/>
              </a:rPr>
              <a:t>information</a:t>
            </a:r>
            <a:endParaRPr sz="971">
              <a:solidFill>
                <a:prstClr val="black"/>
              </a:solidFill>
              <a:latin typeface="Calibri"/>
              <a:cs typeface="Calibri"/>
            </a:endParaRPr>
          </a:p>
          <a:p>
            <a:pPr marL="244301" indent="-201717" defTabSz="806867">
              <a:spcBef>
                <a:spcPts val="184"/>
              </a:spcBef>
              <a:buSzPct val="90909"/>
              <a:buFont typeface="Symbol"/>
              <a:buChar char=""/>
              <a:tabLst>
                <a:tab pos="244301" algn="l"/>
                <a:tab pos="244862" algn="l"/>
              </a:tabLst>
            </a:pPr>
            <a:r>
              <a:rPr sz="971" spc="-9" dirty="0">
                <a:solidFill>
                  <a:prstClr val="black"/>
                </a:solidFill>
                <a:latin typeface="Calibri"/>
                <a:cs typeface="Calibri"/>
              </a:rPr>
              <a:t>Systems </a:t>
            </a:r>
            <a:r>
              <a:rPr sz="971" spc="-4" dirty="0">
                <a:solidFill>
                  <a:prstClr val="black"/>
                </a:solidFill>
                <a:latin typeface="Calibri"/>
                <a:cs typeface="Calibri"/>
              </a:rPr>
              <a:t>and</a:t>
            </a:r>
            <a:r>
              <a:rPr sz="971" dirty="0">
                <a:solidFill>
                  <a:prstClr val="black"/>
                </a:solidFill>
                <a:latin typeface="Calibri"/>
                <a:cs typeface="Calibri"/>
              </a:rPr>
              <a:t> </a:t>
            </a:r>
            <a:r>
              <a:rPr sz="971" spc="-4" dirty="0">
                <a:solidFill>
                  <a:prstClr val="black"/>
                </a:solidFill>
                <a:latin typeface="Calibri"/>
                <a:cs typeface="Calibri"/>
              </a:rPr>
              <a:t>applications</a:t>
            </a:r>
            <a:endParaRPr sz="971">
              <a:solidFill>
                <a:prstClr val="black"/>
              </a:solidFill>
              <a:latin typeface="Calibri"/>
              <a:cs typeface="Calibri"/>
            </a:endParaRPr>
          </a:p>
          <a:p>
            <a:pPr marL="244301" indent="-201717" defTabSz="806867">
              <a:spcBef>
                <a:spcPts val="176"/>
              </a:spcBef>
              <a:buSzPct val="90909"/>
              <a:buFont typeface="Symbol"/>
              <a:buChar char=""/>
              <a:tabLst>
                <a:tab pos="244301" algn="l"/>
                <a:tab pos="244862" algn="l"/>
              </a:tabLst>
            </a:pPr>
            <a:r>
              <a:rPr sz="971" spc="-9" dirty="0">
                <a:solidFill>
                  <a:prstClr val="black"/>
                </a:solidFill>
                <a:latin typeface="Calibri"/>
                <a:cs typeface="Calibri"/>
              </a:rPr>
              <a:t>Services</a:t>
            </a:r>
            <a:endParaRPr sz="971">
              <a:solidFill>
                <a:prstClr val="black"/>
              </a:solidFill>
              <a:latin typeface="Calibri"/>
              <a:cs typeface="Calibri"/>
            </a:endParaRPr>
          </a:p>
          <a:p>
            <a:pPr marL="244301" indent="-201717" defTabSz="806867">
              <a:spcBef>
                <a:spcPts val="180"/>
              </a:spcBef>
              <a:buSzPct val="90909"/>
              <a:buFont typeface="Symbol"/>
              <a:buChar char=""/>
              <a:tabLst>
                <a:tab pos="244301" algn="l"/>
                <a:tab pos="244862" algn="l"/>
              </a:tabLst>
            </a:pPr>
            <a:r>
              <a:rPr sz="971" spc="-9" dirty="0">
                <a:solidFill>
                  <a:prstClr val="black"/>
                </a:solidFill>
                <a:latin typeface="Calibri"/>
                <a:cs typeface="Calibri"/>
              </a:rPr>
              <a:t>Technologies </a:t>
            </a:r>
            <a:r>
              <a:rPr sz="971" spc="-4" dirty="0">
                <a:solidFill>
                  <a:prstClr val="black"/>
                </a:solidFill>
                <a:latin typeface="Calibri"/>
                <a:cs typeface="Calibri"/>
              </a:rPr>
              <a:t>and infrastructure.</a:t>
            </a:r>
            <a:endParaRPr sz="971">
              <a:solidFill>
                <a:prstClr val="black"/>
              </a:solidFill>
              <a:latin typeface="Calibri"/>
              <a:cs typeface="Calibri"/>
            </a:endParaRPr>
          </a:p>
          <a:p>
            <a:pPr defTabSz="806867">
              <a:spcBef>
                <a:spcPts val="31"/>
              </a:spcBef>
              <a:buFont typeface="Symbol"/>
              <a:buChar char=""/>
            </a:pPr>
            <a:endParaRPr>
              <a:solidFill>
                <a:prstClr val="black"/>
              </a:solidFill>
              <a:latin typeface="Times New Roman"/>
              <a:cs typeface="Times New Roman"/>
            </a:endParaRPr>
          </a:p>
          <a:p>
            <a:pPr marL="42585" marR="91333" defTabSz="806867">
              <a:lnSpc>
                <a:spcPct val="116700"/>
              </a:lnSpc>
            </a:pPr>
            <a:r>
              <a:rPr sz="1059" dirty="0">
                <a:solidFill>
                  <a:prstClr val="black"/>
                </a:solidFill>
                <a:latin typeface="Calibri"/>
                <a:cs typeface="Calibri"/>
              </a:rPr>
              <a:t>Relevant </a:t>
            </a:r>
            <a:r>
              <a:rPr sz="1059" spc="-9" dirty="0">
                <a:solidFill>
                  <a:prstClr val="black"/>
                </a:solidFill>
                <a:latin typeface="Calibri"/>
                <a:cs typeface="Calibri"/>
              </a:rPr>
              <a:t>functional/service </a:t>
            </a:r>
            <a:r>
              <a:rPr sz="1059" dirty="0">
                <a:solidFill>
                  <a:prstClr val="black"/>
                </a:solidFill>
                <a:latin typeface="Calibri"/>
                <a:cs typeface="Calibri"/>
              </a:rPr>
              <a:t>areas </a:t>
            </a:r>
            <a:r>
              <a:rPr sz="1059" spc="-4" dirty="0">
                <a:solidFill>
                  <a:prstClr val="black"/>
                </a:solidFill>
                <a:latin typeface="Calibri"/>
                <a:cs typeface="Calibri"/>
              </a:rPr>
              <a:t>include,  but </a:t>
            </a:r>
            <a:r>
              <a:rPr sz="1059" dirty="0">
                <a:solidFill>
                  <a:prstClr val="black"/>
                </a:solidFill>
                <a:latin typeface="Calibri"/>
                <a:cs typeface="Calibri"/>
              </a:rPr>
              <a:t>are </a:t>
            </a:r>
            <a:r>
              <a:rPr sz="1059" spc="-4" dirty="0">
                <a:solidFill>
                  <a:prstClr val="black"/>
                </a:solidFill>
                <a:latin typeface="Calibri"/>
                <a:cs typeface="Calibri"/>
              </a:rPr>
              <a:t>not limited</a:t>
            </a:r>
            <a:r>
              <a:rPr sz="1059" spc="-18" dirty="0">
                <a:solidFill>
                  <a:prstClr val="black"/>
                </a:solidFill>
                <a:latin typeface="Calibri"/>
                <a:cs typeface="Calibri"/>
              </a:rPr>
              <a:t> </a:t>
            </a:r>
            <a:r>
              <a:rPr sz="1059" dirty="0">
                <a:solidFill>
                  <a:prstClr val="black"/>
                </a:solidFill>
                <a:latin typeface="Calibri"/>
                <a:cs typeface="Calibri"/>
              </a:rPr>
              <a:t>to:</a:t>
            </a:r>
            <a:endParaRPr sz="1059">
              <a:solidFill>
                <a:prstClr val="black"/>
              </a:solidFill>
              <a:latin typeface="Calibri"/>
              <a:cs typeface="Calibri"/>
            </a:endParaRPr>
          </a:p>
          <a:p>
            <a:pPr marL="244301" indent="-201717" defTabSz="806867">
              <a:spcBef>
                <a:spcPts val="454"/>
              </a:spcBef>
              <a:buSzPct val="90909"/>
              <a:buFont typeface="Symbol"/>
              <a:buChar char=""/>
              <a:tabLst>
                <a:tab pos="244301" algn="l"/>
                <a:tab pos="244862" algn="l"/>
              </a:tabLst>
            </a:pPr>
            <a:r>
              <a:rPr sz="971" spc="-4" dirty="0">
                <a:solidFill>
                  <a:prstClr val="black"/>
                </a:solidFill>
                <a:latin typeface="Calibri"/>
                <a:cs typeface="Calibri"/>
              </a:rPr>
              <a:t>Performance management</a:t>
            </a:r>
            <a:endParaRPr sz="971">
              <a:solidFill>
                <a:prstClr val="black"/>
              </a:solidFill>
              <a:latin typeface="Calibri"/>
              <a:cs typeface="Calibri"/>
            </a:endParaRPr>
          </a:p>
          <a:p>
            <a:pPr marL="244301" indent="-201717" defTabSz="806867">
              <a:spcBef>
                <a:spcPts val="184"/>
              </a:spcBef>
              <a:buSzPct val="90909"/>
              <a:buFont typeface="Symbol"/>
              <a:buChar char=""/>
              <a:tabLst>
                <a:tab pos="244301" algn="l"/>
                <a:tab pos="244862" algn="l"/>
              </a:tabLst>
            </a:pPr>
            <a:r>
              <a:rPr sz="971" spc="-4" dirty="0">
                <a:solidFill>
                  <a:prstClr val="black"/>
                </a:solidFill>
                <a:latin typeface="Calibri"/>
                <a:cs typeface="Calibri"/>
              </a:rPr>
              <a:t>Budgeting</a:t>
            </a:r>
            <a:endParaRPr sz="971">
              <a:solidFill>
                <a:prstClr val="black"/>
              </a:solidFill>
              <a:latin typeface="Calibri"/>
              <a:cs typeface="Calibri"/>
            </a:endParaRPr>
          </a:p>
          <a:p>
            <a:pPr marL="244301" indent="-201717" defTabSz="806867">
              <a:spcBef>
                <a:spcPts val="176"/>
              </a:spcBef>
              <a:buSzPct val="90909"/>
              <a:buFont typeface="Symbol"/>
              <a:buChar char=""/>
              <a:tabLst>
                <a:tab pos="244301" algn="l"/>
                <a:tab pos="244862" algn="l"/>
              </a:tabLst>
            </a:pPr>
            <a:r>
              <a:rPr sz="971" spc="-4" dirty="0">
                <a:solidFill>
                  <a:prstClr val="black"/>
                </a:solidFill>
                <a:latin typeface="Calibri"/>
                <a:cs typeface="Calibri"/>
              </a:rPr>
              <a:t>Criminal</a:t>
            </a:r>
            <a:r>
              <a:rPr sz="971" spc="-9" dirty="0">
                <a:solidFill>
                  <a:prstClr val="black"/>
                </a:solidFill>
                <a:latin typeface="Calibri"/>
                <a:cs typeface="Calibri"/>
              </a:rPr>
              <a:t> </a:t>
            </a:r>
            <a:r>
              <a:rPr sz="971" spc="-4" dirty="0">
                <a:solidFill>
                  <a:prstClr val="black"/>
                </a:solidFill>
                <a:latin typeface="Calibri"/>
                <a:cs typeface="Calibri"/>
              </a:rPr>
              <a:t>justice</a:t>
            </a:r>
            <a:endParaRPr sz="971">
              <a:solidFill>
                <a:prstClr val="black"/>
              </a:solidFill>
              <a:latin typeface="Calibri"/>
              <a:cs typeface="Calibri"/>
            </a:endParaRPr>
          </a:p>
          <a:p>
            <a:pPr marL="244301" indent="-201717" defTabSz="806867">
              <a:spcBef>
                <a:spcPts val="180"/>
              </a:spcBef>
              <a:buSzPct val="90909"/>
              <a:buFont typeface="Symbol"/>
              <a:buChar char=""/>
              <a:tabLst>
                <a:tab pos="244301" algn="l"/>
                <a:tab pos="244862" algn="l"/>
              </a:tabLst>
            </a:pPr>
            <a:r>
              <a:rPr sz="971" spc="-4" dirty="0">
                <a:solidFill>
                  <a:prstClr val="black"/>
                </a:solidFill>
                <a:latin typeface="Calibri"/>
                <a:cs typeface="Calibri"/>
              </a:rPr>
              <a:t>Emergency management</a:t>
            </a:r>
            <a:endParaRPr sz="971">
              <a:solidFill>
                <a:prstClr val="black"/>
              </a:solidFill>
              <a:latin typeface="Calibri"/>
              <a:cs typeface="Calibri"/>
            </a:endParaRPr>
          </a:p>
          <a:p>
            <a:pPr marL="244301" indent="-201717" defTabSz="806867">
              <a:spcBef>
                <a:spcPts val="185"/>
              </a:spcBef>
              <a:buSzPct val="90909"/>
              <a:buFont typeface="Symbol"/>
              <a:buChar char=""/>
              <a:tabLst>
                <a:tab pos="244301" algn="l"/>
                <a:tab pos="244862" algn="l"/>
              </a:tabLst>
            </a:pPr>
            <a:r>
              <a:rPr sz="971" spc="-4" dirty="0">
                <a:solidFill>
                  <a:prstClr val="black"/>
                </a:solidFill>
                <a:latin typeface="Calibri"/>
                <a:cs typeface="Calibri"/>
              </a:rPr>
              <a:t>Taxation/revenues</a:t>
            </a:r>
            <a:endParaRPr sz="971">
              <a:solidFill>
                <a:prstClr val="black"/>
              </a:solidFill>
              <a:latin typeface="Calibri"/>
              <a:cs typeface="Calibri"/>
            </a:endParaRPr>
          </a:p>
          <a:p>
            <a:pPr marL="244301" indent="-201717" defTabSz="806867">
              <a:spcBef>
                <a:spcPts val="180"/>
              </a:spcBef>
              <a:buSzPct val="90909"/>
              <a:buFont typeface="Symbol"/>
              <a:buChar char=""/>
              <a:tabLst>
                <a:tab pos="244301" algn="l"/>
                <a:tab pos="244862" algn="l"/>
              </a:tabLst>
            </a:pPr>
            <a:r>
              <a:rPr sz="971" spc="-9" dirty="0">
                <a:solidFill>
                  <a:prstClr val="black"/>
                </a:solidFill>
                <a:latin typeface="Calibri"/>
                <a:cs typeface="Calibri"/>
              </a:rPr>
              <a:t>Health </a:t>
            </a:r>
            <a:r>
              <a:rPr sz="971" spc="-4" dirty="0">
                <a:solidFill>
                  <a:prstClr val="black"/>
                </a:solidFill>
                <a:latin typeface="Calibri"/>
                <a:cs typeface="Calibri"/>
              </a:rPr>
              <a:t>and Human services</a:t>
            </a:r>
            <a:endParaRPr sz="971">
              <a:solidFill>
                <a:prstClr val="black"/>
              </a:solidFill>
              <a:latin typeface="Calibri"/>
              <a:cs typeface="Calibri"/>
            </a:endParaRPr>
          </a:p>
          <a:p>
            <a:pPr marL="244301" indent="-201717" defTabSz="806867">
              <a:spcBef>
                <a:spcPts val="185"/>
              </a:spcBef>
              <a:buSzPct val="90909"/>
              <a:buFont typeface="Symbol"/>
              <a:buChar char=""/>
              <a:tabLst>
                <a:tab pos="244301" algn="l"/>
                <a:tab pos="244862" algn="l"/>
              </a:tabLst>
            </a:pPr>
            <a:r>
              <a:rPr sz="971" spc="-4" dirty="0">
                <a:solidFill>
                  <a:prstClr val="black"/>
                </a:solidFill>
                <a:latin typeface="Calibri"/>
                <a:cs typeface="Calibri"/>
              </a:rPr>
              <a:t>Education</a:t>
            </a:r>
            <a:endParaRPr sz="971">
              <a:solidFill>
                <a:prstClr val="black"/>
              </a:solidFill>
              <a:latin typeface="Calibri"/>
              <a:cs typeface="Calibri"/>
            </a:endParaRPr>
          </a:p>
          <a:p>
            <a:pPr marL="244301" indent="-201717" defTabSz="806867">
              <a:spcBef>
                <a:spcPts val="180"/>
              </a:spcBef>
              <a:buSzPct val="90909"/>
              <a:buFont typeface="Symbol"/>
              <a:buChar char=""/>
              <a:tabLst>
                <a:tab pos="244301" algn="l"/>
                <a:tab pos="244862" algn="l"/>
              </a:tabLst>
            </a:pPr>
            <a:r>
              <a:rPr sz="971" spc="-4" dirty="0">
                <a:solidFill>
                  <a:prstClr val="black"/>
                </a:solidFill>
                <a:latin typeface="Calibri"/>
                <a:cs typeface="Calibri"/>
              </a:rPr>
              <a:t>Workforce training</a:t>
            </a:r>
            <a:endParaRPr sz="971">
              <a:solidFill>
                <a:prstClr val="black"/>
              </a:solidFill>
              <a:latin typeface="Calibri"/>
              <a:cs typeface="Calibri"/>
            </a:endParaRPr>
          </a:p>
        </p:txBody>
      </p:sp>
      <p:sp>
        <p:nvSpPr>
          <p:cNvPr id="8" name="object 8"/>
          <p:cNvSpPr/>
          <p:nvPr/>
        </p:nvSpPr>
        <p:spPr>
          <a:xfrm>
            <a:off x="9061749" y="5882784"/>
            <a:ext cx="820377" cy="382873"/>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9" name="object 9"/>
          <p:cNvSpPr txBox="1"/>
          <p:nvPr/>
        </p:nvSpPr>
        <p:spPr>
          <a:xfrm>
            <a:off x="2103793" y="6128553"/>
            <a:ext cx="5029760" cy="128240"/>
          </a:xfrm>
          <a:prstGeom prst="rect">
            <a:avLst/>
          </a:prstGeom>
        </p:spPr>
        <p:txBody>
          <a:bodyPr vert="horz" wrap="square" lIns="0" tIns="0" rIns="0" bIns="0" rtlCol="0">
            <a:spAutoFit/>
          </a:bodyPr>
          <a:lstStyle/>
          <a:p>
            <a:pPr marL="11206" defTabSz="806867">
              <a:lnSpc>
                <a:spcPts val="1010"/>
              </a:lnSpc>
            </a:pPr>
            <a:r>
              <a:rPr lang="fr-FR" sz="971" spc="-4" dirty="0">
                <a:solidFill>
                  <a:prstClr val="black"/>
                </a:solidFill>
                <a:latin typeface="Calibri"/>
                <a:cs typeface="Calibri"/>
              </a:rPr>
              <a:t>CONTACT:  </a:t>
            </a:r>
            <a:r>
              <a:rPr lang="fr-FR" sz="971" spc="-4" dirty="0">
                <a:solidFill>
                  <a:prstClr val="black"/>
                </a:solidFill>
                <a:latin typeface="Calibri"/>
                <a:cs typeface="Calibri"/>
                <a:hlinkClick r:id="rId3"/>
              </a:rPr>
              <a:t>connie.michener@watech.wa.gov</a:t>
            </a:r>
            <a:r>
              <a:rPr lang="fr-FR" sz="971" spc="-4" dirty="0">
                <a:solidFill>
                  <a:prstClr val="black"/>
                </a:solidFill>
                <a:latin typeface="Calibri"/>
                <a:cs typeface="Calibri"/>
              </a:rPr>
              <a:t> or 360-407-8689</a:t>
            </a:r>
            <a:endParaRPr lang="fr-FR" sz="971" dirty="0">
              <a:solidFill>
                <a:prstClr val="black"/>
              </a:solidFill>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2413" defTabSz="806867">
              <a:lnSpc>
                <a:spcPts val="927"/>
              </a:lnSpc>
            </a:pPr>
            <a:fld id="{81D60167-4931-47E6-BA6A-407CBD079E47}" type="slidenum">
              <a:rPr dirty="0">
                <a:solidFill>
                  <a:prstClr val="black"/>
                </a:solidFill>
              </a:rPr>
              <a:pPr marL="22413" defTabSz="806867">
                <a:lnSpc>
                  <a:spcPts val="927"/>
                </a:lnSpc>
              </a:pPr>
              <a:t>9</a:t>
            </a:fld>
            <a:endParaRPr dirty="0">
              <a:solidFill>
                <a:prstClr val="black"/>
              </a:solidFill>
            </a:endParaRPr>
          </a:p>
        </p:txBody>
      </p:sp>
    </p:spTree>
    <p:extLst>
      <p:ext uri="{BB962C8B-B14F-4D97-AF65-F5344CB8AC3E}">
        <p14:creationId xmlns:p14="http://schemas.microsoft.com/office/powerpoint/2010/main" val="32327994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Gartner_Consulting 2016">
  <a:themeElements>
    <a:clrScheme name="Gartner-Consulting 2016">
      <a:dk1>
        <a:srgbClr val="000000"/>
      </a:dk1>
      <a:lt1>
        <a:srgbClr val="FFFFFF"/>
      </a:lt1>
      <a:dk2>
        <a:srgbClr val="00254C"/>
      </a:dk2>
      <a:lt2>
        <a:srgbClr val="FFFFFF"/>
      </a:lt2>
      <a:accent1>
        <a:srgbClr val="00529B"/>
      </a:accent1>
      <a:accent2>
        <a:srgbClr val="00A5E3"/>
      </a:accent2>
      <a:accent3>
        <a:srgbClr val="66C9EE"/>
      </a:accent3>
      <a:accent4>
        <a:srgbClr val="B2E0F7"/>
      </a:accent4>
      <a:accent5>
        <a:srgbClr val="BFBFBF"/>
      </a:accent5>
      <a:accent6>
        <a:srgbClr val="46A33F"/>
      </a:accent6>
      <a:hlink>
        <a:srgbClr val="667C94"/>
      </a:hlink>
      <a:folHlink>
        <a:srgbClr val="6E96D5"/>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custClrLst>
    <a:custClr name="Gartner Blue">
      <a:srgbClr val="00529B"/>
    </a:custClr>
    <a:custClr name="Black">
      <a:srgbClr val="000000"/>
    </a:custClr>
    <a:custClr name="Gold">
      <a:srgbClr val="FCAF17"/>
    </a:custClr>
    <a:custClr name="Light Blue">
      <a:srgbClr val="00A5E3"/>
    </a:custClr>
    <a:custClr name="Dark Blue">
      <a:srgbClr val="00254C"/>
    </a:custClr>
    <a:custClr name="Orange">
      <a:srgbClr val="E5550D"/>
    </a:custClr>
    <a:custClr name="Green">
      <a:srgbClr val="46A33F"/>
    </a:custClr>
    <a:custClr name="Purple">
      <a:srgbClr val="56129D"/>
    </a:custClr>
    <a:custClr name="Red">
      <a:srgbClr val="AC0000"/>
    </a:custClr>
    <a:custClr name="White">
      <a:srgbClr val="FFFFFF"/>
    </a:custClr>
    <a:custClr name="Gartner Blue 70%">
      <a:srgbClr val="B2CBE1"/>
    </a:custClr>
    <a:custClr name="Black 70%">
      <a:srgbClr val="B2B2B2"/>
    </a:custClr>
    <a:custClr name="Gold 70%">
      <a:srgbClr val="FEDFA2"/>
    </a:custClr>
    <a:custClr name="Light Blue70%">
      <a:srgbClr val="B2E4F7"/>
    </a:custClr>
    <a:custClr name="Dark Blue 70%">
      <a:srgbClr val="B2BDC9"/>
    </a:custClr>
    <a:custClr name="Orange 70%">
      <a:srgbClr val="F7CCB6"/>
    </a:custClr>
    <a:custClr name="Green 70%">
      <a:srgbClr val="C7E3C5"/>
    </a:custClr>
    <a:custClr name="Purple 70%">
      <a:srgbClr val="CCB7E1"/>
    </a:custClr>
    <a:custClr name="Red 70%">
      <a:srgbClr val="FFBBBB"/>
    </a:custClr>
    <a:custClr name="White">
      <a:srgbClr val="FFFFFF"/>
    </a:custClr>
    <a:custClr name="Gartner Blue 40%">
      <a:srgbClr val="6697C3"/>
    </a:custClr>
    <a:custClr name="Black 40%">
      <a:srgbClr val="666666"/>
    </a:custClr>
    <a:custClr name="Gold 40%">
      <a:srgbClr val="FDCF74"/>
    </a:custClr>
    <a:custClr name="Light Blue 40%">
      <a:srgbClr val="66C9EE"/>
    </a:custClr>
    <a:custClr name="Dark Blue 40%">
      <a:srgbClr val="667C94"/>
    </a:custClr>
    <a:custClr name="Orange 40%">
      <a:srgbClr val="EF996E"/>
    </a:custClr>
    <a:custClr name="Green 40%">
      <a:srgbClr val="90C88C"/>
    </a:custClr>
    <a:custClr name="Purple 40%">
      <a:srgbClr val="9470BA"/>
    </a:custClr>
    <a:custClr name="Red 40%">
      <a:srgbClr val="FE0000"/>
    </a:custClr>
    <a:custClr name="White">
      <a:srgbClr val="FFFFFF"/>
    </a:custClr>
  </a:custClrLst>
  <a:extLst>
    <a:ext uri="{05A4C25C-085E-4340-85A3-A5531E510DB2}">
      <thm15:themeFamily xmlns:thm15="http://schemas.microsoft.com/office/thememl/2012/main" name="Presentation1" id="{D844D097-7F65-4664-B56E-BBAEF6DF1C53}" vid="{E46A47C6-B1CC-4663-9F29-D324C92CD2D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2" id="{E166D2F1-B42F-4FAC-9CE8-5D0503DA40F4}" vid="{5DE8144D-DB81-472E-B9E4-EEF8C0986C2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1627</TotalTime>
  <Words>3592</Words>
  <Application>Microsoft Office PowerPoint</Application>
  <PresentationFormat>Widescreen</PresentationFormat>
  <Paragraphs>467</Paragraphs>
  <Slides>29</Slides>
  <Notes>0</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29</vt:i4>
      </vt:variant>
    </vt:vector>
  </HeadingPairs>
  <TitlesOfParts>
    <vt:vector size="46" baseType="lpstr">
      <vt:lpstr>ＭＳ Ｐゴシック</vt:lpstr>
      <vt:lpstr>Arial</vt:lpstr>
      <vt:lpstr>Arial Unicode MS</vt:lpstr>
      <vt:lpstr>Calibri</vt:lpstr>
      <vt:lpstr>Segoe UI</vt:lpstr>
      <vt:lpstr>Symbol</vt:lpstr>
      <vt:lpstr>Times</vt:lpstr>
      <vt:lpstr>Times New Roman</vt:lpstr>
      <vt:lpstr>Trebuchet MS</vt:lpstr>
      <vt:lpstr>Wingdings</vt:lpstr>
      <vt:lpstr>Wingdings 3</vt:lpstr>
      <vt:lpstr>WA Tech PPT Template</vt:lpstr>
      <vt:lpstr>Icon Library</vt:lpstr>
      <vt:lpstr>Gartner_Consulting 2016</vt:lpstr>
      <vt:lpstr>1_Office Theme</vt:lpstr>
      <vt:lpstr>1_WA Tech PPT Template</vt:lpstr>
      <vt:lpstr>think-cell Slide</vt:lpstr>
      <vt:lpstr>CIO Forum</vt:lpstr>
      <vt:lpstr>2018 Legislative Update 2019 Legislative Session</vt:lpstr>
      <vt:lpstr>IPMA Update</vt:lpstr>
      <vt:lpstr>2018 NASCIO Awards Submissions</vt:lpstr>
      <vt:lpstr>2018   NASCIO | OCIO State IT Awards Timeline</vt:lpstr>
      <vt:lpstr>INFORMATION PACKET</vt:lpstr>
      <vt:lpstr>SUBMISSION INFORMATION</vt:lpstr>
      <vt:lpstr>BUSINESS PROCESS INNOVATIONS</vt:lpstr>
      <vt:lpstr>CROSS-BOUNDARY COLLABORATION &amp; PARTNERSHIPS</vt:lpstr>
      <vt:lpstr>CYBERSECURITY</vt:lpstr>
      <vt:lpstr>DATA MANAGEMENT, ANALYTICS &amp; VISUALIZATION</vt:lpstr>
      <vt:lpstr>DIGITAL GOVERNMENT: GOVERNMENT TO BUSINESS</vt:lpstr>
      <vt:lpstr>DIGITAL GOVERNMENT: GOVERNMENT TO CITIZENS</vt:lpstr>
      <vt:lpstr>EMERGING &amp; INNOVATIVE TECHNOLOGIES</vt:lpstr>
      <vt:lpstr>INFORMATION COMMUNICATIONS TECHNOLOGY INITIATIVES</vt:lpstr>
      <vt:lpstr>STATE CIO OFFICE SPECIAL RECOGNITION</vt:lpstr>
      <vt:lpstr>SCORING ELEMENTS AND GUIDANCE</vt:lpstr>
      <vt:lpstr>SCORING ELEMENTS AND GUIDANCE</vt:lpstr>
      <vt:lpstr>PROJECT NARRATIVE EXAMPLE</vt:lpstr>
      <vt:lpstr>Dial.wa.gov</vt:lpstr>
      <vt:lpstr>Montana Public Directory home page</vt:lpstr>
      <vt:lpstr>Enter Search Criteria</vt:lpstr>
      <vt:lpstr>Search Results</vt:lpstr>
      <vt:lpstr>Employee selected</vt:lpstr>
      <vt:lpstr>Exchange 2016 Update</vt:lpstr>
      <vt:lpstr>OCIO Update </vt:lpstr>
      <vt:lpstr>WaTech Customer Satisfaction Survey </vt:lpstr>
      <vt:lpstr>WaTech Customer Satisfaction Survey March Update</vt:lpstr>
      <vt:lpstr>Good of the Order Updates, Questions, Answers, Agenda Ideas</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Freeman, Marilyn (OCIO)</dc:creator>
  <cp:keywords>&lt;Any Related Keywords&gt;</cp:keywords>
  <dc:description>Template: _x000d_
Formatting: _x000d_
Event Date: _x000d_
Event Location: _x000d_
Audience Type:</dc:description>
  <cp:lastModifiedBy>Bailey, Matthew (WaTech)</cp:lastModifiedBy>
  <cp:revision>52</cp:revision>
  <cp:lastPrinted>2015-12-01T23:29:14Z</cp:lastPrinted>
  <dcterms:created xsi:type="dcterms:W3CDTF">2015-12-01T23:22:10Z</dcterms:created>
  <dcterms:modified xsi:type="dcterms:W3CDTF">2018-03-14T15:56:45Z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