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3" r:id="rId6"/>
    <p:sldMasterId id="2147484602" r:id="rId7"/>
    <p:sldMasterId id="2147484614" r:id="rId8"/>
  </p:sldMasterIdLst>
  <p:notesMasterIdLst>
    <p:notesMasterId r:id="rId61"/>
  </p:notesMasterIdLst>
  <p:handoutMasterIdLst>
    <p:handoutMasterId r:id="rId62"/>
  </p:handoutMasterIdLst>
  <p:sldIdLst>
    <p:sldId id="256"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342"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94" r:id="rId38"/>
    <p:sldId id="353" r:id="rId39"/>
    <p:sldId id="440" r:id="rId40"/>
    <p:sldId id="475" r:id="rId41"/>
    <p:sldId id="476" r:id="rId42"/>
    <p:sldId id="477" r:id="rId43"/>
    <p:sldId id="478" r:id="rId44"/>
    <p:sldId id="479" r:id="rId45"/>
    <p:sldId id="480" r:id="rId46"/>
    <p:sldId id="481" r:id="rId47"/>
    <p:sldId id="482" r:id="rId48"/>
    <p:sldId id="483" r:id="rId49"/>
    <p:sldId id="484" r:id="rId50"/>
    <p:sldId id="485" r:id="rId51"/>
    <p:sldId id="486" r:id="rId52"/>
    <p:sldId id="487" r:id="rId53"/>
    <p:sldId id="488" r:id="rId54"/>
    <p:sldId id="489" r:id="rId55"/>
    <p:sldId id="490" r:id="rId56"/>
    <p:sldId id="491" r:id="rId57"/>
    <p:sldId id="492" r:id="rId58"/>
    <p:sldId id="493" r:id="rId59"/>
    <p:sldId id="269" r:id="rId60"/>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448"/>
            <p14:sldId id="449"/>
            <p14:sldId id="450"/>
            <p14:sldId id="451"/>
            <p14:sldId id="452"/>
            <p14:sldId id="453"/>
            <p14:sldId id="454"/>
            <p14:sldId id="455"/>
            <p14:sldId id="456"/>
            <p14:sldId id="457"/>
            <p14:sldId id="458"/>
            <p14:sldId id="459"/>
            <p14:sldId id="460"/>
            <p14:sldId id="461"/>
            <p14:sldId id="342"/>
            <p14:sldId id="462"/>
            <p14:sldId id="463"/>
            <p14:sldId id="464"/>
            <p14:sldId id="465"/>
            <p14:sldId id="466"/>
            <p14:sldId id="467"/>
            <p14:sldId id="468"/>
            <p14:sldId id="469"/>
            <p14:sldId id="470"/>
            <p14:sldId id="471"/>
            <p14:sldId id="472"/>
            <p14:sldId id="473"/>
            <p14:sldId id="474"/>
            <p14:sldId id="494"/>
            <p14:sldId id="353"/>
            <p14:sldId id="440"/>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Saunders, Will (WaTech)" initials="[WS]" lastIdx="2" clrIdx="4"/>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94" autoAdjust="0"/>
    <p:restoredTop sz="99261" autoAdjust="0"/>
  </p:normalViewPr>
  <p:slideViewPr>
    <p:cSldViewPr snapToGrid="0">
      <p:cViewPr varScale="1">
        <p:scale>
          <a:sx n="73" d="100"/>
          <a:sy n="73" d="100"/>
        </p:scale>
        <p:origin x="198" y="7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6T09:30:02.288" idx="1">
    <p:pos x="-314" y="3943"/>
    <p:text>Let's phase these as statements rather than questions -- e.g. "We need CIPA because..."</p:text>
    <p:extLst mod="1">
      <p:ext uri="{C676402C-5697-4E1C-873F-D02D1690AC5C}">
        <p15:threadingInfo xmlns:p15="http://schemas.microsoft.com/office/powerpoint/2012/main" timeZoneBias="420"/>
      </p:ext>
    </p:extLst>
  </p:cm>
  <p:cm authorId="1" dt="2017-09-26T09:31:14.121" idx="2">
    <p:pos x="-309" y="4161"/>
    <p:text>Another reason we need CIPA is because private contract law just isn't enough anymore to prevent harm to people; other countries have tangible rights to privacy, and we can too.</p:text>
    <p:extLst mod="1">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B3E20-C65F-4EED-8359-24656E48308A}" type="doc">
      <dgm:prSet loTypeId="urn:microsoft.com/office/officeart/2005/8/layout/process1" loCatId="process" qsTypeId="urn:microsoft.com/office/officeart/2005/8/quickstyle/simple1" qsCatId="simple" csTypeId="urn:microsoft.com/office/officeart/2005/8/colors/accent4_3" csCatId="accent4" phldr="1"/>
      <dgm:spPr/>
    </dgm:pt>
    <dgm:pt modelId="{61001AE8-72F0-4D43-BDF7-FB087523DC29}">
      <dgm:prSet phldrT="[Text]" custT="1"/>
      <dgm:spPr>
        <a:xfrm>
          <a:off x="992" y="967480"/>
          <a:ext cx="1625203" cy="1300162"/>
        </a:xfrm>
        <a:solidFill>
          <a:srgbClr val="29652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Compile common capabilities </a:t>
          </a:r>
        </a:p>
      </dgm:t>
    </dgm:pt>
    <dgm:pt modelId="{97C23DCE-80D0-4F02-8D43-C5075B170B27}" type="parTrans" cxnId="{14577EC7-C975-4786-A623-B711B5D9597C}">
      <dgm:prSet/>
      <dgm:spPr/>
      <dgm:t>
        <a:bodyPr/>
        <a:lstStyle/>
        <a:p>
          <a:endParaRPr lang="en-US" sz="1000" b="1"/>
        </a:p>
      </dgm:t>
    </dgm:pt>
    <dgm:pt modelId="{4FB8D2C0-B9BC-4740-A9AD-097470BC11CC}" type="sibTrans" cxnId="{14577EC7-C975-4786-A623-B711B5D9597C}">
      <dgm:prSet/>
      <dgm:spPr/>
      <dgm:t>
        <a:bodyPr/>
        <a:lstStyle/>
        <a:p>
          <a:endParaRPr lang="en-US" sz="1000" b="1" dirty="0"/>
        </a:p>
      </dgm:t>
    </dgm:pt>
    <dgm:pt modelId="{F6019B70-E7F3-4CDC-B5A1-C2D926F651C9}">
      <dgm:prSet phldrT="[Text]" custT="1"/>
      <dgm:spPr>
        <a:xfrm>
          <a:off x="5201642" y="967480"/>
          <a:ext cx="1625203" cy="1300162"/>
        </a:xfrm>
        <a:solidFill>
          <a:srgbClr val="296527">
            <a:shade val="80000"/>
            <a:hueOff val="40291"/>
            <a:satOff val="-29458"/>
            <a:lumOff val="305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Review and finalize unique capabilities</a:t>
          </a:r>
        </a:p>
      </dgm:t>
    </dgm:pt>
    <dgm:pt modelId="{A9808F5E-F425-4EDC-A1F8-86A4AAD26984}" type="parTrans" cxnId="{82CA0374-1ED1-405F-BA6F-E1E1F554B01F}">
      <dgm:prSet/>
      <dgm:spPr/>
      <dgm:t>
        <a:bodyPr/>
        <a:lstStyle/>
        <a:p>
          <a:endParaRPr lang="en-US" sz="1000" b="1"/>
        </a:p>
      </dgm:t>
    </dgm:pt>
    <dgm:pt modelId="{CE8CBB89-9F6D-4D2C-8194-B592243234F5}" type="sibTrans" cxnId="{82CA0374-1ED1-405F-BA6F-E1E1F554B01F}">
      <dgm:prSet/>
      <dgm:spPr/>
      <dgm:t>
        <a:bodyPr/>
        <a:lstStyle/>
        <a:p>
          <a:endParaRPr lang="en-US" sz="1000" b="1" dirty="0"/>
        </a:p>
      </dgm:t>
    </dgm:pt>
    <dgm:pt modelId="{848439BB-6A9E-4C65-A7A0-006BA0F7711C}">
      <dgm:prSet phldrT="[Text]" custT="1"/>
      <dgm:spPr>
        <a:xfrm>
          <a:off x="6501804" y="967480"/>
          <a:ext cx="1625203" cy="1300162"/>
        </a:xfrm>
        <a:solidFill>
          <a:srgbClr val="296527">
            <a:shade val="80000"/>
            <a:hueOff val="50363"/>
            <a:satOff val="-36823"/>
            <a:lumOff val="3821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Consolidate capabilities </a:t>
          </a:r>
        </a:p>
      </dgm:t>
    </dgm:pt>
    <dgm:pt modelId="{BC65FDA2-2C0A-4C3E-8E61-7EC5262B3062}" type="parTrans" cxnId="{0007F770-1F58-4482-8FC7-95C9302EA536}">
      <dgm:prSet/>
      <dgm:spPr/>
      <dgm:t>
        <a:bodyPr/>
        <a:lstStyle/>
        <a:p>
          <a:endParaRPr lang="en-US" sz="1000" b="1"/>
        </a:p>
      </dgm:t>
    </dgm:pt>
    <dgm:pt modelId="{C365441D-5D2D-471C-A9DF-01647E1924B0}" type="sibTrans" cxnId="{0007F770-1F58-4482-8FC7-95C9302EA536}">
      <dgm:prSet/>
      <dgm:spPr/>
      <dgm:t>
        <a:bodyPr/>
        <a:lstStyle/>
        <a:p>
          <a:endParaRPr lang="en-US" sz="1000" b="1"/>
        </a:p>
      </dgm:t>
    </dgm:pt>
    <dgm:pt modelId="{B1F4E0D9-59D1-4018-80E1-7DD541E05466}">
      <dgm:prSet phldrT="[Text]" custT="1"/>
      <dgm:spPr>
        <a:xfrm>
          <a:off x="1301154" y="967480"/>
          <a:ext cx="1625203" cy="1300162"/>
        </a:xfrm>
        <a:solidFill>
          <a:srgbClr val="296527">
            <a:shade val="80000"/>
            <a:hueOff val="10073"/>
            <a:satOff val="-7365"/>
            <a:lumOff val="764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Review common capabilities</a:t>
          </a:r>
        </a:p>
      </dgm:t>
    </dgm:pt>
    <dgm:pt modelId="{8FCBE407-D55A-4E1F-A540-F1BF3FA7674F}" type="parTrans" cxnId="{6361AD7F-9D84-480B-AE9D-113F53D6D22E}">
      <dgm:prSet/>
      <dgm:spPr/>
      <dgm:t>
        <a:bodyPr/>
        <a:lstStyle/>
        <a:p>
          <a:endParaRPr lang="en-US" sz="1000" b="1"/>
        </a:p>
      </dgm:t>
    </dgm:pt>
    <dgm:pt modelId="{8170E326-3644-48A5-B95A-8C4DF731AAB3}" type="sibTrans" cxnId="{6361AD7F-9D84-480B-AE9D-113F53D6D22E}">
      <dgm:prSet/>
      <dgm:spPr/>
      <dgm:t>
        <a:bodyPr/>
        <a:lstStyle/>
        <a:p>
          <a:endParaRPr lang="en-US" sz="1000" b="1" dirty="0"/>
        </a:p>
      </dgm:t>
    </dgm:pt>
    <dgm:pt modelId="{866C1705-79D8-4021-BE8D-63F57FA13F26}">
      <dgm:prSet phldrT="[Text]" custT="1"/>
      <dgm:spPr>
        <a:xfrm>
          <a:off x="2601317" y="967480"/>
          <a:ext cx="1625203" cy="1300162"/>
        </a:xfr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Finalize common capabilities</a:t>
          </a:r>
        </a:p>
      </dgm:t>
    </dgm:pt>
    <dgm:pt modelId="{6760876B-FB84-41F5-AAC9-C71C2B1C9C14}" type="parTrans" cxnId="{050B8B5C-4697-4A2E-8D9E-A1E417B30D0F}">
      <dgm:prSet/>
      <dgm:spPr/>
      <dgm:t>
        <a:bodyPr/>
        <a:lstStyle/>
        <a:p>
          <a:endParaRPr lang="en-US" sz="1000" b="1"/>
        </a:p>
      </dgm:t>
    </dgm:pt>
    <dgm:pt modelId="{A46EF45B-05F7-403C-94E1-258F46324FA5}" type="sibTrans" cxnId="{050B8B5C-4697-4A2E-8D9E-A1E417B30D0F}">
      <dgm:prSet/>
      <dgm:spPr/>
      <dgm:t>
        <a:bodyPr/>
        <a:lstStyle/>
        <a:p>
          <a:endParaRPr lang="en-US" sz="1000" b="1" dirty="0"/>
        </a:p>
      </dgm:t>
    </dgm:pt>
    <dgm:pt modelId="{6F8A7C9C-3483-44AB-B4F5-12E9B8AB62C4}">
      <dgm:prSet phldrT="[Text]" custT="1"/>
      <dgm:spPr>
        <a:xfrm>
          <a:off x="2601317" y="967480"/>
          <a:ext cx="1625203" cy="1300162"/>
        </a:xfr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Incorporate stakeholder feedback</a:t>
          </a:r>
        </a:p>
      </dgm:t>
    </dgm:pt>
    <dgm:pt modelId="{AE029EE8-3112-43D3-A272-47AEDEF7FB29}" type="parTrans" cxnId="{C4F313CD-6706-407E-8E11-667C0152F859}">
      <dgm:prSet/>
      <dgm:spPr/>
      <dgm:t>
        <a:bodyPr/>
        <a:lstStyle/>
        <a:p>
          <a:endParaRPr lang="en-US" sz="1000" b="1"/>
        </a:p>
      </dgm:t>
    </dgm:pt>
    <dgm:pt modelId="{E9FCC164-450E-4EB7-A464-431A304A8CEC}" type="sibTrans" cxnId="{C4F313CD-6706-407E-8E11-667C0152F859}">
      <dgm:prSet/>
      <dgm:spPr/>
      <dgm:t>
        <a:bodyPr/>
        <a:lstStyle/>
        <a:p>
          <a:endParaRPr lang="en-US" sz="1000" b="1"/>
        </a:p>
      </dgm:t>
    </dgm:pt>
    <dgm:pt modelId="{FB308A92-C534-48C9-B0CE-0475F2CC9735}">
      <dgm:prSet phldrT="[Text]" custT="1"/>
      <dgm:spPr>
        <a:xfrm>
          <a:off x="3901479" y="967480"/>
          <a:ext cx="1625203" cy="1300162"/>
        </a:xfrm>
        <a:solidFill>
          <a:srgbClr val="296527">
            <a:shade val="80000"/>
            <a:hueOff val="30218"/>
            <a:satOff val="-22094"/>
            <a:lumOff val="2292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Conduct workshops with stakeholders and business owners</a:t>
          </a:r>
        </a:p>
      </dgm:t>
    </dgm:pt>
    <dgm:pt modelId="{79F0D08A-2F37-4DAB-8885-2110BA770837}" type="parTrans" cxnId="{F8F18C9C-D804-4309-8895-4DDCD33FD6CB}">
      <dgm:prSet/>
      <dgm:spPr/>
      <dgm:t>
        <a:bodyPr/>
        <a:lstStyle/>
        <a:p>
          <a:endParaRPr lang="en-US" sz="1000" b="1"/>
        </a:p>
      </dgm:t>
    </dgm:pt>
    <dgm:pt modelId="{49089304-55A8-4331-ACBB-ED47BD656009}" type="sibTrans" cxnId="{F8F18C9C-D804-4309-8895-4DDCD33FD6CB}">
      <dgm:prSet/>
      <dgm:spPr/>
      <dgm:t>
        <a:bodyPr/>
        <a:lstStyle/>
        <a:p>
          <a:endParaRPr lang="en-US" sz="1000" b="1"/>
        </a:p>
      </dgm:t>
    </dgm:pt>
    <dgm:pt modelId="{8BE0F3CB-B277-4A42-9C8D-D60279E16748}">
      <dgm:prSet phldrT="[Text]" custT="1"/>
      <dgm:spPr>
        <a:xfrm>
          <a:off x="5201642" y="967480"/>
          <a:ext cx="1625203" cy="1300162"/>
        </a:xfrm>
        <a:solidFill>
          <a:srgbClr val="296527">
            <a:shade val="80000"/>
            <a:hueOff val="40291"/>
            <a:satOff val="-29458"/>
            <a:lumOff val="305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Incorporate stakeholder feedback from workshops and finalize capabilities</a:t>
          </a:r>
        </a:p>
      </dgm:t>
    </dgm:pt>
    <dgm:pt modelId="{9CC73210-95A0-4526-9884-79709C9FA0FD}" type="parTrans" cxnId="{340283CA-4145-4D59-93E8-146FCBE178A7}">
      <dgm:prSet/>
      <dgm:spPr/>
      <dgm:t>
        <a:bodyPr/>
        <a:lstStyle/>
        <a:p>
          <a:endParaRPr lang="en-US" sz="1000" b="1"/>
        </a:p>
      </dgm:t>
    </dgm:pt>
    <dgm:pt modelId="{79250DF8-617A-472C-836F-D9D7C5A852C3}" type="sibTrans" cxnId="{340283CA-4145-4D59-93E8-146FCBE178A7}">
      <dgm:prSet/>
      <dgm:spPr/>
      <dgm:t>
        <a:bodyPr/>
        <a:lstStyle/>
        <a:p>
          <a:endParaRPr lang="en-US" sz="1000" b="1"/>
        </a:p>
      </dgm:t>
    </dgm:pt>
    <dgm:pt modelId="{96CF0C23-982F-47DB-9E62-3106E19C73BF}">
      <dgm:prSet phldrT="[Text]" custT="1"/>
      <dgm:spPr>
        <a:xfrm>
          <a:off x="6501804" y="967480"/>
          <a:ext cx="1625203" cy="1300162"/>
        </a:xfrm>
        <a:solidFill>
          <a:srgbClr val="296527">
            <a:shade val="80000"/>
            <a:hueOff val="50363"/>
            <a:satOff val="-36823"/>
            <a:lumOff val="3821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Consolidate all capabilities into master list</a:t>
          </a:r>
        </a:p>
      </dgm:t>
    </dgm:pt>
    <dgm:pt modelId="{4505729A-3368-43DA-99AB-51DE858B4FB3}" type="parTrans" cxnId="{17F5CAD8-BE91-4CA6-A9E8-A1BA2BD84C29}">
      <dgm:prSet/>
      <dgm:spPr/>
      <dgm:t>
        <a:bodyPr/>
        <a:lstStyle/>
        <a:p>
          <a:endParaRPr lang="en-US" sz="1000" b="1"/>
        </a:p>
      </dgm:t>
    </dgm:pt>
    <dgm:pt modelId="{2F8A1572-ED48-4071-989C-FA838513DBB8}" type="sibTrans" cxnId="{17F5CAD8-BE91-4CA6-A9E8-A1BA2BD84C29}">
      <dgm:prSet/>
      <dgm:spPr/>
      <dgm:t>
        <a:bodyPr/>
        <a:lstStyle/>
        <a:p>
          <a:endParaRPr lang="en-US" sz="1000" b="1"/>
        </a:p>
      </dgm:t>
    </dgm:pt>
    <dgm:pt modelId="{611B405B-6A5B-42F0-AF31-22EB45C1D3A6}">
      <dgm:prSet phldrT="[Text]" custT="1"/>
      <dgm:spPr>
        <a:xfrm>
          <a:off x="1301154" y="967480"/>
          <a:ext cx="1625203" cy="1300162"/>
        </a:xfrm>
        <a:solidFill>
          <a:srgbClr val="296527">
            <a:shade val="80000"/>
            <a:hueOff val="10073"/>
            <a:satOff val="-7365"/>
            <a:lumOff val="764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Workshops to review list with stakeholders</a:t>
          </a:r>
        </a:p>
      </dgm:t>
    </dgm:pt>
    <dgm:pt modelId="{EC81BA77-BE60-4D8D-BD1A-8686A0FA22CC}" type="parTrans" cxnId="{F160991F-37F9-4F37-873E-2ADF1C3F9CAB}">
      <dgm:prSet/>
      <dgm:spPr/>
      <dgm:t>
        <a:bodyPr/>
        <a:lstStyle/>
        <a:p>
          <a:endParaRPr lang="en-US" sz="1000" b="1"/>
        </a:p>
      </dgm:t>
    </dgm:pt>
    <dgm:pt modelId="{C989D243-81E0-4231-A4B9-57EB76120F82}" type="sibTrans" cxnId="{F160991F-37F9-4F37-873E-2ADF1C3F9CAB}">
      <dgm:prSet/>
      <dgm:spPr/>
      <dgm:t>
        <a:bodyPr/>
        <a:lstStyle/>
        <a:p>
          <a:endParaRPr lang="en-US" sz="1000" b="1"/>
        </a:p>
      </dgm:t>
    </dgm:pt>
    <dgm:pt modelId="{8949A41F-BA9F-4BE9-B57F-78433126BE06}">
      <dgm:prSet phldrT="[Text]" custT="1"/>
      <dgm:spPr>
        <a:xfrm>
          <a:off x="1301154" y="967480"/>
          <a:ext cx="1625203" cy="1300162"/>
        </a:xfrm>
        <a:solidFill>
          <a:srgbClr val="296527">
            <a:shade val="80000"/>
            <a:hueOff val="10073"/>
            <a:satOff val="-7365"/>
            <a:lumOff val="764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Duration 2 weeks</a:t>
          </a:r>
        </a:p>
      </dgm:t>
    </dgm:pt>
    <dgm:pt modelId="{F9A80610-CE56-4E1F-8E50-87A6AD524A72}" type="parTrans" cxnId="{70A4CDD4-EBCC-4213-9B81-7555908D7283}">
      <dgm:prSet/>
      <dgm:spPr/>
      <dgm:t>
        <a:bodyPr/>
        <a:lstStyle/>
        <a:p>
          <a:endParaRPr lang="en-US" sz="1000" b="1"/>
        </a:p>
      </dgm:t>
    </dgm:pt>
    <dgm:pt modelId="{1A6D0C4D-A251-4799-BFD1-CC2D037C35FD}" type="sibTrans" cxnId="{70A4CDD4-EBCC-4213-9B81-7555908D7283}">
      <dgm:prSet/>
      <dgm:spPr/>
      <dgm:t>
        <a:bodyPr/>
        <a:lstStyle/>
        <a:p>
          <a:endParaRPr lang="en-US" sz="1000" b="1"/>
        </a:p>
      </dgm:t>
    </dgm:pt>
    <dgm:pt modelId="{BE25FF73-DAAE-432E-BFC6-5A998F17EAA3}">
      <dgm:prSet phldrT="[Text]" custT="1"/>
      <dgm:spPr>
        <a:xfrm>
          <a:off x="992" y="967480"/>
          <a:ext cx="1625203" cy="1300162"/>
        </a:xfrm>
        <a:solidFill>
          <a:srgbClr val="29652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Draft list based on other state examples</a:t>
          </a:r>
        </a:p>
      </dgm:t>
    </dgm:pt>
    <dgm:pt modelId="{49F034BE-6C5F-4D51-A8F6-F9D86D29A515}" type="parTrans" cxnId="{107E1CAD-95C6-4142-B643-9195EE0758E2}">
      <dgm:prSet/>
      <dgm:spPr/>
      <dgm:t>
        <a:bodyPr/>
        <a:lstStyle/>
        <a:p>
          <a:endParaRPr lang="en-US"/>
        </a:p>
      </dgm:t>
    </dgm:pt>
    <dgm:pt modelId="{0A2B4D26-C5A1-4C78-ACEC-D8446F25C117}" type="sibTrans" cxnId="{107E1CAD-95C6-4142-B643-9195EE0758E2}">
      <dgm:prSet/>
      <dgm:spPr/>
      <dgm:t>
        <a:bodyPr/>
        <a:lstStyle/>
        <a:p>
          <a:endParaRPr lang="en-US"/>
        </a:p>
      </dgm:t>
    </dgm:pt>
    <dgm:pt modelId="{9394C794-F7B9-4D46-9CC4-C9C791F038D0}">
      <dgm:prSet phldrT="[Text]" custT="1"/>
      <dgm:spPr>
        <a:xfrm>
          <a:off x="992" y="967480"/>
          <a:ext cx="1625203" cy="1300162"/>
        </a:xfrm>
        <a:solidFill>
          <a:srgbClr val="29652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b="1" dirty="0">
              <a:solidFill>
                <a:sysClr val="window" lastClr="FFFFFF"/>
              </a:solidFill>
              <a:latin typeface="Calibri Light"/>
              <a:ea typeface="+mn-ea"/>
              <a:cs typeface="+mn-cs"/>
            </a:rPr>
            <a:t>Duration: 4 weeks</a:t>
          </a:r>
        </a:p>
      </dgm:t>
    </dgm:pt>
    <dgm:pt modelId="{04C39FDB-8EE0-4F16-A822-F5AFD277F25B}" type="parTrans" cxnId="{B8DD20A7-1BEF-407D-8166-5D091458AA15}">
      <dgm:prSet/>
      <dgm:spPr/>
      <dgm:t>
        <a:bodyPr/>
        <a:lstStyle/>
        <a:p>
          <a:endParaRPr lang="en-US"/>
        </a:p>
      </dgm:t>
    </dgm:pt>
    <dgm:pt modelId="{EBE4B323-3BF6-4BC5-82AA-D0D34566991D}" type="sibTrans" cxnId="{B8DD20A7-1BEF-407D-8166-5D091458AA15}">
      <dgm:prSet/>
      <dgm:spPr/>
      <dgm:t>
        <a:bodyPr/>
        <a:lstStyle/>
        <a:p>
          <a:endParaRPr lang="en-US"/>
        </a:p>
      </dgm:t>
    </dgm:pt>
    <dgm:pt modelId="{466EDB68-54FA-4E24-BD9D-E5C6A8C98418}">
      <dgm:prSet phldrT="[Text]" custT="1"/>
      <dgm:spPr>
        <a:xfrm>
          <a:off x="2601317" y="967480"/>
          <a:ext cx="1625203" cy="1300162"/>
        </a:xfr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Identify unique capabilities </a:t>
          </a:r>
        </a:p>
      </dgm:t>
    </dgm:pt>
    <dgm:pt modelId="{93988F71-76B5-4C1C-A4B8-5683CF7370C9}" type="parTrans" cxnId="{84128070-797A-43B2-AFE9-D6CA65F60D85}">
      <dgm:prSet/>
      <dgm:spPr/>
      <dgm:t>
        <a:bodyPr/>
        <a:lstStyle/>
        <a:p>
          <a:endParaRPr lang="en-US"/>
        </a:p>
      </dgm:t>
    </dgm:pt>
    <dgm:pt modelId="{D5A27E2E-6C23-4F2C-833C-A465BA364C9F}" type="sibTrans" cxnId="{84128070-797A-43B2-AFE9-D6CA65F60D85}">
      <dgm:prSet/>
      <dgm:spPr/>
      <dgm:t>
        <a:bodyPr/>
        <a:lstStyle/>
        <a:p>
          <a:endParaRPr lang="en-US" dirty="0"/>
        </a:p>
      </dgm:t>
    </dgm:pt>
    <dgm:pt modelId="{3CC4DA24-857D-4B24-A3FF-5372092254D0}">
      <dgm:prSet phldrT="[Text]" custT="1"/>
      <dgm:spPr>
        <a:xfrm>
          <a:off x="3901479" y="967480"/>
          <a:ext cx="1625203" cy="1300162"/>
        </a:xfrm>
        <a:solidFill>
          <a:srgbClr val="296527">
            <a:shade val="80000"/>
            <a:hueOff val="30218"/>
            <a:satOff val="-22094"/>
            <a:lumOff val="2292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Document Use Cases and business outcomes</a:t>
          </a:r>
        </a:p>
      </dgm:t>
    </dgm:pt>
    <dgm:pt modelId="{7F4D040A-3FC0-4BC0-B959-5AC9BF2731F3}" type="parTrans" cxnId="{298E92ED-F4C6-4B1F-82BB-4D8467D66948}">
      <dgm:prSet/>
      <dgm:spPr/>
      <dgm:t>
        <a:bodyPr/>
        <a:lstStyle/>
        <a:p>
          <a:endParaRPr lang="en-US"/>
        </a:p>
      </dgm:t>
    </dgm:pt>
    <dgm:pt modelId="{715F27EC-B312-44C8-86EF-48FA4E3FA0E9}" type="sibTrans" cxnId="{298E92ED-F4C6-4B1F-82BB-4D8467D66948}">
      <dgm:prSet/>
      <dgm:spPr/>
      <dgm:t>
        <a:bodyPr/>
        <a:lstStyle/>
        <a:p>
          <a:endParaRPr lang="en-US"/>
        </a:p>
      </dgm:t>
    </dgm:pt>
    <dgm:pt modelId="{F325BC99-C690-44F1-9C32-E5209613A765}">
      <dgm:prSet phldrT="[Text]" custT="1"/>
      <dgm:spPr>
        <a:xfrm>
          <a:off x="3901479" y="967480"/>
          <a:ext cx="1625203" cy="1300162"/>
        </a:xfrm>
        <a:solidFill>
          <a:srgbClr val="296527">
            <a:shade val="80000"/>
            <a:hueOff val="30218"/>
            <a:satOff val="-22094"/>
            <a:lumOff val="2292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Duration: 14 weeks</a:t>
          </a:r>
        </a:p>
      </dgm:t>
    </dgm:pt>
    <dgm:pt modelId="{2E956E7A-7599-4182-BB01-BCB20C06F7C1}" type="parTrans" cxnId="{7E16903C-24D5-407D-8666-8843EE62F750}">
      <dgm:prSet/>
      <dgm:spPr/>
      <dgm:t>
        <a:bodyPr/>
        <a:lstStyle/>
        <a:p>
          <a:endParaRPr lang="en-US"/>
        </a:p>
      </dgm:t>
    </dgm:pt>
    <dgm:pt modelId="{F97D4AEE-3FE7-4008-B6D9-C495004B9675}" type="sibTrans" cxnId="{7E16903C-24D5-407D-8666-8843EE62F750}">
      <dgm:prSet/>
      <dgm:spPr/>
      <dgm:t>
        <a:bodyPr/>
        <a:lstStyle/>
        <a:p>
          <a:endParaRPr lang="en-US"/>
        </a:p>
      </dgm:t>
    </dgm:pt>
    <dgm:pt modelId="{ECED67F3-B346-4B45-BC56-AB6769C0B652}">
      <dgm:prSet phldrT="[Text]" custT="1"/>
      <dgm:spPr>
        <a:xfrm>
          <a:off x="5201642" y="967480"/>
          <a:ext cx="1625203" cy="1300162"/>
        </a:xfrm>
        <a:solidFill>
          <a:srgbClr val="296527">
            <a:shade val="80000"/>
            <a:hueOff val="40291"/>
            <a:satOff val="-29458"/>
            <a:lumOff val="305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Duration: 2 weeks</a:t>
          </a:r>
        </a:p>
      </dgm:t>
    </dgm:pt>
    <dgm:pt modelId="{2C506456-2DD2-4FF1-BC46-95F047B30D4A}" type="parTrans" cxnId="{8ECB967D-B753-43DF-86A7-547443123F12}">
      <dgm:prSet/>
      <dgm:spPr/>
      <dgm:t>
        <a:bodyPr/>
        <a:lstStyle/>
        <a:p>
          <a:endParaRPr lang="en-US"/>
        </a:p>
      </dgm:t>
    </dgm:pt>
    <dgm:pt modelId="{13C22ED9-7046-41AD-B3E1-7B0D09610509}" type="sibTrans" cxnId="{8ECB967D-B753-43DF-86A7-547443123F12}">
      <dgm:prSet/>
      <dgm:spPr/>
      <dgm:t>
        <a:bodyPr/>
        <a:lstStyle/>
        <a:p>
          <a:endParaRPr lang="en-US"/>
        </a:p>
      </dgm:t>
    </dgm:pt>
    <dgm:pt modelId="{53D5E58A-FEA0-4C5D-9DA3-C8CAD1488FD5}">
      <dgm:prSet phldrT="[Text]" custT="1"/>
      <dgm:spPr>
        <a:xfrm>
          <a:off x="6501804" y="967480"/>
          <a:ext cx="1625203" cy="1300162"/>
        </a:xfrm>
        <a:solidFill>
          <a:srgbClr val="296527">
            <a:shade val="80000"/>
            <a:hueOff val="50363"/>
            <a:satOff val="-36823"/>
            <a:lumOff val="3821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Duration 1 weeks</a:t>
          </a:r>
        </a:p>
      </dgm:t>
    </dgm:pt>
    <dgm:pt modelId="{FAC69157-4B36-4F0C-9836-36A4F20D343C}" type="parTrans" cxnId="{DCA7D13F-5EB4-467D-B1CE-414C93C4A984}">
      <dgm:prSet/>
      <dgm:spPr/>
      <dgm:t>
        <a:bodyPr/>
        <a:lstStyle/>
        <a:p>
          <a:endParaRPr lang="en-US"/>
        </a:p>
      </dgm:t>
    </dgm:pt>
    <dgm:pt modelId="{224727CC-A934-4689-8198-B2971FD89253}" type="sibTrans" cxnId="{DCA7D13F-5EB4-467D-B1CE-414C93C4A984}">
      <dgm:prSet/>
      <dgm:spPr/>
      <dgm:t>
        <a:bodyPr/>
        <a:lstStyle/>
        <a:p>
          <a:endParaRPr lang="en-US"/>
        </a:p>
      </dgm:t>
    </dgm:pt>
    <dgm:pt modelId="{B21A9FDB-CD4F-417E-9E82-EC6F7E171B35}">
      <dgm:prSet phldrT="[Text]" custT="1"/>
      <dgm:spPr>
        <a:xfrm>
          <a:off x="2601317" y="967480"/>
          <a:ext cx="1625203" cy="1300162"/>
        </a:xfr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Duration 1 weeks</a:t>
          </a:r>
        </a:p>
      </dgm:t>
    </dgm:pt>
    <dgm:pt modelId="{23494DE1-279F-4FA4-A27B-9E170BFB85D8}" type="parTrans" cxnId="{9EB34F26-9FC0-471F-BA50-A356B3CBC19A}">
      <dgm:prSet/>
      <dgm:spPr/>
      <dgm:t>
        <a:bodyPr/>
        <a:lstStyle/>
        <a:p>
          <a:endParaRPr lang="en-US"/>
        </a:p>
      </dgm:t>
    </dgm:pt>
    <dgm:pt modelId="{BCC4363E-DA36-4824-8C76-B19BF80171C6}" type="sibTrans" cxnId="{9EB34F26-9FC0-471F-BA50-A356B3CBC19A}">
      <dgm:prSet/>
      <dgm:spPr/>
      <dgm:t>
        <a:bodyPr/>
        <a:lstStyle/>
        <a:p>
          <a:endParaRPr lang="en-US"/>
        </a:p>
      </dgm:t>
    </dgm:pt>
    <dgm:pt modelId="{4CDA211A-B651-451F-8D5A-EDA97079172A}">
      <dgm:prSet phldrT="[Text]" custT="1"/>
      <dgm:spPr>
        <a:xfrm>
          <a:off x="6501804" y="967480"/>
          <a:ext cx="1625203" cy="1300162"/>
        </a:xfrm>
        <a:solidFill>
          <a:srgbClr val="296527">
            <a:shade val="80000"/>
            <a:hueOff val="50363"/>
            <a:satOff val="-36823"/>
            <a:lumOff val="3821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sz="1000" b="1" dirty="0">
              <a:solidFill>
                <a:sysClr val="window" lastClr="FFFFFF"/>
              </a:solidFill>
              <a:latin typeface="Calibri Light"/>
              <a:ea typeface="+mn-ea"/>
              <a:cs typeface="+mn-cs"/>
            </a:rPr>
            <a:t>Feed into CPP documents</a:t>
          </a:r>
        </a:p>
      </dgm:t>
    </dgm:pt>
    <dgm:pt modelId="{BC774A11-2943-4C49-AEDA-CA7EB76FEA45}" type="parTrans" cxnId="{EDB10419-AEDC-47C7-B722-2A1868797D14}">
      <dgm:prSet/>
      <dgm:spPr/>
      <dgm:t>
        <a:bodyPr/>
        <a:lstStyle/>
        <a:p>
          <a:endParaRPr lang="en-US"/>
        </a:p>
      </dgm:t>
    </dgm:pt>
    <dgm:pt modelId="{672AACD0-3F5B-4E55-AD71-4722F2094377}" type="sibTrans" cxnId="{EDB10419-AEDC-47C7-B722-2A1868797D14}">
      <dgm:prSet/>
      <dgm:spPr/>
      <dgm:t>
        <a:bodyPr/>
        <a:lstStyle/>
        <a:p>
          <a:endParaRPr lang="en-US"/>
        </a:p>
      </dgm:t>
    </dgm:pt>
    <dgm:pt modelId="{68BBA0AA-CA26-4743-8936-EB7D4F2BA00E}" type="pres">
      <dgm:prSet presAssocID="{C88B3E20-C65F-4EED-8359-24656E48308A}" presName="Name0" presStyleCnt="0">
        <dgm:presLayoutVars>
          <dgm:dir/>
          <dgm:resizeHandles val="exact"/>
        </dgm:presLayoutVars>
      </dgm:prSet>
      <dgm:spPr/>
    </dgm:pt>
    <dgm:pt modelId="{02693359-B291-4A3A-A6AF-235C7CA0AEC5}" type="pres">
      <dgm:prSet presAssocID="{61001AE8-72F0-4D43-BDF7-FB087523DC29}" presName="node" presStyleLbl="node1" presStyleIdx="0" presStyleCnt="6">
        <dgm:presLayoutVars>
          <dgm:bulletEnabled val="1"/>
        </dgm:presLayoutVars>
      </dgm:prSet>
      <dgm:spPr/>
      <dgm:t>
        <a:bodyPr/>
        <a:lstStyle/>
        <a:p>
          <a:endParaRPr lang="en-US"/>
        </a:p>
      </dgm:t>
    </dgm:pt>
    <dgm:pt modelId="{FB75E1E8-899E-4134-98AB-1EF47ED36F40}" type="pres">
      <dgm:prSet presAssocID="{4FB8D2C0-B9BC-4740-A9AD-097470BC11CC}" presName="sibTrans" presStyleLbl="sibTrans2D1" presStyleIdx="0" presStyleCnt="5"/>
      <dgm:spPr/>
      <dgm:t>
        <a:bodyPr/>
        <a:lstStyle/>
        <a:p>
          <a:endParaRPr lang="en-US"/>
        </a:p>
      </dgm:t>
    </dgm:pt>
    <dgm:pt modelId="{AFE5B400-2FB1-47BA-9B14-25A0364218D4}" type="pres">
      <dgm:prSet presAssocID="{4FB8D2C0-B9BC-4740-A9AD-097470BC11CC}" presName="connectorText" presStyleLbl="sibTrans2D1" presStyleIdx="0" presStyleCnt="5"/>
      <dgm:spPr/>
      <dgm:t>
        <a:bodyPr/>
        <a:lstStyle/>
        <a:p>
          <a:endParaRPr lang="en-US"/>
        </a:p>
      </dgm:t>
    </dgm:pt>
    <dgm:pt modelId="{C0465A21-F47A-4A0B-9322-7260577E8FD5}" type="pres">
      <dgm:prSet presAssocID="{B1F4E0D9-59D1-4018-80E1-7DD541E05466}" presName="node" presStyleLbl="node1" presStyleIdx="1" presStyleCnt="6">
        <dgm:presLayoutVars>
          <dgm:bulletEnabled val="1"/>
        </dgm:presLayoutVars>
      </dgm:prSet>
      <dgm:spPr/>
      <dgm:t>
        <a:bodyPr/>
        <a:lstStyle/>
        <a:p>
          <a:endParaRPr lang="en-US"/>
        </a:p>
      </dgm:t>
    </dgm:pt>
    <dgm:pt modelId="{A53005E7-880F-404B-9DB9-66DD03C7D0BF}" type="pres">
      <dgm:prSet presAssocID="{8170E326-3644-48A5-B95A-8C4DF731AAB3}" presName="sibTrans" presStyleLbl="sibTrans2D1" presStyleIdx="1" presStyleCnt="5"/>
      <dgm:spPr/>
      <dgm:t>
        <a:bodyPr/>
        <a:lstStyle/>
        <a:p>
          <a:endParaRPr lang="en-US"/>
        </a:p>
      </dgm:t>
    </dgm:pt>
    <dgm:pt modelId="{4E5411B1-9768-4A3A-BD98-5A3CB9FA6979}" type="pres">
      <dgm:prSet presAssocID="{8170E326-3644-48A5-B95A-8C4DF731AAB3}" presName="connectorText" presStyleLbl="sibTrans2D1" presStyleIdx="1" presStyleCnt="5"/>
      <dgm:spPr/>
      <dgm:t>
        <a:bodyPr/>
        <a:lstStyle/>
        <a:p>
          <a:endParaRPr lang="en-US"/>
        </a:p>
      </dgm:t>
    </dgm:pt>
    <dgm:pt modelId="{700E57C0-2D91-42F6-9613-DA5757716230}" type="pres">
      <dgm:prSet presAssocID="{866C1705-79D8-4021-BE8D-63F57FA13F26}" presName="node" presStyleLbl="node1" presStyleIdx="2" presStyleCnt="6">
        <dgm:presLayoutVars>
          <dgm:bulletEnabled val="1"/>
        </dgm:presLayoutVars>
      </dgm:prSet>
      <dgm:spPr/>
      <dgm:t>
        <a:bodyPr/>
        <a:lstStyle/>
        <a:p>
          <a:endParaRPr lang="en-US"/>
        </a:p>
      </dgm:t>
    </dgm:pt>
    <dgm:pt modelId="{7A18C4C8-5489-4969-B278-CCD79828CE63}" type="pres">
      <dgm:prSet presAssocID="{A46EF45B-05F7-403C-94E1-258F46324FA5}" presName="sibTrans" presStyleLbl="sibTrans2D1" presStyleIdx="2" presStyleCnt="5"/>
      <dgm:spPr/>
      <dgm:t>
        <a:bodyPr/>
        <a:lstStyle/>
        <a:p>
          <a:endParaRPr lang="en-US"/>
        </a:p>
      </dgm:t>
    </dgm:pt>
    <dgm:pt modelId="{CF4CBF5D-1CE4-49E5-A8A1-1C58B10B050C}" type="pres">
      <dgm:prSet presAssocID="{A46EF45B-05F7-403C-94E1-258F46324FA5}" presName="connectorText" presStyleLbl="sibTrans2D1" presStyleIdx="2" presStyleCnt="5"/>
      <dgm:spPr/>
      <dgm:t>
        <a:bodyPr/>
        <a:lstStyle/>
        <a:p>
          <a:endParaRPr lang="en-US"/>
        </a:p>
      </dgm:t>
    </dgm:pt>
    <dgm:pt modelId="{2AB37201-45C2-4066-8E02-569394B5BAE4}" type="pres">
      <dgm:prSet presAssocID="{466EDB68-54FA-4E24-BD9D-E5C6A8C98418}" presName="node" presStyleLbl="node1" presStyleIdx="3" presStyleCnt="6">
        <dgm:presLayoutVars>
          <dgm:bulletEnabled val="1"/>
        </dgm:presLayoutVars>
      </dgm:prSet>
      <dgm:spPr/>
      <dgm:t>
        <a:bodyPr/>
        <a:lstStyle/>
        <a:p>
          <a:endParaRPr lang="en-US"/>
        </a:p>
      </dgm:t>
    </dgm:pt>
    <dgm:pt modelId="{3D40D828-771D-473E-B8FC-3F3C87CDF3C4}" type="pres">
      <dgm:prSet presAssocID="{D5A27E2E-6C23-4F2C-833C-A465BA364C9F}" presName="sibTrans" presStyleLbl="sibTrans2D1" presStyleIdx="3" presStyleCnt="5"/>
      <dgm:spPr/>
      <dgm:t>
        <a:bodyPr/>
        <a:lstStyle/>
        <a:p>
          <a:endParaRPr lang="en-US"/>
        </a:p>
      </dgm:t>
    </dgm:pt>
    <dgm:pt modelId="{D09C9B3F-7241-4D1F-8537-7EF0DB18AC41}" type="pres">
      <dgm:prSet presAssocID="{D5A27E2E-6C23-4F2C-833C-A465BA364C9F}" presName="connectorText" presStyleLbl="sibTrans2D1" presStyleIdx="3" presStyleCnt="5"/>
      <dgm:spPr/>
      <dgm:t>
        <a:bodyPr/>
        <a:lstStyle/>
        <a:p>
          <a:endParaRPr lang="en-US"/>
        </a:p>
      </dgm:t>
    </dgm:pt>
    <dgm:pt modelId="{2F2D5523-E513-4CFD-9F63-356AC82CEBCE}" type="pres">
      <dgm:prSet presAssocID="{F6019B70-E7F3-4CDC-B5A1-C2D926F651C9}" presName="node" presStyleLbl="node1" presStyleIdx="4" presStyleCnt="6">
        <dgm:presLayoutVars>
          <dgm:bulletEnabled val="1"/>
        </dgm:presLayoutVars>
      </dgm:prSet>
      <dgm:spPr/>
      <dgm:t>
        <a:bodyPr/>
        <a:lstStyle/>
        <a:p>
          <a:endParaRPr lang="en-US"/>
        </a:p>
      </dgm:t>
    </dgm:pt>
    <dgm:pt modelId="{0501E621-784C-495D-900B-C31CA7CAC239}" type="pres">
      <dgm:prSet presAssocID="{CE8CBB89-9F6D-4D2C-8194-B592243234F5}" presName="sibTrans" presStyleLbl="sibTrans2D1" presStyleIdx="4" presStyleCnt="5"/>
      <dgm:spPr/>
      <dgm:t>
        <a:bodyPr/>
        <a:lstStyle/>
        <a:p>
          <a:endParaRPr lang="en-US"/>
        </a:p>
      </dgm:t>
    </dgm:pt>
    <dgm:pt modelId="{2AC5A4F7-83E1-4504-B5EB-09BED6B2E367}" type="pres">
      <dgm:prSet presAssocID="{CE8CBB89-9F6D-4D2C-8194-B592243234F5}" presName="connectorText" presStyleLbl="sibTrans2D1" presStyleIdx="4" presStyleCnt="5"/>
      <dgm:spPr/>
      <dgm:t>
        <a:bodyPr/>
        <a:lstStyle/>
        <a:p>
          <a:endParaRPr lang="en-US"/>
        </a:p>
      </dgm:t>
    </dgm:pt>
    <dgm:pt modelId="{8C9B207F-EEA4-4F31-BFDA-48D5467ADC17}" type="pres">
      <dgm:prSet presAssocID="{848439BB-6A9E-4C65-A7A0-006BA0F7711C}" presName="node" presStyleLbl="node1" presStyleIdx="5" presStyleCnt="6">
        <dgm:presLayoutVars>
          <dgm:bulletEnabled val="1"/>
        </dgm:presLayoutVars>
      </dgm:prSet>
      <dgm:spPr/>
      <dgm:t>
        <a:bodyPr/>
        <a:lstStyle/>
        <a:p>
          <a:endParaRPr lang="en-US"/>
        </a:p>
      </dgm:t>
    </dgm:pt>
  </dgm:ptLst>
  <dgm:cxnLst>
    <dgm:cxn modelId="{9EB34F26-9FC0-471F-BA50-A356B3CBC19A}" srcId="{866C1705-79D8-4021-BE8D-63F57FA13F26}" destId="{B21A9FDB-CD4F-417E-9E82-EC6F7E171B35}" srcOrd="1" destOrd="0" parTransId="{23494DE1-279F-4FA4-A27B-9E170BFB85D8}" sibTransId="{BCC4363E-DA36-4824-8C76-B19BF80171C6}"/>
    <dgm:cxn modelId="{4EFED7EE-33EF-42CD-82AE-3332F40C426B}" type="presOf" srcId="{866C1705-79D8-4021-BE8D-63F57FA13F26}" destId="{700E57C0-2D91-42F6-9613-DA5757716230}" srcOrd="0" destOrd="0" presId="urn:microsoft.com/office/officeart/2005/8/layout/process1"/>
    <dgm:cxn modelId="{762BCF20-BBF5-4EE7-BD35-A390D5793D0E}" type="presOf" srcId="{466EDB68-54FA-4E24-BD9D-E5C6A8C98418}" destId="{2AB37201-45C2-4066-8E02-569394B5BAE4}" srcOrd="0" destOrd="0" presId="urn:microsoft.com/office/officeart/2005/8/layout/process1"/>
    <dgm:cxn modelId="{050B8B5C-4697-4A2E-8D9E-A1E417B30D0F}" srcId="{C88B3E20-C65F-4EED-8359-24656E48308A}" destId="{866C1705-79D8-4021-BE8D-63F57FA13F26}" srcOrd="2" destOrd="0" parTransId="{6760876B-FB84-41F5-AAC9-C71C2B1C9C14}" sibTransId="{A46EF45B-05F7-403C-94E1-258F46324FA5}"/>
    <dgm:cxn modelId="{F160991F-37F9-4F37-873E-2ADF1C3F9CAB}" srcId="{B1F4E0D9-59D1-4018-80E1-7DD541E05466}" destId="{611B405B-6A5B-42F0-AF31-22EB45C1D3A6}" srcOrd="0" destOrd="0" parTransId="{EC81BA77-BE60-4D8D-BD1A-8686A0FA22CC}" sibTransId="{C989D243-81E0-4231-A4B9-57EB76120F82}"/>
    <dgm:cxn modelId="{8C62C981-1703-4E4F-8152-ED1A87378F8B}" type="presOf" srcId="{CE8CBB89-9F6D-4D2C-8194-B592243234F5}" destId="{2AC5A4F7-83E1-4504-B5EB-09BED6B2E367}" srcOrd="1" destOrd="0" presId="urn:microsoft.com/office/officeart/2005/8/layout/process1"/>
    <dgm:cxn modelId="{B7F1AFAD-05BA-4421-96A7-A99F1D3CC639}" type="presOf" srcId="{D5A27E2E-6C23-4F2C-833C-A465BA364C9F}" destId="{3D40D828-771D-473E-B8FC-3F3C87CDF3C4}" srcOrd="0" destOrd="0" presId="urn:microsoft.com/office/officeart/2005/8/layout/process1"/>
    <dgm:cxn modelId="{14577EC7-C975-4786-A623-B711B5D9597C}" srcId="{C88B3E20-C65F-4EED-8359-24656E48308A}" destId="{61001AE8-72F0-4D43-BDF7-FB087523DC29}" srcOrd="0" destOrd="0" parTransId="{97C23DCE-80D0-4F02-8D43-C5075B170B27}" sibTransId="{4FB8D2C0-B9BC-4740-A9AD-097470BC11CC}"/>
    <dgm:cxn modelId="{12DB908C-0AD6-4333-94EA-9481FDE2E279}" type="presOf" srcId="{ECED67F3-B346-4B45-BC56-AB6769C0B652}" destId="{2F2D5523-E513-4CFD-9F63-356AC82CEBCE}" srcOrd="0" destOrd="2" presId="urn:microsoft.com/office/officeart/2005/8/layout/process1"/>
    <dgm:cxn modelId="{088BFC09-A1D8-4501-8E4A-883EAE02DD4D}" type="presOf" srcId="{53D5E58A-FEA0-4C5D-9DA3-C8CAD1488FD5}" destId="{8C9B207F-EEA4-4F31-BFDA-48D5467ADC17}" srcOrd="0" destOrd="2" presId="urn:microsoft.com/office/officeart/2005/8/layout/process1"/>
    <dgm:cxn modelId="{F1C350B9-4D02-4531-BFAB-4FA7020BC7BE}" type="presOf" srcId="{4FB8D2C0-B9BC-4740-A9AD-097470BC11CC}" destId="{FB75E1E8-899E-4134-98AB-1EF47ED36F40}" srcOrd="0" destOrd="0" presId="urn:microsoft.com/office/officeart/2005/8/layout/process1"/>
    <dgm:cxn modelId="{82CA0374-1ED1-405F-BA6F-E1E1F554B01F}" srcId="{C88B3E20-C65F-4EED-8359-24656E48308A}" destId="{F6019B70-E7F3-4CDC-B5A1-C2D926F651C9}" srcOrd="4" destOrd="0" parTransId="{A9808F5E-F425-4EDC-A1F8-86A4AAD26984}" sibTransId="{CE8CBB89-9F6D-4D2C-8194-B592243234F5}"/>
    <dgm:cxn modelId="{F2E95C89-DE4E-4572-A1DC-D1867367163E}" type="presOf" srcId="{BE25FF73-DAAE-432E-BFC6-5A998F17EAA3}" destId="{02693359-B291-4A3A-A6AF-235C7CA0AEC5}" srcOrd="0" destOrd="1" presId="urn:microsoft.com/office/officeart/2005/8/layout/process1"/>
    <dgm:cxn modelId="{8ECB967D-B753-43DF-86A7-547443123F12}" srcId="{F6019B70-E7F3-4CDC-B5A1-C2D926F651C9}" destId="{ECED67F3-B346-4B45-BC56-AB6769C0B652}" srcOrd="1" destOrd="0" parTransId="{2C506456-2DD2-4FF1-BC46-95F047B30D4A}" sibTransId="{13C22ED9-7046-41AD-B3E1-7B0D09610509}"/>
    <dgm:cxn modelId="{5135A804-73C6-45A5-B750-0A89F485DBF0}" type="presOf" srcId="{8170E326-3644-48A5-B95A-8C4DF731AAB3}" destId="{4E5411B1-9768-4A3A-BD98-5A3CB9FA6979}" srcOrd="1" destOrd="0" presId="urn:microsoft.com/office/officeart/2005/8/layout/process1"/>
    <dgm:cxn modelId="{DCA7D13F-5EB4-467D-B1CE-414C93C4A984}" srcId="{848439BB-6A9E-4C65-A7A0-006BA0F7711C}" destId="{53D5E58A-FEA0-4C5D-9DA3-C8CAD1488FD5}" srcOrd="1" destOrd="0" parTransId="{FAC69157-4B36-4F0C-9836-36A4F20D343C}" sibTransId="{224727CC-A934-4689-8198-B2971FD89253}"/>
    <dgm:cxn modelId="{298E92ED-F4C6-4B1F-82BB-4D8467D66948}" srcId="{466EDB68-54FA-4E24-BD9D-E5C6A8C98418}" destId="{3CC4DA24-857D-4B24-A3FF-5372092254D0}" srcOrd="1" destOrd="0" parTransId="{7F4D040A-3FC0-4BC0-B959-5AC9BF2731F3}" sibTransId="{715F27EC-B312-44C8-86EF-48FA4E3FA0E9}"/>
    <dgm:cxn modelId="{A6128AA5-DA12-425B-84C1-CF2EB19E6B6E}" type="presOf" srcId="{611B405B-6A5B-42F0-AF31-22EB45C1D3A6}" destId="{C0465A21-F47A-4A0B-9322-7260577E8FD5}" srcOrd="0" destOrd="1" presId="urn:microsoft.com/office/officeart/2005/8/layout/process1"/>
    <dgm:cxn modelId="{DF70D5F0-30D4-4751-95C1-879239874D0B}" type="presOf" srcId="{848439BB-6A9E-4C65-A7A0-006BA0F7711C}" destId="{8C9B207F-EEA4-4F31-BFDA-48D5467ADC17}" srcOrd="0" destOrd="0" presId="urn:microsoft.com/office/officeart/2005/8/layout/process1"/>
    <dgm:cxn modelId="{9F4A3BB6-6EBA-4528-89F2-4C7256C5DF43}" type="presOf" srcId="{F6019B70-E7F3-4CDC-B5A1-C2D926F651C9}" destId="{2F2D5523-E513-4CFD-9F63-356AC82CEBCE}" srcOrd="0" destOrd="0" presId="urn:microsoft.com/office/officeart/2005/8/layout/process1"/>
    <dgm:cxn modelId="{DC50DE81-B503-4B06-82DE-295FFF37D925}" type="presOf" srcId="{F325BC99-C690-44F1-9C32-E5209613A765}" destId="{2AB37201-45C2-4066-8E02-569394B5BAE4}" srcOrd="0" destOrd="3" presId="urn:microsoft.com/office/officeart/2005/8/layout/process1"/>
    <dgm:cxn modelId="{BE5EA205-1B62-4639-B3EE-2D373E08B676}" type="presOf" srcId="{CE8CBB89-9F6D-4D2C-8194-B592243234F5}" destId="{0501E621-784C-495D-900B-C31CA7CAC239}" srcOrd="0" destOrd="0" presId="urn:microsoft.com/office/officeart/2005/8/layout/process1"/>
    <dgm:cxn modelId="{B8DD20A7-1BEF-407D-8166-5D091458AA15}" srcId="{61001AE8-72F0-4D43-BDF7-FB087523DC29}" destId="{9394C794-F7B9-4D46-9CC4-C9C791F038D0}" srcOrd="1" destOrd="0" parTransId="{04C39FDB-8EE0-4F16-A822-F5AFD277F25B}" sibTransId="{EBE4B323-3BF6-4BC5-82AA-D0D34566991D}"/>
    <dgm:cxn modelId="{61EB2465-083D-4DC3-BECD-CF2B28DFD568}" type="presOf" srcId="{A46EF45B-05F7-403C-94E1-258F46324FA5}" destId="{CF4CBF5D-1CE4-49E5-A8A1-1C58B10B050C}" srcOrd="1" destOrd="0" presId="urn:microsoft.com/office/officeart/2005/8/layout/process1"/>
    <dgm:cxn modelId="{8AF1414F-BBAC-4A4F-B6A3-83870252472C}" type="presOf" srcId="{FB308A92-C534-48C9-B0CE-0475F2CC9735}" destId="{2AB37201-45C2-4066-8E02-569394B5BAE4}" srcOrd="0" destOrd="1" presId="urn:microsoft.com/office/officeart/2005/8/layout/process1"/>
    <dgm:cxn modelId="{0007F770-1F58-4482-8FC7-95C9302EA536}" srcId="{C88B3E20-C65F-4EED-8359-24656E48308A}" destId="{848439BB-6A9E-4C65-A7A0-006BA0F7711C}" srcOrd="5" destOrd="0" parTransId="{BC65FDA2-2C0A-4C3E-8E61-7EC5262B3062}" sibTransId="{C365441D-5D2D-471C-A9DF-01647E1924B0}"/>
    <dgm:cxn modelId="{7E9FDB10-0583-4F5E-9AC3-6A092ED610AE}" type="presOf" srcId="{8170E326-3644-48A5-B95A-8C4DF731AAB3}" destId="{A53005E7-880F-404B-9DB9-66DD03C7D0BF}" srcOrd="0" destOrd="0" presId="urn:microsoft.com/office/officeart/2005/8/layout/process1"/>
    <dgm:cxn modelId="{17F5CAD8-BE91-4CA6-A9E8-A1BA2BD84C29}" srcId="{848439BB-6A9E-4C65-A7A0-006BA0F7711C}" destId="{96CF0C23-982F-47DB-9E62-3106E19C73BF}" srcOrd="0" destOrd="0" parTransId="{4505729A-3368-43DA-99AB-51DE858B4FB3}" sibTransId="{2F8A1572-ED48-4071-989C-FA838513DBB8}"/>
    <dgm:cxn modelId="{363770E7-1C1E-4D45-AF7D-782F79A8EDD5}" type="presOf" srcId="{6F8A7C9C-3483-44AB-B4F5-12E9B8AB62C4}" destId="{700E57C0-2D91-42F6-9613-DA5757716230}" srcOrd="0" destOrd="1" presId="urn:microsoft.com/office/officeart/2005/8/layout/process1"/>
    <dgm:cxn modelId="{6361AD7F-9D84-480B-AE9D-113F53D6D22E}" srcId="{C88B3E20-C65F-4EED-8359-24656E48308A}" destId="{B1F4E0D9-59D1-4018-80E1-7DD541E05466}" srcOrd="1" destOrd="0" parTransId="{8FCBE407-D55A-4E1F-A540-F1BF3FA7674F}" sibTransId="{8170E326-3644-48A5-B95A-8C4DF731AAB3}"/>
    <dgm:cxn modelId="{F8A5FAB7-C138-4317-948C-D61E8CA2B910}" type="presOf" srcId="{8949A41F-BA9F-4BE9-B57F-78433126BE06}" destId="{C0465A21-F47A-4A0B-9322-7260577E8FD5}" srcOrd="0" destOrd="2" presId="urn:microsoft.com/office/officeart/2005/8/layout/process1"/>
    <dgm:cxn modelId="{70A4CDD4-EBCC-4213-9B81-7555908D7283}" srcId="{B1F4E0D9-59D1-4018-80E1-7DD541E05466}" destId="{8949A41F-BA9F-4BE9-B57F-78433126BE06}" srcOrd="1" destOrd="0" parTransId="{F9A80610-CE56-4E1F-8E50-87A6AD524A72}" sibTransId="{1A6D0C4D-A251-4799-BFD1-CC2D037C35FD}"/>
    <dgm:cxn modelId="{CFBA6F62-933F-44D1-AB17-A6270D2209B6}" type="presOf" srcId="{3CC4DA24-857D-4B24-A3FF-5372092254D0}" destId="{2AB37201-45C2-4066-8E02-569394B5BAE4}" srcOrd="0" destOrd="2" presId="urn:microsoft.com/office/officeart/2005/8/layout/process1"/>
    <dgm:cxn modelId="{3774F256-D66F-4676-BB30-07DB9AFA88E4}" type="presOf" srcId="{B1F4E0D9-59D1-4018-80E1-7DD541E05466}" destId="{C0465A21-F47A-4A0B-9322-7260577E8FD5}" srcOrd="0" destOrd="0" presId="urn:microsoft.com/office/officeart/2005/8/layout/process1"/>
    <dgm:cxn modelId="{95F8DBC6-4116-41E2-9071-A2CC619915C1}" type="presOf" srcId="{4FB8D2C0-B9BC-4740-A9AD-097470BC11CC}" destId="{AFE5B400-2FB1-47BA-9B14-25A0364218D4}" srcOrd="1" destOrd="0" presId="urn:microsoft.com/office/officeart/2005/8/layout/process1"/>
    <dgm:cxn modelId="{87C0C164-EE53-4B47-B860-CC974B073C6A}" type="presOf" srcId="{96CF0C23-982F-47DB-9E62-3106E19C73BF}" destId="{8C9B207F-EEA4-4F31-BFDA-48D5467ADC17}" srcOrd="0" destOrd="1" presId="urn:microsoft.com/office/officeart/2005/8/layout/process1"/>
    <dgm:cxn modelId="{84128070-797A-43B2-AFE9-D6CA65F60D85}" srcId="{C88B3E20-C65F-4EED-8359-24656E48308A}" destId="{466EDB68-54FA-4E24-BD9D-E5C6A8C98418}" srcOrd="3" destOrd="0" parTransId="{93988F71-76B5-4C1C-A4B8-5683CF7370C9}" sibTransId="{D5A27E2E-6C23-4F2C-833C-A465BA364C9F}"/>
    <dgm:cxn modelId="{340283CA-4145-4D59-93E8-146FCBE178A7}" srcId="{F6019B70-E7F3-4CDC-B5A1-C2D926F651C9}" destId="{8BE0F3CB-B277-4A42-9C8D-D60279E16748}" srcOrd="0" destOrd="0" parTransId="{9CC73210-95A0-4526-9884-79709C9FA0FD}" sibTransId="{79250DF8-617A-472C-836F-D9D7C5A852C3}"/>
    <dgm:cxn modelId="{F8F18C9C-D804-4309-8895-4DDCD33FD6CB}" srcId="{466EDB68-54FA-4E24-BD9D-E5C6A8C98418}" destId="{FB308A92-C534-48C9-B0CE-0475F2CC9735}" srcOrd="0" destOrd="0" parTransId="{79F0D08A-2F37-4DAB-8885-2110BA770837}" sibTransId="{49089304-55A8-4331-ACBB-ED47BD656009}"/>
    <dgm:cxn modelId="{C4F313CD-6706-407E-8E11-667C0152F859}" srcId="{866C1705-79D8-4021-BE8D-63F57FA13F26}" destId="{6F8A7C9C-3483-44AB-B4F5-12E9B8AB62C4}" srcOrd="0" destOrd="0" parTransId="{AE029EE8-3112-43D3-A272-47AEDEF7FB29}" sibTransId="{E9FCC164-450E-4EB7-A464-431A304A8CEC}"/>
    <dgm:cxn modelId="{D57C5E72-8E3D-4D95-8298-DD9950BD7D26}" type="presOf" srcId="{61001AE8-72F0-4D43-BDF7-FB087523DC29}" destId="{02693359-B291-4A3A-A6AF-235C7CA0AEC5}" srcOrd="0" destOrd="0" presId="urn:microsoft.com/office/officeart/2005/8/layout/process1"/>
    <dgm:cxn modelId="{107E1CAD-95C6-4142-B643-9195EE0758E2}" srcId="{61001AE8-72F0-4D43-BDF7-FB087523DC29}" destId="{BE25FF73-DAAE-432E-BFC6-5A998F17EAA3}" srcOrd="0" destOrd="0" parTransId="{49F034BE-6C5F-4D51-A8F6-F9D86D29A515}" sibTransId="{0A2B4D26-C5A1-4C78-ACEC-D8446F25C117}"/>
    <dgm:cxn modelId="{8ABE9657-8994-4AE0-AB3F-C2B58B52BA56}" type="presOf" srcId="{4CDA211A-B651-451F-8D5A-EDA97079172A}" destId="{8C9B207F-EEA4-4F31-BFDA-48D5467ADC17}" srcOrd="0" destOrd="3" presId="urn:microsoft.com/office/officeart/2005/8/layout/process1"/>
    <dgm:cxn modelId="{EDB10419-AEDC-47C7-B722-2A1868797D14}" srcId="{848439BB-6A9E-4C65-A7A0-006BA0F7711C}" destId="{4CDA211A-B651-451F-8D5A-EDA97079172A}" srcOrd="2" destOrd="0" parTransId="{BC774A11-2943-4C49-AEDA-CA7EB76FEA45}" sibTransId="{672AACD0-3F5B-4E55-AD71-4722F2094377}"/>
    <dgm:cxn modelId="{E3A833AF-E43B-4A83-8F53-0180D5CEB344}" type="presOf" srcId="{D5A27E2E-6C23-4F2C-833C-A465BA364C9F}" destId="{D09C9B3F-7241-4D1F-8537-7EF0DB18AC41}" srcOrd="1" destOrd="0" presId="urn:microsoft.com/office/officeart/2005/8/layout/process1"/>
    <dgm:cxn modelId="{0F85AE2D-D342-455A-81CC-56636A59EAA4}" type="presOf" srcId="{B21A9FDB-CD4F-417E-9E82-EC6F7E171B35}" destId="{700E57C0-2D91-42F6-9613-DA5757716230}" srcOrd="0" destOrd="2" presId="urn:microsoft.com/office/officeart/2005/8/layout/process1"/>
    <dgm:cxn modelId="{9FD25B48-5BEC-421D-B749-FDABBD84DD13}" type="presOf" srcId="{8BE0F3CB-B277-4A42-9C8D-D60279E16748}" destId="{2F2D5523-E513-4CFD-9F63-356AC82CEBCE}" srcOrd="0" destOrd="1" presId="urn:microsoft.com/office/officeart/2005/8/layout/process1"/>
    <dgm:cxn modelId="{281B7CD4-8191-49FD-9EF3-F8A64A98CE2A}" type="presOf" srcId="{C88B3E20-C65F-4EED-8359-24656E48308A}" destId="{68BBA0AA-CA26-4743-8936-EB7D4F2BA00E}" srcOrd="0" destOrd="0" presId="urn:microsoft.com/office/officeart/2005/8/layout/process1"/>
    <dgm:cxn modelId="{7E16903C-24D5-407D-8666-8843EE62F750}" srcId="{466EDB68-54FA-4E24-BD9D-E5C6A8C98418}" destId="{F325BC99-C690-44F1-9C32-E5209613A765}" srcOrd="2" destOrd="0" parTransId="{2E956E7A-7599-4182-BB01-BCB20C06F7C1}" sibTransId="{F97D4AEE-3FE7-4008-B6D9-C495004B9675}"/>
    <dgm:cxn modelId="{67CD9351-C305-44D4-8C72-ECBEF3E6A197}" type="presOf" srcId="{9394C794-F7B9-4D46-9CC4-C9C791F038D0}" destId="{02693359-B291-4A3A-A6AF-235C7CA0AEC5}" srcOrd="0" destOrd="2" presId="urn:microsoft.com/office/officeart/2005/8/layout/process1"/>
    <dgm:cxn modelId="{A0354E39-39AB-4CCC-A939-0452A136A4F0}" type="presOf" srcId="{A46EF45B-05F7-403C-94E1-258F46324FA5}" destId="{7A18C4C8-5489-4969-B278-CCD79828CE63}" srcOrd="0" destOrd="0" presId="urn:microsoft.com/office/officeart/2005/8/layout/process1"/>
    <dgm:cxn modelId="{EC93174B-953C-4D5F-BF28-F95FDFA21B84}" type="presParOf" srcId="{68BBA0AA-CA26-4743-8936-EB7D4F2BA00E}" destId="{02693359-B291-4A3A-A6AF-235C7CA0AEC5}" srcOrd="0" destOrd="0" presId="urn:microsoft.com/office/officeart/2005/8/layout/process1"/>
    <dgm:cxn modelId="{FEEAF394-BDFE-462A-B796-5431E9E694E2}" type="presParOf" srcId="{68BBA0AA-CA26-4743-8936-EB7D4F2BA00E}" destId="{FB75E1E8-899E-4134-98AB-1EF47ED36F40}" srcOrd="1" destOrd="0" presId="urn:microsoft.com/office/officeart/2005/8/layout/process1"/>
    <dgm:cxn modelId="{0E8279FA-5D78-4B7C-B9A6-0F8B6B6C3AC7}" type="presParOf" srcId="{FB75E1E8-899E-4134-98AB-1EF47ED36F40}" destId="{AFE5B400-2FB1-47BA-9B14-25A0364218D4}" srcOrd="0" destOrd="0" presId="urn:microsoft.com/office/officeart/2005/8/layout/process1"/>
    <dgm:cxn modelId="{61FDBE5F-8871-4250-B350-06A503E5DB46}" type="presParOf" srcId="{68BBA0AA-CA26-4743-8936-EB7D4F2BA00E}" destId="{C0465A21-F47A-4A0B-9322-7260577E8FD5}" srcOrd="2" destOrd="0" presId="urn:microsoft.com/office/officeart/2005/8/layout/process1"/>
    <dgm:cxn modelId="{F4ED36AC-6794-4A5D-81D1-8E16036E51A4}" type="presParOf" srcId="{68BBA0AA-CA26-4743-8936-EB7D4F2BA00E}" destId="{A53005E7-880F-404B-9DB9-66DD03C7D0BF}" srcOrd="3" destOrd="0" presId="urn:microsoft.com/office/officeart/2005/8/layout/process1"/>
    <dgm:cxn modelId="{7FE49F37-B828-440F-870F-BECAEE3805DE}" type="presParOf" srcId="{A53005E7-880F-404B-9DB9-66DD03C7D0BF}" destId="{4E5411B1-9768-4A3A-BD98-5A3CB9FA6979}" srcOrd="0" destOrd="0" presId="urn:microsoft.com/office/officeart/2005/8/layout/process1"/>
    <dgm:cxn modelId="{08B5B2B3-388D-4166-8728-9584D1652597}" type="presParOf" srcId="{68BBA0AA-CA26-4743-8936-EB7D4F2BA00E}" destId="{700E57C0-2D91-42F6-9613-DA5757716230}" srcOrd="4" destOrd="0" presId="urn:microsoft.com/office/officeart/2005/8/layout/process1"/>
    <dgm:cxn modelId="{F547246A-E2C8-46A2-8E9C-41FA1D921BE2}" type="presParOf" srcId="{68BBA0AA-CA26-4743-8936-EB7D4F2BA00E}" destId="{7A18C4C8-5489-4969-B278-CCD79828CE63}" srcOrd="5" destOrd="0" presId="urn:microsoft.com/office/officeart/2005/8/layout/process1"/>
    <dgm:cxn modelId="{82D19134-7215-488E-B5C7-161AE2DE8771}" type="presParOf" srcId="{7A18C4C8-5489-4969-B278-CCD79828CE63}" destId="{CF4CBF5D-1CE4-49E5-A8A1-1C58B10B050C}" srcOrd="0" destOrd="0" presId="urn:microsoft.com/office/officeart/2005/8/layout/process1"/>
    <dgm:cxn modelId="{36F4370E-663C-4CD3-934E-909DB0EBF016}" type="presParOf" srcId="{68BBA0AA-CA26-4743-8936-EB7D4F2BA00E}" destId="{2AB37201-45C2-4066-8E02-569394B5BAE4}" srcOrd="6" destOrd="0" presId="urn:microsoft.com/office/officeart/2005/8/layout/process1"/>
    <dgm:cxn modelId="{B03512ED-6CA6-4948-8949-6B50FA991D9F}" type="presParOf" srcId="{68BBA0AA-CA26-4743-8936-EB7D4F2BA00E}" destId="{3D40D828-771D-473E-B8FC-3F3C87CDF3C4}" srcOrd="7" destOrd="0" presId="urn:microsoft.com/office/officeart/2005/8/layout/process1"/>
    <dgm:cxn modelId="{AB2AF18A-45D6-4F4F-B29F-9FFFBDF441E5}" type="presParOf" srcId="{3D40D828-771D-473E-B8FC-3F3C87CDF3C4}" destId="{D09C9B3F-7241-4D1F-8537-7EF0DB18AC41}" srcOrd="0" destOrd="0" presId="urn:microsoft.com/office/officeart/2005/8/layout/process1"/>
    <dgm:cxn modelId="{DB8FCB00-2D2C-4F17-9AEE-77AB41CEB886}" type="presParOf" srcId="{68BBA0AA-CA26-4743-8936-EB7D4F2BA00E}" destId="{2F2D5523-E513-4CFD-9F63-356AC82CEBCE}" srcOrd="8" destOrd="0" presId="urn:microsoft.com/office/officeart/2005/8/layout/process1"/>
    <dgm:cxn modelId="{5803030E-AE1C-4246-962B-A63EE48784EF}" type="presParOf" srcId="{68BBA0AA-CA26-4743-8936-EB7D4F2BA00E}" destId="{0501E621-784C-495D-900B-C31CA7CAC239}" srcOrd="9" destOrd="0" presId="urn:microsoft.com/office/officeart/2005/8/layout/process1"/>
    <dgm:cxn modelId="{FBCFCE70-2702-44A0-B04F-F0A26D289831}" type="presParOf" srcId="{0501E621-784C-495D-900B-C31CA7CAC239}" destId="{2AC5A4F7-83E1-4504-B5EB-09BED6B2E367}" srcOrd="0" destOrd="0" presId="urn:microsoft.com/office/officeart/2005/8/layout/process1"/>
    <dgm:cxn modelId="{CB411875-9B47-4985-990F-62E083ACB99B}" type="presParOf" srcId="{68BBA0AA-CA26-4743-8936-EB7D4F2BA00E}" destId="{8C9B207F-EEA4-4F31-BFDA-48D5467ADC17}"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93359-B291-4A3A-A6AF-235C7CA0AEC5}">
      <dsp:nvSpPr>
        <dsp:cNvPr id="0" name=""/>
        <dsp:cNvSpPr/>
      </dsp:nvSpPr>
      <dsp:spPr>
        <a:xfrm>
          <a:off x="0" y="620518"/>
          <a:ext cx="999728" cy="2061939"/>
        </a:xfrm>
        <a:prstGeom prst="roundRect">
          <a:avLst>
            <a:gd name="adj" fmla="val 10000"/>
          </a:avLst>
        </a:prstGeom>
        <a:solidFill>
          <a:srgbClr val="296527">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US" sz="1000" b="1" kern="1200" dirty="0">
              <a:solidFill>
                <a:sysClr val="window" lastClr="FFFFFF"/>
              </a:solidFill>
              <a:latin typeface="Calibri Light"/>
              <a:ea typeface="+mn-ea"/>
              <a:cs typeface="+mn-cs"/>
            </a:rPr>
            <a:t>Compile common capabilities </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Draft list based on other state examples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4 weeks</a:t>
          </a:r>
        </a:p>
      </dsp:txBody>
      <dsp:txXfrm>
        <a:off x="29281" y="649799"/>
        <a:ext cx="941166" cy="2003377"/>
      </dsp:txXfrm>
    </dsp:sp>
    <dsp:sp modelId="{FB75E1E8-899E-4134-98AB-1EF47ED36F40}">
      <dsp:nvSpPr>
        <dsp:cNvPr id="0" name=""/>
        <dsp:cNvSpPr/>
      </dsp:nvSpPr>
      <dsp:spPr>
        <a:xfrm>
          <a:off x="1099701" y="1527522"/>
          <a:ext cx="211942" cy="247932"/>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99701" y="1577108"/>
        <a:ext cx="148359" cy="148760"/>
      </dsp:txXfrm>
    </dsp:sp>
    <dsp:sp modelId="{C0465A21-F47A-4A0B-9322-7260577E8FD5}">
      <dsp:nvSpPr>
        <dsp:cNvPr id="0" name=""/>
        <dsp:cNvSpPr/>
      </dsp:nvSpPr>
      <dsp:spPr>
        <a:xfrm>
          <a:off x="1399619" y="620518"/>
          <a:ext cx="999728" cy="2061939"/>
        </a:xfrm>
        <a:prstGeom prst="roundRect">
          <a:avLst>
            <a:gd name="adj" fmla="val 10000"/>
          </a:avLst>
        </a:prstGeom>
        <a:solidFill>
          <a:srgbClr val="296527">
            <a:shade val="80000"/>
            <a:hueOff val="10073"/>
            <a:satOff val="-7365"/>
            <a:lumOff val="764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US" sz="1000" b="1" kern="1200" dirty="0">
              <a:solidFill>
                <a:sysClr val="window" lastClr="FFFFFF"/>
              </a:solidFill>
              <a:latin typeface="Calibri Light"/>
              <a:ea typeface="+mn-ea"/>
              <a:cs typeface="+mn-cs"/>
            </a:rPr>
            <a:t>Review common capabilities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Workshops to review list with stakeholders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2 weeks</a:t>
          </a:r>
        </a:p>
      </dsp:txBody>
      <dsp:txXfrm>
        <a:off x="1428900" y="649799"/>
        <a:ext cx="941166" cy="2003377"/>
      </dsp:txXfrm>
    </dsp:sp>
    <dsp:sp modelId="{A53005E7-880F-404B-9DB9-66DD03C7D0BF}">
      <dsp:nvSpPr>
        <dsp:cNvPr id="0" name=""/>
        <dsp:cNvSpPr/>
      </dsp:nvSpPr>
      <dsp:spPr>
        <a:xfrm>
          <a:off x="2499320" y="1527522"/>
          <a:ext cx="211942" cy="247932"/>
        </a:xfrm>
        <a:prstGeom prst="rightArrow">
          <a:avLst>
            <a:gd name="adj1" fmla="val 60000"/>
            <a:gd name="adj2" fmla="val 50000"/>
          </a:avLst>
        </a:prstGeom>
        <a:solidFill>
          <a:schemeClr val="accent4">
            <a:shade val="90000"/>
            <a:hueOff val="12443"/>
            <a:satOff val="-9086"/>
            <a:lumOff val="91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2499320" y="1577108"/>
        <a:ext cx="148359" cy="148760"/>
      </dsp:txXfrm>
    </dsp:sp>
    <dsp:sp modelId="{700E57C0-2D91-42F6-9613-DA5757716230}">
      <dsp:nvSpPr>
        <dsp:cNvPr id="0" name=""/>
        <dsp:cNvSpPr/>
      </dsp:nvSpPr>
      <dsp:spPr>
        <a:xfrm>
          <a:off x="2799239" y="620518"/>
          <a:ext cx="999728" cy="2061939"/>
        </a:xfrm>
        <a:prstGeom prst="roundRect">
          <a:avLst>
            <a:gd name="adj" fmla="val 10000"/>
          </a:avLst>
        </a:prstGeo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US" sz="1000" b="1" kern="1200" dirty="0">
              <a:solidFill>
                <a:sysClr val="window" lastClr="FFFFFF"/>
              </a:solidFill>
              <a:latin typeface="Calibri Light"/>
              <a:ea typeface="+mn-ea"/>
              <a:cs typeface="+mn-cs"/>
            </a:rPr>
            <a:t>Finalize common capabilities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Incorporate stakeholder feedback</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1 weeks</a:t>
          </a:r>
        </a:p>
      </dsp:txBody>
      <dsp:txXfrm>
        <a:off x="2828520" y="649799"/>
        <a:ext cx="941166" cy="2003377"/>
      </dsp:txXfrm>
    </dsp:sp>
    <dsp:sp modelId="{7A18C4C8-5489-4969-B278-CCD79828CE63}">
      <dsp:nvSpPr>
        <dsp:cNvPr id="0" name=""/>
        <dsp:cNvSpPr/>
      </dsp:nvSpPr>
      <dsp:spPr>
        <a:xfrm>
          <a:off x="3898940" y="1527522"/>
          <a:ext cx="211942" cy="247932"/>
        </a:xfrm>
        <a:prstGeom prst="rightArrow">
          <a:avLst>
            <a:gd name="adj1" fmla="val 60000"/>
            <a:gd name="adj2" fmla="val 50000"/>
          </a:avLst>
        </a:prstGeom>
        <a:solidFill>
          <a:schemeClr val="accent4">
            <a:shade val="90000"/>
            <a:hueOff val="24886"/>
            <a:satOff val="-18171"/>
            <a:lumOff val="183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3898940" y="1577108"/>
        <a:ext cx="148359" cy="148760"/>
      </dsp:txXfrm>
    </dsp:sp>
    <dsp:sp modelId="{2AB37201-45C2-4066-8E02-569394B5BAE4}">
      <dsp:nvSpPr>
        <dsp:cNvPr id="0" name=""/>
        <dsp:cNvSpPr/>
      </dsp:nvSpPr>
      <dsp:spPr>
        <a:xfrm>
          <a:off x="4198858" y="620518"/>
          <a:ext cx="999728" cy="2061939"/>
        </a:xfrm>
        <a:prstGeom prst="roundRect">
          <a:avLst>
            <a:gd name="adj" fmla="val 10000"/>
          </a:avLst>
        </a:prstGeom>
        <a:solidFill>
          <a:srgbClr val="296527">
            <a:shade val="80000"/>
            <a:hueOff val="20145"/>
            <a:satOff val="-14729"/>
            <a:lumOff val="152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Char char="•"/>
          </a:pPr>
          <a:r>
            <a:rPr lang="en-US" sz="1000" b="1" kern="1200" dirty="0">
              <a:solidFill>
                <a:sysClr val="window" lastClr="FFFFFF"/>
              </a:solidFill>
              <a:latin typeface="Calibri Light"/>
              <a:ea typeface="+mn-ea"/>
              <a:cs typeface="+mn-cs"/>
            </a:rPr>
            <a:t>Identify unique capabilities </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Conduct workshops with stakeholders and business owners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Document Use Cases and business outcomes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14 weeks</a:t>
          </a:r>
        </a:p>
      </dsp:txBody>
      <dsp:txXfrm>
        <a:off x="4228139" y="649799"/>
        <a:ext cx="941166" cy="2003377"/>
      </dsp:txXfrm>
    </dsp:sp>
    <dsp:sp modelId="{3D40D828-771D-473E-B8FC-3F3C87CDF3C4}">
      <dsp:nvSpPr>
        <dsp:cNvPr id="0" name=""/>
        <dsp:cNvSpPr/>
      </dsp:nvSpPr>
      <dsp:spPr>
        <a:xfrm>
          <a:off x="5298559" y="1527522"/>
          <a:ext cx="211942" cy="247932"/>
        </a:xfrm>
        <a:prstGeom prst="rightArrow">
          <a:avLst>
            <a:gd name="adj1" fmla="val 60000"/>
            <a:gd name="adj2" fmla="val 50000"/>
          </a:avLst>
        </a:prstGeom>
        <a:solidFill>
          <a:schemeClr val="accent4">
            <a:shade val="90000"/>
            <a:hueOff val="37329"/>
            <a:satOff val="-27257"/>
            <a:lumOff val="275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5298559" y="1577108"/>
        <a:ext cx="148359" cy="148760"/>
      </dsp:txXfrm>
    </dsp:sp>
    <dsp:sp modelId="{2F2D5523-E513-4CFD-9F63-356AC82CEBCE}">
      <dsp:nvSpPr>
        <dsp:cNvPr id="0" name=""/>
        <dsp:cNvSpPr/>
      </dsp:nvSpPr>
      <dsp:spPr>
        <a:xfrm>
          <a:off x="5598478" y="620518"/>
          <a:ext cx="999728" cy="2061939"/>
        </a:xfrm>
        <a:prstGeom prst="roundRect">
          <a:avLst>
            <a:gd name="adj" fmla="val 10000"/>
          </a:avLst>
        </a:prstGeom>
        <a:solidFill>
          <a:srgbClr val="296527">
            <a:shade val="80000"/>
            <a:hueOff val="40291"/>
            <a:satOff val="-29458"/>
            <a:lumOff val="305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US" sz="1000" b="1" kern="1200" dirty="0">
              <a:solidFill>
                <a:sysClr val="window" lastClr="FFFFFF"/>
              </a:solidFill>
              <a:latin typeface="Calibri Light"/>
              <a:ea typeface="+mn-ea"/>
              <a:cs typeface="+mn-cs"/>
            </a:rPr>
            <a:t>Review and finalize unique capabilities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Incorporate stakeholder feedback from workshops and finalize capabilities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2 weeks</a:t>
          </a:r>
        </a:p>
      </dsp:txBody>
      <dsp:txXfrm>
        <a:off x="5627759" y="649799"/>
        <a:ext cx="941166" cy="2003377"/>
      </dsp:txXfrm>
    </dsp:sp>
    <dsp:sp modelId="{0501E621-784C-495D-900B-C31CA7CAC239}">
      <dsp:nvSpPr>
        <dsp:cNvPr id="0" name=""/>
        <dsp:cNvSpPr/>
      </dsp:nvSpPr>
      <dsp:spPr>
        <a:xfrm>
          <a:off x="6698179" y="1527522"/>
          <a:ext cx="211942" cy="247932"/>
        </a:xfrm>
        <a:prstGeom prst="rightArrow">
          <a:avLst>
            <a:gd name="adj1" fmla="val 60000"/>
            <a:gd name="adj2" fmla="val 50000"/>
          </a:avLst>
        </a:prstGeom>
        <a:solidFill>
          <a:schemeClr val="accent4">
            <a:shade val="90000"/>
            <a:hueOff val="49772"/>
            <a:satOff val="-36342"/>
            <a:lumOff val="36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6698179" y="1577108"/>
        <a:ext cx="148359" cy="148760"/>
      </dsp:txXfrm>
    </dsp:sp>
    <dsp:sp modelId="{8C9B207F-EEA4-4F31-BFDA-48D5467ADC17}">
      <dsp:nvSpPr>
        <dsp:cNvPr id="0" name=""/>
        <dsp:cNvSpPr/>
      </dsp:nvSpPr>
      <dsp:spPr>
        <a:xfrm>
          <a:off x="6998097" y="620518"/>
          <a:ext cx="999728" cy="2061939"/>
        </a:xfrm>
        <a:prstGeom prst="roundRect">
          <a:avLst>
            <a:gd name="adj" fmla="val 10000"/>
          </a:avLst>
        </a:prstGeom>
        <a:solidFill>
          <a:srgbClr val="296527">
            <a:shade val="80000"/>
            <a:hueOff val="50363"/>
            <a:satOff val="-36823"/>
            <a:lumOff val="3821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US" sz="1000" b="1" kern="1200" dirty="0">
              <a:solidFill>
                <a:sysClr val="window" lastClr="FFFFFF"/>
              </a:solidFill>
              <a:latin typeface="Calibri Light"/>
              <a:ea typeface="+mn-ea"/>
              <a:cs typeface="+mn-cs"/>
            </a:rPr>
            <a:t>Consolidate capabilities </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Consolidate all capabilities into master list</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Duration 1 weeks</a:t>
          </a:r>
        </a:p>
        <a:p>
          <a:pPr marL="57150" lvl="1" indent="-57150" algn="l" defTabSz="444500">
            <a:lnSpc>
              <a:spcPct val="90000"/>
            </a:lnSpc>
            <a:spcBef>
              <a:spcPct val="0"/>
            </a:spcBef>
            <a:spcAft>
              <a:spcPct val="15000"/>
            </a:spcAft>
            <a:buChar char="••"/>
          </a:pPr>
          <a:r>
            <a:rPr lang="en-US" sz="1000" b="1" kern="1200" dirty="0">
              <a:solidFill>
                <a:sysClr val="window" lastClr="FFFFFF"/>
              </a:solidFill>
              <a:latin typeface="Calibri Light"/>
              <a:ea typeface="+mn-ea"/>
              <a:cs typeface="+mn-cs"/>
            </a:rPr>
            <a:t>Feed into CPP documents</a:t>
          </a:r>
        </a:p>
      </dsp:txBody>
      <dsp:txXfrm>
        <a:off x="7027378" y="649799"/>
        <a:ext cx="941166" cy="2003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5/8/2018</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5/8/2018</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spcBef>
                <a:spcPts val="0"/>
              </a:spcBef>
              <a:buChar char="-"/>
            </a:pPr>
            <a:endParaRPr/>
          </a:p>
        </p:txBody>
      </p:sp>
      <p:sp>
        <p:nvSpPr>
          <p:cNvPr id="259" name="Shape 25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
                  <a:srgbClr val="000000"/>
                </a:buClr>
                <a:buSzPct val="25000"/>
                <a:buFont typeface="Arial"/>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77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65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OFM – Sponsor agency for One Washington.  Will be on the forefront to support governance and organizational change management efforts.  Business owner for finance and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Governor’s Office – OFM provide finance and accounting services to the Gov’s Office. Will provide leadership for organizational change management efforts.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WaTech – OFM’s IT service provider and business partner. Manage the network connectivity/infrastructure and will support integration services between the new ERP and interfacing systems.  Will also provide support to enable business intelligence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DES (+ non-payroll only small agencies) - Will be on the forefront to support governance and organizational change management efforts.  Business owner for enterprise procurement services.  They bring all the small agencies with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DOC – Large agency with large general fund and spend.  Going in wave 1 will allow DOC to get the visibility they require.  Not overly complex. Sends payments via Provider 1 (will serve as a pilot for the integration strategy for Provider 1 and DSHS/HCA).  Decentralized so we will get that diversity of change management.  Very much like DSHS with spread out field offices. </a:t>
            </a:r>
          </a:p>
          <a:p>
            <a:pPr lvl="0"/>
            <a:r>
              <a:rPr lang="en-US" sz="800" kern="1200" baseline="0" dirty="0">
                <a:solidFill>
                  <a:schemeClr val="tx1"/>
                </a:solidFill>
                <a:effectLst/>
                <a:latin typeface="Calibri" panose="020F0502020204030204" pitchFamily="34" charset="0"/>
                <a:ea typeface="+mn-ea"/>
                <a:cs typeface="+mn-cs"/>
              </a:rPr>
              <a:t>AOC (+3) – AOC has a separately elected official.  Expressed strong desire to go wave 1.  They also provide finance and accounting services for law library, supreme court, and appeals court.</a:t>
            </a:r>
          </a:p>
          <a:p>
            <a:pPr lvl="0"/>
            <a:r>
              <a:rPr lang="en-US" sz="800" kern="1200" baseline="0" dirty="0">
                <a:solidFill>
                  <a:schemeClr val="tx1"/>
                </a:solidFill>
                <a:effectLst/>
                <a:latin typeface="Calibri" panose="020F0502020204030204" pitchFamily="34" charset="0"/>
                <a:ea typeface="+mn-ea"/>
                <a:cs typeface="+mn-cs"/>
              </a:rPr>
              <a:t>Services for the Blind – Going wave 1 ensures accessibility is prioritized in the implementation.  </a:t>
            </a:r>
          </a:p>
          <a:p>
            <a:pPr lvl="0"/>
            <a:r>
              <a:rPr lang="en-US" sz="800" kern="1200" baseline="0" dirty="0">
                <a:solidFill>
                  <a:schemeClr val="tx1"/>
                </a:solidFill>
                <a:effectLst/>
                <a:latin typeface="Calibri" panose="020F0502020204030204" pitchFamily="34" charset="0"/>
                <a:ea typeface="+mn-ea"/>
                <a:cs typeface="+mn-cs"/>
              </a:rPr>
              <a:t>Treasurer – need discussion with them to determine which systems will go wave 1.  Separately elected official.  Complex integrations for cash management (needed for wave 1).  Strongly expressed desire to refine business processes.</a:t>
            </a:r>
          </a:p>
          <a:p>
            <a:pPr lvl="0"/>
            <a:r>
              <a:rPr lang="en-US" sz="800" kern="1200" baseline="0" dirty="0">
                <a:solidFill>
                  <a:schemeClr val="tx1"/>
                </a:solidFill>
                <a:effectLst/>
                <a:latin typeface="Calibri" panose="020F0502020204030204" pitchFamily="34" charset="0"/>
                <a:ea typeface="+mn-ea"/>
                <a:cs typeface="+mn-cs"/>
              </a:rPr>
              <a:t>DOH - Heavily federally funded with deep grants management expertise.  Outstanding is a discussion with their leadership to understand willingness to go with wave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Military - FEMA agency with unique reporting requirements.  Recipient of federal funding. Outstanding is a discussion with their leadership to understand willingness to go with wave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Calibri" panose="020F0502020204030204" pitchFamily="34" charset="0"/>
                <a:ea typeface="+mn-ea"/>
                <a:cs typeface="+mn-cs"/>
              </a:rPr>
              <a:t>University of Washington – Their projected go-live aligns with our Wave 1.  Ideally, we would have them integrate directly with the new ERP vs. AFRS.  This would alleviate them from having to build a temporary integration to AFRS to be replaced by the integration to the new ERP.</a:t>
            </a:r>
          </a:p>
          <a:p>
            <a:pPr lvl="0"/>
            <a:endParaRPr lang="en-US" sz="800" kern="1200" baseline="0" dirty="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70E3E-7611-49E3-9AEA-3A90DE37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5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3101" name="think-cell Slide" r:id="rId4" imgW="0" imgH="0" progId="TCLayout.ActiveDocument.1">
                  <p:embed/>
                </p:oleObj>
              </mc:Choice>
              <mc:Fallback>
                <p:oleObj name="think-cell Slide" r:id="rId4"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82" r="7620"/>
          <a:stretch/>
        </p:blipFill>
        <p:spPr bwMode="ltGray">
          <a:xfrm>
            <a:off x="447456" y="320041"/>
            <a:ext cx="11281271" cy="5685205"/>
          </a:xfrm>
          <a:prstGeom prst="rect">
            <a:avLst/>
          </a:prstGeom>
          <a:noFill/>
          <a:ln>
            <a:noFill/>
          </a:ln>
        </p:spPr>
      </p:pic>
      <p:sp>
        <p:nvSpPr>
          <p:cNvPr id="10" name="TextBox 9"/>
          <p:cNvSpPr txBox="1"/>
          <p:nvPr userDrawn="1"/>
        </p:nvSpPr>
        <p:spPr bwMode="gray">
          <a:xfrm>
            <a:off x="436607" y="6227764"/>
            <a:ext cx="10522634" cy="409575"/>
          </a:xfrm>
          <a:prstGeom prst="rect">
            <a:avLst/>
          </a:prstGeom>
          <a:solidFill>
            <a:schemeClr val="bg1"/>
          </a:solidFill>
        </p:spPr>
        <p:txBody>
          <a:bodyPr lIns="0" tIns="0" rIns="0" bIns="0">
            <a:spAutoFit/>
          </a:bodyPr>
          <a:lstStyle/>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CONFIDENTIAL AND PROPRIETARY</a:t>
            </a:r>
          </a:p>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 </a:t>
            </a:r>
            <a:r>
              <a:rPr lang="en-US" sz="650" dirty="0" smtClean="0">
                <a:solidFill>
                  <a:srgbClr val="969696"/>
                </a:solidFill>
                <a:ea typeface="Arial Unicode MS" pitchFamily="34" charset="-128"/>
                <a:cs typeface="Arial Unicode MS" pitchFamily="34" charset="-128"/>
              </a:rPr>
              <a:t>2018 </a:t>
            </a:r>
            <a:r>
              <a:rPr lang="en-US" sz="650" dirty="0">
                <a:solidFill>
                  <a:srgbClr val="969696"/>
                </a:solidFill>
                <a:ea typeface="Arial Unicode MS" pitchFamily="34" charset="-128"/>
                <a:cs typeface="Arial Unicode MS" pitchFamily="34" charset="-128"/>
              </a:rPr>
              <a:t>Gartner, Inc. and/or its affiliates. </a:t>
            </a:r>
            <a:r>
              <a:rPr lang="en-US" sz="650" dirty="0" smtClean="0">
                <a:solidFill>
                  <a:srgbClr val="969696"/>
                </a:solidFill>
                <a:ea typeface="Arial Unicode MS" pitchFamily="34" charset="-128"/>
                <a:cs typeface="Arial Unicode MS" pitchFamily="34" charset="-128"/>
              </a:rPr>
              <a:t/>
            </a:r>
            <a:br>
              <a:rPr lang="en-US" sz="650" dirty="0" smtClean="0">
                <a:solidFill>
                  <a:srgbClr val="969696"/>
                </a:solidFill>
                <a:ea typeface="Arial Unicode MS" pitchFamily="34" charset="-128"/>
                <a:cs typeface="Arial Unicode MS" pitchFamily="34" charset="-128"/>
              </a:rPr>
            </a:br>
            <a:r>
              <a:rPr lang="en-US" sz="650" dirty="0" smtClean="0">
                <a:solidFill>
                  <a:srgbClr val="969696"/>
                </a:solidFill>
                <a:ea typeface="Arial Unicode MS" pitchFamily="34" charset="-128"/>
                <a:cs typeface="Arial Unicode MS" pitchFamily="34" charset="-128"/>
              </a:rPr>
              <a:t>All </a:t>
            </a:r>
            <a:r>
              <a:rPr lang="en-US" sz="650" dirty="0">
                <a:solidFill>
                  <a:srgbClr val="969696"/>
                </a:solidFill>
                <a:ea typeface="Arial Unicode MS" pitchFamily="34" charset="-128"/>
                <a:cs typeface="Arial Unicode MS" pitchFamily="34" charset="-128"/>
              </a:rPr>
              <a:t>rights reserved.</a:t>
            </a:r>
          </a:p>
        </p:txBody>
      </p:sp>
      <p:sp>
        <p:nvSpPr>
          <p:cNvPr id="13" name="Rectangle 7"/>
          <p:cNvSpPr>
            <a:spLocks noChangeArrowheads="1"/>
          </p:cNvSpPr>
          <p:nvPr userDrawn="1"/>
        </p:nvSpPr>
        <p:spPr bwMode="gray">
          <a:xfrm>
            <a:off x="3471596" y="1771651"/>
            <a:ext cx="7501205" cy="3559175"/>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4" name="Rectangle 122"/>
          <p:cNvSpPr>
            <a:spLocks noGrp="1" noChangeArrowheads="1"/>
          </p:cNvSpPr>
          <p:nvPr>
            <p:ph type="ctrTitle"/>
          </p:nvPr>
        </p:nvSpPr>
        <p:spPr bwMode="auto">
          <a:xfrm>
            <a:off x="3881902" y="2105493"/>
            <a:ext cx="6809702" cy="1274410"/>
          </a:xfrm>
          <a:ln>
            <a:noFill/>
          </a:ln>
        </p:spPr>
        <p:txBody>
          <a:bodyPr tIns="0" bIns="0" anchor="t" anchorCtr="0"/>
          <a:lstStyle>
            <a:lvl1pPr>
              <a:lnSpc>
                <a:spcPct val="100000"/>
              </a:lnSpc>
              <a:defRPr sz="2800" b="1" baseline="0">
                <a:solidFill>
                  <a:schemeClr val="tx1"/>
                </a:solidFill>
                <a:latin typeface="Arial"/>
                <a:cs typeface="Arial"/>
              </a:defRPr>
            </a:lvl1pPr>
          </a:lstStyle>
          <a:p>
            <a:r>
              <a:rPr lang="en-US" smtClean="0"/>
              <a:t>Click to edit Master title style</a:t>
            </a:r>
            <a:endParaRPr lang="en-US" dirty="0"/>
          </a:p>
        </p:txBody>
      </p:sp>
      <p:sp>
        <p:nvSpPr>
          <p:cNvPr id="15" name="Rectangle 223"/>
          <p:cNvSpPr>
            <a:spLocks noGrp="1" noChangeArrowheads="1"/>
          </p:cNvSpPr>
          <p:nvPr>
            <p:ph type="subTitle" idx="1"/>
          </p:nvPr>
        </p:nvSpPr>
        <p:spPr bwMode="auto">
          <a:xfrm>
            <a:off x="3881902" y="3581400"/>
            <a:ext cx="3573296" cy="457200"/>
          </a:xfrm>
          <a:ln/>
        </p:spPr>
        <p:txBody>
          <a:bodyPr/>
          <a:lstStyle>
            <a:lvl1pPr marL="0" indent="0" algn="l">
              <a:lnSpc>
                <a:spcPct val="100000"/>
              </a:lnSpc>
              <a:spcBef>
                <a:spcPts val="0"/>
              </a:spcBef>
              <a:spcAft>
                <a:spcPts val="0"/>
              </a:spcAft>
              <a:buFont typeface="Times" pitchFamily="18" charset="0"/>
              <a:buNone/>
              <a:defRPr sz="1600">
                <a:solidFill>
                  <a:srgbClr val="000000"/>
                </a:solidFill>
              </a:defRPr>
            </a:lvl1pPr>
          </a:lstStyle>
          <a:p>
            <a:r>
              <a:rPr lang="en-US" smtClean="0"/>
              <a:t>Click to edit Master subtitle style</a:t>
            </a:r>
            <a:endParaRPr lang="en-US" dirty="0"/>
          </a:p>
        </p:txBody>
      </p:sp>
      <p:pic>
        <p:nvPicPr>
          <p:cNvPr id="16" name="Picture 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gray">
          <a:xfrm>
            <a:off x="8005905" y="4441349"/>
            <a:ext cx="2416187" cy="447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5" name="Text Box 135"/>
          <p:cNvSpPr txBox="1">
            <a:spLocks noChangeArrowheads="1"/>
          </p:cNvSpPr>
          <p:nvPr/>
        </p:nvSpPr>
        <p:spPr bwMode="gray">
          <a:xfrm>
            <a:off x="3881902" y="4734909"/>
            <a:ext cx="2484789" cy="153888"/>
          </a:xfrm>
          <a:prstGeom prst="rect">
            <a:avLst/>
          </a:prstGeom>
          <a:noFill/>
          <a:ln w="12700" algn="ctr">
            <a:noFill/>
            <a:miter lim="800000"/>
            <a:headEnd type="none" w="lg" len="lg"/>
            <a:tailEnd type="none" w="lg" len="lg"/>
          </a:ln>
          <a:effectLst/>
        </p:spPr>
        <p:txBody>
          <a:bodyPr wrap="square" lIns="0" tIns="0" rIns="0" bIns="0">
            <a:spAutoFit/>
          </a:bodyPr>
          <a:lstStyle/>
          <a:p>
            <a:r>
              <a:rPr lang="en-US" sz="1000" b="1" noProof="0" dirty="0" smtClean="0">
                <a:solidFill>
                  <a:srgbClr val="808080"/>
                </a:solidFill>
                <a:latin typeface="+mn-lt"/>
              </a:rPr>
              <a:t>GARTNER CONSULTING</a:t>
            </a:r>
            <a:endParaRPr lang="en-US" sz="1000" b="1" noProof="0" dirty="0">
              <a:solidFill>
                <a:srgbClr val="808080"/>
              </a:solidFill>
              <a:latin typeface="+mn-lt"/>
            </a:endParaRPr>
          </a:p>
        </p:txBody>
      </p:sp>
    </p:spTree>
    <p:extLst>
      <p:ext uri="{BB962C8B-B14F-4D97-AF65-F5344CB8AC3E}">
        <p14:creationId xmlns:p14="http://schemas.microsoft.com/office/powerpoint/2010/main" val="426996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Rectangle 5"/>
          <p:cNvSpPr/>
          <p:nvPr userDrawn="1"/>
        </p:nvSpPr>
        <p:spPr>
          <a:xfrm>
            <a:off x="451531" y="417873"/>
            <a:ext cx="11308737" cy="546222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smtClean="0"/>
          </a:p>
        </p:txBody>
      </p:sp>
      <p:sp>
        <p:nvSpPr>
          <p:cNvPr id="12" name="Rectangle 7"/>
          <p:cNvSpPr>
            <a:spLocks noChangeArrowheads="1"/>
          </p:cNvSpPr>
          <p:nvPr userDrawn="1"/>
        </p:nvSpPr>
        <p:spPr bwMode="gray">
          <a:xfrm>
            <a:off x="853440" y="914400"/>
            <a:ext cx="7778496" cy="2862072"/>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3" name="Text Placeholder 8"/>
          <p:cNvSpPr>
            <a:spLocks noGrp="1"/>
          </p:cNvSpPr>
          <p:nvPr>
            <p:ph type="body" sz="quarter" idx="10"/>
          </p:nvPr>
        </p:nvSpPr>
        <p:spPr bwMode="auto">
          <a:xfrm>
            <a:off x="1304544" y="1234442"/>
            <a:ext cx="6908197" cy="2238949"/>
          </a:xfrm>
        </p:spPr>
        <p:txBody>
          <a:bodyPr anchor="t" anchorCtr="0"/>
          <a:lstStyle>
            <a:lvl1pPr marL="0" indent="0">
              <a:lnSpc>
                <a:spcPct val="100000"/>
              </a:lnSpc>
              <a:spcAft>
                <a:spcPts val="0"/>
              </a:spcAft>
              <a:buNone/>
              <a:defRPr sz="1800" b="1" baseline="0"/>
            </a:lvl1pPr>
            <a:lvl2pPr>
              <a:buClr>
                <a:schemeClr val="accent1"/>
              </a:buClr>
              <a:defRPr/>
            </a:lvl2pPr>
          </a:lstStyle>
          <a:p>
            <a:pPr lvl="0"/>
            <a:r>
              <a:rPr lang="en-US" smtClean="0"/>
              <a:t>Click to edit Master text styles</a:t>
            </a:r>
          </a:p>
        </p:txBody>
      </p:sp>
    </p:spTree>
    <p:extLst>
      <p:ext uri="{BB962C8B-B14F-4D97-AF65-F5344CB8AC3E}">
        <p14:creationId xmlns:p14="http://schemas.microsoft.com/office/powerpoint/2010/main" val="72616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11258062" cy="453707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0894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5586047"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6183925" y="1412876"/>
            <a:ext cx="5535244"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171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Tree>
    <p:extLst>
      <p:ext uri="{BB962C8B-B14F-4D97-AF65-F5344CB8AC3E}">
        <p14:creationId xmlns:p14="http://schemas.microsoft.com/office/powerpoint/2010/main" val="2829286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40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1,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1339842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DECFD-AEB1-9744-BA44-7E2408D1A323}"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4DD4A-BC33-EF43-9335-19C34E8330F3}" type="slidenum">
              <a:rPr lang="en-US" smtClean="0"/>
              <a:pPr/>
              <a:t>‹#›</a:t>
            </a:fld>
            <a:endParaRPr lang="en-US"/>
          </a:p>
        </p:txBody>
      </p:sp>
    </p:spTree>
    <p:extLst>
      <p:ext uri="{BB962C8B-B14F-4D97-AF65-F5344CB8AC3E}">
        <p14:creationId xmlns:p14="http://schemas.microsoft.com/office/powerpoint/2010/main" val="30333625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1,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26394933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1,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3999077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1,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20685946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1, 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3279736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1, 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143935485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1,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3660978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1,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3941418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1,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160972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1,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4AC08-1B66-40B4-9E5D-4E9752257DF5}" type="slidenum">
              <a:rPr lang="en-US" smtClean="0"/>
              <a:t>‹#›</a:t>
            </a:fld>
            <a:endParaRPr lang="en-US"/>
          </a:p>
        </p:txBody>
      </p:sp>
    </p:spTree>
    <p:extLst>
      <p:ext uri="{BB962C8B-B14F-4D97-AF65-F5344CB8AC3E}">
        <p14:creationId xmlns:p14="http://schemas.microsoft.com/office/powerpoint/2010/main" val="1716058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OFM </a:t>
            </a:r>
            <a:fld id="{FC92B38D-4702-45E7-8627-1F0606214145}"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dirty="0"/>
          </a:p>
        </p:txBody>
      </p:sp>
      <p:sp>
        <p:nvSpPr>
          <p:cNvPr id="13" name="Rectangle 12"/>
          <p:cNvSpPr/>
          <p:nvPr userDrawn="1"/>
        </p:nvSpPr>
        <p:spPr>
          <a:xfrm>
            <a:off x="615358" y="1001602"/>
            <a:ext cx="141527" cy="3148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9" name="Text Placeholder 18"/>
          <p:cNvSpPr>
            <a:spLocks noGrp="1"/>
          </p:cNvSpPr>
          <p:nvPr>
            <p:ph type="body" sz="quarter" idx="13" hasCustomPrompt="1"/>
          </p:nvPr>
        </p:nvSpPr>
        <p:spPr>
          <a:xfrm>
            <a:off x="1397338" y="1048056"/>
            <a:ext cx="5693833" cy="438150"/>
          </a:xfrm>
        </p:spPr>
        <p:txBody>
          <a:bodyPr/>
          <a:lstStyle>
            <a:lvl1pPr marL="0" indent="0" algn="l" defTabSz="457200" rtl="0" eaLnBrk="1" latinLnBrk="0" hangingPunct="1">
              <a:buNone/>
              <a:defRPr lang="en-US" sz="2250" kern="1200" dirty="0" smtClean="0">
                <a:solidFill>
                  <a:schemeClr val="tx1"/>
                </a:solidFill>
                <a:latin typeface="Calibri Light" panose="020F0302020204030204" pitchFamily="34" charset="0"/>
                <a:ea typeface="Segoe UI Black" panose="020B0A02040204020203" pitchFamily="34" charset="0"/>
                <a:cs typeface="Calibri Light" panose="020F0302020204030204" pitchFamily="34" charset="0"/>
              </a:defRPr>
            </a:lvl1pPr>
          </a:lstStyle>
          <a:p>
            <a:pPr lvl="0"/>
            <a:r>
              <a:rPr lang="en-US" dirty="0"/>
              <a:t>MONTH 2018</a:t>
            </a:r>
          </a:p>
        </p:txBody>
      </p:sp>
      <p:sp>
        <p:nvSpPr>
          <p:cNvPr id="25" name="Text Placeholder 24"/>
          <p:cNvSpPr>
            <a:spLocks noGrp="1"/>
          </p:cNvSpPr>
          <p:nvPr>
            <p:ph type="body" sz="quarter" idx="15" hasCustomPrompt="1"/>
          </p:nvPr>
        </p:nvSpPr>
        <p:spPr>
          <a:xfrm>
            <a:off x="1397001" y="3614739"/>
            <a:ext cx="7514167" cy="973137"/>
          </a:xfrm>
        </p:spPr>
        <p:txBody>
          <a:bodyPr/>
          <a:lstStyle>
            <a:lvl1pPr marL="0" indent="0" algn="l" defTabSz="457200" rtl="0" eaLnBrk="1" latinLnBrk="0" hangingPunct="1">
              <a:buNone/>
              <a:defRPr lang="en-US" sz="2500" i="0" kern="1200" baseline="0" dirty="0" smtClean="0">
                <a:solidFill>
                  <a:schemeClr val="tx1"/>
                </a:solidFill>
                <a:latin typeface="+mn-lt"/>
                <a:ea typeface="Segoe UI Black" panose="020B0A02040204020203" pitchFamily="34" charset="0"/>
                <a:cs typeface="Segoe UI Semilight" panose="020B0402040204020203" pitchFamily="34" charset="0"/>
              </a:defRPr>
            </a:lvl1pPr>
          </a:lstStyle>
          <a:p>
            <a:pPr lvl="0"/>
            <a:r>
              <a:rPr lang="en-US" dirty="0"/>
              <a:t>Use this are for your sub headline</a:t>
            </a:r>
          </a:p>
        </p:txBody>
      </p:sp>
      <p:sp>
        <p:nvSpPr>
          <p:cNvPr id="27" name="Text Placeholder 26"/>
          <p:cNvSpPr>
            <a:spLocks noGrp="1"/>
          </p:cNvSpPr>
          <p:nvPr>
            <p:ph type="body" sz="quarter" idx="16" hasCustomPrompt="1"/>
          </p:nvPr>
        </p:nvSpPr>
        <p:spPr>
          <a:xfrm>
            <a:off x="1397000" y="1743075"/>
            <a:ext cx="7308851" cy="1658938"/>
          </a:xfrm>
        </p:spPr>
        <p:txBody>
          <a:bodyPr>
            <a:normAutofit/>
          </a:bodyPr>
          <a:lstStyle>
            <a:lvl1pPr marL="0" indent="0">
              <a:buNone/>
              <a:defRPr lang="en-US" sz="5500" kern="1200" dirty="0" smtClean="0">
                <a:solidFill>
                  <a:schemeClr val="tx1">
                    <a:lumMod val="65000"/>
                    <a:lumOff val="35000"/>
                  </a:schemeClr>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PRESENTATION HEADLINE 1</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4224" y="169121"/>
            <a:ext cx="8484931" cy="6369793"/>
          </a:xfrm>
          <a:prstGeom prst="rect">
            <a:avLst/>
          </a:prstGeom>
        </p:spPr>
      </p:pic>
    </p:spTree>
    <p:extLst>
      <p:ext uri="{BB962C8B-B14F-4D97-AF65-F5344CB8AC3E}">
        <p14:creationId xmlns:p14="http://schemas.microsoft.com/office/powerpoint/2010/main" val="4270291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1514081" y="4558810"/>
            <a:ext cx="7514167" cy="973137"/>
          </a:xfrm>
        </p:spPr>
        <p:txBody>
          <a:bodyPr/>
          <a:lstStyle>
            <a:lvl1pPr marL="0" indent="0" algn="l" defTabSz="457200" rtl="0" eaLnBrk="1" latinLnBrk="0" hangingPunct="1">
              <a:buNone/>
              <a:defRPr lang="en-US" sz="2500" i="0" kern="1200" baseline="0" dirty="0" smtClean="0">
                <a:solidFill>
                  <a:schemeClr val="tx1"/>
                </a:solidFill>
                <a:latin typeface="+mn-lt"/>
                <a:ea typeface="Segoe UI Black" panose="020B0A02040204020203" pitchFamily="34" charset="0"/>
                <a:cs typeface="Segoe UI Semilight" panose="020B0402040204020203" pitchFamily="34" charset="0"/>
              </a:defRPr>
            </a:lvl1pPr>
          </a:lstStyle>
          <a:p>
            <a:pPr lvl="0"/>
            <a:r>
              <a:rPr lang="en-US" dirty="0"/>
              <a:t>ofm.wa.gov</a:t>
            </a:r>
          </a:p>
        </p:txBody>
      </p:sp>
      <p:sp>
        <p:nvSpPr>
          <p:cNvPr id="13" name="Rectangle 12"/>
          <p:cNvSpPr/>
          <p:nvPr userDrawn="1"/>
        </p:nvSpPr>
        <p:spPr>
          <a:xfrm>
            <a:off x="615358" y="1001602"/>
            <a:ext cx="141527" cy="31486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7" name="Text Placeholder 26"/>
          <p:cNvSpPr>
            <a:spLocks noGrp="1"/>
          </p:cNvSpPr>
          <p:nvPr>
            <p:ph type="body" sz="quarter" idx="16" hasCustomPrompt="1"/>
          </p:nvPr>
        </p:nvSpPr>
        <p:spPr>
          <a:xfrm>
            <a:off x="1413223" y="912335"/>
            <a:ext cx="7308851" cy="1658938"/>
          </a:xfrm>
        </p:spPr>
        <p:txBody>
          <a:bodyPr>
            <a:normAutofit/>
          </a:bodyPr>
          <a:lstStyle>
            <a:lvl1pPr marL="0" indent="0">
              <a:buNone/>
              <a:defRPr lang="en-US" sz="4400" kern="1200" baseline="0" dirty="0" smtClean="0">
                <a:solidFill>
                  <a:schemeClr val="tx1">
                    <a:lumMod val="65000"/>
                    <a:lumOff val="35000"/>
                  </a:schemeClr>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FOR MORE INFORMATION:</a:t>
            </a:r>
          </a:p>
        </p:txBody>
      </p:sp>
      <p:sp>
        <p:nvSpPr>
          <p:cNvPr id="3" name="Text Placeholder 2"/>
          <p:cNvSpPr>
            <a:spLocks noGrp="1"/>
          </p:cNvSpPr>
          <p:nvPr>
            <p:ph type="body" sz="quarter" idx="17" hasCustomPrompt="1"/>
          </p:nvPr>
        </p:nvSpPr>
        <p:spPr>
          <a:xfrm>
            <a:off x="1413223" y="2697622"/>
            <a:ext cx="7103533" cy="841375"/>
          </a:xfrm>
        </p:spPr>
        <p:txBody>
          <a:bodyPr/>
          <a:lstStyle>
            <a:lvl1pPr marL="0" indent="0">
              <a:lnSpc>
                <a:spcPct val="100000"/>
              </a:lnSpc>
              <a:spcBef>
                <a:spcPts val="0"/>
              </a:spcBef>
              <a:buNone/>
              <a:defRPr baseline="0">
                <a:solidFill>
                  <a:schemeClr val="tx1"/>
                </a:solidFill>
              </a:defRPr>
            </a:lvl1pPr>
          </a:lstStyle>
          <a:p>
            <a:pPr lvl="0"/>
            <a:r>
              <a:rPr lang="en-US" dirty="0"/>
              <a:t>CONTACT:</a:t>
            </a:r>
          </a:p>
          <a:p>
            <a:pPr lvl="0"/>
            <a:r>
              <a:rPr lang="en-US" dirty="0"/>
              <a:t>Name </a:t>
            </a:r>
            <a:r>
              <a:rPr lang="en-US" dirty="0" err="1"/>
              <a:t>Name</a:t>
            </a:r>
            <a:endParaRPr lang="en-US" dirty="0"/>
          </a:p>
          <a:p>
            <a:pPr lvl="0"/>
            <a:r>
              <a:rPr lang="en-US" dirty="0"/>
              <a:t>Email address</a:t>
            </a:r>
          </a:p>
          <a:p>
            <a:pPr lvl="0"/>
            <a:r>
              <a:rPr lang="en-US" dirty="0"/>
              <a:t>Phone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4224" y="169121"/>
            <a:ext cx="8484931" cy="6369793"/>
          </a:xfrm>
          <a:prstGeom prst="rect">
            <a:avLst/>
          </a:prstGeom>
        </p:spPr>
      </p:pic>
    </p:spTree>
    <p:extLst>
      <p:ext uri="{BB962C8B-B14F-4D97-AF65-F5344CB8AC3E}">
        <p14:creationId xmlns:p14="http://schemas.microsoft.com/office/powerpoint/2010/main" val="2446765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567" y="365126"/>
            <a:ext cx="10515600" cy="428504"/>
          </a:xfrm>
        </p:spPr>
        <p:txBody>
          <a:bodyPr>
            <a:noAutofit/>
          </a:bodyPr>
          <a:lstStyle>
            <a:lvl1pPr>
              <a:defRPr sz="2800" b="1">
                <a:solidFill>
                  <a:schemeClr val="tx1">
                    <a:lumMod val="65000"/>
                    <a:lumOff val="3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38200" y="1388587"/>
            <a:ext cx="10515600" cy="4351338"/>
          </a:xfrm>
        </p:spPr>
        <p:txBody>
          <a:bodyPr/>
          <a:lstStyle>
            <a:lvl1pPr marL="0" indent="0">
              <a:buNone/>
              <a:defRPr>
                <a:solidFill>
                  <a:schemeClr val="tx1"/>
                </a:solidFill>
                <a:latin typeface="Calibri" panose="020F0502020204030204" pitchFamily="34" charset="0"/>
                <a:cs typeface="Calibri" panose="020F0502020204030204" pitchFamily="34" charset="0"/>
              </a:defRPr>
            </a:lvl1pPr>
            <a:lvl2pPr>
              <a:buClr>
                <a:schemeClr val="accent3"/>
              </a:buClr>
              <a:buSzPct val="110000"/>
              <a:defRPr/>
            </a:lvl2pPr>
            <a:lvl3pPr marL="1143000" indent="-228600">
              <a:buClr>
                <a:schemeClr val="accent3"/>
              </a:buClr>
              <a:buSzPct val="80000"/>
              <a:buFont typeface="Courier New" panose="02070309020205020404" pitchFamily="49" charset="0"/>
              <a:buChar char="o"/>
              <a:defRPr/>
            </a:lvl3pPr>
            <a:lvl4pPr>
              <a:buClr>
                <a:schemeClr val="accent3"/>
              </a:buClr>
              <a:buSzPct val="90000"/>
              <a:defRPr/>
            </a:lvl4pPr>
            <a:lvl5pPr marL="2057400" indent="-228600">
              <a:buClr>
                <a:schemeClr val="accent3"/>
              </a:buClr>
              <a:buSzPct val="500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OFM </a:t>
            </a:r>
            <a:fld id="{E87447C3-3344-4FBE-AA23-AD78C8E19ACA}"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dirty="0"/>
          </a:p>
        </p:txBody>
      </p:sp>
      <p:cxnSp>
        <p:nvCxnSpPr>
          <p:cNvPr id="7" name="Straight Connector 6"/>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050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4224" y="169121"/>
            <a:ext cx="8484931" cy="6369793"/>
          </a:xfrm>
          <a:prstGeom prst="rect">
            <a:avLst/>
          </a:prstGeom>
        </p:spPr>
      </p:pic>
      <p:sp>
        <p:nvSpPr>
          <p:cNvPr id="4" name="Date Placeholder 3"/>
          <p:cNvSpPr>
            <a:spLocks noGrp="1"/>
          </p:cNvSpPr>
          <p:nvPr>
            <p:ph type="dt" sz="half" idx="10"/>
          </p:nvPr>
        </p:nvSpPr>
        <p:spPr/>
        <p:txBody>
          <a:bodyPr/>
          <a:lstStyle/>
          <a:p>
            <a:r>
              <a:rPr lang="en-US" dirty="0"/>
              <a:t>OFM </a:t>
            </a:r>
            <a:fld id="{C9BAC571-4EE5-4E40-85EB-11FA76EBCA40}"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dirty="0"/>
          </a:p>
        </p:txBody>
      </p:sp>
      <p:sp>
        <p:nvSpPr>
          <p:cNvPr id="3" name="Text Placeholder 2"/>
          <p:cNvSpPr>
            <a:spLocks noGrp="1"/>
          </p:cNvSpPr>
          <p:nvPr>
            <p:ph type="body" sz="quarter" idx="13" hasCustomPrompt="1"/>
          </p:nvPr>
        </p:nvSpPr>
        <p:spPr>
          <a:xfrm>
            <a:off x="1310297" y="2577325"/>
            <a:ext cx="8580967" cy="1597025"/>
          </a:xfrm>
        </p:spPr>
        <p:txBody>
          <a:bodyPr/>
          <a:lstStyle>
            <a:lvl1pPr marL="0" indent="0">
              <a:buNone/>
              <a:defRPr lang="en-US" sz="5500" kern="1200" dirty="0" smtClean="0">
                <a:solidFill>
                  <a:schemeClr val="tx1">
                    <a:lumMod val="65000"/>
                    <a:lumOff val="35000"/>
                  </a:schemeClr>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SECTION HEADING</a:t>
            </a:r>
          </a:p>
        </p:txBody>
      </p:sp>
    </p:spTree>
    <p:extLst>
      <p:ext uri="{BB962C8B-B14F-4D97-AF65-F5344CB8AC3E}">
        <p14:creationId xmlns:p14="http://schemas.microsoft.com/office/powerpoint/2010/main" val="890856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567" y="365126"/>
            <a:ext cx="10515600" cy="428504"/>
          </a:xfrm>
        </p:spPr>
        <p:txBody>
          <a:bodyPr>
            <a:noAutofit/>
          </a:bodyPr>
          <a:lstStyle>
            <a:lvl1pPr>
              <a:defRPr sz="2800" b="1">
                <a:solidFill>
                  <a:schemeClr val="tx1">
                    <a:lumMod val="65000"/>
                    <a:lumOff val="3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Content Placeholder 3"/>
          <p:cNvSpPr>
            <a:spLocks noGrp="1"/>
          </p:cNvSpPr>
          <p:nvPr>
            <p:ph sz="half" idx="2"/>
          </p:nvPr>
        </p:nvSpPr>
        <p:spPr>
          <a:xfrm>
            <a:off x="6458793" y="1422769"/>
            <a:ext cx="5181600" cy="435133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a:t>Fifth level</a:t>
            </a:r>
          </a:p>
        </p:txBody>
      </p:sp>
      <p:sp>
        <p:nvSpPr>
          <p:cNvPr id="5" name="Date Placeholder 4"/>
          <p:cNvSpPr>
            <a:spLocks noGrp="1"/>
          </p:cNvSpPr>
          <p:nvPr>
            <p:ph type="dt" sz="half" idx="10"/>
          </p:nvPr>
        </p:nvSpPr>
        <p:spPr/>
        <p:txBody>
          <a:bodyPr/>
          <a:lstStyle/>
          <a:p>
            <a:r>
              <a:rPr lang="en-US" dirty="0"/>
              <a:t>OFM </a:t>
            </a:r>
            <a:fld id="{6E137C87-F979-4EF5-83D9-75191076C7F4}"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dirty="0"/>
          </a:p>
        </p:txBody>
      </p:sp>
      <p:cxnSp>
        <p:nvCxnSpPr>
          <p:cNvPr id="8" name="Straight Connector 7"/>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p:cNvSpPr>
            <a:spLocks noGrp="1"/>
          </p:cNvSpPr>
          <p:nvPr>
            <p:ph sz="half" idx="13"/>
          </p:nvPr>
        </p:nvSpPr>
        <p:spPr>
          <a:xfrm>
            <a:off x="706655" y="1422769"/>
            <a:ext cx="5181600" cy="435133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a:t>Fifth level</a:t>
            </a:r>
          </a:p>
        </p:txBody>
      </p:sp>
    </p:spTree>
    <p:extLst>
      <p:ext uri="{BB962C8B-B14F-4D97-AF65-F5344CB8AC3E}">
        <p14:creationId xmlns:p14="http://schemas.microsoft.com/office/powerpoint/2010/main" val="596962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228237"/>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052149"/>
            <a:ext cx="5157787"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a:t>Fifth level</a:t>
            </a:r>
          </a:p>
        </p:txBody>
      </p:sp>
      <p:sp>
        <p:nvSpPr>
          <p:cNvPr id="5" name="Text Placeholder 4"/>
          <p:cNvSpPr>
            <a:spLocks noGrp="1"/>
          </p:cNvSpPr>
          <p:nvPr>
            <p:ph type="body" sz="quarter" idx="3"/>
          </p:nvPr>
        </p:nvSpPr>
        <p:spPr>
          <a:xfrm>
            <a:off x="6172201" y="1228237"/>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052149"/>
            <a:ext cx="5183188" cy="3684588"/>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a:t>Fifth level</a:t>
            </a:r>
          </a:p>
        </p:txBody>
      </p:sp>
      <p:sp>
        <p:nvSpPr>
          <p:cNvPr id="7" name="Date Placeholder 6"/>
          <p:cNvSpPr>
            <a:spLocks noGrp="1"/>
          </p:cNvSpPr>
          <p:nvPr>
            <p:ph type="dt" sz="half" idx="10"/>
          </p:nvPr>
        </p:nvSpPr>
        <p:spPr/>
        <p:txBody>
          <a:bodyPr/>
          <a:lstStyle/>
          <a:p>
            <a:r>
              <a:rPr lang="en-US" dirty="0"/>
              <a:t>OFM </a:t>
            </a:r>
            <a:fld id="{2BA51DB9-EBC3-467C-832D-E4F27B32AD9D}" type="datetime1">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dirty="0"/>
          </a:p>
        </p:txBody>
      </p:sp>
      <p:sp>
        <p:nvSpPr>
          <p:cNvPr id="10" name="Title 1"/>
          <p:cNvSpPr txBox="1">
            <a:spLocks/>
          </p:cNvSpPr>
          <p:nvPr userDrawn="1"/>
        </p:nvSpPr>
        <p:spPr>
          <a:xfrm>
            <a:off x="402567" y="365126"/>
            <a:ext cx="105156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sz="2800" dirty="0">
                <a:solidFill>
                  <a:schemeClr val="tx1">
                    <a:lumMod val="65000"/>
                    <a:lumOff val="35000"/>
                  </a:schemeClr>
                </a:solidFill>
              </a:rPr>
              <a:t>CLICK TO EDIT MASTER TITLE STYLE</a:t>
            </a:r>
          </a:p>
        </p:txBody>
      </p:sp>
      <p:cxnSp>
        <p:nvCxnSpPr>
          <p:cNvPr id="11" name="Straight Connector 10"/>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13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7" name="Content Placeholder 16"/>
          <p:cNvSpPr>
            <a:spLocks noGrp="1"/>
          </p:cNvSpPr>
          <p:nvPr>
            <p:ph sz="quarter" idx="17" hasCustomPrompt="1"/>
          </p:nvPr>
        </p:nvSpPr>
        <p:spPr>
          <a:xfrm>
            <a:off x="402167" y="379414"/>
            <a:ext cx="10560051" cy="414337"/>
          </a:xfrm>
        </p:spPr>
        <p:txBody>
          <a:bodyPr/>
          <a:lstStyle>
            <a:lvl1pPr marL="0" indent="0">
              <a:buNone/>
              <a:defRPr sz="2800" b="1">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CLICK TO EDIT MASTER TITLE STYLE</a:t>
            </a:r>
          </a:p>
        </p:txBody>
      </p:sp>
      <p:sp>
        <p:nvSpPr>
          <p:cNvPr id="4" name="Content Placeholder 3"/>
          <p:cNvSpPr>
            <a:spLocks noGrp="1"/>
          </p:cNvSpPr>
          <p:nvPr>
            <p:ph sz="half" idx="2"/>
          </p:nvPr>
        </p:nvSpPr>
        <p:spPr>
          <a:xfrm>
            <a:off x="543535"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4263164"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7" name="Date Placeholder 6"/>
          <p:cNvSpPr>
            <a:spLocks noGrp="1"/>
          </p:cNvSpPr>
          <p:nvPr>
            <p:ph type="dt" sz="half" idx="10"/>
          </p:nvPr>
        </p:nvSpPr>
        <p:spPr/>
        <p:txBody>
          <a:bodyPr/>
          <a:lstStyle/>
          <a:p>
            <a:r>
              <a:rPr lang="en-US" dirty="0"/>
              <a:t>OFM </a:t>
            </a:r>
            <a:fld id="{099C25ED-5E69-4B31-BA19-C341AE1631CE}" type="datetime1">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5BEBA6-4A57-406D-B671-F270610AB5E4}" type="slidenum">
              <a:rPr lang="en-US" smtClean="0"/>
              <a:t>‹#›</a:t>
            </a:fld>
            <a:endParaRPr lang="en-US" dirty="0"/>
          </a:p>
        </p:txBody>
      </p:sp>
      <p:cxnSp>
        <p:nvCxnSpPr>
          <p:cNvPr id="11" name="Straight Connector 10"/>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5"/>
          <p:cNvSpPr>
            <a:spLocks noGrp="1"/>
          </p:cNvSpPr>
          <p:nvPr>
            <p:ph sz="quarter" idx="13"/>
          </p:nvPr>
        </p:nvSpPr>
        <p:spPr>
          <a:xfrm>
            <a:off x="7982793" y="2905570"/>
            <a:ext cx="3474720" cy="2831167"/>
          </a:xfrm>
        </p:spPr>
        <p:txBody>
          <a:bodyPr/>
          <a:lstStyle>
            <a:lvl1pPr marL="0" indent="0" algn="l" defTabSz="457200" rtl="0" eaLnBrk="1" latinLnBrk="0" hangingPunct="1">
              <a:lnSpc>
                <a:spcPct val="90000"/>
              </a:lnSpc>
              <a:spcBef>
                <a:spcPts val="1000"/>
              </a:spcBef>
              <a:buFont typeface="Arial" panose="020B0604020202020204" pitchFamily="34" charset="0"/>
              <a:buNone/>
              <a:defRPr>
                <a:solidFill>
                  <a:schemeClr val="tx1"/>
                </a:solidFill>
                <a:latin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3"/>
              </a:buClr>
              <a:buSzPct val="110000"/>
              <a:buFont typeface="Arial" panose="020B0604020202020204" pitchFamily="34" charset="0"/>
              <a:buChar char="•"/>
              <a:defRPr/>
            </a:lvl2pPr>
            <a:lvl3pPr marL="1143000"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defRPr/>
            </a:lvl3pPr>
            <a:lvl4pPr marL="1600200" indent="-228600" algn="l" defTabSz="914400" rtl="0" eaLnBrk="1" latinLnBrk="0" hangingPunct="1">
              <a:lnSpc>
                <a:spcPct val="90000"/>
              </a:lnSpc>
              <a:spcBef>
                <a:spcPts val="500"/>
              </a:spcBef>
              <a:buClr>
                <a:schemeClr val="accent3"/>
              </a:buClr>
              <a:buSzPct val="90000"/>
              <a:buFont typeface="Arial" panose="020B0604020202020204" pitchFamily="34" charset="0"/>
              <a:buChar char="•"/>
              <a:defRPr/>
            </a:lvl4pPr>
            <a:lvl5pPr marL="2057400"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defRPr/>
            </a:lvl5p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13" name="Content Placeholder 12"/>
          <p:cNvSpPr>
            <a:spLocks noGrp="1"/>
          </p:cNvSpPr>
          <p:nvPr>
            <p:ph sz="quarter" idx="14"/>
          </p:nvPr>
        </p:nvSpPr>
        <p:spPr>
          <a:xfrm>
            <a:off x="543535" y="1649414"/>
            <a:ext cx="3473899" cy="1000125"/>
          </a:xfrm>
        </p:spPr>
        <p:txBody>
          <a:bodyPr/>
          <a:lstStyle>
            <a:lvl1pPr marL="0" indent="0">
              <a:buNone/>
              <a:defRPr/>
            </a:lvl1pPr>
          </a:lstStyle>
          <a:p>
            <a:pPr lvl="0"/>
            <a:endParaRPr lang="en-US" dirty="0"/>
          </a:p>
        </p:txBody>
      </p:sp>
      <p:sp>
        <p:nvSpPr>
          <p:cNvPr id="14" name="Content Placeholder 12"/>
          <p:cNvSpPr>
            <a:spLocks noGrp="1"/>
          </p:cNvSpPr>
          <p:nvPr>
            <p:ph sz="quarter" idx="15"/>
          </p:nvPr>
        </p:nvSpPr>
        <p:spPr>
          <a:xfrm>
            <a:off x="4284531" y="1649414"/>
            <a:ext cx="3473899" cy="1000125"/>
          </a:xfrm>
        </p:spPr>
        <p:txBody>
          <a:bodyPr/>
          <a:lstStyle>
            <a:lvl1pPr marL="0" indent="0">
              <a:buNone/>
              <a:defRPr/>
            </a:lvl1pPr>
          </a:lstStyle>
          <a:p>
            <a:pPr lvl="0"/>
            <a:endParaRPr lang="en-US" dirty="0"/>
          </a:p>
        </p:txBody>
      </p:sp>
      <p:sp>
        <p:nvSpPr>
          <p:cNvPr id="15" name="Content Placeholder 12"/>
          <p:cNvSpPr>
            <a:spLocks noGrp="1"/>
          </p:cNvSpPr>
          <p:nvPr>
            <p:ph sz="quarter" idx="16"/>
          </p:nvPr>
        </p:nvSpPr>
        <p:spPr>
          <a:xfrm>
            <a:off x="7983615" y="1649414"/>
            <a:ext cx="3473899" cy="10001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034481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OFM </a:t>
            </a:r>
            <a:fld id="{FC0523A1-9541-4561-8573-7E31A57226AC}" type="datetime1">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dirty="0"/>
          </a:p>
        </p:txBody>
      </p:sp>
      <p:sp>
        <p:nvSpPr>
          <p:cNvPr id="6" name="Title 1"/>
          <p:cNvSpPr txBox="1">
            <a:spLocks/>
          </p:cNvSpPr>
          <p:nvPr userDrawn="1"/>
        </p:nvSpPr>
        <p:spPr>
          <a:xfrm>
            <a:off x="402567" y="365126"/>
            <a:ext cx="10515600" cy="428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r>
              <a:rPr lang="en-US" sz="2800" dirty="0">
                <a:solidFill>
                  <a:schemeClr val="tx1">
                    <a:lumMod val="65000"/>
                    <a:lumOff val="35000"/>
                  </a:schemeClr>
                </a:solidFill>
              </a:rPr>
              <a:t>CLICK TO EDIT MASTER TITLE STYLE</a:t>
            </a:r>
          </a:p>
        </p:txBody>
      </p:sp>
      <p:cxnSp>
        <p:nvCxnSpPr>
          <p:cNvPr id="7" name="Straight Connector 6"/>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590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04283" y="341288"/>
            <a:ext cx="10949517" cy="443252"/>
          </a:xfrm>
        </p:spPr>
        <p:txBody>
          <a:bodyPr>
            <a:noAutofit/>
          </a:bodyPr>
          <a:lstStyle>
            <a:lvl1pPr marL="0" indent="0" algn="l" defTabSz="914400" rtl="0" eaLnBrk="1" latinLnBrk="0" hangingPunct="1">
              <a:lnSpc>
                <a:spcPct val="90000"/>
              </a:lnSpc>
              <a:spcBef>
                <a:spcPct val="0"/>
              </a:spcBef>
              <a:buNone/>
              <a:defRPr lang="en-US" sz="2800" b="1" kern="1200" dirty="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en-US" dirty="0"/>
              <a:t>CLICK TO EDIT TIMELINE TITLE STYLE</a:t>
            </a:r>
          </a:p>
        </p:txBody>
      </p:sp>
      <p:sp>
        <p:nvSpPr>
          <p:cNvPr id="3" name="Date Placeholder 2"/>
          <p:cNvSpPr>
            <a:spLocks noGrp="1"/>
          </p:cNvSpPr>
          <p:nvPr>
            <p:ph type="dt" sz="half" idx="10"/>
          </p:nvPr>
        </p:nvSpPr>
        <p:spPr/>
        <p:txBody>
          <a:bodyPr/>
          <a:lstStyle/>
          <a:p>
            <a:r>
              <a:rPr lang="en-US" dirty="0"/>
              <a:t>OFM </a:t>
            </a:r>
            <a:fld id="{A6ECC03E-3B9D-4153-97CA-698B8F7711DA}" type="datetime1">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5BEBA6-4A57-406D-B671-F270610AB5E4}" type="slidenum">
              <a:rPr lang="en-US" smtClean="0"/>
              <a:t>‹#›</a:t>
            </a:fld>
            <a:endParaRPr lang="en-US" dirty="0"/>
          </a:p>
        </p:txBody>
      </p:sp>
      <p:cxnSp>
        <p:nvCxnSpPr>
          <p:cNvPr id="7" name="Straight Connector 6"/>
          <p:cNvCxnSpPr/>
          <p:nvPr userDrawn="1"/>
        </p:nvCxnSpPr>
        <p:spPr>
          <a:xfrm>
            <a:off x="402567" y="793630"/>
            <a:ext cx="1123782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hape 45"/>
          <p:cNvCxnSpPr/>
          <p:nvPr userDrawn="1"/>
        </p:nvCxnSpPr>
        <p:spPr>
          <a:xfrm>
            <a:off x="525593" y="3531988"/>
            <a:ext cx="11114800" cy="0"/>
          </a:xfrm>
          <a:prstGeom prst="straightConnector1">
            <a:avLst/>
          </a:prstGeom>
          <a:noFill/>
          <a:ln w="22225" cap="flat" cmpd="sng">
            <a:solidFill>
              <a:schemeClr val="dk1"/>
            </a:solidFill>
            <a:prstDash val="dot"/>
            <a:round/>
            <a:headEnd type="none" w="lg" len="lg"/>
            <a:tailEnd type="none" w="lg" len="lg"/>
          </a:ln>
        </p:spPr>
      </p:cxnSp>
    </p:spTree>
    <p:extLst>
      <p:ext uri="{BB962C8B-B14F-4D97-AF65-F5344CB8AC3E}">
        <p14:creationId xmlns:p14="http://schemas.microsoft.com/office/powerpoint/2010/main" val="46143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OFM </a:t>
            </a:r>
            <a:fld id="{649C07E8-CE8B-4DEC-835D-F58A028DC036}" type="datetime1">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5BEBA6-4A57-406D-B671-F270610AB5E4}" type="slidenum">
              <a:rPr lang="en-US" smtClean="0"/>
              <a:t>‹#›</a:t>
            </a:fld>
            <a:endParaRPr lang="en-US" dirty="0"/>
          </a:p>
        </p:txBody>
      </p:sp>
    </p:spTree>
    <p:extLst>
      <p:ext uri="{BB962C8B-B14F-4D97-AF65-F5344CB8AC3E}">
        <p14:creationId xmlns:p14="http://schemas.microsoft.com/office/powerpoint/2010/main" val="378681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OFM </a:t>
            </a:r>
            <a:fld id="{9CCBEBAB-E4E9-4B3D-94F4-EB6296EF0749}"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dirty="0"/>
          </a:p>
        </p:txBody>
      </p:sp>
    </p:spTree>
    <p:extLst>
      <p:ext uri="{BB962C8B-B14F-4D97-AF65-F5344CB8AC3E}">
        <p14:creationId xmlns:p14="http://schemas.microsoft.com/office/powerpoint/2010/main" val="29134976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OFM </a:t>
            </a:r>
            <a:fld id="{3561C346-0A2B-4465-B38B-F49CB90C3EC9}"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BEBA6-4A57-406D-B671-F270610AB5E4}" type="slidenum">
              <a:rPr lang="en-US" smtClean="0"/>
              <a:t>‹#›</a:t>
            </a:fld>
            <a:endParaRPr lang="en-US" dirty="0"/>
          </a:p>
        </p:txBody>
      </p:sp>
    </p:spTree>
    <p:extLst>
      <p:ext uri="{BB962C8B-B14F-4D97-AF65-F5344CB8AC3E}">
        <p14:creationId xmlns:p14="http://schemas.microsoft.com/office/powerpoint/2010/main" val="3618151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OFM </a:t>
            </a:r>
            <a:fld id="{26CD80CD-1062-44BC-B1DC-A14D0D1ABBC6}"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dirty="0"/>
          </a:p>
        </p:txBody>
      </p:sp>
    </p:spTree>
    <p:extLst>
      <p:ext uri="{BB962C8B-B14F-4D97-AF65-F5344CB8AC3E}">
        <p14:creationId xmlns:p14="http://schemas.microsoft.com/office/powerpoint/2010/main" val="3929946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OFM </a:t>
            </a:r>
            <a:fld id="{A3BD76B3-84DF-4873-A405-0B4151ED1FBA}"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BEBA6-4A57-406D-B671-F270610AB5E4}" type="slidenum">
              <a:rPr lang="en-US" smtClean="0"/>
              <a:t>‹#›</a:t>
            </a:fld>
            <a:endParaRPr lang="en-US" dirty="0"/>
          </a:p>
        </p:txBody>
      </p:sp>
    </p:spTree>
    <p:extLst>
      <p:ext uri="{BB962C8B-B14F-4D97-AF65-F5344CB8AC3E}">
        <p14:creationId xmlns:p14="http://schemas.microsoft.com/office/powerpoint/2010/main" val="185360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6.tiff"/><Relationship Id="rId5" Type="http://schemas.openxmlformats.org/officeDocument/2006/relationships/slideLayout" Target="../slideLayouts/slideLayout38.xml"/><Relationship Id="rId10"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9"/>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2077" name="think-cell Slide" r:id="rId10" imgW="0" imgH="0" progId="TCLayout.ActiveDocument.1">
                  <p:embed/>
                </p:oleObj>
              </mc:Choice>
              <mc:Fallback>
                <p:oleObj name="think-cell Slide" r:id="rId10" imgW="0" imgH="0" progId="TCLayout.ActiveDocument.1">
                  <p:embed/>
                  <p:pic>
                    <p:nvPicPr>
                      <p:cNvPr id="1248"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6" y="428475"/>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smtClean="0"/>
              <a:t>Click to edit title</a:t>
            </a: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8271" y="6074664"/>
            <a:ext cx="2037002" cy="783336"/>
          </a:xfrm>
          <a:prstGeom prst="rect">
            <a:avLst/>
          </a:prstGeom>
        </p:spPr>
      </p:pic>
      <p:sp>
        <p:nvSpPr>
          <p:cNvPr id="10" name="TextBox 5"/>
          <p:cNvSpPr txBox="1">
            <a:spLocks noChangeArrowheads="1"/>
          </p:cNvSpPr>
          <p:nvPr userDrawn="1"/>
        </p:nvSpPr>
        <p:spPr bwMode="auto">
          <a:xfrm>
            <a:off x="482483" y="6530976"/>
            <a:ext cx="5677877" cy="9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chorCtr="0">
            <a:noAutofit/>
          </a:bodyPr>
          <a:lstStyle>
            <a:lvl1pPr algn="ctr" eaLnBrk="0" hangingPunct="0">
              <a:lnSpc>
                <a:spcPct val="90000"/>
              </a:lnSpc>
              <a:spcBef>
                <a:spcPct val="30000"/>
              </a:spcBef>
              <a:spcAft>
                <a:spcPct val="10000"/>
              </a:spcAft>
              <a:defRPr sz="2400">
                <a:solidFill>
                  <a:schemeClr val="tx1"/>
                </a:solidFill>
                <a:latin typeface="Arial" charset="0"/>
                <a:ea typeface="ＭＳ Ｐゴシック" charset="0"/>
                <a:cs typeface="Arial Unicode MS" charset="0"/>
              </a:defRPr>
            </a:lvl1pPr>
            <a:lvl2pPr marL="742950" indent="-28575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2pPr>
            <a:lvl3pPr marL="11430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3pPr>
            <a:lvl4pPr marL="16002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4pPr>
            <a:lvl5pPr marL="20574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9pPr>
          </a:lstStyle>
          <a:p>
            <a:pPr algn="l">
              <a:spcBef>
                <a:spcPts val="600"/>
              </a:spcBef>
              <a:spcAft>
                <a:spcPts val="0"/>
              </a:spcAft>
              <a:tabLst>
                <a:tab pos="228600" algn="l"/>
              </a:tabLst>
              <a:defRPr/>
            </a:pPr>
            <a:fld id="{EF6F4F67-0963-4E47-9111-245E41CF1778}" type="slidenum">
              <a:rPr lang="en-US" sz="700" smtClean="0"/>
              <a:pPr algn="l">
                <a:spcBef>
                  <a:spcPts val="600"/>
                </a:spcBef>
                <a:spcAft>
                  <a:spcPts val="0"/>
                </a:spcAft>
                <a:tabLst>
                  <a:tab pos="228600" algn="l"/>
                </a:tabLst>
                <a:defRPr/>
              </a:pPr>
              <a:t>‹#›</a:t>
            </a:fld>
            <a:r>
              <a:rPr lang="en-US" sz="700" dirty="0" smtClean="0"/>
              <a:t>	CONFIDENTIAL AND PROPRIETARY I © 2018 Gartner, Inc. and/or its affiliates. All rights reserved.</a:t>
            </a:r>
          </a:p>
        </p:txBody>
      </p:sp>
    </p:spTree>
    <p:extLst>
      <p:ext uri="{BB962C8B-B14F-4D97-AF65-F5344CB8AC3E}">
        <p14:creationId xmlns:p14="http://schemas.microsoft.com/office/powerpoint/2010/main" val="400627336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A8DDD9-5D03-4CDF-8B98-0A91B7F6EFFA}" type="datetimeFigureOut">
              <a:rPr lang="en-US" smtClean="0"/>
              <a:t>5/8/2018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9E671D-F839-43A8-B434-FA85C3259BB7}" type="slidenum">
              <a:rPr lang="en-US" smtClean="0"/>
              <a:t>‹#›</a:t>
            </a:fld>
            <a:endParaRPr lang="en-US"/>
          </a:p>
        </p:txBody>
      </p:sp>
    </p:spTree>
    <p:extLst>
      <p:ext uri="{BB962C8B-B14F-4D97-AF65-F5344CB8AC3E}">
        <p14:creationId xmlns:p14="http://schemas.microsoft.com/office/powerpoint/2010/main" val="2887592800"/>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lgn="l" defTabSz="457200" rtl="0" eaLnBrk="1" latinLnBrk="0" hangingPunct="1">
              <a:lnSpc>
                <a:spcPct val="90000"/>
              </a:lnSpc>
              <a:spcBef>
                <a:spcPts val="1000"/>
              </a:spcBef>
              <a:buFont typeface="Arial" panose="020B0604020202020204" pitchFamily="34" charset="0"/>
              <a:buNone/>
            </a:pPr>
            <a:r>
              <a:rPr lang="en-US" dirty="0"/>
              <a:t>Edit Master text styles</a:t>
            </a:r>
          </a:p>
          <a:p>
            <a:pPr marL="685800" lvl="1" indent="-228600" algn="l" defTabSz="914400" rtl="0" eaLnBrk="1" latinLnBrk="0" hangingPunct="1">
              <a:lnSpc>
                <a:spcPct val="90000"/>
              </a:lnSpc>
              <a:spcBef>
                <a:spcPts val="500"/>
              </a:spcBef>
              <a:buClr>
                <a:schemeClr val="accent3"/>
              </a:buClr>
              <a:buSzPct val="110000"/>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chemeClr val="accent3"/>
              </a:buClr>
              <a:buSzPct val="80000"/>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3"/>
              </a:buClr>
              <a:buSzPct val="90000"/>
              <a:buFont typeface="Arial" panose="020B0604020202020204" pitchFamily="34" charset="0"/>
              <a:buChar char="•"/>
            </a:pPr>
            <a:r>
              <a:rPr lang="en-US" dirty="0"/>
              <a:t>Fourth level</a:t>
            </a:r>
          </a:p>
          <a:p>
            <a:pPr marL="2057400" lvl="4" indent="-228600" algn="l" defTabSz="914400" rtl="0" eaLnBrk="1" latinLnBrk="0" hangingPunct="1">
              <a:lnSpc>
                <a:spcPct val="90000"/>
              </a:lnSpc>
              <a:spcBef>
                <a:spcPts val="500"/>
              </a:spcBef>
              <a:buClr>
                <a:schemeClr val="accent3"/>
              </a:buClr>
              <a:buSzPct val="50000"/>
              <a:buFont typeface="Courier New" panose="02070309020205020404" pitchFamily="49" charset="0"/>
              <a:buChar char="o"/>
            </a:pPr>
            <a:r>
              <a:rPr lang="en-US" dirty="0"/>
              <a:t>Fifth level</a:t>
            </a:r>
          </a:p>
        </p:txBody>
      </p:sp>
      <p:sp>
        <p:nvSpPr>
          <p:cNvPr id="4" name="Date Placeholder 3"/>
          <p:cNvSpPr>
            <a:spLocks noGrp="1"/>
          </p:cNvSpPr>
          <p:nvPr>
            <p:ph type="dt" sz="half" idx="2"/>
          </p:nvPr>
        </p:nvSpPr>
        <p:spPr>
          <a:xfrm>
            <a:off x="0" y="649287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OFM </a:t>
            </a:r>
            <a:fld id="{D09E6834-96EA-483E-A24D-535E62DC4241}" type="datetime1">
              <a:rPr lang="en-US" smtClean="0"/>
              <a:t>5/8/2018</a:t>
            </a:fld>
            <a:endParaRPr lang="en-US" dirty="0"/>
          </a:p>
        </p:txBody>
      </p:sp>
      <p:sp>
        <p:nvSpPr>
          <p:cNvPr id="5" name="Footer Placeholder 4"/>
          <p:cNvSpPr>
            <a:spLocks noGrp="1"/>
          </p:cNvSpPr>
          <p:nvPr>
            <p:ph type="ftr" sz="quarter" idx="3"/>
          </p:nvPr>
        </p:nvSpPr>
        <p:spPr>
          <a:xfrm>
            <a:off x="4038600" y="649287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BEBA6-4A57-406D-B671-F270610AB5E4}" type="slidenum">
              <a:rPr lang="en-US" smtClean="0"/>
              <a:t>‹#›</a:t>
            </a:fld>
            <a:endParaRPr lang="en-US" dirty="0"/>
          </a:p>
        </p:txBody>
      </p:sp>
    </p:spTree>
    <p:extLst>
      <p:ext uri="{BB962C8B-B14F-4D97-AF65-F5344CB8AC3E}">
        <p14:creationId xmlns:p14="http://schemas.microsoft.com/office/powerpoint/2010/main" val="4116346748"/>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41.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1.xml"/><Relationship Id="rId4" Type="http://schemas.openxmlformats.org/officeDocument/2006/relationships/image" Target="../media/image5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hyperlink" Target="mailto:OneWA@ofm.wa.gov" TargetMode="External"/><Relationship Id="rId2" Type="http://schemas.openxmlformats.org/officeDocument/2006/relationships/hyperlink" Target="http://one.wa.gov/" TargetMode="External"/><Relationship Id="rId1" Type="http://schemas.openxmlformats.org/officeDocument/2006/relationships/slideLayout" Target="../slideLayouts/slideLayout52.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7.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dirty="0" smtClean="0"/>
              <a:t>May 8</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solidFill>
                  <a:srgbClr val="FF0000"/>
                </a:solidFill>
              </a:rPr>
              <a:t>Ransomware</a:t>
            </a:r>
            <a:r>
              <a:rPr lang="en-US" sz="4400" dirty="0">
                <a:solidFill>
                  <a:srgbClr val="FF0000"/>
                </a:solidFill>
              </a:rPr>
              <a:t>!</a:t>
            </a:r>
          </a:p>
        </p:txBody>
      </p:sp>
      <p:pic>
        <p:nvPicPr>
          <p:cNvPr id="4" name="Content Placeholder 3" descr="cbsn-fusion-cyberattack-in-atlanta-what-have-investigators-learned-thumbnail-1529256-640x360.jpg"/>
          <p:cNvPicPr>
            <a:picLocks noGrp="1" noChangeAspect="1"/>
          </p:cNvPicPr>
          <p:nvPr>
            <p:ph idx="1"/>
          </p:nvPr>
        </p:nvPicPr>
        <p:blipFill>
          <a:blip r:embed="rId2">
            <a:extLst>
              <a:ext uri="{28A0092B-C50C-407E-A947-70E740481C1C}">
                <a14:useLocalDpi xmlns:a14="http://schemas.microsoft.com/office/drawing/2010/main" val="0"/>
              </a:ext>
            </a:extLst>
          </a:blip>
          <a:srcRect t="957" b="957"/>
          <a:stretch>
            <a:fillRect/>
          </a:stretch>
        </p:blipFill>
        <p:spPr/>
      </p:pic>
    </p:spTree>
    <p:extLst>
      <p:ext uri="{BB962C8B-B14F-4D97-AF65-F5344CB8AC3E}">
        <p14:creationId xmlns:p14="http://schemas.microsoft.com/office/powerpoint/2010/main" val="95643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74590"/>
            <a:ext cx="7886700" cy="1325563"/>
          </a:xfrm>
        </p:spPr>
        <p:txBody>
          <a:bodyPr>
            <a:normAutofit/>
          </a:bodyPr>
          <a:lstStyle/>
          <a:p>
            <a:r>
              <a:rPr lang="en-US" sz="4400" dirty="0" err="1">
                <a:solidFill>
                  <a:srgbClr val="FF0000"/>
                </a:solidFill>
              </a:rPr>
              <a:t>Ransomware</a:t>
            </a:r>
            <a:r>
              <a:rPr lang="en-US" sz="4400" dirty="0">
                <a:solidFill>
                  <a:srgbClr val="FF0000"/>
                </a:solidFill>
              </a:rPr>
              <a:t>!</a:t>
            </a:r>
          </a:p>
        </p:txBody>
      </p:sp>
      <p:sp>
        <p:nvSpPr>
          <p:cNvPr id="3" name="Content Placeholder 2"/>
          <p:cNvSpPr>
            <a:spLocks noGrp="1"/>
          </p:cNvSpPr>
          <p:nvPr>
            <p:ph idx="1"/>
          </p:nvPr>
        </p:nvSpPr>
        <p:spPr>
          <a:xfrm>
            <a:off x="2152650" y="1400152"/>
            <a:ext cx="7886700" cy="4351338"/>
          </a:xfrm>
        </p:spPr>
        <p:txBody>
          <a:bodyPr>
            <a:normAutofit/>
          </a:bodyPr>
          <a:lstStyle/>
          <a:p>
            <a:pPr>
              <a:buFont typeface="Wingdings" panose="05000000000000000000" pitchFamily="2" charset="2"/>
              <a:buChar char="§"/>
            </a:pPr>
            <a:r>
              <a:rPr lang="en-US" sz="2400" dirty="0">
                <a:solidFill>
                  <a:srgbClr val="333333"/>
                </a:solidFill>
                <a:latin typeface="+mj-lt"/>
                <a:ea typeface="Times New Roman" panose="02020603050405020304" pitchFamily="18" charset="0"/>
              </a:rPr>
              <a:t>45% of US companies hit with a ransomware attack last year paid at least one ransom, but only 26% of these companies had their files unlocked. Companies paying the ransom were attacked again 73% of the time.</a:t>
            </a:r>
            <a:br>
              <a:rPr lang="en-US" sz="2400" dirty="0">
                <a:solidFill>
                  <a:srgbClr val="333333"/>
                </a:solidFill>
                <a:latin typeface="+mj-lt"/>
                <a:ea typeface="Times New Roman" panose="02020603050405020304" pitchFamily="18" charset="0"/>
              </a:rPr>
            </a:br>
            <a:endParaRPr lang="en-US" sz="2400" dirty="0">
              <a:solidFill>
                <a:srgbClr val="333333"/>
              </a:solidFill>
              <a:latin typeface="+mj-lt"/>
              <a:ea typeface="Times New Roman" panose="02020603050405020304" pitchFamily="18" charset="0"/>
            </a:endParaRPr>
          </a:p>
          <a:p>
            <a:pPr>
              <a:buFont typeface="Wingdings" panose="05000000000000000000" pitchFamily="2" charset="2"/>
              <a:buChar char="§"/>
            </a:pPr>
            <a:r>
              <a:rPr lang="en-US" sz="2400" dirty="0">
                <a:solidFill>
                  <a:srgbClr val="333333"/>
                </a:solidFill>
                <a:latin typeface="+mj-lt"/>
                <a:ea typeface="Times New Roman" panose="02020603050405020304" pitchFamily="18" charset="0"/>
              </a:rPr>
              <a:t>Almost every company reporting an attack (97%) said that they had backups for the files affected by the ransomware, and 51% said backups and the ability to self-recover were their reason for not paying the ransom.</a:t>
            </a:r>
          </a:p>
          <a:p>
            <a:pPr marL="0" indent="0">
              <a:buNone/>
            </a:pPr>
            <a:endParaRPr lang="en-US" dirty="0">
              <a:solidFill>
                <a:srgbClr val="333333"/>
              </a:solidFill>
              <a:latin typeface="Arial" panose="020B0604020202020204" pitchFamily="34" charset="0"/>
            </a:endParaRPr>
          </a:p>
          <a:p>
            <a:pPr marL="0" indent="0">
              <a:buNone/>
            </a:pPr>
            <a:endParaRPr lang="en-US" dirty="0" smtClean="0"/>
          </a:p>
          <a:p>
            <a:r>
              <a:rPr lang="en-US" i="1" dirty="0" smtClean="0"/>
              <a:t>Sentinel One Global Ransomware Report, 2018</a:t>
            </a:r>
            <a:endParaRPr lang="en-US" i="1" dirty="0"/>
          </a:p>
        </p:txBody>
      </p:sp>
      <p:sp>
        <p:nvSpPr>
          <p:cNvPr id="5" name="Rectangle 4"/>
          <p:cNvSpPr/>
          <p:nvPr/>
        </p:nvSpPr>
        <p:spPr>
          <a:xfrm>
            <a:off x="3701143" y="2001361"/>
            <a:ext cx="6477000" cy="923330"/>
          </a:xfrm>
          <a:prstGeom prst="rect">
            <a:avLst/>
          </a:prstGeom>
        </p:spPr>
        <p:txBody>
          <a:bodyPr wrap="square">
            <a:spAutoFit/>
          </a:bodyPr>
          <a:lstStyle/>
          <a:p>
            <a:pPr defTabSz="457200"/>
            <a:r>
              <a:rPr lang="en-US" sz="1800" dirty="0">
                <a:solidFill>
                  <a:srgbClr val="333333"/>
                </a:solidFill>
                <a:latin typeface="Arial" panose="020B0604020202020204" pitchFamily="34" charset="0"/>
                <a:ea typeface="Times New Roman" panose="02020603050405020304" pitchFamily="18" charset="0"/>
              </a:rPr>
              <a:t/>
            </a:r>
            <a:br>
              <a:rPr lang="en-US" sz="1800" dirty="0">
                <a:solidFill>
                  <a:srgbClr val="333333"/>
                </a:solidFill>
                <a:latin typeface="Arial" panose="020B0604020202020204" pitchFamily="34" charset="0"/>
                <a:ea typeface="Times New Roman" panose="02020603050405020304" pitchFamily="18" charset="0"/>
              </a:rPr>
            </a:br>
            <a:r>
              <a:rPr lang="en-US" sz="1800" dirty="0">
                <a:solidFill>
                  <a:srgbClr val="333333"/>
                </a:solidFill>
                <a:latin typeface="Arial" panose="020B0604020202020204" pitchFamily="34" charset="0"/>
                <a:ea typeface="Times New Roman" panose="02020603050405020304" pitchFamily="18" charset="0"/>
              </a:rPr>
              <a:t/>
            </a:r>
            <a:br>
              <a:rPr lang="en-US" sz="1800" dirty="0">
                <a:solidFill>
                  <a:srgbClr val="333333"/>
                </a:solidFill>
                <a:latin typeface="Arial" panose="020B0604020202020204" pitchFamily="34" charset="0"/>
                <a:ea typeface="Times New Roman" panose="02020603050405020304" pitchFamily="18" charset="0"/>
              </a:rPr>
            </a:br>
            <a:endParaRPr lang="en-US" sz="1800" dirty="0">
              <a:solidFill>
                <a:prstClr val="black"/>
              </a:solidFill>
              <a:latin typeface="Calibri"/>
            </a:endParaRPr>
          </a:p>
        </p:txBody>
      </p:sp>
    </p:spTree>
    <p:extLst>
      <p:ext uri="{BB962C8B-B14F-4D97-AF65-F5344CB8AC3E}">
        <p14:creationId xmlns:p14="http://schemas.microsoft.com/office/powerpoint/2010/main" val="171266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979" y="1"/>
            <a:ext cx="7886700" cy="994431"/>
          </a:xfrm>
        </p:spPr>
        <p:txBody>
          <a:bodyPr/>
          <a:lstStyle/>
          <a:p>
            <a:r>
              <a:rPr lang="en-US" sz="3001" dirty="0">
                <a:latin typeface="Levenim MT" panose="02010502060101010101" pitchFamily="2" charset="-79"/>
                <a:cs typeface="Levenim MT" panose="02010502060101010101" pitchFamily="2" charset="-79"/>
              </a:rPr>
              <a:t>Cyber Crime</a:t>
            </a:r>
          </a:p>
        </p:txBody>
      </p:sp>
      <p:sp>
        <p:nvSpPr>
          <p:cNvPr id="3" name="Text Placeholder 2"/>
          <p:cNvSpPr>
            <a:spLocks noGrp="1"/>
          </p:cNvSpPr>
          <p:nvPr>
            <p:ph idx="1"/>
          </p:nvPr>
        </p:nvSpPr>
        <p:spPr>
          <a:xfrm>
            <a:off x="1815342" y="1434644"/>
            <a:ext cx="4487392" cy="3264354"/>
          </a:xfrm>
        </p:spPr>
        <p:txBody>
          <a:bodyPr/>
          <a:lstStyle/>
          <a:p>
            <a:r>
              <a:rPr lang="en-US" dirty="0" smtClean="0">
                <a:solidFill>
                  <a:schemeClr val="accent5"/>
                </a:solidFill>
              </a:rPr>
              <a:t>Atlanta </a:t>
            </a:r>
            <a:r>
              <a:rPr lang="en-US" dirty="0" err="1" smtClean="0">
                <a:solidFill>
                  <a:schemeClr val="accent5"/>
                </a:solidFill>
              </a:rPr>
              <a:t>Ransomware</a:t>
            </a:r>
            <a:r>
              <a:rPr lang="en-US" dirty="0" smtClean="0">
                <a:solidFill>
                  <a:schemeClr val="accent5"/>
                </a:solidFill>
              </a:rPr>
              <a:t> Attack</a:t>
            </a:r>
          </a:p>
          <a:p>
            <a:r>
              <a:rPr lang="en-US" dirty="0" smtClean="0">
                <a:solidFill>
                  <a:schemeClr val="accent5"/>
                </a:solidFill>
              </a:rPr>
              <a:t>Does the Facebook event violate the Privacy Shield?</a:t>
            </a:r>
          </a:p>
          <a:p>
            <a:r>
              <a:rPr lang="en-US" dirty="0" smtClean="0">
                <a:solidFill>
                  <a:schemeClr val="accent5"/>
                </a:solidFill>
              </a:rPr>
              <a:t>Cloud Computing Act of 2018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380" y="517549"/>
            <a:ext cx="3918047" cy="1312645"/>
          </a:xfrm>
          <a:prstGeom prst="rect">
            <a:avLst/>
          </a:prstGeom>
        </p:spPr>
      </p:pic>
      <p:pic>
        <p:nvPicPr>
          <p:cNvPr id="4" name="Picture 3"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084" y="3511989"/>
            <a:ext cx="3252710" cy="1951626"/>
          </a:xfrm>
          <a:prstGeom prst="rect">
            <a:avLst/>
          </a:prstGeom>
        </p:spPr>
      </p:pic>
      <p:pic>
        <p:nvPicPr>
          <p:cNvPr id="6" name="Picture 5" descr="Unknown-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574" y="3511989"/>
            <a:ext cx="3810000" cy="2133600"/>
          </a:xfrm>
          <a:prstGeom prst="rect">
            <a:avLst/>
          </a:prstGeom>
        </p:spPr>
      </p:pic>
    </p:spTree>
    <p:extLst>
      <p:ext uri="{BB962C8B-B14F-4D97-AF65-F5344CB8AC3E}">
        <p14:creationId xmlns:p14="http://schemas.microsoft.com/office/powerpoint/2010/main" val="35789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612490" y="1"/>
            <a:ext cx="8799871" cy="953729"/>
          </a:xfrm>
          <a:prstGeom prst="rect">
            <a:avLst/>
          </a:prstGeom>
        </p:spPr>
        <p:txBody>
          <a:bodyPr vert="horz" lIns="68587" tIns="68587" rIns="68587" bIns="68587" rtlCol="0" anchor="b" anchorCtr="0">
            <a:noAutofit/>
          </a:bodyPr>
          <a:lstStyle/>
          <a:p>
            <a:pPr>
              <a:spcBef>
                <a:spcPts val="0"/>
              </a:spcBef>
            </a:pPr>
            <a:r>
              <a:rPr lang="en-US" sz="3600" dirty="0"/>
              <a:t>Initiatives:  </a:t>
            </a:r>
            <a:r>
              <a:rPr lang="en-US" dirty="0" smtClean="0">
                <a:solidFill>
                  <a:srgbClr val="92D050"/>
                </a:solidFill>
              </a:rPr>
              <a:t>Privacy Modeling &amp; Privacy Checklists</a:t>
            </a:r>
            <a:endParaRPr lang="en-US" dirty="0">
              <a:solidFill>
                <a:srgbClr val="92D050"/>
              </a:solidFill>
            </a:endParaRPr>
          </a:p>
        </p:txBody>
      </p:sp>
      <p:sp>
        <p:nvSpPr>
          <p:cNvPr id="262" name="Shape 262"/>
          <p:cNvSpPr txBox="1">
            <a:spLocks noGrp="1"/>
          </p:cNvSpPr>
          <p:nvPr>
            <p:ph idx="1"/>
          </p:nvPr>
        </p:nvSpPr>
        <p:spPr>
          <a:xfrm>
            <a:off x="1986116" y="1257662"/>
            <a:ext cx="7718323" cy="1593694"/>
          </a:xfrm>
          <a:prstGeom prst="rect">
            <a:avLst/>
          </a:prstGeom>
        </p:spPr>
        <p:txBody>
          <a:bodyPr vert="horz" lIns="68587" tIns="68587" rIns="68587" bIns="68587" rtlCol="0" anchor="t" anchorCtr="0">
            <a:noAutofit/>
          </a:bodyPr>
          <a:lstStyle/>
          <a:p>
            <a:pPr marL="38110" indent="0">
              <a:spcBef>
                <a:spcPts val="0"/>
              </a:spcBef>
              <a:buSzPct val="100000"/>
              <a:buNone/>
            </a:pPr>
            <a:r>
              <a:rPr lang="en-US" sz="2400" dirty="0"/>
              <a:t>Addressing the need to educate state agencies about privacy law and best practices.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317" y="2314782"/>
            <a:ext cx="6272979" cy="4099045"/>
          </a:xfrm>
          <a:prstGeom prst="rect">
            <a:avLst/>
          </a:prstGeom>
        </p:spPr>
      </p:pic>
    </p:spTree>
    <p:extLst>
      <p:ext uri="{BB962C8B-B14F-4D97-AF65-F5344CB8AC3E}">
        <p14:creationId xmlns:p14="http://schemas.microsoft.com/office/powerpoint/2010/main" val="1065314513"/>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153841" y="350922"/>
            <a:ext cx="7886700" cy="1325563"/>
          </a:xfrm>
          <a:prstGeom prst="rect">
            <a:avLst/>
          </a:prstGeom>
          <a:noFill/>
          <a:ln>
            <a:noFill/>
          </a:ln>
        </p:spPr>
        <p:txBody>
          <a:bodyPr vert="horz" lIns="68587" tIns="34284" rIns="68587" bIns="34284" rtlCol="0" anchor="b" anchorCtr="0">
            <a:noAutofit/>
          </a:bodyPr>
          <a:lstStyle/>
          <a:p>
            <a:pPr>
              <a:lnSpc>
                <a:spcPct val="80000"/>
              </a:lnSpc>
              <a:spcBef>
                <a:spcPts val="0"/>
              </a:spcBef>
              <a:buClr>
                <a:schemeClr val="accent1"/>
              </a:buClr>
              <a:buSzPct val="25000"/>
            </a:pPr>
            <a:r>
              <a:rPr lang="en-US" sz="2701" b="1" dirty="0">
                <a:solidFill>
                  <a:schemeClr val="accent1"/>
                </a:solidFill>
                <a:latin typeface="Source Sans Pro"/>
                <a:ea typeface="Source Sans Pro"/>
                <a:cs typeface="Source Sans Pro"/>
                <a:sym typeface="Source Sans Pro"/>
              </a:rPr>
              <a:t/>
            </a:r>
            <a:br>
              <a:rPr lang="en-US" sz="2701" b="1" dirty="0">
                <a:solidFill>
                  <a:schemeClr val="accent1"/>
                </a:solidFill>
                <a:latin typeface="Source Sans Pro"/>
                <a:ea typeface="Source Sans Pro"/>
                <a:cs typeface="Source Sans Pro"/>
                <a:sym typeface="Source Sans Pro"/>
              </a:rPr>
            </a:br>
            <a:endParaRPr lang="en-US" sz="2701" b="1" dirty="0">
              <a:solidFill>
                <a:schemeClr val="accent1"/>
              </a:solidFill>
              <a:latin typeface="Source Sans Pro"/>
              <a:ea typeface="Source Sans Pro"/>
              <a:cs typeface="Source Sans Pro"/>
              <a:sym typeface="Source Sans Pro"/>
            </a:endParaRPr>
          </a:p>
        </p:txBody>
      </p:sp>
      <p:sp>
        <p:nvSpPr>
          <p:cNvPr id="92" name="Shape 92"/>
          <p:cNvSpPr txBox="1">
            <a:spLocks noGrp="1"/>
          </p:cNvSpPr>
          <p:nvPr>
            <p:ph type="body" idx="1"/>
          </p:nvPr>
        </p:nvSpPr>
        <p:spPr>
          <a:xfrm>
            <a:off x="1886439" y="499221"/>
            <a:ext cx="7955947" cy="514483"/>
          </a:xfrm>
          <a:prstGeom prst="rect">
            <a:avLst/>
          </a:prstGeom>
          <a:noFill/>
          <a:ln>
            <a:noFill/>
          </a:ln>
        </p:spPr>
        <p:txBody>
          <a:bodyPr vert="horz" lIns="68587" tIns="34284" rIns="68587" bIns="34284" rtlCol="0" anchor="ctr" anchorCtr="0">
            <a:noAutofit/>
          </a:bodyPr>
          <a:lstStyle/>
          <a:p>
            <a:pPr>
              <a:spcBef>
                <a:spcPts val="0"/>
              </a:spcBef>
              <a:buClr>
                <a:srgbClr val="595959"/>
              </a:buClr>
              <a:buSzPct val="25000"/>
            </a:pPr>
            <a:r>
              <a:rPr lang="en-US" sz="3600" b="0" dirty="0">
                <a:solidFill>
                  <a:srgbClr val="0000FF"/>
                </a:solidFill>
                <a:latin typeface="+mj-lt"/>
              </a:rPr>
              <a:t>Office of </a:t>
            </a:r>
            <a:r>
              <a:rPr lang="en-US" sz="3600" b="0" dirty="0">
                <a:solidFill>
                  <a:srgbClr val="FF0000"/>
                </a:solidFill>
                <a:latin typeface="+mj-lt"/>
              </a:rPr>
              <a:t>Privacy</a:t>
            </a:r>
            <a:r>
              <a:rPr lang="en-US" sz="3600" b="0" dirty="0">
                <a:solidFill>
                  <a:srgbClr val="0000FF"/>
                </a:solidFill>
                <a:latin typeface="+mj-lt"/>
              </a:rPr>
              <a:t> and </a:t>
            </a:r>
            <a:r>
              <a:rPr lang="en-US" sz="3600" b="0" dirty="0">
                <a:solidFill>
                  <a:srgbClr val="FF0000"/>
                </a:solidFill>
                <a:latin typeface="+mj-lt"/>
              </a:rPr>
              <a:t>Data Protection</a:t>
            </a:r>
          </a:p>
        </p:txBody>
      </p:sp>
      <p:sp>
        <p:nvSpPr>
          <p:cNvPr id="3" name="Text Placeholder 2"/>
          <p:cNvSpPr>
            <a:spLocks noGrp="1"/>
          </p:cNvSpPr>
          <p:nvPr>
            <p:ph type="body" sz="quarter" idx="3"/>
          </p:nvPr>
        </p:nvSpPr>
        <p:spPr>
          <a:xfrm>
            <a:off x="1990594" y="140938"/>
            <a:ext cx="4644452" cy="3821462"/>
          </a:xfrm>
        </p:spPr>
        <p:txBody>
          <a:bodyPr>
            <a:noAutofit/>
          </a:bodyPr>
          <a:lstStyle/>
          <a:p>
            <a:pPr marL="600235" indent="-428739">
              <a:spcBef>
                <a:spcPts val="0"/>
              </a:spcBef>
              <a:buFont typeface="Arial" panose="020B0604020202020204" pitchFamily="34" charset="0"/>
              <a:buChar char="•"/>
            </a:pPr>
            <a:r>
              <a:rPr lang="en-US" sz="2701" b="0" dirty="0"/>
              <a:t>Next privacy assessment– coming this summer.</a:t>
            </a:r>
          </a:p>
          <a:p>
            <a:pPr marL="600235" indent="-428739">
              <a:spcBef>
                <a:spcPts val="0"/>
              </a:spcBef>
              <a:buFont typeface="Arial" panose="020B0604020202020204" pitchFamily="34" charset="0"/>
              <a:buChar char="•"/>
            </a:pPr>
            <a:r>
              <a:rPr lang="en-US" sz="2701" b="0" dirty="0"/>
              <a:t>Consumer legislation.</a:t>
            </a:r>
          </a:p>
          <a:p>
            <a:pPr marL="600235" indent="-428739">
              <a:spcBef>
                <a:spcPts val="0"/>
              </a:spcBef>
              <a:buFont typeface="Arial" panose="020B0604020202020204" pitchFamily="34" charset="0"/>
              <a:buChar char="•"/>
            </a:pPr>
            <a:r>
              <a:rPr lang="en-US" sz="2701" b="0" dirty="0"/>
              <a:t>Training is available!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02" y="1419131"/>
            <a:ext cx="3009184" cy="4191064"/>
          </a:xfrm>
          <a:prstGeom prst="rect">
            <a:avLst/>
          </a:prstGeom>
          <a:ln>
            <a:solidFill>
              <a:schemeClr val="accent2"/>
            </a:solidFill>
          </a:ln>
          <a:scene3d>
            <a:camera prst="orthographicFront"/>
            <a:lightRig rig="threePt" dir="t"/>
          </a:scene3d>
          <a:sp3d>
            <a:bevelT prst="relaxedInset"/>
          </a:sp3d>
        </p:spPr>
      </p:pic>
      <p:sp>
        <p:nvSpPr>
          <p:cNvPr id="5" name="Flowchart: Off-page Connector 4"/>
          <p:cNvSpPr/>
          <p:nvPr/>
        </p:nvSpPr>
        <p:spPr>
          <a:xfrm>
            <a:off x="7156397" y="2880825"/>
            <a:ext cx="666924" cy="633839"/>
          </a:xfrm>
          <a:prstGeom prst="flowChartOffpageConnector">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4501"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Calibri"/>
              </a:rPr>
              <a:t>P</a:t>
            </a:r>
          </a:p>
        </p:txBody>
      </p:sp>
    </p:spTree>
    <p:extLst>
      <p:ext uri="{BB962C8B-B14F-4D97-AF65-F5344CB8AC3E}">
        <p14:creationId xmlns:p14="http://schemas.microsoft.com/office/powerpoint/2010/main" val="2203995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028334"/>
            <a:ext cx="8968153" cy="1325563"/>
          </a:xfrm>
        </p:spPr>
        <p:txBody>
          <a:bodyPr>
            <a:normAutofit/>
          </a:bodyPr>
          <a:lstStyle/>
          <a:p>
            <a:pPr algn="ctr"/>
            <a:r>
              <a:rPr lang="en-US" sz="2800" dirty="0">
                <a:latin typeface="Levenim MT" panose="02010502060101010101" pitchFamily="2" charset="-79"/>
                <a:cs typeface="Levenim MT" panose="02010502060101010101" pitchFamily="2" charset="-79"/>
              </a:rPr>
              <a:t/>
            </a:r>
            <a:br>
              <a:rPr lang="en-US" sz="2800" dirty="0">
                <a:latin typeface="Levenim MT" panose="02010502060101010101" pitchFamily="2" charset="-79"/>
                <a:cs typeface="Levenim MT" panose="02010502060101010101" pitchFamily="2" charset="-79"/>
              </a:rPr>
            </a:br>
            <a:r>
              <a:rPr lang="en-US" sz="3600" dirty="0" err="1">
                <a:solidFill>
                  <a:srgbClr val="7F6000"/>
                </a:solidFill>
                <a:cs typeface="Levenim MT" panose="02010502060101010101" pitchFamily="2" charset="-79"/>
              </a:rPr>
              <a:t>privacy.wa.gov</a:t>
            </a:r>
            <a:r>
              <a:rPr lang="en-US" sz="3600" dirty="0">
                <a:solidFill>
                  <a:srgbClr val="7F6000"/>
                </a:solidFill>
                <a:cs typeface="Levenim MT" panose="02010502060101010101" pitchFamily="2" charset="-79"/>
              </a:rPr>
              <a:t>     </a:t>
            </a:r>
            <a:r>
              <a:rPr lang="en-US" sz="3600" dirty="0" err="1">
                <a:solidFill>
                  <a:srgbClr val="7F6000"/>
                </a:solidFill>
                <a:cs typeface="Levenim MT" panose="02010502060101010101" pitchFamily="2" charset="-79"/>
              </a:rPr>
              <a:t>alex.alben@ocio.wa.gov</a:t>
            </a:r>
            <a:endParaRPr lang="en-US" sz="3600" dirty="0">
              <a:solidFill>
                <a:srgbClr val="7F6000"/>
              </a:solidFill>
              <a:cs typeface="Levenim MT" panose="02010502060101010101" pitchFamily="2" charset="-79"/>
            </a:endParaRPr>
          </a:p>
        </p:txBody>
      </p:sp>
      <p:sp>
        <p:nvSpPr>
          <p:cNvPr id="3" name="Content Placeholder 2"/>
          <p:cNvSpPr>
            <a:spLocks noGrp="1"/>
          </p:cNvSpPr>
          <p:nvPr>
            <p:ph idx="1"/>
          </p:nvPr>
        </p:nvSpPr>
        <p:spPr>
          <a:xfrm>
            <a:off x="1699847" y="1261286"/>
            <a:ext cx="8626230" cy="3231652"/>
          </a:xfrm>
        </p:spPr>
        <p:txBody>
          <a:bodyPr>
            <a:normAutofit/>
          </a:bodyPr>
          <a:lstStyle/>
          <a:p>
            <a:pPr marL="0" indent="0">
              <a:buNone/>
            </a:pPr>
            <a:r>
              <a:rPr lang="en-US" sz="2800" dirty="0"/>
              <a:t>Alex Alben</a:t>
            </a:r>
          </a:p>
          <a:p>
            <a:pPr marL="0" indent="0">
              <a:buNone/>
            </a:pPr>
            <a:r>
              <a:rPr lang="en-US" sz="2800" dirty="0"/>
              <a:t>Chief Privacy Officer </a:t>
            </a:r>
          </a:p>
          <a:p>
            <a:pPr marL="0" indent="0">
              <a:buNone/>
            </a:pPr>
            <a:r>
              <a:rPr lang="en-US" sz="2800" dirty="0"/>
              <a:t>Washington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589" y="5187462"/>
            <a:ext cx="4114927" cy="1670538"/>
          </a:xfrm>
          <a:prstGeom prst="rect">
            <a:avLst/>
          </a:prstGeom>
        </p:spPr>
      </p:pic>
    </p:spTree>
    <p:extLst>
      <p:ext uri="{BB962C8B-B14F-4D97-AF65-F5344CB8AC3E}">
        <p14:creationId xmlns:p14="http://schemas.microsoft.com/office/powerpoint/2010/main" val="288652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State CIO Update</a:t>
            </a:r>
            <a:endParaRPr lang="en-US" dirty="0"/>
          </a:p>
        </p:txBody>
      </p:sp>
      <p:sp>
        <p:nvSpPr>
          <p:cNvPr id="9" name="Text Placeholder 8"/>
          <p:cNvSpPr>
            <a:spLocks noGrp="1"/>
          </p:cNvSpPr>
          <p:nvPr>
            <p:ph type="body" sz="quarter" idx="12"/>
          </p:nvPr>
        </p:nvSpPr>
        <p:spPr/>
        <p:txBody>
          <a:bodyPr/>
          <a:lstStyle/>
          <a:p>
            <a:r>
              <a:rPr lang="en-US" dirty="0" smtClean="0"/>
              <a:t>Rob St. John</a:t>
            </a:r>
            <a:endParaRPr lang="en-US" dirty="0"/>
          </a:p>
        </p:txBody>
      </p:sp>
    </p:spTree>
    <p:extLst>
      <p:ext uri="{BB962C8B-B14F-4D97-AF65-F5344CB8AC3E}">
        <p14:creationId xmlns:p14="http://schemas.microsoft.com/office/powerpoint/2010/main" val="809239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and Information</a:t>
            </a:r>
            <a:endParaRPr lang="en-US" dirty="0"/>
          </a:p>
        </p:txBody>
      </p:sp>
    </p:spTree>
    <p:extLst>
      <p:ext uri="{BB962C8B-B14F-4D97-AF65-F5344CB8AC3E}">
        <p14:creationId xmlns:p14="http://schemas.microsoft.com/office/powerpoint/2010/main" val="1013314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Migration</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58072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Migration Update</a:t>
            </a:r>
            <a:endParaRPr lang="en-US" dirty="0"/>
          </a:p>
        </p:txBody>
      </p:sp>
      <p:sp>
        <p:nvSpPr>
          <p:cNvPr id="5" name="Content Placeholder 4"/>
          <p:cNvSpPr>
            <a:spLocks noGrp="1"/>
          </p:cNvSpPr>
          <p:nvPr>
            <p:ph sz="quarter" idx="10"/>
          </p:nvPr>
        </p:nvSpPr>
        <p:spPr>
          <a:xfrm>
            <a:off x="516633" y="1038688"/>
            <a:ext cx="11043043" cy="4261281"/>
          </a:xfrm>
        </p:spPr>
        <p:txBody>
          <a:bodyPr/>
          <a:lstStyle/>
          <a:p>
            <a:pPr lvl="0"/>
            <a:r>
              <a:rPr lang="en-US" dirty="0" smtClean="0"/>
              <a:t>40 Agencies Migrated =  23,407 Mailboxes!</a:t>
            </a:r>
          </a:p>
          <a:p>
            <a:pPr lvl="0"/>
            <a:r>
              <a:rPr lang="en-US" dirty="0" smtClean="0"/>
              <a:t>No major challenges reported during/after migration</a:t>
            </a:r>
          </a:p>
          <a:p>
            <a:pPr lvl="0"/>
            <a:r>
              <a:rPr lang="en-US" dirty="0" smtClean="0"/>
              <a:t>Looking solid for June 4</a:t>
            </a:r>
            <a:r>
              <a:rPr lang="en-US" baseline="30000" dirty="0" smtClean="0"/>
              <a:t>th</a:t>
            </a:r>
            <a:r>
              <a:rPr lang="en-US" dirty="0" smtClean="0"/>
              <a:t>  completion date</a:t>
            </a:r>
            <a:endParaRPr lang="en-US" dirty="0"/>
          </a:p>
        </p:txBody>
      </p:sp>
    </p:spTree>
    <p:extLst>
      <p:ext uri="{BB962C8B-B14F-4D97-AF65-F5344CB8AC3E}">
        <p14:creationId xmlns:p14="http://schemas.microsoft.com/office/powerpoint/2010/main" val="246571139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372" y="254812"/>
            <a:ext cx="8463589" cy="1113805"/>
          </a:xfrm>
        </p:spPr>
        <p:txBody>
          <a:bodyPr>
            <a:normAutofit/>
          </a:bodyPr>
          <a:lstStyle/>
          <a:p>
            <a:pPr algn="ctr"/>
            <a:r>
              <a:rPr lang="en-US" sz="4000" dirty="0">
                <a:solidFill>
                  <a:schemeClr val="accent4">
                    <a:lumMod val="75000"/>
                  </a:schemeClr>
                </a:solidFill>
                <a:latin typeface="Calibri Light" panose="020F0302020204030204" pitchFamily="34" charset="0"/>
                <a:cs typeface="Calisto MT"/>
              </a:rPr>
              <a:t>CIO Forum– Privacy Update</a:t>
            </a:r>
          </a:p>
        </p:txBody>
      </p:sp>
      <p:sp>
        <p:nvSpPr>
          <p:cNvPr id="3" name="Content Placeholder 2"/>
          <p:cNvSpPr>
            <a:spLocks noGrp="1"/>
          </p:cNvSpPr>
          <p:nvPr>
            <p:ph idx="1"/>
          </p:nvPr>
        </p:nvSpPr>
        <p:spPr>
          <a:xfrm>
            <a:off x="1815371" y="2305566"/>
            <a:ext cx="7886700" cy="4351338"/>
          </a:xfrm>
        </p:spPr>
        <p:txBody>
          <a:bodyPr>
            <a:normAutofit/>
          </a:bodyPr>
          <a:lstStyle/>
          <a:p>
            <a:pPr marL="0" indent="0">
              <a:buNone/>
            </a:pPr>
            <a:r>
              <a:rPr lang="en-US" sz="2800" dirty="0">
                <a:solidFill>
                  <a:schemeClr val="accent3">
                    <a:lumMod val="75000"/>
                  </a:schemeClr>
                </a:solidFill>
              </a:rPr>
              <a:t>Alex Alben</a:t>
            </a:r>
          </a:p>
          <a:p>
            <a:pPr marL="0" indent="0">
              <a:buNone/>
            </a:pPr>
            <a:r>
              <a:rPr lang="en-US" sz="2800" dirty="0">
                <a:solidFill>
                  <a:schemeClr val="accent3">
                    <a:lumMod val="75000"/>
                  </a:schemeClr>
                </a:solidFill>
              </a:rPr>
              <a:t>Chief Privacy Officer </a:t>
            </a:r>
          </a:p>
          <a:p>
            <a:pPr marL="0" indent="0">
              <a:buNone/>
            </a:pPr>
            <a:r>
              <a:rPr lang="en-US" sz="2800" dirty="0">
                <a:solidFill>
                  <a:schemeClr val="accent3">
                    <a:lumMod val="75000"/>
                  </a:schemeClr>
                </a:solidFill>
              </a:rPr>
              <a:t>Washington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577" y="5006668"/>
            <a:ext cx="3475977" cy="14111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416" y="2271011"/>
            <a:ext cx="5077919" cy="2369695"/>
          </a:xfrm>
          <a:prstGeom prst="rect">
            <a:avLst/>
          </a:prstGeom>
        </p:spPr>
      </p:pic>
    </p:spTree>
    <p:extLst>
      <p:ext uri="{BB962C8B-B14F-4D97-AF65-F5344CB8AC3E}">
        <p14:creationId xmlns:p14="http://schemas.microsoft.com/office/powerpoint/2010/main" val="41168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Highway</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59096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Highway Update</a:t>
            </a:r>
            <a:endParaRPr lang="en-US" dirty="0"/>
          </a:p>
        </p:txBody>
      </p:sp>
      <p:sp>
        <p:nvSpPr>
          <p:cNvPr id="5" name="Content Placeholder 4"/>
          <p:cNvSpPr>
            <a:spLocks noGrp="1"/>
          </p:cNvSpPr>
          <p:nvPr>
            <p:ph sz="quarter" idx="10"/>
          </p:nvPr>
        </p:nvSpPr>
        <p:spPr>
          <a:xfrm>
            <a:off x="527050" y="887768"/>
            <a:ext cx="11043043" cy="4993488"/>
          </a:xfrm>
        </p:spPr>
        <p:txBody>
          <a:bodyPr/>
          <a:lstStyle/>
          <a:p>
            <a:pPr lvl="0"/>
            <a:r>
              <a:rPr lang="en-US" dirty="0"/>
              <a:t>All </a:t>
            </a:r>
            <a:r>
              <a:rPr lang="en-US" dirty="0" smtClean="0"/>
              <a:t>originally </a:t>
            </a:r>
            <a:r>
              <a:rPr lang="en-US" dirty="0"/>
              <a:t>specified equipment except </a:t>
            </a:r>
            <a:r>
              <a:rPr lang="en-US" dirty="0" smtClean="0"/>
              <a:t>for the Performance Edge device have been acquired</a:t>
            </a:r>
            <a:endParaRPr lang="en-US" dirty="0"/>
          </a:p>
          <a:p>
            <a:pPr lvl="0"/>
            <a:r>
              <a:rPr lang="en-US" dirty="0" smtClean="0"/>
              <a:t>Customer </a:t>
            </a:r>
            <a:r>
              <a:rPr lang="en-US" dirty="0"/>
              <a:t>IAAs/SLAs</a:t>
            </a:r>
          </a:p>
          <a:p>
            <a:pPr lvl="1"/>
            <a:r>
              <a:rPr lang="en-US" dirty="0" smtClean="0"/>
              <a:t>All IAA’s between agencies are signed</a:t>
            </a:r>
            <a:endParaRPr lang="en-US" dirty="0"/>
          </a:p>
          <a:p>
            <a:pPr lvl="1"/>
            <a:r>
              <a:rPr lang="en-US" dirty="0" smtClean="0"/>
              <a:t>$1.6 </a:t>
            </a:r>
            <a:r>
              <a:rPr lang="en-US" dirty="0"/>
              <a:t>million </a:t>
            </a:r>
            <a:r>
              <a:rPr lang="en-US" dirty="0" smtClean="0"/>
              <a:t>in reimbursement has </a:t>
            </a:r>
            <a:r>
              <a:rPr lang="en-US" dirty="0"/>
              <a:t>been sent and payment received</a:t>
            </a:r>
          </a:p>
          <a:p>
            <a:pPr lvl="1"/>
            <a:r>
              <a:rPr lang="en-US" dirty="0"/>
              <a:t>Customer Cloud Highway Service SLA draft is being reviewed by </a:t>
            </a:r>
            <a:r>
              <a:rPr lang="en-US" dirty="0" smtClean="0"/>
              <a:t>OLS</a:t>
            </a:r>
          </a:p>
          <a:p>
            <a:r>
              <a:rPr lang="en-US" dirty="0" smtClean="0"/>
              <a:t>Network and Security Teams continue to architect secure highway roadmap</a:t>
            </a:r>
          </a:p>
          <a:p>
            <a:pPr lvl="1"/>
            <a:r>
              <a:rPr lang="en-US" dirty="0" smtClean="0"/>
              <a:t>Final decision may require additional security device hardware </a:t>
            </a:r>
            <a:endParaRPr lang="en-US" dirty="0"/>
          </a:p>
          <a:p>
            <a:pPr marL="0" indent="0">
              <a:buNone/>
            </a:pPr>
            <a:endParaRPr lang="en-US" dirty="0"/>
          </a:p>
        </p:txBody>
      </p:sp>
    </p:spTree>
    <p:extLst>
      <p:ext uri="{BB962C8B-B14F-4D97-AF65-F5344CB8AC3E}">
        <p14:creationId xmlns:p14="http://schemas.microsoft.com/office/powerpoint/2010/main" val="66991129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Highway Update</a:t>
            </a:r>
            <a:endParaRPr lang="en-US" dirty="0"/>
          </a:p>
        </p:txBody>
      </p:sp>
      <p:sp>
        <p:nvSpPr>
          <p:cNvPr id="5" name="Content Placeholder 4"/>
          <p:cNvSpPr>
            <a:spLocks noGrp="1"/>
          </p:cNvSpPr>
          <p:nvPr>
            <p:ph sz="quarter" idx="10"/>
          </p:nvPr>
        </p:nvSpPr>
        <p:spPr>
          <a:xfrm>
            <a:off x="527050" y="887768"/>
            <a:ext cx="11043043" cy="4993488"/>
          </a:xfrm>
        </p:spPr>
        <p:txBody>
          <a:bodyPr/>
          <a:lstStyle/>
          <a:p>
            <a:pPr lvl="0"/>
            <a:r>
              <a:rPr lang="en-US" dirty="0"/>
              <a:t>Circuits</a:t>
            </a:r>
          </a:p>
          <a:p>
            <a:pPr lvl="1"/>
            <a:r>
              <a:rPr lang="en-US" dirty="0"/>
              <a:t>SDC to Seattle 10GB circuit</a:t>
            </a:r>
          </a:p>
          <a:p>
            <a:pPr lvl="2"/>
            <a:r>
              <a:rPr lang="en-US" dirty="0"/>
              <a:t>WaTech has a signed agreement with University of Washington; expected delivery May</a:t>
            </a:r>
          </a:p>
          <a:p>
            <a:pPr lvl="1"/>
            <a:r>
              <a:rPr lang="en-US" dirty="0"/>
              <a:t>Quincy to Seattle 10GB </a:t>
            </a:r>
          </a:p>
          <a:p>
            <a:pPr lvl="2"/>
            <a:r>
              <a:rPr lang="en-US" dirty="0"/>
              <a:t>WaTech is in final negotiations; anticipated delivery May/June</a:t>
            </a:r>
          </a:p>
          <a:p>
            <a:pPr lvl="2"/>
            <a:r>
              <a:rPr lang="en-US" dirty="0">
                <a:solidFill>
                  <a:srgbClr val="FF0000"/>
                </a:solidFill>
              </a:rPr>
              <a:t>Plan B</a:t>
            </a:r>
            <a:r>
              <a:rPr lang="en-US" dirty="0"/>
              <a:t> RFQ also released</a:t>
            </a:r>
          </a:p>
          <a:p>
            <a:pPr lvl="0"/>
            <a:r>
              <a:rPr lang="en-US" dirty="0"/>
              <a:t>The project team has been working with HCA and DSHS on their current use cases, application flows, and preliminary Cloud Highway onboarding </a:t>
            </a:r>
            <a:r>
              <a:rPr lang="en-US" dirty="0" smtClean="0"/>
              <a:t>planning</a:t>
            </a:r>
            <a:endParaRPr lang="en-US" dirty="0"/>
          </a:p>
        </p:txBody>
      </p:sp>
    </p:spTree>
    <p:extLst>
      <p:ext uri="{BB962C8B-B14F-4D97-AF65-F5344CB8AC3E}">
        <p14:creationId xmlns:p14="http://schemas.microsoft.com/office/powerpoint/2010/main" val="235920580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Highway Update</a:t>
            </a:r>
            <a:endParaRPr lang="en-US" dirty="0"/>
          </a:p>
        </p:txBody>
      </p:sp>
      <p:sp>
        <p:nvSpPr>
          <p:cNvPr id="5" name="Content Placeholder 4"/>
          <p:cNvSpPr>
            <a:spLocks noGrp="1"/>
          </p:cNvSpPr>
          <p:nvPr>
            <p:ph sz="quarter" idx="10"/>
          </p:nvPr>
        </p:nvSpPr>
        <p:spPr>
          <a:xfrm>
            <a:off x="527050" y="887768"/>
            <a:ext cx="11043043" cy="4993488"/>
          </a:xfrm>
        </p:spPr>
        <p:txBody>
          <a:bodyPr/>
          <a:lstStyle/>
          <a:p>
            <a:pPr lvl="0"/>
            <a:r>
              <a:rPr lang="en-US" dirty="0"/>
              <a:t>Development of base connectivity/security model (this will allow speed of execution for customers to complete Security Design Reviews (SDRs))</a:t>
            </a:r>
          </a:p>
          <a:p>
            <a:pPr lvl="1"/>
            <a:r>
              <a:rPr lang="en-US" dirty="0"/>
              <a:t>95% complete on AWS </a:t>
            </a:r>
          </a:p>
          <a:p>
            <a:pPr lvl="1"/>
            <a:r>
              <a:rPr lang="en-US" dirty="0"/>
              <a:t>1-2 weeks away from being done on Azure</a:t>
            </a:r>
          </a:p>
          <a:p>
            <a:pPr lvl="0"/>
            <a:r>
              <a:rPr lang="en-US" dirty="0"/>
              <a:t>Working on technical options for using </a:t>
            </a:r>
            <a:r>
              <a:rPr lang="en-US" dirty="0" err="1"/>
              <a:t>WaTech’s</a:t>
            </a:r>
            <a:r>
              <a:rPr lang="en-US" dirty="0"/>
              <a:t> Cloud VPN service as a backup for the Cloud Highway Service with AWS</a:t>
            </a:r>
          </a:p>
          <a:p>
            <a:pPr lvl="0"/>
            <a:r>
              <a:rPr lang="en-US" dirty="0" smtClean="0"/>
              <a:t>Contract </a:t>
            </a:r>
            <a:r>
              <a:rPr lang="en-US" dirty="0"/>
              <a:t>negotiations with </a:t>
            </a:r>
            <a:r>
              <a:rPr lang="en-US" dirty="0" err="1"/>
              <a:t>Equinix</a:t>
            </a:r>
            <a:r>
              <a:rPr lang="en-US" dirty="0"/>
              <a:t> (the COLO provider in Seattle) has </a:t>
            </a:r>
            <a:r>
              <a:rPr lang="en-US" dirty="0" smtClean="0"/>
              <a:t>started</a:t>
            </a:r>
            <a:endParaRPr lang="en-US" dirty="0"/>
          </a:p>
        </p:txBody>
      </p:sp>
    </p:spTree>
    <p:extLst>
      <p:ext uri="{BB962C8B-B14F-4D97-AF65-F5344CB8AC3E}">
        <p14:creationId xmlns:p14="http://schemas.microsoft.com/office/powerpoint/2010/main" val="340305883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Tenants</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54529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Tenant Governance Committee</a:t>
            </a:r>
            <a:endParaRPr lang="en-US" dirty="0"/>
          </a:p>
        </p:txBody>
      </p:sp>
      <p:sp>
        <p:nvSpPr>
          <p:cNvPr id="3" name="Content Placeholder 2"/>
          <p:cNvSpPr>
            <a:spLocks noGrp="1"/>
          </p:cNvSpPr>
          <p:nvPr>
            <p:ph sz="quarter" idx="10"/>
          </p:nvPr>
        </p:nvSpPr>
        <p:spPr>
          <a:xfrm>
            <a:off x="527050" y="967666"/>
            <a:ext cx="11043043" cy="4898148"/>
          </a:xfrm>
        </p:spPr>
        <p:txBody>
          <a:bodyPr/>
          <a:lstStyle/>
          <a:p>
            <a:r>
              <a:rPr lang="en-US" dirty="0" smtClean="0"/>
              <a:t>Governance group created – CEAC (Cloud Enablement Advisory Committee)</a:t>
            </a:r>
          </a:p>
          <a:p>
            <a:r>
              <a:rPr lang="en-US" dirty="0" smtClean="0"/>
              <a:t>May 22</a:t>
            </a:r>
            <a:r>
              <a:rPr lang="en-US" baseline="30000" dirty="0" smtClean="0"/>
              <a:t>nd</a:t>
            </a:r>
            <a:r>
              <a:rPr lang="en-US" dirty="0" smtClean="0"/>
              <a:t> Docket – IRM / DLP</a:t>
            </a:r>
          </a:p>
          <a:p>
            <a:pPr lvl="1"/>
            <a:r>
              <a:rPr lang="en-US" dirty="0" smtClean="0"/>
              <a:t>Information Rights Management / Data Loss Prevention</a:t>
            </a:r>
          </a:p>
          <a:p>
            <a:pPr lvl="1"/>
            <a:r>
              <a:rPr lang="en-US" dirty="0" smtClean="0"/>
              <a:t>Goal is to form policies for the tenant</a:t>
            </a:r>
          </a:p>
          <a:p>
            <a:r>
              <a:rPr lang="en-US" dirty="0" smtClean="0"/>
              <a:t>Azure Active Directory Workshop taking place as we speak – IDFIX</a:t>
            </a:r>
          </a:p>
          <a:p>
            <a:pPr lvl="1"/>
            <a:r>
              <a:rPr lang="en-US" dirty="0" smtClean="0"/>
              <a:t>Working with agencies to complete IDFIX as timely as possible so testing in hybrid mode can proceed</a:t>
            </a:r>
          </a:p>
          <a:p>
            <a:r>
              <a:rPr lang="en-US" dirty="0"/>
              <a:t>Microsoft Identity Manager Workshop</a:t>
            </a:r>
          </a:p>
          <a:p>
            <a:pPr lvl="1"/>
            <a:r>
              <a:rPr lang="en-US" dirty="0"/>
              <a:t>3 days July 10 -12 – Microsoft / WaTech sponsored </a:t>
            </a:r>
            <a:r>
              <a:rPr lang="en-US" dirty="0" smtClean="0"/>
              <a:t>event</a:t>
            </a:r>
          </a:p>
          <a:p>
            <a:endParaRPr lang="en-US" dirty="0" smtClean="0"/>
          </a:p>
        </p:txBody>
      </p:sp>
    </p:spTree>
    <p:extLst>
      <p:ext uri="{BB962C8B-B14F-4D97-AF65-F5344CB8AC3E}">
        <p14:creationId xmlns:p14="http://schemas.microsoft.com/office/powerpoint/2010/main" val="322357631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Tenants</a:t>
            </a:r>
            <a:endParaRPr lang="en-US" dirty="0"/>
          </a:p>
        </p:txBody>
      </p:sp>
      <p:sp>
        <p:nvSpPr>
          <p:cNvPr id="3" name="Content Placeholder 2"/>
          <p:cNvSpPr>
            <a:spLocks noGrp="1"/>
          </p:cNvSpPr>
          <p:nvPr>
            <p:ph sz="quarter" idx="10"/>
          </p:nvPr>
        </p:nvSpPr>
        <p:spPr/>
        <p:txBody>
          <a:bodyPr/>
          <a:lstStyle/>
          <a:p>
            <a:r>
              <a:rPr lang="en-US" dirty="0" smtClean="0"/>
              <a:t>Working </a:t>
            </a:r>
            <a:r>
              <a:rPr lang="en-US" dirty="0" smtClean="0"/>
              <a:t>with Microsoft to architect multiple tenant design</a:t>
            </a:r>
          </a:p>
          <a:p>
            <a:pPr lvl="1"/>
            <a:r>
              <a:rPr lang="en-US" dirty="0" smtClean="0"/>
              <a:t>In association with DSHS</a:t>
            </a:r>
            <a:r>
              <a:rPr lang="en-US" dirty="0" smtClean="0"/>
              <a:t>, ECY, WaTech and Microsoft</a:t>
            </a:r>
          </a:p>
          <a:p>
            <a:r>
              <a:rPr lang="en-US" dirty="0" smtClean="0"/>
              <a:t>Preliminary designs </a:t>
            </a:r>
            <a:r>
              <a:rPr lang="en-US" dirty="0" smtClean="0"/>
              <a:t>are 90% completed</a:t>
            </a:r>
            <a:endParaRPr lang="en-US" dirty="0" smtClean="0"/>
          </a:p>
          <a:p>
            <a:pPr lvl="1"/>
            <a:r>
              <a:rPr lang="en-US" dirty="0" smtClean="0"/>
              <a:t>Microsoft to present high level architecture by May 18</a:t>
            </a:r>
            <a:r>
              <a:rPr lang="en-US" baseline="30000" dirty="0" smtClean="0"/>
              <a:t>th</a:t>
            </a:r>
            <a:r>
              <a:rPr lang="en-US" dirty="0" smtClean="0"/>
              <a:t> or sooner, incorporating both designs</a:t>
            </a:r>
          </a:p>
          <a:p>
            <a:endParaRPr lang="en-US" dirty="0"/>
          </a:p>
          <a:p>
            <a:r>
              <a:rPr lang="en-US" dirty="0" smtClean="0"/>
              <a:t>Outcome is to </a:t>
            </a:r>
            <a:r>
              <a:rPr lang="en-US" dirty="0" smtClean="0"/>
              <a:t>build </a:t>
            </a:r>
            <a:r>
              <a:rPr lang="en-US" dirty="0" smtClean="0"/>
              <a:t>impact models for agencies, will still require OCIO policy exception</a:t>
            </a:r>
            <a:endParaRPr lang="en-US" dirty="0" smtClean="0"/>
          </a:p>
          <a:p>
            <a:endParaRPr lang="en-US" dirty="0" smtClean="0"/>
          </a:p>
        </p:txBody>
      </p:sp>
    </p:spTree>
    <p:extLst>
      <p:ext uri="{BB962C8B-B14F-4D97-AF65-F5344CB8AC3E}">
        <p14:creationId xmlns:p14="http://schemas.microsoft.com/office/powerpoint/2010/main" val="6605326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SAW Modernization Update</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89181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 Modernization Update</a:t>
            </a:r>
            <a:endParaRPr lang="en-US" dirty="0"/>
          </a:p>
        </p:txBody>
      </p:sp>
      <p:sp>
        <p:nvSpPr>
          <p:cNvPr id="3" name="Content Placeholder 2"/>
          <p:cNvSpPr>
            <a:spLocks noGrp="1"/>
          </p:cNvSpPr>
          <p:nvPr>
            <p:ph sz="quarter" idx="10"/>
          </p:nvPr>
        </p:nvSpPr>
        <p:spPr>
          <a:xfrm>
            <a:off x="527050" y="967666"/>
            <a:ext cx="11043043" cy="4898148"/>
          </a:xfrm>
        </p:spPr>
        <p:txBody>
          <a:bodyPr/>
          <a:lstStyle/>
          <a:p>
            <a:r>
              <a:rPr lang="en-US" dirty="0" smtClean="0"/>
              <a:t>Technical and Governance Groups to meet to decide on release date:</a:t>
            </a:r>
          </a:p>
          <a:p>
            <a:pPr lvl="1"/>
            <a:r>
              <a:rPr lang="en-US" dirty="0" smtClean="0"/>
              <a:t>July 10 – August 10 time frame</a:t>
            </a:r>
          </a:p>
          <a:p>
            <a:pPr lvl="2"/>
            <a:r>
              <a:rPr lang="en-US" dirty="0" smtClean="0"/>
              <a:t>New User Interface</a:t>
            </a:r>
          </a:p>
          <a:p>
            <a:pPr lvl="2"/>
            <a:r>
              <a:rPr lang="en-US" dirty="0" smtClean="0"/>
              <a:t>Agency branding</a:t>
            </a:r>
          </a:p>
          <a:p>
            <a:pPr lvl="2"/>
            <a:r>
              <a:rPr lang="en-US" dirty="0" smtClean="0"/>
              <a:t>Enhanced Tool Tips</a:t>
            </a:r>
          </a:p>
          <a:p>
            <a:pPr lvl="2"/>
            <a:r>
              <a:rPr lang="en-US" dirty="0" smtClean="0"/>
              <a:t>Ask for Help Streamlined</a:t>
            </a:r>
          </a:p>
          <a:p>
            <a:r>
              <a:rPr lang="en-US" dirty="0" smtClean="0"/>
              <a:t>IBM engaged to assist with LDAP Tune-Up</a:t>
            </a:r>
          </a:p>
          <a:p>
            <a:pPr lvl="1"/>
            <a:r>
              <a:rPr lang="en-US" dirty="0" smtClean="0"/>
              <a:t>Performance improvements</a:t>
            </a:r>
          </a:p>
          <a:p>
            <a:r>
              <a:rPr lang="en-US" dirty="0" smtClean="0"/>
              <a:t>SAW infrastructure architecture being reviewed and planning </a:t>
            </a:r>
            <a:r>
              <a:rPr lang="en-US" smtClean="0"/>
              <a:t>for enhancements</a:t>
            </a:r>
            <a:endParaRPr lang="en-US" dirty="0" smtClean="0"/>
          </a:p>
        </p:txBody>
      </p:sp>
    </p:spTree>
    <p:extLst>
      <p:ext uri="{BB962C8B-B14F-4D97-AF65-F5344CB8AC3E}">
        <p14:creationId xmlns:p14="http://schemas.microsoft.com/office/powerpoint/2010/main" val="423275169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765536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94" y="-266549"/>
            <a:ext cx="7886700" cy="1191835"/>
          </a:xfrm>
        </p:spPr>
        <p:txBody>
          <a:bodyPr/>
          <a:lstStyle/>
          <a:p>
            <a:r>
              <a:rPr lang="en-US" dirty="0" smtClean="0"/>
              <a:t>In the News . .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882" y="609600"/>
            <a:ext cx="7111651" cy="15342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555" y="2525842"/>
            <a:ext cx="3883571" cy="3032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943" y="3002136"/>
            <a:ext cx="3702489" cy="3043992"/>
          </a:xfrm>
          <a:prstGeom prst="rect">
            <a:avLst/>
          </a:prstGeom>
        </p:spPr>
      </p:pic>
    </p:spTree>
    <p:extLst>
      <p:ext uri="{BB962C8B-B14F-4D97-AF65-F5344CB8AC3E}">
        <p14:creationId xmlns:p14="http://schemas.microsoft.com/office/powerpoint/2010/main" val="3037041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838092"/>
            <a:ext cx="12192000" cy="1019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11" name="Rectangle 10"/>
          <p:cNvSpPr/>
          <p:nvPr/>
        </p:nvSpPr>
        <p:spPr bwMode="auto">
          <a:xfrm>
            <a:off x="4663440" y="1378425"/>
            <a:ext cx="7346211" cy="498081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WaTech Customer Satisfaction Survey</a:t>
            </a:r>
            <a:endParaRPr lang="en-US" dirty="0"/>
          </a:p>
        </p:txBody>
      </p:sp>
      <p:sp>
        <p:nvSpPr>
          <p:cNvPr id="4" name="TextBox 3"/>
          <p:cNvSpPr txBox="1"/>
          <p:nvPr/>
        </p:nvSpPr>
        <p:spPr>
          <a:xfrm>
            <a:off x="211204" y="1810697"/>
            <a:ext cx="4562443"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a:ln>
                  <a:noFill/>
                </a:ln>
                <a:solidFill>
                  <a:srgbClr val="000000"/>
                </a:solidFill>
                <a:effectLst/>
                <a:uLnTx/>
                <a:uFillTx/>
                <a:latin typeface="Arial"/>
                <a:ea typeface="+mn-ea"/>
                <a:cs typeface="+mn-cs"/>
              </a:rPr>
              <a:t>I</a:t>
            </a: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nterviews complete (71)</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85% response rate</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Vendor analyzing results</a:t>
            </a:r>
            <a:endParaRPr kumimoji="0" lang="en-US" sz="2800" b="0" i="0" u="none"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Results expected end of May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28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5" name="TextBox 4"/>
          <p:cNvSpPr txBox="1"/>
          <p:nvPr/>
        </p:nvSpPr>
        <p:spPr>
          <a:xfrm>
            <a:off x="4626580"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AGR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APA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ART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ATG</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BTA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BVFFRO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CHA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CJTC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DAHP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DEL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p:txBody>
      </p:sp>
      <p:sp>
        <p:nvSpPr>
          <p:cNvPr id="8" name="TextBox 7"/>
          <p:cNvSpPr txBox="1"/>
          <p:nvPr/>
        </p:nvSpPr>
        <p:spPr>
          <a:xfrm>
            <a:off x="5810615" y="1328409"/>
            <a:ext cx="130231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DES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DFW</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DNR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DRS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DVA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ECY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ELUHO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9" name="TextBox 8"/>
          <p:cNvSpPr txBox="1"/>
          <p:nvPr/>
        </p:nvSpPr>
        <p:spPr>
          <a:xfrm>
            <a:off x="6729905"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ESD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EWU</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FMSIB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GMC</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GOV</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HUM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INS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L&amp;I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LCB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LEOFF</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LOT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MIL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0" name="TextBox 9"/>
          <p:cNvSpPr txBox="1"/>
          <p:nvPr/>
        </p:nvSpPr>
        <p:spPr>
          <a:xfrm>
            <a:off x="7718150" y="1328409"/>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OAH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OCLA</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OFM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OMWBE</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OST</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PARKS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PDC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PERC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PLIA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RCFB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SAC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SCC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SDA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2" name="TextBox 11"/>
          <p:cNvSpPr txBox="1"/>
          <p:nvPr/>
        </p:nvSpPr>
        <p:spPr>
          <a:xfrm>
            <a:off x="8848254" y="1328409"/>
            <a:ext cx="210792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SEC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SIB</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STS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TESC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UTC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WHS</a:t>
            </a:r>
            <a:endParaRPr kumimoji="0" lang="en-US" sz="1600" b="0" i="0" u="sng" strike="noStrike" kern="1200" cap="none" spc="-70" normalizeH="0" baseline="0" noProof="0" dirty="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WSP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DSHS/ALTSA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DSHS/CA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DSHS/ESA+DCS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DSHS/JRA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DSHS/TSD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3" name="TextBox 12"/>
          <p:cNvSpPr txBox="1"/>
          <p:nvPr/>
        </p:nvSpPr>
        <p:spPr>
          <a:xfrm>
            <a:off x="9925396" y="1328409"/>
            <a:ext cx="2121115"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466465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501" y="894728"/>
            <a:ext cx="4367854" cy="1750011"/>
          </a:xfrm>
        </p:spPr>
        <p:txBody>
          <a:bodyPr/>
          <a:lstStyle/>
          <a:p>
            <a:r>
              <a:rPr lang="en-US" dirty="0" smtClean="0"/>
              <a:t>OCIO Update	</a:t>
            </a:r>
            <a:endParaRPr lang="en-US" dirty="0"/>
          </a:p>
        </p:txBody>
      </p:sp>
      <p:sp>
        <p:nvSpPr>
          <p:cNvPr id="5" name="Text Placeholder 4"/>
          <p:cNvSpPr>
            <a:spLocks noGrp="1"/>
          </p:cNvSpPr>
          <p:nvPr>
            <p:ph type="body" sz="quarter" idx="12"/>
          </p:nvPr>
        </p:nvSpPr>
        <p:spPr>
          <a:xfrm>
            <a:off x="613501" y="2777904"/>
            <a:ext cx="4357558" cy="1376846"/>
          </a:xfrm>
        </p:spPr>
        <p:txBody>
          <a:bodyPr/>
          <a:lstStyle/>
          <a:p>
            <a:r>
              <a:rPr lang="en-US" dirty="0" smtClean="0"/>
              <a:t>Sue Langen, OCIO</a:t>
            </a:r>
          </a:p>
          <a:p>
            <a:r>
              <a:rPr lang="en-US" dirty="0" smtClean="0"/>
              <a:t>Laura Parma, OCIO</a:t>
            </a:r>
          </a:p>
          <a:p>
            <a:r>
              <a:rPr lang="en-US" dirty="0" smtClean="0"/>
              <a:t>Whitney Dickinson, OCIO</a:t>
            </a:r>
          </a:p>
          <a:p>
            <a:r>
              <a:rPr lang="en-US" dirty="0" smtClean="0"/>
              <a:t>Amy Pearson, OCIO</a:t>
            </a:r>
          </a:p>
          <a:p>
            <a:endParaRPr lang="en-US" dirty="0"/>
          </a:p>
        </p:txBody>
      </p:sp>
    </p:spTree>
    <p:extLst>
      <p:ext uri="{BB962C8B-B14F-4D97-AF65-F5344CB8AC3E}">
        <p14:creationId xmlns:p14="http://schemas.microsoft.com/office/powerpoint/2010/main" val="24584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Round Table Discussion</a:t>
            </a:r>
            <a:endParaRPr lang="en-US" dirty="0"/>
          </a:p>
        </p:txBody>
      </p:sp>
      <p:sp>
        <p:nvSpPr>
          <p:cNvPr id="5" name="Text Placeholder 4"/>
          <p:cNvSpPr>
            <a:spLocks noGrp="1"/>
          </p:cNvSpPr>
          <p:nvPr>
            <p:ph type="body" sz="quarter" idx="12"/>
          </p:nvPr>
        </p:nvSpPr>
        <p:spPr/>
        <p:txBody>
          <a:bodyPr/>
          <a:lstStyle/>
          <a:p>
            <a:r>
              <a:rPr lang="en-US" dirty="0" smtClean="0"/>
              <a:t>One Washington, Stacey Scott, OFM</a:t>
            </a:r>
          </a:p>
          <a:p>
            <a:r>
              <a:rPr lang="en-US" dirty="0" smtClean="0"/>
              <a:t>Budget Process</a:t>
            </a:r>
            <a:endParaRPr lang="en-US" dirty="0"/>
          </a:p>
        </p:txBody>
      </p:sp>
    </p:spTree>
    <p:extLst>
      <p:ext uri="{BB962C8B-B14F-4D97-AF65-F5344CB8AC3E}">
        <p14:creationId xmlns:p14="http://schemas.microsoft.com/office/powerpoint/2010/main" val="2022129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May 8, </a:t>
            </a:r>
            <a:r>
              <a:rPr lang="en-US" dirty="0">
                <a:latin typeface="Arial" panose="020B0604020202020204" pitchFamily="34" charset="0"/>
                <a:cs typeface="Arial" panose="020B0604020202020204" pitchFamily="34" charset="0"/>
              </a:rPr>
              <a:t>2018</a:t>
            </a:r>
          </a:p>
        </p:txBody>
      </p:sp>
      <p:sp>
        <p:nvSpPr>
          <p:cNvPr id="4" name="Text Placeholder 3"/>
          <p:cNvSpPr>
            <a:spLocks noGrp="1"/>
          </p:cNvSpPr>
          <p:nvPr>
            <p:ph type="body" sz="quarter" idx="16"/>
          </p:nvPr>
        </p:nvSpPr>
        <p:spPr>
          <a:xfrm>
            <a:off x="2571750" y="1743075"/>
            <a:ext cx="7203621" cy="1658938"/>
          </a:xfrm>
        </p:spPr>
        <p:txBody>
          <a:bodyPr>
            <a:normAutofit lnSpcReduction="10000"/>
          </a:bodyPr>
          <a:lstStyle/>
          <a:p>
            <a:endParaRPr lang="en-US" dirty="0"/>
          </a:p>
          <a:p>
            <a:r>
              <a:rPr lang="en-US" dirty="0" smtClean="0"/>
              <a:t>CIO Forum</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485"/>
          <a:stretch/>
        </p:blipFill>
        <p:spPr>
          <a:xfrm>
            <a:off x="2055813" y="5054160"/>
            <a:ext cx="4268788" cy="1083091"/>
          </a:xfrm>
          <a:prstGeom prst="rect">
            <a:avLst/>
          </a:prstGeom>
        </p:spPr>
      </p:pic>
    </p:spTree>
    <p:extLst>
      <p:ext uri="{BB962C8B-B14F-4D97-AF65-F5344CB8AC3E}">
        <p14:creationId xmlns:p14="http://schemas.microsoft.com/office/powerpoint/2010/main" val="145283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normAutofit fontScale="92500" lnSpcReduction="10000"/>
          </a:bodyPr>
          <a:lstStyle/>
          <a:p>
            <a:r>
              <a:rPr lang="en-US" dirty="0"/>
              <a:t>Agenda</a:t>
            </a:r>
          </a:p>
        </p:txBody>
      </p:sp>
      <p:sp>
        <p:nvSpPr>
          <p:cNvPr id="11" name="Date Placeholder 10"/>
          <p:cNvSpPr>
            <a:spLocks noGrp="1"/>
          </p:cNvSpPr>
          <p:nvPr>
            <p:ph type="dt" sz="half" idx="10"/>
          </p:nvPr>
        </p:nvSpPr>
        <p:spPr/>
        <p:txBody>
          <a:bodyPr/>
          <a:lstStyle/>
          <a:p>
            <a:pPr defTabSz="457200"/>
            <a:r>
              <a:rPr lang="en-US" dirty="0">
                <a:solidFill>
                  <a:prstClr val="black">
                    <a:tint val="75000"/>
                  </a:prstClr>
                </a:solidFill>
                <a:latin typeface="Calibri Light"/>
              </a:rPr>
              <a:t>OFM </a:t>
            </a:r>
            <a:fld id="{922B3D28-9F3B-4F87-BCA1-272744944D07}"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2" name="Slide Number Placeholder 11"/>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34</a:t>
            </a:fld>
            <a:endParaRPr lang="en-US" dirty="0">
              <a:solidFill>
                <a:prstClr val="black">
                  <a:tint val="75000"/>
                </a:prstClr>
              </a:solidFill>
              <a:latin typeface="Calibri Light"/>
            </a:endParaRPr>
          </a:p>
        </p:txBody>
      </p:sp>
      <p:graphicFrame>
        <p:nvGraphicFramePr>
          <p:cNvPr id="7" name="Table 6"/>
          <p:cNvGraphicFramePr>
            <a:graphicFrameLocks noGrp="1"/>
          </p:cNvGraphicFramePr>
          <p:nvPr>
            <p:extLst/>
          </p:nvPr>
        </p:nvGraphicFramePr>
        <p:xfrm>
          <a:off x="2133600" y="1023258"/>
          <a:ext cx="7228114" cy="4568613"/>
        </p:xfrm>
        <a:graphic>
          <a:graphicData uri="http://schemas.openxmlformats.org/drawingml/2006/table">
            <a:tbl>
              <a:tblPr firstRow="1" bandRow="1">
                <a:tableStyleId>{00A15C55-8517-42AA-B614-E9B94910E393}</a:tableStyleId>
              </a:tblPr>
              <a:tblGrid>
                <a:gridCol w="7228114">
                  <a:extLst>
                    <a:ext uri="{9D8B030D-6E8A-4147-A177-3AD203B41FA5}">
                      <a16:colId xmlns:a16="http://schemas.microsoft.com/office/drawing/2014/main" val="4002173417"/>
                    </a:ext>
                  </a:extLst>
                </a:gridCol>
              </a:tblGrid>
              <a:tr h="561219">
                <a:tc>
                  <a:txBody>
                    <a:bodyPr/>
                    <a:lstStyle/>
                    <a:p>
                      <a:r>
                        <a:rPr lang="en-US" sz="1800" dirty="0">
                          <a:latin typeface="Arial" panose="020B0604020202020204" pitchFamily="34" charset="0"/>
                          <a:cs typeface="Arial" panose="020B0604020202020204" pitchFamily="34" charset="0"/>
                        </a:rPr>
                        <a:t>Topic</a:t>
                      </a:r>
                    </a:p>
                  </a:txBody>
                  <a:tcPr/>
                </a:tc>
                <a:extLst>
                  <a:ext uri="{0D108BD9-81ED-4DB2-BD59-A6C34878D82A}">
                    <a16:rowId xmlns:a16="http://schemas.microsoft.com/office/drawing/2014/main" val="3290542510"/>
                  </a:ext>
                </a:extLst>
              </a:tr>
              <a:tr h="561219">
                <a:tc>
                  <a:txBody>
                    <a:bodyPr/>
                    <a:lstStyle/>
                    <a:p>
                      <a:pPr marL="285750" indent="-285750"/>
                      <a:r>
                        <a:rPr lang="en-US" sz="1800" dirty="0">
                          <a:latin typeface="Arial" panose="020B0604020202020204" pitchFamily="34" charset="0"/>
                          <a:cs typeface="Arial" panose="020B0604020202020204" pitchFamily="34" charset="0"/>
                        </a:rPr>
                        <a:t>1. One Washington Program overview</a:t>
                      </a:r>
                    </a:p>
                  </a:txBody>
                  <a:tcPr/>
                </a:tc>
                <a:extLst>
                  <a:ext uri="{0D108BD9-81ED-4DB2-BD59-A6C34878D82A}">
                    <a16:rowId xmlns:a16="http://schemas.microsoft.com/office/drawing/2014/main" val="3707912082"/>
                  </a:ext>
                </a:extLst>
              </a:tr>
              <a:tr h="561219">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2. Integration Implementation Plan</a:t>
                      </a:r>
                    </a:p>
                  </a:txBody>
                  <a:tcPr/>
                </a:tc>
                <a:extLst>
                  <a:ext uri="{0D108BD9-81ED-4DB2-BD59-A6C34878D82A}">
                    <a16:rowId xmlns:a16="http://schemas.microsoft.com/office/drawing/2014/main" val="545496811"/>
                  </a:ext>
                </a:extLst>
              </a:tr>
              <a:tr h="561219">
                <a:tc>
                  <a:txBody>
                    <a:bodyPr/>
                    <a:lstStyle/>
                    <a:p>
                      <a:pPr marL="285750" indent="-285750"/>
                      <a:r>
                        <a:rPr lang="en-US" sz="1800" dirty="0">
                          <a:latin typeface="Arial" panose="020B0604020202020204" pitchFamily="34" charset="0"/>
                          <a:cs typeface="Arial" panose="020B0604020202020204" pitchFamily="34" charset="0"/>
                        </a:rPr>
                        <a:t>3. One Washington ERP Experience</a:t>
                      </a:r>
                    </a:p>
                  </a:txBody>
                  <a:tcPr/>
                </a:tc>
                <a:extLst>
                  <a:ext uri="{0D108BD9-81ED-4DB2-BD59-A6C34878D82A}">
                    <a16:rowId xmlns:a16="http://schemas.microsoft.com/office/drawing/2014/main" val="2974208283"/>
                  </a:ext>
                </a:extLst>
              </a:tr>
              <a:tr h="561219">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4. Governance Advisory Groups</a:t>
                      </a:r>
                    </a:p>
                  </a:txBody>
                  <a:tcPr/>
                </a:tc>
                <a:extLst>
                  <a:ext uri="{0D108BD9-81ED-4DB2-BD59-A6C34878D82A}">
                    <a16:rowId xmlns:a16="http://schemas.microsoft.com/office/drawing/2014/main" val="3833287095"/>
                  </a:ext>
                </a:extLst>
              </a:tr>
              <a:tr h="561219">
                <a:tc>
                  <a: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5. Supplemental Budget Request</a:t>
                      </a:r>
                    </a:p>
                    <a:p>
                      <a:pPr marL="285750" indent="-285750"/>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6391478"/>
                  </a:ext>
                </a:extLst>
              </a:tr>
              <a:tr h="561219">
                <a:tc>
                  <a:txBody>
                    <a:bodyPr/>
                    <a:lstStyle/>
                    <a:p>
                      <a:pPr marL="285750" indent="-285750"/>
                      <a:r>
                        <a:rPr lang="en-US" sz="1800" dirty="0">
                          <a:latin typeface="Arial" panose="020B0604020202020204" pitchFamily="34" charset="0"/>
                          <a:cs typeface="Arial" panose="020B0604020202020204" pitchFamily="34" charset="0"/>
                        </a:rPr>
                        <a:t>6. Timeline and Deployment Waves</a:t>
                      </a:r>
                    </a:p>
                  </a:txBody>
                  <a:tcPr/>
                </a:tc>
                <a:extLst>
                  <a:ext uri="{0D108BD9-81ED-4DB2-BD59-A6C34878D82A}">
                    <a16:rowId xmlns:a16="http://schemas.microsoft.com/office/drawing/2014/main" val="138499116"/>
                  </a:ext>
                </a:extLst>
              </a:tr>
              <a:tr h="561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7. Biennial Budget Requests</a:t>
                      </a:r>
                    </a:p>
                  </a:txBody>
                  <a:tcPr/>
                </a:tc>
                <a:extLst>
                  <a:ext uri="{0D108BD9-81ED-4DB2-BD59-A6C34878D82A}">
                    <a16:rowId xmlns:a16="http://schemas.microsoft.com/office/drawing/2014/main" val="933041874"/>
                  </a:ext>
                </a:extLst>
              </a:tr>
            </a:tbl>
          </a:graphicData>
        </a:graphic>
      </p:graphicFrame>
    </p:spTree>
    <p:extLst>
      <p:ext uri="{BB962C8B-B14F-4D97-AF65-F5344CB8AC3E}">
        <p14:creationId xmlns:p14="http://schemas.microsoft.com/office/powerpoint/2010/main" val="239649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Washington Program </a:t>
            </a:r>
          </a:p>
        </p:txBody>
      </p:sp>
      <p:sp>
        <p:nvSpPr>
          <p:cNvPr id="4" name="Content Placeholder 2"/>
          <p:cNvSpPr>
            <a:spLocks noGrp="1"/>
          </p:cNvSpPr>
          <p:nvPr>
            <p:ph idx="1"/>
          </p:nvPr>
        </p:nvSpPr>
        <p:spPr>
          <a:xfrm>
            <a:off x="2153265" y="1291193"/>
            <a:ext cx="8160774" cy="4351338"/>
          </a:xfrm>
        </p:spPr>
        <p:txBody>
          <a:bodyPr>
            <a:normAutofit/>
          </a:bodyPr>
          <a:lstStyle/>
          <a:p>
            <a:pPr>
              <a:lnSpc>
                <a:spcPct val="100000"/>
              </a:lnSpc>
              <a:spcBef>
                <a:spcPts val="0"/>
              </a:spcBef>
              <a:defRPr/>
            </a:pPr>
            <a:r>
              <a:rPr lang="en-US" sz="2000" dirty="0">
                <a:solidFill>
                  <a:srgbClr val="000000"/>
                </a:solidFill>
                <a:latin typeface="Corbel" panose="020B0503020204020204"/>
              </a:rPr>
              <a:t>One Washington is a comprehensive business transformation program to modernize and improve aging administrative systems and related business processes that are common across state government.</a:t>
            </a:r>
          </a:p>
          <a:p>
            <a:pPr marL="396875" indent="-284163">
              <a:spcAft>
                <a:spcPts val="1200"/>
              </a:spcAft>
              <a:buClr>
                <a:srgbClr val="1680BC"/>
              </a:buClr>
              <a:buFont typeface="Wingdings 2" panose="05020102010507070707" pitchFamily="18" charset="2"/>
              <a:buChar char=""/>
            </a:pPr>
            <a:endParaRPr lang="en-US" sz="2000" dirty="0">
              <a:latin typeface="+mn-lt"/>
            </a:endParaRP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35</a:t>
            </a:fld>
            <a:endParaRPr lang="en-US" dirty="0">
              <a:solidFill>
                <a:prstClr val="black">
                  <a:tint val="75000"/>
                </a:prstClr>
              </a:solidFill>
              <a:latin typeface="Calibri Light"/>
            </a:endParaRPr>
          </a:p>
        </p:txBody>
      </p:sp>
      <p:pic>
        <p:nvPicPr>
          <p:cNvPr id="6" name="Picture 5">
            <a:extLst>
              <a:ext uri="{FF2B5EF4-FFF2-40B4-BE49-F238E27FC236}">
                <a16:creationId xmlns:a16="http://schemas.microsoft.com/office/drawing/2014/main" id="{92693E9D-7DD5-4E51-AEB2-076FD3399AAD}"/>
              </a:ext>
            </a:extLst>
          </p:cNvPr>
          <p:cNvPicPr>
            <a:picLocks noChangeAspect="1"/>
          </p:cNvPicPr>
          <p:nvPr/>
        </p:nvPicPr>
        <p:blipFill>
          <a:blip r:embed="rId2"/>
          <a:stretch>
            <a:fillRect/>
          </a:stretch>
        </p:blipFill>
        <p:spPr>
          <a:xfrm>
            <a:off x="2193005" y="2836639"/>
            <a:ext cx="7791363" cy="1914310"/>
          </a:xfrm>
          <a:prstGeom prst="rect">
            <a:avLst/>
          </a:prstGeom>
        </p:spPr>
      </p:pic>
    </p:spTree>
    <p:extLst>
      <p:ext uri="{BB962C8B-B14F-4D97-AF65-F5344CB8AC3E}">
        <p14:creationId xmlns:p14="http://schemas.microsoft.com/office/powerpoint/2010/main" val="536886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One Washington</a:t>
            </a: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36</a:t>
            </a:fld>
            <a:endParaRPr lang="en-US" dirty="0">
              <a:solidFill>
                <a:prstClr val="black">
                  <a:tint val="75000"/>
                </a:prstClr>
              </a:solidFill>
              <a:latin typeface="Calibri Light"/>
            </a:endParaRPr>
          </a:p>
        </p:txBody>
      </p:sp>
      <p:pic>
        <p:nvPicPr>
          <p:cNvPr id="6" name="Picture 5">
            <a:extLst>
              <a:ext uri="{FF2B5EF4-FFF2-40B4-BE49-F238E27FC236}">
                <a16:creationId xmlns:a16="http://schemas.microsoft.com/office/drawing/2014/main" id="{5956A484-3193-4C34-8A85-5FC1E49388D9}"/>
              </a:ext>
            </a:extLst>
          </p:cNvPr>
          <p:cNvPicPr>
            <a:picLocks noChangeAspect="1"/>
          </p:cNvPicPr>
          <p:nvPr/>
        </p:nvPicPr>
        <p:blipFill>
          <a:blip r:embed="rId2"/>
          <a:stretch>
            <a:fillRect/>
          </a:stretch>
        </p:blipFill>
        <p:spPr>
          <a:xfrm>
            <a:off x="3581400" y="1354154"/>
            <a:ext cx="5360428" cy="4294522"/>
          </a:xfrm>
          <a:prstGeom prst="rect">
            <a:avLst/>
          </a:prstGeom>
        </p:spPr>
      </p:pic>
    </p:spTree>
    <p:extLst>
      <p:ext uri="{BB962C8B-B14F-4D97-AF65-F5344CB8AC3E}">
        <p14:creationId xmlns:p14="http://schemas.microsoft.com/office/powerpoint/2010/main" val="242257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Blueprint</a:t>
            </a:r>
          </a:p>
        </p:txBody>
      </p:sp>
      <p:sp>
        <p:nvSpPr>
          <p:cNvPr id="4" name="Content Placeholder 2"/>
          <p:cNvSpPr>
            <a:spLocks noGrp="1"/>
          </p:cNvSpPr>
          <p:nvPr>
            <p:ph idx="1"/>
          </p:nvPr>
        </p:nvSpPr>
        <p:spPr>
          <a:xfrm>
            <a:off x="2153265" y="1291193"/>
            <a:ext cx="8160774" cy="4351338"/>
          </a:xfrm>
        </p:spPr>
        <p:txBody>
          <a:bodyPr>
            <a:normAutofit/>
          </a:bodyPr>
          <a:lstStyle/>
          <a:p>
            <a:pPr>
              <a:lnSpc>
                <a:spcPct val="110000"/>
              </a:lnSpc>
              <a:spcBef>
                <a:spcPts val="0"/>
              </a:spcBef>
              <a:spcAft>
                <a:spcPts val="600"/>
              </a:spcAft>
              <a:defRPr/>
            </a:pPr>
            <a:r>
              <a:rPr lang="en-US" sz="2000" dirty="0">
                <a:solidFill>
                  <a:srgbClr val="000000"/>
                </a:solidFill>
                <a:latin typeface="Arial" panose="020B0604020202020204" pitchFamily="34" charset="0"/>
                <a:cs typeface="Arial" panose="020B0604020202020204" pitchFamily="34" charset="0"/>
              </a:rPr>
              <a:t>The One Washington program has been working with stakeholders in interviews and workshops to complete the Program Blueprint.  The final version will be published in June.  </a:t>
            </a:r>
          </a:p>
          <a:p>
            <a:pPr marL="112712">
              <a:spcAft>
                <a:spcPts val="1200"/>
              </a:spcAft>
              <a:buClr>
                <a:srgbClr val="1680BC"/>
              </a:buClr>
            </a:pPr>
            <a:endParaRPr lang="en-US" sz="2000" dirty="0">
              <a:latin typeface="+mn-lt"/>
            </a:endParaRP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37</a:t>
            </a:fld>
            <a:endParaRPr lang="en-US" dirty="0">
              <a:solidFill>
                <a:prstClr val="black">
                  <a:tint val="75000"/>
                </a:prstClr>
              </a:solidFill>
              <a:latin typeface="Calibri Light"/>
            </a:endParaRPr>
          </a:p>
        </p:txBody>
      </p:sp>
      <p:pic>
        <p:nvPicPr>
          <p:cNvPr id="3" name="Picture 2">
            <a:extLst>
              <a:ext uri="{FF2B5EF4-FFF2-40B4-BE49-F238E27FC236}">
                <a16:creationId xmlns:a16="http://schemas.microsoft.com/office/drawing/2014/main" id="{D18AC5EF-02F5-4C12-9174-38BC1B1E09FE}"/>
              </a:ext>
            </a:extLst>
          </p:cNvPr>
          <p:cNvPicPr>
            <a:picLocks noChangeAspect="1"/>
          </p:cNvPicPr>
          <p:nvPr/>
        </p:nvPicPr>
        <p:blipFill>
          <a:blip r:embed="rId2"/>
          <a:stretch>
            <a:fillRect/>
          </a:stretch>
        </p:blipFill>
        <p:spPr>
          <a:xfrm>
            <a:off x="2153265" y="2712571"/>
            <a:ext cx="8160774" cy="2929960"/>
          </a:xfrm>
          <a:prstGeom prst="rect">
            <a:avLst/>
          </a:prstGeom>
        </p:spPr>
      </p:pic>
    </p:spTree>
    <p:extLst>
      <p:ext uri="{BB962C8B-B14F-4D97-AF65-F5344CB8AC3E}">
        <p14:creationId xmlns:p14="http://schemas.microsoft.com/office/powerpoint/2010/main" val="247524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Blueprint</a:t>
            </a: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38</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193148B9-6C71-43E0-B528-EA927BCAAFB4}"/>
              </a:ext>
            </a:extLst>
          </p:cNvPr>
          <p:cNvSpPr txBox="1">
            <a:spLocks/>
          </p:cNvSpPr>
          <p:nvPr/>
        </p:nvSpPr>
        <p:spPr>
          <a:xfrm>
            <a:off x="2056472" y="1315795"/>
            <a:ext cx="7831591" cy="40883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prstClr val="black"/>
                </a:solidFill>
                <a:latin typeface="Arial" panose="020B0604020202020204" pitchFamily="34" charset="0"/>
                <a:cs typeface="Arial" panose="020B0604020202020204" pitchFamily="34" charset="0"/>
              </a:rPr>
              <a:t>Blueprint version 3 (final version) will provide more details on:  </a:t>
            </a:r>
          </a:p>
          <a:p>
            <a:pPr marL="800100" lvl="1" indent="-342900"/>
            <a:r>
              <a:rPr lang="en-US" sz="1700" dirty="0">
                <a:solidFill>
                  <a:prstClr val="black"/>
                </a:solidFill>
                <a:latin typeface="Arial" panose="020B0604020202020204" pitchFamily="34" charset="0"/>
                <a:cs typeface="Arial" panose="020B0604020202020204" pitchFamily="34" charset="0"/>
              </a:rPr>
              <a:t>Performance measures – Defines the metrics and targets that One Washington will use to measure success</a:t>
            </a:r>
          </a:p>
          <a:p>
            <a:pPr marL="800100" lvl="1" indent="-342900"/>
            <a:r>
              <a:rPr lang="en-US" sz="1700" dirty="0">
                <a:solidFill>
                  <a:prstClr val="black"/>
                </a:solidFill>
                <a:latin typeface="Arial" panose="020B0604020202020204" pitchFamily="34" charset="0"/>
                <a:cs typeface="Arial" panose="020B0604020202020204" pitchFamily="34" charset="0"/>
              </a:rPr>
              <a:t>Master Data Management – Current processes, challenges and governance</a:t>
            </a:r>
          </a:p>
          <a:p>
            <a:pPr marL="800100" lvl="1" indent="-342900"/>
            <a:r>
              <a:rPr lang="en-US" sz="1700" dirty="0">
                <a:solidFill>
                  <a:prstClr val="black"/>
                </a:solidFill>
                <a:latin typeface="Arial" panose="020B0604020202020204" pitchFamily="34" charset="0"/>
                <a:cs typeface="Arial" panose="020B0604020202020204" pitchFamily="34" charset="0"/>
              </a:rPr>
              <a:t>Risk Mitigation – Defines program risks and mitigation plans</a:t>
            </a:r>
          </a:p>
          <a:p>
            <a:pPr marL="800100" lvl="1" indent="-342900"/>
            <a:r>
              <a:rPr lang="en-US" sz="1700" dirty="0">
                <a:solidFill>
                  <a:prstClr val="black"/>
                </a:solidFill>
                <a:latin typeface="Arial" panose="020B0604020202020204" pitchFamily="34" charset="0"/>
                <a:cs typeface="Arial" panose="020B0604020202020204" pitchFamily="34" charset="0"/>
              </a:rPr>
              <a:t>Implementation phasing – Alignment of agencies to waves</a:t>
            </a:r>
          </a:p>
          <a:p>
            <a:pPr marL="800100" lvl="1" indent="-342900"/>
            <a:r>
              <a:rPr lang="en-US" sz="1700" dirty="0">
                <a:solidFill>
                  <a:prstClr val="black"/>
                </a:solidFill>
                <a:latin typeface="Arial" panose="020B0604020202020204" pitchFamily="34" charset="0"/>
                <a:cs typeface="Arial" panose="020B0604020202020204" pitchFamily="34" charset="0"/>
              </a:rPr>
              <a:t>Finance Strategy – Funding of program costs</a:t>
            </a:r>
          </a:p>
          <a:p>
            <a:pPr marL="342900" indent="-342900"/>
            <a:r>
              <a:rPr lang="en-US" sz="1800" dirty="0">
                <a:solidFill>
                  <a:prstClr val="black"/>
                </a:solidFill>
                <a:latin typeface="Arial" panose="020B0604020202020204" pitchFamily="34" charset="0"/>
                <a:cs typeface="Arial" panose="020B0604020202020204" pitchFamily="34" charset="0"/>
              </a:rPr>
              <a:t>The Program Blueprint will be published in June</a:t>
            </a:r>
          </a:p>
        </p:txBody>
      </p:sp>
    </p:spTree>
    <p:extLst>
      <p:ext uri="{BB962C8B-B14F-4D97-AF65-F5344CB8AC3E}">
        <p14:creationId xmlns:p14="http://schemas.microsoft.com/office/powerpoint/2010/main" val="3829495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a:t>
            </a:r>
            <a:r>
              <a:rPr lang="en-US" dirty="0" smtClean="0"/>
              <a:t>Implementation Plan</a:t>
            </a:r>
            <a:endParaRPr lang="en-US" dirty="0"/>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39</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193148B9-6C71-43E0-B528-EA927BCAAFB4}"/>
              </a:ext>
            </a:extLst>
          </p:cNvPr>
          <p:cNvSpPr txBox="1">
            <a:spLocks/>
          </p:cNvSpPr>
          <p:nvPr/>
        </p:nvSpPr>
        <p:spPr>
          <a:xfrm>
            <a:off x="2056472" y="1315795"/>
            <a:ext cx="7831591" cy="53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prstClr val="black"/>
                </a:solidFill>
                <a:latin typeface="Arial" panose="020B0604020202020204" pitchFamily="34" charset="0"/>
                <a:cs typeface="Arial" panose="020B0604020202020204" pitchFamily="34" charset="0"/>
              </a:rPr>
              <a:t>One Washington has been meeting with agencies to complete System Impact summaries for systems that interact with AFRS (~44 agencies and 280+ systems)</a:t>
            </a:r>
          </a:p>
          <a:p>
            <a:pPr marL="342900" indent="-342900"/>
            <a:r>
              <a:rPr lang="en-US" sz="1800" dirty="0">
                <a:solidFill>
                  <a:prstClr val="black"/>
                </a:solidFill>
                <a:latin typeface="Arial" panose="020B0604020202020204" pitchFamily="34" charset="0"/>
                <a:cs typeface="Arial" panose="020B0604020202020204" pitchFamily="34" charset="0"/>
              </a:rPr>
              <a:t>The objective of the system impact summaries is to:</a:t>
            </a:r>
          </a:p>
          <a:p>
            <a:pPr marL="800100" lvl="1" indent="-342900"/>
            <a:r>
              <a:rPr lang="en-US" sz="1700" dirty="0">
                <a:solidFill>
                  <a:prstClr val="black"/>
                </a:solidFill>
                <a:latin typeface="Arial" panose="020B0604020202020204" pitchFamily="34" charset="0"/>
                <a:cs typeface="Arial" panose="020B0604020202020204" pitchFamily="34" charset="0"/>
              </a:rPr>
              <a:t>Determine if an integration (system will remain) or data conversion (system will be retired) is needed</a:t>
            </a:r>
          </a:p>
          <a:p>
            <a:pPr marL="800100" lvl="1" indent="-342900"/>
            <a:r>
              <a:rPr lang="en-US" sz="1700" dirty="0">
                <a:solidFill>
                  <a:prstClr val="black"/>
                </a:solidFill>
                <a:latin typeface="Arial" panose="020B0604020202020204" pitchFamily="34" charset="0"/>
                <a:cs typeface="Arial" panose="020B0604020202020204" pitchFamily="34" charset="0"/>
              </a:rPr>
              <a:t>Collect key information (i.e. business process, regulatory requirement, etc.) on agency systems</a:t>
            </a:r>
          </a:p>
          <a:p>
            <a:pPr marL="342900" indent="-342900"/>
            <a:r>
              <a:rPr lang="en-US" sz="1800" dirty="0">
                <a:solidFill>
                  <a:prstClr val="black"/>
                </a:solidFill>
                <a:latin typeface="Arial" panose="020B0604020202020204" pitchFamily="34" charset="0"/>
                <a:cs typeface="Arial" panose="020B0604020202020204" pitchFamily="34" charset="0"/>
              </a:rPr>
              <a:t>The system impact data will aid agencies and One Washington in the budget planning process and the business capabilities work starting in July</a:t>
            </a:r>
          </a:p>
          <a:p>
            <a:pPr marL="342900" indent="-342900"/>
            <a:r>
              <a:rPr lang="en-US" sz="1800" dirty="0">
                <a:solidFill>
                  <a:prstClr val="black"/>
                </a:solidFill>
                <a:latin typeface="Arial" panose="020B0604020202020204" pitchFamily="34" charset="0"/>
                <a:cs typeface="Arial" panose="020B0604020202020204" pitchFamily="34" charset="0"/>
              </a:rPr>
              <a:t>A consolidated report of the system impact analysis will be published in the Program Blueprint Integration Implementation plan in June </a:t>
            </a:r>
          </a:p>
          <a:p>
            <a:pPr marL="800100" lvl="1" indent="-342900"/>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77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rPr>
              <a:t>What happened?</a:t>
            </a:r>
          </a:p>
        </p:txBody>
      </p:sp>
      <p:sp>
        <p:nvSpPr>
          <p:cNvPr id="3" name="Content Placeholder 2"/>
          <p:cNvSpPr>
            <a:spLocks noGrp="1"/>
          </p:cNvSpPr>
          <p:nvPr>
            <p:ph idx="1"/>
          </p:nvPr>
        </p:nvSpPr>
        <p:spPr/>
        <p:txBody>
          <a:bodyPr>
            <a:normAutofit/>
          </a:bodyPr>
          <a:lstStyle/>
          <a:p>
            <a:r>
              <a:rPr lang="en-US" sz="2800" dirty="0"/>
              <a:t>Is this a data breach?</a:t>
            </a:r>
          </a:p>
          <a:p>
            <a:r>
              <a:rPr lang="en-US" sz="2800" dirty="0"/>
              <a:t>Who is at fault?</a:t>
            </a:r>
          </a:p>
          <a:p>
            <a:r>
              <a:rPr lang="en-US" sz="2800" dirty="0"/>
              <a:t>What is the consumer damage?</a:t>
            </a:r>
          </a:p>
          <a:p>
            <a:r>
              <a:rPr lang="en-US" sz="2800" dirty="0"/>
              <a:t>What is the consumer remedy?</a:t>
            </a:r>
          </a:p>
          <a:p>
            <a:r>
              <a:rPr lang="en-US" sz="2800" dirty="0"/>
              <a:t>What should Facebook do voluntarily?</a:t>
            </a:r>
          </a:p>
        </p:txBody>
      </p:sp>
    </p:spTree>
    <p:extLst>
      <p:ext uri="{BB962C8B-B14F-4D97-AF65-F5344CB8AC3E}">
        <p14:creationId xmlns:p14="http://schemas.microsoft.com/office/powerpoint/2010/main" val="927278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25" y="172086"/>
            <a:ext cx="8730315" cy="549274"/>
          </a:xfrm>
        </p:spPr>
        <p:txBody>
          <a:bodyPr/>
          <a:lstStyle/>
          <a:p>
            <a:r>
              <a:rPr lang="en-US" dirty="0"/>
              <a:t>ERP Experience</a:t>
            </a: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40</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67A14220-5015-4E89-8518-43566A9C9DBF}"/>
              </a:ext>
            </a:extLst>
          </p:cNvPr>
          <p:cNvSpPr txBox="1">
            <a:spLocks/>
          </p:cNvSpPr>
          <p:nvPr/>
        </p:nvSpPr>
        <p:spPr>
          <a:xfrm>
            <a:off x="2180206" y="1498358"/>
            <a:ext cx="7831591" cy="53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solidFill>
                  <a:prstClr val="black"/>
                </a:solidFill>
                <a:latin typeface="Arial" panose="020B0604020202020204" pitchFamily="34" charset="0"/>
                <a:cs typeface="Arial" panose="020B0604020202020204" pitchFamily="34" charset="0"/>
              </a:rPr>
              <a:t>Each of four vendors will have two days to present their software</a:t>
            </a:r>
          </a:p>
          <a:p>
            <a:pPr marL="342900" indent="-342900"/>
            <a:r>
              <a:rPr lang="en-US" sz="2000" dirty="0">
                <a:solidFill>
                  <a:prstClr val="black"/>
                </a:solidFill>
                <a:latin typeface="Arial" panose="020B0604020202020204" pitchFamily="34" charset="0"/>
                <a:cs typeface="Arial" panose="020B0604020202020204" pitchFamily="34" charset="0"/>
              </a:rPr>
              <a:t>A third day will focus on WSDOT, Technical and Financing topics</a:t>
            </a:r>
          </a:p>
          <a:p>
            <a:pPr marL="342900" indent="-342900"/>
            <a:r>
              <a:rPr lang="en-US" sz="2000" dirty="0">
                <a:solidFill>
                  <a:prstClr val="black"/>
                </a:solidFill>
                <a:latin typeface="Arial" panose="020B0604020202020204" pitchFamily="34" charset="0"/>
                <a:cs typeface="Arial" panose="020B0604020202020204" pitchFamily="34" charset="0"/>
              </a:rPr>
              <a:t>Participation is by invitation only</a:t>
            </a:r>
          </a:p>
          <a:p>
            <a:pPr marL="342900" indent="-342900"/>
            <a:r>
              <a:rPr lang="en-US" sz="2000" dirty="0">
                <a:solidFill>
                  <a:prstClr val="black"/>
                </a:solidFill>
                <a:latin typeface="Arial" panose="020B0604020202020204" pitchFamily="34" charset="0"/>
                <a:cs typeface="Arial" panose="020B0604020202020204" pitchFamily="34" charset="0"/>
              </a:rPr>
              <a:t>Attendees will need to register through LMS</a:t>
            </a:r>
          </a:p>
          <a:p>
            <a:pPr marL="800100" lvl="1" indent="-342900"/>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230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25" y="172086"/>
            <a:ext cx="8730315" cy="549274"/>
          </a:xfrm>
        </p:spPr>
        <p:txBody>
          <a:bodyPr/>
          <a:lstStyle/>
          <a:p>
            <a:r>
              <a:rPr lang="en-US" dirty="0"/>
              <a:t>ERP Experience - Goals</a:t>
            </a:r>
          </a:p>
        </p:txBody>
      </p:sp>
      <p:sp>
        <p:nvSpPr>
          <p:cNvPr id="15" name="Content Placeholder 2">
            <a:extLst>
              <a:ext uri="{FF2B5EF4-FFF2-40B4-BE49-F238E27FC236}">
                <a16:creationId xmlns:a16="http://schemas.microsoft.com/office/drawing/2014/main" id="{7B4906D6-E56B-443E-A7B3-D084D19FC07F}"/>
              </a:ext>
            </a:extLst>
          </p:cNvPr>
          <p:cNvSpPr txBox="1">
            <a:spLocks/>
          </p:cNvSpPr>
          <p:nvPr/>
        </p:nvSpPr>
        <p:spPr>
          <a:xfrm>
            <a:off x="2180206" y="1498358"/>
            <a:ext cx="7831591" cy="53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solidFill>
                  <a:prstClr val="black"/>
                </a:solidFill>
                <a:latin typeface="Arial" panose="020B0604020202020204" pitchFamily="34" charset="0"/>
                <a:cs typeface="Arial" panose="020B0604020202020204" pitchFamily="34" charset="0"/>
              </a:rPr>
              <a:t>Create awareness for Washington state leaders on what is possible in an ERP solution and what One Washington transformed business processes will be like.</a:t>
            </a:r>
          </a:p>
          <a:p>
            <a:pPr marL="342900" indent="-342900"/>
            <a:r>
              <a:rPr lang="en-US" sz="2000" dirty="0">
                <a:solidFill>
                  <a:prstClr val="black"/>
                </a:solidFill>
                <a:latin typeface="Arial" panose="020B0604020202020204" pitchFamily="34" charset="0"/>
                <a:cs typeface="Arial" panose="020B0604020202020204" pitchFamily="34" charset="0"/>
              </a:rPr>
              <a:t>Allow for the top solution vendors in the public sector to showcase integrated, business functionalities and how they can support our vision.</a:t>
            </a:r>
          </a:p>
          <a:p>
            <a:pPr marL="342900" indent="-342900"/>
            <a:r>
              <a:rPr lang="en-US" sz="2000" dirty="0">
                <a:solidFill>
                  <a:prstClr val="black"/>
                </a:solidFill>
                <a:latin typeface="Arial" panose="020B0604020202020204" pitchFamily="34" charset="0"/>
                <a:cs typeface="Arial" panose="020B0604020202020204" pitchFamily="34" charset="0"/>
              </a:rPr>
              <a:t>Identify key functionalities and specifications to include in our procurement process beginning July.</a:t>
            </a:r>
          </a:p>
          <a:p>
            <a:pPr marL="342900" indent="-342900"/>
            <a:r>
              <a:rPr lang="en-US" sz="2000" dirty="0">
                <a:solidFill>
                  <a:prstClr val="black"/>
                </a:solidFill>
                <a:latin typeface="Arial" panose="020B0604020202020204" pitchFamily="34" charset="0"/>
                <a:cs typeface="Arial" panose="020B0604020202020204" pitchFamily="34" charset="0"/>
              </a:rPr>
              <a:t>Provide WSDOT and WaTech an opportunity to understand how software solutions could meet their specific technical and business needs.</a:t>
            </a:r>
          </a:p>
          <a:p>
            <a:pPr marL="800100" lvl="1" indent="-342900"/>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585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Washington Governance</a:t>
            </a: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42</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193148B9-6C71-43E0-B528-EA927BCAAFB4}"/>
              </a:ext>
            </a:extLst>
          </p:cNvPr>
          <p:cNvSpPr txBox="1">
            <a:spLocks/>
          </p:cNvSpPr>
          <p:nvPr/>
        </p:nvSpPr>
        <p:spPr>
          <a:xfrm>
            <a:off x="1977020" y="1133233"/>
            <a:ext cx="8237963" cy="53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1800" dirty="0">
              <a:solidFill>
                <a:prstClr val="black"/>
              </a:solidFill>
              <a:latin typeface="Arial" panose="020B0604020202020204" pitchFamily="34" charset="0"/>
              <a:cs typeface="Arial" panose="020B0604020202020204" pitchFamily="34" charset="0"/>
            </a:endParaRPr>
          </a:p>
          <a:p>
            <a:pPr marL="800100" lvl="1" indent="-342900"/>
            <a:endParaRPr lang="en-US" sz="2000"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2927FCC-D420-42B9-B01D-E02492A61B91}"/>
              </a:ext>
            </a:extLst>
          </p:cNvPr>
          <p:cNvPicPr>
            <a:picLocks noChangeAspect="1"/>
          </p:cNvPicPr>
          <p:nvPr/>
        </p:nvPicPr>
        <p:blipFill>
          <a:blip r:embed="rId2"/>
          <a:stretch>
            <a:fillRect/>
          </a:stretch>
        </p:blipFill>
        <p:spPr>
          <a:xfrm>
            <a:off x="2780863" y="1240704"/>
            <a:ext cx="6630274" cy="4552908"/>
          </a:xfrm>
          <a:prstGeom prst="rect">
            <a:avLst/>
          </a:prstGeom>
        </p:spPr>
      </p:pic>
    </p:spTree>
    <p:extLst>
      <p:ext uri="{BB962C8B-B14F-4D97-AF65-F5344CB8AC3E}">
        <p14:creationId xmlns:p14="http://schemas.microsoft.com/office/powerpoint/2010/main" val="43072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Washington Advisory Groups</a:t>
            </a: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43</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193148B9-6C71-43E0-B528-EA927BCAAFB4}"/>
              </a:ext>
            </a:extLst>
          </p:cNvPr>
          <p:cNvSpPr txBox="1">
            <a:spLocks/>
          </p:cNvSpPr>
          <p:nvPr/>
        </p:nvSpPr>
        <p:spPr>
          <a:xfrm>
            <a:off x="1977020" y="1133233"/>
            <a:ext cx="8237963" cy="53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dirty="0">
                <a:solidFill>
                  <a:prstClr val="black"/>
                </a:solidFill>
                <a:latin typeface="Arial" panose="020B0604020202020204" pitchFamily="34" charset="0"/>
                <a:cs typeface="Arial" panose="020B0604020202020204" pitchFamily="34" charset="0"/>
              </a:rPr>
              <a:t>One Washington will establish and implement the following advisory groups to support the Executive Steering Committee:</a:t>
            </a:r>
          </a:p>
          <a:p>
            <a:pPr marL="800100" lvl="1" indent="-342900"/>
            <a:r>
              <a:rPr lang="en-US" sz="1700" dirty="0">
                <a:solidFill>
                  <a:prstClr val="black"/>
                </a:solidFill>
                <a:latin typeface="Arial" panose="020B0604020202020204" pitchFamily="34" charset="0"/>
                <a:cs typeface="Arial" panose="020B0604020202020204" pitchFamily="34" charset="0"/>
              </a:rPr>
              <a:t>Finance </a:t>
            </a:r>
          </a:p>
          <a:p>
            <a:pPr marL="800100" lvl="1" indent="-342900"/>
            <a:r>
              <a:rPr lang="en-US" sz="1700" dirty="0">
                <a:solidFill>
                  <a:prstClr val="black"/>
                </a:solidFill>
                <a:latin typeface="Arial" panose="020B0604020202020204" pitchFamily="34" charset="0"/>
                <a:cs typeface="Arial" panose="020B0604020202020204" pitchFamily="34" charset="0"/>
              </a:rPr>
              <a:t>Procurement</a:t>
            </a:r>
          </a:p>
          <a:p>
            <a:pPr marL="800100" lvl="1" indent="-342900"/>
            <a:r>
              <a:rPr lang="en-US" sz="1700" dirty="0">
                <a:solidFill>
                  <a:prstClr val="black"/>
                </a:solidFill>
                <a:latin typeface="Arial" panose="020B0604020202020204" pitchFamily="34" charset="0"/>
                <a:cs typeface="Arial" panose="020B0604020202020204" pitchFamily="34" charset="0"/>
              </a:rPr>
              <a:t>Budget</a:t>
            </a:r>
          </a:p>
          <a:p>
            <a:pPr marL="800100" lvl="1" indent="-342900"/>
            <a:r>
              <a:rPr lang="en-US" sz="1700" dirty="0">
                <a:solidFill>
                  <a:prstClr val="black"/>
                </a:solidFill>
                <a:latin typeface="Arial" panose="020B0604020202020204" pitchFamily="34" charset="0"/>
                <a:cs typeface="Arial" panose="020B0604020202020204" pitchFamily="34" charset="0"/>
              </a:rPr>
              <a:t>HR/Payroll</a:t>
            </a:r>
          </a:p>
          <a:p>
            <a:pPr marL="800100" lvl="1" indent="-342900"/>
            <a:r>
              <a:rPr lang="en-US" sz="1700" dirty="0">
                <a:solidFill>
                  <a:prstClr val="black"/>
                </a:solidFill>
                <a:latin typeface="Arial" panose="020B0604020202020204" pitchFamily="34" charset="0"/>
                <a:cs typeface="Arial" panose="020B0604020202020204" pitchFamily="34" charset="0"/>
              </a:rPr>
              <a:t>Change </a:t>
            </a:r>
          </a:p>
          <a:p>
            <a:pPr marL="800100" lvl="1" indent="-342900"/>
            <a:r>
              <a:rPr lang="en-US" sz="1700" dirty="0">
                <a:solidFill>
                  <a:prstClr val="black"/>
                </a:solidFill>
                <a:latin typeface="Arial" panose="020B0604020202020204" pitchFamily="34" charset="0"/>
                <a:cs typeface="Arial" panose="020B0604020202020204" pitchFamily="34" charset="0"/>
              </a:rPr>
              <a:t>Technical Advisory</a:t>
            </a:r>
          </a:p>
          <a:p>
            <a:pPr marL="800100" lvl="1" indent="-342900"/>
            <a:r>
              <a:rPr lang="en-US" sz="1700" dirty="0">
                <a:solidFill>
                  <a:prstClr val="black"/>
                </a:solidFill>
                <a:latin typeface="Arial" panose="020B0604020202020204" pitchFamily="34" charset="0"/>
                <a:cs typeface="Arial" panose="020B0604020202020204" pitchFamily="34" charset="0"/>
              </a:rPr>
              <a:t>Data Governance</a:t>
            </a:r>
          </a:p>
          <a:p>
            <a:pPr marL="342900" indent="-342900"/>
            <a:r>
              <a:rPr lang="en-US" sz="1800" dirty="0">
                <a:solidFill>
                  <a:prstClr val="black"/>
                </a:solidFill>
                <a:latin typeface="Arial" panose="020B0604020202020204" pitchFamily="34" charset="0"/>
                <a:cs typeface="Arial" panose="020B0604020202020204" pitchFamily="34" charset="0"/>
              </a:rPr>
              <a:t>These advisory groups will be kicked-off in June</a:t>
            </a:r>
          </a:p>
          <a:p>
            <a:pPr marL="342900" indent="-342900"/>
            <a:endParaRPr lang="en-US" sz="1800" dirty="0">
              <a:solidFill>
                <a:prstClr val="black"/>
              </a:solidFill>
              <a:latin typeface="Arial" panose="020B0604020202020204" pitchFamily="34" charset="0"/>
              <a:cs typeface="Arial" panose="020B0604020202020204" pitchFamily="34" charset="0"/>
            </a:endParaRPr>
          </a:p>
          <a:p>
            <a:pPr marL="800100" lvl="1" indent="-342900"/>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589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25" y="226597"/>
            <a:ext cx="7886700" cy="428504"/>
          </a:xfrm>
        </p:spPr>
        <p:txBody>
          <a:bodyPr/>
          <a:lstStyle/>
          <a:p>
            <a:r>
              <a:rPr lang="en-US" dirty="0"/>
              <a:t>Supplemental Budget </a:t>
            </a:r>
            <a:r>
              <a:rPr lang="en-US" dirty="0" smtClean="0"/>
              <a:t>Request</a:t>
            </a:r>
            <a:endParaRPr lang="en-US" dirty="0"/>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44</a:t>
            </a:fld>
            <a:endParaRPr lang="en-US" dirty="0">
              <a:solidFill>
                <a:prstClr val="black">
                  <a:tint val="75000"/>
                </a:prstClr>
              </a:solidFill>
              <a:latin typeface="Calibri Light"/>
            </a:endParaRPr>
          </a:p>
        </p:txBody>
      </p:sp>
      <p:graphicFrame>
        <p:nvGraphicFramePr>
          <p:cNvPr id="6" name="Table 5">
            <a:extLst>
              <a:ext uri="{FF2B5EF4-FFF2-40B4-BE49-F238E27FC236}">
                <a16:creationId xmlns:a16="http://schemas.microsoft.com/office/drawing/2014/main" id="{EF51B751-3141-4266-82BC-F7154E2C39DF}"/>
              </a:ext>
            </a:extLst>
          </p:cNvPr>
          <p:cNvGraphicFramePr>
            <a:graphicFrameLocks noGrp="1"/>
          </p:cNvGraphicFramePr>
          <p:nvPr>
            <p:extLst/>
          </p:nvPr>
        </p:nvGraphicFramePr>
        <p:xfrm>
          <a:off x="1825925" y="1026370"/>
          <a:ext cx="8509122" cy="5207788"/>
        </p:xfrm>
        <a:graphic>
          <a:graphicData uri="http://schemas.openxmlformats.org/drawingml/2006/table">
            <a:tbl>
              <a:tblPr firstRow="1" bandRow="1">
                <a:tableStyleId>{5C22544A-7EE6-4342-B048-85BDC9FD1C3A}</a:tableStyleId>
              </a:tblPr>
              <a:tblGrid>
                <a:gridCol w="2836374">
                  <a:extLst>
                    <a:ext uri="{9D8B030D-6E8A-4147-A177-3AD203B41FA5}">
                      <a16:colId xmlns:a16="http://schemas.microsoft.com/office/drawing/2014/main" val="802097917"/>
                    </a:ext>
                  </a:extLst>
                </a:gridCol>
                <a:gridCol w="2836374">
                  <a:extLst>
                    <a:ext uri="{9D8B030D-6E8A-4147-A177-3AD203B41FA5}">
                      <a16:colId xmlns:a16="http://schemas.microsoft.com/office/drawing/2014/main" val="1426788507"/>
                    </a:ext>
                  </a:extLst>
                </a:gridCol>
                <a:gridCol w="2836374">
                  <a:extLst>
                    <a:ext uri="{9D8B030D-6E8A-4147-A177-3AD203B41FA5}">
                      <a16:colId xmlns:a16="http://schemas.microsoft.com/office/drawing/2014/main" val="3968059616"/>
                    </a:ext>
                  </a:extLst>
                </a:gridCol>
              </a:tblGrid>
              <a:tr h="290448">
                <a:tc gridSpan="3">
                  <a:txBody>
                    <a:bodyPr/>
                    <a:lstStyle/>
                    <a:p>
                      <a:pPr algn="ctr">
                        <a:spcBef>
                          <a:spcPts val="600"/>
                        </a:spcBef>
                        <a:spcAft>
                          <a:spcPts val="600"/>
                        </a:spcAft>
                      </a:pPr>
                      <a:r>
                        <a:rPr lang="en-US" sz="1800" dirty="0"/>
                        <a:t>Initiatives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10368721"/>
                  </a:ext>
                </a:extLst>
              </a:tr>
              <a:tr h="696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Procurement of Finance</a:t>
                      </a:r>
                      <a:r>
                        <a:rPr lang="en-US" sz="1400" b="1" baseline="0" dirty="0"/>
                        <a:t> and </a:t>
                      </a:r>
                      <a:r>
                        <a:rPr lang="en-US" sz="1400" b="1" dirty="0"/>
                        <a:t>Procurement</a:t>
                      </a:r>
                      <a:r>
                        <a:rPr lang="en-US" sz="1400" b="1" baseline="0" dirty="0"/>
                        <a:t> Software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a:t>
                      </a:r>
                      <a:r>
                        <a:rPr lang="en-US" sz="1400" b="1" kern="1200" dirty="0">
                          <a:solidFill>
                            <a:schemeClr val="dk1"/>
                          </a:solidFill>
                          <a:latin typeface="+mn-lt"/>
                          <a:ea typeface="+mn-ea"/>
                          <a:cs typeface="+mn-cs"/>
                        </a:rPr>
                        <a:t>ssess Procurement Organizational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a:t>
                      </a:r>
                      <a:r>
                        <a:rPr lang="en-US" sz="1400" b="1" kern="1200" dirty="0">
                          <a:solidFill>
                            <a:schemeClr val="dk1"/>
                          </a:solidFill>
                          <a:latin typeface="+mn-lt"/>
                          <a:ea typeface="+mn-ea"/>
                          <a:cs typeface="+mn-cs"/>
                        </a:rPr>
                        <a:t>ssess Finance Organizational Strategy and Readiness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919448"/>
                  </a:ext>
                </a:extLst>
              </a:tr>
              <a:tr h="32190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Work</a:t>
                      </a:r>
                      <a:r>
                        <a:rPr lang="en-US" sz="1400" baseline="0" dirty="0"/>
                        <a:t> with stakeholders to g</a:t>
                      </a:r>
                      <a:r>
                        <a:rPr lang="en-US" sz="1400" dirty="0"/>
                        <a:t>ather business and technical</a:t>
                      </a:r>
                      <a:r>
                        <a:rPr lang="en-US" sz="1400" baseline="0" dirty="0"/>
                        <a:t> </a:t>
                      </a:r>
                      <a:r>
                        <a:rPr lang="en-US" sz="1400" dirty="0"/>
                        <a:t>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Work with WaTech to ensure infrastructure</a:t>
                      </a:r>
                      <a:r>
                        <a:rPr lang="en-US" sz="1400" baseline="0" dirty="0"/>
                        <a:t> readiness</a:t>
                      </a: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Facilitate</a:t>
                      </a:r>
                      <a:r>
                        <a:rPr lang="en-US" sz="1400" baseline="0" dirty="0"/>
                        <a:t> s</a:t>
                      </a:r>
                      <a:r>
                        <a:rPr lang="en-US" sz="1400" dirty="0"/>
                        <a:t>oftware</a:t>
                      </a:r>
                      <a:r>
                        <a:rPr lang="en-US" sz="1400" baseline="0" dirty="0"/>
                        <a:t> demos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Evaluate and select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Continue to coordinate change readiness activities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Assess</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current business processes with procurement organizational strategy</a:t>
                      </a:r>
                    </a:p>
                    <a:p>
                      <a:pPr marL="0" indent="0" algn="l">
                        <a:buFont typeface="Arial" panose="020B0604020202020204" pitchFamily="34" charset="0"/>
                        <a:buNone/>
                      </a:pPr>
                      <a:r>
                        <a:rPr lang="en-US" sz="1400" kern="1200" dirty="0">
                          <a:solidFill>
                            <a:schemeClr val="tx1"/>
                          </a:solidFill>
                          <a:effectLst/>
                          <a:latin typeface="+mn-lt"/>
                          <a:ea typeface="+mn-ea"/>
                          <a:cs typeface="+mn-cs"/>
                        </a:rPr>
                        <a:t> </a:t>
                      </a: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Conduct review of laws, regulations, and policies in readiness for a new procurement system</a:t>
                      </a:r>
                    </a:p>
                    <a:p>
                      <a:pPr marL="0" indent="0" algn="l">
                        <a:buFont typeface="Arial" panose="020B0604020202020204" pitchFamily="34" charset="0"/>
                        <a:buNone/>
                      </a:pPr>
                      <a:r>
                        <a:rPr lang="en-US" sz="1400" kern="1200" dirty="0">
                          <a:solidFill>
                            <a:schemeClr val="tx1"/>
                          </a:solidFill>
                          <a:effectLst/>
                          <a:latin typeface="+mn-lt"/>
                          <a:ea typeface="+mn-ea"/>
                          <a:cs typeface="+mn-cs"/>
                        </a:rPr>
                        <a:t> </a:t>
                      </a: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Launch strategic sourcing assessment for a select group of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Assess current business processes with finance organizational strategy</a:t>
                      </a:r>
                    </a:p>
                    <a:p>
                      <a:pPr marL="0" indent="0" algn="l">
                        <a:buFont typeface="Arial" panose="020B0604020202020204" pitchFamily="34" charset="0"/>
                        <a:buNone/>
                      </a:pPr>
                      <a:endParaRPr lang="en-US" sz="14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Consolidate statewide master payee files</a:t>
                      </a:r>
                    </a:p>
                    <a:p>
                      <a:pPr marL="0" indent="0" algn="l">
                        <a:buFont typeface="Arial" panose="020B0604020202020204" pitchFamily="34" charset="0"/>
                        <a:buNone/>
                      </a:pPr>
                      <a:r>
                        <a:rPr lang="en-US" sz="1400" kern="1200" dirty="0">
                          <a:solidFill>
                            <a:schemeClr val="tx1"/>
                          </a:solidFill>
                          <a:effectLst/>
                          <a:latin typeface="+mn-lt"/>
                          <a:ea typeface="+mn-ea"/>
                          <a:cs typeface="+mn-cs"/>
                        </a:rPr>
                        <a:t> </a:t>
                      </a: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Conduct a review of laws, regulations, and policies in readiness for a new financial system</a:t>
                      </a:r>
                    </a:p>
                    <a:p>
                      <a:pPr marL="0" indent="0" algn="l">
                        <a:buFont typeface="Arial" panose="020B0604020202020204" pitchFamily="34" charset="0"/>
                        <a:buNone/>
                      </a:pPr>
                      <a:r>
                        <a:rPr lang="en-US" sz="1400" kern="1200" dirty="0">
                          <a:solidFill>
                            <a:schemeClr val="tx1"/>
                          </a:solidFill>
                          <a:effectLst/>
                          <a:latin typeface="+mn-lt"/>
                          <a:ea typeface="+mn-ea"/>
                          <a:cs typeface="+mn-cs"/>
                        </a:rPr>
                        <a:t> </a:t>
                      </a: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Review business processes that could be improved with existing technology</a:t>
                      </a:r>
                    </a:p>
                    <a:p>
                      <a:pPr marL="0" indent="0" algn="l">
                        <a:buFont typeface="Arial" panose="020B0604020202020204" pitchFamily="34" charset="0"/>
                        <a:buNone/>
                      </a:pPr>
                      <a:endParaRPr lang="en-US" sz="14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400" kern="1200" dirty="0">
                          <a:solidFill>
                            <a:schemeClr val="tx1"/>
                          </a:solidFill>
                          <a:effectLst/>
                          <a:latin typeface="+mn-lt"/>
                          <a:ea typeface="+mn-ea"/>
                          <a:cs typeface="+mn-cs"/>
                        </a:rPr>
                        <a:t>Standardize accounting practices and data in preparation for a new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09403"/>
                  </a:ext>
                </a:extLst>
              </a:tr>
            </a:tbl>
          </a:graphicData>
        </a:graphic>
      </p:graphicFrame>
    </p:spTree>
    <p:extLst>
      <p:ext uri="{BB962C8B-B14F-4D97-AF65-F5344CB8AC3E}">
        <p14:creationId xmlns:p14="http://schemas.microsoft.com/office/powerpoint/2010/main" val="2480288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25" y="365126"/>
            <a:ext cx="8474752" cy="428504"/>
          </a:xfrm>
        </p:spPr>
        <p:txBody>
          <a:bodyPr/>
          <a:lstStyle/>
          <a:p>
            <a:r>
              <a:rPr lang="en-US" dirty="0"/>
              <a:t>Business Capabilities/Technical Specifications </a:t>
            </a:r>
            <a:r>
              <a:rPr lang="en-US" dirty="0" smtClean="0"/>
              <a:t>Process</a:t>
            </a:r>
            <a:endParaRPr lang="en-US" dirty="0"/>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45</a:t>
            </a:fld>
            <a:endParaRPr lang="en-US" dirty="0">
              <a:solidFill>
                <a:prstClr val="black">
                  <a:tint val="75000"/>
                </a:prstClr>
              </a:solidFill>
              <a:latin typeface="Calibri Light"/>
            </a:endParaRPr>
          </a:p>
        </p:txBody>
      </p:sp>
      <p:graphicFrame>
        <p:nvGraphicFramePr>
          <p:cNvPr id="6" name="Diagram 5">
            <a:extLst>
              <a:ext uri="{FF2B5EF4-FFF2-40B4-BE49-F238E27FC236}">
                <a16:creationId xmlns:a16="http://schemas.microsoft.com/office/drawing/2014/main" id="{C016CA7A-C0D3-4884-BA9D-FF4D43792DAA}"/>
              </a:ext>
            </a:extLst>
          </p:cNvPr>
          <p:cNvGraphicFramePr/>
          <p:nvPr>
            <p:extLst/>
          </p:nvPr>
        </p:nvGraphicFramePr>
        <p:xfrm>
          <a:off x="1984375" y="3805167"/>
          <a:ext cx="7997826" cy="330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52A3DAA-5B85-4344-9644-8A687333A3C4}"/>
              </a:ext>
            </a:extLst>
          </p:cNvPr>
          <p:cNvSpPr txBox="1"/>
          <p:nvPr/>
        </p:nvSpPr>
        <p:spPr>
          <a:xfrm>
            <a:off x="1865547" y="966957"/>
            <a:ext cx="8395509" cy="2554545"/>
          </a:xfrm>
          <a:prstGeom prst="rect">
            <a:avLst/>
          </a:prstGeom>
          <a:noFill/>
        </p:spPr>
        <p:txBody>
          <a:bodyPr wrap="square" rtlCol="0">
            <a:spAutoFit/>
          </a:bodyPr>
          <a:lstStyle/>
          <a:p>
            <a:pPr marL="285750" indent="-285750" defTabSz="457200">
              <a:spcAft>
                <a:spcPts val="30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The system impacts data will be inputs into Finance/Procurement business capabilities and technical specifications definition work starting in July</a:t>
            </a:r>
          </a:p>
          <a:p>
            <a:pPr marL="285750" indent="-285750" defTabSz="457200">
              <a:spcAft>
                <a:spcPts val="30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Each of the 3 workstreams will follow a similar process (summarized below)</a:t>
            </a:r>
          </a:p>
          <a:p>
            <a:pPr marL="742950" lvl="1" indent="-285750" defTabSz="457200">
              <a:spcAft>
                <a:spcPts val="3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 Finance stakeholder team, focused on business capabilities for Finance and Business Intelligence</a:t>
            </a:r>
          </a:p>
          <a:p>
            <a:pPr marL="742950" lvl="1" indent="-285750" defTabSz="457200">
              <a:spcAft>
                <a:spcPts val="3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 Procurement stakeholder team, focused on business capabilities for Procurement and Business Intelligence</a:t>
            </a:r>
          </a:p>
          <a:p>
            <a:pPr marL="742950" lvl="1" indent="-285750" defTabSz="457200">
              <a:spcAft>
                <a:spcPts val="3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 Technical stakeholder team, focused on technical specifications across all business areas including Business Intelligence</a:t>
            </a:r>
          </a:p>
        </p:txBody>
      </p:sp>
      <p:sp>
        <p:nvSpPr>
          <p:cNvPr id="5" name="Rectangle 4">
            <a:extLst>
              <a:ext uri="{FF2B5EF4-FFF2-40B4-BE49-F238E27FC236}">
                <a16:creationId xmlns:a16="http://schemas.microsoft.com/office/drawing/2014/main" id="{27A85DAF-D9B0-4D33-8098-4CA9CC7D7F40}"/>
              </a:ext>
            </a:extLst>
          </p:cNvPr>
          <p:cNvSpPr/>
          <p:nvPr/>
        </p:nvSpPr>
        <p:spPr>
          <a:xfrm>
            <a:off x="1984375" y="4078732"/>
            <a:ext cx="7997826" cy="2442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b="1" dirty="0">
                <a:solidFill>
                  <a:prstClr val="white"/>
                </a:solidFill>
                <a:latin typeface="Calibri Light"/>
              </a:rPr>
              <a:t>24 weeks (6 months)</a:t>
            </a:r>
          </a:p>
        </p:txBody>
      </p:sp>
    </p:spTree>
    <p:extLst>
      <p:ext uri="{BB962C8B-B14F-4D97-AF65-F5344CB8AC3E}">
        <p14:creationId xmlns:p14="http://schemas.microsoft.com/office/powerpoint/2010/main" val="3111154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normAutofit fontScale="92500" lnSpcReduction="10000"/>
          </a:bodyPr>
          <a:lstStyle/>
          <a:p>
            <a:r>
              <a:rPr lang="en-US" dirty="0" smtClean="0"/>
              <a:t>Procurement Timeline</a:t>
            </a:r>
            <a:endParaRPr lang="en-US" dirty="0"/>
          </a:p>
        </p:txBody>
      </p:sp>
      <p:sp>
        <p:nvSpPr>
          <p:cNvPr id="11" name="Date Placeholder 10"/>
          <p:cNvSpPr>
            <a:spLocks noGrp="1"/>
          </p:cNvSpPr>
          <p:nvPr>
            <p:ph type="dt" sz="half" idx="10"/>
          </p:nvPr>
        </p:nvSpPr>
        <p:spPr/>
        <p:txBody>
          <a:bodyPr/>
          <a:lstStyle/>
          <a:p>
            <a:pPr defTabSz="457200"/>
            <a:r>
              <a:rPr lang="en-US" dirty="0">
                <a:solidFill>
                  <a:prstClr val="black">
                    <a:tint val="75000"/>
                  </a:prstClr>
                </a:solidFill>
                <a:latin typeface="Calibri Light"/>
              </a:rPr>
              <a:t>OFM </a:t>
            </a:r>
            <a:fld id="{922B3D28-9F3B-4F87-BCA1-272744944D07}"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2" name="Slide Number Placeholder 11"/>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46</a:t>
            </a:fld>
            <a:endParaRPr lang="en-US" dirty="0">
              <a:solidFill>
                <a:prstClr val="black">
                  <a:tint val="75000"/>
                </a:prstClr>
              </a:solidFill>
              <a:latin typeface="Calibri Light"/>
            </a:endParaRPr>
          </a:p>
        </p:txBody>
      </p:sp>
      <p:sp>
        <p:nvSpPr>
          <p:cNvPr id="6" name="Content Placeholder 2">
            <a:extLst>
              <a:ext uri="{FF2B5EF4-FFF2-40B4-BE49-F238E27FC236}">
                <a16:creationId xmlns:a16="http://schemas.microsoft.com/office/drawing/2014/main" id="{E9FA975B-DF6C-4E6A-8BFE-6AB3370B7B94}"/>
              </a:ext>
            </a:extLst>
          </p:cNvPr>
          <p:cNvSpPr txBox="1">
            <a:spLocks/>
          </p:cNvSpPr>
          <p:nvPr/>
        </p:nvSpPr>
        <p:spPr>
          <a:xfrm>
            <a:off x="1825625" y="998585"/>
            <a:ext cx="8488414" cy="16983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2000" dirty="0">
                <a:solidFill>
                  <a:prstClr val="black"/>
                </a:solidFill>
                <a:latin typeface="Arial" panose="020B0604020202020204" pitchFamily="34" charset="0"/>
                <a:cs typeface="Arial" panose="020B0604020202020204" pitchFamily="34" charset="0"/>
              </a:rPr>
              <a:t>These activities are planned for 12 months in FY19 and 4 months in FY20</a:t>
            </a:r>
          </a:p>
          <a:p>
            <a:pPr>
              <a:spcBef>
                <a:spcPts val="0"/>
              </a:spcBef>
              <a:spcAft>
                <a:spcPts val="300"/>
              </a:spcAft>
            </a:pPr>
            <a:r>
              <a:rPr lang="en-US" sz="2000" dirty="0">
                <a:solidFill>
                  <a:prstClr val="black"/>
                </a:solidFill>
                <a:latin typeface="Arial" panose="020B0604020202020204" pitchFamily="34" charset="0"/>
                <a:cs typeface="Arial" panose="020B0604020202020204" pitchFamily="34" charset="0"/>
              </a:rPr>
              <a:t>Business capabilities and technical specifications is concurrent with the creation of the CPP documents</a:t>
            </a:r>
          </a:p>
          <a:p>
            <a:pPr marL="112712">
              <a:spcAft>
                <a:spcPts val="1200"/>
              </a:spcAft>
              <a:buClr>
                <a:srgbClr val="4C8711"/>
              </a:buClr>
            </a:pPr>
            <a:endParaRPr lang="en-US" sz="2000" dirty="0">
              <a:latin typeface="Calibri Light"/>
            </a:endParaRPr>
          </a:p>
          <a:p>
            <a:pPr marL="396875" indent="-284163">
              <a:spcAft>
                <a:spcPts val="1200"/>
              </a:spcAft>
              <a:buClr>
                <a:srgbClr val="1680BC"/>
              </a:buClr>
              <a:buFont typeface="Wingdings 2" panose="05020102010507070707" pitchFamily="18" charset="2"/>
              <a:buChar char=""/>
            </a:pPr>
            <a:endParaRPr lang="en-US" sz="2000" dirty="0">
              <a:latin typeface="Calibri Light"/>
            </a:endParaRPr>
          </a:p>
        </p:txBody>
      </p:sp>
      <p:graphicFrame>
        <p:nvGraphicFramePr>
          <p:cNvPr id="16" name="Table 15">
            <a:extLst>
              <a:ext uri="{FF2B5EF4-FFF2-40B4-BE49-F238E27FC236}">
                <a16:creationId xmlns:a16="http://schemas.microsoft.com/office/drawing/2014/main" id="{4EE02E26-1A55-485D-96EE-D8D562D8CFE5}"/>
              </a:ext>
            </a:extLst>
          </p:cNvPr>
          <p:cNvGraphicFramePr>
            <a:graphicFrameLocks noGrp="1"/>
          </p:cNvGraphicFramePr>
          <p:nvPr>
            <p:extLst/>
          </p:nvPr>
        </p:nvGraphicFramePr>
        <p:xfrm>
          <a:off x="1825625" y="2296813"/>
          <a:ext cx="8429678" cy="2000055"/>
        </p:xfrm>
        <a:graphic>
          <a:graphicData uri="http://schemas.openxmlformats.org/drawingml/2006/table">
            <a:tbl>
              <a:tblPr/>
              <a:tblGrid>
                <a:gridCol w="3832071">
                  <a:extLst>
                    <a:ext uri="{9D8B030D-6E8A-4147-A177-3AD203B41FA5}">
                      <a16:colId xmlns:a16="http://schemas.microsoft.com/office/drawing/2014/main" val="3029518817"/>
                    </a:ext>
                  </a:extLst>
                </a:gridCol>
                <a:gridCol w="514031">
                  <a:extLst>
                    <a:ext uri="{9D8B030D-6E8A-4147-A177-3AD203B41FA5}">
                      <a16:colId xmlns:a16="http://schemas.microsoft.com/office/drawing/2014/main" val="3799248054"/>
                    </a:ext>
                  </a:extLst>
                </a:gridCol>
                <a:gridCol w="170149">
                  <a:extLst>
                    <a:ext uri="{9D8B030D-6E8A-4147-A177-3AD203B41FA5}">
                      <a16:colId xmlns:a16="http://schemas.microsoft.com/office/drawing/2014/main" val="2460420944"/>
                    </a:ext>
                  </a:extLst>
                </a:gridCol>
                <a:gridCol w="170149">
                  <a:extLst>
                    <a:ext uri="{9D8B030D-6E8A-4147-A177-3AD203B41FA5}">
                      <a16:colId xmlns:a16="http://schemas.microsoft.com/office/drawing/2014/main" val="3300230473"/>
                    </a:ext>
                  </a:extLst>
                </a:gridCol>
                <a:gridCol w="170149">
                  <a:extLst>
                    <a:ext uri="{9D8B030D-6E8A-4147-A177-3AD203B41FA5}">
                      <a16:colId xmlns:a16="http://schemas.microsoft.com/office/drawing/2014/main" val="142263351"/>
                    </a:ext>
                  </a:extLst>
                </a:gridCol>
                <a:gridCol w="170149">
                  <a:extLst>
                    <a:ext uri="{9D8B030D-6E8A-4147-A177-3AD203B41FA5}">
                      <a16:colId xmlns:a16="http://schemas.microsoft.com/office/drawing/2014/main" val="3761077983"/>
                    </a:ext>
                  </a:extLst>
                </a:gridCol>
                <a:gridCol w="170149">
                  <a:extLst>
                    <a:ext uri="{9D8B030D-6E8A-4147-A177-3AD203B41FA5}">
                      <a16:colId xmlns:a16="http://schemas.microsoft.com/office/drawing/2014/main" val="1449589161"/>
                    </a:ext>
                  </a:extLst>
                </a:gridCol>
                <a:gridCol w="170149">
                  <a:extLst>
                    <a:ext uri="{9D8B030D-6E8A-4147-A177-3AD203B41FA5}">
                      <a16:colId xmlns:a16="http://schemas.microsoft.com/office/drawing/2014/main" val="2829648371"/>
                    </a:ext>
                  </a:extLst>
                </a:gridCol>
                <a:gridCol w="170149">
                  <a:extLst>
                    <a:ext uri="{9D8B030D-6E8A-4147-A177-3AD203B41FA5}">
                      <a16:colId xmlns:a16="http://schemas.microsoft.com/office/drawing/2014/main" val="1435594978"/>
                    </a:ext>
                  </a:extLst>
                </a:gridCol>
                <a:gridCol w="170149">
                  <a:extLst>
                    <a:ext uri="{9D8B030D-6E8A-4147-A177-3AD203B41FA5}">
                      <a16:colId xmlns:a16="http://schemas.microsoft.com/office/drawing/2014/main" val="3524549141"/>
                    </a:ext>
                  </a:extLst>
                </a:gridCol>
                <a:gridCol w="170149">
                  <a:extLst>
                    <a:ext uri="{9D8B030D-6E8A-4147-A177-3AD203B41FA5}">
                      <a16:colId xmlns:a16="http://schemas.microsoft.com/office/drawing/2014/main" val="3502882760"/>
                    </a:ext>
                  </a:extLst>
                </a:gridCol>
                <a:gridCol w="170149">
                  <a:extLst>
                    <a:ext uri="{9D8B030D-6E8A-4147-A177-3AD203B41FA5}">
                      <a16:colId xmlns:a16="http://schemas.microsoft.com/office/drawing/2014/main" val="1922505756"/>
                    </a:ext>
                  </a:extLst>
                </a:gridCol>
                <a:gridCol w="170149">
                  <a:extLst>
                    <a:ext uri="{9D8B030D-6E8A-4147-A177-3AD203B41FA5}">
                      <a16:colId xmlns:a16="http://schemas.microsoft.com/office/drawing/2014/main" val="651198262"/>
                    </a:ext>
                  </a:extLst>
                </a:gridCol>
                <a:gridCol w="170149">
                  <a:extLst>
                    <a:ext uri="{9D8B030D-6E8A-4147-A177-3AD203B41FA5}">
                      <a16:colId xmlns:a16="http://schemas.microsoft.com/office/drawing/2014/main" val="405123383"/>
                    </a:ext>
                  </a:extLst>
                </a:gridCol>
                <a:gridCol w="170149">
                  <a:extLst>
                    <a:ext uri="{9D8B030D-6E8A-4147-A177-3AD203B41FA5}">
                      <a16:colId xmlns:a16="http://schemas.microsoft.com/office/drawing/2014/main" val="4255836986"/>
                    </a:ext>
                  </a:extLst>
                </a:gridCol>
                <a:gridCol w="170149">
                  <a:extLst>
                    <a:ext uri="{9D8B030D-6E8A-4147-A177-3AD203B41FA5}">
                      <a16:colId xmlns:a16="http://schemas.microsoft.com/office/drawing/2014/main" val="3795383811"/>
                    </a:ext>
                  </a:extLst>
                </a:gridCol>
                <a:gridCol w="170149">
                  <a:extLst>
                    <a:ext uri="{9D8B030D-6E8A-4147-A177-3AD203B41FA5}">
                      <a16:colId xmlns:a16="http://schemas.microsoft.com/office/drawing/2014/main" val="569905593"/>
                    </a:ext>
                  </a:extLst>
                </a:gridCol>
                <a:gridCol w="170149">
                  <a:extLst>
                    <a:ext uri="{9D8B030D-6E8A-4147-A177-3AD203B41FA5}">
                      <a16:colId xmlns:a16="http://schemas.microsoft.com/office/drawing/2014/main" val="1641785151"/>
                    </a:ext>
                  </a:extLst>
                </a:gridCol>
                <a:gridCol w="170149">
                  <a:extLst>
                    <a:ext uri="{9D8B030D-6E8A-4147-A177-3AD203B41FA5}">
                      <a16:colId xmlns:a16="http://schemas.microsoft.com/office/drawing/2014/main" val="744030969"/>
                    </a:ext>
                  </a:extLst>
                </a:gridCol>
                <a:gridCol w="170149">
                  <a:extLst>
                    <a:ext uri="{9D8B030D-6E8A-4147-A177-3AD203B41FA5}">
                      <a16:colId xmlns:a16="http://schemas.microsoft.com/office/drawing/2014/main" val="913566485"/>
                    </a:ext>
                  </a:extLst>
                </a:gridCol>
                <a:gridCol w="170149">
                  <a:extLst>
                    <a:ext uri="{9D8B030D-6E8A-4147-A177-3AD203B41FA5}">
                      <a16:colId xmlns:a16="http://schemas.microsoft.com/office/drawing/2014/main" val="2828860651"/>
                    </a:ext>
                  </a:extLst>
                </a:gridCol>
                <a:gridCol w="170149">
                  <a:extLst>
                    <a:ext uri="{9D8B030D-6E8A-4147-A177-3AD203B41FA5}">
                      <a16:colId xmlns:a16="http://schemas.microsoft.com/office/drawing/2014/main" val="3414023479"/>
                    </a:ext>
                  </a:extLst>
                </a:gridCol>
                <a:gridCol w="170149">
                  <a:extLst>
                    <a:ext uri="{9D8B030D-6E8A-4147-A177-3AD203B41FA5}">
                      <a16:colId xmlns:a16="http://schemas.microsoft.com/office/drawing/2014/main" val="4239021847"/>
                    </a:ext>
                  </a:extLst>
                </a:gridCol>
                <a:gridCol w="170149">
                  <a:extLst>
                    <a:ext uri="{9D8B030D-6E8A-4147-A177-3AD203B41FA5}">
                      <a16:colId xmlns:a16="http://schemas.microsoft.com/office/drawing/2014/main" val="3167826948"/>
                    </a:ext>
                  </a:extLst>
                </a:gridCol>
                <a:gridCol w="170149">
                  <a:extLst>
                    <a:ext uri="{9D8B030D-6E8A-4147-A177-3AD203B41FA5}">
                      <a16:colId xmlns:a16="http://schemas.microsoft.com/office/drawing/2014/main" val="861265811"/>
                    </a:ext>
                  </a:extLst>
                </a:gridCol>
                <a:gridCol w="170149">
                  <a:extLst>
                    <a:ext uri="{9D8B030D-6E8A-4147-A177-3AD203B41FA5}">
                      <a16:colId xmlns:a16="http://schemas.microsoft.com/office/drawing/2014/main" val="2272385005"/>
                    </a:ext>
                  </a:extLst>
                </a:gridCol>
              </a:tblGrid>
              <a:tr h="294867">
                <a:tc>
                  <a:txBody>
                    <a:bodyPr/>
                    <a:lstStyle/>
                    <a:p>
                      <a:pPr algn="ctr" fontAlgn="b"/>
                      <a:r>
                        <a:rPr lang="en-US" sz="900" b="1" i="0" u="none" strike="noStrike" dirty="0">
                          <a:solidFill>
                            <a:srgbClr val="FFFFFF"/>
                          </a:solidFill>
                          <a:effectLst/>
                          <a:latin typeface="Arial Narrow" panose="020B0606020202030204" pitchFamily="34" charset="0"/>
                        </a:rPr>
                        <a:t>Major Activity</a:t>
                      </a:r>
                    </a:p>
                  </a:txBody>
                  <a:tcPr marL="3682" marR="3682" marT="3682" marB="0" anchor="b">
                    <a:lnL w="12700" cap="flat" cmpd="sng" algn="ctr">
                      <a:solidFill>
                        <a:srgbClr val="000000"/>
                      </a:solidFill>
                      <a:prstDash val="solid"/>
                      <a:round/>
                      <a:headEnd type="none" w="med" len="med"/>
                      <a:tailEnd type="none" w="med" len="med"/>
                    </a:lnL>
                    <a:lnR w="12700" cap="flat" cmpd="sng" algn="ctr">
                      <a:solidFill>
                        <a:srgbClr val="AEAAAA"/>
                      </a:solidFill>
                      <a:prstDash val="solid"/>
                      <a:round/>
                      <a:headEnd type="none" w="med" len="med"/>
                      <a:tailEnd type="none" w="med" len="med"/>
                    </a:lnR>
                    <a:lnT>
                      <a:noFill/>
                    </a:lnT>
                    <a:lnB w="6350" cap="flat" cmpd="sng" algn="ctr">
                      <a:solidFill>
                        <a:srgbClr val="AEAAAA"/>
                      </a:solidFill>
                      <a:prstDash val="solid"/>
                      <a:round/>
                      <a:headEnd type="none" w="med" len="med"/>
                      <a:tailEnd type="none" w="med" len="med"/>
                    </a:lnB>
                    <a:solidFill>
                      <a:srgbClr val="595959"/>
                    </a:solidFill>
                  </a:tcPr>
                </a:tc>
                <a:tc>
                  <a:txBody>
                    <a:bodyPr/>
                    <a:lstStyle/>
                    <a:p>
                      <a:pPr algn="l" fontAlgn="ctr"/>
                      <a:r>
                        <a:rPr lang="en-US" sz="900" b="1" i="0" u="none" strike="noStrike" dirty="0">
                          <a:solidFill>
                            <a:srgbClr val="FFFFFF"/>
                          </a:solidFill>
                          <a:effectLst/>
                          <a:latin typeface="Arial Narrow" panose="020B0606020202030204" pitchFamily="34" charset="0"/>
                        </a:rPr>
                        <a:t>Spring FY18</a:t>
                      </a:r>
                    </a:p>
                  </a:txBody>
                  <a:tcPr marL="3682" marR="3682" marT="3682" marB="0" anchor="ctr">
                    <a:lnL w="12700" cap="flat" cmpd="sng" algn="ctr">
                      <a:solidFill>
                        <a:srgbClr val="AEAAAA"/>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gridSpan="12">
                  <a:txBody>
                    <a:bodyPr/>
                    <a:lstStyle/>
                    <a:p>
                      <a:pPr algn="ctr" fontAlgn="ctr"/>
                      <a:r>
                        <a:rPr lang="en-US" sz="900" b="1" i="0" u="none" strike="noStrike" dirty="0">
                          <a:solidFill>
                            <a:srgbClr val="FFFFFF"/>
                          </a:solidFill>
                          <a:effectLst/>
                          <a:latin typeface="Arial Narrow" panose="020B0606020202030204" pitchFamily="34" charset="0"/>
                        </a:rPr>
                        <a:t>FY19 July 1, 2018 - June 30, 2019</a:t>
                      </a:r>
                    </a:p>
                  </a:txBody>
                  <a:tcPr marL="3682" marR="3682" marT="3682" marB="0" anchor="ctr">
                    <a:lnL w="25400" cap="flat" cmpd="dbl"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900" b="1" i="0" u="none" strike="noStrike" dirty="0">
                          <a:solidFill>
                            <a:srgbClr val="FFFFFF"/>
                          </a:solidFill>
                          <a:effectLst/>
                          <a:latin typeface="Arial Narrow" panose="020B0606020202030204" pitchFamily="34" charset="0"/>
                        </a:rPr>
                        <a:t>FY20 July 1, 2019 - June 30, 2020</a:t>
                      </a:r>
                    </a:p>
                  </a:txBody>
                  <a:tcPr marL="3682" marR="3682" marT="3682"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8087259"/>
                  </a:ext>
                </a:extLst>
              </a:tr>
              <a:tr h="149386">
                <a:tc>
                  <a:txBody>
                    <a:bodyPr/>
                    <a:lstStyle/>
                    <a:p>
                      <a:pPr algn="l" fontAlgn="ctr"/>
                      <a:r>
                        <a:rPr lang="en-US" sz="900" b="1" i="0" u="none" strike="noStrike" dirty="0">
                          <a:solidFill>
                            <a:srgbClr val="FFFFFF"/>
                          </a:solidFill>
                          <a:effectLst/>
                          <a:latin typeface="Arial Narrow" panose="020B0606020202030204" pitchFamily="34" charset="0"/>
                        </a:rPr>
                        <a:t>Program month</a:t>
                      </a:r>
                    </a:p>
                  </a:txBody>
                  <a:tcPr marL="3682" marR="3682" marT="3682" marB="0" anchor="ctr">
                    <a:lnL w="12700" cap="flat" cmpd="sng" algn="ctr">
                      <a:solidFill>
                        <a:srgbClr val="000000"/>
                      </a:solidFill>
                      <a:prstDash val="solid"/>
                      <a:round/>
                      <a:headEnd type="none" w="med" len="med"/>
                      <a:tailEnd type="none" w="med" len="med"/>
                    </a:lnL>
                    <a:lnR w="1270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l" fontAlgn="b"/>
                      <a:r>
                        <a:rPr lang="en-US" sz="600" b="1" i="0" u="none" strike="noStrike" dirty="0">
                          <a:solidFill>
                            <a:srgbClr val="FFFFFF"/>
                          </a:solidFill>
                          <a:effectLst/>
                          <a:latin typeface="Arial Narrow" panose="020B0606020202030204" pitchFamily="34" charset="0"/>
                        </a:rPr>
                        <a:t> </a:t>
                      </a:r>
                    </a:p>
                  </a:txBody>
                  <a:tcPr marL="3682" marR="3682" marT="3682" marB="0" anchor="b">
                    <a:lnL w="12700" cap="flat" cmpd="sng" algn="ctr">
                      <a:solidFill>
                        <a:srgbClr val="AEAAAA"/>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Jul</a:t>
                      </a:r>
                    </a:p>
                  </a:txBody>
                  <a:tcPr marL="3682" marR="3682" marT="3682" marB="0" anchor="ctr">
                    <a:lnL w="25400" cap="flat" cmpd="dbl" algn="ctr">
                      <a:solidFill>
                        <a:srgbClr val="000000"/>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Aug</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Sep</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Oct</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Nov</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Dec</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Jan</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Feb</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Mar</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Apr</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May</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Jun</a:t>
                      </a:r>
                    </a:p>
                  </a:txBody>
                  <a:tcPr marL="3682" marR="3682" marT="3682" marB="0" anchor="ctr">
                    <a:lnL w="25400" cap="flat" cmpd="dbl" algn="ctr">
                      <a:solidFill>
                        <a:srgbClr val="AEAAAA"/>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Jul</a:t>
                      </a:r>
                    </a:p>
                  </a:txBody>
                  <a:tcPr marL="3682" marR="3682" marT="3682" marB="0" anchor="ctr">
                    <a:lnL w="19050" cap="flat" cmpd="sng" algn="ctr">
                      <a:solidFill>
                        <a:srgbClr val="FF0000"/>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Aug</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Sep</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Oct</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Nov</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Dec</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Jan</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Feb</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Mar</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Apr</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May</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Jun</a:t>
                      </a:r>
                    </a:p>
                  </a:txBody>
                  <a:tcPr marL="3682" marR="3682" marT="3682" marB="0" anchor="ctr">
                    <a:lnL w="25400" cap="flat" cmpd="dbl" algn="ctr">
                      <a:solidFill>
                        <a:srgbClr val="AEAAAA"/>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595959"/>
                    </a:solidFill>
                  </a:tcPr>
                </a:tc>
                <a:extLst>
                  <a:ext uri="{0D108BD9-81ED-4DB2-BD59-A6C34878D82A}">
                    <a16:rowId xmlns:a16="http://schemas.microsoft.com/office/drawing/2014/main" val="4098031381"/>
                  </a:ext>
                </a:extLst>
              </a:tr>
              <a:tr h="208535">
                <a:tc>
                  <a:txBody>
                    <a:bodyPr/>
                    <a:lstStyle/>
                    <a:p>
                      <a:pPr algn="l" fontAlgn="ctr"/>
                      <a:r>
                        <a:rPr lang="en-US" sz="900" b="1" i="0" u="none" strike="noStrike" dirty="0">
                          <a:solidFill>
                            <a:srgbClr val="FFFFFF"/>
                          </a:solidFill>
                          <a:effectLst/>
                          <a:latin typeface="Arial Narrow" panose="020B0606020202030204" pitchFamily="34" charset="0"/>
                        </a:rPr>
                        <a:t>Implementation month</a:t>
                      </a:r>
                    </a:p>
                  </a:txBody>
                  <a:tcPr marL="3682" marR="3682" marT="3682" marB="0" anchor="ctr">
                    <a:lnL w="12700" cap="flat" cmpd="sng" algn="ctr">
                      <a:solidFill>
                        <a:srgbClr val="000000"/>
                      </a:solidFill>
                      <a:prstDash val="solid"/>
                      <a:round/>
                      <a:headEnd type="none" w="med" len="med"/>
                      <a:tailEnd type="none" w="med" len="med"/>
                    </a:lnL>
                    <a:lnR w="1270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l" fontAlgn="ctr"/>
                      <a:r>
                        <a:rPr lang="en-US" sz="600" b="0" i="0" u="none" strike="noStrike" dirty="0">
                          <a:solidFill>
                            <a:srgbClr val="FFFFFF"/>
                          </a:solidFill>
                          <a:effectLst/>
                          <a:latin typeface="Arial Narrow" panose="020B0606020202030204" pitchFamily="34" charset="0"/>
                        </a:rPr>
                        <a:t> </a:t>
                      </a:r>
                    </a:p>
                  </a:txBody>
                  <a:tcPr marL="3682" marR="3682" marT="3682" marB="0" anchor="ctr">
                    <a:lnL w="12700" cap="flat" cmpd="sng" algn="ctr">
                      <a:solidFill>
                        <a:srgbClr val="AEAAAA"/>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0"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 </a:t>
                      </a:r>
                    </a:p>
                  </a:txBody>
                  <a:tcPr marL="3682" marR="3682" marT="3682" marB="0" anchor="ctr">
                    <a:lnL>
                      <a:noFill/>
                    </a:lnL>
                    <a:lnR>
                      <a:noFill/>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 </a:t>
                      </a:r>
                    </a:p>
                  </a:txBody>
                  <a:tcPr marL="3682" marR="3682" marT="3682" marB="0" anchor="ctr">
                    <a:lnL>
                      <a:noFill/>
                    </a:lnL>
                    <a:lnR w="25400" cap="flat" cmpd="dbl" algn="ctr">
                      <a:solidFill>
                        <a:srgbClr val="AEAAAA"/>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1</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2</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3</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4</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5</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6</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7</a:t>
                      </a:r>
                    </a:p>
                  </a:txBody>
                  <a:tcPr marL="3682" marR="3682" marT="3682" marB="0" anchor="ctr">
                    <a:lnL w="25400" cap="flat" cmpd="dbl" algn="ctr">
                      <a:solidFill>
                        <a:srgbClr val="AEAAAA"/>
                      </a:solidFill>
                      <a:prstDash val="solid"/>
                      <a:round/>
                      <a:headEnd type="none" w="med" len="med"/>
                      <a:tailEnd type="none" w="med" len="med"/>
                    </a:lnL>
                    <a:lnR w="25400" cap="flat" cmpd="dbl" algn="ctr">
                      <a:solidFill>
                        <a:srgbClr val="AEAAAA"/>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tc>
                  <a:txBody>
                    <a:bodyPr/>
                    <a:lstStyle/>
                    <a:p>
                      <a:pPr algn="ctr" fontAlgn="ctr"/>
                      <a:r>
                        <a:rPr lang="en-US" sz="600" b="1" i="0" u="none" strike="noStrike" dirty="0">
                          <a:solidFill>
                            <a:srgbClr val="FFFFFF"/>
                          </a:solidFill>
                          <a:effectLst/>
                          <a:latin typeface="Arial Narrow" panose="020B0606020202030204" pitchFamily="34" charset="0"/>
                        </a:rPr>
                        <a:t>8</a:t>
                      </a:r>
                    </a:p>
                  </a:txBody>
                  <a:tcPr marL="3682" marR="3682" marT="3682" marB="0" anchor="ctr">
                    <a:lnL w="25400" cap="flat" cmpd="dbl" algn="ctr">
                      <a:solidFill>
                        <a:srgbClr val="AEAAAA"/>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595959"/>
                    </a:solidFill>
                  </a:tcPr>
                </a:tc>
                <a:extLst>
                  <a:ext uri="{0D108BD9-81ED-4DB2-BD59-A6C34878D82A}">
                    <a16:rowId xmlns:a16="http://schemas.microsoft.com/office/drawing/2014/main" val="3984473962"/>
                  </a:ext>
                </a:extLst>
              </a:tr>
              <a:tr h="149386">
                <a:tc>
                  <a:txBody>
                    <a:bodyPr/>
                    <a:lstStyle/>
                    <a:p>
                      <a:pPr algn="l" fontAlgn="b"/>
                      <a:r>
                        <a:rPr lang="en-US" sz="900" b="1" i="0" u="none" strike="noStrike" dirty="0">
                          <a:solidFill>
                            <a:srgbClr val="000000"/>
                          </a:solidFill>
                          <a:effectLst/>
                          <a:latin typeface="Arial Narrow" panose="020B0606020202030204" pitchFamily="34" charset="0"/>
                        </a:rPr>
                        <a:t>Fin/Proc ERP &amp; BI Capabilities Definition and Procurement Activity</a:t>
                      </a:r>
                    </a:p>
                  </a:txBody>
                  <a:tcPr marL="3682"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1"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829565355"/>
                  </a:ext>
                </a:extLst>
              </a:tr>
              <a:tr h="149386">
                <a:tc>
                  <a:txBody>
                    <a:bodyPr/>
                    <a:lstStyle/>
                    <a:p>
                      <a:pPr algn="l" fontAlgn="b"/>
                      <a:r>
                        <a:rPr lang="en-US" sz="900" b="0" i="0" u="none" strike="noStrike" dirty="0">
                          <a:solidFill>
                            <a:srgbClr val="000000"/>
                          </a:solidFill>
                          <a:effectLst/>
                          <a:latin typeface="Arial Narrow" panose="020B0606020202030204" pitchFamily="34" charset="0"/>
                        </a:rPr>
                        <a:t>Initial ERP Software Acquisition</a:t>
                      </a:r>
                    </a:p>
                  </a:txBody>
                  <a:tcPr marL="3682"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083517802"/>
                  </a:ext>
                </a:extLst>
              </a:tr>
              <a:tr h="149386">
                <a:tc>
                  <a:txBody>
                    <a:bodyPr/>
                    <a:lstStyle/>
                    <a:p>
                      <a:pPr algn="l" fontAlgn="b"/>
                      <a:r>
                        <a:rPr lang="en-US" sz="900" b="0" i="0" u="none" strike="noStrike" dirty="0">
                          <a:solidFill>
                            <a:srgbClr val="000000"/>
                          </a:solidFill>
                          <a:effectLst/>
                          <a:latin typeface="Arial Narrow" panose="020B0606020202030204" pitchFamily="34" charset="0"/>
                        </a:rPr>
                        <a:t>Market research/ERP software demonstrations</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Arial Narrow" panose="020B0606020202030204" pitchFamily="34" charset="0"/>
                        </a:rPr>
                        <a:t> </a:t>
                      </a:r>
                    </a:p>
                  </a:txBody>
                  <a:tcPr marL="3682" marR="3682" marT="3682" marB="0" anchor="b">
                    <a:lnL w="12700" cap="flat" cmpd="sng" algn="ctr">
                      <a:solidFill>
                        <a:srgbClr val="80808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000000"/>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FFFFFF"/>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833755428"/>
                  </a:ext>
                </a:extLst>
              </a:tr>
              <a:tr h="149386">
                <a:tc>
                  <a:txBody>
                    <a:bodyPr/>
                    <a:lstStyle/>
                    <a:p>
                      <a:pPr algn="l" fontAlgn="b"/>
                      <a:r>
                        <a:rPr lang="en-US" sz="900" b="0" i="0" u="none" strike="noStrike" dirty="0">
                          <a:solidFill>
                            <a:srgbClr val="000000"/>
                          </a:solidFill>
                          <a:effectLst/>
                          <a:latin typeface="Arial Narrow" panose="020B0606020202030204" pitchFamily="34" charset="0"/>
                        </a:rPr>
                        <a:t>Defining business capabilities/technical specifications</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022375101"/>
                  </a:ext>
                </a:extLst>
              </a:tr>
              <a:tr h="149386">
                <a:tc>
                  <a:txBody>
                    <a:bodyPr/>
                    <a:lstStyle/>
                    <a:p>
                      <a:pPr algn="l" fontAlgn="b"/>
                      <a:r>
                        <a:rPr lang="en-US" sz="900" b="0" i="0" u="none" strike="noStrike" dirty="0">
                          <a:solidFill>
                            <a:srgbClr val="000000"/>
                          </a:solidFill>
                          <a:effectLst/>
                          <a:latin typeface="Arial Narrow" panose="020B0606020202030204" pitchFamily="34" charset="0"/>
                        </a:rPr>
                        <a:t>Drafting the CPP documents and merging business capabilities/technical specification</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757171"/>
                    </a:solidFill>
                  </a:tcPr>
                </a:tc>
                <a:tc>
                  <a:txBody>
                    <a:bodyPr/>
                    <a:lstStyle/>
                    <a:p>
                      <a:pPr algn="ctr" fontAlgn="ctr"/>
                      <a:r>
                        <a:rPr lang="en-US" sz="600" b="0" i="0" u="none" strike="noStrike" dirty="0">
                          <a:solidFill>
                            <a:srgbClr val="BFBFBF"/>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2867277280"/>
                  </a:ext>
                </a:extLst>
              </a:tr>
              <a:tr h="149386">
                <a:tc>
                  <a:txBody>
                    <a:bodyPr/>
                    <a:lstStyle/>
                    <a:p>
                      <a:pPr algn="l" fontAlgn="b"/>
                      <a:r>
                        <a:rPr lang="en-US" sz="900" b="0" i="0" u="none" strike="noStrike" dirty="0">
                          <a:solidFill>
                            <a:srgbClr val="000000"/>
                          </a:solidFill>
                          <a:effectLst/>
                          <a:latin typeface="Arial Narrow" panose="020B0606020202030204" pitchFamily="34" charset="0"/>
                        </a:rPr>
                        <a:t>Final merge and publish the CPP documents</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a:noFill/>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1984104802"/>
                  </a:ext>
                </a:extLst>
              </a:tr>
              <a:tr h="149386">
                <a:tc>
                  <a:txBody>
                    <a:bodyPr/>
                    <a:lstStyle/>
                    <a:p>
                      <a:pPr algn="l" fontAlgn="b"/>
                      <a:r>
                        <a:rPr lang="en-US" sz="900" b="0" i="0" u="none" strike="noStrike" dirty="0">
                          <a:solidFill>
                            <a:srgbClr val="000000"/>
                          </a:solidFill>
                          <a:effectLst/>
                          <a:latin typeface="Arial Narrow" panose="020B0606020202030204" pitchFamily="34" charset="0"/>
                        </a:rPr>
                        <a:t>Time for vendors to develop proposals</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a:noFill/>
                    </a:lnT>
                    <a:lnB>
                      <a:noFill/>
                    </a:lnB>
                    <a:solidFill>
                      <a:srgbClr val="808080"/>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682" marR="3682" marT="3682" marB="0" anchor="b">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949660266"/>
                  </a:ext>
                </a:extLst>
              </a:tr>
              <a:tr h="149386">
                <a:tc>
                  <a:txBody>
                    <a:bodyPr/>
                    <a:lstStyle/>
                    <a:p>
                      <a:pPr algn="l" fontAlgn="b"/>
                      <a:r>
                        <a:rPr lang="en-US" sz="900" b="0" i="0" u="none" strike="noStrike" dirty="0">
                          <a:solidFill>
                            <a:srgbClr val="000000"/>
                          </a:solidFill>
                          <a:effectLst/>
                          <a:latin typeface="Arial Narrow" panose="020B0606020202030204" pitchFamily="34" charset="0"/>
                        </a:rPr>
                        <a:t>Evaluation, demos, orals, and selection</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a:noFill/>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682" marR="3682" marT="3682" marB="0" anchor="b">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3682" marR="3682" marT="3682" marB="0" anchor="b">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954580828"/>
                  </a:ext>
                </a:extLst>
              </a:tr>
              <a:tr h="152179">
                <a:tc>
                  <a:txBody>
                    <a:bodyPr/>
                    <a:lstStyle/>
                    <a:p>
                      <a:pPr algn="l" fontAlgn="b"/>
                      <a:r>
                        <a:rPr lang="en-US" sz="900" b="0" i="0" u="none" strike="noStrike" dirty="0">
                          <a:solidFill>
                            <a:srgbClr val="000000"/>
                          </a:solidFill>
                          <a:effectLst/>
                          <a:latin typeface="Arial Narrow" panose="020B0606020202030204" pitchFamily="34" charset="0"/>
                        </a:rPr>
                        <a:t>Final negotiations and contracting</a:t>
                      </a:r>
                    </a:p>
                  </a:txBody>
                  <a:tcPr marL="55229" marR="3682" marT="3682" marB="0" anchor="b">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AEAAAA"/>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2700" cap="flat" cmpd="sng" algn="ctr">
                      <a:solidFill>
                        <a:srgbClr val="80808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25400" cap="flat" cmpd="dbl" algn="ctr">
                      <a:solidFill>
                        <a:srgbClr val="00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FF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w="19050" cap="flat" cmpd="sng" algn="ctr">
                      <a:solidFill>
                        <a:srgbClr val="FF0000"/>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808080"/>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48235"/>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a:noFill/>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Arial Narrow" panose="020B0606020202030204" pitchFamily="34" charset="0"/>
                        </a:rPr>
                        <a:t> </a:t>
                      </a:r>
                    </a:p>
                  </a:txBody>
                  <a:tcPr marL="3682" marR="3682" marT="3682" marB="0" anchor="ctr">
                    <a:lnL>
                      <a:noFill/>
                    </a:lnL>
                    <a:lnR w="1905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extLst>
                  <a:ext uri="{0D108BD9-81ED-4DB2-BD59-A6C34878D82A}">
                    <a16:rowId xmlns:a16="http://schemas.microsoft.com/office/drawing/2014/main" val="3205513318"/>
                  </a:ext>
                </a:extLst>
              </a:tr>
            </a:tbl>
          </a:graphicData>
        </a:graphic>
      </p:graphicFrame>
    </p:spTree>
    <p:extLst>
      <p:ext uri="{BB962C8B-B14F-4D97-AF65-F5344CB8AC3E}">
        <p14:creationId xmlns:p14="http://schemas.microsoft.com/office/powerpoint/2010/main" val="359223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normAutofit fontScale="92500" lnSpcReduction="10000"/>
          </a:bodyPr>
          <a:lstStyle/>
          <a:p>
            <a:r>
              <a:rPr lang="en-US" dirty="0"/>
              <a:t>Business </a:t>
            </a:r>
            <a:r>
              <a:rPr lang="en-US" dirty="0" smtClean="0"/>
              <a:t>Capabilities/Technical Specifications Staffing</a:t>
            </a:r>
            <a:endParaRPr lang="en-US" dirty="0"/>
          </a:p>
        </p:txBody>
      </p:sp>
      <p:sp>
        <p:nvSpPr>
          <p:cNvPr id="11" name="Date Placeholder 10"/>
          <p:cNvSpPr>
            <a:spLocks noGrp="1"/>
          </p:cNvSpPr>
          <p:nvPr>
            <p:ph type="dt" sz="half" idx="10"/>
          </p:nvPr>
        </p:nvSpPr>
        <p:spPr/>
        <p:txBody>
          <a:bodyPr/>
          <a:lstStyle/>
          <a:p>
            <a:pPr defTabSz="457200"/>
            <a:r>
              <a:rPr lang="en-US" dirty="0">
                <a:solidFill>
                  <a:prstClr val="black">
                    <a:tint val="75000"/>
                  </a:prstClr>
                </a:solidFill>
                <a:latin typeface="Calibri Light"/>
              </a:rPr>
              <a:t>OFM </a:t>
            </a:r>
            <a:fld id="{922B3D28-9F3B-4F87-BCA1-272744944D07}"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2" name="Slide Number Placeholder 11"/>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47</a:t>
            </a:fld>
            <a:endParaRPr lang="en-US" dirty="0">
              <a:solidFill>
                <a:prstClr val="black">
                  <a:tint val="75000"/>
                </a:prstClr>
              </a:solidFill>
              <a:latin typeface="Calibri Light"/>
            </a:endParaRPr>
          </a:p>
        </p:txBody>
      </p:sp>
      <p:sp>
        <p:nvSpPr>
          <p:cNvPr id="8" name="Content Placeholder 2">
            <a:extLst>
              <a:ext uri="{FF2B5EF4-FFF2-40B4-BE49-F238E27FC236}">
                <a16:creationId xmlns:a16="http://schemas.microsoft.com/office/drawing/2014/main" id="{088EFEEA-83FF-45B1-A1FC-D17274E917D0}"/>
              </a:ext>
            </a:extLst>
          </p:cNvPr>
          <p:cNvSpPr txBox="1">
            <a:spLocks/>
          </p:cNvSpPr>
          <p:nvPr/>
        </p:nvSpPr>
        <p:spPr>
          <a:xfrm>
            <a:off x="2029021" y="1365345"/>
            <a:ext cx="808380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prstClr val="black"/>
                </a:solidFill>
                <a:latin typeface="Arial" panose="020B0604020202020204" pitchFamily="34" charset="0"/>
                <a:cs typeface="Arial" panose="020B0604020202020204" pitchFamily="34" charset="0"/>
              </a:rPr>
              <a:t>The following resources are budgeted:</a:t>
            </a:r>
          </a:p>
          <a:p>
            <a:pPr marL="800100" lvl="1" indent="-342900"/>
            <a:r>
              <a:rPr lang="en-US" sz="2000" dirty="0">
                <a:solidFill>
                  <a:prstClr val="black"/>
                </a:solidFill>
                <a:latin typeface="Arial" panose="020B0604020202020204" pitchFamily="34" charset="0"/>
                <a:cs typeface="Arial" panose="020B0604020202020204" pitchFamily="34" charset="0"/>
              </a:rPr>
              <a:t>2 state SMEs for Finance</a:t>
            </a:r>
          </a:p>
          <a:p>
            <a:pPr marL="800100" lvl="1" indent="-342900"/>
            <a:r>
              <a:rPr lang="en-US" sz="2000" dirty="0">
                <a:solidFill>
                  <a:prstClr val="black"/>
                </a:solidFill>
                <a:latin typeface="Arial" panose="020B0604020202020204" pitchFamily="34" charset="0"/>
                <a:cs typeface="Arial" panose="020B0604020202020204" pitchFamily="34" charset="0"/>
              </a:rPr>
              <a:t>2 state SMEs for Procurement</a:t>
            </a:r>
          </a:p>
          <a:p>
            <a:pPr marL="800100" lvl="1" indent="-342900"/>
            <a:r>
              <a:rPr lang="en-US" sz="2000" dirty="0">
                <a:solidFill>
                  <a:prstClr val="black"/>
                </a:solidFill>
                <a:latin typeface="Arial" panose="020B0604020202020204" pitchFamily="34" charset="0"/>
                <a:cs typeface="Arial" panose="020B0604020202020204" pitchFamily="34" charset="0"/>
              </a:rPr>
              <a:t>1 state Technical Manager</a:t>
            </a:r>
          </a:p>
          <a:p>
            <a:pPr marL="800100" lvl="1" indent="-342900"/>
            <a:r>
              <a:rPr lang="en-US" sz="2000" dirty="0">
                <a:solidFill>
                  <a:prstClr val="black"/>
                </a:solidFill>
                <a:latin typeface="Arial" panose="020B0604020202020204" pitchFamily="34" charset="0"/>
                <a:cs typeface="Arial" panose="020B0604020202020204" pitchFamily="34" charset="0"/>
              </a:rPr>
              <a:t>1 state Data Governance specialist</a:t>
            </a:r>
          </a:p>
          <a:p>
            <a:pPr marL="800100" lvl="1" indent="-342900"/>
            <a:r>
              <a:rPr lang="en-US" sz="2000" dirty="0">
                <a:solidFill>
                  <a:prstClr val="black"/>
                </a:solidFill>
                <a:latin typeface="Arial" panose="020B0604020202020204" pitchFamily="34" charset="0"/>
                <a:cs typeface="Arial" panose="020B0604020202020204" pitchFamily="34" charset="0"/>
              </a:rPr>
              <a:t>1 Accenture Project Manager </a:t>
            </a:r>
          </a:p>
          <a:p>
            <a:pPr marL="800100" lvl="1" indent="-342900"/>
            <a:r>
              <a:rPr lang="en-US" sz="2000" dirty="0">
                <a:solidFill>
                  <a:prstClr val="black"/>
                </a:solidFill>
                <a:latin typeface="Arial" panose="020B0604020202020204" pitchFamily="34" charset="0"/>
                <a:cs typeface="Arial" panose="020B0604020202020204" pitchFamily="34" charset="0"/>
              </a:rPr>
              <a:t>1 Accenture SME for Finance</a:t>
            </a:r>
          </a:p>
          <a:p>
            <a:pPr marL="800100" lvl="1" indent="-342900"/>
            <a:r>
              <a:rPr lang="en-US" sz="2000" dirty="0">
                <a:solidFill>
                  <a:prstClr val="black"/>
                </a:solidFill>
                <a:latin typeface="Arial" panose="020B0604020202020204" pitchFamily="34" charset="0"/>
                <a:cs typeface="Arial" panose="020B0604020202020204" pitchFamily="34" charset="0"/>
              </a:rPr>
              <a:t>1 Accenture SME for Procurement</a:t>
            </a:r>
          </a:p>
          <a:p>
            <a:pPr marL="457200" lvl="1" indent="0">
              <a:buNone/>
            </a:pPr>
            <a:endParaRPr lang="en-US" sz="2000" dirty="0">
              <a:solidFill>
                <a:prstClr val="black"/>
              </a:solidFill>
              <a:latin typeface="Arial" panose="020B0604020202020204" pitchFamily="34" charset="0"/>
              <a:cs typeface="Arial" panose="020B0604020202020204" pitchFamily="34" charset="0"/>
            </a:endParaRPr>
          </a:p>
          <a:p>
            <a:pPr marL="1257300" lvl="2" indent="-342900"/>
            <a:endParaRPr lang="en-US" dirty="0">
              <a:solidFill>
                <a:prstClr val="black"/>
              </a:solidFill>
              <a:latin typeface="Calibri Light"/>
            </a:endParaRPr>
          </a:p>
          <a:p>
            <a:pPr marL="800100" lvl="1" indent="-342900"/>
            <a:endParaRPr lang="en-US" sz="2000" dirty="0">
              <a:solidFill>
                <a:prstClr val="black"/>
              </a:solidFill>
              <a:latin typeface="Calibri Light"/>
            </a:endParaRPr>
          </a:p>
          <a:p>
            <a:pPr marL="342900" indent="-342900"/>
            <a:endParaRPr lang="en-US" sz="2000" dirty="0">
              <a:solidFill>
                <a:prstClr val="black"/>
              </a:solidFill>
              <a:latin typeface="Calibri Light"/>
            </a:endParaRPr>
          </a:p>
          <a:p>
            <a:pPr marL="396875" indent="-284163">
              <a:spcAft>
                <a:spcPts val="1200"/>
              </a:spcAft>
              <a:buClr>
                <a:srgbClr val="4C8711"/>
              </a:buClr>
              <a:buFont typeface="Wingdings 2" panose="05020102010507070707" pitchFamily="18" charset="2"/>
              <a:buChar char=""/>
            </a:pPr>
            <a:endParaRPr lang="en-US" sz="2000" dirty="0">
              <a:solidFill>
                <a:prstClr val="black"/>
              </a:solidFill>
              <a:latin typeface="Calibri Light"/>
            </a:endParaRPr>
          </a:p>
          <a:p>
            <a:pPr marL="112712">
              <a:spcAft>
                <a:spcPts val="1200"/>
              </a:spcAft>
              <a:buClr>
                <a:srgbClr val="4C8711"/>
              </a:buClr>
            </a:pPr>
            <a:endParaRPr lang="en-US" sz="2000" dirty="0">
              <a:solidFill>
                <a:prstClr val="black"/>
              </a:solidFill>
              <a:latin typeface="Calibri Light"/>
            </a:endParaRPr>
          </a:p>
          <a:p>
            <a:pPr marL="396875" indent="-284163">
              <a:spcAft>
                <a:spcPts val="1200"/>
              </a:spcAft>
              <a:buClr>
                <a:srgbClr val="1680BC"/>
              </a:buClr>
              <a:buFont typeface="Wingdings 2" panose="05020102010507070707" pitchFamily="18" charset="2"/>
              <a:buChar char=""/>
            </a:pPr>
            <a:endParaRPr lang="en-US" sz="2000" dirty="0">
              <a:solidFill>
                <a:prstClr val="black"/>
              </a:solidFill>
              <a:latin typeface="Calibri Light"/>
            </a:endParaRPr>
          </a:p>
        </p:txBody>
      </p:sp>
    </p:spTree>
    <p:extLst>
      <p:ext uri="{BB962C8B-B14F-4D97-AF65-F5344CB8AC3E}">
        <p14:creationId xmlns:p14="http://schemas.microsoft.com/office/powerpoint/2010/main" val="4131361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and Deployment Waves</a:t>
            </a:r>
          </a:p>
        </p:txBody>
      </p:sp>
      <p:sp>
        <p:nvSpPr>
          <p:cNvPr id="4" name="Content Placeholder 2"/>
          <p:cNvSpPr>
            <a:spLocks noGrp="1"/>
          </p:cNvSpPr>
          <p:nvPr>
            <p:ph idx="1"/>
          </p:nvPr>
        </p:nvSpPr>
        <p:spPr>
          <a:xfrm>
            <a:off x="2153265" y="1291193"/>
            <a:ext cx="8160774" cy="4351338"/>
          </a:xfrm>
        </p:spPr>
        <p:txBody>
          <a:bodyPr>
            <a:normAutofit/>
          </a:bodyPr>
          <a:lstStyle/>
          <a:p>
            <a:r>
              <a:rPr lang="en-US" sz="2000" dirty="0">
                <a:latin typeface="Arial" panose="020B0604020202020204" pitchFamily="34" charset="0"/>
                <a:cs typeface="Arial" panose="020B0604020202020204" pitchFamily="34" charset="0"/>
              </a:rPr>
              <a:t>Wave 1 will be a pilot roll-out followed by a Wave 2 for the remaining agencies.  Wave 3 will be reserved for agencies that require expanded functionality to meet their business needs.  </a:t>
            </a:r>
          </a:p>
          <a:p>
            <a:pPr marL="396875" indent="-284163">
              <a:spcAft>
                <a:spcPts val="1200"/>
              </a:spcAft>
              <a:buClr>
                <a:srgbClr val="1680BC"/>
              </a:buClr>
              <a:buFont typeface="Wingdings 2" panose="05020102010507070707" pitchFamily="18" charset="2"/>
              <a:buChar char=""/>
            </a:pPr>
            <a:endParaRPr lang="en-US" sz="2000" dirty="0">
              <a:latin typeface="+mn-lt"/>
            </a:endParaRPr>
          </a:p>
        </p:txBody>
      </p:sp>
      <p:sp>
        <p:nvSpPr>
          <p:cNvPr id="10" name="Date Placeholder 9"/>
          <p:cNvSpPr>
            <a:spLocks noGrp="1"/>
          </p:cNvSpPr>
          <p:nvPr>
            <p:ph type="dt" sz="half" idx="10"/>
          </p:nvPr>
        </p:nvSpPr>
        <p:spPr/>
        <p:txBody>
          <a:bodyPr/>
          <a:lstStyle/>
          <a:p>
            <a:pPr defTabSz="457200"/>
            <a:r>
              <a:rPr lang="en-US" dirty="0">
                <a:solidFill>
                  <a:prstClr val="black">
                    <a:tint val="75000"/>
                  </a:prstClr>
                </a:solidFill>
                <a:latin typeface="Calibri Light"/>
              </a:rPr>
              <a:t>OFM </a:t>
            </a:r>
            <a:fld id="{AAAAF04D-6BAF-4B12-B361-BA00A3DD1D60}"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1" name="Slide Number Placeholder 10"/>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48</a:t>
            </a:fld>
            <a:endParaRPr lang="en-US" dirty="0">
              <a:solidFill>
                <a:prstClr val="black">
                  <a:tint val="75000"/>
                </a:prstClr>
              </a:solidFill>
              <a:latin typeface="Calibri Light"/>
            </a:endParaRPr>
          </a:p>
        </p:txBody>
      </p:sp>
      <p:pic>
        <p:nvPicPr>
          <p:cNvPr id="3" name="Picture 2">
            <a:extLst>
              <a:ext uri="{FF2B5EF4-FFF2-40B4-BE49-F238E27FC236}">
                <a16:creationId xmlns:a16="http://schemas.microsoft.com/office/drawing/2014/main" id="{2F0EF9A7-2A51-46A0-AC50-D42B4C2B09D7}"/>
              </a:ext>
            </a:extLst>
          </p:cNvPr>
          <p:cNvPicPr>
            <a:picLocks noChangeAspect="1"/>
          </p:cNvPicPr>
          <p:nvPr/>
        </p:nvPicPr>
        <p:blipFill>
          <a:blip r:embed="rId2"/>
          <a:stretch>
            <a:fillRect/>
          </a:stretch>
        </p:blipFill>
        <p:spPr>
          <a:xfrm>
            <a:off x="2327573" y="2582220"/>
            <a:ext cx="7624809" cy="2282237"/>
          </a:xfrm>
          <a:prstGeom prst="rect">
            <a:avLst/>
          </a:prstGeom>
          <a:ln w="6350">
            <a:solidFill>
              <a:schemeClr val="tx1"/>
            </a:solidFill>
          </a:ln>
        </p:spPr>
      </p:pic>
      <p:sp>
        <p:nvSpPr>
          <p:cNvPr id="5" name="TextBox 4">
            <a:extLst>
              <a:ext uri="{FF2B5EF4-FFF2-40B4-BE49-F238E27FC236}">
                <a16:creationId xmlns:a16="http://schemas.microsoft.com/office/drawing/2014/main" id="{23825210-A049-4EBE-943F-582183F28553}"/>
              </a:ext>
            </a:extLst>
          </p:cNvPr>
          <p:cNvSpPr txBox="1"/>
          <p:nvPr/>
        </p:nvSpPr>
        <p:spPr>
          <a:xfrm>
            <a:off x="4926530" y="3637475"/>
            <a:ext cx="649705" cy="230832"/>
          </a:xfrm>
          <a:prstGeom prst="rect">
            <a:avLst/>
          </a:prstGeom>
          <a:noFill/>
        </p:spPr>
        <p:txBody>
          <a:bodyPr wrap="square" rtlCol="0">
            <a:spAutoFit/>
          </a:bodyPr>
          <a:lstStyle/>
          <a:p>
            <a:pPr defTabSz="457200"/>
            <a:r>
              <a:rPr lang="en-US" sz="900" dirty="0">
                <a:solidFill>
                  <a:prstClr val="black"/>
                </a:solidFill>
                <a:highlight>
                  <a:srgbClr val="32B477"/>
                </a:highlight>
                <a:latin typeface="Calibri Light"/>
              </a:rPr>
              <a:t>Wave 1</a:t>
            </a:r>
          </a:p>
        </p:txBody>
      </p:sp>
      <p:sp>
        <p:nvSpPr>
          <p:cNvPr id="8" name="TextBox 7">
            <a:extLst>
              <a:ext uri="{FF2B5EF4-FFF2-40B4-BE49-F238E27FC236}">
                <a16:creationId xmlns:a16="http://schemas.microsoft.com/office/drawing/2014/main" id="{46074D3A-AB33-4620-A6F5-BB4C6BB97BBC}"/>
              </a:ext>
            </a:extLst>
          </p:cNvPr>
          <p:cNvSpPr txBox="1"/>
          <p:nvPr/>
        </p:nvSpPr>
        <p:spPr>
          <a:xfrm>
            <a:off x="5869638" y="3637474"/>
            <a:ext cx="649705" cy="230832"/>
          </a:xfrm>
          <a:prstGeom prst="rect">
            <a:avLst/>
          </a:prstGeom>
          <a:noFill/>
        </p:spPr>
        <p:txBody>
          <a:bodyPr wrap="square" rtlCol="0">
            <a:spAutoFit/>
          </a:bodyPr>
          <a:lstStyle/>
          <a:p>
            <a:pPr defTabSz="457200"/>
            <a:r>
              <a:rPr lang="en-US" sz="900" dirty="0">
                <a:solidFill>
                  <a:prstClr val="black"/>
                </a:solidFill>
                <a:highlight>
                  <a:srgbClr val="32B477"/>
                </a:highlight>
                <a:latin typeface="Calibri Light"/>
              </a:rPr>
              <a:t>Wave 2</a:t>
            </a:r>
          </a:p>
        </p:txBody>
      </p:sp>
      <p:sp>
        <p:nvSpPr>
          <p:cNvPr id="9" name="TextBox 8">
            <a:extLst>
              <a:ext uri="{FF2B5EF4-FFF2-40B4-BE49-F238E27FC236}">
                <a16:creationId xmlns:a16="http://schemas.microsoft.com/office/drawing/2014/main" id="{648BAF8C-2B01-4FDF-8BD5-D33F81DD99D4}"/>
              </a:ext>
            </a:extLst>
          </p:cNvPr>
          <p:cNvSpPr txBox="1"/>
          <p:nvPr/>
        </p:nvSpPr>
        <p:spPr>
          <a:xfrm>
            <a:off x="6812746" y="3637474"/>
            <a:ext cx="649705" cy="230832"/>
          </a:xfrm>
          <a:prstGeom prst="rect">
            <a:avLst/>
          </a:prstGeom>
          <a:noFill/>
        </p:spPr>
        <p:txBody>
          <a:bodyPr wrap="square" rtlCol="0">
            <a:spAutoFit/>
          </a:bodyPr>
          <a:lstStyle/>
          <a:p>
            <a:pPr defTabSz="457200"/>
            <a:r>
              <a:rPr lang="en-US" sz="900" dirty="0">
                <a:solidFill>
                  <a:prstClr val="black"/>
                </a:solidFill>
                <a:highlight>
                  <a:srgbClr val="32B477"/>
                </a:highlight>
                <a:latin typeface="Calibri Light"/>
              </a:rPr>
              <a:t>Wave 3</a:t>
            </a:r>
          </a:p>
        </p:txBody>
      </p:sp>
    </p:spTree>
    <p:extLst>
      <p:ext uri="{BB962C8B-B14F-4D97-AF65-F5344CB8AC3E}">
        <p14:creationId xmlns:p14="http://schemas.microsoft.com/office/powerpoint/2010/main" val="1473090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normAutofit fontScale="92500" lnSpcReduction="10000"/>
          </a:bodyPr>
          <a:lstStyle/>
          <a:p>
            <a:r>
              <a:rPr lang="en-US" dirty="0"/>
              <a:t>Timeline and Deployment Waves</a:t>
            </a:r>
          </a:p>
        </p:txBody>
      </p:sp>
      <p:sp>
        <p:nvSpPr>
          <p:cNvPr id="11" name="Date Placeholder 10"/>
          <p:cNvSpPr>
            <a:spLocks noGrp="1"/>
          </p:cNvSpPr>
          <p:nvPr>
            <p:ph type="dt" sz="half" idx="10"/>
          </p:nvPr>
        </p:nvSpPr>
        <p:spPr/>
        <p:txBody>
          <a:bodyPr/>
          <a:lstStyle/>
          <a:p>
            <a:pPr defTabSz="457200"/>
            <a:r>
              <a:rPr lang="en-US" dirty="0">
                <a:solidFill>
                  <a:prstClr val="black">
                    <a:tint val="75000"/>
                  </a:prstClr>
                </a:solidFill>
                <a:latin typeface="Calibri Light"/>
              </a:rPr>
              <a:t>OFM </a:t>
            </a:r>
            <a:fld id="{922B3D28-9F3B-4F87-BCA1-272744944D07}"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2" name="Slide Number Placeholder 11"/>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49</a:t>
            </a:fld>
            <a:endParaRPr lang="en-US" dirty="0">
              <a:solidFill>
                <a:prstClr val="black">
                  <a:tint val="75000"/>
                </a:prstClr>
              </a:solidFill>
              <a:latin typeface="Calibri Light"/>
            </a:endParaRPr>
          </a:p>
        </p:txBody>
      </p:sp>
      <p:graphicFrame>
        <p:nvGraphicFramePr>
          <p:cNvPr id="6" name="Table 5">
            <a:extLst>
              <a:ext uri="{FF2B5EF4-FFF2-40B4-BE49-F238E27FC236}">
                <a16:creationId xmlns:a16="http://schemas.microsoft.com/office/drawing/2014/main" id="{73AE4F94-DC24-447D-A1DD-AEB5E7B4501B}"/>
              </a:ext>
            </a:extLst>
          </p:cNvPr>
          <p:cNvGraphicFramePr>
            <a:graphicFrameLocks noGrp="1"/>
          </p:cNvGraphicFramePr>
          <p:nvPr>
            <p:extLst/>
          </p:nvPr>
        </p:nvGraphicFramePr>
        <p:xfrm>
          <a:off x="1825625" y="979654"/>
          <a:ext cx="8396326" cy="4687062"/>
        </p:xfrm>
        <a:graphic>
          <a:graphicData uri="http://schemas.openxmlformats.org/drawingml/2006/table">
            <a:tbl>
              <a:tblPr firstRow="1" bandRow="1">
                <a:tableStyleId>{5C22544A-7EE6-4342-B048-85BDC9FD1C3A}</a:tableStyleId>
              </a:tblPr>
              <a:tblGrid>
                <a:gridCol w="2349325">
                  <a:extLst>
                    <a:ext uri="{9D8B030D-6E8A-4147-A177-3AD203B41FA5}">
                      <a16:colId xmlns:a16="http://schemas.microsoft.com/office/drawing/2014/main" val="1584490292"/>
                    </a:ext>
                  </a:extLst>
                </a:gridCol>
                <a:gridCol w="6047001">
                  <a:extLst>
                    <a:ext uri="{9D8B030D-6E8A-4147-A177-3AD203B41FA5}">
                      <a16:colId xmlns:a16="http://schemas.microsoft.com/office/drawing/2014/main" val="258818983"/>
                    </a:ext>
                  </a:extLst>
                </a:gridCol>
              </a:tblGrid>
              <a:tr h="230516">
                <a:tc>
                  <a:txBody>
                    <a:bodyPr/>
                    <a:lstStyle/>
                    <a:p>
                      <a:pPr marL="0" marR="0" algn="ctr">
                        <a:lnSpc>
                          <a:spcPct val="115000"/>
                        </a:lnSpc>
                        <a:spcBef>
                          <a:spcPts val="0"/>
                        </a:spcBef>
                        <a:spcAft>
                          <a:spcPts val="0"/>
                        </a:spcAft>
                      </a:pPr>
                      <a:r>
                        <a:rPr lang="en-US" sz="1300" kern="1200" dirty="0">
                          <a:solidFill>
                            <a:schemeClr val="bg1"/>
                          </a:solidFill>
                          <a:effectLst/>
                          <a:latin typeface="Calibri" panose="020F0502020204030204" pitchFamily="34" charset="0"/>
                          <a:cs typeface="Calibri" panose="020F0502020204030204" pitchFamily="34" charset="0"/>
                        </a:rPr>
                        <a:t>Wave</a:t>
                      </a:r>
                      <a:endPar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4"/>
                    </a:solidFill>
                  </a:tcPr>
                </a:tc>
                <a:tc>
                  <a:txBody>
                    <a:bodyPr/>
                    <a:lstStyle/>
                    <a:p>
                      <a:pPr marL="0" marR="0" algn="ctr">
                        <a:lnSpc>
                          <a:spcPct val="115000"/>
                        </a:lnSpc>
                        <a:spcBef>
                          <a:spcPts val="0"/>
                        </a:spcBef>
                        <a:spcAft>
                          <a:spcPts val="0"/>
                        </a:spcAft>
                      </a:pPr>
                      <a:r>
                        <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Agency phasing</a:t>
                      </a:r>
                    </a:p>
                  </a:txBody>
                  <a:tcPr anchor="ctr">
                    <a:solidFill>
                      <a:schemeClr val="accent4"/>
                    </a:solidFill>
                  </a:tcPr>
                </a:tc>
                <a:extLst>
                  <a:ext uri="{0D108BD9-81ED-4DB2-BD59-A6C34878D82A}">
                    <a16:rowId xmlns:a16="http://schemas.microsoft.com/office/drawing/2014/main" val="3110439923"/>
                  </a:ext>
                </a:extLst>
              </a:tr>
              <a:tr h="0">
                <a:tc>
                  <a:txBody>
                    <a:bodyPr/>
                    <a:lstStyle/>
                    <a:p>
                      <a:pPr marL="0" marR="0" algn="ctr">
                        <a:lnSpc>
                          <a:spcPct val="115000"/>
                        </a:lnSpc>
                        <a:spcBef>
                          <a:spcPts val="0"/>
                        </a:spcBef>
                        <a:spcAft>
                          <a:spcPts val="600"/>
                        </a:spcAft>
                      </a:pPr>
                      <a:r>
                        <a:rPr lang="en-US" sz="1300" kern="1200" dirty="0">
                          <a:solidFill>
                            <a:schemeClr val="tx1"/>
                          </a:solidFill>
                          <a:effectLst/>
                          <a:latin typeface="Calibri" panose="020F0502020204030204" pitchFamily="34" charset="0"/>
                          <a:cs typeface="Calibri" panose="020F0502020204030204" pitchFamily="34" charset="0"/>
                        </a:rPr>
                        <a:t>Description</a:t>
                      </a:r>
                    </a:p>
                  </a:txBody>
                  <a:tcPr anchor="ctr"/>
                </a:tc>
                <a:tc>
                  <a:txBody>
                    <a:bodyPr/>
                    <a:lstStyle/>
                    <a:p>
                      <a:pPr marL="0" marR="0" lvl="0" indent="0">
                        <a:lnSpc>
                          <a:spcPct val="115000"/>
                        </a:lnSpc>
                        <a:spcBef>
                          <a:spcPts val="0"/>
                        </a:spcBef>
                        <a:spcAft>
                          <a:spcPts val="0"/>
                        </a:spcAft>
                        <a:buFont typeface="Symbol" panose="05050102010706020507" pitchFamily="18" charset="2"/>
                        <a:buNone/>
                      </a:pPr>
                      <a:r>
                        <a:rPr lang="en-US"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Wave 1 will be a pilot roll-out followed by a wave 2 “big-bang” implementation of more complex agencies with complex business processes. Option would lower technical risks, provide a longer runway for organizational change management efforts for complex agencies, and decrease the risk to target go-live dates.        </a:t>
                      </a:r>
                    </a:p>
                  </a:txBody>
                  <a:tcPr anchor="ctr"/>
                </a:tc>
                <a:extLst>
                  <a:ext uri="{0D108BD9-81ED-4DB2-BD59-A6C34878D82A}">
                    <a16:rowId xmlns:a16="http://schemas.microsoft.com/office/drawing/2014/main" val="2398178829"/>
                  </a:ext>
                </a:extLst>
              </a:tr>
              <a:tr h="0">
                <a:tc>
                  <a:txBody>
                    <a:bodyPr/>
                    <a:lstStyle/>
                    <a:p>
                      <a:pPr marL="0" marR="0" algn="ctr">
                        <a:lnSpc>
                          <a:spcPct val="115000"/>
                        </a:lnSpc>
                        <a:spcBef>
                          <a:spcPts val="0"/>
                        </a:spcBef>
                        <a:spcAft>
                          <a:spcPts val="0"/>
                        </a:spcAft>
                      </a:pPr>
                      <a:r>
                        <a:rPr lang="en-US" sz="1300" kern="1200" dirty="0">
                          <a:effectLst/>
                          <a:latin typeface="Calibri" panose="020F0502020204030204" pitchFamily="34" charset="0"/>
                          <a:cs typeface="Calibri" panose="020F0502020204030204" pitchFamily="34" charset="0"/>
                        </a:rPr>
                        <a:t>Initial Release</a:t>
                      </a:r>
                    </a:p>
                    <a:p>
                      <a:pPr marL="0" marR="0" algn="ctr">
                        <a:lnSpc>
                          <a:spcPct val="115000"/>
                        </a:lnSpc>
                        <a:spcBef>
                          <a:spcPts val="0"/>
                        </a:spcBef>
                        <a:spcAft>
                          <a:spcPts val="600"/>
                        </a:spcAft>
                      </a:pPr>
                      <a:r>
                        <a:rPr lang="en-US" sz="1300" kern="1200" dirty="0">
                          <a:effectLst/>
                          <a:latin typeface="Calibri" panose="020F0502020204030204" pitchFamily="34" charset="0"/>
                          <a:cs typeface="Calibri" panose="020F0502020204030204" pitchFamily="34" charset="0"/>
                        </a:rPr>
                        <a:t>Wave </a:t>
                      </a:r>
                      <a:r>
                        <a:rPr lang="en-US" sz="1300" kern="1200" dirty="0">
                          <a:solidFill>
                            <a:schemeClr val="tx1"/>
                          </a:solidFill>
                          <a:effectLst/>
                          <a:latin typeface="Calibri" panose="020F0502020204030204" pitchFamily="34" charset="0"/>
                          <a:cs typeface="Calibri" panose="020F0502020204030204" pitchFamily="34" charset="0"/>
                        </a:rPr>
                        <a:t>1 - July, FY22</a:t>
                      </a:r>
                    </a:p>
                  </a:txBody>
                  <a:tcPr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300" kern="1200" dirty="0">
                          <a:effectLst/>
                          <a:latin typeface="Calibri" panose="020F0502020204030204" pitchFamily="34" charset="0"/>
                          <a:cs typeface="Calibri" panose="020F0502020204030204" pitchFamily="34" charset="0"/>
                        </a:rPr>
                        <a:t>OFM</a:t>
                      </a:r>
                    </a:p>
                    <a:p>
                      <a:pPr marL="342900" marR="0" lvl="0" indent="-342900">
                        <a:lnSpc>
                          <a:spcPct val="100000"/>
                        </a:lnSpc>
                        <a:spcBef>
                          <a:spcPts val="0"/>
                        </a:spcBef>
                        <a:spcAft>
                          <a:spcPts val="0"/>
                        </a:spcAft>
                        <a:buFont typeface="Symbol" panose="05050102010706020507" pitchFamily="18" charset="2"/>
                        <a:buChar char=""/>
                      </a:pPr>
                      <a:r>
                        <a:rPr lang="en-US" sz="1300" kern="1200" dirty="0">
                          <a:effectLst/>
                          <a:latin typeface="Calibri" panose="020F0502020204030204" pitchFamily="34" charset="0"/>
                          <a:cs typeface="Calibri" panose="020F0502020204030204" pitchFamily="34" charset="0"/>
                        </a:rPr>
                        <a:t>Governor’s Office</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WaTech</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DES (+ small agencies except for Payroll only)</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DOC</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Services for the Blind</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Treasurer</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dk1"/>
                          </a:solidFill>
                          <a:effectLst/>
                          <a:latin typeface="Calibri" panose="020F0502020204030204" pitchFamily="34" charset="0"/>
                          <a:ea typeface="+mn-ea"/>
                          <a:cs typeface="Calibri" panose="020F0502020204030204" pitchFamily="34" charset="0"/>
                        </a:rPr>
                        <a:t>DOH</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tx1"/>
                          </a:solidFill>
                          <a:effectLst/>
                          <a:latin typeface="Calibri" panose="020F0502020204030204" pitchFamily="34" charset="0"/>
                          <a:ea typeface="+mn-ea"/>
                          <a:cs typeface="Calibri" panose="020F0502020204030204" pitchFamily="34" charset="0"/>
                        </a:rPr>
                        <a:t>UTC</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tx1"/>
                          </a:solidFill>
                          <a:effectLst/>
                          <a:latin typeface="Calibri" panose="020F0502020204030204" pitchFamily="34" charset="0"/>
                          <a:ea typeface="+mn-ea"/>
                          <a:cs typeface="Calibri" panose="020F0502020204030204" pitchFamily="34" charset="0"/>
                        </a:rPr>
                        <a:t>WTB</a:t>
                      </a:r>
                    </a:p>
                    <a:p>
                      <a:pPr marL="342900" marR="0" lvl="0" indent="-342900">
                        <a:lnSpc>
                          <a:spcPct val="100000"/>
                        </a:lnSpc>
                        <a:spcBef>
                          <a:spcPts val="0"/>
                        </a:spcBef>
                        <a:spcAft>
                          <a:spcPts val="0"/>
                        </a:spcAft>
                        <a:buFont typeface="Symbol" panose="05050102010706020507" pitchFamily="18" charset="2"/>
                        <a:buChar char=""/>
                      </a:pPr>
                      <a:r>
                        <a:rPr lang="en-US" sz="1300" kern="1200" dirty="0">
                          <a:solidFill>
                            <a:schemeClr val="tx1"/>
                          </a:solidFill>
                          <a:effectLst/>
                          <a:latin typeface="Calibri" panose="020F0502020204030204" pitchFamily="34" charset="0"/>
                          <a:ea typeface="+mn-ea"/>
                          <a:cs typeface="Calibri" panose="020F0502020204030204" pitchFamily="34" charset="0"/>
                        </a:rPr>
                        <a:t>UW (*Integration only)</a:t>
                      </a:r>
                      <a:endParaRPr lang="en-US"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36651764"/>
                  </a:ext>
                </a:extLst>
              </a:tr>
              <a:tr h="188944">
                <a:tc>
                  <a:txBody>
                    <a:bodyPr/>
                    <a:lstStyle/>
                    <a:p>
                      <a:pPr marL="0" marR="0" algn="ctr">
                        <a:lnSpc>
                          <a:spcPct val="115000"/>
                        </a:lnSpc>
                        <a:spcBef>
                          <a:spcPts val="0"/>
                        </a:spcBef>
                        <a:spcAft>
                          <a:spcPts val="0"/>
                        </a:spcAft>
                      </a:pPr>
                      <a:r>
                        <a:rPr lang="en-US" sz="1300" kern="1200" dirty="0">
                          <a:effectLst/>
                          <a:latin typeface="Calibri" panose="020F0502020204030204" pitchFamily="34" charset="0"/>
                          <a:cs typeface="Calibri" panose="020F0502020204030204" pitchFamily="34" charset="0"/>
                        </a:rPr>
                        <a:t>Initial Release</a:t>
                      </a:r>
                    </a:p>
                    <a:p>
                      <a:pPr marL="0" marR="0" algn="ctr">
                        <a:lnSpc>
                          <a:spcPct val="115000"/>
                        </a:lnSpc>
                        <a:spcBef>
                          <a:spcPts val="0"/>
                        </a:spcBef>
                        <a:spcAft>
                          <a:spcPts val="0"/>
                        </a:spcAft>
                      </a:pPr>
                      <a:r>
                        <a:rPr lang="en-US" sz="1300" kern="1200" dirty="0">
                          <a:effectLst/>
                          <a:latin typeface="Calibri" panose="020F0502020204030204" pitchFamily="34" charset="0"/>
                          <a:cs typeface="Calibri" panose="020F0502020204030204" pitchFamily="34" charset="0"/>
                        </a:rPr>
                        <a:t>Wave 2- July, FY23</a:t>
                      </a:r>
                      <a:endParaRPr lang="en-US"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300" kern="1200" dirty="0">
                          <a:effectLst/>
                          <a:latin typeface="Calibri" panose="020F0502020204030204" pitchFamily="34" charset="0"/>
                          <a:cs typeface="Calibri" panose="020F0502020204030204" pitchFamily="34" charset="0"/>
                        </a:rPr>
                        <a:t>All other agencies</a:t>
                      </a:r>
                      <a:endParaRPr lang="en-US"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20210527"/>
                  </a:ext>
                </a:extLst>
              </a:tr>
              <a:tr h="285663">
                <a:tc>
                  <a:txBody>
                    <a:bodyPr/>
                    <a:lstStyle/>
                    <a:p>
                      <a:pPr marL="0" marR="0" algn="ctr">
                        <a:lnSpc>
                          <a:spcPct val="115000"/>
                        </a:lnSpc>
                        <a:spcBef>
                          <a:spcPts val="0"/>
                        </a:spcBef>
                        <a:spcAft>
                          <a:spcPts val="0"/>
                        </a:spcAft>
                      </a:pPr>
                      <a:r>
                        <a:rPr lang="en-US" sz="1300" kern="1200" dirty="0">
                          <a:effectLst/>
                          <a:latin typeface="Calibri" panose="020F0502020204030204" pitchFamily="34" charset="0"/>
                          <a:cs typeface="Calibri" panose="020F0502020204030204" pitchFamily="34" charset="0"/>
                        </a:rPr>
                        <a:t>Expanded Release</a:t>
                      </a:r>
                    </a:p>
                    <a:p>
                      <a:pPr marL="0" marR="0" algn="ctr">
                        <a:lnSpc>
                          <a:spcPct val="115000"/>
                        </a:lnSpc>
                        <a:spcBef>
                          <a:spcPts val="0"/>
                        </a:spcBef>
                        <a:spcAft>
                          <a:spcPts val="0"/>
                        </a:spcAft>
                      </a:pPr>
                      <a:r>
                        <a:rPr lang="en-US" sz="1300" kern="1200" dirty="0">
                          <a:effectLst/>
                          <a:latin typeface="Calibri" panose="020F0502020204030204" pitchFamily="34" charset="0"/>
                          <a:cs typeface="Calibri" panose="020F0502020204030204" pitchFamily="34" charset="0"/>
                        </a:rPr>
                        <a:t>Wave 3 </a:t>
                      </a:r>
                      <a:endParaRPr lang="en-US"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300" kern="1200" dirty="0">
                          <a:effectLst/>
                          <a:latin typeface="Calibri" panose="020F0502020204030204" pitchFamily="34" charset="0"/>
                          <a:cs typeface="Calibri" panose="020F0502020204030204" pitchFamily="34" charset="0"/>
                        </a:rPr>
                        <a:t>Agencies that require expanded functionality to meet their business needs</a:t>
                      </a:r>
                      <a:endParaRPr lang="en-US"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12181691"/>
                  </a:ext>
                </a:extLst>
              </a:tr>
            </a:tbl>
          </a:graphicData>
        </a:graphic>
      </p:graphicFrame>
    </p:spTree>
    <p:extLst>
      <p:ext uri="{BB962C8B-B14F-4D97-AF65-F5344CB8AC3E}">
        <p14:creationId xmlns:p14="http://schemas.microsoft.com/office/powerpoint/2010/main" val="71497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283" y="444312"/>
            <a:ext cx="7886700" cy="994431"/>
          </a:xfrm>
        </p:spPr>
        <p:txBody>
          <a:bodyPr>
            <a:normAutofit/>
          </a:bodyPr>
          <a:lstStyle/>
          <a:p>
            <a:r>
              <a:rPr lang="en-US" sz="3600" dirty="0">
                <a:latin typeface="Levenim MT" panose="02010502060101010101" pitchFamily="2" charset="-79"/>
                <a:cs typeface="Levenim MT" panose="02010502060101010101" pitchFamily="2" charset="-79"/>
              </a:rPr>
              <a:t>The Age of Big Data</a:t>
            </a:r>
          </a:p>
        </p:txBody>
      </p:sp>
      <p:sp>
        <p:nvSpPr>
          <p:cNvPr id="3" name="Text Placeholder 2"/>
          <p:cNvSpPr>
            <a:spLocks noGrp="1"/>
          </p:cNvSpPr>
          <p:nvPr>
            <p:ph idx="1"/>
          </p:nvPr>
        </p:nvSpPr>
        <p:spPr>
          <a:xfrm>
            <a:off x="6242538" y="1770882"/>
            <a:ext cx="4060581" cy="4650313"/>
          </a:xfrm>
        </p:spPr>
        <p:txBody>
          <a:bodyPr/>
          <a:lstStyle/>
          <a:p>
            <a:r>
              <a:rPr lang="en-US" dirty="0" smtClean="0">
                <a:solidFill>
                  <a:schemeClr val="accent6">
                    <a:lumMod val="75000"/>
                  </a:schemeClr>
                </a:solidFill>
              </a:rPr>
              <a:t>Consumer Profiling</a:t>
            </a:r>
          </a:p>
          <a:p>
            <a:r>
              <a:rPr lang="en-US" dirty="0" smtClean="0">
                <a:solidFill>
                  <a:schemeClr val="accent6">
                    <a:lumMod val="75000"/>
                  </a:schemeClr>
                </a:solidFill>
              </a:rPr>
              <a:t>Data mining</a:t>
            </a:r>
          </a:p>
          <a:p>
            <a:r>
              <a:rPr lang="en-US" dirty="0" smtClean="0">
                <a:solidFill>
                  <a:schemeClr val="accent6">
                    <a:lumMod val="75000"/>
                  </a:schemeClr>
                </a:solidFill>
              </a:rPr>
              <a:t>Data analytics</a:t>
            </a:r>
          </a:p>
          <a:p>
            <a:r>
              <a:rPr lang="en-US" dirty="0" smtClean="0">
                <a:solidFill>
                  <a:schemeClr val="accent6">
                    <a:lumMod val="75000"/>
                  </a:schemeClr>
                </a:solidFill>
              </a:rPr>
              <a:t>Google matches advertisers with search</a:t>
            </a:r>
          </a:p>
          <a:p>
            <a:r>
              <a:rPr lang="en-US" dirty="0" smtClean="0">
                <a:solidFill>
                  <a:schemeClr val="accent6">
                    <a:lumMod val="75000"/>
                  </a:schemeClr>
                </a:solidFill>
              </a:rPr>
              <a:t>Facebook matches advertisers with user profiles</a:t>
            </a:r>
          </a:p>
          <a:p>
            <a:r>
              <a:rPr lang="en-US" dirty="0" smtClean="0">
                <a:solidFill>
                  <a:schemeClr val="accent6">
                    <a:lumMod val="75000"/>
                  </a:schemeClr>
                </a:solidFill>
              </a:rPr>
              <a:t>New types of identifiers</a:t>
            </a:r>
          </a:p>
        </p:txBody>
      </p:sp>
      <p:pic>
        <p:nvPicPr>
          <p:cNvPr id="5" name="Picture 4" descr="e09568a1-7a4b-4328-9816-14c8b6174a0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283" y="1971798"/>
            <a:ext cx="3810000" cy="2543175"/>
          </a:xfrm>
          <a:prstGeom prst="rect">
            <a:avLst/>
          </a:prstGeom>
        </p:spPr>
      </p:pic>
    </p:spTree>
    <p:extLst>
      <p:ext uri="{BB962C8B-B14F-4D97-AF65-F5344CB8AC3E}">
        <p14:creationId xmlns:p14="http://schemas.microsoft.com/office/powerpoint/2010/main" val="12823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normAutofit fontScale="92500" lnSpcReduction="10000"/>
          </a:bodyPr>
          <a:lstStyle/>
          <a:p>
            <a:r>
              <a:rPr lang="en-US" dirty="0"/>
              <a:t>Biennial Budget Request</a:t>
            </a:r>
          </a:p>
        </p:txBody>
      </p:sp>
      <p:sp>
        <p:nvSpPr>
          <p:cNvPr id="11" name="Date Placeholder 10"/>
          <p:cNvSpPr>
            <a:spLocks noGrp="1"/>
          </p:cNvSpPr>
          <p:nvPr>
            <p:ph type="dt" sz="half" idx="10"/>
          </p:nvPr>
        </p:nvSpPr>
        <p:spPr/>
        <p:txBody>
          <a:bodyPr/>
          <a:lstStyle/>
          <a:p>
            <a:pPr defTabSz="457200"/>
            <a:r>
              <a:rPr lang="en-US" dirty="0">
                <a:solidFill>
                  <a:prstClr val="black">
                    <a:tint val="75000"/>
                  </a:prstClr>
                </a:solidFill>
                <a:latin typeface="Calibri Light"/>
              </a:rPr>
              <a:t>OFM </a:t>
            </a:r>
            <a:fld id="{922B3D28-9F3B-4F87-BCA1-272744944D07}" type="datetime1">
              <a:rPr lang="en-US">
                <a:solidFill>
                  <a:prstClr val="black">
                    <a:tint val="75000"/>
                  </a:prstClr>
                </a:solidFill>
                <a:latin typeface="Calibri Light"/>
              </a:rPr>
              <a:pPr defTabSz="457200"/>
              <a:t>5/8/2018</a:t>
            </a:fld>
            <a:endParaRPr lang="en-US" dirty="0">
              <a:solidFill>
                <a:prstClr val="black">
                  <a:tint val="75000"/>
                </a:prstClr>
              </a:solidFill>
              <a:latin typeface="Calibri Light"/>
            </a:endParaRPr>
          </a:p>
        </p:txBody>
      </p:sp>
      <p:sp>
        <p:nvSpPr>
          <p:cNvPr id="12" name="Slide Number Placeholder 11"/>
          <p:cNvSpPr>
            <a:spLocks noGrp="1"/>
          </p:cNvSpPr>
          <p:nvPr>
            <p:ph type="sldNum" sz="quarter" idx="12"/>
          </p:nvPr>
        </p:nvSpPr>
        <p:spPr/>
        <p:txBody>
          <a:bodyPr/>
          <a:lstStyle/>
          <a:p>
            <a:pPr defTabSz="457200"/>
            <a:fld id="{675BEBA6-4A57-406D-B671-F270610AB5E4}" type="slidenum">
              <a:rPr lang="en-US">
                <a:solidFill>
                  <a:prstClr val="black">
                    <a:tint val="75000"/>
                  </a:prstClr>
                </a:solidFill>
                <a:latin typeface="Calibri Light"/>
              </a:rPr>
              <a:pPr defTabSz="457200"/>
              <a:t>50</a:t>
            </a:fld>
            <a:endParaRPr lang="en-US" dirty="0">
              <a:solidFill>
                <a:prstClr val="black">
                  <a:tint val="75000"/>
                </a:prstClr>
              </a:solidFill>
              <a:latin typeface="Calibri Light"/>
            </a:endParaRPr>
          </a:p>
        </p:txBody>
      </p:sp>
      <p:sp>
        <p:nvSpPr>
          <p:cNvPr id="6" name="Content Placeholder 2">
            <a:extLst>
              <a:ext uri="{FF2B5EF4-FFF2-40B4-BE49-F238E27FC236}">
                <a16:creationId xmlns:a16="http://schemas.microsoft.com/office/drawing/2014/main" id="{E9FA975B-DF6C-4E6A-8BFE-6AB3370B7B94}"/>
              </a:ext>
            </a:extLst>
          </p:cNvPr>
          <p:cNvSpPr txBox="1">
            <a:spLocks/>
          </p:cNvSpPr>
          <p:nvPr/>
        </p:nvSpPr>
        <p:spPr>
          <a:xfrm>
            <a:off x="1825625" y="1137977"/>
            <a:ext cx="8488414" cy="35323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500" i="0" kern="1200" baseline="0" dirty="0" smtClean="0">
                <a:solidFill>
                  <a:srgbClr val="1F4E79"/>
                </a:solidFill>
                <a:latin typeface="+mn-lt"/>
                <a:ea typeface="Segoe UI Black" panose="020B0A02040204020203" pitchFamily="34" charset="0"/>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2000" dirty="0">
                <a:solidFill>
                  <a:prstClr val="black"/>
                </a:solidFill>
                <a:latin typeface="Arial" panose="020B0604020202020204" pitchFamily="34" charset="0"/>
                <a:cs typeface="Arial" panose="020B0604020202020204" pitchFamily="34" charset="0"/>
              </a:rPr>
              <a:t>One Washington will provide guidance to assist agencies with quantifying impacts to support the program</a:t>
            </a:r>
          </a:p>
          <a:p>
            <a:pPr>
              <a:spcBef>
                <a:spcPts val="300"/>
              </a:spcBef>
              <a:spcAft>
                <a:spcPts val="300"/>
              </a:spcAft>
            </a:pPr>
            <a:r>
              <a:rPr lang="en-US" sz="2000" dirty="0">
                <a:solidFill>
                  <a:prstClr val="black"/>
                </a:solidFill>
                <a:latin typeface="Arial" panose="020B0604020202020204" pitchFamily="34" charset="0"/>
                <a:cs typeface="Arial" panose="020B0604020202020204" pitchFamily="34" charset="0"/>
              </a:rPr>
              <a:t>The guidance will reference the following support documents:</a:t>
            </a:r>
          </a:p>
          <a:p>
            <a:pPr lvl="1">
              <a:spcBef>
                <a:spcPts val="300"/>
              </a:spcBef>
              <a:spcAft>
                <a:spcPts val="300"/>
              </a:spcAft>
            </a:pPr>
            <a:r>
              <a:rPr lang="en-US" sz="1800" dirty="0">
                <a:solidFill>
                  <a:prstClr val="black"/>
                </a:solidFill>
                <a:latin typeface="Arial" panose="020B0604020202020204" pitchFamily="34" charset="0"/>
                <a:cs typeface="Arial" panose="020B0604020202020204" pitchFamily="34" charset="0"/>
              </a:rPr>
              <a:t>Program Blueprint</a:t>
            </a:r>
          </a:p>
          <a:p>
            <a:pPr lvl="1">
              <a:spcBef>
                <a:spcPts val="300"/>
              </a:spcBef>
              <a:spcAft>
                <a:spcPts val="300"/>
              </a:spcAft>
            </a:pPr>
            <a:r>
              <a:rPr lang="en-US" sz="1800" dirty="0">
                <a:solidFill>
                  <a:prstClr val="black"/>
                </a:solidFill>
                <a:latin typeface="Arial" panose="020B0604020202020204" pitchFamily="34" charset="0"/>
                <a:cs typeface="Arial" panose="020B0604020202020204" pitchFamily="34" charset="0"/>
              </a:rPr>
              <a:t>Integration Implementation Plan</a:t>
            </a:r>
          </a:p>
          <a:p>
            <a:pPr lvl="1">
              <a:spcBef>
                <a:spcPts val="300"/>
              </a:spcBef>
              <a:spcAft>
                <a:spcPts val="300"/>
              </a:spcAft>
            </a:pPr>
            <a:r>
              <a:rPr lang="en-US" sz="1800" dirty="0">
                <a:solidFill>
                  <a:prstClr val="black"/>
                </a:solidFill>
                <a:latin typeface="Arial" panose="020B0604020202020204" pitchFamily="34" charset="0"/>
                <a:cs typeface="Arial" panose="020B0604020202020204" pitchFamily="34" charset="0"/>
              </a:rPr>
              <a:t>Change Management Strategy</a:t>
            </a:r>
            <a:endParaRPr lang="en-US" sz="1900" dirty="0">
              <a:solidFill>
                <a:prstClr val="black"/>
              </a:solidFill>
              <a:latin typeface="Arial" panose="020B0604020202020204" pitchFamily="34" charset="0"/>
              <a:cs typeface="Arial" panose="020B0604020202020204" pitchFamily="34" charset="0"/>
            </a:endParaRPr>
          </a:p>
          <a:p>
            <a:pPr>
              <a:spcBef>
                <a:spcPts val="300"/>
              </a:spcBef>
              <a:spcAft>
                <a:spcPts val="300"/>
              </a:spcAft>
            </a:pPr>
            <a:r>
              <a:rPr lang="en-US" sz="2000" dirty="0">
                <a:solidFill>
                  <a:prstClr val="black"/>
                </a:solidFill>
                <a:latin typeface="Arial" panose="020B0604020202020204" pitchFamily="34" charset="0"/>
                <a:cs typeface="Arial" panose="020B0604020202020204" pitchFamily="34" charset="0"/>
              </a:rPr>
              <a:t>This guidance is under development and will be provided through the biennial budget instructions  </a:t>
            </a:r>
          </a:p>
          <a:p>
            <a:pPr>
              <a:spcBef>
                <a:spcPts val="300"/>
              </a:spcBef>
              <a:spcAft>
                <a:spcPts val="300"/>
              </a:spcAft>
            </a:pPr>
            <a:r>
              <a:rPr lang="en-US" sz="2000" dirty="0">
                <a:solidFill>
                  <a:prstClr val="black"/>
                </a:solidFill>
                <a:latin typeface="Arial" panose="020B0604020202020204" pitchFamily="34" charset="0"/>
                <a:cs typeface="Arial" panose="020B0604020202020204" pitchFamily="34" charset="0"/>
              </a:rPr>
              <a:t>Agency impacts will go through a review process for consideration of inclusion in the One Washington Decision Package</a:t>
            </a:r>
            <a:endParaRPr lang="en-US" sz="1800" dirty="0">
              <a:solidFill>
                <a:prstClr val="black"/>
              </a:solidFill>
              <a:latin typeface="Arial" panose="020B0604020202020204" pitchFamily="34" charset="0"/>
              <a:cs typeface="Arial" panose="020B0604020202020204" pitchFamily="34" charset="0"/>
            </a:endParaRPr>
          </a:p>
          <a:p>
            <a:pPr>
              <a:spcBef>
                <a:spcPts val="300"/>
              </a:spcBef>
              <a:spcAft>
                <a:spcPts val="300"/>
              </a:spcAft>
            </a:pPr>
            <a:endParaRPr lang="en-US" sz="2000" dirty="0">
              <a:solidFill>
                <a:prstClr val="black"/>
              </a:solidFill>
              <a:latin typeface="Arial" panose="020B0604020202020204" pitchFamily="34" charset="0"/>
              <a:cs typeface="Arial" panose="020B0604020202020204" pitchFamily="34" charset="0"/>
            </a:endParaRPr>
          </a:p>
          <a:p>
            <a:pPr>
              <a:spcBef>
                <a:spcPts val="0"/>
              </a:spcBef>
              <a:spcAft>
                <a:spcPts val="300"/>
              </a:spcAft>
            </a:pPr>
            <a:endParaRPr lang="en-US" sz="2200" dirty="0">
              <a:solidFill>
                <a:prstClr val="black"/>
              </a:solidFill>
              <a:latin typeface="Arial" panose="020B0604020202020204" pitchFamily="34" charset="0"/>
              <a:cs typeface="Arial" panose="020B0604020202020204" pitchFamily="34" charset="0"/>
            </a:endParaRPr>
          </a:p>
          <a:p>
            <a:pPr marL="112712">
              <a:spcAft>
                <a:spcPts val="1200"/>
              </a:spcAft>
              <a:buClr>
                <a:srgbClr val="4C8711"/>
              </a:buClr>
            </a:pPr>
            <a:endParaRPr lang="en-US" sz="2000" b="1" dirty="0">
              <a:latin typeface="Calibri Light"/>
            </a:endParaRPr>
          </a:p>
          <a:p>
            <a:pPr marL="396875" indent="-284163">
              <a:spcAft>
                <a:spcPts val="1200"/>
              </a:spcAft>
              <a:buClr>
                <a:srgbClr val="1680BC"/>
              </a:buClr>
              <a:buFont typeface="Wingdings 2" panose="05020102010507070707" pitchFamily="18" charset="2"/>
              <a:buChar char=""/>
            </a:pPr>
            <a:endParaRPr lang="en-US" sz="2000" dirty="0">
              <a:latin typeface="Calibri Light"/>
            </a:endParaRPr>
          </a:p>
        </p:txBody>
      </p:sp>
    </p:spTree>
    <p:extLst>
      <p:ext uri="{BB962C8B-B14F-4D97-AF65-F5344CB8AC3E}">
        <p14:creationId xmlns:p14="http://schemas.microsoft.com/office/powerpoint/2010/main" val="2319452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FOR MORE INFORMATION:</a:t>
            </a:r>
          </a:p>
        </p:txBody>
      </p:sp>
      <p:sp>
        <p:nvSpPr>
          <p:cNvPr id="4" name="Text Placeholder 3"/>
          <p:cNvSpPr>
            <a:spLocks noGrp="1"/>
          </p:cNvSpPr>
          <p:nvPr>
            <p:ph type="body" sz="quarter" idx="17"/>
          </p:nvPr>
        </p:nvSpPr>
        <p:spPr>
          <a:xfrm>
            <a:off x="2583917" y="2654490"/>
            <a:ext cx="5327650" cy="2081413"/>
          </a:xfrm>
        </p:spPr>
        <p:txBody>
          <a:bodyPr>
            <a:normAutofit/>
          </a:bodyPr>
          <a:lstStyle/>
          <a:p>
            <a:pPr marL="396875" indent="-396875">
              <a:defRPr/>
            </a:pPr>
            <a:r>
              <a:rPr lang="en-US" sz="2400" dirty="0">
                <a:solidFill>
                  <a:srgbClr val="A6B727">
                    <a:lumMod val="75000"/>
                  </a:srgbClr>
                </a:solidFill>
                <a:latin typeface="Calibri" panose="020F0502020204030204" pitchFamily="34" charset="0"/>
                <a:cs typeface="Calibri" panose="020F0502020204030204" pitchFamily="34" charset="0"/>
                <a:hlinkClick r:id="rId2"/>
              </a:rPr>
              <a:t>http://one.wa.gov</a:t>
            </a:r>
            <a:endParaRPr lang="en-US" sz="2400" dirty="0">
              <a:solidFill>
                <a:srgbClr val="A6B727">
                  <a:lumMod val="75000"/>
                </a:srgbClr>
              </a:solidFill>
              <a:latin typeface="Calibri" panose="020F0502020204030204" pitchFamily="34" charset="0"/>
              <a:cs typeface="Calibri" panose="020F0502020204030204" pitchFamily="34" charset="0"/>
            </a:endParaRPr>
          </a:p>
          <a:p>
            <a:pPr marL="396875" indent="-396875">
              <a:defRPr/>
            </a:pPr>
            <a:r>
              <a:rPr lang="en-US" sz="2400" dirty="0">
                <a:solidFill>
                  <a:srgbClr val="A6B727">
                    <a:lumMod val="75000"/>
                  </a:srgbClr>
                </a:solidFill>
                <a:latin typeface="Calibri" panose="020F0502020204030204" pitchFamily="34" charset="0"/>
                <a:cs typeface="Calibri" panose="020F0502020204030204" pitchFamily="34" charset="0"/>
                <a:hlinkClick r:id="rId3"/>
              </a:rPr>
              <a:t>OneWA@ofm.wa.gov</a:t>
            </a:r>
            <a:r>
              <a:rPr lang="en-US" sz="2400" dirty="0">
                <a:solidFill>
                  <a:srgbClr val="A6B727">
                    <a:lumMod val="75000"/>
                  </a:srgbClr>
                </a:solidFill>
                <a:latin typeface="Calibri" panose="020F0502020204030204" pitchFamily="34" charset="0"/>
                <a:cs typeface="Calibri" panose="020F0502020204030204" pitchFamily="34"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568" y="5143501"/>
            <a:ext cx="4198761" cy="1062755"/>
          </a:xfrm>
          <a:prstGeom prst="rect">
            <a:avLst/>
          </a:prstGeom>
        </p:spPr>
      </p:pic>
    </p:spTree>
    <p:extLst>
      <p:ext uri="{BB962C8B-B14F-4D97-AF65-F5344CB8AC3E}">
        <p14:creationId xmlns:p14="http://schemas.microsoft.com/office/powerpoint/2010/main" val="166486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346377"/>
            <a:ext cx="4793456" cy="446088"/>
          </a:xfrm>
        </p:spPr>
        <p:txBody>
          <a:bodyPr>
            <a:normAutofit fontScale="90000"/>
          </a:bodyPr>
          <a:lstStyle/>
          <a:p>
            <a:r>
              <a:rPr lang="en-US" sz="2800" dirty="0"/>
              <a:t>Scope of data profiling:</a:t>
            </a: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72539" y="346377"/>
            <a:ext cx="5318309" cy="6361954"/>
          </a:xfrm>
        </p:spPr>
      </p:pic>
    </p:spTree>
    <p:extLst>
      <p:ext uri="{BB962C8B-B14F-4D97-AF65-F5344CB8AC3E}">
        <p14:creationId xmlns:p14="http://schemas.microsoft.com/office/powerpoint/2010/main" val="18313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94023" y="102945"/>
            <a:ext cx="7360201" cy="6700647"/>
          </a:xfrm>
        </p:spPr>
      </p:pic>
    </p:spTree>
    <p:extLst>
      <p:ext uri="{BB962C8B-B14F-4D97-AF65-F5344CB8AC3E}">
        <p14:creationId xmlns:p14="http://schemas.microsoft.com/office/powerpoint/2010/main" val="334106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4991"/>
            <a:ext cx="7886700" cy="540271"/>
          </a:xfrm>
        </p:spPr>
        <p:txBody>
          <a:bodyPr>
            <a:normAutofit fontScale="90000"/>
          </a:bodyPr>
          <a:lstStyle/>
          <a:p>
            <a:r>
              <a:rPr lang="en-US" b="1" dirty="0" smtClean="0"/>
              <a:t>Data Breach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497" y="862944"/>
            <a:ext cx="7792716" cy="5155180"/>
          </a:xfrm>
        </p:spPr>
      </p:pic>
      <p:sp>
        <p:nvSpPr>
          <p:cNvPr id="5" name="TextBox 4"/>
          <p:cNvSpPr txBox="1"/>
          <p:nvPr/>
        </p:nvSpPr>
        <p:spPr>
          <a:xfrm>
            <a:off x="6289855" y="6275491"/>
            <a:ext cx="5334000" cy="369332"/>
          </a:xfrm>
          <a:prstGeom prst="rect">
            <a:avLst/>
          </a:prstGeom>
          <a:noFill/>
        </p:spPr>
        <p:txBody>
          <a:bodyPr wrap="square" rtlCol="0">
            <a:spAutoFit/>
          </a:bodyPr>
          <a:lstStyle/>
          <a:p>
            <a:pPr defTabSz="457200"/>
            <a:r>
              <a:rPr lang="en-US" sz="1800" i="1" dirty="0">
                <a:solidFill>
                  <a:prstClr val="black"/>
                </a:solidFill>
                <a:latin typeface="Calibri"/>
              </a:rPr>
              <a:t>Identity Theft Resource Center, 2018</a:t>
            </a:r>
          </a:p>
        </p:txBody>
      </p:sp>
    </p:spTree>
    <p:extLst>
      <p:ext uri="{BB962C8B-B14F-4D97-AF65-F5344CB8AC3E}">
        <p14:creationId xmlns:p14="http://schemas.microsoft.com/office/powerpoint/2010/main" val="95298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479" y="365127"/>
            <a:ext cx="7886700" cy="1325563"/>
          </a:xfrm>
        </p:spPr>
        <p:txBody>
          <a:bodyPr>
            <a:normAutofit/>
          </a:bodyPr>
          <a:lstStyle/>
          <a:p>
            <a:r>
              <a:rPr lang="en-US" sz="3600" b="1" dirty="0">
                <a:solidFill>
                  <a:schemeClr val="accent2"/>
                </a:solidFill>
              </a:rPr>
              <a:t>Identity Theft</a:t>
            </a:r>
          </a:p>
        </p:txBody>
      </p:sp>
      <p:sp>
        <p:nvSpPr>
          <p:cNvPr id="3" name="Content Placeholder 2"/>
          <p:cNvSpPr>
            <a:spLocks noGrp="1"/>
          </p:cNvSpPr>
          <p:nvPr>
            <p:ph idx="1"/>
          </p:nvPr>
        </p:nvSpPr>
        <p:spPr>
          <a:xfrm>
            <a:off x="5638800" y="5290457"/>
            <a:ext cx="5029200" cy="1665514"/>
          </a:xfrm>
        </p:spPr>
        <p:txBody>
          <a:bodyPr>
            <a:normAutofit/>
          </a:bodyPr>
          <a:lstStyle/>
          <a:p>
            <a:endParaRPr lang="en-US" dirty="0" smtClean="0"/>
          </a:p>
          <a:p>
            <a:pPr marL="0" indent="0">
              <a:buNone/>
            </a:pPr>
            <a:endParaRPr lang="en-US" dirty="0"/>
          </a:p>
          <a:p>
            <a:pPr marL="0" indent="0">
              <a:buNone/>
            </a:pPr>
            <a:r>
              <a:rPr lang="en-US" i="1" dirty="0" smtClean="0"/>
              <a:t>2018 Identity Theft Study, Javelin Research</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446" y="112515"/>
            <a:ext cx="5325123" cy="5896146"/>
          </a:xfrm>
          <a:prstGeom prst="rect">
            <a:avLst/>
          </a:prstGeom>
        </p:spPr>
      </p:pic>
    </p:spTree>
    <p:extLst>
      <p:ext uri="{BB962C8B-B14F-4D97-AF65-F5344CB8AC3E}">
        <p14:creationId xmlns:p14="http://schemas.microsoft.com/office/powerpoint/2010/main" val="315101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Gartner_Consulting 2016">
  <a:themeElements>
    <a:clrScheme name="Gartner-Consulting 2016">
      <a:dk1>
        <a:srgbClr val="000000"/>
      </a:dk1>
      <a:lt1>
        <a:srgbClr val="FFFFFF"/>
      </a:lt1>
      <a:dk2>
        <a:srgbClr val="00254C"/>
      </a:dk2>
      <a:lt2>
        <a:srgbClr val="FFFFFF"/>
      </a:lt2>
      <a:accent1>
        <a:srgbClr val="00529B"/>
      </a:accent1>
      <a:accent2>
        <a:srgbClr val="00A5E3"/>
      </a:accent2>
      <a:accent3>
        <a:srgbClr val="66C9EE"/>
      </a:accent3>
      <a:accent4>
        <a:srgbClr val="B2E0F7"/>
      </a:accent4>
      <a:accent5>
        <a:srgbClr val="BFBFBF"/>
      </a:accent5>
      <a:accent6>
        <a:srgbClr val="46A33F"/>
      </a:accent6>
      <a:hlink>
        <a:srgbClr val="667C94"/>
      </a:hlink>
      <a:folHlink>
        <a:srgbClr val="6E96D5"/>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custClrLst>
    <a:custClr name="Gartner Blue">
      <a:srgbClr val="00529B"/>
    </a:custClr>
    <a:custClr name="Black">
      <a:srgbClr val="000000"/>
    </a:custClr>
    <a:custClr name="Gold">
      <a:srgbClr val="FCAF17"/>
    </a:custClr>
    <a:custClr name="Light Blue">
      <a:srgbClr val="00A5E3"/>
    </a:custClr>
    <a:custClr name="Dark Blue">
      <a:srgbClr val="00254C"/>
    </a:custClr>
    <a:custClr name="Orange">
      <a:srgbClr val="E5550D"/>
    </a:custClr>
    <a:custClr name="Green">
      <a:srgbClr val="46A33F"/>
    </a:custClr>
    <a:custClr name="Purple">
      <a:srgbClr val="56129D"/>
    </a:custClr>
    <a:custClr name="Red">
      <a:srgbClr val="AC0000"/>
    </a:custClr>
    <a:custClr name="White">
      <a:srgbClr val="FFFFFF"/>
    </a:custClr>
    <a:custClr name="Gartner Blue 70%">
      <a:srgbClr val="B2CBE1"/>
    </a:custClr>
    <a:custClr name="Black 70%">
      <a:srgbClr val="B2B2B2"/>
    </a:custClr>
    <a:custClr name="Gold 70%">
      <a:srgbClr val="FEDFA2"/>
    </a:custClr>
    <a:custClr name="Light Blue70%">
      <a:srgbClr val="B2E4F7"/>
    </a:custClr>
    <a:custClr name="Dark Blue 70%">
      <a:srgbClr val="B2BDC9"/>
    </a:custClr>
    <a:custClr name="Orange 70%">
      <a:srgbClr val="F7CCB6"/>
    </a:custClr>
    <a:custClr name="Green 70%">
      <a:srgbClr val="C7E3C5"/>
    </a:custClr>
    <a:custClr name="Purple 70%">
      <a:srgbClr val="CCB7E1"/>
    </a:custClr>
    <a:custClr name="Red 70%">
      <a:srgbClr val="FFBBBB"/>
    </a:custClr>
    <a:custClr name="White">
      <a:srgbClr val="FFFFFF"/>
    </a:custClr>
    <a:custClr name="Gartner Blue 40%">
      <a:srgbClr val="6697C3"/>
    </a:custClr>
    <a:custClr name="Black 40%">
      <a:srgbClr val="666666"/>
    </a:custClr>
    <a:custClr name="Gold 40%">
      <a:srgbClr val="FDCF74"/>
    </a:custClr>
    <a:custClr name="Light Blue 40%">
      <a:srgbClr val="66C9EE"/>
    </a:custClr>
    <a:custClr name="Dark Blue 40%">
      <a:srgbClr val="667C94"/>
    </a:custClr>
    <a:custClr name="Orange 40%">
      <a:srgbClr val="EF996E"/>
    </a:custClr>
    <a:custClr name="Green 40%">
      <a:srgbClr val="90C88C"/>
    </a:custClr>
    <a:custClr name="Purple 40%">
      <a:srgbClr val="9470BA"/>
    </a:custClr>
    <a:custClr name="Red 40%">
      <a:srgbClr val="FE0000"/>
    </a:custClr>
    <a:custClr name="White">
      <a:srgbClr val="FFFFFF"/>
    </a:custClr>
  </a:custClrLst>
  <a:extLst>
    <a:ext uri="{05A4C25C-085E-4340-85A3-A5531E510DB2}">
      <thm15:themeFamily xmlns:thm15="http://schemas.microsoft.com/office/thememl/2012/main" name="Presentation1" id="{D844D097-7F65-4664-B56E-BBAEF6DF1C53}" vid="{E46A47C6-B1CC-4663-9F29-D324C92CD2D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BCD9AF"/>
      </a:accent1>
      <a:accent2>
        <a:srgbClr val="77B15C"/>
      </a:accent2>
      <a:accent3>
        <a:srgbClr val="4C8711"/>
      </a:accent3>
      <a:accent4>
        <a:srgbClr val="296527"/>
      </a:accent4>
      <a:accent5>
        <a:srgbClr val="1E5541"/>
      </a:accent5>
      <a:accent6>
        <a:srgbClr val="06423D"/>
      </a:accent6>
      <a:hlink>
        <a:srgbClr val="0563C1"/>
      </a:hlink>
      <a:folHlink>
        <a:srgbClr val="954F72"/>
      </a:folHlink>
    </a:clrScheme>
    <a:fontScheme name="Custom 3">
      <a:majorFont>
        <a:latin typeface="Franklin Gothic Heavy"/>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2896</TotalTime>
  <Words>2439</Words>
  <Application>Microsoft Office PowerPoint</Application>
  <PresentationFormat>Widescreen</PresentationFormat>
  <Paragraphs>707</Paragraphs>
  <Slides>52</Slides>
  <Notes>3</Notes>
  <HiddenSlides>0</HiddenSlides>
  <MMClips>0</MMClips>
  <ScaleCrop>false</ScaleCrop>
  <HeadingPairs>
    <vt:vector size="8" baseType="variant">
      <vt:variant>
        <vt:lpstr>Fonts Used</vt:lpstr>
      </vt:variant>
      <vt:variant>
        <vt:i4>22</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80" baseType="lpstr">
      <vt:lpstr>ＭＳ Ｐゴシック</vt:lpstr>
      <vt:lpstr>Arial</vt:lpstr>
      <vt:lpstr>Arial Narrow</vt:lpstr>
      <vt:lpstr>Arial Unicode MS</vt:lpstr>
      <vt:lpstr>Calibri</vt:lpstr>
      <vt:lpstr>Calibri Light</vt:lpstr>
      <vt:lpstr>Calisto MT</vt:lpstr>
      <vt:lpstr>Corbel</vt:lpstr>
      <vt:lpstr>Courier New</vt:lpstr>
      <vt:lpstr>Franklin Gothic Heavy</vt:lpstr>
      <vt:lpstr>Levenim MT</vt:lpstr>
      <vt:lpstr>Segoe UI</vt:lpstr>
      <vt:lpstr>Segoe UI Black</vt:lpstr>
      <vt:lpstr>Segoe UI Semilight</vt:lpstr>
      <vt:lpstr>Source Sans Pro</vt:lpstr>
      <vt:lpstr>Symbol</vt:lpstr>
      <vt:lpstr>Times</vt:lpstr>
      <vt:lpstr>Times New Roman</vt:lpstr>
      <vt:lpstr>Trebuchet MS</vt:lpstr>
      <vt:lpstr>Wingdings</vt:lpstr>
      <vt:lpstr>Wingdings 2</vt:lpstr>
      <vt:lpstr>Wingdings 3</vt:lpstr>
      <vt:lpstr>WA Tech PPT Template</vt:lpstr>
      <vt:lpstr>Icon Library</vt:lpstr>
      <vt:lpstr>Gartner_Consulting 2016</vt:lpstr>
      <vt:lpstr>1_Office Theme</vt:lpstr>
      <vt:lpstr>Office Theme</vt:lpstr>
      <vt:lpstr>think-cell Slide</vt:lpstr>
      <vt:lpstr>CIO Forum</vt:lpstr>
      <vt:lpstr>CIO Forum– Privacy Update</vt:lpstr>
      <vt:lpstr>In the News . . .</vt:lpstr>
      <vt:lpstr>What happened?</vt:lpstr>
      <vt:lpstr>The Age of Big Data</vt:lpstr>
      <vt:lpstr>Scope of data profiling:</vt:lpstr>
      <vt:lpstr>PowerPoint Presentation</vt:lpstr>
      <vt:lpstr>Data Breach</vt:lpstr>
      <vt:lpstr>Identity Theft</vt:lpstr>
      <vt:lpstr>Ransomware!</vt:lpstr>
      <vt:lpstr>Ransomware!</vt:lpstr>
      <vt:lpstr>Cyber Crime</vt:lpstr>
      <vt:lpstr>Initiatives:  Privacy Modeling &amp; Privacy Checklists</vt:lpstr>
      <vt:lpstr> </vt:lpstr>
      <vt:lpstr> privacy.wa.gov     alex.alben@ocio.wa.gov</vt:lpstr>
      <vt:lpstr>State CIO Update</vt:lpstr>
      <vt:lpstr>Updates and Information</vt:lpstr>
      <vt:lpstr>Exchange Migration</vt:lpstr>
      <vt:lpstr>Exchange Migration Update</vt:lpstr>
      <vt:lpstr>Cloud Highway</vt:lpstr>
      <vt:lpstr>Cloud Highway Update</vt:lpstr>
      <vt:lpstr>Cloud Highway Update</vt:lpstr>
      <vt:lpstr>Cloud Highway Update</vt:lpstr>
      <vt:lpstr>Microsoft Tenants</vt:lpstr>
      <vt:lpstr>Shared Tenant Governance Committee</vt:lpstr>
      <vt:lpstr>Multiple Tenants</vt:lpstr>
      <vt:lpstr>SAW Modernization Update</vt:lpstr>
      <vt:lpstr>SAW Modernization Update</vt:lpstr>
      <vt:lpstr>Questions?</vt:lpstr>
      <vt:lpstr>WaTech Customer Satisfaction Survey</vt:lpstr>
      <vt:lpstr>OCIO Update </vt:lpstr>
      <vt:lpstr>Round Table Discussion</vt:lpstr>
      <vt:lpstr>PowerPoint Presentation</vt:lpstr>
      <vt:lpstr>PowerPoint Presentation</vt:lpstr>
      <vt:lpstr>One Washington Program </vt:lpstr>
      <vt:lpstr>Building One Washington</vt:lpstr>
      <vt:lpstr>Program Blueprint</vt:lpstr>
      <vt:lpstr>Program Blueprint</vt:lpstr>
      <vt:lpstr>Integration Implementation Plan</vt:lpstr>
      <vt:lpstr>ERP Experience</vt:lpstr>
      <vt:lpstr>ERP Experience - Goals</vt:lpstr>
      <vt:lpstr>One Washington Governance</vt:lpstr>
      <vt:lpstr>One Washington Advisory Groups</vt:lpstr>
      <vt:lpstr>Supplemental Budget Request</vt:lpstr>
      <vt:lpstr>Business Capabilities/Technical Specifications Process</vt:lpstr>
      <vt:lpstr>PowerPoint Presentation</vt:lpstr>
      <vt:lpstr>PowerPoint Presentation</vt:lpstr>
      <vt:lpstr>Timeline and Deployment Waves</vt:lpstr>
      <vt:lpstr>PowerPoint Presentation</vt:lpstr>
      <vt:lpstr>PowerPoint Presentation</vt:lpstr>
      <vt:lpstr>PowerPoint Presentation</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63</cp:revision>
  <cp:lastPrinted>2015-12-01T23:29:14Z</cp:lastPrinted>
  <dcterms:created xsi:type="dcterms:W3CDTF">2015-12-01T23:22:10Z</dcterms:created>
  <dcterms:modified xsi:type="dcterms:W3CDTF">2018-05-08T20:28:51Z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