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05"/>
    <p:sldMasterId id="2147483963" r:id="rId106"/>
    <p:sldMasterId id="2147483965" r:id="rId107"/>
    <p:sldMasterId id="2147483967" r:id="rId108"/>
    <p:sldMasterId id="2147483969" r:id="rId109"/>
    <p:sldMasterId id="2147483971" r:id="rId110"/>
    <p:sldMasterId id="2147483973" r:id="rId111"/>
    <p:sldMasterId id="2147483975" r:id="rId112"/>
    <p:sldMasterId id="2147483977" r:id="rId113"/>
    <p:sldMasterId id="2147483979" r:id="rId114"/>
    <p:sldMasterId id="2147483981" r:id="rId115"/>
    <p:sldMasterId id="2147483983" r:id="rId116"/>
    <p:sldMasterId id="2147483985" r:id="rId117"/>
    <p:sldMasterId id="2147483987" r:id="rId118"/>
    <p:sldMasterId id="2147483989" r:id="rId119"/>
  </p:sldMasterIdLst>
  <p:notesMasterIdLst>
    <p:notesMasterId r:id="rId139"/>
  </p:notesMasterIdLst>
  <p:handoutMasterIdLst>
    <p:handoutMasterId r:id="rId140"/>
  </p:handoutMasterIdLst>
  <p:sldIdLst>
    <p:sldId id="256" r:id="rId120"/>
    <p:sldId id="658" r:id="rId121"/>
    <p:sldId id="360" r:id="rId122"/>
    <p:sldId id="657" r:id="rId123"/>
    <p:sldId id="819" r:id="rId124"/>
    <p:sldId id="818" r:id="rId125"/>
    <p:sldId id="826" r:id="rId126"/>
    <p:sldId id="814" r:id="rId127"/>
    <p:sldId id="831" r:id="rId128"/>
    <p:sldId id="821" r:id="rId129"/>
    <p:sldId id="822" r:id="rId130"/>
    <p:sldId id="824" r:id="rId131"/>
    <p:sldId id="825" r:id="rId132"/>
    <p:sldId id="776" r:id="rId133"/>
    <p:sldId id="827" r:id="rId134"/>
    <p:sldId id="830" r:id="rId135"/>
    <p:sldId id="828" r:id="rId136"/>
    <p:sldId id="829" r:id="rId137"/>
    <p:sldId id="387" r:id="rId1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1E"/>
    <a:srgbClr val="336633"/>
    <a:srgbClr val="717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7" autoAdjust="0"/>
    <p:restoredTop sz="94660"/>
  </p:normalViewPr>
  <p:slideViewPr>
    <p:cSldViewPr>
      <p:cViewPr varScale="1">
        <p:scale>
          <a:sx n="109" d="100"/>
          <a:sy n="109" d="100"/>
        </p:scale>
        <p:origin x="1920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19.xml"/><Relationship Id="rId107" Type="http://schemas.openxmlformats.org/officeDocument/2006/relationships/slideMaster" Target="slideMasters/slideMaster3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4.xml"/><Relationship Id="rId128" Type="http://schemas.openxmlformats.org/officeDocument/2006/relationships/slide" Target="slides/slide9.xml"/><Relationship Id="rId144" Type="http://schemas.openxmlformats.org/officeDocument/2006/relationships/tableStyles" Target="tableStyles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Master" Target="slideMasters/slideMaster9.xml"/><Relationship Id="rId118" Type="http://schemas.openxmlformats.org/officeDocument/2006/relationships/slideMaster" Target="slideMasters/slideMaster14.xml"/><Relationship Id="rId134" Type="http://schemas.openxmlformats.org/officeDocument/2006/relationships/slide" Target="slides/slide15.xml"/><Relationship Id="rId139" Type="http://schemas.openxmlformats.org/officeDocument/2006/relationships/notesMaster" Target="notesMasters/notesMaster1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slideMaster" Target="slideMasters/slideMaster4.xml"/><Relationship Id="rId124" Type="http://schemas.openxmlformats.org/officeDocument/2006/relationships/slide" Target="slides/slide5.xml"/><Relationship Id="rId129" Type="http://schemas.openxmlformats.org/officeDocument/2006/relationships/slide" Target="slides/slide10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Master" Target="slideMasters/slideMaster10.xml"/><Relationship Id="rId119" Type="http://schemas.openxmlformats.org/officeDocument/2006/relationships/slideMaster" Target="slideMasters/slideMaster15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" Target="slides/slide11.xml"/><Relationship Id="rId135" Type="http://schemas.openxmlformats.org/officeDocument/2006/relationships/slide" Target="slides/slide1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Master" Target="slideMasters/slideMaster5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1.xml"/><Relationship Id="rId125" Type="http://schemas.openxmlformats.org/officeDocument/2006/relationships/slide" Target="slides/slide6.xml"/><Relationship Id="rId141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Master" Target="slideMasters/slideMaster6.xml"/><Relationship Id="rId115" Type="http://schemas.openxmlformats.org/officeDocument/2006/relationships/slideMaster" Target="slideMasters/slideMaster11.xml"/><Relationship Id="rId131" Type="http://schemas.openxmlformats.org/officeDocument/2006/relationships/slide" Target="slides/slide12.xml"/><Relationship Id="rId136" Type="http://schemas.openxmlformats.org/officeDocument/2006/relationships/slide" Target="slides/slide1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slideMaster" Target="slideMasters/slideMaster1.xml"/><Relationship Id="rId126" Type="http://schemas.openxmlformats.org/officeDocument/2006/relationships/slide" Target="slides/slide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2.xml"/><Relationship Id="rId142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Master" Target="slideMasters/slideMaster12.xml"/><Relationship Id="rId137" Type="http://schemas.openxmlformats.org/officeDocument/2006/relationships/slide" Target="slides/slide1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Master" Target="slideMasters/slideMaster7.xml"/><Relationship Id="rId132" Type="http://schemas.openxmlformats.org/officeDocument/2006/relationships/slide" Target="slides/slide1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slideMaster" Target="slideMasters/slideMaster2.xml"/><Relationship Id="rId127" Type="http://schemas.openxmlformats.org/officeDocument/2006/relationships/slide" Target="slides/slide8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3.xml"/><Relationship Id="rId14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8.xml"/><Relationship Id="rId133" Type="http://schemas.openxmlformats.org/officeDocument/2006/relationships/slide" Target="slides/slide14.xml"/><Relationship Id="rId16" Type="http://schemas.openxmlformats.org/officeDocument/2006/relationships/customXml" Target="../customXml/item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B0CE32-5E1F-4D84-A947-9D4EFED84F73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93FFF6-3115-40D0-8682-D2CEA365B3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45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6D86F7-0EED-4452-B9AF-D20085515802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B3C78F-9D0B-4138-8AE4-8004DB26C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624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/>
            </a:lvl1pPr>
            <a:lvl2pPr>
              <a:defRPr sz="3000" b="1"/>
            </a:lvl2pPr>
            <a:lvl3pPr>
              <a:defRPr sz="2800"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49386"/>
            <a:ext cx="6172200" cy="922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77F97DCD-AE15-47E4-B968-19BDF56F75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Washington-Seal-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72400" y="152400"/>
            <a:ext cx="1224643" cy="12192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MSERUUExQVFRUTFxcYFxcYGBcUGxcWFhUYFxwaGBsZGyYfGh4vHRgVHy8gJScsLCwsFx49ODAqNSYtLSkBCQoKDgwOGA8PGDUlHCQpNS8sLS0pLiosKiwpLCkvLCosLDItNSwqLDQvKjUsLywvKjIuLCwyLDQuKTUqNCo1LP/AABEIAFoAYgMBIgACEQEDEQH/xAAaAAACAwEBAAAAAAAAAAAAAAAAAwECBQQH/8QANRAAAQMCBAMFBwMFAQAAAAAAAQACESExA0FRYQQScSKBkaHBBRMyUrHR8EJy8SNDYnPCFP/EABoBAAIDAQEAAAAAAAAAAAAAAAECAAMEBgX/xAAlEQACAQMEAQQDAAAAAAAAAAAAAQIDESESMVHwQQQiI8EUcbH/2gAMAwEAAhEDEQA/APSEIQuIPdBQ5wF1Dn5C/wBBqfyqSXgG9TEOOYOQj4dErdhlG4x2LtH7qW2FVU4l+1aZhto6yqck3zrAk3BaaZSINVZ2GAJdFolzov08Ut2x7IsXEECSJnJsU1Q3EOxtq01tdLYQ6xa68w6vavkpxGXm8Z2paotWql/KJbwxzcQWsdDT+VZIxHWESLncmwG8zZWZibyNdOuo3TXF0jUIQmEBCEKEBVe6BvYdVZUFXHaneb+g8UAoo/BJEA1N5zPdUbQqvfyMLqkC9amtgdJJqnO01+n5TvWTi4594SHZkBp+EtHZg5RQqqpJQyXU4ueC59qGBAa2a5uPXRcuLxBcZMuOrop0bYJj8IES20wRnhuOR1b+dU/+Z3y/T6rFUlUeDbCMFkgYuoB8iOhC68L2m4fqn9wr4tXM7hXjLwIP0KvhcM6RSptNm7n7JYOongMlBrJocNxHOXN5YLbgGmlD+kp2DhVpYefXe4jLJZmK6OyCWib/AKnn5jFhstHhHksaTc0d1BifTwW2nLU7PdGSpGyutmObQxll9vzLorquI2RS4qOo/PNS10idVeZnyShCEQAqYNhvXxMq6WzEADZIEgRJGgQGWxTHx+QOdpQbnLzPksdmEHPDSYyne58yVo8dMN/2Hxgx5rIa6Ki4WH1Evck9jd6ePtbW52MHISTJ92eV1qg0gyaj86dh9oBooCQIgjR1hVceMxznlo/uAO6loPqocZweY5vaO5rYHqjGTjfT3uCOClbV3uTQdx5kAMcXGpbYgbq2PxwY1riD2ssxSarnY73eMed3xNEOOcR9lXjP6p7EENYSSdzlv2fNXucrPOeChU43WMcivbHxjon+zsWeZvzdpvfcdxXHxeJzNwz/AIweoMK3s6edn7j4ctfRZoy+bHn7NDh8Vn4+jZY6QCq4WY0J+/qownCBUfhVm3PX/lq38MwclkIQiKCQKCKChBJMUaY+hT0nEETvUZ1ArlpBpoUsh4kYmEHtc35gCNibHxHmsTFvOtT1sfMFbeG6IoZEmpkuGc6ZFZ+Lw7ucw0RJIefhANZOWqzV46kjVQlpbTHcJxZkAt1NLgak5ZUXcWttDelLrHxMYAQ2eWZ3xHfM7QbJAxnSTJrf+EqrqGHkZ0NTusG87ldQgO2jm/hJfxLGg9kUgOgCk6xksnE4t7hBc4jSVOBjEHe1bEfK7bf8E/JTeEBenaWWO4/Ga6A0QRlAgznRdPs/CADn6dlvdfxK5XYUiWNJANW1lh0pUtWhgDlY0GARUzTtGSB6+CNNNzcmSo0oaUWOHa5AhuRANvh6puFmdSfCw8gktZFc7A0Mk5gjK97Loa2BGi0xMsiUIQnKwUPbPodCpQoE5yDMiRYEDXSYo3Od1DxzNLT+q4GoN2jqLJz2T19NDslclYtcRsTNDnamY5lW0WJnIfZZiha6KVlp6UP1C48bhi01lvWoPRwp4rWOJncgCYpB0npN9N1Z2JcTYTUA0rpGhVMqMH3v9L41prfvf0YjcPcdB2iegC7ML2W43AH7iSfBsALvwonswNYbHqhzri5BzItqBQXpVCNCKy8hlXk9sCeG4YMJdzSXXdEAZ0GZ8gmgzYjdugvM65zYqQ40dMC4JBzyia92iszDoAaAZa51+yuivCKJSvlk4Tc4gZUi9zG/0TEIViVipu4IQhEAIQhQgKHNBvVShQhQ4ZyPca+d0v3OUXAFDkOoT0JWrjKTFDDiKWtUfZT7s7C+Umt7/ZMQjYmoq1gFc9TUqyEIgBCEKABCEKEP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403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13945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26146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6877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984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5848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97551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38288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6614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826474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47065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935090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801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96540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05171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cio.wa.gov/boards-and-committees/state-interoperability-executive-committee-siec-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810000"/>
            <a:ext cx="8153400" cy="2743200"/>
          </a:xfrm>
        </p:spPr>
        <p:txBody>
          <a:bodyPr>
            <a:normAutofit/>
          </a:bodyPr>
          <a:lstStyle/>
          <a:p>
            <a:pPr algn="r"/>
            <a:r>
              <a:rPr lang="en-US" sz="4900" dirty="0" smtClean="0">
                <a:solidFill>
                  <a:schemeClr val="tx1"/>
                </a:solidFill>
              </a:rPr>
              <a:t>SIEC Meeting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Thursday, February 21, </a:t>
            </a:r>
            <a:r>
              <a:rPr lang="en-US" sz="3100" b="1" dirty="0" smtClean="0">
                <a:solidFill>
                  <a:schemeClr val="tx1"/>
                </a:solidFill>
              </a:rPr>
              <a:t>2019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371600"/>
            <a:ext cx="8077200" cy="124252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State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 Interoperability Executive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Verizon 5G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Presentation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Arvin Singh,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Public Strategy for Government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911 Outage Updates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Adam Wasserman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Andy Leneweaver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SIEC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Subcommittee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Update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Tom Wallace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Alex Alben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DES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rgbClr val="56541E"/>
                </a:solidFill>
              </a:rPr>
              <a:t>Procurement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Update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Neva Peckham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355539"/>
              </p:ext>
            </p:extLst>
          </p:nvPr>
        </p:nvGraphicFramePr>
        <p:xfrm>
          <a:off x="3175000" y="4114800"/>
          <a:ext cx="2641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resentation" r:id="rId3" imgW="4762440" imgH="3571920" progId="PowerPoint.Show.12">
                  <p:embed/>
                </p:oleObj>
              </mc:Choice>
              <mc:Fallback>
                <p:oleObj name="Presentation" r:id="rId3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00" y="4114800"/>
                        <a:ext cx="264160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8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1128"/>
            <a:ext cx="7315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336633"/>
                </a:solidFill>
              </a:rPr>
              <a:t/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dirty="0">
                <a:solidFill>
                  <a:srgbClr val="336633"/>
                </a:solidFill>
              </a:rPr>
              <a:t/>
            </a:r>
            <a:br>
              <a:rPr lang="en-US" dirty="0">
                <a:solidFill>
                  <a:srgbClr val="336633"/>
                </a:solidFill>
              </a:rPr>
            </a:br>
            <a:r>
              <a:rPr lang="en-US" dirty="0" smtClean="0">
                <a:solidFill>
                  <a:srgbClr val="336633"/>
                </a:solidFill>
              </a:rPr>
              <a:t>Washington OneNet Update</a:t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Shelley Westall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559160" cy="7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001000" cy="922214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56541E"/>
                </a:solidFill>
              </a:rPr>
              <a:t>Sample</a:t>
            </a:r>
            <a:r>
              <a:rPr lang="en-US" sz="3200" dirty="0" smtClean="0">
                <a:solidFill>
                  <a:srgbClr val="56541E"/>
                </a:solidFill>
              </a:rPr>
              <a:t> </a:t>
            </a:r>
            <a:br>
              <a:rPr lang="en-US" sz="3200" dirty="0" smtClean="0">
                <a:solidFill>
                  <a:srgbClr val="56541E"/>
                </a:solidFill>
              </a:rPr>
            </a:br>
            <a:r>
              <a:rPr lang="en-US" sz="3200" dirty="0" smtClean="0">
                <a:solidFill>
                  <a:srgbClr val="56541E"/>
                </a:solidFill>
              </a:rPr>
              <a:t>PS Wireless Broadband </a:t>
            </a:r>
            <a:r>
              <a:rPr lang="en-US" sz="3200" dirty="0" smtClean="0">
                <a:solidFill>
                  <a:srgbClr val="56541E"/>
                </a:solidFill>
              </a:rPr>
              <a:t/>
            </a:r>
            <a:br>
              <a:rPr lang="en-US" sz="3200" dirty="0" smtClean="0">
                <a:solidFill>
                  <a:srgbClr val="56541E"/>
                </a:solidFill>
              </a:rPr>
            </a:br>
            <a:r>
              <a:rPr lang="en-US" sz="3200" dirty="0" smtClean="0">
                <a:solidFill>
                  <a:srgbClr val="56541E"/>
                </a:solidFill>
              </a:rPr>
              <a:t>Listening </a:t>
            </a:r>
            <a:r>
              <a:rPr lang="en-US" sz="3200" dirty="0" smtClean="0">
                <a:solidFill>
                  <a:srgbClr val="56541E"/>
                </a:solidFill>
              </a:rPr>
              <a:t>Session Agenda</a:t>
            </a:r>
            <a:endParaRPr lang="en-US" sz="3200" dirty="0">
              <a:solidFill>
                <a:srgbClr val="56541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17" y="2286000"/>
            <a:ext cx="4122965" cy="44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8A3B-DA51-48B0-BFBF-B044848F14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solidFill>
                  <a:srgbClr val="56541E"/>
                </a:solidFill>
              </a:rPr>
              <a:t>Technology Systems Assessment Matrix</a:t>
            </a:r>
            <a:endParaRPr lang="en-US" cap="none" dirty="0">
              <a:solidFill>
                <a:srgbClr val="56541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EE3AD-EB1F-42CF-A0E9-38F1EBFB1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933" y="4385733"/>
            <a:ext cx="7171268" cy="1405467"/>
          </a:xfrm>
        </p:spPr>
        <p:txBody>
          <a:bodyPr>
            <a:normAutofit/>
          </a:bodyPr>
          <a:lstStyle/>
          <a:p>
            <a:pPr algn="r">
              <a:spcAft>
                <a:spcPts val="0"/>
              </a:spcAft>
            </a:pPr>
            <a:r>
              <a:rPr lang="en-US" sz="3200" i="1" cap="none" dirty="0" smtClean="0"/>
              <a:t>For Public Safety Technologies</a:t>
            </a:r>
          </a:p>
          <a:p>
            <a:pPr algn="r">
              <a:spcAft>
                <a:spcPts val="0"/>
              </a:spcAft>
            </a:pPr>
            <a:r>
              <a:rPr lang="en-US" i="1" dirty="0" smtClean="0"/>
              <a:t>Alisha King</a:t>
            </a:r>
            <a:endParaRPr lang="en-US" sz="3200" i="1" cap="non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62870" y="4385731"/>
            <a:ext cx="493776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670C-4A7B-4184-BEEC-55CDCE84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09601"/>
            <a:ext cx="8385243" cy="1456267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56541E"/>
                </a:solidFill>
              </a:rPr>
              <a:t>Challenges with Traditional Processes</a:t>
            </a:r>
            <a:endParaRPr lang="en-US" sz="4200" dirty="0">
              <a:solidFill>
                <a:srgbClr val="5654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4FFC-8223-4081-A21A-8CF477CF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6281"/>
            <a:ext cx="8385242" cy="4591271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Lack objectivity </a:t>
            </a:r>
            <a:endParaRPr lang="en-US" sz="3200" dirty="0"/>
          </a:p>
          <a:p>
            <a:pPr lvl="0"/>
            <a:r>
              <a:rPr lang="en-US" sz="3200" dirty="0" smtClean="0"/>
              <a:t>Lack transparency</a:t>
            </a:r>
          </a:p>
          <a:p>
            <a:pPr lvl="0"/>
            <a:r>
              <a:rPr lang="en-US" sz="3200" dirty="0" smtClean="0"/>
              <a:t>Fail to meet the needs of the agency</a:t>
            </a:r>
          </a:p>
          <a:p>
            <a:pPr lvl="0"/>
            <a:r>
              <a:rPr lang="en-US" sz="3200" dirty="0" smtClean="0"/>
              <a:t>Often leads to unnecessary duplication of effort</a:t>
            </a:r>
          </a:p>
          <a:p>
            <a:pPr lvl="0"/>
            <a:r>
              <a:rPr lang="en-US" sz="3200" dirty="0" smtClean="0"/>
              <a:t>Often leads to unnecessary duplication of cost</a:t>
            </a:r>
          </a:p>
          <a:p>
            <a:pPr lv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80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670C-4A7B-4184-BEEC-55CDCE84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09601"/>
            <a:ext cx="8385243" cy="1456267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rgbClr val="56541E"/>
                </a:solidFill>
              </a:rPr>
              <a:t>Benefits of using the Assessment Matrix Tool</a:t>
            </a:r>
            <a:endParaRPr lang="en-US" sz="4200" dirty="0">
              <a:solidFill>
                <a:srgbClr val="56541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4FFC-8223-4081-A21A-8CF477CF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6281"/>
            <a:ext cx="7955280" cy="459127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200" dirty="0" smtClean="0"/>
              <a:t>Improved objectivity </a:t>
            </a:r>
            <a:endParaRPr lang="en-US" sz="3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200" dirty="0" smtClean="0"/>
              <a:t>Fully transparent </a:t>
            </a:r>
            <a:endParaRPr lang="en-US" sz="32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200" dirty="0" smtClean="0"/>
              <a:t>Fail to meet the needs of the agency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200" dirty="0" smtClean="0"/>
              <a:t>Eliminates unnecessary duplication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200" dirty="0" smtClean="0"/>
              <a:t>Eliminates unnecessary costs</a:t>
            </a:r>
          </a:p>
          <a:p>
            <a:pPr lv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4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315200" cy="4038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Good 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of the 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Order/</a:t>
            </a:r>
            <a:b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Public Comments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Next Meeting: 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April 18, 2019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Location: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Helen Sommers Bldg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> </a:t>
            </a:r>
            <a:r>
              <a:rPr lang="en-US" sz="3600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Introductions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8542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Agenda For Review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64" y="1905000"/>
            <a:ext cx="8153400" cy="4038600"/>
          </a:xfrm>
        </p:spPr>
        <p:txBody>
          <a:bodyPr>
            <a:noAutofit/>
          </a:bodyPr>
          <a:lstStyle/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/>
              <a:t>Welcome and </a:t>
            </a:r>
            <a:r>
              <a:rPr lang="en-US" sz="2000" dirty="0" smtClean="0"/>
              <a:t>Introductions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Approval of October Meeting Minutes</a:t>
            </a:r>
            <a:endParaRPr lang="en-US" sz="2000" dirty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News and Information Roundtable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WSP License Request for Federal LE/IR Channels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Verizon 5G Presentation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911 Outage Updates</a:t>
            </a:r>
            <a:endParaRPr lang="en-US" sz="2000" dirty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SIEC Subcommittees Update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DES Procurement Update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Washington OneNet (WON) Status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Good of the Order/Public Comments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Future Agenda Topics</a:t>
            </a:r>
          </a:p>
        </p:txBody>
      </p:sp>
    </p:spTree>
    <p:extLst>
      <p:ext uri="{BB962C8B-B14F-4D97-AF65-F5344CB8AC3E}">
        <p14:creationId xmlns:p14="http://schemas.microsoft.com/office/powerpoint/2010/main" val="24437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Approval of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October 18, 2018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Meeting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inutes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590800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20303216">
            <a:off x="-579" y="2291234"/>
            <a:ext cx="22201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 Tip!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914400"/>
            <a:ext cx="52959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SIEC Webpage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752600"/>
            <a:ext cx="6096000" cy="46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News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and Information Roundtable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WSP License Request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for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Federal LE/IR Channels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Robert Schwent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87852"/>
              </p:ext>
            </p:extLst>
          </p:nvPr>
        </p:nvGraphicFramePr>
        <p:xfrm>
          <a:off x="3259931" y="4419600"/>
          <a:ext cx="2471737" cy="1853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resentation" r:id="rId3" imgW="4762440" imgH="3571920" progId="PowerPoint.Show.12">
                  <p:embed/>
                </p:oleObj>
              </mc:Choice>
              <mc:Fallback>
                <p:oleObj name="Presentation" r:id="rId3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9931" y="4419600"/>
                        <a:ext cx="2471737" cy="1853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WSP LMR System Upgrade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Project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Status Report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Robert Schwent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181350" y="4191000"/>
          <a:ext cx="26289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resentation" r:id="rId3" imgW="4762440" imgH="3571920" progId="PowerPoint.Show.12">
                  <p:embed/>
                </p:oleObj>
              </mc:Choice>
              <mc:Fallback>
                <p:oleObj name="Presentation" r:id="rId3" imgW="4762440" imgH="3571920" progId="PowerPoint.Show.12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1350" y="4191000"/>
                        <a:ext cx="262890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2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3686C5C-9308-4102-A83E-41822687C0B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58A4A16-59F1-49AB-93FB-A91C236FD804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3AE31699-9B72-400D-89C0-67B961070A57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15339AB7-DFDB-4C13-A683-D52308194B7E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C8DD5C42-F4C9-448B-B97D-1A5E3DC5494F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EBDB9F5A-1F9F-4916-B58E-F997FD6052F4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4159A4CA-E29F-4630-89DA-7464EBE2239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A47E4AB-3092-44AE-83B3-7E4ED058F9A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1108DF88-15C2-4322-81C5-0E437CD8E9F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0E69AB2-8186-45A3-BD98-C756C0BB7EC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87C4C38B-A682-453C-80C6-BA6126C784A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78EAED9-78B0-49FC-8F38-56D647D2F04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EA1725B-AB5B-4001-95A2-11F3B1E75190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F171F03-D09E-4D8E-B3AB-800CD355846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16E8C05-84A9-4E55-863B-C8ED971B775E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FF6109A6-5D0C-4B6F-B0EF-FA649C3F9A3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915407F-624D-49A9-AC76-8A6F24BBD87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8145200-15C1-40AB-B364-D18BDA12661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7BCF9EF-89A2-4363-8AA6-04DEB72F9EB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1D8064F-A805-4837-8036-E61E93B5783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5A42E7A-470E-4B69-A4CA-776270ACBB3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BDF85618-1882-467E-A258-07281F7F26AB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CD9D016F-2228-4BE2-9CA4-090C3D4C0A1B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BA8373F-4083-4150-BFDC-352D36CBD7C1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79DEB05-5784-405D-9161-74BAE921914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9C3CCF1-D226-4443-9383-4046D0D7C113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78E1B883-C41E-409C-95B1-88AA7D95ED5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3B45E3E-135F-487F-A6BD-0CE805426E1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99846FD-CE9C-4204-BFDB-8CC89101E28E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27D6B47A-8A9D-49F4-87C6-C571D1838A1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444DD6B7-EB7C-48D2-8389-7E7D76A80D1B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B67CD9E3-F10C-4B89-890D-51028454C668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1A432697-6E5C-485D-A631-49C1B74CDB97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A5AF3657-52CC-4B9D-94E8-03D4BA34FF7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C6E96B5-0B92-40B4-B4AE-2ABA806DB4AD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AC5DC76-964C-40B6-A8BC-E44A3CDDCA4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335E97C3-19D7-4F00-8705-445091C5F36F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5CC9AD6-FEFD-4644-806C-D012A17ECE5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E48EAB0-0E91-4A0B-9760-2F79938572C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E3489BD7-C073-47DE-B2DC-FE93717616C0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613DADF-2067-4875-8FFD-8D6E2AC7F10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DFAFD11-58C4-425B-8821-5E8455D7224C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3F5DF87-77ED-43B4-926E-073E66AA692E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91F11D7-C5C4-4801-88A0-95A5AEE8DCDB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49CF47D8-0601-46EF-8BC3-36062314AEA0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319264FD-CE4E-4665-B890-50244A1AE7AF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E229AF8-58FD-4ABC-962A-FEFF6F41224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C5F82660-2406-4E5B-B79E-00B868B5879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B31B59A3-AA03-46D6-89F6-ED6A00569FD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89197A2-DE5C-4FFD-88CF-167417090CCB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CC685A58-EAFA-4426-B559-BE762DCEE0C1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904D375F-5D01-4F7F-BE12-8A9DA8D534E8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A100D1C8-88D9-4683-85D2-9BA253E9B9E3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E83C3643-7252-410E-A1F1-494F083607B7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C3DBEDEE-C667-4534-AD7D-F9CDEF3056E9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FE03DC74-0432-496B-BC32-0B50997BC22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D96D3B5B-4636-42B4-9210-5BCCCF38664F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ADED5036-736D-4AFF-AF0F-02F023B4BADF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00A7899E-ADCF-44D8-A41D-1166F302202C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61AFE749-9408-4F8B-80B1-BB461A3B31F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1467D2D-2982-47D5-A974-5CA6B078EDCC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6406E3E3-48CB-4E66-823D-54C55B92EA3E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0C3C8EAF-C3E0-4B0D-B904-2A5CC5D960D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56C94547-8BE1-4579-B41C-D83593F3EB38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6293152C-A703-4711-B9FB-030BCA82A922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DA3C3A7D-33A9-48F3-8DC8-F7E75B359E6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E1B7318E-E2DF-4B80-9A75-391D28F9804E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7C2EC192-1FAB-402D-941E-12F36BC4A6EB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08F2DEB2-8698-4AA9-8A25-83D39431C0A0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B459454A-7472-4707-84D2-AD338F80725A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A39F485-51A9-43FA-AC4F-1691E03217C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9E20D54-DE03-4DB9-A710-9960183CC64B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548DF123-1851-4739-B47C-A5B6066575EA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E998E637-EF55-4E48-8CEC-4AFC3DDAB29A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1C5AC7CC-974F-4E98-A795-D160E79CBFF0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96DD1454-D247-4D52-A9FD-C861F28C48AC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BAC120A1-01E2-4CCF-80AC-D8162094FF75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26A514D8-B243-4BD5-B834-102BFBBEEBD7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909449CD-815E-4A69-8D49-BD4DB5FC8FA4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E05A4209-1CA6-483F-B656-5B4527BE7A8B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10F2E3E3-BADA-4159-A30A-8DB277BE6677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A0FA28C5-2D2C-42EF-BC28-908C958CD8D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163B6BE-7ED6-4992-AAE9-6D3EE5AC2E4A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012FF100-9215-4164-9CBF-F3F5781B0FC9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861E2616-2FC9-467D-95BD-3D4D255E434F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93BED262-FF34-4074-AA45-1A3EA863D5FD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AB2CF8BE-90F0-4C3B-B008-E7322DE9582D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1EA53E19-7FA2-4B03-87E9-D888313B4B50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4050596E-382D-4280-9168-4634F943F69C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BE9F8746-6455-4CC8-88A2-5AB17CD5FC73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BA444483-EBD7-4C19-82B6-35237FC25D7E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91A1B0CB-C7DF-4AFD-A657-51C84702A905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7802F2A-DA6F-40D7-A0A7-639EB32AA42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EF31354-BC95-4A9F-9F42-5683AEFCC409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94FD15CC-6108-41C2-851F-0C4300589FC9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C3B620C7-55A6-4ABF-87B9-A19FAC7D33FC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090960CB-7DEF-41FE-BF7B-168917F1BC90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B4B0FDD-20E5-42A8-98B8-0A0F7E26BA31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7E9A9F4A-55C7-4057-9D1E-35D929475CA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D8C7E134-CC50-4F12-AE2E-F8C8CCB1CA0B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C5F763D0-6A6C-4AD4-93A4-0A0F5C71D71A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D70753D8-F719-4181-87D3-15875E091DBA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D991DDF6-D510-4660-AA95-75FE1E3636F4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19C0710A-1967-4AC3-BAF2-FF459ADC39A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10266</TotalTime>
  <Words>135</Words>
  <Application>Microsoft Office PowerPoint</Application>
  <PresentationFormat>On-screen Show (4:3)</PresentationFormat>
  <Paragraphs>45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Clarity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Presentation</vt:lpstr>
      <vt:lpstr>SIEC Meeting  Thursday, February 21, 2019 </vt:lpstr>
      <vt:lpstr>Introductions  </vt:lpstr>
      <vt:lpstr>Agenda For Review</vt:lpstr>
      <vt:lpstr> Approval of  October 18, 2018 Meeting Minutes  </vt:lpstr>
      <vt:lpstr>PowerPoint Presentation</vt:lpstr>
      <vt:lpstr>SIEC Webpage        </vt:lpstr>
      <vt:lpstr>  News and Information Roundtable   </vt:lpstr>
      <vt:lpstr>      WSP License Request for Federal LE/IR Channels  Robert Schwent         </vt:lpstr>
      <vt:lpstr>      WSP LMR System Upgrade  Project Status Report  Robert Schwent         </vt:lpstr>
      <vt:lpstr> Verizon 5G  Presentation  Arvin Singh, Public Strategy for Government   </vt:lpstr>
      <vt:lpstr>911 Outage Updates  Adam Wasserman Andy Leneweaver  </vt:lpstr>
      <vt:lpstr>SIEC Subcommittee  Update  Tom Wallace Alex Alben  </vt:lpstr>
      <vt:lpstr>DES  Procurement Update  Neva Peckham   </vt:lpstr>
      <vt:lpstr>  Washington OneNet Update   Shelley Westall  </vt:lpstr>
      <vt:lpstr>Sample  PS Wireless Broadband  Listening Session Agenda</vt:lpstr>
      <vt:lpstr>Technology Systems Assessment Matrix</vt:lpstr>
      <vt:lpstr>Challenges with Traditional Processes</vt:lpstr>
      <vt:lpstr>Benefits of using the Assessment Matrix Tool</vt:lpstr>
      <vt:lpstr> Good of the Order/ Public Comments  Next Meeting:   April 18, 2019  Location: Helen Sommers Bldg    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FirstNet Update</dc:title>
  <dc:creator>Bill Schrier</dc:creator>
  <cp:lastModifiedBy>Knotts, Minette (OCIO)</cp:lastModifiedBy>
  <cp:revision>651</cp:revision>
  <cp:lastPrinted>2017-06-15T16:08:22Z</cp:lastPrinted>
  <dcterms:created xsi:type="dcterms:W3CDTF">2013-05-05T20:46:28Z</dcterms:created>
  <dcterms:modified xsi:type="dcterms:W3CDTF">2019-02-21T17:06:29Z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ca01fde-698d-412d-8f4a-985193e47ec2_Enabled">
    <vt:lpwstr>True</vt:lpwstr>
  </property>
  <property fmtid="{D5CDD505-2E9C-101B-9397-08002B2CF9AE}" pid="3" name="MSIP_Label_5ca01fde-698d-412d-8f4a-985193e47ec2_SiteId">
    <vt:lpwstr>11d0e217-264e-400a-8ba0-57dcc127d72d</vt:lpwstr>
  </property>
  <property fmtid="{D5CDD505-2E9C-101B-9397-08002B2CF9AE}" pid="4" name="MSIP_Label_5ca01fde-698d-412d-8f4a-985193e47ec2_Owner">
    <vt:lpwstr>minette.knotts@ocio.wa.gov</vt:lpwstr>
  </property>
  <property fmtid="{D5CDD505-2E9C-101B-9397-08002B2CF9AE}" pid="5" name="MSIP_Label_5ca01fde-698d-412d-8f4a-985193e47ec2_SetDate">
    <vt:lpwstr>2019-02-13T23:40:59.5426757Z</vt:lpwstr>
  </property>
  <property fmtid="{D5CDD505-2E9C-101B-9397-08002B2CF9AE}" pid="6" name="MSIP_Label_5ca01fde-698d-412d-8f4a-985193e47ec2_Name">
    <vt:lpwstr>Public</vt:lpwstr>
  </property>
  <property fmtid="{D5CDD505-2E9C-101B-9397-08002B2CF9AE}" pid="7" name="MSIP_Label_5ca01fde-698d-412d-8f4a-985193e47ec2_Application">
    <vt:lpwstr>Microsoft Azure Information Protection</vt:lpwstr>
  </property>
  <property fmtid="{D5CDD505-2E9C-101B-9397-08002B2CF9AE}" pid="8" name="MSIP_Label_5ca01fde-698d-412d-8f4a-985193e47ec2_Extended_MSFT_Method">
    <vt:lpwstr>Automatic</vt:lpwstr>
  </property>
  <property fmtid="{D5CDD505-2E9C-101B-9397-08002B2CF9AE}" pid="9" name="Sensitivity">
    <vt:lpwstr>Public</vt:lpwstr>
  </property>
</Properties>
</file>