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05"/>
    <p:sldMasterId id="2147483963" r:id="rId106"/>
    <p:sldMasterId id="2147483965" r:id="rId107"/>
    <p:sldMasterId id="2147483967" r:id="rId108"/>
    <p:sldMasterId id="2147483969" r:id="rId109"/>
    <p:sldMasterId id="2147483971" r:id="rId110"/>
    <p:sldMasterId id="2147483973" r:id="rId111"/>
    <p:sldMasterId id="2147483975" r:id="rId112"/>
    <p:sldMasterId id="2147483977" r:id="rId113"/>
    <p:sldMasterId id="2147483979" r:id="rId114"/>
    <p:sldMasterId id="2147483981" r:id="rId115"/>
    <p:sldMasterId id="2147483983" r:id="rId116"/>
    <p:sldMasterId id="2147483985" r:id="rId117"/>
    <p:sldMasterId id="2147483987" r:id="rId118"/>
    <p:sldMasterId id="2147483989" r:id="rId119"/>
  </p:sldMasterIdLst>
  <p:notesMasterIdLst>
    <p:notesMasterId r:id="rId139"/>
  </p:notesMasterIdLst>
  <p:handoutMasterIdLst>
    <p:handoutMasterId r:id="rId140"/>
  </p:handoutMasterIdLst>
  <p:sldIdLst>
    <p:sldId id="256" r:id="rId120"/>
    <p:sldId id="658" r:id="rId121"/>
    <p:sldId id="799" r:id="rId122"/>
    <p:sldId id="360" r:id="rId123"/>
    <p:sldId id="657" r:id="rId124"/>
    <p:sldId id="800" r:id="rId125"/>
    <p:sldId id="660" r:id="rId126"/>
    <p:sldId id="781" r:id="rId127"/>
    <p:sldId id="782" r:id="rId128"/>
    <p:sldId id="803" r:id="rId129"/>
    <p:sldId id="541" r:id="rId130"/>
    <p:sldId id="776" r:id="rId131"/>
    <p:sldId id="796" r:id="rId132"/>
    <p:sldId id="802" r:id="rId133"/>
    <p:sldId id="743" r:id="rId134"/>
    <p:sldId id="801" r:id="rId135"/>
    <p:sldId id="797" r:id="rId136"/>
    <p:sldId id="387" r:id="rId137"/>
    <p:sldId id="798" r:id="rId1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94660"/>
  </p:normalViewPr>
  <p:slideViewPr>
    <p:cSldViewPr>
      <p:cViewPr varScale="1">
        <p:scale>
          <a:sx n="110" d="100"/>
          <a:sy n="110" d="100"/>
        </p:scale>
        <p:origin x="1890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Master" Target="slideMasters/slideMaster1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8.xml"/><Relationship Id="rId133" Type="http://schemas.openxmlformats.org/officeDocument/2006/relationships/slide" Target="slides/slide14.xml"/><Relationship Id="rId138" Type="http://schemas.openxmlformats.org/officeDocument/2006/relationships/slide" Target="slides/slide19.xml"/><Relationship Id="rId16" Type="http://schemas.openxmlformats.org/officeDocument/2006/relationships/customXml" Target="../customXml/item16.xml"/><Relationship Id="rId107" Type="http://schemas.openxmlformats.org/officeDocument/2006/relationships/slideMaster" Target="slideMasters/slideMaster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4.xml"/><Relationship Id="rId128" Type="http://schemas.openxmlformats.org/officeDocument/2006/relationships/slide" Target="slides/slide9.xml"/><Relationship Id="rId144" Type="http://schemas.openxmlformats.org/officeDocument/2006/relationships/tableStyles" Target="tableStyles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Master" Target="slideMasters/slideMaster9.xml"/><Relationship Id="rId118" Type="http://schemas.openxmlformats.org/officeDocument/2006/relationships/slideMaster" Target="slideMasters/slideMaster14.xml"/><Relationship Id="rId134" Type="http://schemas.openxmlformats.org/officeDocument/2006/relationships/slide" Target="slides/slide15.xml"/><Relationship Id="rId139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2.xml"/><Relationship Id="rId14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slideMaster" Target="slideMasters/slideMaster4.xml"/><Relationship Id="rId116" Type="http://schemas.openxmlformats.org/officeDocument/2006/relationships/slideMaster" Target="slideMasters/slideMaster12.xml"/><Relationship Id="rId124" Type="http://schemas.openxmlformats.org/officeDocument/2006/relationships/slide" Target="slides/slide5.xml"/><Relationship Id="rId129" Type="http://schemas.openxmlformats.org/officeDocument/2006/relationships/slide" Target="slides/slide10.xml"/><Relationship Id="rId137" Type="http://schemas.openxmlformats.org/officeDocument/2006/relationships/slide" Target="slides/slide1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Master" Target="slideMasters/slideMaster7.xml"/><Relationship Id="rId132" Type="http://schemas.openxmlformats.org/officeDocument/2006/relationships/slide" Target="slides/slide13.xml"/><Relationship Id="rId14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2.xml"/><Relationship Id="rId114" Type="http://schemas.openxmlformats.org/officeDocument/2006/relationships/slideMaster" Target="slideMasters/slideMaster10.xml"/><Relationship Id="rId119" Type="http://schemas.openxmlformats.org/officeDocument/2006/relationships/slideMaster" Target="slideMasters/slideMaster15.xml"/><Relationship Id="rId127" Type="http://schemas.openxmlformats.org/officeDocument/2006/relationships/slide" Target="slides/slide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3.xml"/><Relationship Id="rId130" Type="http://schemas.openxmlformats.org/officeDocument/2006/relationships/slide" Target="slides/slide11.xml"/><Relationship Id="rId135" Type="http://schemas.openxmlformats.org/officeDocument/2006/relationships/slide" Target="slides/slide16.xml"/><Relationship Id="rId14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1.xml"/><Relationship Id="rId125" Type="http://schemas.openxmlformats.org/officeDocument/2006/relationships/slide" Target="slides/slide6.xml"/><Relationship Id="rId141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6.xml"/><Relationship Id="rId115" Type="http://schemas.openxmlformats.org/officeDocument/2006/relationships/slideMaster" Target="slideMasters/slideMaster11.xml"/><Relationship Id="rId131" Type="http://schemas.openxmlformats.org/officeDocument/2006/relationships/slide" Target="slides/slide12.xml"/><Relationship Id="rId136" Type="http://schemas.openxmlformats.org/officeDocument/2006/relationships/slide" Target="slides/slide1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Master" Target="slideMasters/slideMaster1.xml"/><Relationship Id="rId126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CAB0CE32-5E1F-4D84-A947-9D4EFED84F73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493FFF6-3115-40D0-8682-D2CEA365B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36D86F7-0EED-4452-B9AF-D20085515802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FB3C78F-9D0B-4138-8AE4-8004DB26C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624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  <a:lvl2pPr>
              <a:defRPr sz="3000" b="1"/>
            </a:lvl2pPr>
            <a:lvl3pPr>
              <a:defRPr sz="2800"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49386"/>
            <a:ext cx="6172200" cy="92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77F97DCD-AE15-47E4-B968-19BDF56F7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Washington-Seal-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72400" y="152400"/>
            <a:ext cx="1224643" cy="12192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03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13945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26146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6877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984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848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7551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3828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6614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647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47065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3509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801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96540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0517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810000"/>
            <a:ext cx="8153400" cy="2743200"/>
          </a:xfrm>
        </p:spPr>
        <p:txBody>
          <a:bodyPr>
            <a:normAutofit/>
          </a:bodyPr>
          <a:lstStyle/>
          <a:p>
            <a:pPr algn="r"/>
            <a:r>
              <a:rPr lang="en-US" sz="4900" dirty="0" smtClean="0">
                <a:solidFill>
                  <a:schemeClr val="tx1"/>
                </a:solidFill>
              </a:rPr>
              <a:t>SIEC Meeting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Thursday, December 15, </a:t>
            </a:r>
            <a:r>
              <a:rPr lang="en-US" sz="3100" b="1" dirty="0" smtClean="0">
                <a:solidFill>
                  <a:schemeClr val="tx1"/>
                </a:solidFill>
              </a:rPr>
              <a:t> 2016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371600"/>
            <a:ext cx="8077200" cy="12425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State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Interoperability Executive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72236"/>
              </p:ext>
            </p:extLst>
          </p:nvPr>
        </p:nvGraphicFramePr>
        <p:xfrm>
          <a:off x="2133600" y="685800"/>
          <a:ext cx="4614863" cy="597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685800"/>
                        <a:ext cx="4614863" cy="597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72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244" y="1219200"/>
            <a:ext cx="7325627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WSDOT Radio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Procurement Update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257" y="21336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Tim McDowell</a:t>
            </a:r>
            <a:endParaRPr lang="en-US" sz="3200" b="1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40353"/>
              </p:ext>
            </p:extLst>
          </p:nvPr>
        </p:nvGraphicFramePr>
        <p:xfrm>
          <a:off x="2394757" y="3429000"/>
          <a:ext cx="4800600" cy="269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6094572" imgH="3427437" progId="PowerPoint.Show.12">
                  <p:embed/>
                </p:oleObj>
              </mc:Choice>
              <mc:Fallback>
                <p:oleObj name="Presentation" r:id="rId3" imgW="6094572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4757" y="3429000"/>
                        <a:ext cx="4800600" cy="2699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2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Washington OneNet Update</a:t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>Shelley Westall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76024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905000" y="1600200"/>
            <a:ext cx="4953000" cy="78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336633"/>
                </a:solidFill>
              </a:rPr>
              <a:t>FirstNet in Washington:</a:t>
            </a:r>
          </a:p>
          <a:p>
            <a:pPr algn="ctr"/>
            <a:r>
              <a:rPr lang="en-US" sz="3200" dirty="0" smtClean="0">
                <a:solidFill>
                  <a:srgbClr val="336633"/>
                </a:solidFill>
              </a:rPr>
              <a:t>News &amp; Updates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FirstNet Update and Impacts to OneNet,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Regional Coordination Center (RCC)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State Plan Expectations (Document Provided)</a:t>
            </a:r>
          </a:p>
        </p:txBody>
      </p:sp>
    </p:spTree>
    <p:extLst>
      <p:ext uri="{BB962C8B-B14F-4D97-AF65-F5344CB8AC3E}">
        <p14:creationId xmlns:p14="http://schemas.microsoft.com/office/powerpoint/2010/main" val="34644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148488"/>
              </p:ext>
            </p:extLst>
          </p:nvPr>
        </p:nvGraphicFramePr>
        <p:xfrm>
          <a:off x="2057400" y="609600"/>
          <a:ext cx="4648200" cy="6015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609600"/>
                        <a:ext cx="4648200" cy="6015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6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315200" cy="3429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SIEC Advisory Workgroup (SAW)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Michael Marusich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Bob Schwent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393873"/>
              </p:ext>
            </p:extLst>
          </p:nvPr>
        </p:nvGraphicFramePr>
        <p:xfrm>
          <a:off x="3124200" y="4648200"/>
          <a:ext cx="2590800" cy="19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esentation" r:id="rId3" imgW="4570388" imgH="3427437" progId="PowerPoint.Show.12">
                  <p:embed/>
                </p:oleObj>
              </mc:Choice>
              <mc:Fallback>
                <p:oleObj name="Presentation" r:id="rId3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4648200"/>
                        <a:ext cx="2590800" cy="19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71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08309"/>
              </p:ext>
            </p:extLst>
          </p:nvPr>
        </p:nvGraphicFramePr>
        <p:xfrm>
          <a:off x="1981200" y="533400"/>
          <a:ext cx="4800600" cy="62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533400"/>
                        <a:ext cx="4800600" cy="621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05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2017 Meeting Schedule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2017 Meeting Schedule	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 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February 16, 1500 Jefferson </a:t>
            </a:r>
            <a:r>
              <a:rPr lang="en-US" dirty="0" err="1" smtClean="0"/>
              <a:t>Bldg</a:t>
            </a:r>
            <a:r>
              <a:rPr lang="en-US" dirty="0" smtClean="0"/>
              <a:t>, First </a:t>
            </a:r>
            <a:r>
              <a:rPr lang="en-US" smtClean="0"/>
              <a:t>Floor Presentation Room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April 20, </a:t>
            </a:r>
            <a:r>
              <a:rPr lang="en-US" dirty="0" err="1" smtClean="0"/>
              <a:t>Bldg</a:t>
            </a:r>
            <a:r>
              <a:rPr lang="en-US" dirty="0" smtClean="0"/>
              <a:t> 92, Rooms 1 &amp; 3</a:t>
            </a:r>
          </a:p>
          <a:p>
            <a:pPr marL="0" indent="0">
              <a:buNone/>
            </a:pPr>
            <a:r>
              <a:rPr lang="en-US" dirty="0"/>
              <a:t>June 15, </a:t>
            </a:r>
            <a:r>
              <a:rPr lang="en-US" dirty="0" err="1"/>
              <a:t>Bldg</a:t>
            </a:r>
            <a:r>
              <a:rPr lang="en-US" dirty="0"/>
              <a:t> 92, Rooms 1 &amp;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r>
              <a:rPr lang="en-US" dirty="0"/>
              <a:t>August 17, </a:t>
            </a:r>
            <a:r>
              <a:rPr lang="en-US" dirty="0" err="1"/>
              <a:t>Bldg</a:t>
            </a:r>
            <a:r>
              <a:rPr lang="en-US" dirty="0"/>
              <a:t> 92, Rooms 1 &amp;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r>
              <a:rPr lang="en-US" dirty="0"/>
              <a:t>October 19, </a:t>
            </a:r>
            <a:r>
              <a:rPr lang="en-US" dirty="0" err="1"/>
              <a:t>Bldg</a:t>
            </a:r>
            <a:r>
              <a:rPr lang="en-US" dirty="0"/>
              <a:t> 92, Rooms 1 &amp;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r>
              <a:rPr lang="en-US" dirty="0"/>
              <a:t>December 21, </a:t>
            </a:r>
            <a:r>
              <a:rPr lang="en-US" dirty="0" err="1"/>
              <a:t>Bldg</a:t>
            </a:r>
            <a:r>
              <a:rPr lang="en-US" dirty="0"/>
              <a:t> 92, Rooms 1 &amp;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315200" cy="4038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Good of the Order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Next Meeting: 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February 16, 2017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Location: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1500 Jefferson St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First Floor </a:t>
            </a:r>
            <a:r>
              <a:rPr lang="en-US" sz="3600" smtClean="0">
                <a:solidFill>
                  <a:schemeClr val="tx1"/>
                </a:solidFill>
              </a:rPr>
              <a:t>Presentation Room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 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981200" y="990600"/>
            <a:ext cx="4953000" cy="78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336633"/>
                </a:solidFill>
              </a:rPr>
              <a:t>Special Screening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25908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Shots Fired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400" b="1" dirty="0" smtClean="0"/>
              <a:t>Shelley Westall</a:t>
            </a:r>
          </a:p>
        </p:txBody>
      </p:sp>
    </p:spTree>
    <p:extLst>
      <p:ext uri="{BB962C8B-B14F-4D97-AF65-F5344CB8AC3E}">
        <p14:creationId xmlns:p14="http://schemas.microsoft.com/office/powerpoint/2010/main" val="32649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t="3333" r="327" b="13333"/>
          <a:stretch/>
        </p:blipFill>
        <p:spPr>
          <a:xfrm>
            <a:off x="1752600" y="609600"/>
            <a:ext cx="529936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2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91400" cy="8542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Agenda For Review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81600"/>
          </a:xfrm>
        </p:spPr>
        <p:txBody>
          <a:bodyPr>
            <a:noAutofit/>
          </a:bodyPr>
          <a:lstStyle/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/>
              <a:t>Welcome and </a:t>
            </a:r>
            <a:r>
              <a:rPr lang="en-US" sz="2400" dirty="0" smtClean="0"/>
              <a:t>Introductions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Approval of August Meeting Materials</a:t>
            </a:r>
            <a:endParaRPr lang="en-US" sz="24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News and Information Roundtable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SIEC Legislative Changes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WSDOT Radio Procurement Update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/>
              <a:t>Washington OneNet / FirstNet In </a:t>
            </a:r>
            <a:r>
              <a:rPr lang="en-US" sz="2400" dirty="0" smtClean="0"/>
              <a:t>Washington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SIEC Advisory Workgroup (SAW)</a:t>
            </a:r>
            <a:endParaRPr lang="en-US" sz="24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2017 Meeting Schedule</a:t>
            </a:r>
            <a:endParaRPr lang="en-US" sz="2400" b="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Good </a:t>
            </a:r>
            <a:r>
              <a:rPr lang="en-US" sz="2400" dirty="0"/>
              <a:t>of the </a:t>
            </a:r>
            <a:r>
              <a:rPr lang="en-US" sz="2400" dirty="0" smtClean="0"/>
              <a:t>Order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Special Screening of </a:t>
            </a:r>
            <a:r>
              <a:rPr lang="en-US" sz="2400" i="1" dirty="0" smtClean="0"/>
              <a:t>Shots Fired</a:t>
            </a:r>
          </a:p>
          <a:p>
            <a:pPr marL="233362" lvl="0" indent="0">
              <a:lnSpc>
                <a:spcPct val="110000"/>
              </a:lnSpc>
              <a:spcBef>
                <a:spcPts val="0"/>
              </a:spcBef>
              <a:buClrTx/>
              <a:buSzPct val="110000"/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33362" lvl="0" indent="0">
              <a:lnSpc>
                <a:spcPct val="110000"/>
              </a:lnSpc>
              <a:spcBef>
                <a:spcPts val="0"/>
              </a:spcBef>
              <a:buClrTx/>
              <a:buSzPct val="110000"/>
              <a:buNone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(Modify this agenda?)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118872" indent="0">
              <a:lnSpc>
                <a:spcPct val="150000"/>
              </a:lnSpc>
              <a:buClr>
                <a:srgbClr val="FCD116"/>
              </a:buClr>
              <a:buSzPct val="125000"/>
              <a:buNone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4437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Approval of August 18, 2016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Meeting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inutes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 Bullet Points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72685"/>
              </p:ext>
            </p:extLst>
          </p:nvPr>
        </p:nvGraphicFramePr>
        <p:xfrm>
          <a:off x="1905000" y="457200"/>
          <a:ext cx="4876800" cy="631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457200"/>
                        <a:ext cx="4876800" cy="631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99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News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Information Roundtable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SIEC Legislative Changes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Michael Marusich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7239000" cy="922214"/>
          </a:xfrm>
        </p:spPr>
        <p:txBody>
          <a:bodyPr>
            <a:noAutofit/>
          </a:bodyPr>
          <a:lstStyle/>
          <a:p>
            <a:r>
              <a:rPr lang="en-US" dirty="0" smtClean="0"/>
              <a:t>Proposed Changes to SIEC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dirty="0" smtClean="0"/>
              <a:t>Ratify email approval of the proposed legislative changes.</a:t>
            </a:r>
          </a:p>
        </p:txBody>
      </p:sp>
    </p:spTree>
    <p:extLst>
      <p:ext uri="{BB962C8B-B14F-4D97-AF65-F5344CB8AC3E}">
        <p14:creationId xmlns:p14="http://schemas.microsoft.com/office/powerpoint/2010/main" val="7365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C3C8EAF-C3E0-4B0D-B904-2A5CC5D960D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DFAFD11-58C4-425B-8821-5E8455D7224C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A100D1C8-88D9-4683-85D2-9BA253E9B9E3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FE03DC74-0432-496B-BC32-0B50997BC221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15339AB7-DFDB-4C13-A683-D52308194B7E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D99846FD-CE9C-4204-BFDB-8CC89101E28E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91A1B0CB-C7DF-4AFD-A657-51C84702A90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3B45E3E-135F-487F-A6BD-0CE805426E1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159A4CA-E29F-4630-89DA-7464EBE2239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7D6B47A-8A9D-49F4-87C6-C571D1838A1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8DD5C42-F4C9-448B-B97D-1A5E3DC5494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459454A-7472-4707-84D2-AD338F80725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C685A58-EAFA-4426-B559-BE762DCEE0C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E9F8746-6455-4CC8-88A2-5AB17CD5FC7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E48EAB0-0E91-4A0B-9760-2F79938572C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5F763D0-6A6C-4AD4-93A4-0A0F5C71D71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9CF47D8-0601-46EF-8BC3-36062314AEA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915407F-624D-49A9-AC76-8A6F24BBD87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EF31354-BC95-4A9F-9F42-5683AEFCC40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90960CB-7DEF-41FE-BF7B-168917F1BC9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3489BD7-C073-47DE-B2DC-FE93717616C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F171F03-D09E-4D8E-B3AB-800CD355846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BDB9F5A-1F9F-4916-B58E-F997FD6052F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3B620C7-55A6-4ABF-87B9-A19FAC7D33F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5A42E7A-470E-4B69-A4CA-776270ACBB3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E9A9F4A-55C7-4057-9D1E-35D929475CA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998E637-EF55-4E48-8CEC-4AFC3DDAB29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8E1B883-C41E-409C-95B1-88AA7D95ED5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58A4A16-59F1-49AB-93FB-A91C236FD80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3163B6BE-7ED6-4992-AAE9-6D3EE5AC2E4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87802F2A-DA6F-40D7-A0A7-639EB32AA42C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1467D2D-2982-47D5-A974-5CA6B078EDC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3BED262-FF34-4074-AA45-1A3EA863D5FD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5F82660-2406-4E5B-B79E-00B868B58791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A432697-6E5C-485D-A631-49C1B74CDB97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613DADF-2067-4875-8FFD-8D6E2AC7F10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DED5036-736D-4AFF-AF0F-02F023B4BAD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35E97C3-19D7-4F00-8705-445091C5F36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0A7899E-ADCF-44D8-A41D-1166F302202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1B7318E-E2DF-4B80-9A75-391D28F9804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6C94547-8BE1-4579-B41C-D83593F3EB38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1EA1725B-AB5B-4001-95A2-11F3B1E7519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778EAED9-78B0-49FC-8F38-56D647D2F040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65CC9AD6-FEFD-4644-806C-D012A17ECE5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19C0710A-1967-4AC3-BAF2-FF459ADC39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9C3CCF1-D226-4443-9383-4046D0D7C11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61AFE749-9408-4F8B-80B1-BB461A3B31F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8C7E134-CC50-4F12-AE2E-F8C8CCB1CA0B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96D3B5B-4636-42B4-9210-5BCCCF38664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83C3643-7252-410E-A1F1-494F083607B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5AF3657-52CC-4B9D-94E8-03D4BA34FF74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079DEB05-5784-405D-9161-74BAE921914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909449CD-815E-4A69-8D49-BD4DB5FC8FA4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1108DF88-15C2-4322-81C5-0E437CD8E9F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A444483-EBD7-4C19-82B6-35237FC25D7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D991DDF6-D510-4660-AA95-75FE1E3636F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D9D016F-2228-4BE2-9CA4-090C3D4C0A1B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319264FD-CE4E-4665-B890-50244A1AE7A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8145200-15C1-40AB-B364-D18BDA12661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08F2DEB2-8698-4AA9-8A25-83D39431C0A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293152C-A703-4711-B9FB-030BCA82A922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1C5AC7CC-974F-4E98-A795-D160E79CBFF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0E69AB2-8186-45A3-BD98-C756C0BB7EC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A39F485-51A9-43FA-AC4F-1691E03217C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BAC120A1-01E2-4CCF-80AC-D8162094FF75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789197A2-DE5C-4FFD-88CF-167417090CCB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A91F11D7-C5C4-4801-88A0-95A5AEE8DCD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6406E3E3-48CB-4E66-823D-54C55B92EA3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4050596E-382D-4280-9168-4634F943F69C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99E20D54-DE03-4DB9-A710-9960183CC64B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87C4C38B-A682-453C-80C6-BA6126C784A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3686C5C-9308-4102-A83E-41822687C0B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BBA8373F-4083-4150-BFDC-352D36CBD7C1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C2EC192-1FAB-402D-941E-12F36BC4A6EB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AB2CF8BE-90F0-4C3B-B008-E7322DE9582D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0E229AF8-58FD-4ABC-962A-FEFF6F412244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3AE31699-9B72-400D-89C0-67B961070A57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DC6E96B5-0B92-40B4-B4AE-2ABA806DB4A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2AC5DC76-964C-40B6-A8BC-E44A3CDDCA43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B31B59A3-AA03-46D6-89F6-ED6A00569FDE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548DF123-1851-4739-B47C-A5B6066575E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D70753D8-F719-4181-87D3-15875E091DB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3F5DF87-77ED-43B4-926E-073E66AA692E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26A514D8-B243-4BD5-B834-102BFBBEEBD7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67CD9E3-F10C-4B89-890D-51028454C668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94FD15CC-6108-41C2-851F-0C4300589FC9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904D375F-5D01-4F7F-BE12-8A9DA8D534E8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0F2E3E3-BADA-4159-A30A-8DB277BE6677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DF85618-1882-467E-A258-07281F7F26AB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57BCF9EF-89A2-4363-8AA6-04DEB72F9EBF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E05A4209-1CA6-483F-B656-5B4527BE7A8B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012FF100-9215-4164-9CBF-F3F5781B0FC9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96DD1454-D247-4D52-A9FD-C861F28C48A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EA53E19-7FA2-4B03-87E9-D888313B4B50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3A47E4AB-3092-44AE-83B3-7E4ED058F9A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FF6109A6-5D0C-4B6F-B0EF-FA649C3F9A32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C3DBEDEE-C667-4534-AD7D-F9CDEF3056E9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31D8064F-A805-4837-8036-E61E93B5783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444DD6B7-EB7C-48D2-8389-7E7D76A80D1B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216E8C05-84A9-4E55-863B-C8ED971B775E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0FA28C5-2D2C-42EF-BC28-908C958CD8D7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861E2616-2FC9-467D-95BD-3D4D255E434F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EB4B0FDD-20E5-42A8-98B8-0A0F7E26BA31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A3C3A7D-33A9-48F3-8DC8-F7E75B359E6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8050</TotalTime>
  <Words>188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</vt:lpstr>
      <vt:lpstr>Calibri</vt:lpstr>
      <vt:lpstr>Times New Roman</vt:lpstr>
      <vt:lpstr>Clarity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Presentation</vt:lpstr>
      <vt:lpstr>Adobe Acrobat Document</vt:lpstr>
      <vt:lpstr>SIEC Meeting  Thursday, December 15,  2016 </vt:lpstr>
      <vt:lpstr>Introductions  </vt:lpstr>
      <vt:lpstr>PowerPoint Presentation</vt:lpstr>
      <vt:lpstr>Agenda For Review</vt:lpstr>
      <vt:lpstr> Approval of August 18, 2016 Meeting Minutes  + Bullet Points</vt:lpstr>
      <vt:lpstr>PowerPoint Presentation</vt:lpstr>
      <vt:lpstr>  News and Information Roundtable   </vt:lpstr>
      <vt:lpstr>SIEC Legislative Changes  Michael Marusich</vt:lpstr>
      <vt:lpstr>Proposed Changes to SIEC</vt:lpstr>
      <vt:lpstr>PowerPoint Presentation</vt:lpstr>
      <vt:lpstr>WSDOT Radio  Procurement Update</vt:lpstr>
      <vt:lpstr>  Washington OneNet Update   Shelley Westall </vt:lpstr>
      <vt:lpstr>PowerPoint Presentation</vt:lpstr>
      <vt:lpstr>PowerPoint Presentation</vt:lpstr>
      <vt:lpstr>SIEC Advisory Workgroup (SAW)  Michael Marusich Bob Schwent</vt:lpstr>
      <vt:lpstr>PowerPoint Presentation</vt:lpstr>
      <vt:lpstr>2017 Meeting Schedule   2017 Meeting Schedule      </vt:lpstr>
      <vt:lpstr>Good of the Order   Next Meeting:   February 16, 2017  Location: 1500 Jefferson St First Floor Presentation Room    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FirstNet Update</dc:title>
  <dc:creator>Bill Schrier</dc:creator>
  <cp:lastModifiedBy>Knotts, Minette (WaTech)</cp:lastModifiedBy>
  <cp:revision>528</cp:revision>
  <cp:lastPrinted>2016-12-15T17:01:25Z</cp:lastPrinted>
  <dcterms:created xsi:type="dcterms:W3CDTF">2013-05-05T20:46:28Z</dcterms:created>
  <dcterms:modified xsi:type="dcterms:W3CDTF">2016-12-15T19:41:43Z</dcterms:modified>
</cp:coreProperties>
</file>