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customXml/itemProps67.xml" ContentType="application/vnd.openxmlformats-officedocument.customXmlProperties+xml"/>
  <Override PartName="/customXml/itemProps68.xml" ContentType="application/vnd.openxmlformats-officedocument.customXmlProperties+xml"/>
  <Override PartName="/customXml/itemProps69.xml" ContentType="application/vnd.openxmlformats-officedocument.customXmlProperties+xml"/>
  <Override PartName="/customXml/itemProps70.xml" ContentType="application/vnd.openxmlformats-officedocument.customXmlProperties+xml"/>
  <Override PartName="/customXml/itemProps71.xml" ContentType="application/vnd.openxmlformats-officedocument.customXmlProperties+xml"/>
  <Override PartName="/customXml/itemProps72.xml" ContentType="application/vnd.openxmlformats-officedocument.customXmlProperties+xml"/>
  <Override PartName="/customXml/itemProps73.xml" ContentType="application/vnd.openxmlformats-officedocument.customXmlProperties+xml"/>
  <Override PartName="/customXml/itemProps74.xml" ContentType="application/vnd.openxmlformats-officedocument.customXmlProperties+xml"/>
  <Override PartName="/customXml/itemProps75.xml" ContentType="application/vnd.openxmlformats-officedocument.customXmlProperties+xml"/>
  <Override PartName="/customXml/itemProps76.xml" ContentType="application/vnd.openxmlformats-officedocument.customXmlProperties+xml"/>
  <Override PartName="/customXml/itemProps77.xml" ContentType="application/vnd.openxmlformats-officedocument.customXmlProperties+xml"/>
  <Override PartName="/customXml/itemProps78.xml" ContentType="application/vnd.openxmlformats-officedocument.customXmlProperties+xml"/>
  <Override PartName="/customXml/itemProps79.xml" ContentType="application/vnd.openxmlformats-officedocument.customXmlProperties+xml"/>
  <Override PartName="/customXml/itemProps80.xml" ContentType="application/vnd.openxmlformats-officedocument.customXmlProperties+xml"/>
  <Override PartName="/customXml/itemProps81.xml" ContentType="application/vnd.openxmlformats-officedocument.customXmlProperties+xml"/>
  <Override PartName="/customXml/itemProps82.xml" ContentType="application/vnd.openxmlformats-officedocument.customXmlProperties+xml"/>
  <Override PartName="/customXml/itemProps83.xml" ContentType="application/vnd.openxmlformats-officedocument.customXmlProperties+xml"/>
  <Override PartName="/customXml/itemProps84.xml" ContentType="application/vnd.openxmlformats-officedocument.customXmlProperties+xml"/>
  <Override PartName="/customXml/itemProps85.xml" ContentType="application/vnd.openxmlformats-officedocument.customXmlProperties+xml"/>
  <Override PartName="/customXml/itemProps86.xml" ContentType="application/vnd.openxmlformats-officedocument.customXmlProperties+xml"/>
  <Override PartName="/customXml/itemProps87.xml" ContentType="application/vnd.openxmlformats-officedocument.customXmlProperties+xml"/>
  <Override PartName="/customXml/itemProps88.xml" ContentType="application/vnd.openxmlformats-officedocument.customXmlProperties+xml"/>
  <Override PartName="/customXml/itemProps89.xml" ContentType="application/vnd.openxmlformats-officedocument.customXmlProperties+xml"/>
  <Override PartName="/customXml/itemProps90.xml" ContentType="application/vnd.openxmlformats-officedocument.customXmlProperties+xml"/>
  <Override PartName="/customXml/itemProps91.xml" ContentType="application/vnd.openxmlformats-officedocument.customXmlProperties+xml"/>
  <Override PartName="/customXml/itemProps92.xml" ContentType="application/vnd.openxmlformats-officedocument.customXmlProperties+xml"/>
  <Override PartName="/customXml/itemProps93.xml" ContentType="application/vnd.openxmlformats-officedocument.customXmlProperties+xml"/>
  <Override PartName="/customXml/itemProps94.xml" ContentType="application/vnd.openxmlformats-officedocument.customXmlProperties+xml"/>
  <Override PartName="/customXml/itemProps95.xml" ContentType="application/vnd.openxmlformats-officedocument.customXmlProperties+xml"/>
  <Override PartName="/customXml/itemProps96.xml" ContentType="application/vnd.openxmlformats-officedocument.customXmlProperties+xml"/>
  <Override PartName="/customXml/itemProps97.xml" ContentType="application/vnd.openxmlformats-officedocument.customXmlProperties+xml"/>
  <Override PartName="/customXml/itemProps98.xml" ContentType="application/vnd.openxmlformats-officedocument.customXmlProperties+xml"/>
  <Override PartName="/customXml/itemProps99.xml" ContentType="application/vnd.openxmlformats-officedocument.customXmlProperties+xml"/>
  <Override PartName="/customXml/itemProps100.xml" ContentType="application/vnd.openxmlformats-officedocument.customXmlProperties+xml"/>
  <Override PartName="/customXml/itemProps101.xml" ContentType="application/vnd.openxmlformats-officedocument.customXmlProperties+xml"/>
  <Override PartName="/customXml/itemProps102.xml" ContentType="application/vnd.openxmlformats-officedocument.customXmlProperties+xml"/>
  <Override PartName="/customXml/itemProps103.xml" ContentType="application/vnd.openxmlformats-officedocument.customXmlProperties+xml"/>
  <Override PartName="/customXml/itemProps10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slideLayouts/slideLayout16.xml" ContentType="application/vnd.openxmlformats-officedocument.presentationml.slideLayout+xml"/>
  <Override PartName="/ppt/theme/theme17.xml" ContentType="application/vnd.openxmlformats-officedocument.theme+xml"/>
  <Override PartName="/ppt/slideLayouts/slideLayout17.xml" ContentType="application/vnd.openxmlformats-officedocument.presentationml.slideLayout+xml"/>
  <Override PartName="/ppt/theme/theme18.xml" ContentType="application/vnd.openxmlformats-officedocument.theme+xml"/>
  <Override PartName="/ppt/slideLayouts/slideLayout18.xml" ContentType="application/vnd.openxmlformats-officedocument.presentationml.slideLayout+xml"/>
  <Override PartName="/ppt/theme/theme19.xml" ContentType="application/vnd.openxmlformats-officedocument.theme+xml"/>
  <Override PartName="/ppt/slideLayouts/slideLayout19.xml" ContentType="application/vnd.openxmlformats-officedocument.presentationml.slideLayout+xml"/>
  <Override PartName="/ppt/theme/theme20.xml" ContentType="application/vnd.openxmlformats-officedocument.theme+xml"/>
  <Override PartName="/ppt/slideLayouts/slideLayout20.xml" ContentType="application/vnd.openxmlformats-officedocument.presentationml.slideLayout+xml"/>
  <Override PartName="/ppt/theme/theme21.xml" ContentType="application/vnd.openxmlformats-officedocument.theme+xml"/>
  <Override PartName="/ppt/slideLayouts/slideLayout21.xml" ContentType="application/vnd.openxmlformats-officedocument.presentationml.slideLayout+xml"/>
  <Override PartName="/ppt/theme/theme22.xml" ContentType="application/vnd.openxmlformats-officedocument.theme+xml"/>
  <Override PartName="/ppt/slideLayouts/slideLayout22.xml" ContentType="application/vnd.openxmlformats-officedocument.presentationml.slideLayout+xml"/>
  <Override PartName="/ppt/theme/theme23.xml" ContentType="application/vnd.openxmlformats-officedocument.theme+xml"/>
  <Override PartName="/ppt/slideLayouts/slideLayout23.xml" ContentType="application/vnd.openxmlformats-officedocument.presentationml.slideLayout+xml"/>
  <Override PartName="/ppt/theme/theme24.xml" ContentType="application/vnd.openxmlformats-officedocument.theme+xml"/>
  <Override PartName="/ppt/slideLayouts/slideLayout24.xml" ContentType="application/vnd.openxmlformats-officedocument.presentationml.slideLayout+xml"/>
  <Override PartName="/ppt/theme/theme25.xml" ContentType="application/vnd.openxmlformats-officedocument.theme+xml"/>
  <Override PartName="/ppt/slideLayouts/slideLayout25.xml" ContentType="application/vnd.openxmlformats-officedocument.presentationml.slideLayout+xml"/>
  <Override PartName="/ppt/theme/theme26.xml" ContentType="application/vnd.openxmlformats-officedocument.theme+xml"/>
  <Override PartName="/ppt/slideLayouts/slideLayout26.xml" ContentType="application/vnd.openxmlformats-officedocument.presentationml.slideLayout+xml"/>
  <Override PartName="/ppt/theme/theme27.xml" ContentType="application/vnd.openxmlformats-officedocument.theme+xml"/>
  <Override PartName="/ppt/slideLayouts/slideLayout27.xml" ContentType="application/vnd.openxmlformats-officedocument.presentationml.slideLayout+xml"/>
  <Override PartName="/ppt/theme/theme28.xml" ContentType="application/vnd.openxmlformats-officedocument.theme+xml"/>
  <Override PartName="/ppt/slideLayouts/slideLayout28.xml" ContentType="application/vnd.openxmlformats-officedocument.presentationml.slideLayout+xml"/>
  <Override PartName="/ppt/theme/theme29.xml" ContentType="application/vnd.openxmlformats-officedocument.theme+xml"/>
  <Override PartName="/ppt/slideLayouts/slideLayout29.xml" ContentType="application/vnd.openxmlformats-officedocument.presentationml.slideLayout+xml"/>
  <Override PartName="/ppt/theme/theme30.xml" ContentType="application/vnd.openxmlformats-officedocument.theme+xml"/>
  <Override PartName="/ppt/slideLayouts/slideLayout30.xml" ContentType="application/vnd.openxmlformats-officedocument.presentationml.slideLayout+xml"/>
  <Override PartName="/ppt/theme/theme31.xml" ContentType="application/vnd.openxmlformats-officedocument.theme+xml"/>
  <Override PartName="/ppt/slideLayouts/slideLayout31.xml" ContentType="application/vnd.openxmlformats-officedocument.presentationml.slideLayout+xml"/>
  <Override PartName="/ppt/theme/theme3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3.xml" ContentType="application/vnd.openxmlformats-officedocument.theme+xml"/>
  <Override PartName="/ppt/theme/theme34.xml" ContentType="application/vnd.openxmlformats-officedocument.theme+xml"/>
  <Override PartName="/ppt/theme/theme3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05"/>
    <p:sldMasterId id="2147483960" r:id="rId106"/>
    <p:sldMasterId id="2147483963" r:id="rId107"/>
    <p:sldMasterId id="2147483965" r:id="rId108"/>
    <p:sldMasterId id="2147483967" r:id="rId109"/>
    <p:sldMasterId id="2147483969" r:id="rId110"/>
    <p:sldMasterId id="2147483971" r:id="rId111"/>
    <p:sldMasterId id="2147483973" r:id="rId112"/>
    <p:sldMasterId id="2147483975" r:id="rId113"/>
    <p:sldMasterId id="2147483977" r:id="rId114"/>
    <p:sldMasterId id="2147483979" r:id="rId115"/>
    <p:sldMasterId id="2147483981" r:id="rId116"/>
    <p:sldMasterId id="2147483983" r:id="rId117"/>
    <p:sldMasterId id="2147483985" r:id="rId118"/>
    <p:sldMasterId id="2147483987" r:id="rId119"/>
    <p:sldMasterId id="2147483989" r:id="rId120"/>
    <p:sldMasterId id="2147484035" r:id="rId121"/>
    <p:sldMasterId id="2147484037" r:id="rId122"/>
    <p:sldMasterId id="2147484039" r:id="rId123"/>
    <p:sldMasterId id="2147484041" r:id="rId124"/>
    <p:sldMasterId id="2147484043" r:id="rId125"/>
    <p:sldMasterId id="2147484045" r:id="rId126"/>
    <p:sldMasterId id="2147484047" r:id="rId127"/>
    <p:sldMasterId id="2147484049" r:id="rId128"/>
    <p:sldMasterId id="2147484051" r:id="rId129"/>
    <p:sldMasterId id="2147484053" r:id="rId130"/>
    <p:sldMasterId id="2147484055" r:id="rId131"/>
    <p:sldMasterId id="2147484057" r:id="rId132"/>
    <p:sldMasterId id="2147484059" r:id="rId133"/>
    <p:sldMasterId id="2147484061" r:id="rId134"/>
    <p:sldMasterId id="2147484063" r:id="rId135"/>
    <p:sldMasterId id="2147484065" r:id="rId136"/>
    <p:sldMasterId id="2147484069" r:id="rId137"/>
  </p:sldMasterIdLst>
  <p:notesMasterIdLst>
    <p:notesMasterId r:id="rId179"/>
  </p:notesMasterIdLst>
  <p:handoutMasterIdLst>
    <p:handoutMasterId r:id="rId180"/>
  </p:handoutMasterIdLst>
  <p:sldIdLst>
    <p:sldId id="256" r:id="rId138"/>
    <p:sldId id="658" r:id="rId139"/>
    <p:sldId id="360" r:id="rId140"/>
    <p:sldId id="657" r:id="rId141"/>
    <p:sldId id="660" r:id="rId142"/>
    <p:sldId id="541" r:id="rId143"/>
    <p:sldId id="745" r:id="rId144"/>
    <p:sldId id="746" r:id="rId145"/>
    <p:sldId id="747" r:id="rId146"/>
    <p:sldId id="748" r:id="rId147"/>
    <p:sldId id="749" r:id="rId148"/>
    <p:sldId id="750" r:id="rId149"/>
    <p:sldId id="751" r:id="rId150"/>
    <p:sldId id="743" r:id="rId151"/>
    <p:sldId id="752" r:id="rId152"/>
    <p:sldId id="753" r:id="rId153"/>
    <p:sldId id="754" r:id="rId154"/>
    <p:sldId id="755" r:id="rId155"/>
    <p:sldId id="756" r:id="rId156"/>
    <p:sldId id="757" r:id="rId157"/>
    <p:sldId id="758" r:id="rId158"/>
    <p:sldId id="759" r:id="rId159"/>
    <p:sldId id="760" r:id="rId160"/>
    <p:sldId id="744" r:id="rId161"/>
    <p:sldId id="685" r:id="rId162"/>
    <p:sldId id="762" r:id="rId163"/>
    <p:sldId id="763" r:id="rId164"/>
    <p:sldId id="764" r:id="rId165"/>
    <p:sldId id="765" r:id="rId166"/>
    <p:sldId id="387" r:id="rId167"/>
    <p:sldId id="711" r:id="rId168"/>
    <p:sldId id="766" r:id="rId169"/>
    <p:sldId id="767" r:id="rId170"/>
    <p:sldId id="768" r:id="rId171"/>
    <p:sldId id="769" r:id="rId172"/>
    <p:sldId id="770" r:id="rId173"/>
    <p:sldId id="771" r:id="rId174"/>
    <p:sldId id="772" r:id="rId175"/>
    <p:sldId id="773" r:id="rId176"/>
    <p:sldId id="774" r:id="rId177"/>
    <p:sldId id="775" r:id="rId17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71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456" y="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1668" y="-7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117" Type="http://schemas.openxmlformats.org/officeDocument/2006/relationships/slideMaster" Target="slideMasters/slideMaster13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47" Type="http://schemas.openxmlformats.org/officeDocument/2006/relationships/customXml" Target="../customXml/item47.xml"/><Relationship Id="rId63" Type="http://schemas.openxmlformats.org/officeDocument/2006/relationships/customXml" Target="../customXml/item63.xml"/><Relationship Id="rId68" Type="http://schemas.openxmlformats.org/officeDocument/2006/relationships/customXml" Target="../customXml/item68.xml"/><Relationship Id="rId84" Type="http://schemas.openxmlformats.org/officeDocument/2006/relationships/customXml" Target="../customXml/item84.xml"/><Relationship Id="rId89" Type="http://schemas.openxmlformats.org/officeDocument/2006/relationships/customXml" Target="../customXml/item89.xml"/><Relationship Id="rId112" Type="http://schemas.openxmlformats.org/officeDocument/2006/relationships/slideMaster" Target="slideMasters/slideMaster8.xml"/><Relationship Id="rId133" Type="http://schemas.openxmlformats.org/officeDocument/2006/relationships/slideMaster" Target="slideMasters/slideMaster29.xml"/><Relationship Id="rId138" Type="http://schemas.openxmlformats.org/officeDocument/2006/relationships/slide" Target="slides/slide1.xml"/><Relationship Id="rId154" Type="http://schemas.openxmlformats.org/officeDocument/2006/relationships/slide" Target="slides/slide17.xml"/><Relationship Id="rId159" Type="http://schemas.openxmlformats.org/officeDocument/2006/relationships/slide" Target="slides/slide22.xml"/><Relationship Id="rId175" Type="http://schemas.openxmlformats.org/officeDocument/2006/relationships/slide" Target="slides/slide38.xml"/><Relationship Id="rId170" Type="http://schemas.openxmlformats.org/officeDocument/2006/relationships/slide" Target="slides/slide33.xml"/><Relationship Id="rId16" Type="http://schemas.openxmlformats.org/officeDocument/2006/relationships/customXml" Target="../customXml/item16.xml"/><Relationship Id="rId107" Type="http://schemas.openxmlformats.org/officeDocument/2006/relationships/slideMaster" Target="slideMasters/slideMaster3.xml"/><Relationship Id="rId11" Type="http://schemas.openxmlformats.org/officeDocument/2006/relationships/customXml" Target="../customXml/item11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53" Type="http://schemas.openxmlformats.org/officeDocument/2006/relationships/customXml" Target="../customXml/item53.xml"/><Relationship Id="rId58" Type="http://schemas.openxmlformats.org/officeDocument/2006/relationships/customXml" Target="../customXml/item58.xml"/><Relationship Id="rId74" Type="http://schemas.openxmlformats.org/officeDocument/2006/relationships/customXml" Target="../customXml/item74.xml"/><Relationship Id="rId79" Type="http://schemas.openxmlformats.org/officeDocument/2006/relationships/customXml" Target="../customXml/item79.xml"/><Relationship Id="rId102" Type="http://schemas.openxmlformats.org/officeDocument/2006/relationships/customXml" Target="../customXml/item102.xml"/><Relationship Id="rId123" Type="http://schemas.openxmlformats.org/officeDocument/2006/relationships/slideMaster" Target="slideMasters/slideMaster19.xml"/><Relationship Id="rId128" Type="http://schemas.openxmlformats.org/officeDocument/2006/relationships/slideMaster" Target="slideMasters/slideMaster24.xml"/><Relationship Id="rId144" Type="http://schemas.openxmlformats.org/officeDocument/2006/relationships/slide" Target="slides/slide7.xml"/><Relationship Id="rId149" Type="http://schemas.openxmlformats.org/officeDocument/2006/relationships/slide" Target="slides/slide12.xml"/><Relationship Id="rId5" Type="http://schemas.openxmlformats.org/officeDocument/2006/relationships/customXml" Target="../customXml/item5.xml"/><Relationship Id="rId90" Type="http://schemas.openxmlformats.org/officeDocument/2006/relationships/customXml" Target="../customXml/item90.xml"/><Relationship Id="rId95" Type="http://schemas.openxmlformats.org/officeDocument/2006/relationships/customXml" Target="../customXml/item95.xml"/><Relationship Id="rId160" Type="http://schemas.openxmlformats.org/officeDocument/2006/relationships/slide" Target="slides/slide23.xml"/><Relationship Id="rId165" Type="http://schemas.openxmlformats.org/officeDocument/2006/relationships/slide" Target="slides/slide28.xml"/><Relationship Id="rId181" Type="http://schemas.openxmlformats.org/officeDocument/2006/relationships/presProps" Target="presProps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64" Type="http://schemas.openxmlformats.org/officeDocument/2006/relationships/customXml" Target="../customXml/item64.xml"/><Relationship Id="rId69" Type="http://schemas.openxmlformats.org/officeDocument/2006/relationships/customXml" Target="../customXml/item69.xml"/><Relationship Id="rId113" Type="http://schemas.openxmlformats.org/officeDocument/2006/relationships/slideMaster" Target="slideMasters/slideMaster9.xml"/><Relationship Id="rId118" Type="http://schemas.openxmlformats.org/officeDocument/2006/relationships/slideMaster" Target="slideMasters/slideMaster14.xml"/><Relationship Id="rId134" Type="http://schemas.openxmlformats.org/officeDocument/2006/relationships/slideMaster" Target="slideMasters/slideMaster30.xml"/><Relationship Id="rId139" Type="http://schemas.openxmlformats.org/officeDocument/2006/relationships/slide" Target="slides/slide2.xml"/><Relationship Id="rId80" Type="http://schemas.openxmlformats.org/officeDocument/2006/relationships/customXml" Target="../customXml/item80.xml"/><Relationship Id="rId85" Type="http://schemas.openxmlformats.org/officeDocument/2006/relationships/customXml" Target="../customXml/item85.xml"/><Relationship Id="rId150" Type="http://schemas.openxmlformats.org/officeDocument/2006/relationships/slide" Target="slides/slide13.xml"/><Relationship Id="rId155" Type="http://schemas.openxmlformats.org/officeDocument/2006/relationships/slide" Target="slides/slide18.xml"/><Relationship Id="rId171" Type="http://schemas.openxmlformats.org/officeDocument/2006/relationships/slide" Target="slides/slide34.xml"/><Relationship Id="rId176" Type="http://schemas.openxmlformats.org/officeDocument/2006/relationships/slide" Target="slides/slide39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59" Type="http://schemas.openxmlformats.org/officeDocument/2006/relationships/customXml" Target="../customXml/item59.xml"/><Relationship Id="rId103" Type="http://schemas.openxmlformats.org/officeDocument/2006/relationships/customXml" Target="../customXml/item103.xml"/><Relationship Id="rId108" Type="http://schemas.openxmlformats.org/officeDocument/2006/relationships/slideMaster" Target="slideMasters/slideMaster4.xml"/><Relationship Id="rId124" Type="http://schemas.openxmlformats.org/officeDocument/2006/relationships/slideMaster" Target="slideMasters/slideMaster20.xml"/><Relationship Id="rId129" Type="http://schemas.openxmlformats.org/officeDocument/2006/relationships/slideMaster" Target="slideMasters/slideMaster25.xml"/><Relationship Id="rId54" Type="http://schemas.openxmlformats.org/officeDocument/2006/relationships/customXml" Target="../customXml/item54.xml"/><Relationship Id="rId70" Type="http://schemas.openxmlformats.org/officeDocument/2006/relationships/customXml" Target="../customXml/item70.xml"/><Relationship Id="rId75" Type="http://schemas.openxmlformats.org/officeDocument/2006/relationships/customXml" Target="../customXml/item75.xml"/><Relationship Id="rId91" Type="http://schemas.openxmlformats.org/officeDocument/2006/relationships/customXml" Target="../customXml/item91.xml"/><Relationship Id="rId96" Type="http://schemas.openxmlformats.org/officeDocument/2006/relationships/customXml" Target="../customXml/item96.xml"/><Relationship Id="rId140" Type="http://schemas.openxmlformats.org/officeDocument/2006/relationships/slide" Target="slides/slide3.xml"/><Relationship Id="rId145" Type="http://schemas.openxmlformats.org/officeDocument/2006/relationships/slide" Target="slides/slide8.xml"/><Relationship Id="rId161" Type="http://schemas.openxmlformats.org/officeDocument/2006/relationships/slide" Target="slides/slide24.xml"/><Relationship Id="rId166" Type="http://schemas.openxmlformats.org/officeDocument/2006/relationships/slide" Target="slides/slide29.xml"/><Relationship Id="rId18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49" Type="http://schemas.openxmlformats.org/officeDocument/2006/relationships/customXml" Target="../customXml/item49.xml"/><Relationship Id="rId114" Type="http://schemas.openxmlformats.org/officeDocument/2006/relationships/slideMaster" Target="slideMasters/slideMaster10.xml"/><Relationship Id="rId119" Type="http://schemas.openxmlformats.org/officeDocument/2006/relationships/slideMaster" Target="slideMasters/slideMaster15.xml"/><Relationship Id="rId44" Type="http://schemas.openxmlformats.org/officeDocument/2006/relationships/customXml" Target="../customXml/item44.xml"/><Relationship Id="rId60" Type="http://schemas.openxmlformats.org/officeDocument/2006/relationships/customXml" Target="../customXml/item60.xml"/><Relationship Id="rId65" Type="http://schemas.openxmlformats.org/officeDocument/2006/relationships/customXml" Target="../customXml/item65.xml"/><Relationship Id="rId81" Type="http://schemas.openxmlformats.org/officeDocument/2006/relationships/customXml" Target="../customXml/item81.xml"/><Relationship Id="rId86" Type="http://schemas.openxmlformats.org/officeDocument/2006/relationships/customXml" Target="../customXml/item86.xml"/><Relationship Id="rId130" Type="http://schemas.openxmlformats.org/officeDocument/2006/relationships/slideMaster" Target="slideMasters/slideMaster26.xml"/><Relationship Id="rId135" Type="http://schemas.openxmlformats.org/officeDocument/2006/relationships/slideMaster" Target="slideMasters/slideMaster31.xml"/><Relationship Id="rId151" Type="http://schemas.openxmlformats.org/officeDocument/2006/relationships/slide" Target="slides/slide14.xml"/><Relationship Id="rId156" Type="http://schemas.openxmlformats.org/officeDocument/2006/relationships/slide" Target="slides/slide19.xml"/><Relationship Id="rId177" Type="http://schemas.openxmlformats.org/officeDocument/2006/relationships/slide" Target="slides/slide40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72" Type="http://schemas.openxmlformats.org/officeDocument/2006/relationships/slide" Target="slides/slide35.xml"/><Relationship Id="rId180" Type="http://schemas.openxmlformats.org/officeDocument/2006/relationships/handoutMaster" Target="handoutMasters/handoutMaster1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109" Type="http://schemas.openxmlformats.org/officeDocument/2006/relationships/slideMaster" Target="slideMasters/slideMaster5.xml"/><Relationship Id="rId34" Type="http://schemas.openxmlformats.org/officeDocument/2006/relationships/customXml" Target="../customXml/item34.xml"/><Relationship Id="rId50" Type="http://schemas.openxmlformats.org/officeDocument/2006/relationships/customXml" Target="../customXml/item50.xml"/><Relationship Id="rId55" Type="http://schemas.openxmlformats.org/officeDocument/2006/relationships/customXml" Target="../customXml/item55.xml"/><Relationship Id="rId76" Type="http://schemas.openxmlformats.org/officeDocument/2006/relationships/customXml" Target="../customXml/item76.xml"/><Relationship Id="rId97" Type="http://schemas.openxmlformats.org/officeDocument/2006/relationships/customXml" Target="../customXml/item97.xml"/><Relationship Id="rId104" Type="http://schemas.openxmlformats.org/officeDocument/2006/relationships/customXml" Target="../customXml/item104.xml"/><Relationship Id="rId120" Type="http://schemas.openxmlformats.org/officeDocument/2006/relationships/slideMaster" Target="slideMasters/slideMaster16.xml"/><Relationship Id="rId125" Type="http://schemas.openxmlformats.org/officeDocument/2006/relationships/slideMaster" Target="slideMasters/slideMaster21.xml"/><Relationship Id="rId141" Type="http://schemas.openxmlformats.org/officeDocument/2006/relationships/slide" Target="slides/slide4.xml"/><Relationship Id="rId146" Type="http://schemas.openxmlformats.org/officeDocument/2006/relationships/slide" Target="slides/slide9.xml"/><Relationship Id="rId167" Type="http://schemas.openxmlformats.org/officeDocument/2006/relationships/slide" Target="slides/slide30.xml"/><Relationship Id="rId7" Type="http://schemas.openxmlformats.org/officeDocument/2006/relationships/customXml" Target="../customXml/item7.xml"/><Relationship Id="rId71" Type="http://schemas.openxmlformats.org/officeDocument/2006/relationships/customXml" Target="../customXml/item71.xml"/><Relationship Id="rId92" Type="http://schemas.openxmlformats.org/officeDocument/2006/relationships/customXml" Target="../customXml/item92.xml"/><Relationship Id="rId162" Type="http://schemas.openxmlformats.org/officeDocument/2006/relationships/slide" Target="slides/slide25.xml"/><Relationship Id="rId183" Type="http://schemas.openxmlformats.org/officeDocument/2006/relationships/theme" Target="theme/theme1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24" Type="http://schemas.openxmlformats.org/officeDocument/2006/relationships/customXml" Target="../customXml/item24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66" Type="http://schemas.openxmlformats.org/officeDocument/2006/relationships/customXml" Target="../customXml/item66.xml"/><Relationship Id="rId87" Type="http://schemas.openxmlformats.org/officeDocument/2006/relationships/customXml" Target="../customXml/item87.xml"/><Relationship Id="rId110" Type="http://schemas.openxmlformats.org/officeDocument/2006/relationships/slideMaster" Target="slideMasters/slideMaster6.xml"/><Relationship Id="rId115" Type="http://schemas.openxmlformats.org/officeDocument/2006/relationships/slideMaster" Target="slideMasters/slideMaster11.xml"/><Relationship Id="rId131" Type="http://schemas.openxmlformats.org/officeDocument/2006/relationships/slideMaster" Target="slideMasters/slideMaster27.xml"/><Relationship Id="rId136" Type="http://schemas.openxmlformats.org/officeDocument/2006/relationships/slideMaster" Target="slideMasters/slideMaster32.xml"/><Relationship Id="rId157" Type="http://schemas.openxmlformats.org/officeDocument/2006/relationships/slide" Target="slides/slide20.xml"/><Relationship Id="rId178" Type="http://schemas.openxmlformats.org/officeDocument/2006/relationships/slide" Target="slides/slide41.xml"/><Relationship Id="rId61" Type="http://schemas.openxmlformats.org/officeDocument/2006/relationships/customXml" Target="../customXml/item61.xml"/><Relationship Id="rId82" Type="http://schemas.openxmlformats.org/officeDocument/2006/relationships/customXml" Target="../customXml/item82.xml"/><Relationship Id="rId152" Type="http://schemas.openxmlformats.org/officeDocument/2006/relationships/slide" Target="slides/slide15.xml"/><Relationship Id="rId173" Type="http://schemas.openxmlformats.org/officeDocument/2006/relationships/slide" Target="slides/slide36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56" Type="http://schemas.openxmlformats.org/officeDocument/2006/relationships/customXml" Target="../customXml/item56.xml"/><Relationship Id="rId77" Type="http://schemas.openxmlformats.org/officeDocument/2006/relationships/customXml" Target="../customXml/item77.xml"/><Relationship Id="rId100" Type="http://schemas.openxmlformats.org/officeDocument/2006/relationships/customXml" Target="../customXml/item100.xml"/><Relationship Id="rId105" Type="http://schemas.openxmlformats.org/officeDocument/2006/relationships/slideMaster" Target="slideMasters/slideMaster1.xml"/><Relationship Id="rId126" Type="http://schemas.openxmlformats.org/officeDocument/2006/relationships/slideMaster" Target="slideMasters/slideMaster22.xml"/><Relationship Id="rId147" Type="http://schemas.openxmlformats.org/officeDocument/2006/relationships/slide" Target="slides/slide10.xml"/><Relationship Id="rId168" Type="http://schemas.openxmlformats.org/officeDocument/2006/relationships/slide" Target="slides/slide31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customXml" Target="../customXml/item72.xml"/><Relationship Id="rId93" Type="http://schemas.openxmlformats.org/officeDocument/2006/relationships/customXml" Target="../customXml/item93.xml"/><Relationship Id="rId98" Type="http://schemas.openxmlformats.org/officeDocument/2006/relationships/customXml" Target="../customXml/item98.xml"/><Relationship Id="rId121" Type="http://schemas.openxmlformats.org/officeDocument/2006/relationships/slideMaster" Target="slideMasters/slideMaster17.xml"/><Relationship Id="rId142" Type="http://schemas.openxmlformats.org/officeDocument/2006/relationships/slide" Target="slides/slide5.xml"/><Relationship Id="rId163" Type="http://schemas.openxmlformats.org/officeDocument/2006/relationships/slide" Target="slides/slide26.xml"/><Relationship Id="rId184" Type="http://schemas.openxmlformats.org/officeDocument/2006/relationships/tableStyles" Target="tableStyles.xml"/><Relationship Id="rId3" Type="http://schemas.openxmlformats.org/officeDocument/2006/relationships/customXml" Target="../customXml/item3.xml"/><Relationship Id="rId25" Type="http://schemas.openxmlformats.org/officeDocument/2006/relationships/customXml" Target="../customXml/item25.xml"/><Relationship Id="rId46" Type="http://schemas.openxmlformats.org/officeDocument/2006/relationships/customXml" Target="../customXml/item46.xml"/><Relationship Id="rId67" Type="http://schemas.openxmlformats.org/officeDocument/2006/relationships/customXml" Target="../customXml/item67.xml"/><Relationship Id="rId116" Type="http://schemas.openxmlformats.org/officeDocument/2006/relationships/slideMaster" Target="slideMasters/slideMaster12.xml"/><Relationship Id="rId137" Type="http://schemas.openxmlformats.org/officeDocument/2006/relationships/slideMaster" Target="slideMasters/slideMaster33.xml"/><Relationship Id="rId158" Type="http://schemas.openxmlformats.org/officeDocument/2006/relationships/slide" Target="slides/slide21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62" Type="http://schemas.openxmlformats.org/officeDocument/2006/relationships/customXml" Target="../customXml/item62.xml"/><Relationship Id="rId83" Type="http://schemas.openxmlformats.org/officeDocument/2006/relationships/customXml" Target="../customXml/item83.xml"/><Relationship Id="rId88" Type="http://schemas.openxmlformats.org/officeDocument/2006/relationships/customXml" Target="../customXml/item88.xml"/><Relationship Id="rId111" Type="http://schemas.openxmlformats.org/officeDocument/2006/relationships/slideMaster" Target="slideMasters/slideMaster7.xml"/><Relationship Id="rId132" Type="http://schemas.openxmlformats.org/officeDocument/2006/relationships/slideMaster" Target="slideMasters/slideMaster28.xml"/><Relationship Id="rId153" Type="http://schemas.openxmlformats.org/officeDocument/2006/relationships/slide" Target="slides/slide16.xml"/><Relationship Id="rId174" Type="http://schemas.openxmlformats.org/officeDocument/2006/relationships/slide" Target="slides/slide37.xml"/><Relationship Id="rId179" Type="http://schemas.openxmlformats.org/officeDocument/2006/relationships/notesMaster" Target="notesMasters/notesMaster1.xml"/><Relationship Id="rId15" Type="http://schemas.openxmlformats.org/officeDocument/2006/relationships/customXml" Target="../customXml/item15.xml"/><Relationship Id="rId36" Type="http://schemas.openxmlformats.org/officeDocument/2006/relationships/customXml" Target="../customXml/item36.xml"/><Relationship Id="rId57" Type="http://schemas.openxmlformats.org/officeDocument/2006/relationships/customXml" Target="../customXml/item57.xml"/><Relationship Id="rId106" Type="http://schemas.openxmlformats.org/officeDocument/2006/relationships/slideMaster" Target="slideMasters/slideMaster2.xml"/><Relationship Id="rId127" Type="http://schemas.openxmlformats.org/officeDocument/2006/relationships/slideMaster" Target="slideMasters/slideMaster23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52" Type="http://schemas.openxmlformats.org/officeDocument/2006/relationships/customXml" Target="../customXml/item52.xml"/><Relationship Id="rId73" Type="http://schemas.openxmlformats.org/officeDocument/2006/relationships/customXml" Target="../customXml/item73.xml"/><Relationship Id="rId78" Type="http://schemas.openxmlformats.org/officeDocument/2006/relationships/customXml" Target="../customXml/item78.xml"/><Relationship Id="rId94" Type="http://schemas.openxmlformats.org/officeDocument/2006/relationships/customXml" Target="../customXml/item94.xml"/><Relationship Id="rId99" Type="http://schemas.openxmlformats.org/officeDocument/2006/relationships/customXml" Target="../customXml/item99.xml"/><Relationship Id="rId101" Type="http://schemas.openxmlformats.org/officeDocument/2006/relationships/customXml" Target="../customXml/item101.xml"/><Relationship Id="rId122" Type="http://schemas.openxmlformats.org/officeDocument/2006/relationships/slideMaster" Target="slideMasters/slideMaster18.xml"/><Relationship Id="rId143" Type="http://schemas.openxmlformats.org/officeDocument/2006/relationships/slide" Target="slides/slide6.xml"/><Relationship Id="rId148" Type="http://schemas.openxmlformats.org/officeDocument/2006/relationships/slide" Target="slides/slide11.xml"/><Relationship Id="rId164" Type="http://schemas.openxmlformats.org/officeDocument/2006/relationships/slide" Target="slides/slide27.xml"/><Relationship Id="rId169" Type="http://schemas.openxmlformats.org/officeDocument/2006/relationships/slide" Target="slides/slide3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xpr225\Documents\P25%20Project\SAF%20Briefing\Budget%20Insert%20Slide%20Sep%202015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XPR225\Documents\P25%20Project\SAF%20Briefing\Budget%20Insert%20Slide%20Apr%20201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559464217585759"/>
          <c:y val="5.2014818394511296E-2"/>
          <c:w val="0.80871942670913943"/>
          <c:h val="0.81215541656695578"/>
        </c:manualLayout>
      </c:layout>
      <c:bar3DChart>
        <c:barDir val="col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11983272"/>
        <c:axId val="446688736"/>
        <c:axId val="0"/>
      </c:bar3DChart>
      <c:catAx>
        <c:axId val="511983272"/>
        <c:scaling>
          <c:orientation val="minMax"/>
        </c:scaling>
        <c:delete val="0"/>
        <c:axPos val="b"/>
        <c:majorTickMark val="out"/>
        <c:minorTickMark val="none"/>
        <c:tickLblPos val="nextTo"/>
        <c:crossAx val="446688736"/>
        <c:crosses val="autoZero"/>
        <c:auto val="1"/>
        <c:lblAlgn val="ctr"/>
        <c:lblOffset val="100"/>
        <c:noMultiLvlLbl val="0"/>
      </c:catAx>
      <c:valAx>
        <c:axId val="446688736"/>
        <c:scaling>
          <c:orientation val="minMax"/>
        </c:scaling>
        <c:delete val="0"/>
        <c:axPos val="l"/>
        <c:majorGridlines/>
        <c:numFmt formatCode="_(&quot;$&quot;* #,##0_);_(&quot;$&quot;* \(#,##0\);_(&quot;$&quot;* &quot;-&quot;??_);_(@_)" sourceLinked="1"/>
        <c:majorTickMark val="out"/>
        <c:minorTickMark val="none"/>
        <c:tickLblPos val="nextTo"/>
        <c:crossAx val="5119832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559464217585759"/>
          <c:y val="5.2014818394511296E-2"/>
          <c:w val="0.80871942670913943"/>
          <c:h val="0.81215541656695578"/>
        </c:manualLayout>
      </c:layout>
      <c:bar3DChart>
        <c:barDir val="col"/>
        <c:grouping val="stacke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2.1837766565472361E-2"/>
                  <c:y val="-0.406464275298920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0921382126356421E-2"/>
                  <c:y val="-0.360246427529892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1675522415943645E-2"/>
                  <c:y val="-9.89009023404567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3147133649466184E-2"/>
                  <c:y val="-7.1243100082638025E-2"/>
                </c:manualLayout>
              </c:layout>
              <c:numFmt formatCode="&quot;$&quot;#,##0" sourceLinked="0"/>
              <c:spPr/>
              <c:txPr>
                <a:bodyPr/>
                <a:lstStyle/>
                <a:p>
                  <a:pPr>
                    <a:defRPr>
                      <a:solidFill>
                        <a:sysClr val="windowText" lastClr="000000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Sheet1!$J$9:$J$12</c:f>
              <c:strCache>
                <c:ptCount val="4"/>
                <c:pt idx="0">
                  <c:v>Total Funds Available</c:v>
                </c:pt>
                <c:pt idx="1">
                  <c:v>Total Expenditures</c:v>
                </c:pt>
                <c:pt idx="2">
                  <c:v>Total Encumbrances</c:v>
                </c:pt>
                <c:pt idx="3">
                  <c:v>Remaining Budget</c:v>
                </c:pt>
              </c:strCache>
            </c:strRef>
          </c:cat>
          <c:val>
            <c:numRef>
              <c:f>Sheet1!$K$9:$K$12</c:f>
              <c:numCache>
                <c:formatCode>#,##0.00</c:formatCode>
                <c:ptCount val="4"/>
                <c:pt idx="0" formatCode="_(&quot;$&quot;* #,##0_);_(&quot;$&quot;* \(#,##0\);_(&quot;$&quot;* &quot;-&quot;??_);_(@_)">
                  <c:v>41409000</c:v>
                </c:pt>
                <c:pt idx="1">
                  <c:v>35976440</c:v>
                </c:pt>
                <c:pt idx="2">
                  <c:v>5146470.2700000005</c:v>
                </c:pt>
                <c:pt idx="3" formatCode="_(&quot;$&quot;* #,##0_);_(&quot;$&quot;* \(#,##0\);_(&quot;$&quot;* &quot;-&quot;??_);_(@_)">
                  <c:v>286089.72999999952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46690304"/>
        <c:axId val="446687168"/>
        <c:axId val="0"/>
      </c:bar3DChart>
      <c:catAx>
        <c:axId val="4466903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46687168"/>
        <c:crosses val="autoZero"/>
        <c:auto val="1"/>
        <c:lblAlgn val="ctr"/>
        <c:lblOffset val="100"/>
        <c:noMultiLvlLbl val="0"/>
      </c:catAx>
      <c:valAx>
        <c:axId val="446687168"/>
        <c:scaling>
          <c:orientation val="minMax"/>
        </c:scaling>
        <c:delete val="0"/>
        <c:axPos val="l"/>
        <c:majorGridlines/>
        <c:numFmt formatCode="_(&quot;$&quot;* #,##0_);_(&quot;$&quot;* \(#,##0\);_(&quot;$&quot;* &quot;-&quot;??_);_(@_)" sourceLinked="1"/>
        <c:majorTickMark val="out"/>
        <c:minorTickMark val="none"/>
        <c:tickLblPos val="nextTo"/>
        <c:crossAx val="4466903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AB0CE32-5E1F-4D84-A947-9D4EFED84F73}" type="datetimeFigureOut">
              <a:rPr lang="en-US" smtClean="0"/>
              <a:pPr/>
              <a:t>4/20/2016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493FFF6-3115-40D0-8682-D2CEA365B3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0450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36D86F7-0EED-4452-B9AF-D20085515802}" type="datetimeFigureOut">
              <a:rPr lang="en-US" smtClean="0"/>
              <a:pPr/>
              <a:t>4/20/2016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FB3C78F-9D0B-4138-8AE4-8004DB26C0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166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3C6242-4B4C-4A8A-B761-684DE6665D6E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305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3C6242-4B4C-4A8A-B761-684DE6665D6E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919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3C78F-9D0B-4138-8AE4-8004DB26C078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544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3C78F-9D0B-4138-8AE4-8004DB26C078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030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D0B82-2701-418F-ABEB-E88E915026D2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417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**Note: Are we retaining</a:t>
            </a:r>
            <a:r>
              <a:rPr lang="en-US" baseline="0" dirty="0"/>
              <a:t> “draft” and “review” language, or changing to “preview” (as discussed)? </a:t>
            </a:r>
            <a:r>
              <a:rPr lang="en-US" baseline="0" dirty="0">
                <a:sym typeface="Wingdings" panose="05000000000000000000" pitchFamily="2" charset="2"/>
              </a:rPr>
              <a:t> follow up with Rich.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D0B82-2701-418F-ABEB-E88E915026D2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294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50624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75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726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49386"/>
            <a:ext cx="6172200" cy="92221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>
                <a:solidFill>
                  <a:srgbClr val="292934"/>
                </a:solidFill>
              </a:rPr>
              <a:pPr/>
              <a:t>4/20/2016</a:t>
            </a:fld>
            <a:endParaRPr lang="en-US" dirty="0">
              <a:solidFill>
                <a:srgbClr val="29293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29293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>
                <a:solidFill>
                  <a:srgbClr val="292934"/>
                </a:solidFill>
              </a:rPr>
              <a:pPr/>
              <a:t>‹#›</a:t>
            </a:fld>
            <a:endParaRPr lang="en-US" dirty="0">
              <a:solidFill>
                <a:srgbClr val="2929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4552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694013"/>
            <a:ext cx="7543800" cy="786444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21432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029200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600" b="1"/>
            </a:lvl1pPr>
            <a:lvl2pPr marL="731520" indent="-457200">
              <a:buFont typeface="Arial" panose="020B0604020202020204" pitchFamily="34" charset="0"/>
              <a:buChar char="•"/>
              <a:defRPr sz="2400" b="1"/>
            </a:lvl2pPr>
            <a:lvl3pPr marL="1005840" indent="-457200">
              <a:buFont typeface="Arial" panose="020B0604020202020204" pitchFamily="34" charset="0"/>
              <a:buChar char="•"/>
              <a:defRPr sz="2200" b="1"/>
            </a:lvl3pPr>
            <a:lvl4pPr marL="1108710" indent="-285750">
              <a:buFont typeface="Arial" panose="020B0604020202020204" pitchFamily="34" charset="0"/>
              <a:buChar char="•"/>
              <a:defRPr/>
            </a:lvl4pPr>
            <a:lvl5pPr marL="133731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36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2DB73-3F15-4088-A066-09EF1E46EF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9E40-245F-43BE-B016-9BC607FBE9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195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2DB73-3F15-4088-A066-09EF1E46EF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9E40-245F-43BE-B016-9BC607FBE9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0527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2DB73-3F15-4088-A066-09EF1E46EF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9E40-245F-43BE-B016-9BC607FBE9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0621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2DB73-3F15-4088-A066-09EF1E46EF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9E40-245F-43BE-B016-9BC607FBE9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867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 b="1"/>
            </a:lvl1pPr>
            <a:lvl2pPr>
              <a:defRPr sz="3000" b="1"/>
            </a:lvl2pPr>
            <a:lvl3pPr>
              <a:defRPr sz="2800" b="1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96200" y="6324600"/>
            <a:ext cx="1066800" cy="32918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Page </a:t>
            </a:r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2DB73-3F15-4088-A066-09EF1E46EF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9E40-245F-43BE-B016-9BC607FBE9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3977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2DB73-3F15-4088-A066-09EF1E46EF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9E40-245F-43BE-B016-9BC607FBE9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8039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2DB73-3F15-4088-A066-09EF1E46EF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F9E40-245F-43BE-B016-9BC607FBE9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797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04AA42-C17F-4804-A2AC-C493A0EA2F8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7509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C2A817-4F86-4C75-BAEA-5BDB52FD216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8138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A23AE4-EA9A-4297-AB55-40D167054D0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7199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A23AE4-EA9A-4297-AB55-40D167054D0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614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7C99F2-315A-49B8-A4DB-5E65FB1E93C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5719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7C99F2-315A-49B8-A4DB-5E65FB1E93C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8393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7C99F2-315A-49B8-A4DB-5E65FB1E93C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370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A23AE4-EA9A-4297-AB55-40D167054D0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50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A9928-FFB9-4BC7-8002-103341B4A8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0059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253205"/>
            <a:ext cx="9143244" cy="31269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37" y="1106710"/>
            <a:ext cx="4842426" cy="14202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3762" y="3668780"/>
            <a:ext cx="7036477" cy="701731"/>
          </a:xfrm>
          <a:effectLst/>
        </p:spPr>
        <p:txBody>
          <a:bodyPr anchor="t" anchorCtr="0"/>
          <a:lstStyle>
            <a:lvl1pPr algn="ctr">
              <a:defRPr sz="4400">
                <a:solidFill>
                  <a:schemeClr val="tx2">
                    <a:lumMod val="75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876800"/>
            <a:ext cx="6858000" cy="1600200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496497" y="2474555"/>
            <a:ext cx="16620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www.firstnet.gov</a:t>
            </a:r>
          </a:p>
        </p:txBody>
      </p:sp>
    </p:spTree>
    <p:extLst>
      <p:ext uri="{BB962C8B-B14F-4D97-AF65-F5344CB8AC3E}">
        <p14:creationId xmlns:p14="http://schemas.microsoft.com/office/powerpoint/2010/main" val="4025230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1D051-25B9-436F-9B34-D83A7F1E4039}" type="slidenum">
              <a:rPr>
                <a:solidFill>
                  <a:prstClr val="white"/>
                </a:solidFill>
              </a:rPr>
              <a:pPr/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80975" y="6485560"/>
            <a:ext cx="2562225" cy="338554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>
            <a:lvl1pPr>
              <a:def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>
                <a:solidFill>
                  <a:prstClr val="white"/>
                </a:solidFill>
              </a:rPr>
              <a:t>March 16, 2016</a:t>
            </a:r>
            <a:endParaRPr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6355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1D051-25B9-436F-9B34-D83A7F1E4039}" type="slidenum">
              <a:rPr>
                <a:solidFill>
                  <a:prstClr val="white"/>
                </a:solidFill>
              </a:rPr>
              <a:pPr/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80975" y="6485560"/>
            <a:ext cx="2562225" cy="338554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>
            <a:lvl1pPr>
              <a:def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>
                <a:solidFill>
                  <a:prstClr val="white"/>
                </a:solidFill>
              </a:rPr>
              <a:t>March 16, 2016</a:t>
            </a:r>
            <a:endParaRPr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1817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1D051-25B9-436F-9B34-D83A7F1E4039}" type="slidenum">
              <a:rPr>
                <a:solidFill>
                  <a:prstClr val="white"/>
                </a:solidFill>
              </a:rPr>
              <a:pPr/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180975" y="6485560"/>
            <a:ext cx="2562225" cy="338554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>
            <a:lvl1pPr>
              <a:def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>
                <a:solidFill>
                  <a:prstClr val="white"/>
                </a:solidFill>
              </a:rPr>
              <a:t>March 16, 2016</a:t>
            </a:r>
            <a:endParaRPr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382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4/20/2016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4/20/2016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4/20/2016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fld id="{6162FEE1-51A0-4032-9C48-2F437B6EDB2C}" type="datetimeFigureOut">
              <a:rPr lang="en-US" smtClean="0"/>
              <a:pPr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fld id="{77F97DCD-AE15-47E4-B968-19BDF56F75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6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17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1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19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20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21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22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23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24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25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26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27.xml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3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29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30.xml"/></Relationships>
</file>

<file path=ppt/slideMasters/_rels/slideMaster32.xml.rels><?xml version="1.0" encoding="UTF-8" standalone="yes"?>
<Relationships xmlns="http://schemas.openxmlformats.org/package/2006/relationships"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31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.png"/><Relationship Id="rId5" Type="http://schemas.openxmlformats.org/officeDocument/2006/relationships/theme" Target="../theme/theme33.xml"/><Relationship Id="rId4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449386"/>
            <a:ext cx="6172200" cy="922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7696200" y="6324600"/>
            <a:ext cx="1066800" cy="32918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Page </a:t>
            </a:r>
            <a:fld id="{77F97DCD-AE15-47E4-B968-19BDF56F759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11" descr="Washington-Seal-2.pn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7772400" y="152400"/>
            <a:ext cx="1224643" cy="1219200"/>
          </a:xfrm>
          <a:prstGeom prst="rect">
            <a:avLst/>
          </a:prstGeom>
        </p:spPr>
      </p:pic>
      <p:sp>
        <p:nvSpPr>
          <p:cNvPr id="4" name="AutoShape 2" descr="data:image/jpeg;base64,/9j/4AAQSkZJRgABAQAAAQABAAD/2wCEAAkGBhMSERUUExQVFRUTFxcYFxcYGBcUGxcWFhUYFxwaGBsZGyYfGh4vHRgVHy8gJScsLCwsFx49ODAqNSYtLSkBCQoKDgwOGA8PGDUlHCQpNS8sLS0pLiosKiwpLCkvLCosLDItNSwqLDQvKjUsLywvKjIuLCwyLDQuKTUqNCo1LP/AABEIAFoAYgMBIgACEQEDEQH/xAAaAAACAwEBAAAAAAAAAAAAAAAAAwECBQQH/8QANRAAAQMCBAMFBwMFAQAAAAAAAQACESExA0FRYQQScSKBkaHBBRMyUrHR8EJy8SNDYnPCFP/EABoBAAIDAQEAAAAAAAAAAAAAAAECAAMEBgX/xAAlEQACAQMEAQQDAAAAAAAAAAAAAQIDESESMVHwQQQiI8EUcbH/2gAMAwEAAhEDEQA/APSEIQuIPdBQ5wF1Dn5C/wBBqfyqSXgG9TEOOYOQj4dErdhlG4x2LtH7qW2FVU4l+1aZhto6yqck3zrAk3BaaZSINVZ2GAJdFolzov08Ut2x7IsXEECSJnJsU1Q3EOxtq01tdLYQ6xa68w6vavkpxGXm8Z2paotWql/KJbwxzcQWsdDT+VZIxHWESLncmwG8zZWZibyNdOuo3TXF0jUIQmEBCEKEBVe6BvYdVZUFXHaneb+g8UAoo/BJEA1N5zPdUbQqvfyMLqkC9amtgdJJqnO01+n5TvWTi4594SHZkBp+EtHZg5RQqqpJQyXU4ueC59qGBAa2a5uPXRcuLxBcZMuOrop0bYJj8IES20wRnhuOR1b+dU/+Z3y/T6rFUlUeDbCMFkgYuoB8iOhC68L2m4fqn9wr4tXM7hXjLwIP0KvhcM6RSptNm7n7JYOongMlBrJocNxHOXN5YLbgGmlD+kp2DhVpYefXe4jLJZmK6OyCWib/AKnn5jFhstHhHksaTc0d1BifTwW2nLU7PdGSpGyutmObQxll9vzLorquI2RS4qOo/PNS10idVeZnyShCEQAqYNhvXxMq6WzEADZIEgRJGgQGWxTHx+QOdpQbnLzPksdmEHPDSYyne58yVo8dMN/2Hxgx5rIa6Ki4WH1Evck9jd6ePtbW52MHISTJ92eV1qg0gyaj86dh9oBooCQIgjR1hVceMxznlo/uAO6loPqocZweY5vaO5rYHqjGTjfT3uCOClbV3uTQdx5kAMcXGpbYgbq2PxwY1riD2ssxSarnY73eMed3xNEOOcR9lXjP6p7EENYSSdzlv2fNXucrPOeChU43WMcivbHxjon+zsWeZvzdpvfcdxXHxeJzNwz/AIweoMK3s6edn7j4ctfRZoy+bHn7NDh8Vn4+jZY6QCq4WY0J+/qownCBUfhVm3PX/lq38MwclkIQiKCQKCKChBJMUaY+hT0nEETvUZ1ArlpBpoUsh4kYmEHtc35gCNibHxHmsTFvOtT1sfMFbeG6IoZEmpkuGc6ZFZ+Lw7ucw0RJIefhANZOWqzV46kjVQlpbTHcJxZkAt1NLgak5ZUXcWttDelLrHxMYAQ2eWZ3xHfM7QbJAxnSTJrf+EqrqGHkZ0NTusG87ldQgO2jm/hJfxLGg9kUgOgCk6xksnE4t7hBc4jSVOBjEHe1bEfK7bf8E/JTeEBenaWWO4/Ga6A0QRlAgznRdPs/CADn6dlvdfxK5XYUiWNJANW1lh0pUtWhgDlY0GARUzTtGSB6+CNNNzcmSo0oaUWOHa5AhuRANvh6puFmdSfCw8gktZFc7A0Mk5gjK97Loa2BGi0xMsiUIQnKwUPbPodCpQoE5yDMiRYEDXSYo3Od1DxzNLT+q4GoN2jqLJz2T19NDslclYtcRsTNDnamY5lW0WJnIfZZiha6KVlp6UP1C48bhi01lvWoPRwp4rWOJncgCYpB0npN9N1Z2JcTYTUA0rpGhVMqMH3v9L41prfvf0YjcPcdB2iegC7ML2W43AH7iSfBsALvwonswNYbHqhzri5BzItqBQXpVCNCKy8hlXk9sCeG4YMJdzSXXdEAZ0GZ8gmgzYjdugvM65zYqQ40dMC4JBzyia92iszDoAaAZa51+yuivCKJSvlk4Tc4gZUi9zG/0TEIViVipu4IQhEAIQhQgKHNBvVShQhQ4ZyPca+d0v3OUXAFDkOoT0JWrjKTFDDiKWtUfZT7s7C+Umt7/ZMQjYmoq1gFc9TUqyEIgBCEKABCEKEP/9k=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4033" r:id="rId12"/>
    <p:sldLayoutId id="2147484067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b="1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30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9051719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40139454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31261469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3968777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0098472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7584877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2975517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2DB73-3F15-4088-A066-09EF1E46EF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F9E40-245F-43BE-B016-9BC607FBE9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23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2DB73-3F15-4088-A066-09EF1E46EF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F9E40-245F-43BE-B016-9BC607FBE9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750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2DB73-3F15-4088-A066-09EF1E46EF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F9E40-245F-43BE-B016-9BC607FBE9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899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7696200" y="6400800"/>
            <a:ext cx="1155288" cy="34147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292934"/>
                </a:solidFill>
              </a:rPr>
              <a:t>Page </a:t>
            </a:r>
            <a:fld id="{77F97DCD-AE15-47E4-B968-19BDF56F7595}" type="slidenum">
              <a:rPr lang="en-US" smtClean="0">
                <a:solidFill>
                  <a:srgbClr val="292934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292934"/>
              </a:solidFill>
            </a:endParaRPr>
          </a:p>
        </p:txBody>
      </p:sp>
      <p:sp>
        <p:nvSpPr>
          <p:cNvPr id="4" name="AutoShape 2" descr="data:image/jpeg;base64,/9j/4AAQSkZJRgABAQAAAQABAAD/2wCEAAkGBhMSERUUExQVFRUTFxcYFxcYGBcUGxcWFhUYFxwaGBsZGyYfGh4vHRgVHy8gJScsLCwsFx49ODAqNSYtLSkBCQoKDgwOGA8PGDUlHCQpNS8sLS0pLiosKiwpLCkvLCosLDItNSwqLDQvKjUsLywvKjIuLCwyLDQuKTUqNCo1LP/AABEIAFoAYgMBIgACEQEDEQH/xAAaAAACAwEBAAAAAAAAAAAAAAAAAwECBQQH/8QANRAAAQMCBAMFBwMFAQAAAAAAAQACESExA0FRYQQScSKBkaHBBRMyUrHR8EJy8SNDYnPCFP/EABoBAAIDAQEAAAAAAAAAAAAAAAECAAMEBgX/xAAlEQACAQMEAQQDAAAAAAAAAAAAAQIDESESMVHwQQQiI8EUcbH/2gAMAwEAAhEDEQA/APSEIQuIPdBQ5wF1Dn5C/wBBqfyqSXgG9TEOOYOQj4dErdhlG4x2LtH7qW2FVU4l+1aZhto6yqck3zrAk3BaaZSINVZ2GAJdFolzov08Ut2x7IsXEECSJnJsU1Q3EOxtq01tdLYQ6xa68w6vavkpxGXm8Z2paotWql/KJbwxzcQWsdDT+VZIxHWESLncmwG8zZWZibyNdOuo3TXF0jUIQmEBCEKEBVe6BvYdVZUFXHaneb+g8UAoo/BJEA1N5zPdUbQqvfyMLqkC9amtgdJJqnO01+n5TvWTi4594SHZkBp+EtHZg5RQqqpJQyXU4ueC59qGBAa2a5uPXRcuLxBcZMuOrop0bYJj8IES20wRnhuOR1b+dU/+Z3y/T6rFUlUeDbCMFkgYuoB8iOhC68L2m4fqn9wr4tXM7hXjLwIP0KvhcM6RSptNm7n7JYOongMlBrJocNxHOXN5YLbgGmlD+kp2DhVpYefXe4jLJZmK6OyCWib/AKnn5jFhstHhHksaTc0d1BifTwW2nLU7PdGSpGyutmObQxll9vzLorquI2RS4qOo/PNS10idVeZnyShCEQAqYNhvXxMq6WzEADZIEgRJGgQGWxTHx+QOdpQbnLzPksdmEHPDSYyne58yVo8dMN/2Hxgx5rIa6Ki4WH1Evck9jd6ePtbW52MHISTJ92eV1qg0gyaj86dh9oBooCQIgjR1hVceMxznlo/uAO6loPqocZweY5vaO5rYHqjGTjfT3uCOClbV3uTQdx5kAMcXGpbYgbq2PxwY1riD2ssxSarnY73eMed3xNEOOcR9lXjP6p7EENYSSdzlv2fNXucrPOeChU43WMcivbHxjon+zsWeZvzdpvfcdxXHxeJzNwz/AIweoMK3s6edn7j4ctfRZoy+bHn7NDh8Vn4+jZY6QCq4WY0J+/qownCBUfhVm3PX/lq38MwclkIQiKCQKCKChBJMUaY+hT0nEETvUZ1ArlpBpoUsh4kYmEHtc35gCNibHxHmsTFvOtT1sfMFbeG6IoZEmpkuGc6ZFZ+Lw7ucw0RJIefhANZOWqzV46kjVQlpbTHcJxZkAt1NLgak5ZUXcWttDelLrHxMYAQ2eWZ3xHfM7QbJAxnSTJrf+EqrqGHkZ0NTusG87ldQgO2jm/hJfxLGg9kUgOgCk6xksnE4t7hBc4jSVOBjEHe1bEfK7bf8E/JTeEBenaWWO4/Ga6A0QRlAgznRdPs/CADn6dlvdfxK5XYUiWNJANW1lh0pUtWhgDlY0GARUzTtGSB6+CNNNzcmSo0oaUWOHa5AhuRANvh6puFmdSfCw8gktZFc7A0Mk5gjK97Loa2BGi0xMsiUIQnKwUPbPodCpQoE5yDMiRYEDXSYo3Od1DxzNLT+q4GoN2jqLJz2T19NDslclYtcRsTNDnamY5lW0WJnIfZZiha6KVlp6UP1C48bhi01lvWoPRwp4rWOJncgCYpB0npN9N1Z2JcTYTUA0rpGhVMqMH3v9L41prfvf0YjcPcdB2iegC7ML2W43AH7iSfBsALvwonswNYbHqhzri5BzItqBQXpVCNCKy8hlXk9sCeG4YMJdzSXXdEAZ0GZ8gmgzYjdugvM65zYqQ40dMC4JBzyia92iszDoAaAZa51+yuivCKJSvlk4Tc4gZUi9zG/0TEIViVipu4IQhEAIQhQgKHNBvVShQhQ4ZyPca+d0v3OUXAFDkOoT0JWrjKTFDDiKWtUfZT7s7C+Umt7/ZMQjYmoq1gFc9TUqyEIgBCEKABCEKEP/9k=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292934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03" y="6033860"/>
            <a:ext cx="737156" cy="733879"/>
          </a:xfrm>
          <a:prstGeom prst="rect">
            <a:avLst/>
          </a:prstGeom>
        </p:spPr>
      </p:pic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7696200" y="6400800"/>
            <a:ext cx="1155288" cy="34147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292934"/>
                </a:solidFill>
              </a:rPr>
              <a:t>Page </a:t>
            </a:r>
            <a:fld id="{77F97DCD-AE15-47E4-B968-19BDF56F7595}" type="slidenum">
              <a:rPr lang="en-US" smtClean="0">
                <a:solidFill>
                  <a:srgbClr val="292934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292934"/>
              </a:solidFill>
            </a:endParaRPr>
          </a:p>
        </p:txBody>
      </p:sp>
      <p:sp>
        <p:nvSpPr>
          <p:cNvPr id="20" name="AutoShape 2" descr="data:image/jpeg;base64,/9j/4AAQSkZJRgABAQAAAQABAAD/2wCEAAkGBhMSERUUExQVFRUTFxcYFxcYGBcUGxcWFhUYFxwaGBsZGyYfGh4vHRgVHy8gJScsLCwsFx49ODAqNSYtLSkBCQoKDgwOGA8PGDUlHCQpNS8sLS0pLiosKiwpLCkvLCosLDItNSwqLDQvKjUsLywvKjIuLCwyLDQuKTUqNCo1LP/AABEIAFoAYgMBIgACEQEDEQH/xAAaAAACAwEBAAAAAAAAAAAAAAAAAwECBQQH/8QANRAAAQMCBAMFBwMFAQAAAAAAAQACESExA0FRYQQScSKBkaHBBRMyUrHR8EJy8SNDYnPCFP/EABoBAAIDAQEAAAAAAAAAAAAAAAECAAMEBgX/xAAlEQACAQMEAQQDAAAAAAAAAAAAAQIDESESMVHwQQQiI8EUcbH/2gAMAwEAAhEDEQA/APSEIQuIPdBQ5wF1Dn5C/wBBqfyqSXgG9TEOOYOQj4dErdhlG4x2LtH7qW2FVU4l+1aZhto6yqck3zrAk3BaaZSINVZ2GAJdFolzov08Ut2x7IsXEECSJnJsU1Q3EOxtq01tdLYQ6xa68w6vavkpxGXm8Z2paotWql/KJbwxzcQWsdDT+VZIxHWESLncmwG8zZWZibyNdOuo3TXF0jUIQmEBCEKEBVe6BvYdVZUFXHaneb+g8UAoo/BJEA1N5zPdUbQqvfyMLqkC9amtgdJJqnO01+n5TvWTi4594SHZkBp+EtHZg5RQqqpJQyXU4ueC59qGBAa2a5uPXRcuLxBcZMuOrop0bYJj8IES20wRnhuOR1b+dU/+Z3y/T6rFUlUeDbCMFkgYuoB8iOhC68L2m4fqn9wr4tXM7hXjLwIP0KvhcM6RSptNm7n7JYOongMlBrJocNxHOXN5YLbgGmlD+kp2DhVpYefXe4jLJZmK6OyCWib/AKnn5jFhstHhHksaTc0d1BifTwW2nLU7PdGSpGyutmObQxll9vzLorquI2RS4qOo/PNS10idVeZnyShCEQAqYNhvXxMq6WzEADZIEgRJGgQGWxTHx+QOdpQbnLzPksdmEHPDSYyne58yVo8dMN/2Hxgx5rIa6Ki4WH1Evck9jd6ePtbW52MHISTJ92eV1qg0gyaj86dh9oBooCQIgjR1hVceMxznlo/uAO6loPqocZweY5vaO5rYHqjGTjfT3uCOClbV3uTQdx5kAMcXGpbYgbq2PxwY1riD2ssxSarnY73eMed3xNEOOcR9lXjP6p7EENYSSdzlv2fNXucrPOeChU43WMcivbHxjon+zsWeZvzdpvfcdxXHxeJzNwz/AIweoMK3s6edn7j4ctfRZoy+bHn7NDh8Vn4+jZY6QCq4WY0J+/qownCBUfhVm3PX/lq38MwclkIQiKCQKCKChBJMUaY+hT0nEETvUZ1ArlpBpoUsh4kYmEHtc35gCNibHxHmsTFvOtT1sfMFbeG6IoZEmpkuGc6ZFZ+Lw7ucw0RJIefhANZOWqzV46kjVQlpbTHcJxZkAt1NLgak5ZUXcWttDelLrHxMYAQ2eWZ3xHfM7QbJAxnSTJrf+EqrqGHkZ0NTusG87ldQgO2jm/hJfxLGg9kUgOgCk6xksnE4t7hBc4jSVOBjEHe1bEfK7bf8E/JTeEBenaWWO4/Ga6A0QRlAgznRdPs/CADn6dlvdfxK5XYUiWNJANW1lh0pUtWhgDlY0GARUzTtGSB6+CNNNzcmSo0oaUWOHa5AhuRANvh6puFmdSfCw8gktZFc7A0Mk5gjK97Loa2BGi0xMsiUIQnKwUPbPodCpQoE5yDMiRYEDXSYo3Od1DxzNLT+q4GoN2jqLJz2T19NDslclYtcRsTNDnamY5lW0WJnIfZZiha6KVlp6UP1C48bhi01lvWoPRwp4rWOJncgCYpB0npN9N1Z2JcTYTUA0rpGhVMqMH3v9L41prfvf0YjcPcdB2iegC7ML2W43AH7iSfBsALvwonswNYbHqhzri5BzItqBQXpVCNCKy8hlXk9sCeG4YMJdzSXXdEAZ0GZ8gmgzYjdugvM65zYqQ40dMC4JBzyia92iszDoAaAZa51+yuivCKJSvlk4Tc4gZUi9zG/0TEIViVipu4IQhEAIQhQgKHNBvVShQhQ4ZyPca+d0v3OUXAFDkOoT0JWrjKTFDDiKWtUfZT7s7C+Umt7/ZMQjYmoq1gFc9TUqyEIgBCEKABCEKEP/9k=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292934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726" y="0"/>
            <a:ext cx="1528762" cy="123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928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68" r:id="rId2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30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2DB73-3F15-4088-A066-09EF1E46EF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F9E40-245F-43BE-B016-9BC607FBE9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426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2DB73-3F15-4088-A066-09EF1E46EF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F9E40-245F-43BE-B016-9BC607FBE9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619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2DB73-3F15-4088-A066-09EF1E46EF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F9E40-245F-43BE-B016-9BC607FBE9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02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2DB73-3F15-4088-A066-09EF1E46EF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F9E40-245F-43BE-B016-9BC607FBE9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698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E0F8CC-5779-4FEA-AE03-B6B473B96C8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534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E0F8CC-5779-4FEA-AE03-B6B473B96C8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341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E0F8CC-5779-4FEA-AE03-B6B473B96C8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67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E0F8CC-5779-4FEA-AE03-B6B473B96C8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967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E0F8CC-5779-4FEA-AE03-B6B473B96C8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53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E0F8CC-5779-4FEA-AE03-B6B473B96C8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752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7382888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E0F8CC-5779-4FEA-AE03-B6B473B96C8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910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E0F8CC-5779-4FEA-AE03-B6B473B96C8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576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E0F8CC-5779-4FEA-AE03-B6B473B96C8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626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 preferRelativeResize="0"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81"/>
          <a:stretch/>
        </p:blipFill>
        <p:spPr>
          <a:xfrm>
            <a:off x="0" y="6446692"/>
            <a:ext cx="9144000" cy="411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" y="0"/>
            <a:ext cx="9143244" cy="10971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100" y="278530"/>
            <a:ext cx="2222501" cy="6518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566"/>
          <a:stretch/>
        </p:blipFill>
        <p:spPr>
          <a:xfrm>
            <a:off x="0" y="1097280"/>
            <a:ext cx="9144000" cy="724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566"/>
          <a:stretch/>
        </p:blipFill>
        <p:spPr>
          <a:xfrm>
            <a:off x="0" y="6394060"/>
            <a:ext cx="9144000" cy="72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7950" y="269876"/>
            <a:ext cx="6184450" cy="590931"/>
          </a:xfrm>
          <a:prstGeom prst="rect">
            <a:avLst/>
          </a:prstGeom>
          <a:noFill/>
          <a:effectLst>
            <a:outerShdw blurRad="38100" dist="25400" dir="2700000" algn="tl" rotWithShape="0">
              <a:prstClr val="black"/>
            </a:outerShdw>
          </a:effectLst>
        </p:spPr>
        <p:txBody>
          <a:bodyPr wrap="square" rtlCol="0" anchor="ctr" anchorCtr="0">
            <a:spAutoFit/>
          </a:bodyPr>
          <a:lstStyle/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88802"/>
            <a:ext cx="8229600" cy="4672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0975" y="6485560"/>
            <a:ext cx="2562225" cy="338554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>
            <a:lvl1pPr>
              <a:def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dirty="0">
                <a:solidFill>
                  <a:prstClr val="white"/>
                </a:solidFill>
              </a:rPr>
              <a:t>March 16,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5350" y="6491910"/>
            <a:ext cx="428322" cy="338554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>
            <a:lvl1pPr algn="r">
              <a:def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6A31D051-25B9-436F-9B34-D83A7F1E4039}" type="slidenum">
              <a:rPr>
                <a:solidFill>
                  <a:prstClr val="white"/>
                </a:solidFill>
              </a:rPr>
              <a:pPr/>
              <a:t>‹#›</a:t>
            </a:fld>
            <a:endParaRPr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385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71" r:id="rId2"/>
    <p:sldLayoutId id="2147484072" r:id="rId3"/>
    <p:sldLayoutId id="2147484073" r:id="rId4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 dirty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</p:titleStyle>
    <p:bodyStyle>
      <a:lvl1pPr marL="292100" indent="-2921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buFont typeface="Calibri" panose="020F050202020403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6661411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38264746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4470650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9350905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0080133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XNNrthcm H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/>
          <a:stretch>
            <a:fillRect/>
          </a:stretch>
        </p:blipFill>
        <p:spPr bwMode="auto">
          <a:xfrm>
            <a:off x="0" y="50800"/>
            <a:ext cx="91567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473200"/>
            <a:ext cx="80137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F9AC3E-73F3-40C8-8C56-1CA34B3BB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184400" y="368300"/>
            <a:ext cx="6781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Box 5"/>
          <p:cNvSpPr txBox="1">
            <a:spLocks noChangeArrowheads="1"/>
          </p:cNvSpPr>
          <p:nvPr/>
        </p:nvSpPr>
        <p:spPr bwMode="auto">
          <a:xfrm>
            <a:off x="7327900" y="6450013"/>
            <a:ext cx="1181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>
                <a:solidFill>
                  <a:srgbClr val="FF0000"/>
                </a:solidFill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1965407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mailto:Robert.schwent@wsp.wa.gov" TargetMode="Externa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3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4.png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openxmlformats.org/officeDocument/2006/relationships/image" Target="../media/image29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9.png"/><Relationship Id="rId11" Type="http://schemas.openxmlformats.org/officeDocument/2006/relationships/image" Target="../media/image37.png"/><Relationship Id="rId5" Type="http://schemas.openxmlformats.org/officeDocument/2006/relationships/image" Target="../media/image45.png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emf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png"/><Relationship Id="rId3" Type="http://schemas.openxmlformats.org/officeDocument/2006/relationships/image" Target="../media/image57.jpeg"/><Relationship Id="rId7" Type="http://schemas.openxmlformats.org/officeDocument/2006/relationships/image" Target="../media/image60.jpe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1.wdp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0" Type="http://schemas.openxmlformats.org/officeDocument/2006/relationships/image" Target="../media/image63.jpeg"/><Relationship Id="rId4" Type="http://schemas.openxmlformats.org/officeDocument/2006/relationships/image" Target="../media/image58.png"/><Relationship Id="rId9" Type="http://schemas.openxmlformats.org/officeDocument/2006/relationships/image" Target="../media/image62.jpeg"/><Relationship Id="rId1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3810000"/>
            <a:ext cx="8153400" cy="2743200"/>
          </a:xfrm>
        </p:spPr>
        <p:txBody>
          <a:bodyPr>
            <a:normAutofit/>
          </a:bodyPr>
          <a:lstStyle/>
          <a:p>
            <a:pPr algn="r"/>
            <a:r>
              <a:rPr lang="en-US" sz="4900" dirty="0" smtClean="0">
                <a:solidFill>
                  <a:schemeClr val="tx1"/>
                </a:solidFill>
              </a:rPr>
              <a:t>SIEC Meeting</a:t>
            </a: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>Thursday, April 21, </a:t>
            </a:r>
            <a:r>
              <a:rPr lang="en-US" sz="3100" b="1" dirty="0" smtClean="0">
                <a:solidFill>
                  <a:schemeClr val="tx1"/>
                </a:solidFill>
              </a:rPr>
              <a:t> 2016</a:t>
            </a:r>
            <a:r>
              <a:rPr lang="en-US" sz="3100" b="1" dirty="0" smtClean="0"/>
              <a:t/>
            </a:r>
            <a:br>
              <a:rPr lang="en-US" sz="3100" b="1" dirty="0" smtClean="0"/>
            </a:br>
            <a:endParaRPr lang="en-US" sz="31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7700" y="1371600"/>
            <a:ext cx="8077200" cy="1242528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State of Washington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State Interoperability Executive Committee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75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The existing procedure:</a:t>
            </a:r>
            <a:endParaRPr lang="en-US" sz="32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" y="1714500"/>
            <a:ext cx="2435352" cy="21335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DNR region staff or local cooperator initiates contact, usually part of a five year Forest Land Response Agreement (FLRA)</a:t>
            </a:r>
          </a:p>
        </p:txBody>
      </p:sp>
      <p:sp>
        <p:nvSpPr>
          <p:cNvPr id="3" name="Rectangle 2"/>
          <p:cNvSpPr/>
          <p:nvPr/>
        </p:nvSpPr>
        <p:spPr>
          <a:xfrm>
            <a:off x="4084320" y="1769364"/>
            <a:ext cx="1612392" cy="21153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FLRA or standalone radio agreement is signed by both parties</a:t>
            </a:r>
          </a:p>
        </p:txBody>
      </p:sp>
      <p:sp>
        <p:nvSpPr>
          <p:cNvPr id="5" name="Rectangle 4"/>
          <p:cNvSpPr/>
          <p:nvPr/>
        </p:nvSpPr>
        <p:spPr>
          <a:xfrm>
            <a:off x="6553200" y="1769363"/>
            <a:ext cx="1981200" cy="20787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Radio System Information is distributed to cooperator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3099816" y="258470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757672" y="2584703"/>
            <a:ext cx="79552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0" y="4114800"/>
            <a:ext cx="7696200" cy="169277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baseline="-25000" dirty="0">
                <a:solidFill>
                  <a:srgbClr val="4F81BD">
                    <a:lumMod val="20000"/>
                    <a:lumOff val="80000"/>
                  </a:srgbClr>
                </a:solidFill>
              </a:rPr>
              <a:t>This has not been 100% successful in providing up to date information to our cooperators. </a:t>
            </a:r>
            <a:r>
              <a:rPr lang="en-US" sz="2400" baseline="-25000" dirty="0" smtClean="0">
                <a:solidFill>
                  <a:srgbClr val="4F81BD">
                    <a:lumMod val="20000"/>
                    <a:lumOff val="80000"/>
                  </a:srgbClr>
                </a:solidFill>
              </a:rPr>
              <a:t>We also believe </a:t>
            </a:r>
            <a:r>
              <a:rPr lang="en-US" sz="2400" baseline="-25000" dirty="0">
                <a:solidFill>
                  <a:srgbClr val="4F81BD">
                    <a:lumMod val="20000"/>
                    <a:lumOff val="80000"/>
                  </a:srgbClr>
                </a:solidFill>
              </a:rPr>
              <a:t>we are missing out on some organizations who </a:t>
            </a:r>
            <a:r>
              <a:rPr lang="en-US" sz="2400" baseline="-25000" dirty="0" smtClean="0">
                <a:solidFill>
                  <a:srgbClr val="4F81BD">
                    <a:lumMod val="20000"/>
                    <a:lumOff val="80000"/>
                  </a:srgbClr>
                </a:solidFill>
              </a:rPr>
              <a:t>could benefit from having </a:t>
            </a:r>
            <a:r>
              <a:rPr lang="en-US" sz="2400" baseline="-25000" dirty="0">
                <a:solidFill>
                  <a:srgbClr val="4F81BD">
                    <a:lumMod val="20000"/>
                    <a:lumOff val="80000"/>
                  </a:srgbClr>
                </a:solidFill>
              </a:rPr>
              <a:t>DNR radio agreements but do not use the FLRA (Law Enforcement, EMS, Search and Rescue, ?).  Furthermore, the FLRA </a:t>
            </a:r>
            <a:r>
              <a:rPr lang="en-US" sz="2400" baseline="-25000" dirty="0" smtClean="0">
                <a:solidFill>
                  <a:srgbClr val="4F81BD">
                    <a:lumMod val="20000"/>
                    <a:lumOff val="80000"/>
                  </a:srgbClr>
                </a:solidFill>
              </a:rPr>
              <a:t>has </a:t>
            </a:r>
            <a:r>
              <a:rPr lang="en-US" sz="2400" baseline="-25000" dirty="0">
                <a:solidFill>
                  <a:srgbClr val="4F81BD">
                    <a:lumMod val="20000"/>
                    <a:lumOff val="80000"/>
                  </a:srgbClr>
                </a:solidFill>
              </a:rPr>
              <a:t>no mechanism for updating radio </a:t>
            </a:r>
            <a:r>
              <a:rPr lang="en-US" sz="2400" baseline="-25000" dirty="0" smtClean="0">
                <a:solidFill>
                  <a:srgbClr val="4F81BD">
                    <a:lumMod val="20000"/>
                    <a:lumOff val="80000"/>
                  </a:srgbClr>
                </a:solidFill>
              </a:rPr>
              <a:t>system information.</a:t>
            </a:r>
            <a:endParaRPr lang="en-US" sz="2400" dirty="0">
              <a:solidFill>
                <a:srgbClr val="4F81BD">
                  <a:lumMod val="20000"/>
                  <a:lumOff val="80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22860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white"/>
                </a:solidFill>
              </a:rPr>
              <a:t>The “Implied Consent” Procedure</a:t>
            </a:r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914400"/>
            <a:ext cx="32004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prstClr val="white"/>
                </a:solidFill>
              </a:rPr>
              <a:t>Radio sharing agreement application form available 24x7 from the DNR.WA.GOV website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48200" y="929640"/>
            <a:ext cx="3810000" cy="2118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>
                <a:solidFill>
                  <a:prstClr val="white"/>
                </a:solidFill>
              </a:rPr>
              <a:t>Cooperator applies with: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</a:rPr>
              <a:t>Organization Name, email and phone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</a:rPr>
              <a:t>Applicant 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</a:rPr>
              <a:t>Agrees to “Terms of Contract”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</a:rPr>
              <a:t>Clicks “Apply”</a:t>
            </a:r>
          </a:p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3569208" y="1371600"/>
            <a:ext cx="97840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0" y="3733800"/>
            <a:ext cx="3657600" cy="2133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 smtClean="0">
                <a:solidFill>
                  <a:prstClr val="white"/>
                </a:solidFill>
              </a:rPr>
              <a:t>DNR receives application, makes determination, “e-signs” and within three business days emails the agreement, system information and user guide to cooperator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 rot="8929710">
            <a:off x="2838045" y="2662268"/>
            <a:ext cx="1628407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34000" y="3225820"/>
            <a:ext cx="3124200" cy="2819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 smtClean="0">
                <a:solidFill>
                  <a:prstClr val="white"/>
                </a:solidFill>
              </a:rPr>
              <a:t>If system updates occur, and / or annually, DNR sends email update and communicates that there has been a change through media and SIEC partners.  Mid season updates should be extremely rare.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4158996" y="4315968"/>
            <a:ext cx="97840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68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53340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white"/>
                </a:solidFill>
              </a:rPr>
              <a:t>DNR would like your help: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1371600"/>
            <a:ext cx="76200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EEECE1"/>
                </a:solidFill>
              </a:rPr>
              <a:t>What are we missing?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EEECE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EEECE1"/>
                </a:solidFill>
              </a:rPr>
              <a:t>Spread the word to your constituents.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EEECE1"/>
                </a:solidFill>
              </a:rPr>
              <a:t>SIEC / OneNet outreach effort?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EEECE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EEECE1"/>
                </a:solidFill>
              </a:rPr>
              <a:t>Support and encourage annual maintenance and programming of radios.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77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PP-Dark-No-Text-Logo-R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03909"/>
            <a:ext cx="9144000" cy="7065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8800"/>
            <a:ext cx="7315200" cy="34290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Ongoing Projects:</a:t>
            </a:r>
            <a:b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32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Washington State Patrol Narrowbanding Project Status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Bob Schwent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71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676400"/>
            <a:ext cx="7772400" cy="1470025"/>
          </a:xfrm>
        </p:spPr>
        <p:txBody>
          <a:bodyPr/>
          <a:lstStyle/>
          <a:p>
            <a:r>
              <a:rPr lang="en-US" sz="4800" dirty="0" smtClean="0"/>
              <a:t>WSP Narrowbanding Project</a:t>
            </a:r>
            <a:endParaRPr lang="en-US" sz="36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38400" y="4495800"/>
            <a:ext cx="6400800" cy="1752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/>
              <a:t>State Interoperability </a:t>
            </a:r>
            <a:br>
              <a:rPr lang="en-US" sz="2000" dirty="0"/>
            </a:br>
            <a:r>
              <a:rPr lang="en-US" sz="2000" dirty="0"/>
              <a:t>Executive Committee (SIEC)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sz="2000" dirty="0"/>
              <a:t> ~ </a:t>
            </a:r>
            <a:r>
              <a:rPr lang="en-US" sz="2000" dirty="0" smtClean="0"/>
              <a:t>April 21, 2015 ~</a:t>
            </a: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000" dirty="0" smtClean="0"/>
              <a:t>Bob Schwent, WSP Electronic Services Division</a:t>
            </a:r>
          </a:p>
          <a:p>
            <a:pPr>
              <a:lnSpc>
                <a:spcPct val="90000"/>
              </a:lnSpc>
            </a:pPr>
            <a:r>
              <a:rPr lang="en-US" sz="2000" dirty="0" smtClean="0"/>
              <a:t>Statewide Interoperability Coordinator </a:t>
            </a:r>
          </a:p>
          <a:p>
            <a:pPr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2052" name="Picture 4" descr="a siec_banner_dochead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8458200" cy="1476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143000"/>
          </a:xfrm>
        </p:spPr>
        <p:txBody>
          <a:bodyPr/>
          <a:lstStyle/>
          <a:p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WSP District Map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0904970"/>
              </p:ext>
            </p:extLst>
          </p:nvPr>
        </p:nvGraphicFramePr>
        <p:xfrm>
          <a:off x="609600" y="990600"/>
          <a:ext cx="8001000" cy="560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Acrobat Document" r:id="rId3" imgW="18790812" imgH="13167360" progId="Acrobat.Document.11">
                  <p:embed/>
                </p:oleObj>
              </mc:Choice>
              <mc:Fallback>
                <p:oleObj name="Acrobat Document" r:id="rId3" imgW="18790812" imgH="1316736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600" y="990600"/>
                        <a:ext cx="8001000" cy="5607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6354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latin typeface="Tahoma" pitchFamily="34" charset="0"/>
                <a:cs typeface="Tahoma" pitchFamily="34" charset="0"/>
              </a:rPr>
              <a:t>P25 Narrow Band Project</a:t>
            </a:r>
            <a:endParaRPr lang="en-US" sz="28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685800" y="1143000"/>
            <a:ext cx="7848600" cy="46783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dirty="0" smtClean="0">
                <a:solidFill>
                  <a:srgbClr val="000000"/>
                </a:solidFill>
              </a:rPr>
              <a:t>Major Tasks Completed or In Process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rgbClr val="000000"/>
                </a:solidFill>
              </a:rPr>
              <a:t>District 1 (</a:t>
            </a:r>
            <a:r>
              <a:rPr lang="en-US" dirty="0" smtClean="0">
                <a:solidFill>
                  <a:srgbClr val="000000"/>
                </a:solidFill>
              </a:rPr>
              <a:t>Tacoma)</a:t>
            </a: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Detailed planning is in place</a:t>
            </a: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Cutover Expectation Approval Document approved by district leadership</a:t>
            </a: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</a:rPr>
              <a:t>700 MHz trunked site addition (Olympia area)</a:t>
            </a:r>
          </a:p>
          <a:p>
            <a:pPr marL="1257300" lvl="2" indent="-3429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 smtClean="0">
                <a:solidFill>
                  <a:srgbClr val="000000"/>
                </a:solidFill>
              </a:rPr>
              <a:t>Awaiting permitting</a:t>
            </a:r>
          </a:p>
          <a:p>
            <a:pPr marL="342900" indent="-342900">
              <a:spcBef>
                <a:spcPct val="20000"/>
              </a:spcBef>
              <a:buFont typeface="Courier New" panose="02070309020205020404" pitchFamily="49" charset="0"/>
              <a:buChar char="o"/>
              <a:defRPr/>
            </a:pPr>
            <a:r>
              <a:rPr lang="en-US" dirty="0" smtClean="0">
                <a:solidFill>
                  <a:srgbClr val="000000"/>
                </a:solidFill>
              </a:rPr>
              <a:t>District 2 (Bellevue) – complete</a:t>
            </a: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</a:rPr>
              <a:t>North Bend site addition – awaiting final site location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 smtClean="0">
                <a:solidFill>
                  <a:srgbClr val="000000"/>
                </a:solidFill>
              </a:rPr>
              <a:t>District 3 (Yakima) – complete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rgbClr val="000000"/>
                </a:solidFill>
              </a:rPr>
              <a:t>District 4 (Spokane) </a:t>
            </a:r>
            <a:r>
              <a:rPr lang="en-US" dirty="0" smtClean="0">
                <a:solidFill>
                  <a:srgbClr val="000000"/>
                </a:solidFill>
              </a:rPr>
              <a:t>– complete </a:t>
            </a:r>
            <a:endParaRPr lang="en-US" dirty="0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 smtClean="0">
                <a:solidFill>
                  <a:srgbClr val="000000"/>
                </a:solidFill>
              </a:rPr>
              <a:t>District 5 (Vancouver) – complete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rgbClr val="000000"/>
                </a:solidFill>
              </a:rPr>
              <a:t>District 6 (Wenatchee</a:t>
            </a:r>
            <a:r>
              <a:rPr lang="en-US" dirty="0" smtClean="0">
                <a:solidFill>
                  <a:srgbClr val="000000"/>
                </a:solidFill>
              </a:rPr>
              <a:t>) is pending</a:t>
            </a:r>
            <a:endParaRPr lang="en-US" dirty="0">
              <a:solidFill>
                <a:srgbClr val="000000"/>
              </a:solidFill>
            </a:endParaRP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</a:rPr>
              <a:t>Early subscriber reprogramming plans are in process</a:t>
            </a: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</a:rPr>
              <a:t>Wideband – narrowband impact assessment is pending</a:t>
            </a: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</a:rPr>
              <a:t>Site readiness assessments are in process</a:t>
            </a:r>
            <a:endParaRPr lang="en-US" dirty="0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 smtClean="0">
                <a:solidFill>
                  <a:srgbClr val="000000"/>
                </a:solidFill>
              </a:rPr>
              <a:t>District 7 (Marysville) – complete </a:t>
            </a:r>
          </a:p>
          <a:p>
            <a:pPr lvl="1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600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P25 Narrowband Project</a:t>
            </a:r>
            <a:endParaRPr lang="en-US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685800" y="1143000"/>
            <a:ext cx="7848600" cy="5181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dirty="0" smtClean="0">
                <a:solidFill>
                  <a:srgbClr val="000000"/>
                </a:solidFill>
              </a:rPr>
              <a:t>District 8 cutover started April 19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 smtClean="0">
                <a:solidFill>
                  <a:srgbClr val="000000"/>
                </a:solidFill>
              </a:rPr>
              <a:t>Coverage concerns in key areas required mediation</a:t>
            </a: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 smtClean="0">
                <a:solidFill>
                  <a:srgbClr val="000000"/>
                </a:solidFill>
              </a:rPr>
              <a:t>Neilton </a:t>
            </a:r>
            <a:r>
              <a:rPr lang="en-US" dirty="0">
                <a:solidFill>
                  <a:srgbClr val="000000"/>
                </a:solidFill>
              </a:rPr>
              <a:t>site addition – communications enhancement</a:t>
            </a: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rgbClr val="000000"/>
                </a:solidFill>
              </a:rPr>
              <a:t>Cosmopolis site relocation – narrowband impact remediation</a:t>
            </a: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rgbClr val="000000"/>
                </a:solidFill>
              </a:rPr>
              <a:t>Minot site addition – narrowband impact </a:t>
            </a:r>
            <a:r>
              <a:rPr lang="en-US" dirty="0" smtClean="0">
                <a:solidFill>
                  <a:srgbClr val="000000"/>
                </a:solidFill>
              </a:rPr>
              <a:t>remediation</a:t>
            </a: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 smtClean="0">
                <a:solidFill>
                  <a:srgbClr val="000000"/>
                </a:solidFill>
              </a:rPr>
              <a:t>Holy Cross site addition – communications enhancement</a:t>
            </a:r>
            <a:endParaRPr lang="en-US" dirty="0">
              <a:solidFill>
                <a:srgbClr val="000000"/>
              </a:solidFill>
            </a:endParaRP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District 2 coverage mitigation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 smtClean="0">
                <a:solidFill>
                  <a:srgbClr val="000000"/>
                </a:solidFill>
              </a:rPr>
              <a:t>North Bend area coverage issues</a:t>
            </a: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 smtClean="0">
                <a:solidFill>
                  <a:srgbClr val="000000"/>
                </a:solidFill>
              </a:rPr>
              <a:t>Installation of a new base station to cover the area of the I90 – SR18 interchange area is pending</a:t>
            </a:r>
            <a:endParaRPr lang="en-US" dirty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District  1 (Olympia) 700MHz expansion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 smtClean="0">
                <a:solidFill>
                  <a:srgbClr val="000000"/>
                </a:solidFill>
              </a:rPr>
              <a:t>Long standing coverage problems in the Olympia / Shelton areas</a:t>
            </a: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 smtClean="0">
                <a:solidFill>
                  <a:srgbClr val="000000"/>
                </a:solidFill>
              </a:rPr>
              <a:t>Will be addressed prior to cutover of District 1</a:t>
            </a: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 smtClean="0">
                <a:solidFill>
                  <a:srgbClr val="000000"/>
                </a:solidFill>
              </a:rPr>
              <a:t>Addition of a 700MHz trunked site at Maxwell Hill</a:t>
            </a:r>
            <a:endParaRPr lang="en-US" dirty="0">
              <a:solidFill>
                <a:srgbClr val="000000"/>
              </a:solidFill>
            </a:endParaRP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endParaRPr lang="en-US" sz="1400" dirty="0" smtClean="0">
              <a:solidFill>
                <a:srgbClr val="000000"/>
              </a:solidFill>
            </a:endParaRP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endParaRPr lang="en-US" sz="1400" dirty="0" smtClean="0">
              <a:solidFill>
                <a:srgbClr val="000000"/>
              </a:solidFill>
            </a:endParaRP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endParaRPr lang="en-US" sz="1600" dirty="0">
              <a:solidFill>
                <a:srgbClr val="000000"/>
              </a:solidFill>
            </a:endParaRP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endParaRPr lang="en-US" sz="16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2398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447800" y="457200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P25 Narrow Band Project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152400" y="1219200"/>
            <a:ext cx="3733800" cy="54102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Next Steps</a:t>
            </a:r>
          </a:p>
          <a:p>
            <a:pPr marL="571500" indent="-457200" fontAlgn="base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1600" dirty="0">
                <a:solidFill>
                  <a:srgbClr val="000000"/>
                </a:solidFill>
              </a:rPr>
              <a:t>District 1</a:t>
            </a:r>
          </a:p>
          <a:p>
            <a:pPr marL="914400" lvl="1" indent="-3429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Continue pre-cutover work</a:t>
            </a:r>
          </a:p>
          <a:p>
            <a:pPr marL="914400" lvl="1" indent="-3429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Maxwell 700 MHz site permitting, site preparation, and installation</a:t>
            </a:r>
            <a:endParaRPr lang="en-US" sz="1600" dirty="0">
              <a:solidFill>
                <a:srgbClr val="000000"/>
              </a:solidFill>
            </a:endParaRPr>
          </a:p>
          <a:p>
            <a:pPr marL="571500" indent="-457200" fontAlgn="base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1600" dirty="0">
                <a:solidFill>
                  <a:srgbClr val="000000"/>
                </a:solidFill>
              </a:rPr>
              <a:t>District 6</a:t>
            </a:r>
          </a:p>
          <a:p>
            <a:pPr marL="914400" lvl="1" indent="-3429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Re-initiate </a:t>
            </a:r>
            <a:r>
              <a:rPr lang="en-US" sz="1600" dirty="0">
                <a:solidFill>
                  <a:srgbClr val="000000"/>
                </a:solidFill>
              </a:rPr>
              <a:t>wideband analog/narrowband analog conversion </a:t>
            </a:r>
            <a:r>
              <a:rPr lang="en-US" sz="1600" dirty="0" smtClean="0">
                <a:solidFill>
                  <a:srgbClr val="000000"/>
                </a:solidFill>
              </a:rPr>
              <a:t>assessment</a:t>
            </a:r>
            <a:endParaRPr lang="en-US" sz="1600" dirty="0">
              <a:solidFill>
                <a:srgbClr val="000000"/>
              </a:solidFill>
            </a:endParaRPr>
          </a:p>
          <a:p>
            <a:pPr marL="914400" lvl="1" indent="-3429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Draft </a:t>
            </a:r>
            <a:r>
              <a:rPr lang="en-US" sz="1600" dirty="0">
                <a:solidFill>
                  <a:srgbClr val="000000"/>
                </a:solidFill>
              </a:rPr>
              <a:t>Cutover Expectation Approval Document for </a:t>
            </a:r>
            <a:r>
              <a:rPr lang="en-US" sz="1600" dirty="0" smtClean="0">
                <a:solidFill>
                  <a:srgbClr val="000000"/>
                </a:solidFill>
              </a:rPr>
              <a:t>command </a:t>
            </a:r>
            <a:r>
              <a:rPr lang="en-US" sz="1600" dirty="0">
                <a:solidFill>
                  <a:srgbClr val="000000"/>
                </a:solidFill>
              </a:rPr>
              <a:t>and </a:t>
            </a:r>
            <a:r>
              <a:rPr lang="en-US" sz="1600" dirty="0" smtClean="0">
                <a:solidFill>
                  <a:srgbClr val="000000"/>
                </a:solidFill>
              </a:rPr>
              <a:t>sponsor </a:t>
            </a:r>
            <a:r>
              <a:rPr lang="en-US" sz="1600" dirty="0">
                <a:solidFill>
                  <a:srgbClr val="000000"/>
                </a:solidFill>
              </a:rPr>
              <a:t>approval</a:t>
            </a:r>
          </a:p>
          <a:p>
            <a:pPr marL="914400" lvl="1" indent="-3429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Begin expedited subscriber reprogramming</a:t>
            </a:r>
            <a:endParaRPr lang="en-US" sz="1600" dirty="0">
              <a:solidFill>
                <a:srgbClr val="000000"/>
              </a:solidFill>
            </a:endParaRPr>
          </a:p>
          <a:p>
            <a:pPr marL="571500" indent="-457200" fontAlgn="base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District 8</a:t>
            </a:r>
          </a:p>
          <a:p>
            <a:pPr marL="914400" lvl="1" indent="-3429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Complete district cutover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48200" y="1214735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Performance to Budget</a:t>
            </a:r>
            <a:endParaRPr lang="en-US" sz="2400" dirty="0">
              <a:solidFill>
                <a:srgbClr val="000000"/>
              </a:solidFill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880848"/>
              </p:ext>
            </p:extLst>
          </p:nvPr>
        </p:nvGraphicFramePr>
        <p:xfrm>
          <a:off x="3962400" y="1981200"/>
          <a:ext cx="4829175" cy="3367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1673515"/>
              </p:ext>
            </p:extLst>
          </p:nvPr>
        </p:nvGraphicFramePr>
        <p:xfrm>
          <a:off x="3905250" y="1905000"/>
          <a:ext cx="4854575" cy="358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315200" cy="58674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Introductions</a:t>
            </a:r>
            <a:b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3600" dirty="0">
                <a:solidFill>
                  <a:schemeClr val="tx2">
                    <a:lumMod val="75000"/>
                  </a:schemeClr>
                </a:solidFill>
              </a:rPr>
            </a:br>
            <a:endParaRPr lang="en-US" sz="36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89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62000" y="457199"/>
            <a:ext cx="7772400" cy="91440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P25 Narrow Band Project</a:t>
            </a:r>
            <a:endParaRPr lang="en-US" sz="2800" b="1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7400" y="9906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Project Issue Pace-Setters</a:t>
            </a:r>
            <a:endParaRPr lang="en-US" b="1" dirty="0">
              <a:solidFill>
                <a:srgbClr val="0000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9279335"/>
              </p:ext>
            </p:extLst>
          </p:nvPr>
        </p:nvGraphicFramePr>
        <p:xfrm>
          <a:off x="928231" y="1447800"/>
          <a:ext cx="7439938" cy="47036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07747"/>
                <a:gridCol w="1492803"/>
                <a:gridCol w="3539388"/>
              </a:tblGrid>
              <a:tr h="4821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Project Pace-Setters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Risk to the Project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Notes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171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smtClean="0">
                          <a:effectLst/>
                        </a:rPr>
                        <a:t>Budget Availability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261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Current</a:t>
                      </a:r>
                      <a:r>
                        <a:rPr lang="en-US" sz="14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budget remains sufficient, given the approved project scope.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261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9425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Human Resource Availability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261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Close management continues to mitigate the impact of resource constraints on the project.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261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100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Schedule Stability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261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baseline="0" dirty="0" smtClean="0">
                          <a:effectLst/>
                        </a:rPr>
                        <a:t>Schedule risk exists with regard to potential D6 coverage requirements.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261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653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Scope Management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261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Scope has been re-baselined and is</a:t>
                      </a:r>
                      <a:r>
                        <a:rPr lang="en-US" sz="14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stable</a:t>
                      </a:r>
                      <a:r>
                        <a:rPr lang="en-US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.</a:t>
                      </a:r>
                      <a:r>
                        <a:rPr lang="en-US" sz="14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 D6 remains a risk.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261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25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smtClean="0">
                          <a:effectLst/>
                        </a:rPr>
                        <a:t>Technology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261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The technology available for the project appears</a:t>
                      </a:r>
                      <a:r>
                        <a:rPr lang="en-US" sz="14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adequate.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261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8212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Coverage Survey Progress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261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smtClean="0">
                          <a:effectLst/>
                        </a:rPr>
                        <a:t>D6 wideband</a:t>
                      </a:r>
                      <a:r>
                        <a:rPr lang="en-US" sz="1400" u="none" strike="noStrike" baseline="0" dirty="0" smtClean="0">
                          <a:effectLst/>
                        </a:rPr>
                        <a:t>/narrowband coverage surveys are lagging, but are not yet impacting schedule.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261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8212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Training Progress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261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District  leadership continues to take o</a:t>
                      </a:r>
                      <a:r>
                        <a:rPr lang="en-US" sz="14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wnership over Trooper training.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1261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" name="Oval 16"/>
          <p:cNvSpPr/>
          <p:nvPr/>
        </p:nvSpPr>
        <p:spPr>
          <a:xfrm>
            <a:off x="3932238" y="2085975"/>
            <a:ext cx="400050" cy="3524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910013" y="2771775"/>
            <a:ext cx="400050" cy="3524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3921538" y="3374323"/>
            <a:ext cx="400050" cy="3524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908425" y="4014787"/>
            <a:ext cx="400050" cy="3524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922363" y="4600575"/>
            <a:ext cx="400050" cy="3524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3900488" y="5105400"/>
            <a:ext cx="400050" cy="3524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3900488" y="5562600"/>
            <a:ext cx="400050" cy="3524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447800" y="457200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P25 Narrow Band Project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1752600"/>
            <a:ext cx="8534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2A37-B3B3-44BC-A348-71BA0F9AEC58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latin typeface="Tahoma" pitchFamily="34" charset="0"/>
                <a:cs typeface="Tahoma" pitchFamily="34" charset="0"/>
              </a:rPr>
              <a:t>Interoperability Efforts</a:t>
            </a:r>
            <a:endParaRPr lang="en-US" sz="28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685800" y="1143000"/>
            <a:ext cx="7848600" cy="5181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Advanced System Key sharing agreement with Pierce County CCN completed.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Advanced System Key sharing agreement with City of Tacoma completed.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Advanced system Key sharing agreement in progress for City of Seattle system.  Cross programming has begun on WSP portables.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ISSI discussions with Snohomish County (SERS) underway.  Talkgroup access request sent to Snohomish County Sheriff and Everett PD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TRIS patch enhancement work underway at Bellevue WSP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Presentation at IWCE regarding system sharing and P25 lessons learned.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WA Tactical Interoperable Communications Field Operations Guide (TIC-FOG) data collection underway.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solidFill>
                <a:srgbClr val="000000"/>
              </a:solidFill>
            </a:endParaRP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endParaRPr lang="en-US" sz="1600" dirty="0">
              <a:solidFill>
                <a:srgbClr val="000000"/>
              </a:solidFill>
            </a:endParaRP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endParaRPr lang="en-US" sz="16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37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34EF9-B92A-4333-9D10-279290BA9977}" type="slidenum">
              <a:rPr lang="en-US">
                <a:solidFill>
                  <a:srgbClr val="000000"/>
                </a:solidFill>
              </a:rPr>
              <a:pPr/>
              <a:t>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800600" y="2590800"/>
            <a:ext cx="4038600" cy="609600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US" sz="3200" dirty="0" smtClean="0"/>
              <a:t>Questions</a:t>
            </a:r>
            <a:r>
              <a:rPr lang="en-US" sz="3200" dirty="0"/>
              <a:t>?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029200" y="5334000"/>
            <a:ext cx="4038600" cy="1371600"/>
          </a:xfrm>
          <a:noFill/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2000" b="1" dirty="0"/>
              <a:t>	</a:t>
            </a:r>
            <a:endParaRPr lang="en-US" sz="24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dirty="0" smtClean="0"/>
              <a:t>Bob Schwent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dirty="0" smtClean="0">
                <a:hlinkClick r:id="rId2"/>
              </a:rPr>
              <a:t>Robert.schwent@wsp.wa.gov</a:t>
            </a:r>
            <a:endParaRPr lang="en-US" sz="200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dirty="0" smtClean="0"/>
              <a:t>(360) 534-0601</a:t>
            </a:r>
            <a:endParaRPr lang="en-US" sz="2000" dirty="0"/>
          </a:p>
          <a:p>
            <a:pPr>
              <a:lnSpc>
                <a:spcPct val="80000"/>
              </a:lnSpc>
              <a:buFontTx/>
              <a:buNone/>
            </a:pPr>
            <a:endParaRPr lang="en-US" sz="2000" dirty="0"/>
          </a:p>
          <a:p>
            <a:pPr>
              <a:lnSpc>
                <a:spcPct val="80000"/>
              </a:lnSpc>
              <a:buFontTx/>
              <a:buNone/>
            </a:pPr>
            <a:endParaRPr lang="en-US" sz="2000" dirty="0"/>
          </a:p>
          <a:p>
            <a:pPr>
              <a:lnSpc>
                <a:spcPct val="80000"/>
              </a:lnSpc>
              <a:buFontTx/>
              <a:buNone/>
            </a:pPr>
            <a:endParaRPr lang="en-US" sz="1400" dirty="0"/>
          </a:p>
          <a:p>
            <a:pPr>
              <a:lnSpc>
                <a:spcPct val="80000"/>
              </a:lnSpc>
            </a:pPr>
            <a:endParaRPr lang="en-US" sz="1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40686"/>
            <a:ext cx="4572000" cy="5064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a siec_banner_dochead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04800"/>
            <a:ext cx="8458200" cy="1476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8800"/>
            <a:ext cx="7315200" cy="34290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Ongoing Projects:</a:t>
            </a:r>
            <a:b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32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800 MHz Rebanding Project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Michael Marusich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21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95400"/>
            <a:ext cx="7315200" cy="4495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336633"/>
                </a:solidFill>
              </a:rPr>
              <a:t/>
            </a:r>
            <a:br>
              <a:rPr lang="en-US" dirty="0" smtClean="0">
                <a:solidFill>
                  <a:srgbClr val="336633"/>
                </a:solidFill>
              </a:rPr>
            </a:br>
            <a:r>
              <a:rPr lang="en-US" dirty="0">
                <a:solidFill>
                  <a:srgbClr val="336633"/>
                </a:solidFill>
              </a:rPr>
              <a:t/>
            </a:r>
            <a:br>
              <a:rPr lang="en-US" dirty="0">
                <a:solidFill>
                  <a:srgbClr val="336633"/>
                </a:solidFill>
              </a:rPr>
            </a:br>
            <a:r>
              <a:rPr lang="en-US" dirty="0" smtClean="0">
                <a:solidFill>
                  <a:srgbClr val="336633"/>
                </a:solidFill>
              </a:rPr>
              <a:t>Washington OneNet Update</a:t>
            </a:r>
            <a:br>
              <a:rPr lang="en-US" dirty="0" smtClean="0">
                <a:solidFill>
                  <a:srgbClr val="336633"/>
                </a:solidFill>
              </a:rPr>
            </a:br>
            <a:r>
              <a:rPr lang="en-US" sz="3200" dirty="0" smtClean="0">
                <a:solidFill>
                  <a:srgbClr val="336633"/>
                </a:solidFill>
              </a:rPr>
              <a:t/>
            </a:r>
            <a:br>
              <a:rPr lang="en-US" sz="3200" dirty="0" smtClean="0">
                <a:solidFill>
                  <a:srgbClr val="336633"/>
                </a:solidFill>
              </a:rPr>
            </a:br>
            <a:r>
              <a:rPr lang="en-US" sz="3200" dirty="0" smtClean="0">
                <a:solidFill>
                  <a:srgbClr val="336633"/>
                </a:solidFill>
              </a:rPr>
              <a:t>Shelley Westall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40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45911" y="609600"/>
            <a:ext cx="815340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smtClean="0">
                <a:solidFill>
                  <a:srgbClr val="336633"/>
                </a:solidFill>
                <a:latin typeface="Arial"/>
                <a:cs typeface="Lucida Sans Unicode" panose="020B0602030504020204" pitchFamily="34" charset="0"/>
              </a:rPr>
              <a:t>2016 Activities</a:t>
            </a:r>
            <a:endParaRPr lang="en-US" altLang="en-US" sz="2800" dirty="0" smtClean="0">
              <a:solidFill>
                <a:srgbClr val="292934"/>
              </a:solidFill>
            </a:endParaRPr>
          </a:p>
          <a:p>
            <a:endParaRPr lang="en-US" altLang="en-US" sz="600" dirty="0" smtClean="0">
              <a:solidFill>
                <a:srgbClr val="292934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212570"/>
              </p:ext>
            </p:extLst>
          </p:nvPr>
        </p:nvGraphicFramePr>
        <p:xfrm>
          <a:off x="533400" y="1165803"/>
          <a:ext cx="7924801" cy="525039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447799"/>
                <a:gridCol w="3581401"/>
                <a:gridCol w="2895601"/>
              </a:tblGrid>
              <a:tr h="30938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Date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Activity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Status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37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January 13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FirstNet</a:t>
                      </a:r>
                      <a:r>
                        <a:rPr lang="en-US" sz="1000" baseline="0" dirty="0" smtClean="0"/>
                        <a:t> issues RFP.  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Completed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767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January 28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000" dirty="0" smtClean="0"/>
                        <a:t>OneNet conduct F2F</a:t>
                      </a:r>
                      <a:r>
                        <a:rPr lang="en-US" sz="1000" baseline="0" dirty="0" smtClean="0"/>
                        <a:t> strategic planning mtg. with MIL/EMD, Contractors &amp; FirstNet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Initial survey results</a:t>
                      </a:r>
                      <a:r>
                        <a:rPr lang="en-US" sz="1000" baseline="0" dirty="0" smtClean="0"/>
                        <a:t> submitted to FirstNet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37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January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Work on Active Shooter Video Begins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Ongoing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37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February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Discovery</a:t>
                      </a:r>
                      <a:r>
                        <a:rPr lang="en-US" sz="1000" baseline="0" dirty="0" smtClean="0"/>
                        <a:t> Work on Wildfires video begins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Ongoing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29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ATNI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passes Resolution 16-17 requesting continued funding for OneNet from the Federal &amp; State Gov’t</a:t>
                      </a:r>
                      <a:endParaRPr lang="en-US" sz="1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Completed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8095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February26-29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West Region EMS</a:t>
                      </a:r>
                    </a:p>
                    <a:p>
                      <a:r>
                        <a:rPr lang="en-US" sz="1000" dirty="0" smtClean="0"/>
                        <a:t>Washington State Fire Training</a:t>
                      </a:r>
                      <a:r>
                        <a:rPr lang="en-US" sz="1000" baseline="0" dirty="0" smtClean="0"/>
                        <a:t> @ Safety Officers</a:t>
                      </a:r>
                    </a:p>
                    <a:p>
                      <a:r>
                        <a:rPr lang="en-US" sz="1000" baseline="0" dirty="0" smtClean="0"/>
                        <a:t>Senate Tribal Broadband workgroup</a:t>
                      </a:r>
                    </a:p>
                    <a:p>
                      <a:r>
                        <a:rPr lang="en-US" sz="1000" baseline="0" dirty="0" smtClean="0"/>
                        <a:t>American Indian Lobby Day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Completed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263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March 2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Idaho’s FirstNet Consultation &amp; Regional</a:t>
                      </a:r>
                      <a:r>
                        <a:rPr lang="en-US" sz="1000" baseline="0" dirty="0" smtClean="0"/>
                        <a:t> Coverage Planning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Completed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374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Stevens County Broadband Action Team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Ongoing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96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March 20-22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NTIA Broadband</a:t>
                      </a:r>
                      <a:r>
                        <a:rPr lang="en-US" sz="1000" baseline="0" dirty="0" smtClean="0"/>
                        <a:t> Mtg. and T3 work session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263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March 21-25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IWCE – OneNet moderated 1 panel and presented at 5 sessions.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Completed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96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April 12-13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National SPOC</a:t>
                      </a:r>
                      <a:r>
                        <a:rPr lang="en-US" sz="1000" baseline="0" dirty="0" smtClean="0"/>
                        <a:t> Meeting 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Completed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15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TBD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FirstNet</a:t>
                      </a:r>
                      <a:r>
                        <a:rPr lang="en-US" sz="1000" baseline="0" dirty="0" smtClean="0"/>
                        <a:t> Applications Workshop</a:t>
                      </a:r>
                    </a:p>
                    <a:p>
                      <a:r>
                        <a:rPr lang="en-US" sz="1000" baseline="0" dirty="0" smtClean="0"/>
                        <a:t>Cascadia Tabletop</a:t>
                      </a:r>
                    </a:p>
                    <a:p>
                      <a:r>
                        <a:rPr lang="en-US" sz="1000" baseline="0" dirty="0" smtClean="0"/>
                        <a:t>Devices Workshop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Planning underway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96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TBD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Regional Planning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On</a:t>
                      </a:r>
                      <a:r>
                        <a:rPr lang="en-US" sz="1000" baseline="0" dirty="0" smtClean="0"/>
                        <a:t>going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522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914400"/>
            <a:ext cx="7543800" cy="786444"/>
          </a:xfrm>
        </p:spPr>
        <p:txBody>
          <a:bodyPr/>
          <a:lstStyle/>
          <a:p>
            <a:r>
              <a:rPr lang="en-US" dirty="0" smtClean="0">
                <a:solidFill>
                  <a:srgbClr val="336633"/>
                </a:solidFill>
              </a:rPr>
              <a:t>Upcoming Outreach Activities  2016: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648200"/>
          </a:xfrm>
        </p:spPr>
        <p:txBody>
          <a:bodyPr/>
          <a:lstStyle/>
          <a:p>
            <a:pPr marL="0" indent="0">
              <a:buNone/>
              <a:tabLst>
                <a:tab pos="1828800" algn="l"/>
              </a:tabLst>
            </a:pPr>
            <a:r>
              <a:rPr lang="en-US" sz="1600" dirty="0" smtClean="0"/>
              <a:t>4/20/16 	Grays Harbor PUD – Utility Coordination Group</a:t>
            </a:r>
          </a:p>
          <a:p>
            <a:pPr marL="0" indent="0">
              <a:buNone/>
              <a:tabLst>
                <a:tab pos="1828800" algn="l"/>
              </a:tabLst>
            </a:pPr>
            <a:r>
              <a:rPr lang="en-US" sz="1600" dirty="0" smtClean="0"/>
              <a:t>05/03/16	Colorado XPSLTE 2016 Operational Tabletop</a:t>
            </a:r>
          </a:p>
          <a:p>
            <a:pPr marL="0" indent="0">
              <a:buNone/>
              <a:tabLst>
                <a:tab pos="1828800" algn="l"/>
              </a:tabLst>
            </a:pPr>
            <a:r>
              <a:rPr lang="en-US" sz="1600" dirty="0" smtClean="0"/>
              <a:t>05/05/16	Joint Tribal Emergency Preparedness Conference</a:t>
            </a:r>
          </a:p>
          <a:p>
            <a:pPr marL="0" indent="0">
              <a:buNone/>
              <a:tabLst>
                <a:tab pos="1828800" algn="l"/>
              </a:tabLst>
            </a:pPr>
            <a:r>
              <a:rPr lang="en-US" sz="1600" dirty="0" smtClean="0"/>
              <a:t>05/06/16	Makah Fisherman’s Fund</a:t>
            </a:r>
          </a:p>
          <a:p>
            <a:pPr marL="0" indent="0">
              <a:buNone/>
              <a:tabLst>
                <a:tab pos="1828800" algn="l"/>
              </a:tabLst>
            </a:pPr>
            <a:r>
              <a:rPr lang="en-US" sz="1600" dirty="0" smtClean="0"/>
              <a:t>05/12/16 	FirstNet Consultation Task Team Mtg. (Tentative)</a:t>
            </a:r>
          </a:p>
          <a:p>
            <a:pPr marL="0" indent="0">
              <a:buNone/>
              <a:tabLst>
                <a:tab pos="1828800" algn="l"/>
              </a:tabLst>
            </a:pPr>
            <a:r>
              <a:rPr lang="en-US" sz="1600" dirty="0" smtClean="0"/>
              <a:t>05/23-27/16	ATNI Mid Year Conference</a:t>
            </a:r>
          </a:p>
          <a:p>
            <a:pPr marL="0" indent="0">
              <a:buNone/>
              <a:tabLst>
                <a:tab pos="1828800" algn="l"/>
              </a:tabLst>
            </a:pPr>
            <a:r>
              <a:rPr lang="en-US" sz="1600" dirty="0"/>
              <a:t>	</a:t>
            </a:r>
            <a:r>
              <a:rPr lang="en-US" sz="1600" dirty="0" smtClean="0"/>
              <a:t>WASPC Spring Expo &amp; Training</a:t>
            </a:r>
          </a:p>
          <a:p>
            <a:pPr marL="0" indent="0">
              <a:buNone/>
              <a:tabLst>
                <a:tab pos="1828800" algn="l"/>
              </a:tabLst>
            </a:pPr>
            <a:r>
              <a:rPr lang="en-US" sz="1600" dirty="0"/>
              <a:t>	</a:t>
            </a:r>
            <a:r>
              <a:rPr lang="en-US" sz="1600" dirty="0" smtClean="0"/>
              <a:t>WA Fire Chiefs Annual Conference &amp; Expo</a:t>
            </a:r>
          </a:p>
          <a:p>
            <a:pPr marL="0" indent="0">
              <a:buNone/>
              <a:tabLst>
                <a:tab pos="1828800" algn="l"/>
              </a:tabLst>
            </a:pPr>
            <a:r>
              <a:rPr lang="en-US" sz="1600" dirty="0" smtClean="0"/>
              <a:t>05/31/16	Jefferson Emergency Preparedness Fair</a:t>
            </a:r>
          </a:p>
          <a:p>
            <a:pPr marL="0" indent="0">
              <a:buNone/>
              <a:tabLst>
                <a:tab pos="1828800" algn="l"/>
              </a:tabLst>
            </a:pPr>
            <a:r>
              <a:rPr lang="en-US" sz="1600" dirty="0" smtClean="0"/>
              <a:t>06/07-09/16	</a:t>
            </a:r>
            <a:r>
              <a:rPr lang="en-US" sz="1600" dirty="0"/>
              <a:t>Public Safety Communications Research (PSCR) </a:t>
            </a:r>
            <a:r>
              <a:rPr lang="en-US" sz="1600" dirty="0" smtClean="0"/>
              <a:t>program 	Public </a:t>
            </a:r>
            <a:r>
              <a:rPr lang="en-US" sz="1600" dirty="0"/>
              <a:t>Safety Broadband Stakeholder </a:t>
            </a:r>
            <a:r>
              <a:rPr lang="en-US" sz="1600" dirty="0" smtClean="0"/>
              <a:t>Meeting</a:t>
            </a:r>
          </a:p>
          <a:p>
            <a:pPr marL="0" indent="0">
              <a:buNone/>
              <a:tabLst>
                <a:tab pos="1828800" algn="l"/>
              </a:tabLst>
            </a:pPr>
            <a:r>
              <a:rPr lang="en-US" sz="1600" dirty="0" smtClean="0"/>
              <a:t>06/27-30/16	National Congress of American Indians Mid-year 	conference</a:t>
            </a:r>
          </a:p>
          <a:p>
            <a:pPr marL="0" indent="0">
              <a:buNone/>
              <a:tabLst>
                <a:tab pos="1828800" algn="l"/>
              </a:tabLst>
            </a:pPr>
            <a:endParaRPr lang="en-US" sz="1800" dirty="0" smtClean="0"/>
          </a:p>
          <a:p>
            <a:pPr marL="0" indent="0">
              <a:buNone/>
              <a:tabLst>
                <a:tab pos="1828800" algn="l"/>
              </a:tabLst>
            </a:pPr>
            <a:endParaRPr lang="en-US" sz="1800" dirty="0" smtClean="0"/>
          </a:p>
          <a:p>
            <a:pPr marL="0" indent="0">
              <a:buNone/>
              <a:tabLst>
                <a:tab pos="1828800" algn="l"/>
              </a:tabLst>
            </a:pPr>
            <a:endParaRPr lang="en-US" sz="1800" dirty="0" smtClean="0"/>
          </a:p>
          <a:p>
            <a:pPr marL="0" indent="0">
              <a:buNone/>
              <a:tabLst>
                <a:tab pos="1828800" algn="l"/>
              </a:tabLst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93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914400"/>
            <a:ext cx="7543800" cy="609600"/>
          </a:xfrm>
        </p:spPr>
        <p:txBody>
          <a:bodyPr/>
          <a:lstStyle/>
          <a:p>
            <a:r>
              <a:rPr lang="en-US" dirty="0" smtClean="0">
                <a:solidFill>
                  <a:srgbClr val="336633"/>
                </a:solidFill>
              </a:rPr>
              <a:t>Outreach Milestones 2016: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38150" y="1676400"/>
            <a:ext cx="8229600" cy="46482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ATNI Resolution 16-17: </a:t>
            </a:r>
            <a:endParaRPr lang="en-US" sz="1800" dirty="0"/>
          </a:p>
          <a:p>
            <a:pPr marL="395288" indent="0">
              <a:buNone/>
            </a:pPr>
            <a:r>
              <a:rPr lang="en-US" sz="1600" i="1" dirty="0" smtClean="0"/>
              <a:t>“that </a:t>
            </a:r>
            <a:r>
              <a:rPr lang="en-US" sz="1600" i="1" dirty="0"/>
              <a:t>the </a:t>
            </a:r>
            <a:r>
              <a:rPr lang="en-US" sz="1600" i="1" dirty="0" smtClean="0"/>
              <a:t>ATNI </a:t>
            </a:r>
            <a:r>
              <a:rPr lang="en-US" sz="1600" i="1" dirty="0"/>
              <a:t>does hereby request that </a:t>
            </a:r>
            <a:r>
              <a:rPr lang="en-US" sz="1600" i="1" dirty="0" smtClean="0"/>
              <a:t>FirstNet and </a:t>
            </a:r>
            <a:r>
              <a:rPr lang="en-US" sz="1600" i="1" dirty="0"/>
              <a:t>the </a:t>
            </a:r>
            <a:r>
              <a:rPr lang="en-US" sz="1600" i="1" dirty="0" smtClean="0"/>
              <a:t>States </a:t>
            </a:r>
            <a:r>
              <a:rPr lang="en-US" sz="1600" i="1" dirty="0"/>
              <a:t>find a </a:t>
            </a:r>
            <a:r>
              <a:rPr lang="en-US" sz="1600" i="1" dirty="0" smtClean="0"/>
              <a:t>permanent</a:t>
            </a:r>
            <a:r>
              <a:rPr lang="en-US" sz="1600" i="1" dirty="0"/>
              <a:t>, </a:t>
            </a:r>
            <a:r>
              <a:rPr lang="en-US" sz="1600" i="1" dirty="0" smtClean="0"/>
              <a:t>long-term </a:t>
            </a:r>
            <a:r>
              <a:rPr lang="en-US" sz="1600" i="1" dirty="0"/>
              <a:t>funding solution so that </a:t>
            </a:r>
            <a:r>
              <a:rPr lang="en-US" sz="1600" i="1" dirty="0" smtClean="0"/>
              <a:t>Washington OneNet</a:t>
            </a:r>
            <a:r>
              <a:rPr lang="en-US" sz="1600" i="1" dirty="0"/>
              <a:t>, </a:t>
            </a:r>
            <a:r>
              <a:rPr lang="en-US" sz="1600" i="1" dirty="0" smtClean="0"/>
              <a:t>FirstNet in </a:t>
            </a:r>
            <a:r>
              <a:rPr lang="en-US" sz="1600" i="1" dirty="0"/>
              <a:t>Oregon, and the </a:t>
            </a:r>
            <a:r>
              <a:rPr lang="en-US" sz="1600" i="1" dirty="0" smtClean="0"/>
              <a:t>Idaho First Responder </a:t>
            </a:r>
            <a:r>
              <a:rPr lang="en-US" sz="1600" i="1" dirty="0"/>
              <a:t>Net can continue to engage </a:t>
            </a:r>
            <a:r>
              <a:rPr lang="en-US" sz="1600" i="1" dirty="0" smtClean="0"/>
              <a:t>tribes and </a:t>
            </a:r>
            <a:r>
              <a:rPr lang="en-US" sz="1600" i="1" dirty="0"/>
              <a:t>tribal internet </a:t>
            </a:r>
            <a:r>
              <a:rPr lang="en-US" sz="1600" i="1" dirty="0" smtClean="0"/>
              <a:t>businesses in </a:t>
            </a:r>
            <a:r>
              <a:rPr lang="en-US" sz="1600" i="1" dirty="0"/>
              <a:t>the design for FirstNet as Congress </a:t>
            </a:r>
            <a:r>
              <a:rPr lang="en-US" sz="1600" i="1" dirty="0" smtClean="0"/>
              <a:t>intended.”</a:t>
            </a:r>
          </a:p>
          <a:p>
            <a:pPr marL="0" indent="0">
              <a:buNone/>
              <a:tabLst>
                <a:tab pos="1828800" algn="l"/>
              </a:tabLst>
            </a:pPr>
            <a:endParaRPr lang="en-US" sz="900" dirty="0" smtClean="0"/>
          </a:p>
          <a:p>
            <a:pPr marL="0" indent="0" algn="ctr">
              <a:buNone/>
              <a:tabLst>
                <a:tab pos="1828800" algn="l"/>
              </a:tabLst>
            </a:pPr>
            <a:r>
              <a:rPr lang="en-US" sz="1800" dirty="0" smtClean="0"/>
              <a:t>Stakeholders engaged last quarter (January-March): 36,749</a:t>
            </a:r>
          </a:p>
          <a:p>
            <a:pPr marL="0" indent="0" algn="ctr">
              <a:buNone/>
              <a:tabLst>
                <a:tab pos="1828800" algn="l"/>
              </a:tabLst>
            </a:pPr>
            <a:r>
              <a:rPr lang="en-US" sz="1800" dirty="0" smtClean="0"/>
              <a:t>Twitter Reach: 43 tweets, 461 followers</a:t>
            </a:r>
          </a:p>
          <a:p>
            <a:pPr marL="0" indent="0" algn="ctr">
              <a:buNone/>
              <a:tabLst>
                <a:tab pos="1828800" algn="l"/>
              </a:tabLst>
            </a:pPr>
            <a:r>
              <a:rPr lang="en-US" sz="1800" dirty="0" smtClean="0"/>
              <a:t>Facebook: 40 posts, 99 Followers</a:t>
            </a:r>
            <a:r>
              <a:rPr lang="en-US" sz="1800" dirty="0"/>
              <a:t>	</a:t>
            </a:r>
            <a:endParaRPr lang="en-US" sz="1800" dirty="0" smtClean="0"/>
          </a:p>
          <a:p>
            <a:pPr marL="0" indent="0" algn="ctr">
              <a:buNone/>
              <a:tabLst>
                <a:tab pos="1828800" algn="l"/>
              </a:tabLst>
            </a:pPr>
            <a:r>
              <a:rPr lang="en-US" sz="1800" dirty="0" smtClean="0"/>
              <a:t>GovDelivery: 4 bulletins, 3886 subscribers</a:t>
            </a:r>
          </a:p>
          <a:p>
            <a:pPr marL="0" indent="0" algn="ctr">
              <a:buNone/>
              <a:tabLst>
                <a:tab pos="1828800" algn="l"/>
              </a:tabLst>
            </a:pPr>
            <a:r>
              <a:rPr lang="en-US" sz="1800" dirty="0" smtClean="0"/>
              <a:t>Web Stats:</a:t>
            </a:r>
            <a:r>
              <a:rPr lang="en-US" sz="1800" dirty="0"/>
              <a:t> </a:t>
            </a:r>
            <a:r>
              <a:rPr lang="en-US" sz="1800" dirty="0" smtClean="0"/>
              <a:t>1898 views, 5 YouTube plays, 323 Vimeo plays</a:t>
            </a:r>
          </a:p>
          <a:p>
            <a:pPr marL="0" indent="0" algn="ctr">
              <a:buNone/>
              <a:tabLst>
                <a:tab pos="1828800" algn="l"/>
              </a:tabLst>
            </a:pPr>
            <a:endParaRPr lang="en-US" sz="1800" dirty="0" smtClean="0"/>
          </a:p>
          <a:p>
            <a:pPr marL="0" indent="0">
              <a:buNone/>
              <a:tabLst>
                <a:tab pos="1828800" algn="l"/>
              </a:tabLst>
            </a:pPr>
            <a:r>
              <a:rPr lang="en-US" sz="1800" dirty="0" smtClean="0"/>
              <a:t>Began production on </a:t>
            </a:r>
            <a:r>
              <a:rPr lang="en-US" sz="1800" i="1" dirty="0" smtClean="0"/>
              <a:t>Active Shooter in Schools video</a:t>
            </a:r>
            <a:r>
              <a:rPr lang="en-US" sz="1800" dirty="0" smtClean="0"/>
              <a:t>.  Pre-production on Wildfire video.  </a:t>
            </a:r>
          </a:p>
          <a:p>
            <a:pPr marL="0" indent="0">
              <a:buNone/>
              <a:tabLst>
                <a:tab pos="1828800" algn="l"/>
              </a:tabLst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8291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457200" y="737556"/>
            <a:ext cx="7543800" cy="7864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336633"/>
                </a:solidFill>
              </a:rPr>
              <a:t>Draft Infographics (not for distribution</a:t>
            </a:r>
            <a:r>
              <a:rPr lang="en-US" dirty="0" smtClean="0">
                <a:solidFill>
                  <a:srgbClr val="336633"/>
                </a:solidFill>
              </a:rPr>
              <a:t>):</a:t>
            </a:r>
            <a:endParaRPr lang="en-US" dirty="0">
              <a:solidFill>
                <a:srgbClr val="D2533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1981200" cy="495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371600"/>
            <a:ext cx="1981200" cy="4953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20981540">
            <a:off x="496695" y="2893465"/>
            <a:ext cx="693141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10160">
                  <a:solidFill>
                    <a:srgbClr val="808DA0"/>
                  </a:solidFill>
                  <a:prstDash val="solid"/>
                </a:ln>
                <a:solidFill>
                  <a:srgbClr val="D2533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Draft</a:t>
            </a:r>
            <a:endParaRPr lang="en-US" sz="9600" b="1" dirty="0">
              <a:ln w="10160">
                <a:solidFill>
                  <a:srgbClr val="808DA0"/>
                </a:solidFill>
                <a:prstDash val="solid"/>
              </a:ln>
              <a:solidFill>
                <a:srgbClr val="D2533C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5176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391400" cy="854213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Agenda For Review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153400" cy="5181600"/>
          </a:xfrm>
        </p:spPr>
        <p:txBody>
          <a:bodyPr>
            <a:noAutofit/>
          </a:bodyPr>
          <a:lstStyle/>
          <a:p>
            <a:pPr marL="574675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/>
              <a:t>Welcome and </a:t>
            </a:r>
            <a:r>
              <a:rPr lang="en-US" sz="2400" dirty="0" smtClean="0"/>
              <a:t>Introductions</a:t>
            </a:r>
          </a:p>
          <a:p>
            <a:pPr marL="574675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 smtClean="0"/>
              <a:t>Approval of December Meeting Materials</a:t>
            </a:r>
            <a:endParaRPr lang="en-US" sz="2400" dirty="0"/>
          </a:p>
          <a:p>
            <a:pPr marL="574675" lvl="0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 smtClean="0"/>
              <a:t>News and Information Roundtable</a:t>
            </a:r>
          </a:p>
          <a:p>
            <a:pPr marL="574675" lvl="0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 smtClean="0"/>
              <a:t>Public Comment</a:t>
            </a:r>
          </a:p>
          <a:p>
            <a:pPr marL="574675" lvl="0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/>
              <a:t>Ongoing </a:t>
            </a:r>
            <a:r>
              <a:rPr lang="en-US" sz="2400" dirty="0" smtClean="0"/>
              <a:t>Projects</a:t>
            </a:r>
            <a:endParaRPr lang="en-US" sz="2400" b="0" dirty="0"/>
          </a:p>
          <a:p>
            <a:pPr marL="574675" lvl="0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 smtClean="0"/>
              <a:t>Washington OneNet / FirstNet In Washington</a:t>
            </a:r>
          </a:p>
          <a:p>
            <a:pPr marL="574675" lvl="0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 smtClean="0"/>
              <a:t>Good </a:t>
            </a:r>
            <a:r>
              <a:rPr lang="en-US" sz="2400" dirty="0"/>
              <a:t>of the Order</a:t>
            </a:r>
          </a:p>
          <a:p>
            <a:pPr marL="574675" lvl="0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sz="2400" dirty="0" smtClean="0"/>
              <a:t>FirstNet Presentation </a:t>
            </a:r>
            <a:endParaRPr lang="en-US" sz="2400" b="0" dirty="0" smtClean="0"/>
          </a:p>
          <a:p>
            <a:pPr marL="574675" lvl="0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endParaRPr lang="en-US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574675" lvl="0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574675" lvl="0" indent="-341313">
              <a:lnSpc>
                <a:spcPct val="110000"/>
              </a:lnSpc>
              <a:spcBef>
                <a:spcPts val="0"/>
              </a:spcBef>
              <a:buClrTx/>
              <a:buSzPct val="110000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Modify this agenda?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 marL="118872" indent="0">
              <a:lnSpc>
                <a:spcPct val="150000"/>
              </a:lnSpc>
              <a:buClr>
                <a:srgbClr val="FCD116"/>
              </a:buClr>
              <a:buSzPct val="125000"/>
              <a:buNone/>
            </a:pPr>
            <a:endParaRPr lang="en-US" sz="3000" b="1" dirty="0" smtClean="0"/>
          </a:p>
        </p:txBody>
      </p:sp>
    </p:spTree>
    <p:extLst>
      <p:ext uri="{BB962C8B-B14F-4D97-AF65-F5344CB8AC3E}">
        <p14:creationId xmlns:p14="http://schemas.microsoft.com/office/powerpoint/2010/main" val="244377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52600"/>
            <a:ext cx="7315200" cy="4038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Good of the Order</a:t>
            </a:r>
            <a:br>
              <a:rPr lang="en-US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Next Meeting:  June 16, 2016</a:t>
            </a:r>
            <a:br>
              <a:rPr lang="en-US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Location:</a:t>
            </a:r>
            <a:b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3600" u="sng" dirty="0" smtClean="0">
                <a:solidFill>
                  <a:schemeClr val="tx2">
                    <a:lumMod val="75000"/>
                  </a:schemeClr>
                </a:solidFill>
              </a:rPr>
              <a:t>1500 Jefferson Room 2208</a:t>
            </a:r>
            <a:br>
              <a:rPr lang="en-US" sz="3600" u="sng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3600" u="sng" dirty="0" smtClean="0">
                <a:solidFill>
                  <a:schemeClr val="tx2">
                    <a:lumMod val="75000"/>
                  </a:schemeClr>
                </a:solidFill>
              </a:rPr>
              <a:t>Olympia WA 98504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600" b="0" dirty="0"/>
              <a:t> </a:t>
            </a:r>
            <a:r>
              <a:rPr lang="en-US" sz="3600" dirty="0"/>
              <a:t> 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46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95400"/>
            <a:ext cx="7315200" cy="4495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FirstNet Update</a:t>
            </a:r>
            <a:br>
              <a:rPr lang="en-US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TJ Kennedy, </a:t>
            </a:r>
            <a:b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FirstNet President</a:t>
            </a:r>
            <a:b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19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ctrTitle"/>
          </p:nvPr>
        </p:nvSpPr>
        <p:spPr>
          <a:xfrm>
            <a:off x="0" y="3532300"/>
            <a:ext cx="9144000" cy="951030"/>
          </a:xfrm>
        </p:spPr>
        <p:txBody>
          <a:bodyPr/>
          <a:lstStyle/>
          <a:p>
            <a:r>
              <a:rPr lang="en-US" dirty="0"/>
              <a:t>FirstNet Update to Washington SIEC</a:t>
            </a:r>
            <a:br>
              <a:rPr lang="en-US" dirty="0"/>
            </a:br>
            <a:r>
              <a:rPr lang="en-US" sz="1800" i="1" dirty="0"/>
              <a:t>Addressing Washington’s Interests</a:t>
            </a:r>
            <a:endParaRPr lang="en-US" sz="1800" b="0" i="1" dirty="0"/>
          </a:p>
        </p:txBody>
      </p:sp>
      <p:sp>
        <p:nvSpPr>
          <p:cNvPr id="6" name="Subtitle 4"/>
          <p:cNvSpPr>
            <a:spLocks noGrp="1"/>
          </p:cNvSpPr>
          <p:nvPr>
            <p:ph type="subTitle" idx="1"/>
          </p:nvPr>
        </p:nvSpPr>
        <p:spPr>
          <a:xfrm>
            <a:off x="0" y="4855078"/>
            <a:ext cx="9144000" cy="2155322"/>
          </a:xfrm>
        </p:spPr>
        <p:txBody>
          <a:bodyPr>
            <a:noAutofit/>
          </a:bodyPr>
          <a:lstStyle/>
          <a:p>
            <a:r>
              <a:rPr lang="en-US" dirty="0"/>
              <a:t>TJ Kennedy</a:t>
            </a:r>
          </a:p>
          <a:p>
            <a:r>
              <a:rPr lang="en-US" sz="2800" b="0" dirty="0">
                <a:solidFill>
                  <a:schemeClr val="tx2">
                    <a:lumMod val="75000"/>
                  </a:schemeClr>
                </a:solidFill>
              </a:rPr>
              <a:t>President</a:t>
            </a:r>
            <a:r>
              <a:rPr lang="en-US" dirty="0"/>
              <a:t/>
            </a:r>
            <a:br>
              <a:rPr lang="en-US" dirty="0"/>
            </a:br>
            <a:endParaRPr lang="en-US" sz="2400" b="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07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950" y="20577"/>
            <a:ext cx="6184450" cy="1089529"/>
          </a:xfrm>
        </p:spPr>
        <p:txBody>
          <a:bodyPr/>
          <a:lstStyle/>
          <a:p>
            <a:r>
              <a:rPr lang="en-US" dirty="0"/>
              <a:t>Addressing Washington’s Interests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US" dirty="0"/>
          </a:p>
          <a:p>
            <a:pPr lvl="0"/>
            <a:r>
              <a:rPr lang="en-US" dirty="0"/>
              <a:t>Timeline to FirstNet implementation in Washington</a:t>
            </a:r>
          </a:p>
          <a:p>
            <a:pPr lvl="0"/>
            <a:r>
              <a:rPr lang="en-US" dirty="0"/>
              <a:t>Highlight of RFP answers</a:t>
            </a:r>
          </a:p>
          <a:p>
            <a:pPr lvl="0"/>
            <a:r>
              <a:rPr lang="en-US" dirty="0"/>
              <a:t>State Plan Development and Delivery to SIEC</a:t>
            </a:r>
          </a:p>
          <a:p>
            <a:pPr lvl="0"/>
            <a:r>
              <a:rPr lang="en-US" dirty="0"/>
              <a:t>How FirstNet will consult with States</a:t>
            </a:r>
          </a:p>
          <a:p>
            <a:pPr lvl="0"/>
            <a:r>
              <a:rPr lang="en-US" dirty="0"/>
              <a:t>Definition of Public Safety</a:t>
            </a:r>
          </a:p>
          <a:p>
            <a:pPr lvl="0"/>
            <a:r>
              <a:rPr lang="en-US" dirty="0"/>
              <a:t>Support for Tribal Nations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1D051-25B9-436F-9B34-D83A7F1E4039}" type="slidenum">
              <a:rPr>
                <a:solidFill>
                  <a:prstClr val="white"/>
                </a:solidFill>
              </a:rPr>
              <a:pPr/>
              <a:t>33</a:t>
            </a:fld>
            <a:endParaRPr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1431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0" t="12452" r="5099" b="21246"/>
          <a:stretch/>
        </p:blipFill>
        <p:spPr>
          <a:xfrm>
            <a:off x="1779998" y="1658634"/>
            <a:ext cx="5810036" cy="3398178"/>
          </a:xfrm>
          <a:prstGeom prst="rect">
            <a:avLst/>
          </a:prstGeom>
          <a:solidFill>
            <a:schemeClr val="accent1"/>
          </a:solidFill>
          <a:effectLst>
            <a:softEdge rad="10922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1" r="21635" b="9903"/>
          <a:stretch/>
        </p:blipFill>
        <p:spPr>
          <a:xfrm>
            <a:off x="0" y="1186962"/>
            <a:ext cx="7165731" cy="4686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256" y="3141124"/>
            <a:ext cx="1533344" cy="110050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356698" y="2119692"/>
            <a:ext cx="4034675" cy="406692"/>
            <a:chOff x="2356698" y="2119692"/>
            <a:chExt cx="4034675" cy="406692"/>
          </a:xfrm>
        </p:grpSpPr>
        <p:sp>
          <p:nvSpPr>
            <p:cNvPr id="7" name="Rectangle 6"/>
            <p:cNvSpPr/>
            <p:nvPr/>
          </p:nvSpPr>
          <p:spPr>
            <a:xfrm>
              <a:off x="2369623" y="2119692"/>
              <a:ext cx="4021750" cy="406692"/>
            </a:xfrm>
            <a:prstGeom prst="rect">
              <a:avLst/>
            </a:prstGeom>
            <a:solidFill>
              <a:srgbClr val="FFFFFF">
                <a:alpha val="34118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2356698" y="2158069"/>
              <a:ext cx="1989057" cy="3299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541396" y="2153356"/>
              <a:ext cx="1666797" cy="3393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prstClr val="white"/>
                  </a:solidFill>
                </a:rPr>
                <a:t>From:  </a:t>
              </a:r>
              <a:r>
                <a:rPr lang="en-US" sz="1100" b="1" dirty="0">
                  <a:solidFill>
                    <a:prstClr val="white"/>
                  </a:solidFill>
                </a:rPr>
                <a:t>Middle Class</a:t>
              </a:r>
              <a:br>
                <a:rPr lang="en-US" sz="1100" b="1" dirty="0">
                  <a:solidFill>
                    <a:prstClr val="white"/>
                  </a:solidFill>
                </a:rPr>
              </a:br>
              <a:r>
                <a:rPr lang="en-US" sz="1100" b="1" dirty="0">
                  <a:solidFill>
                    <a:prstClr val="white"/>
                  </a:solidFill>
                </a:rPr>
                <a:t>Tax Relief Act of 2012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383462" y="2158069"/>
              <a:ext cx="1989057" cy="3299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528362" y="2152657"/>
              <a:ext cx="1768743" cy="3407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prstClr val="white"/>
                  </a:solidFill>
                </a:rPr>
                <a:t>To:  </a:t>
              </a:r>
              <a:r>
                <a:rPr lang="en-US" sz="1100" b="1" dirty="0">
                  <a:solidFill>
                    <a:prstClr val="white"/>
                  </a:solidFill>
                </a:rPr>
                <a:t>Nationwide Public Safety Broadband Network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116593" y="3530112"/>
            <a:ext cx="404849" cy="639723"/>
            <a:chOff x="5516978" y="3371517"/>
            <a:chExt cx="404849" cy="639723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6978" y="3371517"/>
              <a:ext cx="404849" cy="6397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2856" y="3480322"/>
              <a:ext cx="211056" cy="2110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7950" y="269876"/>
            <a:ext cx="6184450" cy="590931"/>
          </a:xfrm>
        </p:spPr>
        <p:txBody>
          <a:bodyPr/>
          <a:lstStyle/>
          <a:p>
            <a:r>
              <a:rPr lang="en-US" dirty="0"/>
              <a:t>Strategic Program Roadmap 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1D051-25B9-436F-9B34-D83A7F1E4039}" type="slidenum">
              <a:rPr>
                <a:solidFill>
                  <a:prstClr val="white"/>
                </a:solidFill>
              </a:rPr>
              <a:pPr/>
              <a:t>34</a:t>
            </a:fld>
            <a:endParaRPr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84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161910" y="1258050"/>
            <a:ext cx="909700" cy="711998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97684" y="2522016"/>
            <a:ext cx="1146675" cy="809625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615" y="3193475"/>
            <a:ext cx="441172" cy="60561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85800" y="2592881"/>
            <a:ext cx="118477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prstClr val="black"/>
                </a:solidFill>
              </a:rPr>
              <a:t>Release Strategic Program Roadmap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984043" y="2466494"/>
            <a:ext cx="889000" cy="627947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3243" y="2488720"/>
            <a:ext cx="9702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prstClr val="black"/>
                </a:solidFill>
              </a:rPr>
              <a:t>Public Notices</a:t>
            </a:r>
            <a:br>
              <a:rPr lang="en-US" sz="1050" b="1" dirty="0">
                <a:solidFill>
                  <a:prstClr val="black"/>
                </a:solidFill>
              </a:rPr>
            </a:br>
            <a:r>
              <a:rPr lang="en-US" sz="1050" b="1" dirty="0">
                <a:solidFill>
                  <a:prstClr val="black"/>
                </a:solidFill>
              </a:rPr>
              <a:t> &amp; Comments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110848" y="2069234"/>
            <a:ext cx="952499" cy="749222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23295" y="2060368"/>
            <a:ext cx="94633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prstClr val="black"/>
                </a:solidFill>
              </a:rPr>
              <a:t>Initial State &amp;</a:t>
            </a:r>
            <a:br>
              <a:rPr lang="en-US" sz="1050" b="1" dirty="0">
                <a:solidFill>
                  <a:prstClr val="black"/>
                </a:solidFill>
              </a:rPr>
            </a:br>
            <a:r>
              <a:rPr lang="en-US" sz="1050" b="1" dirty="0">
                <a:solidFill>
                  <a:prstClr val="black"/>
                </a:solidFill>
              </a:rPr>
              <a:t>Territory</a:t>
            </a:r>
          </a:p>
          <a:p>
            <a:pPr algn="ctr"/>
            <a:r>
              <a:rPr lang="en-US" sz="1050" b="1" dirty="0">
                <a:solidFill>
                  <a:prstClr val="black"/>
                </a:solidFill>
              </a:rPr>
              <a:t>Consultations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185531" y="1740861"/>
            <a:ext cx="826935" cy="702984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85531" y="1733092"/>
            <a:ext cx="84366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prstClr val="black"/>
                </a:solidFill>
              </a:rPr>
              <a:t>Release Draft RFP </a:t>
            </a:r>
          </a:p>
          <a:p>
            <a:pPr algn="ctr"/>
            <a:r>
              <a:rPr lang="en-US" sz="1050" b="1" dirty="0">
                <a:solidFill>
                  <a:prstClr val="black"/>
                </a:solidFill>
              </a:rPr>
              <a:t>Documents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169103" y="1412489"/>
            <a:ext cx="1003544" cy="656744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86600" y="1280713"/>
            <a:ext cx="104259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prstClr val="black"/>
                </a:solidFill>
              </a:rPr>
              <a:t>Start Expanded Outreach &amp; Consultation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186113" y="1341717"/>
            <a:ext cx="96952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prstClr val="black"/>
                </a:solidFill>
              </a:rPr>
              <a:t>Gather Early Builder Key Lessons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0" y="0"/>
            <a:ext cx="9143999" cy="838200"/>
            <a:chOff x="0" y="0"/>
            <a:chExt cx="9143999" cy="406692"/>
          </a:xfrm>
        </p:grpSpPr>
        <p:sp>
          <p:nvSpPr>
            <p:cNvPr id="32" name="Rectangle 31"/>
            <p:cNvSpPr/>
            <p:nvPr/>
          </p:nvSpPr>
          <p:spPr>
            <a:xfrm>
              <a:off x="0" y="0"/>
              <a:ext cx="9143999" cy="406692"/>
            </a:xfrm>
            <a:prstGeom prst="rect">
              <a:avLst/>
            </a:prstGeom>
            <a:solidFill>
              <a:srgbClr val="FFFFFF">
                <a:alpha val="34118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28282" y="32965"/>
              <a:ext cx="9096866" cy="340762"/>
              <a:chOff x="28282" y="32965"/>
              <a:chExt cx="9096866" cy="340762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4788822" y="38376"/>
                <a:ext cx="4336326" cy="329939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4760248" y="32965"/>
                <a:ext cx="4318940" cy="34076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To:  RFP Release</a:t>
                </a: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28282" y="38377"/>
                <a:ext cx="4610394" cy="329939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228307" y="33664"/>
                <a:ext cx="4268145" cy="3393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From:  Strategic Program </a:t>
                </a:r>
              </a:p>
              <a:p>
                <a:pPr algn="ctr"/>
                <a:r>
                  <a:rPr lang="en-US" sz="20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Roadmap Release</a:t>
                </a:r>
              </a:p>
            </p:txBody>
          </p:sp>
        </p:grpSp>
      </p:grpSp>
      <p:pic>
        <p:nvPicPr>
          <p:cNvPr id="33" name="Picture 32" descr="Capito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09705"/>
            <a:ext cx="1590703" cy="935333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1" name="Rounded Rectangle 40"/>
          <p:cNvSpPr/>
          <p:nvPr/>
        </p:nvSpPr>
        <p:spPr>
          <a:xfrm>
            <a:off x="6287760" y="1273342"/>
            <a:ext cx="825499" cy="677227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278492" y="1255018"/>
            <a:ext cx="83476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prstClr val="black"/>
                </a:solidFill>
              </a:rPr>
              <a:t>Receive PSAC Findings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8312688" y="1524000"/>
            <a:ext cx="793749" cy="511129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298511" y="1524000"/>
            <a:ext cx="79374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prstClr val="black"/>
                </a:solidFill>
              </a:rPr>
              <a:t>RFP Released 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42793" y="4557050"/>
            <a:ext cx="25154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Phases I &amp; II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</a:rPr>
              <a:t>2014-15</a:t>
            </a:r>
          </a:p>
        </p:txBody>
      </p:sp>
      <p:sp>
        <p:nvSpPr>
          <p:cNvPr id="39" name="Rounded Rectangular Callout 7"/>
          <p:cNvSpPr/>
          <p:nvPr/>
        </p:nvSpPr>
        <p:spPr>
          <a:xfrm rot="10800000">
            <a:off x="2438401" y="3048000"/>
            <a:ext cx="2255216" cy="1585435"/>
          </a:xfrm>
          <a:custGeom>
            <a:avLst/>
            <a:gdLst>
              <a:gd name="connsiteX0" fmla="*/ 0 w 2000598"/>
              <a:gd name="connsiteY0" fmla="*/ 181932 h 1091570"/>
              <a:gd name="connsiteX1" fmla="*/ 181932 w 2000598"/>
              <a:gd name="connsiteY1" fmla="*/ 0 h 1091570"/>
              <a:gd name="connsiteX2" fmla="*/ 333433 w 2000598"/>
              <a:gd name="connsiteY2" fmla="*/ 0 h 1091570"/>
              <a:gd name="connsiteX3" fmla="*/ 333433 w 2000598"/>
              <a:gd name="connsiteY3" fmla="*/ 0 h 1091570"/>
              <a:gd name="connsiteX4" fmla="*/ 833583 w 2000598"/>
              <a:gd name="connsiteY4" fmla="*/ 0 h 1091570"/>
              <a:gd name="connsiteX5" fmla="*/ 1818666 w 2000598"/>
              <a:gd name="connsiteY5" fmla="*/ 0 h 1091570"/>
              <a:gd name="connsiteX6" fmla="*/ 2000598 w 2000598"/>
              <a:gd name="connsiteY6" fmla="*/ 181932 h 1091570"/>
              <a:gd name="connsiteX7" fmla="*/ 2000598 w 2000598"/>
              <a:gd name="connsiteY7" fmla="*/ 636749 h 1091570"/>
              <a:gd name="connsiteX8" fmla="*/ 2000598 w 2000598"/>
              <a:gd name="connsiteY8" fmla="*/ 636749 h 1091570"/>
              <a:gd name="connsiteX9" fmla="*/ 2000598 w 2000598"/>
              <a:gd name="connsiteY9" fmla="*/ 909642 h 1091570"/>
              <a:gd name="connsiteX10" fmla="*/ 2000598 w 2000598"/>
              <a:gd name="connsiteY10" fmla="*/ 909638 h 1091570"/>
              <a:gd name="connsiteX11" fmla="*/ 1818666 w 2000598"/>
              <a:gd name="connsiteY11" fmla="*/ 1091570 h 1091570"/>
              <a:gd name="connsiteX12" fmla="*/ 833583 w 2000598"/>
              <a:gd name="connsiteY12" fmla="*/ 1091570 h 1091570"/>
              <a:gd name="connsiteX13" fmla="*/ 583514 w 2000598"/>
              <a:gd name="connsiteY13" fmla="*/ 1228016 h 1091570"/>
              <a:gd name="connsiteX14" fmla="*/ 333433 w 2000598"/>
              <a:gd name="connsiteY14" fmla="*/ 1091570 h 1091570"/>
              <a:gd name="connsiteX15" fmla="*/ 181932 w 2000598"/>
              <a:gd name="connsiteY15" fmla="*/ 1091570 h 1091570"/>
              <a:gd name="connsiteX16" fmla="*/ 0 w 2000598"/>
              <a:gd name="connsiteY16" fmla="*/ 909638 h 1091570"/>
              <a:gd name="connsiteX17" fmla="*/ 0 w 2000598"/>
              <a:gd name="connsiteY17" fmla="*/ 909642 h 1091570"/>
              <a:gd name="connsiteX18" fmla="*/ 0 w 2000598"/>
              <a:gd name="connsiteY18" fmla="*/ 636749 h 1091570"/>
              <a:gd name="connsiteX19" fmla="*/ 0 w 2000598"/>
              <a:gd name="connsiteY19" fmla="*/ 636749 h 1091570"/>
              <a:gd name="connsiteX20" fmla="*/ 0 w 2000598"/>
              <a:gd name="connsiteY20" fmla="*/ 181932 h 1091570"/>
              <a:gd name="connsiteX0" fmla="*/ 0 w 2000598"/>
              <a:gd name="connsiteY0" fmla="*/ 181932 h 1228016"/>
              <a:gd name="connsiteX1" fmla="*/ 181932 w 2000598"/>
              <a:gd name="connsiteY1" fmla="*/ 0 h 1228016"/>
              <a:gd name="connsiteX2" fmla="*/ 333433 w 2000598"/>
              <a:gd name="connsiteY2" fmla="*/ 0 h 1228016"/>
              <a:gd name="connsiteX3" fmla="*/ 333433 w 2000598"/>
              <a:gd name="connsiteY3" fmla="*/ 0 h 1228016"/>
              <a:gd name="connsiteX4" fmla="*/ 833583 w 2000598"/>
              <a:gd name="connsiteY4" fmla="*/ 0 h 1228016"/>
              <a:gd name="connsiteX5" fmla="*/ 1818666 w 2000598"/>
              <a:gd name="connsiteY5" fmla="*/ 0 h 1228016"/>
              <a:gd name="connsiteX6" fmla="*/ 2000598 w 2000598"/>
              <a:gd name="connsiteY6" fmla="*/ 181932 h 1228016"/>
              <a:gd name="connsiteX7" fmla="*/ 2000598 w 2000598"/>
              <a:gd name="connsiteY7" fmla="*/ 636749 h 1228016"/>
              <a:gd name="connsiteX8" fmla="*/ 2000598 w 2000598"/>
              <a:gd name="connsiteY8" fmla="*/ 636749 h 1228016"/>
              <a:gd name="connsiteX9" fmla="*/ 2000598 w 2000598"/>
              <a:gd name="connsiteY9" fmla="*/ 909642 h 1228016"/>
              <a:gd name="connsiteX10" fmla="*/ 2000598 w 2000598"/>
              <a:gd name="connsiteY10" fmla="*/ 909638 h 1228016"/>
              <a:gd name="connsiteX11" fmla="*/ 1818666 w 2000598"/>
              <a:gd name="connsiteY11" fmla="*/ 1091570 h 1228016"/>
              <a:gd name="connsiteX12" fmla="*/ 662761 w 2000598"/>
              <a:gd name="connsiteY12" fmla="*/ 1091570 h 1228016"/>
              <a:gd name="connsiteX13" fmla="*/ 583514 w 2000598"/>
              <a:gd name="connsiteY13" fmla="*/ 1228016 h 1228016"/>
              <a:gd name="connsiteX14" fmla="*/ 333433 w 2000598"/>
              <a:gd name="connsiteY14" fmla="*/ 1091570 h 1228016"/>
              <a:gd name="connsiteX15" fmla="*/ 181932 w 2000598"/>
              <a:gd name="connsiteY15" fmla="*/ 1091570 h 1228016"/>
              <a:gd name="connsiteX16" fmla="*/ 0 w 2000598"/>
              <a:gd name="connsiteY16" fmla="*/ 909638 h 1228016"/>
              <a:gd name="connsiteX17" fmla="*/ 0 w 2000598"/>
              <a:gd name="connsiteY17" fmla="*/ 909642 h 1228016"/>
              <a:gd name="connsiteX18" fmla="*/ 0 w 2000598"/>
              <a:gd name="connsiteY18" fmla="*/ 636749 h 1228016"/>
              <a:gd name="connsiteX19" fmla="*/ 0 w 2000598"/>
              <a:gd name="connsiteY19" fmla="*/ 636749 h 1228016"/>
              <a:gd name="connsiteX20" fmla="*/ 0 w 2000598"/>
              <a:gd name="connsiteY20" fmla="*/ 181932 h 1228016"/>
              <a:gd name="connsiteX0" fmla="*/ 0 w 2000598"/>
              <a:gd name="connsiteY0" fmla="*/ 181932 h 1228016"/>
              <a:gd name="connsiteX1" fmla="*/ 181932 w 2000598"/>
              <a:gd name="connsiteY1" fmla="*/ 0 h 1228016"/>
              <a:gd name="connsiteX2" fmla="*/ 333433 w 2000598"/>
              <a:gd name="connsiteY2" fmla="*/ 0 h 1228016"/>
              <a:gd name="connsiteX3" fmla="*/ 333433 w 2000598"/>
              <a:gd name="connsiteY3" fmla="*/ 0 h 1228016"/>
              <a:gd name="connsiteX4" fmla="*/ 833583 w 2000598"/>
              <a:gd name="connsiteY4" fmla="*/ 0 h 1228016"/>
              <a:gd name="connsiteX5" fmla="*/ 1818666 w 2000598"/>
              <a:gd name="connsiteY5" fmla="*/ 0 h 1228016"/>
              <a:gd name="connsiteX6" fmla="*/ 2000598 w 2000598"/>
              <a:gd name="connsiteY6" fmla="*/ 181932 h 1228016"/>
              <a:gd name="connsiteX7" fmla="*/ 2000598 w 2000598"/>
              <a:gd name="connsiteY7" fmla="*/ 636749 h 1228016"/>
              <a:gd name="connsiteX8" fmla="*/ 2000598 w 2000598"/>
              <a:gd name="connsiteY8" fmla="*/ 636749 h 1228016"/>
              <a:gd name="connsiteX9" fmla="*/ 2000598 w 2000598"/>
              <a:gd name="connsiteY9" fmla="*/ 909642 h 1228016"/>
              <a:gd name="connsiteX10" fmla="*/ 2000598 w 2000598"/>
              <a:gd name="connsiteY10" fmla="*/ 909638 h 1228016"/>
              <a:gd name="connsiteX11" fmla="*/ 1818666 w 2000598"/>
              <a:gd name="connsiteY11" fmla="*/ 1091570 h 1228016"/>
              <a:gd name="connsiteX12" fmla="*/ 662761 w 2000598"/>
              <a:gd name="connsiteY12" fmla="*/ 1091570 h 1228016"/>
              <a:gd name="connsiteX13" fmla="*/ 583514 w 2000598"/>
              <a:gd name="connsiteY13" fmla="*/ 1228016 h 1228016"/>
              <a:gd name="connsiteX14" fmla="*/ 443965 w 2000598"/>
              <a:gd name="connsiteY14" fmla="*/ 1091570 h 1228016"/>
              <a:gd name="connsiteX15" fmla="*/ 181932 w 2000598"/>
              <a:gd name="connsiteY15" fmla="*/ 1091570 h 1228016"/>
              <a:gd name="connsiteX16" fmla="*/ 0 w 2000598"/>
              <a:gd name="connsiteY16" fmla="*/ 909638 h 1228016"/>
              <a:gd name="connsiteX17" fmla="*/ 0 w 2000598"/>
              <a:gd name="connsiteY17" fmla="*/ 909642 h 1228016"/>
              <a:gd name="connsiteX18" fmla="*/ 0 w 2000598"/>
              <a:gd name="connsiteY18" fmla="*/ 636749 h 1228016"/>
              <a:gd name="connsiteX19" fmla="*/ 0 w 2000598"/>
              <a:gd name="connsiteY19" fmla="*/ 636749 h 1228016"/>
              <a:gd name="connsiteX20" fmla="*/ 0 w 2000598"/>
              <a:gd name="connsiteY20" fmla="*/ 181932 h 1228016"/>
              <a:gd name="connsiteX0" fmla="*/ 0 w 2000598"/>
              <a:gd name="connsiteY0" fmla="*/ 181932 h 1328499"/>
              <a:gd name="connsiteX1" fmla="*/ 181932 w 2000598"/>
              <a:gd name="connsiteY1" fmla="*/ 0 h 1328499"/>
              <a:gd name="connsiteX2" fmla="*/ 333433 w 2000598"/>
              <a:gd name="connsiteY2" fmla="*/ 0 h 1328499"/>
              <a:gd name="connsiteX3" fmla="*/ 333433 w 2000598"/>
              <a:gd name="connsiteY3" fmla="*/ 0 h 1328499"/>
              <a:gd name="connsiteX4" fmla="*/ 833583 w 2000598"/>
              <a:gd name="connsiteY4" fmla="*/ 0 h 1328499"/>
              <a:gd name="connsiteX5" fmla="*/ 1818666 w 2000598"/>
              <a:gd name="connsiteY5" fmla="*/ 0 h 1328499"/>
              <a:gd name="connsiteX6" fmla="*/ 2000598 w 2000598"/>
              <a:gd name="connsiteY6" fmla="*/ 181932 h 1328499"/>
              <a:gd name="connsiteX7" fmla="*/ 2000598 w 2000598"/>
              <a:gd name="connsiteY7" fmla="*/ 636749 h 1328499"/>
              <a:gd name="connsiteX8" fmla="*/ 2000598 w 2000598"/>
              <a:gd name="connsiteY8" fmla="*/ 636749 h 1328499"/>
              <a:gd name="connsiteX9" fmla="*/ 2000598 w 2000598"/>
              <a:gd name="connsiteY9" fmla="*/ 909642 h 1328499"/>
              <a:gd name="connsiteX10" fmla="*/ 2000598 w 2000598"/>
              <a:gd name="connsiteY10" fmla="*/ 909638 h 1328499"/>
              <a:gd name="connsiteX11" fmla="*/ 1818666 w 2000598"/>
              <a:gd name="connsiteY11" fmla="*/ 1091570 h 1328499"/>
              <a:gd name="connsiteX12" fmla="*/ 662761 w 2000598"/>
              <a:gd name="connsiteY12" fmla="*/ 1091570 h 1328499"/>
              <a:gd name="connsiteX13" fmla="*/ 523224 w 2000598"/>
              <a:gd name="connsiteY13" fmla="*/ 1328499 h 1328499"/>
              <a:gd name="connsiteX14" fmla="*/ 443965 w 2000598"/>
              <a:gd name="connsiteY14" fmla="*/ 1091570 h 1328499"/>
              <a:gd name="connsiteX15" fmla="*/ 181932 w 2000598"/>
              <a:gd name="connsiteY15" fmla="*/ 1091570 h 1328499"/>
              <a:gd name="connsiteX16" fmla="*/ 0 w 2000598"/>
              <a:gd name="connsiteY16" fmla="*/ 909638 h 1328499"/>
              <a:gd name="connsiteX17" fmla="*/ 0 w 2000598"/>
              <a:gd name="connsiteY17" fmla="*/ 909642 h 1328499"/>
              <a:gd name="connsiteX18" fmla="*/ 0 w 2000598"/>
              <a:gd name="connsiteY18" fmla="*/ 636749 h 1328499"/>
              <a:gd name="connsiteX19" fmla="*/ 0 w 2000598"/>
              <a:gd name="connsiteY19" fmla="*/ 636749 h 1328499"/>
              <a:gd name="connsiteX20" fmla="*/ 0 w 2000598"/>
              <a:gd name="connsiteY20" fmla="*/ 181932 h 1328499"/>
              <a:gd name="connsiteX0" fmla="*/ 0 w 2000598"/>
              <a:gd name="connsiteY0" fmla="*/ 181932 h 1408886"/>
              <a:gd name="connsiteX1" fmla="*/ 181932 w 2000598"/>
              <a:gd name="connsiteY1" fmla="*/ 0 h 1408886"/>
              <a:gd name="connsiteX2" fmla="*/ 333433 w 2000598"/>
              <a:gd name="connsiteY2" fmla="*/ 0 h 1408886"/>
              <a:gd name="connsiteX3" fmla="*/ 333433 w 2000598"/>
              <a:gd name="connsiteY3" fmla="*/ 0 h 1408886"/>
              <a:gd name="connsiteX4" fmla="*/ 833583 w 2000598"/>
              <a:gd name="connsiteY4" fmla="*/ 0 h 1408886"/>
              <a:gd name="connsiteX5" fmla="*/ 1818666 w 2000598"/>
              <a:gd name="connsiteY5" fmla="*/ 0 h 1408886"/>
              <a:gd name="connsiteX6" fmla="*/ 2000598 w 2000598"/>
              <a:gd name="connsiteY6" fmla="*/ 181932 h 1408886"/>
              <a:gd name="connsiteX7" fmla="*/ 2000598 w 2000598"/>
              <a:gd name="connsiteY7" fmla="*/ 636749 h 1408886"/>
              <a:gd name="connsiteX8" fmla="*/ 2000598 w 2000598"/>
              <a:gd name="connsiteY8" fmla="*/ 636749 h 1408886"/>
              <a:gd name="connsiteX9" fmla="*/ 2000598 w 2000598"/>
              <a:gd name="connsiteY9" fmla="*/ 909642 h 1408886"/>
              <a:gd name="connsiteX10" fmla="*/ 2000598 w 2000598"/>
              <a:gd name="connsiteY10" fmla="*/ 909638 h 1408886"/>
              <a:gd name="connsiteX11" fmla="*/ 1818666 w 2000598"/>
              <a:gd name="connsiteY11" fmla="*/ 1091570 h 1408886"/>
              <a:gd name="connsiteX12" fmla="*/ 662761 w 2000598"/>
              <a:gd name="connsiteY12" fmla="*/ 1091570 h 1408886"/>
              <a:gd name="connsiteX13" fmla="*/ 352402 w 2000598"/>
              <a:gd name="connsiteY13" fmla="*/ 1408886 h 1408886"/>
              <a:gd name="connsiteX14" fmla="*/ 443965 w 2000598"/>
              <a:gd name="connsiteY14" fmla="*/ 1091570 h 1408886"/>
              <a:gd name="connsiteX15" fmla="*/ 181932 w 2000598"/>
              <a:gd name="connsiteY15" fmla="*/ 1091570 h 1408886"/>
              <a:gd name="connsiteX16" fmla="*/ 0 w 2000598"/>
              <a:gd name="connsiteY16" fmla="*/ 909638 h 1408886"/>
              <a:gd name="connsiteX17" fmla="*/ 0 w 2000598"/>
              <a:gd name="connsiteY17" fmla="*/ 909642 h 1408886"/>
              <a:gd name="connsiteX18" fmla="*/ 0 w 2000598"/>
              <a:gd name="connsiteY18" fmla="*/ 636749 h 1408886"/>
              <a:gd name="connsiteX19" fmla="*/ 0 w 2000598"/>
              <a:gd name="connsiteY19" fmla="*/ 636749 h 1408886"/>
              <a:gd name="connsiteX20" fmla="*/ 0 w 2000598"/>
              <a:gd name="connsiteY20" fmla="*/ 181932 h 1408886"/>
              <a:gd name="connsiteX0" fmla="*/ 0 w 2000598"/>
              <a:gd name="connsiteY0" fmla="*/ 181932 h 1499180"/>
              <a:gd name="connsiteX1" fmla="*/ 181932 w 2000598"/>
              <a:gd name="connsiteY1" fmla="*/ 0 h 1499180"/>
              <a:gd name="connsiteX2" fmla="*/ 333433 w 2000598"/>
              <a:gd name="connsiteY2" fmla="*/ 0 h 1499180"/>
              <a:gd name="connsiteX3" fmla="*/ 333433 w 2000598"/>
              <a:gd name="connsiteY3" fmla="*/ 0 h 1499180"/>
              <a:gd name="connsiteX4" fmla="*/ 833583 w 2000598"/>
              <a:gd name="connsiteY4" fmla="*/ 0 h 1499180"/>
              <a:gd name="connsiteX5" fmla="*/ 1818666 w 2000598"/>
              <a:gd name="connsiteY5" fmla="*/ 0 h 1499180"/>
              <a:gd name="connsiteX6" fmla="*/ 2000598 w 2000598"/>
              <a:gd name="connsiteY6" fmla="*/ 181932 h 1499180"/>
              <a:gd name="connsiteX7" fmla="*/ 2000598 w 2000598"/>
              <a:gd name="connsiteY7" fmla="*/ 636749 h 1499180"/>
              <a:gd name="connsiteX8" fmla="*/ 2000598 w 2000598"/>
              <a:gd name="connsiteY8" fmla="*/ 636749 h 1499180"/>
              <a:gd name="connsiteX9" fmla="*/ 2000598 w 2000598"/>
              <a:gd name="connsiteY9" fmla="*/ 909642 h 1499180"/>
              <a:gd name="connsiteX10" fmla="*/ 2000598 w 2000598"/>
              <a:gd name="connsiteY10" fmla="*/ 909638 h 1499180"/>
              <a:gd name="connsiteX11" fmla="*/ 1818666 w 2000598"/>
              <a:gd name="connsiteY11" fmla="*/ 1091570 h 1499180"/>
              <a:gd name="connsiteX12" fmla="*/ 662761 w 2000598"/>
              <a:gd name="connsiteY12" fmla="*/ 1091570 h 1499180"/>
              <a:gd name="connsiteX13" fmla="*/ 647883 w 2000598"/>
              <a:gd name="connsiteY13" fmla="*/ 1499180 h 1499180"/>
              <a:gd name="connsiteX14" fmla="*/ 443965 w 2000598"/>
              <a:gd name="connsiteY14" fmla="*/ 1091570 h 1499180"/>
              <a:gd name="connsiteX15" fmla="*/ 181932 w 2000598"/>
              <a:gd name="connsiteY15" fmla="*/ 1091570 h 1499180"/>
              <a:gd name="connsiteX16" fmla="*/ 0 w 2000598"/>
              <a:gd name="connsiteY16" fmla="*/ 909638 h 1499180"/>
              <a:gd name="connsiteX17" fmla="*/ 0 w 2000598"/>
              <a:gd name="connsiteY17" fmla="*/ 909642 h 1499180"/>
              <a:gd name="connsiteX18" fmla="*/ 0 w 2000598"/>
              <a:gd name="connsiteY18" fmla="*/ 636749 h 1499180"/>
              <a:gd name="connsiteX19" fmla="*/ 0 w 2000598"/>
              <a:gd name="connsiteY19" fmla="*/ 636749 h 1499180"/>
              <a:gd name="connsiteX20" fmla="*/ 0 w 2000598"/>
              <a:gd name="connsiteY20" fmla="*/ 181932 h 1499180"/>
              <a:gd name="connsiteX0" fmla="*/ 0 w 2000598"/>
              <a:gd name="connsiteY0" fmla="*/ 181932 h 1499180"/>
              <a:gd name="connsiteX1" fmla="*/ 181932 w 2000598"/>
              <a:gd name="connsiteY1" fmla="*/ 0 h 1499180"/>
              <a:gd name="connsiteX2" fmla="*/ 333433 w 2000598"/>
              <a:gd name="connsiteY2" fmla="*/ 0 h 1499180"/>
              <a:gd name="connsiteX3" fmla="*/ 333433 w 2000598"/>
              <a:gd name="connsiteY3" fmla="*/ 0 h 1499180"/>
              <a:gd name="connsiteX4" fmla="*/ 833583 w 2000598"/>
              <a:gd name="connsiteY4" fmla="*/ 0 h 1499180"/>
              <a:gd name="connsiteX5" fmla="*/ 1818666 w 2000598"/>
              <a:gd name="connsiteY5" fmla="*/ 0 h 1499180"/>
              <a:gd name="connsiteX6" fmla="*/ 2000598 w 2000598"/>
              <a:gd name="connsiteY6" fmla="*/ 181932 h 1499180"/>
              <a:gd name="connsiteX7" fmla="*/ 2000598 w 2000598"/>
              <a:gd name="connsiteY7" fmla="*/ 636749 h 1499180"/>
              <a:gd name="connsiteX8" fmla="*/ 2000598 w 2000598"/>
              <a:gd name="connsiteY8" fmla="*/ 636749 h 1499180"/>
              <a:gd name="connsiteX9" fmla="*/ 2000598 w 2000598"/>
              <a:gd name="connsiteY9" fmla="*/ 909642 h 1499180"/>
              <a:gd name="connsiteX10" fmla="*/ 2000598 w 2000598"/>
              <a:gd name="connsiteY10" fmla="*/ 909638 h 1499180"/>
              <a:gd name="connsiteX11" fmla="*/ 1818666 w 2000598"/>
              <a:gd name="connsiteY11" fmla="*/ 1091570 h 1499180"/>
              <a:gd name="connsiteX12" fmla="*/ 905940 w 2000598"/>
              <a:gd name="connsiteY12" fmla="*/ 1091570 h 1499180"/>
              <a:gd name="connsiteX13" fmla="*/ 647883 w 2000598"/>
              <a:gd name="connsiteY13" fmla="*/ 1499180 h 1499180"/>
              <a:gd name="connsiteX14" fmla="*/ 443965 w 2000598"/>
              <a:gd name="connsiteY14" fmla="*/ 1091570 h 1499180"/>
              <a:gd name="connsiteX15" fmla="*/ 181932 w 2000598"/>
              <a:gd name="connsiteY15" fmla="*/ 1091570 h 1499180"/>
              <a:gd name="connsiteX16" fmla="*/ 0 w 2000598"/>
              <a:gd name="connsiteY16" fmla="*/ 909638 h 1499180"/>
              <a:gd name="connsiteX17" fmla="*/ 0 w 2000598"/>
              <a:gd name="connsiteY17" fmla="*/ 909642 h 1499180"/>
              <a:gd name="connsiteX18" fmla="*/ 0 w 2000598"/>
              <a:gd name="connsiteY18" fmla="*/ 636749 h 1499180"/>
              <a:gd name="connsiteX19" fmla="*/ 0 w 2000598"/>
              <a:gd name="connsiteY19" fmla="*/ 636749 h 1499180"/>
              <a:gd name="connsiteX20" fmla="*/ 0 w 2000598"/>
              <a:gd name="connsiteY20" fmla="*/ 181932 h 1499180"/>
              <a:gd name="connsiteX0" fmla="*/ 0 w 2000598"/>
              <a:gd name="connsiteY0" fmla="*/ 181932 h 1539268"/>
              <a:gd name="connsiteX1" fmla="*/ 181932 w 2000598"/>
              <a:gd name="connsiteY1" fmla="*/ 0 h 1539268"/>
              <a:gd name="connsiteX2" fmla="*/ 333433 w 2000598"/>
              <a:gd name="connsiteY2" fmla="*/ 0 h 1539268"/>
              <a:gd name="connsiteX3" fmla="*/ 333433 w 2000598"/>
              <a:gd name="connsiteY3" fmla="*/ 0 h 1539268"/>
              <a:gd name="connsiteX4" fmla="*/ 833583 w 2000598"/>
              <a:gd name="connsiteY4" fmla="*/ 0 h 1539268"/>
              <a:gd name="connsiteX5" fmla="*/ 1818666 w 2000598"/>
              <a:gd name="connsiteY5" fmla="*/ 0 h 1539268"/>
              <a:gd name="connsiteX6" fmla="*/ 2000598 w 2000598"/>
              <a:gd name="connsiteY6" fmla="*/ 181932 h 1539268"/>
              <a:gd name="connsiteX7" fmla="*/ 2000598 w 2000598"/>
              <a:gd name="connsiteY7" fmla="*/ 636749 h 1539268"/>
              <a:gd name="connsiteX8" fmla="*/ 2000598 w 2000598"/>
              <a:gd name="connsiteY8" fmla="*/ 636749 h 1539268"/>
              <a:gd name="connsiteX9" fmla="*/ 2000598 w 2000598"/>
              <a:gd name="connsiteY9" fmla="*/ 909642 h 1539268"/>
              <a:gd name="connsiteX10" fmla="*/ 2000598 w 2000598"/>
              <a:gd name="connsiteY10" fmla="*/ 909638 h 1539268"/>
              <a:gd name="connsiteX11" fmla="*/ 1818666 w 2000598"/>
              <a:gd name="connsiteY11" fmla="*/ 1091570 h 1539268"/>
              <a:gd name="connsiteX12" fmla="*/ 905940 w 2000598"/>
              <a:gd name="connsiteY12" fmla="*/ 1091570 h 1539268"/>
              <a:gd name="connsiteX13" fmla="*/ 870799 w 2000598"/>
              <a:gd name="connsiteY13" fmla="*/ 1539268 h 1539268"/>
              <a:gd name="connsiteX14" fmla="*/ 443965 w 2000598"/>
              <a:gd name="connsiteY14" fmla="*/ 1091570 h 1539268"/>
              <a:gd name="connsiteX15" fmla="*/ 181932 w 2000598"/>
              <a:gd name="connsiteY15" fmla="*/ 1091570 h 1539268"/>
              <a:gd name="connsiteX16" fmla="*/ 0 w 2000598"/>
              <a:gd name="connsiteY16" fmla="*/ 909638 h 1539268"/>
              <a:gd name="connsiteX17" fmla="*/ 0 w 2000598"/>
              <a:gd name="connsiteY17" fmla="*/ 909642 h 1539268"/>
              <a:gd name="connsiteX18" fmla="*/ 0 w 2000598"/>
              <a:gd name="connsiteY18" fmla="*/ 636749 h 1539268"/>
              <a:gd name="connsiteX19" fmla="*/ 0 w 2000598"/>
              <a:gd name="connsiteY19" fmla="*/ 636749 h 1539268"/>
              <a:gd name="connsiteX20" fmla="*/ 0 w 2000598"/>
              <a:gd name="connsiteY20" fmla="*/ 181932 h 1539268"/>
              <a:gd name="connsiteX0" fmla="*/ 0 w 2000598"/>
              <a:gd name="connsiteY0" fmla="*/ 181932 h 1539268"/>
              <a:gd name="connsiteX1" fmla="*/ 181932 w 2000598"/>
              <a:gd name="connsiteY1" fmla="*/ 0 h 1539268"/>
              <a:gd name="connsiteX2" fmla="*/ 333433 w 2000598"/>
              <a:gd name="connsiteY2" fmla="*/ 0 h 1539268"/>
              <a:gd name="connsiteX3" fmla="*/ 333433 w 2000598"/>
              <a:gd name="connsiteY3" fmla="*/ 0 h 1539268"/>
              <a:gd name="connsiteX4" fmla="*/ 833583 w 2000598"/>
              <a:gd name="connsiteY4" fmla="*/ 0 h 1539268"/>
              <a:gd name="connsiteX5" fmla="*/ 1818666 w 2000598"/>
              <a:gd name="connsiteY5" fmla="*/ 0 h 1539268"/>
              <a:gd name="connsiteX6" fmla="*/ 2000598 w 2000598"/>
              <a:gd name="connsiteY6" fmla="*/ 181932 h 1539268"/>
              <a:gd name="connsiteX7" fmla="*/ 2000598 w 2000598"/>
              <a:gd name="connsiteY7" fmla="*/ 636749 h 1539268"/>
              <a:gd name="connsiteX8" fmla="*/ 2000598 w 2000598"/>
              <a:gd name="connsiteY8" fmla="*/ 636749 h 1539268"/>
              <a:gd name="connsiteX9" fmla="*/ 2000598 w 2000598"/>
              <a:gd name="connsiteY9" fmla="*/ 909642 h 1539268"/>
              <a:gd name="connsiteX10" fmla="*/ 2000598 w 2000598"/>
              <a:gd name="connsiteY10" fmla="*/ 909638 h 1539268"/>
              <a:gd name="connsiteX11" fmla="*/ 1818666 w 2000598"/>
              <a:gd name="connsiteY11" fmla="*/ 1091570 h 1539268"/>
              <a:gd name="connsiteX12" fmla="*/ 905940 w 2000598"/>
              <a:gd name="connsiteY12" fmla="*/ 1091570 h 1539268"/>
              <a:gd name="connsiteX13" fmla="*/ 870799 w 2000598"/>
              <a:gd name="connsiteY13" fmla="*/ 1539268 h 1539268"/>
              <a:gd name="connsiteX14" fmla="*/ 616217 w 2000598"/>
              <a:gd name="connsiteY14" fmla="*/ 1104932 h 1539268"/>
              <a:gd name="connsiteX15" fmla="*/ 181932 w 2000598"/>
              <a:gd name="connsiteY15" fmla="*/ 1091570 h 1539268"/>
              <a:gd name="connsiteX16" fmla="*/ 0 w 2000598"/>
              <a:gd name="connsiteY16" fmla="*/ 909638 h 1539268"/>
              <a:gd name="connsiteX17" fmla="*/ 0 w 2000598"/>
              <a:gd name="connsiteY17" fmla="*/ 909642 h 1539268"/>
              <a:gd name="connsiteX18" fmla="*/ 0 w 2000598"/>
              <a:gd name="connsiteY18" fmla="*/ 636749 h 1539268"/>
              <a:gd name="connsiteX19" fmla="*/ 0 w 2000598"/>
              <a:gd name="connsiteY19" fmla="*/ 636749 h 1539268"/>
              <a:gd name="connsiteX20" fmla="*/ 0 w 2000598"/>
              <a:gd name="connsiteY20" fmla="*/ 181932 h 1539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00598" h="1539268">
                <a:moveTo>
                  <a:pt x="0" y="181932"/>
                </a:moveTo>
                <a:cubicBezTo>
                  <a:pt x="0" y="81454"/>
                  <a:pt x="81454" y="0"/>
                  <a:pt x="181932" y="0"/>
                </a:cubicBezTo>
                <a:lnTo>
                  <a:pt x="333433" y="0"/>
                </a:lnTo>
                <a:lnTo>
                  <a:pt x="333433" y="0"/>
                </a:lnTo>
                <a:lnTo>
                  <a:pt x="833583" y="0"/>
                </a:lnTo>
                <a:lnTo>
                  <a:pt x="1818666" y="0"/>
                </a:lnTo>
                <a:cubicBezTo>
                  <a:pt x="1919144" y="0"/>
                  <a:pt x="2000598" y="81454"/>
                  <a:pt x="2000598" y="181932"/>
                </a:cubicBezTo>
                <a:lnTo>
                  <a:pt x="2000598" y="636749"/>
                </a:lnTo>
                <a:lnTo>
                  <a:pt x="2000598" y="636749"/>
                </a:lnTo>
                <a:lnTo>
                  <a:pt x="2000598" y="909642"/>
                </a:lnTo>
                <a:lnTo>
                  <a:pt x="2000598" y="909638"/>
                </a:lnTo>
                <a:cubicBezTo>
                  <a:pt x="2000598" y="1010116"/>
                  <a:pt x="1919144" y="1091570"/>
                  <a:pt x="1818666" y="1091570"/>
                </a:cubicBezTo>
                <a:lnTo>
                  <a:pt x="905940" y="1091570"/>
                </a:lnTo>
                <a:lnTo>
                  <a:pt x="870799" y="1539268"/>
                </a:lnTo>
                <a:lnTo>
                  <a:pt x="616217" y="1104932"/>
                </a:lnTo>
                <a:lnTo>
                  <a:pt x="181932" y="1091570"/>
                </a:lnTo>
                <a:cubicBezTo>
                  <a:pt x="81454" y="1091570"/>
                  <a:pt x="0" y="1010116"/>
                  <a:pt x="0" y="909638"/>
                </a:cubicBezTo>
                <a:lnTo>
                  <a:pt x="0" y="909642"/>
                </a:lnTo>
                <a:lnTo>
                  <a:pt x="0" y="636749"/>
                </a:lnTo>
                <a:lnTo>
                  <a:pt x="0" y="636749"/>
                </a:lnTo>
                <a:lnTo>
                  <a:pt x="0" y="181932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502822" y="3553880"/>
            <a:ext cx="2219303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5" indent="-111125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prstClr val="black"/>
                </a:solidFill>
              </a:rPr>
              <a:t>Initial Consultation meetings in 55 states/territories</a:t>
            </a:r>
          </a:p>
          <a:p>
            <a:pPr marL="111125" indent="-111125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prstClr val="black"/>
                </a:solidFill>
              </a:rPr>
              <a:t>Data Collection in state/territories</a:t>
            </a:r>
          </a:p>
          <a:p>
            <a:pPr marL="111125" indent="-111125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prstClr val="black"/>
                </a:solidFill>
              </a:rPr>
              <a:t>Industry Days with 400+ attendees</a:t>
            </a:r>
          </a:p>
          <a:p>
            <a:pPr marL="111125" indent="-111125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prstClr val="black"/>
                </a:solidFill>
              </a:rPr>
              <a:t>Tribal outreach and consultation</a:t>
            </a:r>
          </a:p>
          <a:p>
            <a:pPr marL="111125" indent="-111125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prstClr val="black"/>
                </a:solidFill>
              </a:rPr>
              <a:t>NEPA/HIPA consultation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129193" y="2438400"/>
            <a:ext cx="8579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prstClr val="white"/>
                </a:solidFill>
              </a:rPr>
              <a:t>2015{}2016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922" y="1789549"/>
            <a:ext cx="441172" cy="60560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883999"/>
            <a:ext cx="441172" cy="60561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452" y="2270422"/>
            <a:ext cx="441172" cy="60561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510" y="2601413"/>
            <a:ext cx="441172" cy="60561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956" y="2881421"/>
            <a:ext cx="441172" cy="60561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270" y="1939498"/>
            <a:ext cx="441172" cy="60561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967" y="1814553"/>
            <a:ext cx="441172" cy="60561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1D051-25B9-436F-9B34-D83A7F1E4039}" type="slidenum">
              <a:rPr>
                <a:solidFill>
                  <a:prstClr val="white"/>
                </a:solidFill>
              </a:rPr>
              <a:pPr/>
              <a:t>35</a:t>
            </a:fld>
            <a:endParaRPr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49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50"/>
                            </p:stCondLst>
                            <p:childTnLst>
                              <p:par>
                                <p:cTn id="4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75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25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75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25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75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250"/>
                            </p:stCondLst>
                            <p:childTnLst>
                              <p:par>
                                <p:cTn id="75" presetID="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250"/>
                            </p:stCondLst>
                            <p:childTnLst>
                              <p:par>
                                <p:cTn id="9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9750"/>
                            </p:stCondLst>
                            <p:childTnLst>
                              <p:par>
                                <p:cTn id="103" presetID="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7" presetID="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1750"/>
                            </p:stCondLst>
                            <p:childTnLst>
                              <p:par>
                                <p:cTn id="1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250"/>
                            </p:stCondLst>
                            <p:childTnLst>
                              <p:par>
                                <p:cTn id="131" presetID="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2" grpId="0" animBg="1"/>
      <p:bldP spid="13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25" grpId="0" animBg="1"/>
      <p:bldP spid="26" grpId="0"/>
      <p:bldP spid="28" grpId="0"/>
      <p:bldP spid="41" grpId="0" animBg="1"/>
      <p:bldP spid="42" grpId="0"/>
      <p:bldP spid="44" grpId="0" animBg="1"/>
      <p:bldP spid="45" grpId="0"/>
      <p:bldP spid="39" grpId="0" animBg="1"/>
      <p:bldP spid="38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" y="0"/>
            <a:ext cx="9144000" cy="6986271"/>
          </a:xfrm>
          <a:prstGeom prst="rect">
            <a:avLst/>
          </a:prstGeom>
        </p:spPr>
      </p:pic>
      <p:sp>
        <p:nvSpPr>
          <p:cNvPr id="41" name="Rounded Rectangle 40"/>
          <p:cNvSpPr/>
          <p:nvPr/>
        </p:nvSpPr>
        <p:spPr>
          <a:xfrm>
            <a:off x="7509371" y="1770231"/>
            <a:ext cx="609600" cy="893522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870999" y="2354759"/>
            <a:ext cx="990600" cy="950688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21449" y="2351219"/>
            <a:ext cx="12727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prstClr val="black"/>
                </a:solidFill>
              </a:rPr>
              <a:t>Focused Consultation    with Expanded Outreach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751930" y="1876240"/>
            <a:ext cx="801270" cy="984885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94466" y="1876241"/>
            <a:ext cx="903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prstClr val="black"/>
                </a:solidFill>
              </a:rPr>
              <a:t>Architect State Plans Process &amp; Elements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495800" y="2057400"/>
            <a:ext cx="902949" cy="804745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95800" y="2057400"/>
            <a:ext cx="90294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prstClr val="black"/>
                </a:solidFill>
              </a:rPr>
              <a:t>Award RFP for Network Partnership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-9427" y="0"/>
            <a:ext cx="9143999" cy="840282"/>
            <a:chOff x="0" y="0"/>
            <a:chExt cx="9143999" cy="406692"/>
          </a:xfrm>
        </p:grpSpPr>
        <p:sp>
          <p:nvSpPr>
            <p:cNvPr id="32" name="Rectangle 31"/>
            <p:cNvSpPr/>
            <p:nvPr/>
          </p:nvSpPr>
          <p:spPr>
            <a:xfrm>
              <a:off x="0" y="0"/>
              <a:ext cx="9143999" cy="406692"/>
            </a:xfrm>
            <a:prstGeom prst="rect">
              <a:avLst/>
            </a:prstGeom>
            <a:solidFill>
              <a:srgbClr val="FFFFFF">
                <a:alpha val="34118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28281" y="32965"/>
              <a:ext cx="9096867" cy="340762"/>
              <a:chOff x="28281" y="32965"/>
              <a:chExt cx="9096867" cy="340762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4788822" y="38377"/>
                <a:ext cx="4336326" cy="32993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5171135" y="32965"/>
                <a:ext cx="3661569" cy="34076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To:  Complete Draft State Plans</a:t>
                </a: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28281" y="38377"/>
                <a:ext cx="4677922" cy="32993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668497" y="33664"/>
                <a:ext cx="3397490" cy="3393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From:  RFP Release</a:t>
                </a:r>
              </a:p>
            </p:txBody>
          </p:sp>
        </p:grpSp>
      </p:grpSp>
      <p:sp>
        <p:nvSpPr>
          <p:cNvPr id="25" name="Rounded Rectangle 24"/>
          <p:cNvSpPr/>
          <p:nvPr/>
        </p:nvSpPr>
        <p:spPr>
          <a:xfrm>
            <a:off x="8283331" y="1890602"/>
            <a:ext cx="783344" cy="706897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228315" y="1879782"/>
            <a:ext cx="85878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prstClr val="black"/>
                </a:solidFill>
              </a:rPr>
              <a:t>Complete Draft State Plans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641619" y="5562600"/>
            <a:ext cx="2110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Phase III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425157" y="1770231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prstClr val="black"/>
                </a:solidFill>
              </a:rPr>
              <a:t>Finalize Priority </a:t>
            </a:r>
            <a:br>
              <a:rPr lang="en-US" sz="1100" b="1" dirty="0">
                <a:solidFill>
                  <a:prstClr val="black"/>
                </a:solidFill>
              </a:rPr>
            </a:br>
            <a:r>
              <a:rPr lang="en-US" sz="1100" b="1" dirty="0">
                <a:solidFill>
                  <a:prstClr val="black"/>
                </a:solidFill>
              </a:rPr>
              <a:t>Network Policies</a:t>
            </a:r>
          </a:p>
        </p:txBody>
      </p:sp>
      <p:sp>
        <p:nvSpPr>
          <p:cNvPr id="38" name="Rounded Rectangular Callout 7"/>
          <p:cNvSpPr/>
          <p:nvPr/>
        </p:nvSpPr>
        <p:spPr>
          <a:xfrm rot="10800000">
            <a:off x="1447801" y="3603186"/>
            <a:ext cx="1657488" cy="1273611"/>
          </a:xfrm>
          <a:custGeom>
            <a:avLst/>
            <a:gdLst>
              <a:gd name="connsiteX0" fmla="*/ 0 w 2000598"/>
              <a:gd name="connsiteY0" fmla="*/ 181932 h 1091570"/>
              <a:gd name="connsiteX1" fmla="*/ 181932 w 2000598"/>
              <a:gd name="connsiteY1" fmla="*/ 0 h 1091570"/>
              <a:gd name="connsiteX2" fmla="*/ 333433 w 2000598"/>
              <a:gd name="connsiteY2" fmla="*/ 0 h 1091570"/>
              <a:gd name="connsiteX3" fmla="*/ 333433 w 2000598"/>
              <a:gd name="connsiteY3" fmla="*/ 0 h 1091570"/>
              <a:gd name="connsiteX4" fmla="*/ 833583 w 2000598"/>
              <a:gd name="connsiteY4" fmla="*/ 0 h 1091570"/>
              <a:gd name="connsiteX5" fmla="*/ 1818666 w 2000598"/>
              <a:gd name="connsiteY5" fmla="*/ 0 h 1091570"/>
              <a:gd name="connsiteX6" fmla="*/ 2000598 w 2000598"/>
              <a:gd name="connsiteY6" fmla="*/ 181932 h 1091570"/>
              <a:gd name="connsiteX7" fmla="*/ 2000598 w 2000598"/>
              <a:gd name="connsiteY7" fmla="*/ 636749 h 1091570"/>
              <a:gd name="connsiteX8" fmla="*/ 2000598 w 2000598"/>
              <a:gd name="connsiteY8" fmla="*/ 636749 h 1091570"/>
              <a:gd name="connsiteX9" fmla="*/ 2000598 w 2000598"/>
              <a:gd name="connsiteY9" fmla="*/ 909642 h 1091570"/>
              <a:gd name="connsiteX10" fmla="*/ 2000598 w 2000598"/>
              <a:gd name="connsiteY10" fmla="*/ 909638 h 1091570"/>
              <a:gd name="connsiteX11" fmla="*/ 1818666 w 2000598"/>
              <a:gd name="connsiteY11" fmla="*/ 1091570 h 1091570"/>
              <a:gd name="connsiteX12" fmla="*/ 833583 w 2000598"/>
              <a:gd name="connsiteY12" fmla="*/ 1091570 h 1091570"/>
              <a:gd name="connsiteX13" fmla="*/ 583514 w 2000598"/>
              <a:gd name="connsiteY13" fmla="*/ 1228016 h 1091570"/>
              <a:gd name="connsiteX14" fmla="*/ 333433 w 2000598"/>
              <a:gd name="connsiteY14" fmla="*/ 1091570 h 1091570"/>
              <a:gd name="connsiteX15" fmla="*/ 181932 w 2000598"/>
              <a:gd name="connsiteY15" fmla="*/ 1091570 h 1091570"/>
              <a:gd name="connsiteX16" fmla="*/ 0 w 2000598"/>
              <a:gd name="connsiteY16" fmla="*/ 909638 h 1091570"/>
              <a:gd name="connsiteX17" fmla="*/ 0 w 2000598"/>
              <a:gd name="connsiteY17" fmla="*/ 909642 h 1091570"/>
              <a:gd name="connsiteX18" fmla="*/ 0 w 2000598"/>
              <a:gd name="connsiteY18" fmla="*/ 636749 h 1091570"/>
              <a:gd name="connsiteX19" fmla="*/ 0 w 2000598"/>
              <a:gd name="connsiteY19" fmla="*/ 636749 h 1091570"/>
              <a:gd name="connsiteX20" fmla="*/ 0 w 2000598"/>
              <a:gd name="connsiteY20" fmla="*/ 181932 h 1091570"/>
              <a:gd name="connsiteX0" fmla="*/ 0 w 2000598"/>
              <a:gd name="connsiteY0" fmla="*/ 181932 h 1228016"/>
              <a:gd name="connsiteX1" fmla="*/ 181932 w 2000598"/>
              <a:gd name="connsiteY1" fmla="*/ 0 h 1228016"/>
              <a:gd name="connsiteX2" fmla="*/ 333433 w 2000598"/>
              <a:gd name="connsiteY2" fmla="*/ 0 h 1228016"/>
              <a:gd name="connsiteX3" fmla="*/ 333433 w 2000598"/>
              <a:gd name="connsiteY3" fmla="*/ 0 h 1228016"/>
              <a:gd name="connsiteX4" fmla="*/ 833583 w 2000598"/>
              <a:gd name="connsiteY4" fmla="*/ 0 h 1228016"/>
              <a:gd name="connsiteX5" fmla="*/ 1818666 w 2000598"/>
              <a:gd name="connsiteY5" fmla="*/ 0 h 1228016"/>
              <a:gd name="connsiteX6" fmla="*/ 2000598 w 2000598"/>
              <a:gd name="connsiteY6" fmla="*/ 181932 h 1228016"/>
              <a:gd name="connsiteX7" fmla="*/ 2000598 w 2000598"/>
              <a:gd name="connsiteY7" fmla="*/ 636749 h 1228016"/>
              <a:gd name="connsiteX8" fmla="*/ 2000598 w 2000598"/>
              <a:gd name="connsiteY8" fmla="*/ 636749 h 1228016"/>
              <a:gd name="connsiteX9" fmla="*/ 2000598 w 2000598"/>
              <a:gd name="connsiteY9" fmla="*/ 909642 h 1228016"/>
              <a:gd name="connsiteX10" fmla="*/ 2000598 w 2000598"/>
              <a:gd name="connsiteY10" fmla="*/ 909638 h 1228016"/>
              <a:gd name="connsiteX11" fmla="*/ 1818666 w 2000598"/>
              <a:gd name="connsiteY11" fmla="*/ 1091570 h 1228016"/>
              <a:gd name="connsiteX12" fmla="*/ 662761 w 2000598"/>
              <a:gd name="connsiteY12" fmla="*/ 1091570 h 1228016"/>
              <a:gd name="connsiteX13" fmla="*/ 583514 w 2000598"/>
              <a:gd name="connsiteY13" fmla="*/ 1228016 h 1228016"/>
              <a:gd name="connsiteX14" fmla="*/ 333433 w 2000598"/>
              <a:gd name="connsiteY14" fmla="*/ 1091570 h 1228016"/>
              <a:gd name="connsiteX15" fmla="*/ 181932 w 2000598"/>
              <a:gd name="connsiteY15" fmla="*/ 1091570 h 1228016"/>
              <a:gd name="connsiteX16" fmla="*/ 0 w 2000598"/>
              <a:gd name="connsiteY16" fmla="*/ 909638 h 1228016"/>
              <a:gd name="connsiteX17" fmla="*/ 0 w 2000598"/>
              <a:gd name="connsiteY17" fmla="*/ 909642 h 1228016"/>
              <a:gd name="connsiteX18" fmla="*/ 0 w 2000598"/>
              <a:gd name="connsiteY18" fmla="*/ 636749 h 1228016"/>
              <a:gd name="connsiteX19" fmla="*/ 0 w 2000598"/>
              <a:gd name="connsiteY19" fmla="*/ 636749 h 1228016"/>
              <a:gd name="connsiteX20" fmla="*/ 0 w 2000598"/>
              <a:gd name="connsiteY20" fmla="*/ 181932 h 1228016"/>
              <a:gd name="connsiteX0" fmla="*/ 0 w 2000598"/>
              <a:gd name="connsiteY0" fmla="*/ 181932 h 1228016"/>
              <a:gd name="connsiteX1" fmla="*/ 181932 w 2000598"/>
              <a:gd name="connsiteY1" fmla="*/ 0 h 1228016"/>
              <a:gd name="connsiteX2" fmla="*/ 333433 w 2000598"/>
              <a:gd name="connsiteY2" fmla="*/ 0 h 1228016"/>
              <a:gd name="connsiteX3" fmla="*/ 333433 w 2000598"/>
              <a:gd name="connsiteY3" fmla="*/ 0 h 1228016"/>
              <a:gd name="connsiteX4" fmla="*/ 833583 w 2000598"/>
              <a:gd name="connsiteY4" fmla="*/ 0 h 1228016"/>
              <a:gd name="connsiteX5" fmla="*/ 1818666 w 2000598"/>
              <a:gd name="connsiteY5" fmla="*/ 0 h 1228016"/>
              <a:gd name="connsiteX6" fmla="*/ 2000598 w 2000598"/>
              <a:gd name="connsiteY6" fmla="*/ 181932 h 1228016"/>
              <a:gd name="connsiteX7" fmla="*/ 2000598 w 2000598"/>
              <a:gd name="connsiteY7" fmla="*/ 636749 h 1228016"/>
              <a:gd name="connsiteX8" fmla="*/ 2000598 w 2000598"/>
              <a:gd name="connsiteY8" fmla="*/ 636749 h 1228016"/>
              <a:gd name="connsiteX9" fmla="*/ 2000598 w 2000598"/>
              <a:gd name="connsiteY9" fmla="*/ 909642 h 1228016"/>
              <a:gd name="connsiteX10" fmla="*/ 2000598 w 2000598"/>
              <a:gd name="connsiteY10" fmla="*/ 909638 h 1228016"/>
              <a:gd name="connsiteX11" fmla="*/ 1818666 w 2000598"/>
              <a:gd name="connsiteY11" fmla="*/ 1091570 h 1228016"/>
              <a:gd name="connsiteX12" fmla="*/ 662761 w 2000598"/>
              <a:gd name="connsiteY12" fmla="*/ 1091570 h 1228016"/>
              <a:gd name="connsiteX13" fmla="*/ 583514 w 2000598"/>
              <a:gd name="connsiteY13" fmla="*/ 1228016 h 1228016"/>
              <a:gd name="connsiteX14" fmla="*/ 443965 w 2000598"/>
              <a:gd name="connsiteY14" fmla="*/ 1091570 h 1228016"/>
              <a:gd name="connsiteX15" fmla="*/ 181932 w 2000598"/>
              <a:gd name="connsiteY15" fmla="*/ 1091570 h 1228016"/>
              <a:gd name="connsiteX16" fmla="*/ 0 w 2000598"/>
              <a:gd name="connsiteY16" fmla="*/ 909638 h 1228016"/>
              <a:gd name="connsiteX17" fmla="*/ 0 w 2000598"/>
              <a:gd name="connsiteY17" fmla="*/ 909642 h 1228016"/>
              <a:gd name="connsiteX18" fmla="*/ 0 w 2000598"/>
              <a:gd name="connsiteY18" fmla="*/ 636749 h 1228016"/>
              <a:gd name="connsiteX19" fmla="*/ 0 w 2000598"/>
              <a:gd name="connsiteY19" fmla="*/ 636749 h 1228016"/>
              <a:gd name="connsiteX20" fmla="*/ 0 w 2000598"/>
              <a:gd name="connsiteY20" fmla="*/ 181932 h 1228016"/>
              <a:gd name="connsiteX0" fmla="*/ 0 w 2000598"/>
              <a:gd name="connsiteY0" fmla="*/ 181932 h 1328499"/>
              <a:gd name="connsiteX1" fmla="*/ 181932 w 2000598"/>
              <a:gd name="connsiteY1" fmla="*/ 0 h 1328499"/>
              <a:gd name="connsiteX2" fmla="*/ 333433 w 2000598"/>
              <a:gd name="connsiteY2" fmla="*/ 0 h 1328499"/>
              <a:gd name="connsiteX3" fmla="*/ 333433 w 2000598"/>
              <a:gd name="connsiteY3" fmla="*/ 0 h 1328499"/>
              <a:gd name="connsiteX4" fmla="*/ 833583 w 2000598"/>
              <a:gd name="connsiteY4" fmla="*/ 0 h 1328499"/>
              <a:gd name="connsiteX5" fmla="*/ 1818666 w 2000598"/>
              <a:gd name="connsiteY5" fmla="*/ 0 h 1328499"/>
              <a:gd name="connsiteX6" fmla="*/ 2000598 w 2000598"/>
              <a:gd name="connsiteY6" fmla="*/ 181932 h 1328499"/>
              <a:gd name="connsiteX7" fmla="*/ 2000598 w 2000598"/>
              <a:gd name="connsiteY7" fmla="*/ 636749 h 1328499"/>
              <a:gd name="connsiteX8" fmla="*/ 2000598 w 2000598"/>
              <a:gd name="connsiteY8" fmla="*/ 636749 h 1328499"/>
              <a:gd name="connsiteX9" fmla="*/ 2000598 w 2000598"/>
              <a:gd name="connsiteY9" fmla="*/ 909642 h 1328499"/>
              <a:gd name="connsiteX10" fmla="*/ 2000598 w 2000598"/>
              <a:gd name="connsiteY10" fmla="*/ 909638 h 1328499"/>
              <a:gd name="connsiteX11" fmla="*/ 1818666 w 2000598"/>
              <a:gd name="connsiteY11" fmla="*/ 1091570 h 1328499"/>
              <a:gd name="connsiteX12" fmla="*/ 662761 w 2000598"/>
              <a:gd name="connsiteY12" fmla="*/ 1091570 h 1328499"/>
              <a:gd name="connsiteX13" fmla="*/ 523224 w 2000598"/>
              <a:gd name="connsiteY13" fmla="*/ 1328499 h 1328499"/>
              <a:gd name="connsiteX14" fmla="*/ 443965 w 2000598"/>
              <a:gd name="connsiteY14" fmla="*/ 1091570 h 1328499"/>
              <a:gd name="connsiteX15" fmla="*/ 181932 w 2000598"/>
              <a:gd name="connsiteY15" fmla="*/ 1091570 h 1328499"/>
              <a:gd name="connsiteX16" fmla="*/ 0 w 2000598"/>
              <a:gd name="connsiteY16" fmla="*/ 909638 h 1328499"/>
              <a:gd name="connsiteX17" fmla="*/ 0 w 2000598"/>
              <a:gd name="connsiteY17" fmla="*/ 909642 h 1328499"/>
              <a:gd name="connsiteX18" fmla="*/ 0 w 2000598"/>
              <a:gd name="connsiteY18" fmla="*/ 636749 h 1328499"/>
              <a:gd name="connsiteX19" fmla="*/ 0 w 2000598"/>
              <a:gd name="connsiteY19" fmla="*/ 636749 h 1328499"/>
              <a:gd name="connsiteX20" fmla="*/ 0 w 2000598"/>
              <a:gd name="connsiteY20" fmla="*/ 181932 h 1328499"/>
              <a:gd name="connsiteX0" fmla="*/ 0 w 2000598"/>
              <a:gd name="connsiteY0" fmla="*/ 181932 h 1408886"/>
              <a:gd name="connsiteX1" fmla="*/ 181932 w 2000598"/>
              <a:gd name="connsiteY1" fmla="*/ 0 h 1408886"/>
              <a:gd name="connsiteX2" fmla="*/ 333433 w 2000598"/>
              <a:gd name="connsiteY2" fmla="*/ 0 h 1408886"/>
              <a:gd name="connsiteX3" fmla="*/ 333433 w 2000598"/>
              <a:gd name="connsiteY3" fmla="*/ 0 h 1408886"/>
              <a:gd name="connsiteX4" fmla="*/ 833583 w 2000598"/>
              <a:gd name="connsiteY4" fmla="*/ 0 h 1408886"/>
              <a:gd name="connsiteX5" fmla="*/ 1818666 w 2000598"/>
              <a:gd name="connsiteY5" fmla="*/ 0 h 1408886"/>
              <a:gd name="connsiteX6" fmla="*/ 2000598 w 2000598"/>
              <a:gd name="connsiteY6" fmla="*/ 181932 h 1408886"/>
              <a:gd name="connsiteX7" fmla="*/ 2000598 w 2000598"/>
              <a:gd name="connsiteY7" fmla="*/ 636749 h 1408886"/>
              <a:gd name="connsiteX8" fmla="*/ 2000598 w 2000598"/>
              <a:gd name="connsiteY8" fmla="*/ 636749 h 1408886"/>
              <a:gd name="connsiteX9" fmla="*/ 2000598 w 2000598"/>
              <a:gd name="connsiteY9" fmla="*/ 909642 h 1408886"/>
              <a:gd name="connsiteX10" fmla="*/ 2000598 w 2000598"/>
              <a:gd name="connsiteY10" fmla="*/ 909638 h 1408886"/>
              <a:gd name="connsiteX11" fmla="*/ 1818666 w 2000598"/>
              <a:gd name="connsiteY11" fmla="*/ 1091570 h 1408886"/>
              <a:gd name="connsiteX12" fmla="*/ 662761 w 2000598"/>
              <a:gd name="connsiteY12" fmla="*/ 1091570 h 1408886"/>
              <a:gd name="connsiteX13" fmla="*/ 352402 w 2000598"/>
              <a:gd name="connsiteY13" fmla="*/ 1408886 h 1408886"/>
              <a:gd name="connsiteX14" fmla="*/ 443965 w 2000598"/>
              <a:gd name="connsiteY14" fmla="*/ 1091570 h 1408886"/>
              <a:gd name="connsiteX15" fmla="*/ 181932 w 2000598"/>
              <a:gd name="connsiteY15" fmla="*/ 1091570 h 1408886"/>
              <a:gd name="connsiteX16" fmla="*/ 0 w 2000598"/>
              <a:gd name="connsiteY16" fmla="*/ 909638 h 1408886"/>
              <a:gd name="connsiteX17" fmla="*/ 0 w 2000598"/>
              <a:gd name="connsiteY17" fmla="*/ 909642 h 1408886"/>
              <a:gd name="connsiteX18" fmla="*/ 0 w 2000598"/>
              <a:gd name="connsiteY18" fmla="*/ 636749 h 1408886"/>
              <a:gd name="connsiteX19" fmla="*/ 0 w 2000598"/>
              <a:gd name="connsiteY19" fmla="*/ 636749 h 1408886"/>
              <a:gd name="connsiteX20" fmla="*/ 0 w 2000598"/>
              <a:gd name="connsiteY20" fmla="*/ 181932 h 1408886"/>
              <a:gd name="connsiteX0" fmla="*/ 0 w 2000598"/>
              <a:gd name="connsiteY0" fmla="*/ 181932 h 1499180"/>
              <a:gd name="connsiteX1" fmla="*/ 181932 w 2000598"/>
              <a:gd name="connsiteY1" fmla="*/ 0 h 1499180"/>
              <a:gd name="connsiteX2" fmla="*/ 333433 w 2000598"/>
              <a:gd name="connsiteY2" fmla="*/ 0 h 1499180"/>
              <a:gd name="connsiteX3" fmla="*/ 333433 w 2000598"/>
              <a:gd name="connsiteY3" fmla="*/ 0 h 1499180"/>
              <a:gd name="connsiteX4" fmla="*/ 833583 w 2000598"/>
              <a:gd name="connsiteY4" fmla="*/ 0 h 1499180"/>
              <a:gd name="connsiteX5" fmla="*/ 1818666 w 2000598"/>
              <a:gd name="connsiteY5" fmla="*/ 0 h 1499180"/>
              <a:gd name="connsiteX6" fmla="*/ 2000598 w 2000598"/>
              <a:gd name="connsiteY6" fmla="*/ 181932 h 1499180"/>
              <a:gd name="connsiteX7" fmla="*/ 2000598 w 2000598"/>
              <a:gd name="connsiteY7" fmla="*/ 636749 h 1499180"/>
              <a:gd name="connsiteX8" fmla="*/ 2000598 w 2000598"/>
              <a:gd name="connsiteY8" fmla="*/ 636749 h 1499180"/>
              <a:gd name="connsiteX9" fmla="*/ 2000598 w 2000598"/>
              <a:gd name="connsiteY9" fmla="*/ 909642 h 1499180"/>
              <a:gd name="connsiteX10" fmla="*/ 2000598 w 2000598"/>
              <a:gd name="connsiteY10" fmla="*/ 909638 h 1499180"/>
              <a:gd name="connsiteX11" fmla="*/ 1818666 w 2000598"/>
              <a:gd name="connsiteY11" fmla="*/ 1091570 h 1499180"/>
              <a:gd name="connsiteX12" fmla="*/ 662761 w 2000598"/>
              <a:gd name="connsiteY12" fmla="*/ 1091570 h 1499180"/>
              <a:gd name="connsiteX13" fmla="*/ 647883 w 2000598"/>
              <a:gd name="connsiteY13" fmla="*/ 1499180 h 1499180"/>
              <a:gd name="connsiteX14" fmla="*/ 443965 w 2000598"/>
              <a:gd name="connsiteY14" fmla="*/ 1091570 h 1499180"/>
              <a:gd name="connsiteX15" fmla="*/ 181932 w 2000598"/>
              <a:gd name="connsiteY15" fmla="*/ 1091570 h 1499180"/>
              <a:gd name="connsiteX16" fmla="*/ 0 w 2000598"/>
              <a:gd name="connsiteY16" fmla="*/ 909638 h 1499180"/>
              <a:gd name="connsiteX17" fmla="*/ 0 w 2000598"/>
              <a:gd name="connsiteY17" fmla="*/ 909642 h 1499180"/>
              <a:gd name="connsiteX18" fmla="*/ 0 w 2000598"/>
              <a:gd name="connsiteY18" fmla="*/ 636749 h 1499180"/>
              <a:gd name="connsiteX19" fmla="*/ 0 w 2000598"/>
              <a:gd name="connsiteY19" fmla="*/ 636749 h 1499180"/>
              <a:gd name="connsiteX20" fmla="*/ 0 w 2000598"/>
              <a:gd name="connsiteY20" fmla="*/ 181932 h 1499180"/>
              <a:gd name="connsiteX0" fmla="*/ 0 w 2000598"/>
              <a:gd name="connsiteY0" fmla="*/ 181932 h 1499180"/>
              <a:gd name="connsiteX1" fmla="*/ 181932 w 2000598"/>
              <a:gd name="connsiteY1" fmla="*/ 0 h 1499180"/>
              <a:gd name="connsiteX2" fmla="*/ 333433 w 2000598"/>
              <a:gd name="connsiteY2" fmla="*/ 0 h 1499180"/>
              <a:gd name="connsiteX3" fmla="*/ 333433 w 2000598"/>
              <a:gd name="connsiteY3" fmla="*/ 0 h 1499180"/>
              <a:gd name="connsiteX4" fmla="*/ 833583 w 2000598"/>
              <a:gd name="connsiteY4" fmla="*/ 0 h 1499180"/>
              <a:gd name="connsiteX5" fmla="*/ 1818666 w 2000598"/>
              <a:gd name="connsiteY5" fmla="*/ 0 h 1499180"/>
              <a:gd name="connsiteX6" fmla="*/ 2000598 w 2000598"/>
              <a:gd name="connsiteY6" fmla="*/ 181932 h 1499180"/>
              <a:gd name="connsiteX7" fmla="*/ 2000598 w 2000598"/>
              <a:gd name="connsiteY7" fmla="*/ 636749 h 1499180"/>
              <a:gd name="connsiteX8" fmla="*/ 2000598 w 2000598"/>
              <a:gd name="connsiteY8" fmla="*/ 636749 h 1499180"/>
              <a:gd name="connsiteX9" fmla="*/ 2000598 w 2000598"/>
              <a:gd name="connsiteY9" fmla="*/ 909642 h 1499180"/>
              <a:gd name="connsiteX10" fmla="*/ 2000598 w 2000598"/>
              <a:gd name="connsiteY10" fmla="*/ 909638 h 1499180"/>
              <a:gd name="connsiteX11" fmla="*/ 1818666 w 2000598"/>
              <a:gd name="connsiteY11" fmla="*/ 1091570 h 1499180"/>
              <a:gd name="connsiteX12" fmla="*/ 905940 w 2000598"/>
              <a:gd name="connsiteY12" fmla="*/ 1091570 h 1499180"/>
              <a:gd name="connsiteX13" fmla="*/ 647883 w 2000598"/>
              <a:gd name="connsiteY13" fmla="*/ 1499180 h 1499180"/>
              <a:gd name="connsiteX14" fmla="*/ 443965 w 2000598"/>
              <a:gd name="connsiteY14" fmla="*/ 1091570 h 1499180"/>
              <a:gd name="connsiteX15" fmla="*/ 181932 w 2000598"/>
              <a:gd name="connsiteY15" fmla="*/ 1091570 h 1499180"/>
              <a:gd name="connsiteX16" fmla="*/ 0 w 2000598"/>
              <a:gd name="connsiteY16" fmla="*/ 909638 h 1499180"/>
              <a:gd name="connsiteX17" fmla="*/ 0 w 2000598"/>
              <a:gd name="connsiteY17" fmla="*/ 909642 h 1499180"/>
              <a:gd name="connsiteX18" fmla="*/ 0 w 2000598"/>
              <a:gd name="connsiteY18" fmla="*/ 636749 h 1499180"/>
              <a:gd name="connsiteX19" fmla="*/ 0 w 2000598"/>
              <a:gd name="connsiteY19" fmla="*/ 636749 h 1499180"/>
              <a:gd name="connsiteX20" fmla="*/ 0 w 2000598"/>
              <a:gd name="connsiteY20" fmla="*/ 181932 h 1499180"/>
              <a:gd name="connsiteX0" fmla="*/ 0 w 2000598"/>
              <a:gd name="connsiteY0" fmla="*/ 181932 h 1539268"/>
              <a:gd name="connsiteX1" fmla="*/ 181932 w 2000598"/>
              <a:gd name="connsiteY1" fmla="*/ 0 h 1539268"/>
              <a:gd name="connsiteX2" fmla="*/ 333433 w 2000598"/>
              <a:gd name="connsiteY2" fmla="*/ 0 h 1539268"/>
              <a:gd name="connsiteX3" fmla="*/ 333433 w 2000598"/>
              <a:gd name="connsiteY3" fmla="*/ 0 h 1539268"/>
              <a:gd name="connsiteX4" fmla="*/ 833583 w 2000598"/>
              <a:gd name="connsiteY4" fmla="*/ 0 h 1539268"/>
              <a:gd name="connsiteX5" fmla="*/ 1818666 w 2000598"/>
              <a:gd name="connsiteY5" fmla="*/ 0 h 1539268"/>
              <a:gd name="connsiteX6" fmla="*/ 2000598 w 2000598"/>
              <a:gd name="connsiteY6" fmla="*/ 181932 h 1539268"/>
              <a:gd name="connsiteX7" fmla="*/ 2000598 w 2000598"/>
              <a:gd name="connsiteY7" fmla="*/ 636749 h 1539268"/>
              <a:gd name="connsiteX8" fmla="*/ 2000598 w 2000598"/>
              <a:gd name="connsiteY8" fmla="*/ 636749 h 1539268"/>
              <a:gd name="connsiteX9" fmla="*/ 2000598 w 2000598"/>
              <a:gd name="connsiteY9" fmla="*/ 909642 h 1539268"/>
              <a:gd name="connsiteX10" fmla="*/ 2000598 w 2000598"/>
              <a:gd name="connsiteY10" fmla="*/ 909638 h 1539268"/>
              <a:gd name="connsiteX11" fmla="*/ 1818666 w 2000598"/>
              <a:gd name="connsiteY11" fmla="*/ 1091570 h 1539268"/>
              <a:gd name="connsiteX12" fmla="*/ 905940 w 2000598"/>
              <a:gd name="connsiteY12" fmla="*/ 1091570 h 1539268"/>
              <a:gd name="connsiteX13" fmla="*/ 870799 w 2000598"/>
              <a:gd name="connsiteY13" fmla="*/ 1539268 h 1539268"/>
              <a:gd name="connsiteX14" fmla="*/ 443965 w 2000598"/>
              <a:gd name="connsiteY14" fmla="*/ 1091570 h 1539268"/>
              <a:gd name="connsiteX15" fmla="*/ 181932 w 2000598"/>
              <a:gd name="connsiteY15" fmla="*/ 1091570 h 1539268"/>
              <a:gd name="connsiteX16" fmla="*/ 0 w 2000598"/>
              <a:gd name="connsiteY16" fmla="*/ 909638 h 1539268"/>
              <a:gd name="connsiteX17" fmla="*/ 0 w 2000598"/>
              <a:gd name="connsiteY17" fmla="*/ 909642 h 1539268"/>
              <a:gd name="connsiteX18" fmla="*/ 0 w 2000598"/>
              <a:gd name="connsiteY18" fmla="*/ 636749 h 1539268"/>
              <a:gd name="connsiteX19" fmla="*/ 0 w 2000598"/>
              <a:gd name="connsiteY19" fmla="*/ 636749 h 1539268"/>
              <a:gd name="connsiteX20" fmla="*/ 0 w 2000598"/>
              <a:gd name="connsiteY20" fmla="*/ 181932 h 1539268"/>
              <a:gd name="connsiteX0" fmla="*/ 0 w 2000598"/>
              <a:gd name="connsiteY0" fmla="*/ 181932 h 1539268"/>
              <a:gd name="connsiteX1" fmla="*/ 181932 w 2000598"/>
              <a:gd name="connsiteY1" fmla="*/ 0 h 1539268"/>
              <a:gd name="connsiteX2" fmla="*/ 333433 w 2000598"/>
              <a:gd name="connsiteY2" fmla="*/ 0 h 1539268"/>
              <a:gd name="connsiteX3" fmla="*/ 333433 w 2000598"/>
              <a:gd name="connsiteY3" fmla="*/ 0 h 1539268"/>
              <a:gd name="connsiteX4" fmla="*/ 833583 w 2000598"/>
              <a:gd name="connsiteY4" fmla="*/ 0 h 1539268"/>
              <a:gd name="connsiteX5" fmla="*/ 1818666 w 2000598"/>
              <a:gd name="connsiteY5" fmla="*/ 0 h 1539268"/>
              <a:gd name="connsiteX6" fmla="*/ 2000598 w 2000598"/>
              <a:gd name="connsiteY6" fmla="*/ 181932 h 1539268"/>
              <a:gd name="connsiteX7" fmla="*/ 2000598 w 2000598"/>
              <a:gd name="connsiteY7" fmla="*/ 636749 h 1539268"/>
              <a:gd name="connsiteX8" fmla="*/ 2000598 w 2000598"/>
              <a:gd name="connsiteY8" fmla="*/ 636749 h 1539268"/>
              <a:gd name="connsiteX9" fmla="*/ 2000598 w 2000598"/>
              <a:gd name="connsiteY9" fmla="*/ 909642 h 1539268"/>
              <a:gd name="connsiteX10" fmla="*/ 2000598 w 2000598"/>
              <a:gd name="connsiteY10" fmla="*/ 909638 h 1539268"/>
              <a:gd name="connsiteX11" fmla="*/ 1818666 w 2000598"/>
              <a:gd name="connsiteY11" fmla="*/ 1091570 h 1539268"/>
              <a:gd name="connsiteX12" fmla="*/ 905940 w 2000598"/>
              <a:gd name="connsiteY12" fmla="*/ 1091570 h 1539268"/>
              <a:gd name="connsiteX13" fmla="*/ 870799 w 2000598"/>
              <a:gd name="connsiteY13" fmla="*/ 1539268 h 1539268"/>
              <a:gd name="connsiteX14" fmla="*/ 616217 w 2000598"/>
              <a:gd name="connsiteY14" fmla="*/ 1104932 h 1539268"/>
              <a:gd name="connsiteX15" fmla="*/ 181932 w 2000598"/>
              <a:gd name="connsiteY15" fmla="*/ 1091570 h 1539268"/>
              <a:gd name="connsiteX16" fmla="*/ 0 w 2000598"/>
              <a:gd name="connsiteY16" fmla="*/ 909638 h 1539268"/>
              <a:gd name="connsiteX17" fmla="*/ 0 w 2000598"/>
              <a:gd name="connsiteY17" fmla="*/ 909642 h 1539268"/>
              <a:gd name="connsiteX18" fmla="*/ 0 w 2000598"/>
              <a:gd name="connsiteY18" fmla="*/ 636749 h 1539268"/>
              <a:gd name="connsiteX19" fmla="*/ 0 w 2000598"/>
              <a:gd name="connsiteY19" fmla="*/ 636749 h 1539268"/>
              <a:gd name="connsiteX20" fmla="*/ 0 w 2000598"/>
              <a:gd name="connsiteY20" fmla="*/ 181932 h 1539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00598" h="1539268">
                <a:moveTo>
                  <a:pt x="0" y="181932"/>
                </a:moveTo>
                <a:cubicBezTo>
                  <a:pt x="0" y="81454"/>
                  <a:pt x="81454" y="0"/>
                  <a:pt x="181932" y="0"/>
                </a:cubicBezTo>
                <a:lnTo>
                  <a:pt x="333433" y="0"/>
                </a:lnTo>
                <a:lnTo>
                  <a:pt x="333433" y="0"/>
                </a:lnTo>
                <a:lnTo>
                  <a:pt x="833583" y="0"/>
                </a:lnTo>
                <a:lnTo>
                  <a:pt x="1818666" y="0"/>
                </a:lnTo>
                <a:cubicBezTo>
                  <a:pt x="1919144" y="0"/>
                  <a:pt x="2000598" y="81454"/>
                  <a:pt x="2000598" y="181932"/>
                </a:cubicBezTo>
                <a:lnTo>
                  <a:pt x="2000598" y="636749"/>
                </a:lnTo>
                <a:lnTo>
                  <a:pt x="2000598" y="636749"/>
                </a:lnTo>
                <a:lnTo>
                  <a:pt x="2000598" y="909642"/>
                </a:lnTo>
                <a:lnTo>
                  <a:pt x="2000598" y="909638"/>
                </a:lnTo>
                <a:cubicBezTo>
                  <a:pt x="2000598" y="1010116"/>
                  <a:pt x="1919144" y="1091570"/>
                  <a:pt x="1818666" y="1091570"/>
                </a:cubicBezTo>
                <a:lnTo>
                  <a:pt x="905940" y="1091570"/>
                </a:lnTo>
                <a:lnTo>
                  <a:pt x="870799" y="1539268"/>
                </a:lnTo>
                <a:lnTo>
                  <a:pt x="616217" y="1104932"/>
                </a:lnTo>
                <a:lnTo>
                  <a:pt x="181932" y="1091570"/>
                </a:lnTo>
                <a:cubicBezTo>
                  <a:pt x="81454" y="1091570"/>
                  <a:pt x="0" y="1010116"/>
                  <a:pt x="0" y="909638"/>
                </a:cubicBezTo>
                <a:lnTo>
                  <a:pt x="0" y="909642"/>
                </a:lnTo>
                <a:lnTo>
                  <a:pt x="0" y="636749"/>
                </a:lnTo>
                <a:lnTo>
                  <a:pt x="0" y="636749"/>
                </a:lnTo>
                <a:lnTo>
                  <a:pt x="0" y="181932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66715" y="3963730"/>
            <a:ext cx="1733685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9063" indent="-119063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prstClr val="black"/>
                </a:solidFill>
              </a:rPr>
              <a:t>Consultation Task Teams</a:t>
            </a:r>
          </a:p>
          <a:p>
            <a:pPr marL="119063" indent="-119063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prstClr val="black"/>
                </a:solidFill>
              </a:rPr>
              <a:t>Governance Body Mtgs</a:t>
            </a:r>
          </a:p>
          <a:p>
            <a:pPr marL="119063" indent="-119063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prstClr val="black"/>
                </a:solidFill>
              </a:rPr>
              <a:t>Executive Consultations</a:t>
            </a:r>
          </a:p>
          <a:p>
            <a:pPr marL="119063" indent="-119063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prstClr val="black"/>
                </a:solidFill>
              </a:rPr>
              <a:t>In-Person SPOC meetings</a:t>
            </a:r>
          </a:p>
          <a:p>
            <a:pPr marL="119063" indent="-119063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prstClr val="black"/>
                </a:solidFill>
              </a:rPr>
              <a:t>PSAC Findings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661942" y="1295400"/>
            <a:ext cx="760698" cy="1458608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4" name="Rounded Rectangular Callout 7"/>
          <p:cNvSpPr/>
          <p:nvPr/>
        </p:nvSpPr>
        <p:spPr>
          <a:xfrm rot="10800000">
            <a:off x="4038601" y="3200400"/>
            <a:ext cx="1678363" cy="1509466"/>
          </a:xfrm>
          <a:custGeom>
            <a:avLst/>
            <a:gdLst>
              <a:gd name="connsiteX0" fmla="*/ 0 w 2000598"/>
              <a:gd name="connsiteY0" fmla="*/ 181932 h 1091570"/>
              <a:gd name="connsiteX1" fmla="*/ 181932 w 2000598"/>
              <a:gd name="connsiteY1" fmla="*/ 0 h 1091570"/>
              <a:gd name="connsiteX2" fmla="*/ 333433 w 2000598"/>
              <a:gd name="connsiteY2" fmla="*/ 0 h 1091570"/>
              <a:gd name="connsiteX3" fmla="*/ 333433 w 2000598"/>
              <a:gd name="connsiteY3" fmla="*/ 0 h 1091570"/>
              <a:gd name="connsiteX4" fmla="*/ 833583 w 2000598"/>
              <a:gd name="connsiteY4" fmla="*/ 0 h 1091570"/>
              <a:gd name="connsiteX5" fmla="*/ 1818666 w 2000598"/>
              <a:gd name="connsiteY5" fmla="*/ 0 h 1091570"/>
              <a:gd name="connsiteX6" fmla="*/ 2000598 w 2000598"/>
              <a:gd name="connsiteY6" fmla="*/ 181932 h 1091570"/>
              <a:gd name="connsiteX7" fmla="*/ 2000598 w 2000598"/>
              <a:gd name="connsiteY7" fmla="*/ 636749 h 1091570"/>
              <a:gd name="connsiteX8" fmla="*/ 2000598 w 2000598"/>
              <a:gd name="connsiteY8" fmla="*/ 636749 h 1091570"/>
              <a:gd name="connsiteX9" fmla="*/ 2000598 w 2000598"/>
              <a:gd name="connsiteY9" fmla="*/ 909642 h 1091570"/>
              <a:gd name="connsiteX10" fmla="*/ 2000598 w 2000598"/>
              <a:gd name="connsiteY10" fmla="*/ 909638 h 1091570"/>
              <a:gd name="connsiteX11" fmla="*/ 1818666 w 2000598"/>
              <a:gd name="connsiteY11" fmla="*/ 1091570 h 1091570"/>
              <a:gd name="connsiteX12" fmla="*/ 833583 w 2000598"/>
              <a:gd name="connsiteY12" fmla="*/ 1091570 h 1091570"/>
              <a:gd name="connsiteX13" fmla="*/ 583514 w 2000598"/>
              <a:gd name="connsiteY13" fmla="*/ 1228016 h 1091570"/>
              <a:gd name="connsiteX14" fmla="*/ 333433 w 2000598"/>
              <a:gd name="connsiteY14" fmla="*/ 1091570 h 1091570"/>
              <a:gd name="connsiteX15" fmla="*/ 181932 w 2000598"/>
              <a:gd name="connsiteY15" fmla="*/ 1091570 h 1091570"/>
              <a:gd name="connsiteX16" fmla="*/ 0 w 2000598"/>
              <a:gd name="connsiteY16" fmla="*/ 909638 h 1091570"/>
              <a:gd name="connsiteX17" fmla="*/ 0 w 2000598"/>
              <a:gd name="connsiteY17" fmla="*/ 909642 h 1091570"/>
              <a:gd name="connsiteX18" fmla="*/ 0 w 2000598"/>
              <a:gd name="connsiteY18" fmla="*/ 636749 h 1091570"/>
              <a:gd name="connsiteX19" fmla="*/ 0 w 2000598"/>
              <a:gd name="connsiteY19" fmla="*/ 636749 h 1091570"/>
              <a:gd name="connsiteX20" fmla="*/ 0 w 2000598"/>
              <a:gd name="connsiteY20" fmla="*/ 181932 h 1091570"/>
              <a:gd name="connsiteX0" fmla="*/ 0 w 2000598"/>
              <a:gd name="connsiteY0" fmla="*/ 181932 h 1228016"/>
              <a:gd name="connsiteX1" fmla="*/ 181932 w 2000598"/>
              <a:gd name="connsiteY1" fmla="*/ 0 h 1228016"/>
              <a:gd name="connsiteX2" fmla="*/ 333433 w 2000598"/>
              <a:gd name="connsiteY2" fmla="*/ 0 h 1228016"/>
              <a:gd name="connsiteX3" fmla="*/ 333433 w 2000598"/>
              <a:gd name="connsiteY3" fmla="*/ 0 h 1228016"/>
              <a:gd name="connsiteX4" fmla="*/ 833583 w 2000598"/>
              <a:gd name="connsiteY4" fmla="*/ 0 h 1228016"/>
              <a:gd name="connsiteX5" fmla="*/ 1818666 w 2000598"/>
              <a:gd name="connsiteY5" fmla="*/ 0 h 1228016"/>
              <a:gd name="connsiteX6" fmla="*/ 2000598 w 2000598"/>
              <a:gd name="connsiteY6" fmla="*/ 181932 h 1228016"/>
              <a:gd name="connsiteX7" fmla="*/ 2000598 w 2000598"/>
              <a:gd name="connsiteY7" fmla="*/ 636749 h 1228016"/>
              <a:gd name="connsiteX8" fmla="*/ 2000598 w 2000598"/>
              <a:gd name="connsiteY8" fmla="*/ 636749 h 1228016"/>
              <a:gd name="connsiteX9" fmla="*/ 2000598 w 2000598"/>
              <a:gd name="connsiteY9" fmla="*/ 909642 h 1228016"/>
              <a:gd name="connsiteX10" fmla="*/ 2000598 w 2000598"/>
              <a:gd name="connsiteY10" fmla="*/ 909638 h 1228016"/>
              <a:gd name="connsiteX11" fmla="*/ 1818666 w 2000598"/>
              <a:gd name="connsiteY11" fmla="*/ 1091570 h 1228016"/>
              <a:gd name="connsiteX12" fmla="*/ 662761 w 2000598"/>
              <a:gd name="connsiteY12" fmla="*/ 1091570 h 1228016"/>
              <a:gd name="connsiteX13" fmla="*/ 583514 w 2000598"/>
              <a:gd name="connsiteY13" fmla="*/ 1228016 h 1228016"/>
              <a:gd name="connsiteX14" fmla="*/ 333433 w 2000598"/>
              <a:gd name="connsiteY14" fmla="*/ 1091570 h 1228016"/>
              <a:gd name="connsiteX15" fmla="*/ 181932 w 2000598"/>
              <a:gd name="connsiteY15" fmla="*/ 1091570 h 1228016"/>
              <a:gd name="connsiteX16" fmla="*/ 0 w 2000598"/>
              <a:gd name="connsiteY16" fmla="*/ 909638 h 1228016"/>
              <a:gd name="connsiteX17" fmla="*/ 0 w 2000598"/>
              <a:gd name="connsiteY17" fmla="*/ 909642 h 1228016"/>
              <a:gd name="connsiteX18" fmla="*/ 0 w 2000598"/>
              <a:gd name="connsiteY18" fmla="*/ 636749 h 1228016"/>
              <a:gd name="connsiteX19" fmla="*/ 0 w 2000598"/>
              <a:gd name="connsiteY19" fmla="*/ 636749 h 1228016"/>
              <a:gd name="connsiteX20" fmla="*/ 0 w 2000598"/>
              <a:gd name="connsiteY20" fmla="*/ 181932 h 1228016"/>
              <a:gd name="connsiteX0" fmla="*/ 0 w 2000598"/>
              <a:gd name="connsiteY0" fmla="*/ 181932 h 1228016"/>
              <a:gd name="connsiteX1" fmla="*/ 181932 w 2000598"/>
              <a:gd name="connsiteY1" fmla="*/ 0 h 1228016"/>
              <a:gd name="connsiteX2" fmla="*/ 333433 w 2000598"/>
              <a:gd name="connsiteY2" fmla="*/ 0 h 1228016"/>
              <a:gd name="connsiteX3" fmla="*/ 333433 w 2000598"/>
              <a:gd name="connsiteY3" fmla="*/ 0 h 1228016"/>
              <a:gd name="connsiteX4" fmla="*/ 833583 w 2000598"/>
              <a:gd name="connsiteY4" fmla="*/ 0 h 1228016"/>
              <a:gd name="connsiteX5" fmla="*/ 1818666 w 2000598"/>
              <a:gd name="connsiteY5" fmla="*/ 0 h 1228016"/>
              <a:gd name="connsiteX6" fmla="*/ 2000598 w 2000598"/>
              <a:gd name="connsiteY6" fmla="*/ 181932 h 1228016"/>
              <a:gd name="connsiteX7" fmla="*/ 2000598 w 2000598"/>
              <a:gd name="connsiteY7" fmla="*/ 636749 h 1228016"/>
              <a:gd name="connsiteX8" fmla="*/ 2000598 w 2000598"/>
              <a:gd name="connsiteY8" fmla="*/ 636749 h 1228016"/>
              <a:gd name="connsiteX9" fmla="*/ 2000598 w 2000598"/>
              <a:gd name="connsiteY9" fmla="*/ 909642 h 1228016"/>
              <a:gd name="connsiteX10" fmla="*/ 2000598 w 2000598"/>
              <a:gd name="connsiteY10" fmla="*/ 909638 h 1228016"/>
              <a:gd name="connsiteX11" fmla="*/ 1818666 w 2000598"/>
              <a:gd name="connsiteY11" fmla="*/ 1091570 h 1228016"/>
              <a:gd name="connsiteX12" fmla="*/ 662761 w 2000598"/>
              <a:gd name="connsiteY12" fmla="*/ 1091570 h 1228016"/>
              <a:gd name="connsiteX13" fmla="*/ 583514 w 2000598"/>
              <a:gd name="connsiteY13" fmla="*/ 1228016 h 1228016"/>
              <a:gd name="connsiteX14" fmla="*/ 443965 w 2000598"/>
              <a:gd name="connsiteY14" fmla="*/ 1091570 h 1228016"/>
              <a:gd name="connsiteX15" fmla="*/ 181932 w 2000598"/>
              <a:gd name="connsiteY15" fmla="*/ 1091570 h 1228016"/>
              <a:gd name="connsiteX16" fmla="*/ 0 w 2000598"/>
              <a:gd name="connsiteY16" fmla="*/ 909638 h 1228016"/>
              <a:gd name="connsiteX17" fmla="*/ 0 w 2000598"/>
              <a:gd name="connsiteY17" fmla="*/ 909642 h 1228016"/>
              <a:gd name="connsiteX18" fmla="*/ 0 w 2000598"/>
              <a:gd name="connsiteY18" fmla="*/ 636749 h 1228016"/>
              <a:gd name="connsiteX19" fmla="*/ 0 w 2000598"/>
              <a:gd name="connsiteY19" fmla="*/ 636749 h 1228016"/>
              <a:gd name="connsiteX20" fmla="*/ 0 w 2000598"/>
              <a:gd name="connsiteY20" fmla="*/ 181932 h 1228016"/>
              <a:gd name="connsiteX0" fmla="*/ 0 w 2000598"/>
              <a:gd name="connsiteY0" fmla="*/ 181932 h 1328499"/>
              <a:gd name="connsiteX1" fmla="*/ 181932 w 2000598"/>
              <a:gd name="connsiteY1" fmla="*/ 0 h 1328499"/>
              <a:gd name="connsiteX2" fmla="*/ 333433 w 2000598"/>
              <a:gd name="connsiteY2" fmla="*/ 0 h 1328499"/>
              <a:gd name="connsiteX3" fmla="*/ 333433 w 2000598"/>
              <a:gd name="connsiteY3" fmla="*/ 0 h 1328499"/>
              <a:gd name="connsiteX4" fmla="*/ 833583 w 2000598"/>
              <a:gd name="connsiteY4" fmla="*/ 0 h 1328499"/>
              <a:gd name="connsiteX5" fmla="*/ 1818666 w 2000598"/>
              <a:gd name="connsiteY5" fmla="*/ 0 h 1328499"/>
              <a:gd name="connsiteX6" fmla="*/ 2000598 w 2000598"/>
              <a:gd name="connsiteY6" fmla="*/ 181932 h 1328499"/>
              <a:gd name="connsiteX7" fmla="*/ 2000598 w 2000598"/>
              <a:gd name="connsiteY7" fmla="*/ 636749 h 1328499"/>
              <a:gd name="connsiteX8" fmla="*/ 2000598 w 2000598"/>
              <a:gd name="connsiteY8" fmla="*/ 636749 h 1328499"/>
              <a:gd name="connsiteX9" fmla="*/ 2000598 w 2000598"/>
              <a:gd name="connsiteY9" fmla="*/ 909642 h 1328499"/>
              <a:gd name="connsiteX10" fmla="*/ 2000598 w 2000598"/>
              <a:gd name="connsiteY10" fmla="*/ 909638 h 1328499"/>
              <a:gd name="connsiteX11" fmla="*/ 1818666 w 2000598"/>
              <a:gd name="connsiteY11" fmla="*/ 1091570 h 1328499"/>
              <a:gd name="connsiteX12" fmla="*/ 662761 w 2000598"/>
              <a:gd name="connsiteY12" fmla="*/ 1091570 h 1328499"/>
              <a:gd name="connsiteX13" fmla="*/ 523224 w 2000598"/>
              <a:gd name="connsiteY13" fmla="*/ 1328499 h 1328499"/>
              <a:gd name="connsiteX14" fmla="*/ 443965 w 2000598"/>
              <a:gd name="connsiteY14" fmla="*/ 1091570 h 1328499"/>
              <a:gd name="connsiteX15" fmla="*/ 181932 w 2000598"/>
              <a:gd name="connsiteY15" fmla="*/ 1091570 h 1328499"/>
              <a:gd name="connsiteX16" fmla="*/ 0 w 2000598"/>
              <a:gd name="connsiteY16" fmla="*/ 909638 h 1328499"/>
              <a:gd name="connsiteX17" fmla="*/ 0 w 2000598"/>
              <a:gd name="connsiteY17" fmla="*/ 909642 h 1328499"/>
              <a:gd name="connsiteX18" fmla="*/ 0 w 2000598"/>
              <a:gd name="connsiteY18" fmla="*/ 636749 h 1328499"/>
              <a:gd name="connsiteX19" fmla="*/ 0 w 2000598"/>
              <a:gd name="connsiteY19" fmla="*/ 636749 h 1328499"/>
              <a:gd name="connsiteX20" fmla="*/ 0 w 2000598"/>
              <a:gd name="connsiteY20" fmla="*/ 181932 h 1328499"/>
              <a:gd name="connsiteX0" fmla="*/ 0 w 2000598"/>
              <a:gd name="connsiteY0" fmla="*/ 181932 h 1408886"/>
              <a:gd name="connsiteX1" fmla="*/ 181932 w 2000598"/>
              <a:gd name="connsiteY1" fmla="*/ 0 h 1408886"/>
              <a:gd name="connsiteX2" fmla="*/ 333433 w 2000598"/>
              <a:gd name="connsiteY2" fmla="*/ 0 h 1408886"/>
              <a:gd name="connsiteX3" fmla="*/ 333433 w 2000598"/>
              <a:gd name="connsiteY3" fmla="*/ 0 h 1408886"/>
              <a:gd name="connsiteX4" fmla="*/ 833583 w 2000598"/>
              <a:gd name="connsiteY4" fmla="*/ 0 h 1408886"/>
              <a:gd name="connsiteX5" fmla="*/ 1818666 w 2000598"/>
              <a:gd name="connsiteY5" fmla="*/ 0 h 1408886"/>
              <a:gd name="connsiteX6" fmla="*/ 2000598 w 2000598"/>
              <a:gd name="connsiteY6" fmla="*/ 181932 h 1408886"/>
              <a:gd name="connsiteX7" fmla="*/ 2000598 w 2000598"/>
              <a:gd name="connsiteY7" fmla="*/ 636749 h 1408886"/>
              <a:gd name="connsiteX8" fmla="*/ 2000598 w 2000598"/>
              <a:gd name="connsiteY8" fmla="*/ 636749 h 1408886"/>
              <a:gd name="connsiteX9" fmla="*/ 2000598 w 2000598"/>
              <a:gd name="connsiteY9" fmla="*/ 909642 h 1408886"/>
              <a:gd name="connsiteX10" fmla="*/ 2000598 w 2000598"/>
              <a:gd name="connsiteY10" fmla="*/ 909638 h 1408886"/>
              <a:gd name="connsiteX11" fmla="*/ 1818666 w 2000598"/>
              <a:gd name="connsiteY11" fmla="*/ 1091570 h 1408886"/>
              <a:gd name="connsiteX12" fmla="*/ 662761 w 2000598"/>
              <a:gd name="connsiteY12" fmla="*/ 1091570 h 1408886"/>
              <a:gd name="connsiteX13" fmla="*/ 352402 w 2000598"/>
              <a:gd name="connsiteY13" fmla="*/ 1408886 h 1408886"/>
              <a:gd name="connsiteX14" fmla="*/ 443965 w 2000598"/>
              <a:gd name="connsiteY14" fmla="*/ 1091570 h 1408886"/>
              <a:gd name="connsiteX15" fmla="*/ 181932 w 2000598"/>
              <a:gd name="connsiteY15" fmla="*/ 1091570 h 1408886"/>
              <a:gd name="connsiteX16" fmla="*/ 0 w 2000598"/>
              <a:gd name="connsiteY16" fmla="*/ 909638 h 1408886"/>
              <a:gd name="connsiteX17" fmla="*/ 0 w 2000598"/>
              <a:gd name="connsiteY17" fmla="*/ 909642 h 1408886"/>
              <a:gd name="connsiteX18" fmla="*/ 0 w 2000598"/>
              <a:gd name="connsiteY18" fmla="*/ 636749 h 1408886"/>
              <a:gd name="connsiteX19" fmla="*/ 0 w 2000598"/>
              <a:gd name="connsiteY19" fmla="*/ 636749 h 1408886"/>
              <a:gd name="connsiteX20" fmla="*/ 0 w 2000598"/>
              <a:gd name="connsiteY20" fmla="*/ 181932 h 1408886"/>
              <a:gd name="connsiteX0" fmla="*/ 0 w 2000598"/>
              <a:gd name="connsiteY0" fmla="*/ 181932 h 1499180"/>
              <a:gd name="connsiteX1" fmla="*/ 181932 w 2000598"/>
              <a:gd name="connsiteY1" fmla="*/ 0 h 1499180"/>
              <a:gd name="connsiteX2" fmla="*/ 333433 w 2000598"/>
              <a:gd name="connsiteY2" fmla="*/ 0 h 1499180"/>
              <a:gd name="connsiteX3" fmla="*/ 333433 w 2000598"/>
              <a:gd name="connsiteY3" fmla="*/ 0 h 1499180"/>
              <a:gd name="connsiteX4" fmla="*/ 833583 w 2000598"/>
              <a:gd name="connsiteY4" fmla="*/ 0 h 1499180"/>
              <a:gd name="connsiteX5" fmla="*/ 1818666 w 2000598"/>
              <a:gd name="connsiteY5" fmla="*/ 0 h 1499180"/>
              <a:gd name="connsiteX6" fmla="*/ 2000598 w 2000598"/>
              <a:gd name="connsiteY6" fmla="*/ 181932 h 1499180"/>
              <a:gd name="connsiteX7" fmla="*/ 2000598 w 2000598"/>
              <a:gd name="connsiteY7" fmla="*/ 636749 h 1499180"/>
              <a:gd name="connsiteX8" fmla="*/ 2000598 w 2000598"/>
              <a:gd name="connsiteY8" fmla="*/ 636749 h 1499180"/>
              <a:gd name="connsiteX9" fmla="*/ 2000598 w 2000598"/>
              <a:gd name="connsiteY9" fmla="*/ 909642 h 1499180"/>
              <a:gd name="connsiteX10" fmla="*/ 2000598 w 2000598"/>
              <a:gd name="connsiteY10" fmla="*/ 909638 h 1499180"/>
              <a:gd name="connsiteX11" fmla="*/ 1818666 w 2000598"/>
              <a:gd name="connsiteY11" fmla="*/ 1091570 h 1499180"/>
              <a:gd name="connsiteX12" fmla="*/ 662761 w 2000598"/>
              <a:gd name="connsiteY12" fmla="*/ 1091570 h 1499180"/>
              <a:gd name="connsiteX13" fmla="*/ 647883 w 2000598"/>
              <a:gd name="connsiteY13" fmla="*/ 1499180 h 1499180"/>
              <a:gd name="connsiteX14" fmla="*/ 443965 w 2000598"/>
              <a:gd name="connsiteY14" fmla="*/ 1091570 h 1499180"/>
              <a:gd name="connsiteX15" fmla="*/ 181932 w 2000598"/>
              <a:gd name="connsiteY15" fmla="*/ 1091570 h 1499180"/>
              <a:gd name="connsiteX16" fmla="*/ 0 w 2000598"/>
              <a:gd name="connsiteY16" fmla="*/ 909638 h 1499180"/>
              <a:gd name="connsiteX17" fmla="*/ 0 w 2000598"/>
              <a:gd name="connsiteY17" fmla="*/ 909642 h 1499180"/>
              <a:gd name="connsiteX18" fmla="*/ 0 w 2000598"/>
              <a:gd name="connsiteY18" fmla="*/ 636749 h 1499180"/>
              <a:gd name="connsiteX19" fmla="*/ 0 w 2000598"/>
              <a:gd name="connsiteY19" fmla="*/ 636749 h 1499180"/>
              <a:gd name="connsiteX20" fmla="*/ 0 w 2000598"/>
              <a:gd name="connsiteY20" fmla="*/ 181932 h 1499180"/>
              <a:gd name="connsiteX0" fmla="*/ 0 w 2000598"/>
              <a:gd name="connsiteY0" fmla="*/ 181932 h 1499180"/>
              <a:gd name="connsiteX1" fmla="*/ 181932 w 2000598"/>
              <a:gd name="connsiteY1" fmla="*/ 0 h 1499180"/>
              <a:gd name="connsiteX2" fmla="*/ 333433 w 2000598"/>
              <a:gd name="connsiteY2" fmla="*/ 0 h 1499180"/>
              <a:gd name="connsiteX3" fmla="*/ 333433 w 2000598"/>
              <a:gd name="connsiteY3" fmla="*/ 0 h 1499180"/>
              <a:gd name="connsiteX4" fmla="*/ 833583 w 2000598"/>
              <a:gd name="connsiteY4" fmla="*/ 0 h 1499180"/>
              <a:gd name="connsiteX5" fmla="*/ 1818666 w 2000598"/>
              <a:gd name="connsiteY5" fmla="*/ 0 h 1499180"/>
              <a:gd name="connsiteX6" fmla="*/ 2000598 w 2000598"/>
              <a:gd name="connsiteY6" fmla="*/ 181932 h 1499180"/>
              <a:gd name="connsiteX7" fmla="*/ 2000598 w 2000598"/>
              <a:gd name="connsiteY7" fmla="*/ 636749 h 1499180"/>
              <a:gd name="connsiteX8" fmla="*/ 2000598 w 2000598"/>
              <a:gd name="connsiteY8" fmla="*/ 636749 h 1499180"/>
              <a:gd name="connsiteX9" fmla="*/ 2000598 w 2000598"/>
              <a:gd name="connsiteY9" fmla="*/ 909642 h 1499180"/>
              <a:gd name="connsiteX10" fmla="*/ 2000598 w 2000598"/>
              <a:gd name="connsiteY10" fmla="*/ 909638 h 1499180"/>
              <a:gd name="connsiteX11" fmla="*/ 1818666 w 2000598"/>
              <a:gd name="connsiteY11" fmla="*/ 1091570 h 1499180"/>
              <a:gd name="connsiteX12" fmla="*/ 905940 w 2000598"/>
              <a:gd name="connsiteY12" fmla="*/ 1091570 h 1499180"/>
              <a:gd name="connsiteX13" fmla="*/ 647883 w 2000598"/>
              <a:gd name="connsiteY13" fmla="*/ 1499180 h 1499180"/>
              <a:gd name="connsiteX14" fmla="*/ 443965 w 2000598"/>
              <a:gd name="connsiteY14" fmla="*/ 1091570 h 1499180"/>
              <a:gd name="connsiteX15" fmla="*/ 181932 w 2000598"/>
              <a:gd name="connsiteY15" fmla="*/ 1091570 h 1499180"/>
              <a:gd name="connsiteX16" fmla="*/ 0 w 2000598"/>
              <a:gd name="connsiteY16" fmla="*/ 909638 h 1499180"/>
              <a:gd name="connsiteX17" fmla="*/ 0 w 2000598"/>
              <a:gd name="connsiteY17" fmla="*/ 909642 h 1499180"/>
              <a:gd name="connsiteX18" fmla="*/ 0 w 2000598"/>
              <a:gd name="connsiteY18" fmla="*/ 636749 h 1499180"/>
              <a:gd name="connsiteX19" fmla="*/ 0 w 2000598"/>
              <a:gd name="connsiteY19" fmla="*/ 636749 h 1499180"/>
              <a:gd name="connsiteX20" fmla="*/ 0 w 2000598"/>
              <a:gd name="connsiteY20" fmla="*/ 181932 h 1499180"/>
              <a:gd name="connsiteX0" fmla="*/ 0 w 2000598"/>
              <a:gd name="connsiteY0" fmla="*/ 181932 h 1539268"/>
              <a:gd name="connsiteX1" fmla="*/ 181932 w 2000598"/>
              <a:gd name="connsiteY1" fmla="*/ 0 h 1539268"/>
              <a:gd name="connsiteX2" fmla="*/ 333433 w 2000598"/>
              <a:gd name="connsiteY2" fmla="*/ 0 h 1539268"/>
              <a:gd name="connsiteX3" fmla="*/ 333433 w 2000598"/>
              <a:gd name="connsiteY3" fmla="*/ 0 h 1539268"/>
              <a:gd name="connsiteX4" fmla="*/ 833583 w 2000598"/>
              <a:gd name="connsiteY4" fmla="*/ 0 h 1539268"/>
              <a:gd name="connsiteX5" fmla="*/ 1818666 w 2000598"/>
              <a:gd name="connsiteY5" fmla="*/ 0 h 1539268"/>
              <a:gd name="connsiteX6" fmla="*/ 2000598 w 2000598"/>
              <a:gd name="connsiteY6" fmla="*/ 181932 h 1539268"/>
              <a:gd name="connsiteX7" fmla="*/ 2000598 w 2000598"/>
              <a:gd name="connsiteY7" fmla="*/ 636749 h 1539268"/>
              <a:gd name="connsiteX8" fmla="*/ 2000598 w 2000598"/>
              <a:gd name="connsiteY8" fmla="*/ 636749 h 1539268"/>
              <a:gd name="connsiteX9" fmla="*/ 2000598 w 2000598"/>
              <a:gd name="connsiteY9" fmla="*/ 909642 h 1539268"/>
              <a:gd name="connsiteX10" fmla="*/ 2000598 w 2000598"/>
              <a:gd name="connsiteY10" fmla="*/ 909638 h 1539268"/>
              <a:gd name="connsiteX11" fmla="*/ 1818666 w 2000598"/>
              <a:gd name="connsiteY11" fmla="*/ 1091570 h 1539268"/>
              <a:gd name="connsiteX12" fmla="*/ 905940 w 2000598"/>
              <a:gd name="connsiteY12" fmla="*/ 1091570 h 1539268"/>
              <a:gd name="connsiteX13" fmla="*/ 870799 w 2000598"/>
              <a:gd name="connsiteY13" fmla="*/ 1539268 h 1539268"/>
              <a:gd name="connsiteX14" fmla="*/ 443965 w 2000598"/>
              <a:gd name="connsiteY14" fmla="*/ 1091570 h 1539268"/>
              <a:gd name="connsiteX15" fmla="*/ 181932 w 2000598"/>
              <a:gd name="connsiteY15" fmla="*/ 1091570 h 1539268"/>
              <a:gd name="connsiteX16" fmla="*/ 0 w 2000598"/>
              <a:gd name="connsiteY16" fmla="*/ 909638 h 1539268"/>
              <a:gd name="connsiteX17" fmla="*/ 0 w 2000598"/>
              <a:gd name="connsiteY17" fmla="*/ 909642 h 1539268"/>
              <a:gd name="connsiteX18" fmla="*/ 0 w 2000598"/>
              <a:gd name="connsiteY18" fmla="*/ 636749 h 1539268"/>
              <a:gd name="connsiteX19" fmla="*/ 0 w 2000598"/>
              <a:gd name="connsiteY19" fmla="*/ 636749 h 1539268"/>
              <a:gd name="connsiteX20" fmla="*/ 0 w 2000598"/>
              <a:gd name="connsiteY20" fmla="*/ 181932 h 1539268"/>
              <a:gd name="connsiteX0" fmla="*/ 0 w 2000598"/>
              <a:gd name="connsiteY0" fmla="*/ 181932 h 1539268"/>
              <a:gd name="connsiteX1" fmla="*/ 181932 w 2000598"/>
              <a:gd name="connsiteY1" fmla="*/ 0 h 1539268"/>
              <a:gd name="connsiteX2" fmla="*/ 333433 w 2000598"/>
              <a:gd name="connsiteY2" fmla="*/ 0 h 1539268"/>
              <a:gd name="connsiteX3" fmla="*/ 333433 w 2000598"/>
              <a:gd name="connsiteY3" fmla="*/ 0 h 1539268"/>
              <a:gd name="connsiteX4" fmla="*/ 833583 w 2000598"/>
              <a:gd name="connsiteY4" fmla="*/ 0 h 1539268"/>
              <a:gd name="connsiteX5" fmla="*/ 1818666 w 2000598"/>
              <a:gd name="connsiteY5" fmla="*/ 0 h 1539268"/>
              <a:gd name="connsiteX6" fmla="*/ 2000598 w 2000598"/>
              <a:gd name="connsiteY6" fmla="*/ 181932 h 1539268"/>
              <a:gd name="connsiteX7" fmla="*/ 2000598 w 2000598"/>
              <a:gd name="connsiteY7" fmla="*/ 636749 h 1539268"/>
              <a:gd name="connsiteX8" fmla="*/ 2000598 w 2000598"/>
              <a:gd name="connsiteY8" fmla="*/ 636749 h 1539268"/>
              <a:gd name="connsiteX9" fmla="*/ 2000598 w 2000598"/>
              <a:gd name="connsiteY9" fmla="*/ 909642 h 1539268"/>
              <a:gd name="connsiteX10" fmla="*/ 2000598 w 2000598"/>
              <a:gd name="connsiteY10" fmla="*/ 909638 h 1539268"/>
              <a:gd name="connsiteX11" fmla="*/ 1818666 w 2000598"/>
              <a:gd name="connsiteY11" fmla="*/ 1091570 h 1539268"/>
              <a:gd name="connsiteX12" fmla="*/ 905940 w 2000598"/>
              <a:gd name="connsiteY12" fmla="*/ 1091570 h 1539268"/>
              <a:gd name="connsiteX13" fmla="*/ 870799 w 2000598"/>
              <a:gd name="connsiteY13" fmla="*/ 1539268 h 1539268"/>
              <a:gd name="connsiteX14" fmla="*/ 616217 w 2000598"/>
              <a:gd name="connsiteY14" fmla="*/ 1104932 h 1539268"/>
              <a:gd name="connsiteX15" fmla="*/ 181932 w 2000598"/>
              <a:gd name="connsiteY15" fmla="*/ 1091570 h 1539268"/>
              <a:gd name="connsiteX16" fmla="*/ 0 w 2000598"/>
              <a:gd name="connsiteY16" fmla="*/ 909638 h 1539268"/>
              <a:gd name="connsiteX17" fmla="*/ 0 w 2000598"/>
              <a:gd name="connsiteY17" fmla="*/ 909642 h 1539268"/>
              <a:gd name="connsiteX18" fmla="*/ 0 w 2000598"/>
              <a:gd name="connsiteY18" fmla="*/ 636749 h 1539268"/>
              <a:gd name="connsiteX19" fmla="*/ 0 w 2000598"/>
              <a:gd name="connsiteY19" fmla="*/ 636749 h 1539268"/>
              <a:gd name="connsiteX20" fmla="*/ 0 w 2000598"/>
              <a:gd name="connsiteY20" fmla="*/ 181932 h 1539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00598" h="1539268">
                <a:moveTo>
                  <a:pt x="0" y="181932"/>
                </a:moveTo>
                <a:cubicBezTo>
                  <a:pt x="0" y="81454"/>
                  <a:pt x="81454" y="0"/>
                  <a:pt x="181932" y="0"/>
                </a:cubicBezTo>
                <a:lnTo>
                  <a:pt x="333433" y="0"/>
                </a:lnTo>
                <a:lnTo>
                  <a:pt x="333433" y="0"/>
                </a:lnTo>
                <a:lnTo>
                  <a:pt x="833583" y="0"/>
                </a:lnTo>
                <a:lnTo>
                  <a:pt x="1818666" y="0"/>
                </a:lnTo>
                <a:cubicBezTo>
                  <a:pt x="1919144" y="0"/>
                  <a:pt x="2000598" y="81454"/>
                  <a:pt x="2000598" y="181932"/>
                </a:cubicBezTo>
                <a:lnTo>
                  <a:pt x="2000598" y="636749"/>
                </a:lnTo>
                <a:lnTo>
                  <a:pt x="2000598" y="636749"/>
                </a:lnTo>
                <a:lnTo>
                  <a:pt x="2000598" y="909642"/>
                </a:lnTo>
                <a:lnTo>
                  <a:pt x="2000598" y="909638"/>
                </a:lnTo>
                <a:cubicBezTo>
                  <a:pt x="2000598" y="1010116"/>
                  <a:pt x="1919144" y="1091570"/>
                  <a:pt x="1818666" y="1091570"/>
                </a:cubicBezTo>
                <a:lnTo>
                  <a:pt x="905940" y="1091570"/>
                </a:lnTo>
                <a:lnTo>
                  <a:pt x="870799" y="1539268"/>
                </a:lnTo>
                <a:lnTo>
                  <a:pt x="616217" y="1104932"/>
                </a:lnTo>
                <a:lnTo>
                  <a:pt x="181932" y="1091570"/>
                </a:lnTo>
                <a:cubicBezTo>
                  <a:pt x="81454" y="1091570"/>
                  <a:pt x="0" y="1010116"/>
                  <a:pt x="0" y="909638"/>
                </a:cubicBezTo>
                <a:lnTo>
                  <a:pt x="0" y="909642"/>
                </a:lnTo>
                <a:lnTo>
                  <a:pt x="0" y="636749"/>
                </a:lnTo>
                <a:lnTo>
                  <a:pt x="0" y="636749"/>
                </a:lnTo>
                <a:lnTo>
                  <a:pt x="0" y="181932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038601" y="3657600"/>
            <a:ext cx="1763696" cy="1079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"/>
              </a:spcBef>
            </a:pPr>
            <a:r>
              <a:rPr lang="en-US" sz="1000" b="1" dirty="0">
                <a:solidFill>
                  <a:prstClr val="black"/>
                </a:solidFill>
              </a:rPr>
              <a:t>Culmination of:</a:t>
            </a:r>
          </a:p>
          <a:p>
            <a:pPr marL="119063" indent="-119063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prstClr val="black"/>
                </a:solidFill>
              </a:rPr>
              <a:t>Extensive Q&amp;A Process</a:t>
            </a:r>
          </a:p>
          <a:p>
            <a:pPr marL="119063" indent="-119063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prstClr val="black"/>
                </a:solidFill>
              </a:rPr>
              <a:t>Pre-proposal Conference</a:t>
            </a:r>
          </a:p>
          <a:p>
            <a:pPr marL="119063" indent="-119063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prstClr val="black"/>
                </a:solidFill>
              </a:rPr>
              <a:t>Capabilities Statements</a:t>
            </a:r>
          </a:p>
          <a:p>
            <a:pPr marL="119063" indent="-119063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prstClr val="black"/>
                </a:solidFill>
              </a:rPr>
              <a:t>Proposal Submissions</a:t>
            </a:r>
          </a:p>
          <a:p>
            <a:pPr marL="119063" indent="-119063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prstClr val="black"/>
                </a:solidFill>
              </a:rPr>
              <a:t>Best Value Determination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394" y="2573392"/>
            <a:ext cx="403301" cy="553623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3753264" y="2245206"/>
            <a:ext cx="609601" cy="1017605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008" y="2975792"/>
            <a:ext cx="441171" cy="605608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3655177" y="2245207"/>
            <a:ext cx="766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prstClr val="black"/>
                </a:solidFill>
              </a:rPr>
              <a:t>NTIA Final Fee Review Rules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57799" y="3063052"/>
            <a:ext cx="8579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prstClr val="white"/>
                </a:solidFill>
              </a:rPr>
              <a:t>2016{}2017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33683" y="2277995"/>
            <a:ext cx="880967" cy="1031278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33683" y="2277995"/>
            <a:ext cx="86066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prstClr val="black"/>
                </a:solidFill>
              </a:rPr>
              <a:t>FCC </a:t>
            </a:r>
            <a:br>
              <a:rPr lang="en-US" sz="1100" b="1" dirty="0">
                <a:solidFill>
                  <a:prstClr val="black"/>
                </a:solidFill>
              </a:rPr>
            </a:br>
            <a:r>
              <a:rPr lang="en-US" sz="1100" b="1" dirty="0">
                <a:solidFill>
                  <a:prstClr val="black"/>
                </a:solidFill>
              </a:rPr>
              <a:t>opt-out NPRM and Spectrum Relo. </a:t>
            </a:r>
            <a:r>
              <a:rPr lang="en-US" sz="1100" b="1" dirty="0">
                <a:solidFill>
                  <a:prstClr val="black"/>
                </a:solidFill>
              </a:rPr>
              <a:t>Order 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1104227" y="2337363"/>
            <a:ext cx="698694" cy="797155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061952" y="2354759"/>
            <a:ext cx="766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prstClr val="black"/>
                </a:solidFill>
              </a:rPr>
              <a:t>NTIA </a:t>
            </a:r>
            <a:br>
              <a:rPr lang="en-US" sz="1100" b="1" dirty="0">
                <a:solidFill>
                  <a:prstClr val="black"/>
                </a:solidFill>
              </a:rPr>
            </a:br>
            <a:r>
              <a:rPr lang="en-US" sz="1100" b="1" dirty="0">
                <a:solidFill>
                  <a:prstClr val="black"/>
                </a:solidFill>
              </a:rPr>
              <a:t>opt-out Review Notice 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88" y="3097617"/>
            <a:ext cx="441171" cy="6056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" y="3767107"/>
            <a:ext cx="5613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prstClr val="white"/>
                </a:solidFill>
              </a:rPr>
              <a:t>March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8601102" y="2895600"/>
            <a:ext cx="4443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prstClr val="white"/>
                </a:solidFill>
              </a:rPr>
              <a:t>May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88" y="3186161"/>
            <a:ext cx="441171" cy="60560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474" y="3051550"/>
            <a:ext cx="441172" cy="60561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122" y="2424795"/>
            <a:ext cx="441172" cy="60561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570" y="2496904"/>
            <a:ext cx="441172" cy="60561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531" y="2594790"/>
            <a:ext cx="441172" cy="60561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536" y="2667000"/>
            <a:ext cx="441172" cy="6056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97180" y="6248400"/>
            <a:ext cx="46968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prstClr val="black"/>
                </a:solidFill>
              </a:rPr>
              <a:t>* “These milestone are exclusively controlled by the respective agencies and we have provided target dates based on the best current information available to FirstNet.  </a:t>
            </a:r>
            <a:r>
              <a:rPr lang="en-US" sz="800" b="1" dirty="0">
                <a:solidFill>
                  <a:prstClr val="black"/>
                </a:solidFill>
              </a:rPr>
              <a:t>However, the final timing and outcomes from the relevant proceedings may materially change based on the decisions of the relevant agency."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1D051-25B9-436F-9B34-D83A7F1E4039}" type="slidenum">
              <a:rPr>
                <a:solidFill>
                  <a:prstClr val="white"/>
                </a:solidFill>
              </a:rPr>
              <a:pPr/>
              <a:t>36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598160" y="1313527"/>
            <a:ext cx="86944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prstClr val="black"/>
                </a:solidFill>
              </a:rPr>
              <a:t>Final FCC Opt-Out Rules and Further NTIA Opt-out Grant Guidance</a:t>
            </a:r>
          </a:p>
        </p:txBody>
      </p:sp>
    </p:spTree>
    <p:extLst>
      <p:ext uri="{BB962C8B-B14F-4D97-AF65-F5344CB8AC3E}">
        <p14:creationId xmlns:p14="http://schemas.microsoft.com/office/powerpoint/2010/main" val="90263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000"/>
                            </p:stCondLst>
                            <p:childTnLst>
                              <p:par>
                                <p:cTn id="1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500"/>
                            </p:stCondLst>
                            <p:childTnLst>
                              <p:par>
                                <p:cTn id="1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000"/>
                            </p:stCondLst>
                            <p:childTnLst>
                              <p:par>
                                <p:cTn id="1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7" grpId="0" animBg="1"/>
      <p:bldP spid="18" grpId="0"/>
      <p:bldP spid="19" grpId="0" animBg="1"/>
      <p:bldP spid="20" grpId="0"/>
      <p:bldP spid="21" grpId="0" animBg="1"/>
      <p:bldP spid="22" grpId="0"/>
      <p:bldP spid="25" grpId="0" animBg="1"/>
      <p:bldP spid="26" grpId="0"/>
      <p:bldP spid="40" grpId="0"/>
      <p:bldP spid="38" grpId="0" animBg="1"/>
      <p:bldP spid="4" grpId="0" build="p"/>
      <p:bldP spid="42" grpId="0" animBg="1"/>
      <p:bldP spid="44" grpId="0" animBg="1"/>
      <p:bldP spid="45" grpId="0" build="p"/>
      <p:bldP spid="49" grpId="0" animBg="1"/>
      <p:bldP spid="55" grpId="0"/>
      <p:bldP spid="56" grpId="0" animBg="1"/>
      <p:bldP spid="57" grpId="0"/>
      <p:bldP spid="58" grpId="0" animBg="1"/>
      <p:bldP spid="59" grpId="0"/>
      <p:bldP spid="5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6973" b="6695"/>
          <a:stretch/>
        </p:blipFill>
        <p:spPr>
          <a:xfrm>
            <a:off x="6388" y="0"/>
            <a:ext cx="9144000" cy="6880589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5876226" y="2389396"/>
            <a:ext cx="914399" cy="990600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52400" y="3606600"/>
            <a:ext cx="971066" cy="730243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" y="3581400"/>
            <a:ext cx="9710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prstClr val="black"/>
                </a:solidFill>
              </a:rPr>
              <a:t>Deliver &amp; Discuss Draft</a:t>
            </a:r>
          </a:p>
          <a:p>
            <a:pPr algn="ctr"/>
            <a:r>
              <a:rPr lang="en-US" sz="1100" b="1" dirty="0">
                <a:solidFill>
                  <a:prstClr val="black"/>
                </a:solidFill>
              </a:rPr>
              <a:t>State Plans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905000" y="3517457"/>
            <a:ext cx="855025" cy="583488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05000" y="3517457"/>
            <a:ext cx="8674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prstClr val="black"/>
                </a:solidFill>
              </a:rPr>
              <a:t>Finalize </a:t>
            </a:r>
          </a:p>
          <a:p>
            <a:pPr algn="ctr"/>
            <a:r>
              <a:rPr lang="en-US" sz="1100" b="1" dirty="0">
                <a:solidFill>
                  <a:prstClr val="black"/>
                </a:solidFill>
              </a:rPr>
              <a:t>State Plans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819400" y="3088059"/>
            <a:ext cx="990600" cy="729386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09455" y="3088059"/>
            <a:ext cx="10005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prstClr val="black"/>
                </a:solidFill>
              </a:rPr>
              <a:t>Synchronous Delivery of 56 State Plans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857127" y="3087509"/>
            <a:ext cx="847628" cy="635556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57127" y="3099526"/>
            <a:ext cx="8476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prstClr val="black"/>
                </a:solidFill>
              </a:rPr>
              <a:t>Governors’ Decisions</a:t>
            </a:r>
          </a:p>
        </p:txBody>
      </p:sp>
      <p:grpSp>
        <p:nvGrpSpPr>
          <p:cNvPr id="2" name="Group 28"/>
          <p:cNvGrpSpPr/>
          <p:nvPr/>
        </p:nvGrpSpPr>
        <p:grpSpPr>
          <a:xfrm>
            <a:off x="-9427" y="0"/>
            <a:ext cx="9143999" cy="840282"/>
            <a:chOff x="0" y="0"/>
            <a:chExt cx="9143999" cy="406692"/>
          </a:xfrm>
        </p:grpSpPr>
        <p:sp>
          <p:nvSpPr>
            <p:cNvPr id="32" name="Rectangle 31"/>
            <p:cNvSpPr/>
            <p:nvPr/>
          </p:nvSpPr>
          <p:spPr>
            <a:xfrm>
              <a:off x="0" y="0"/>
              <a:ext cx="9143999" cy="406692"/>
            </a:xfrm>
            <a:prstGeom prst="rect">
              <a:avLst/>
            </a:prstGeom>
            <a:solidFill>
              <a:srgbClr val="FFFFFF">
                <a:alpha val="34118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10" name="Group 32"/>
            <p:cNvGrpSpPr/>
            <p:nvPr/>
          </p:nvGrpSpPr>
          <p:grpSpPr>
            <a:xfrm>
              <a:off x="28281" y="32965"/>
              <a:ext cx="9096867" cy="340762"/>
              <a:chOff x="28281" y="32965"/>
              <a:chExt cx="9096867" cy="340762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4788822" y="38377"/>
                <a:ext cx="4336326" cy="32993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5454658" y="32965"/>
                <a:ext cx="3004654" cy="34076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To:  Initial Markets Launch</a:t>
                </a: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28281" y="38377"/>
                <a:ext cx="4677922" cy="32993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161827" y="33664"/>
                <a:ext cx="4191000" cy="3393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From:  Deliver Draft State Plans</a:t>
                </a:r>
              </a:p>
            </p:txBody>
          </p:sp>
        </p:grpSp>
      </p:grpSp>
      <p:sp>
        <p:nvSpPr>
          <p:cNvPr id="25" name="Rounded Rectangle 24"/>
          <p:cNvSpPr/>
          <p:nvPr/>
        </p:nvSpPr>
        <p:spPr>
          <a:xfrm>
            <a:off x="8063618" y="1828799"/>
            <a:ext cx="1004182" cy="1029955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876226" y="2389396"/>
            <a:ext cx="91439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prstClr val="black"/>
                </a:solidFill>
              </a:rPr>
              <a:t>National Deployment</a:t>
            </a:r>
          </a:p>
          <a:p>
            <a:pPr algn="ctr"/>
            <a:r>
              <a:rPr lang="en-US" sz="1100" b="1" dirty="0">
                <a:solidFill>
                  <a:prstClr val="black"/>
                </a:solidFill>
              </a:rPr>
              <a:t>Initial Markets Release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22088" y="5257800"/>
            <a:ext cx="1822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Phase IV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021993" y="1828800"/>
            <a:ext cx="10458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prstClr val="black"/>
                </a:solidFill>
              </a:rPr>
              <a:t>National Deployment Initial Markets Launch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4927871" y="2743200"/>
            <a:ext cx="787130" cy="760004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27870" y="2743200"/>
            <a:ext cx="7871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prstClr val="black"/>
                </a:solidFill>
              </a:rPr>
              <a:t>Update Network</a:t>
            </a:r>
          </a:p>
          <a:p>
            <a:pPr algn="ctr"/>
            <a:r>
              <a:rPr lang="en-US" sz="1100" b="1" dirty="0">
                <a:solidFill>
                  <a:prstClr val="black"/>
                </a:solidFill>
              </a:rPr>
              <a:t>Policies</a:t>
            </a:r>
          </a:p>
        </p:txBody>
      </p:sp>
      <p:sp>
        <p:nvSpPr>
          <p:cNvPr id="42" name="Rounded Rectangular Callout 7"/>
          <p:cNvSpPr/>
          <p:nvPr/>
        </p:nvSpPr>
        <p:spPr>
          <a:xfrm rot="10800000">
            <a:off x="7508771" y="3152768"/>
            <a:ext cx="1518461" cy="1788526"/>
          </a:xfrm>
          <a:custGeom>
            <a:avLst/>
            <a:gdLst>
              <a:gd name="connsiteX0" fmla="*/ 0 w 2000598"/>
              <a:gd name="connsiteY0" fmla="*/ 181932 h 1091570"/>
              <a:gd name="connsiteX1" fmla="*/ 181932 w 2000598"/>
              <a:gd name="connsiteY1" fmla="*/ 0 h 1091570"/>
              <a:gd name="connsiteX2" fmla="*/ 333433 w 2000598"/>
              <a:gd name="connsiteY2" fmla="*/ 0 h 1091570"/>
              <a:gd name="connsiteX3" fmla="*/ 333433 w 2000598"/>
              <a:gd name="connsiteY3" fmla="*/ 0 h 1091570"/>
              <a:gd name="connsiteX4" fmla="*/ 833583 w 2000598"/>
              <a:gd name="connsiteY4" fmla="*/ 0 h 1091570"/>
              <a:gd name="connsiteX5" fmla="*/ 1818666 w 2000598"/>
              <a:gd name="connsiteY5" fmla="*/ 0 h 1091570"/>
              <a:gd name="connsiteX6" fmla="*/ 2000598 w 2000598"/>
              <a:gd name="connsiteY6" fmla="*/ 181932 h 1091570"/>
              <a:gd name="connsiteX7" fmla="*/ 2000598 w 2000598"/>
              <a:gd name="connsiteY7" fmla="*/ 636749 h 1091570"/>
              <a:gd name="connsiteX8" fmla="*/ 2000598 w 2000598"/>
              <a:gd name="connsiteY8" fmla="*/ 636749 h 1091570"/>
              <a:gd name="connsiteX9" fmla="*/ 2000598 w 2000598"/>
              <a:gd name="connsiteY9" fmla="*/ 909642 h 1091570"/>
              <a:gd name="connsiteX10" fmla="*/ 2000598 w 2000598"/>
              <a:gd name="connsiteY10" fmla="*/ 909638 h 1091570"/>
              <a:gd name="connsiteX11" fmla="*/ 1818666 w 2000598"/>
              <a:gd name="connsiteY11" fmla="*/ 1091570 h 1091570"/>
              <a:gd name="connsiteX12" fmla="*/ 833583 w 2000598"/>
              <a:gd name="connsiteY12" fmla="*/ 1091570 h 1091570"/>
              <a:gd name="connsiteX13" fmla="*/ 583514 w 2000598"/>
              <a:gd name="connsiteY13" fmla="*/ 1228016 h 1091570"/>
              <a:gd name="connsiteX14" fmla="*/ 333433 w 2000598"/>
              <a:gd name="connsiteY14" fmla="*/ 1091570 h 1091570"/>
              <a:gd name="connsiteX15" fmla="*/ 181932 w 2000598"/>
              <a:gd name="connsiteY15" fmla="*/ 1091570 h 1091570"/>
              <a:gd name="connsiteX16" fmla="*/ 0 w 2000598"/>
              <a:gd name="connsiteY16" fmla="*/ 909638 h 1091570"/>
              <a:gd name="connsiteX17" fmla="*/ 0 w 2000598"/>
              <a:gd name="connsiteY17" fmla="*/ 909642 h 1091570"/>
              <a:gd name="connsiteX18" fmla="*/ 0 w 2000598"/>
              <a:gd name="connsiteY18" fmla="*/ 636749 h 1091570"/>
              <a:gd name="connsiteX19" fmla="*/ 0 w 2000598"/>
              <a:gd name="connsiteY19" fmla="*/ 636749 h 1091570"/>
              <a:gd name="connsiteX20" fmla="*/ 0 w 2000598"/>
              <a:gd name="connsiteY20" fmla="*/ 181932 h 1091570"/>
              <a:gd name="connsiteX0" fmla="*/ 0 w 2000598"/>
              <a:gd name="connsiteY0" fmla="*/ 181932 h 1228016"/>
              <a:gd name="connsiteX1" fmla="*/ 181932 w 2000598"/>
              <a:gd name="connsiteY1" fmla="*/ 0 h 1228016"/>
              <a:gd name="connsiteX2" fmla="*/ 333433 w 2000598"/>
              <a:gd name="connsiteY2" fmla="*/ 0 h 1228016"/>
              <a:gd name="connsiteX3" fmla="*/ 333433 w 2000598"/>
              <a:gd name="connsiteY3" fmla="*/ 0 h 1228016"/>
              <a:gd name="connsiteX4" fmla="*/ 833583 w 2000598"/>
              <a:gd name="connsiteY4" fmla="*/ 0 h 1228016"/>
              <a:gd name="connsiteX5" fmla="*/ 1818666 w 2000598"/>
              <a:gd name="connsiteY5" fmla="*/ 0 h 1228016"/>
              <a:gd name="connsiteX6" fmla="*/ 2000598 w 2000598"/>
              <a:gd name="connsiteY6" fmla="*/ 181932 h 1228016"/>
              <a:gd name="connsiteX7" fmla="*/ 2000598 w 2000598"/>
              <a:gd name="connsiteY7" fmla="*/ 636749 h 1228016"/>
              <a:gd name="connsiteX8" fmla="*/ 2000598 w 2000598"/>
              <a:gd name="connsiteY8" fmla="*/ 636749 h 1228016"/>
              <a:gd name="connsiteX9" fmla="*/ 2000598 w 2000598"/>
              <a:gd name="connsiteY9" fmla="*/ 909642 h 1228016"/>
              <a:gd name="connsiteX10" fmla="*/ 2000598 w 2000598"/>
              <a:gd name="connsiteY10" fmla="*/ 909638 h 1228016"/>
              <a:gd name="connsiteX11" fmla="*/ 1818666 w 2000598"/>
              <a:gd name="connsiteY11" fmla="*/ 1091570 h 1228016"/>
              <a:gd name="connsiteX12" fmla="*/ 662761 w 2000598"/>
              <a:gd name="connsiteY12" fmla="*/ 1091570 h 1228016"/>
              <a:gd name="connsiteX13" fmla="*/ 583514 w 2000598"/>
              <a:gd name="connsiteY13" fmla="*/ 1228016 h 1228016"/>
              <a:gd name="connsiteX14" fmla="*/ 333433 w 2000598"/>
              <a:gd name="connsiteY14" fmla="*/ 1091570 h 1228016"/>
              <a:gd name="connsiteX15" fmla="*/ 181932 w 2000598"/>
              <a:gd name="connsiteY15" fmla="*/ 1091570 h 1228016"/>
              <a:gd name="connsiteX16" fmla="*/ 0 w 2000598"/>
              <a:gd name="connsiteY16" fmla="*/ 909638 h 1228016"/>
              <a:gd name="connsiteX17" fmla="*/ 0 w 2000598"/>
              <a:gd name="connsiteY17" fmla="*/ 909642 h 1228016"/>
              <a:gd name="connsiteX18" fmla="*/ 0 w 2000598"/>
              <a:gd name="connsiteY18" fmla="*/ 636749 h 1228016"/>
              <a:gd name="connsiteX19" fmla="*/ 0 w 2000598"/>
              <a:gd name="connsiteY19" fmla="*/ 636749 h 1228016"/>
              <a:gd name="connsiteX20" fmla="*/ 0 w 2000598"/>
              <a:gd name="connsiteY20" fmla="*/ 181932 h 1228016"/>
              <a:gd name="connsiteX0" fmla="*/ 0 w 2000598"/>
              <a:gd name="connsiteY0" fmla="*/ 181932 h 1228016"/>
              <a:gd name="connsiteX1" fmla="*/ 181932 w 2000598"/>
              <a:gd name="connsiteY1" fmla="*/ 0 h 1228016"/>
              <a:gd name="connsiteX2" fmla="*/ 333433 w 2000598"/>
              <a:gd name="connsiteY2" fmla="*/ 0 h 1228016"/>
              <a:gd name="connsiteX3" fmla="*/ 333433 w 2000598"/>
              <a:gd name="connsiteY3" fmla="*/ 0 h 1228016"/>
              <a:gd name="connsiteX4" fmla="*/ 833583 w 2000598"/>
              <a:gd name="connsiteY4" fmla="*/ 0 h 1228016"/>
              <a:gd name="connsiteX5" fmla="*/ 1818666 w 2000598"/>
              <a:gd name="connsiteY5" fmla="*/ 0 h 1228016"/>
              <a:gd name="connsiteX6" fmla="*/ 2000598 w 2000598"/>
              <a:gd name="connsiteY6" fmla="*/ 181932 h 1228016"/>
              <a:gd name="connsiteX7" fmla="*/ 2000598 w 2000598"/>
              <a:gd name="connsiteY7" fmla="*/ 636749 h 1228016"/>
              <a:gd name="connsiteX8" fmla="*/ 2000598 w 2000598"/>
              <a:gd name="connsiteY8" fmla="*/ 636749 h 1228016"/>
              <a:gd name="connsiteX9" fmla="*/ 2000598 w 2000598"/>
              <a:gd name="connsiteY9" fmla="*/ 909642 h 1228016"/>
              <a:gd name="connsiteX10" fmla="*/ 2000598 w 2000598"/>
              <a:gd name="connsiteY10" fmla="*/ 909638 h 1228016"/>
              <a:gd name="connsiteX11" fmla="*/ 1818666 w 2000598"/>
              <a:gd name="connsiteY11" fmla="*/ 1091570 h 1228016"/>
              <a:gd name="connsiteX12" fmla="*/ 662761 w 2000598"/>
              <a:gd name="connsiteY12" fmla="*/ 1091570 h 1228016"/>
              <a:gd name="connsiteX13" fmla="*/ 583514 w 2000598"/>
              <a:gd name="connsiteY13" fmla="*/ 1228016 h 1228016"/>
              <a:gd name="connsiteX14" fmla="*/ 443965 w 2000598"/>
              <a:gd name="connsiteY14" fmla="*/ 1091570 h 1228016"/>
              <a:gd name="connsiteX15" fmla="*/ 181932 w 2000598"/>
              <a:gd name="connsiteY15" fmla="*/ 1091570 h 1228016"/>
              <a:gd name="connsiteX16" fmla="*/ 0 w 2000598"/>
              <a:gd name="connsiteY16" fmla="*/ 909638 h 1228016"/>
              <a:gd name="connsiteX17" fmla="*/ 0 w 2000598"/>
              <a:gd name="connsiteY17" fmla="*/ 909642 h 1228016"/>
              <a:gd name="connsiteX18" fmla="*/ 0 w 2000598"/>
              <a:gd name="connsiteY18" fmla="*/ 636749 h 1228016"/>
              <a:gd name="connsiteX19" fmla="*/ 0 w 2000598"/>
              <a:gd name="connsiteY19" fmla="*/ 636749 h 1228016"/>
              <a:gd name="connsiteX20" fmla="*/ 0 w 2000598"/>
              <a:gd name="connsiteY20" fmla="*/ 181932 h 1228016"/>
              <a:gd name="connsiteX0" fmla="*/ 0 w 2000598"/>
              <a:gd name="connsiteY0" fmla="*/ 181932 h 1328499"/>
              <a:gd name="connsiteX1" fmla="*/ 181932 w 2000598"/>
              <a:gd name="connsiteY1" fmla="*/ 0 h 1328499"/>
              <a:gd name="connsiteX2" fmla="*/ 333433 w 2000598"/>
              <a:gd name="connsiteY2" fmla="*/ 0 h 1328499"/>
              <a:gd name="connsiteX3" fmla="*/ 333433 w 2000598"/>
              <a:gd name="connsiteY3" fmla="*/ 0 h 1328499"/>
              <a:gd name="connsiteX4" fmla="*/ 833583 w 2000598"/>
              <a:gd name="connsiteY4" fmla="*/ 0 h 1328499"/>
              <a:gd name="connsiteX5" fmla="*/ 1818666 w 2000598"/>
              <a:gd name="connsiteY5" fmla="*/ 0 h 1328499"/>
              <a:gd name="connsiteX6" fmla="*/ 2000598 w 2000598"/>
              <a:gd name="connsiteY6" fmla="*/ 181932 h 1328499"/>
              <a:gd name="connsiteX7" fmla="*/ 2000598 w 2000598"/>
              <a:gd name="connsiteY7" fmla="*/ 636749 h 1328499"/>
              <a:gd name="connsiteX8" fmla="*/ 2000598 w 2000598"/>
              <a:gd name="connsiteY8" fmla="*/ 636749 h 1328499"/>
              <a:gd name="connsiteX9" fmla="*/ 2000598 w 2000598"/>
              <a:gd name="connsiteY9" fmla="*/ 909642 h 1328499"/>
              <a:gd name="connsiteX10" fmla="*/ 2000598 w 2000598"/>
              <a:gd name="connsiteY10" fmla="*/ 909638 h 1328499"/>
              <a:gd name="connsiteX11" fmla="*/ 1818666 w 2000598"/>
              <a:gd name="connsiteY11" fmla="*/ 1091570 h 1328499"/>
              <a:gd name="connsiteX12" fmla="*/ 662761 w 2000598"/>
              <a:gd name="connsiteY12" fmla="*/ 1091570 h 1328499"/>
              <a:gd name="connsiteX13" fmla="*/ 523224 w 2000598"/>
              <a:gd name="connsiteY13" fmla="*/ 1328499 h 1328499"/>
              <a:gd name="connsiteX14" fmla="*/ 443965 w 2000598"/>
              <a:gd name="connsiteY14" fmla="*/ 1091570 h 1328499"/>
              <a:gd name="connsiteX15" fmla="*/ 181932 w 2000598"/>
              <a:gd name="connsiteY15" fmla="*/ 1091570 h 1328499"/>
              <a:gd name="connsiteX16" fmla="*/ 0 w 2000598"/>
              <a:gd name="connsiteY16" fmla="*/ 909638 h 1328499"/>
              <a:gd name="connsiteX17" fmla="*/ 0 w 2000598"/>
              <a:gd name="connsiteY17" fmla="*/ 909642 h 1328499"/>
              <a:gd name="connsiteX18" fmla="*/ 0 w 2000598"/>
              <a:gd name="connsiteY18" fmla="*/ 636749 h 1328499"/>
              <a:gd name="connsiteX19" fmla="*/ 0 w 2000598"/>
              <a:gd name="connsiteY19" fmla="*/ 636749 h 1328499"/>
              <a:gd name="connsiteX20" fmla="*/ 0 w 2000598"/>
              <a:gd name="connsiteY20" fmla="*/ 181932 h 1328499"/>
              <a:gd name="connsiteX0" fmla="*/ 0 w 2000598"/>
              <a:gd name="connsiteY0" fmla="*/ 181932 h 1408886"/>
              <a:gd name="connsiteX1" fmla="*/ 181932 w 2000598"/>
              <a:gd name="connsiteY1" fmla="*/ 0 h 1408886"/>
              <a:gd name="connsiteX2" fmla="*/ 333433 w 2000598"/>
              <a:gd name="connsiteY2" fmla="*/ 0 h 1408886"/>
              <a:gd name="connsiteX3" fmla="*/ 333433 w 2000598"/>
              <a:gd name="connsiteY3" fmla="*/ 0 h 1408886"/>
              <a:gd name="connsiteX4" fmla="*/ 833583 w 2000598"/>
              <a:gd name="connsiteY4" fmla="*/ 0 h 1408886"/>
              <a:gd name="connsiteX5" fmla="*/ 1818666 w 2000598"/>
              <a:gd name="connsiteY5" fmla="*/ 0 h 1408886"/>
              <a:gd name="connsiteX6" fmla="*/ 2000598 w 2000598"/>
              <a:gd name="connsiteY6" fmla="*/ 181932 h 1408886"/>
              <a:gd name="connsiteX7" fmla="*/ 2000598 w 2000598"/>
              <a:gd name="connsiteY7" fmla="*/ 636749 h 1408886"/>
              <a:gd name="connsiteX8" fmla="*/ 2000598 w 2000598"/>
              <a:gd name="connsiteY8" fmla="*/ 636749 h 1408886"/>
              <a:gd name="connsiteX9" fmla="*/ 2000598 w 2000598"/>
              <a:gd name="connsiteY9" fmla="*/ 909642 h 1408886"/>
              <a:gd name="connsiteX10" fmla="*/ 2000598 w 2000598"/>
              <a:gd name="connsiteY10" fmla="*/ 909638 h 1408886"/>
              <a:gd name="connsiteX11" fmla="*/ 1818666 w 2000598"/>
              <a:gd name="connsiteY11" fmla="*/ 1091570 h 1408886"/>
              <a:gd name="connsiteX12" fmla="*/ 662761 w 2000598"/>
              <a:gd name="connsiteY12" fmla="*/ 1091570 h 1408886"/>
              <a:gd name="connsiteX13" fmla="*/ 352402 w 2000598"/>
              <a:gd name="connsiteY13" fmla="*/ 1408886 h 1408886"/>
              <a:gd name="connsiteX14" fmla="*/ 443965 w 2000598"/>
              <a:gd name="connsiteY14" fmla="*/ 1091570 h 1408886"/>
              <a:gd name="connsiteX15" fmla="*/ 181932 w 2000598"/>
              <a:gd name="connsiteY15" fmla="*/ 1091570 h 1408886"/>
              <a:gd name="connsiteX16" fmla="*/ 0 w 2000598"/>
              <a:gd name="connsiteY16" fmla="*/ 909638 h 1408886"/>
              <a:gd name="connsiteX17" fmla="*/ 0 w 2000598"/>
              <a:gd name="connsiteY17" fmla="*/ 909642 h 1408886"/>
              <a:gd name="connsiteX18" fmla="*/ 0 w 2000598"/>
              <a:gd name="connsiteY18" fmla="*/ 636749 h 1408886"/>
              <a:gd name="connsiteX19" fmla="*/ 0 w 2000598"/>
              <a:gd name="connsiteY19" fmla="*/ 636749 h 1408886"/>
              <a:gd name="connsiteX20" fmla="*/ 0 w 2000598"/>
              <a:gd name="connsiteY20" fmla="*/ 181932 h 1408886"/>
              <a:gd name="connsiteX0" fmla="*/ 0 w 2000598"/>
              <a:gd name="connsiteY0" fmla="*/ 181932 h 1499180"/>
              <a:gd name="connsiteX1" fmla="*/ 181932 w 2000598"/>
              <a:gd name="connsiteY1" fmla="*/ 0 h 1499180"/>
              <a:gd name="connsiteX2" fmla="*/ 333433 w 2000598"/>
              <a:gd name="connsiteY2" fmla="*/ 0 h 1499180"/>
              <a:gd name="connsiteX3" fmla="*/ 333433 w 2000598"/>
              <a:gd name="connsiteY3" fmla="*/ 0 h 1499180"/>
              <a:gd name="connsiteX4" fmla="*/ 833583 w 2000598"/>
              <a:gd name="connsiteY4" fmla="*/ 0 h 1499180"/>
              <a:gd name="connsiteX5" fmla="*/ 1818666 w 2000598"/>
              <a:gd name="connsiteY5" fmla="*/ 0 h 1499180"/>
              <a:gd name="connsiteX6" fmla="*/ 2000598 w 2000598"/>
              <a:gd name="connsiteY6" fmla="*/ 181932 h 1499180"/>
              <a:gd name="connsiteX7" fmla="*/ 2000598 w 2000598"/>
              <a:gd name="connsiteY7" fmla="*/ 636749 h 1499180"/>
              <a:gd name="connsiteX8" fmla="*/ 2000598 w 2000598"/>
              <a:gd name="connsiteY8" fmla="*/ 636749 h 1499180"/>
              <a:gd name="connsiteX9" fmla="*/ 2000598 w 2000598"/>
              <a:gd name="connsiteY9" fmla="*/ 909642 h 1499180"/>
              <a:gd name="connsiteX10" fmla="*/ 2000598 w 2000598"/>
              <a:gd name="connsiteY10" fmla="*/ 909638 h 1499180"/>
              <a:gd name="connsiteX11" fmla="*/ 1818666 w 2000598"/>
              <a:gd name="connsiteY11" fmla="*/ 1091570 h 1499180"/>
              <a:gd name="connsiteX12" fmla="*/ 662761 w 2000598"/>
              <a:gd name="connsiteY12" fmla="*/ 1091570 h 1499180"/>
              <a:gd name="connsiteX13" fmla="*/ 647883 w 2000598"/>
              <a:gd name="connsiteY13" fmla="*/ 1499180 h 1499180"/>
              <a:gd name="connsiteX14" fmla="*/ 443965 w 2000598"/>
              <a:gd name="connsiteY14" fmla="*/ 1091570 h 1499180"/>
              <a:gd name="connsiteX15" fmla="*/ 181932 w 2000598"/>
              <a:gd name="connsiteY15" fmla="*/ 1091570 h 1499180"/>
              <a:gd name="connsiteX16" fmla="*/ 0 w 2000598"/>
              <a:gd name="connsiteY16" fmla="*/ 909638 h 1499180"/>
              <a:gd name="connsiteX17" fmla="*/ 0 w 2000598"/>
              <a:gd name="connsiteY17" fmla="*/ 909642 h 1499180"/>
              <a:gd name="connsiteX18" fmla="*/ 0 w 2000598"/>
              <a:gd name="connsiteY18" fmla="*/ 636749 h 1499180"/>
              <a:gd name="connsiteX19" fmla="*/ 0 w 2000598"/>
              <a:gd name="connsiteY19" fmla="*/ 636749 h 1499180"/>
              <a:gd name="connsiteX20" fmla="*/ 0 w 2000598"/>
              <a:gd name="connsiteY20" fmla="*/ 181932 h 1499180"/>
              <a:gd name="connsiteX0" fmla="*/ 0 w 2000598"/>
              <a:gd name="connsiteY0" fmla="*/ 181932 h 1499180"/>
              <a:gd name="connsiteX1" fmla="*/ 181932 w 2000598"/>
              <a:gd name="connsiteY1" fmla="*/ 0 h 1499180"/>
              <a:gd name="connsiteX2" fmla="*/ 333433 w 2000598"/>
              <a:gd name="connsiteY2" fmla="*/ 0 h 1499180"/>
              <a:gd name="connsiteX3" fmla="*/ 333433 w 2000598"/>
              <a:gd name="connsiteY3" fmla="*/ 0 h 1499180"/>
              <a:gd name="connsiteX4" fmla="*/ 833583 w 2000598"/>
              <a:gd name="connsiteY4" fmla="*/ 0 h 1499180"/>
              <a:gd name="connsiteX5" fmla="*/ 1818666 w 2000598"/>
              <a:gd name="connsiteY5" fmla="*/ 0 h 1499180"/>
              <a:gd name="connsiteX6" fmla="*/ 2000598 w 2000598"/>
              <a:gd name="connsiteY6" fmla="*/ 181932 h 1499180"/>
              <a:gd name="connsiteX7" fmla="*/ 2000598 w 2000598"/>
              <a:gd name="connsiteY7" fmla="*/ 636749 h 1499180"/>
              <a:gd name="connsiteX8" fmla="*/ 2000598 w 2000598"/>
              <a:gd name="connsiteY8" fmla="*/ 636749 h 1499180"/>
              <a:gd name="connsiteX9" fmla="*/ 2000598 w 2000598"/>
              <a:gd name="connsiteY9" fmla="*/ 909642 h 1499180"/>
              <a:gd name="connsiteX10" fmla="*/ 2000598 w 2000598"/>
              <a:gd name="connsiteY10" fmla="*/ 909638 h 1499180"/>
              <a:gd name="connsiteX11" fmla="*/ 1818666 w 2000598"/>
              <a:gd name="connsiteY11" fmla="*/ 1091570 h 1499180"/>
              <a:gd name="connsiteX12" fmla="*/ 905940 w 2000598"/>
              <a:gd name="connsiteY12" fmla="*/ 1091570 h 1499180"/>
              <a:gd name="connsiteX13" fmla="*/ 647883 w 2000598"/>
              <a:gd name="connsiteY13" fmla="*/ 1499180 h 1499180"/>
              <a:gd name="connsiteX14" fmla="*/ 443965 w 2000598"/>
              <a:gd name="connsiteY14" fmla="*/ 1091570 h 1499180"/>
              <a:gd name="connsiteX15" fmla="*/ 181932 w 2000598"/>
              <a:gd name="connsiteY15" fmla="*/ 1091570 h 1499180"/>
              <a:gd name="connsiteX16" fmla="*/ 0 w 2000598"/>
              <a:gd name="connsiteY16" fmla="*/ 909638 h 1499180"/>
              <a:gd name="connsiteX17" fmla="*/ 0 w 2000598"/>
              <a:gd name="connsiteY17" fmla="*/ 909642 h 1499180"/>
              <a:gd name="connsiteX18" fmla="*/ 0 w 2000598"/>
              <a:gd name="connsiteY18" fmla="*/ 636749 h 1499180"/>
              <a:gd name="connsiteX19" fmla="*/ 0 w 2000598"/>
              <a:gd name="connsiteY19" fmla="*/ 636749 h 1499180"/>
              <a:gd name="connsiteX20" fmla="*/ 0 w 2000598"/>
              <a:gd name="connsiteY20" fmla="*/ 181932 h 1499180"/>
              <a:gd name="connsiteX0" fmla="*/ 0 w 2000598"/>
              <a:gd name="connsiteY0" fmla="*/ 181932 h 1539268"/>
              <a:gd name="connsiteX1" fmla="*/ 181932 w 2000598"/>
              <a:gd name="connsiteY1" fmla="*/ 0 h 1539268"/>
              <a:gd name="connsiteX2" fmla="*/ 333433 w 2000598"/>
              <a:gd name="connsiteY2" fmla="*/ 0 h 1539268"/>
              <a:gd name="connsiteX3" fmla="*/ 333433 w 2000598"/>
              <a:gd name="connsiteY3" fmla="*/ 0 h 1539268"/>
              <a:gd name="connsiteX4" fmla="*/ 833583 w 2000598"/>
              <a:gd name="connsiteY4" fmla="*/ 0 h 1539268"/>
              <a:gd name="connsiteX5" fmla="*/ 1818666 w 2000598"/>
              <a:gd name="connsiteY5" fmla="*/ 0 h 1539268"/>
              <a:gd name="connsiteX6" fmla="*/ 2000598 w 2000598"/>
              <a:gd name="connsiteY6" fmla="*/ 181932 h 1539268"/>
              <a:gd name="connsiteX7" fmla="*/ 2000598 w 2000598"/>
              <a:gd name="connsiteY7" fmla="*/ 636749 h 1539268"/>
              <a:gd name="connsiteX8" fmla="*/ 2000598 w 2000598"/>
              <a:gd name="connsiteY8" fmla="*/ 636749 h 1539268"/>
              <a:gd name="connsiteX9" fmla="*/ 2000598 w 2000598"/>
              <a:gd name="connsiteY9" fmla="*/ 909642 h 1539268"/>
              <a:gd name="connsiteX10" fmla="*/ 2000598 w 2000598"/>
              <a:gd name="connsiteY10" fmla="*/ 909638 h 1539268"/>
              <a:gd name="connsiteX11" fmla="*/ 1818666 w 2000598"/>
              <a:gd name="connsiteY11" fmla="*/ 1091570 h 1539268"/>
              <a:gd name="connsiteX12" fmla="*/ 905940 w 2000598"/>
              <a:gd name="connsiteY12" fmla="*/ 1091570 h 1539268"/>
              <a:gd name="connsiteX13" fmla="*/ 870799 w 2000598"/>
              <a:gd name="connsiteY13" fmla="*/ 1539268 h 1539268"/>
              <a:gd name="connsiteX14" fmla="*/ 443965 w 2000598"/>
              <a:gd name="connsiteY14" fmla="*/ 1091570 h 1539268"/>
              <a:gd name="connsiteX15" fmla="*/ 181932 w 2000598"/>
              <a:gd name="connsiteY15" fmla="*/ 1091570 h 1539268"/>
              <a:gd name="connsiteX16" fmla="*/ 0 w 2000598"/>
              <a:gd name="connsiteY16" fmla="*/ 909638 h 1539268"/>
              <a:gd name="connsiteX17" fmla="*/ 0 w 2000598"/>
              <a:gd name="connsiteY17" fmla="*/ 909642 h 1539268"/>
              <a:gd name="connsiteX18" fmla="*/ 0 w 2000598"/>
              <a:gd name="connsiteY18" fmla="*/ 636749 h 1539268"/>
              <a:gd name="connsiteX19" fmla="*/ 0 w 2000598"/>
              <a:gd name="connsiteY19" fmla="*/ 636749 h 1539268"/>
              <a:gd name="connsiteX20" fmla="*/ 0 w 2000598"/>
              <a:gd name="connsiteY20" fmla="*/ 181932 h 1539268"/>
              <a:gd name="connsiteX0" fmla="*/ 0 w 2000598"/>
              <a:gd name="connsiteY0" fmla="*/ 181932 h 1539268"/>
              <a:gd name="connsiteX1" fmla="*/ 181932 w 2000598"/>
              <a:gd name="connsiteY1" fmla="*/ 0 h 1539268"/>
              <a:gd name="connsiteX2" fmla="*/ 333433 w 2000598"/>
              <a:gd name="connsiteY2" fmla="*/ 0 h 1539268"/>
              <a:gd name="connsiteX3" fmla="*/ 333433 w 2000598"/>
              <a:gd name="connsiteY3" fmla="*/ 0 h 1539268"/>
              <a:gd name="connsiteX4" fmla="*/ 833583 w 2000598"/>
              <a:gd name="connsiteY4" fmla="*/ 0 h 1539268"/>
              <a:gd name="connsiteX5" fmla="*/ 1818666 w 2000598"/>
              <a:gd name="connsiteY5" fmla="*/ 0 h 1539268"/>
              <a:gd name="connsiteX6" fmla="*/ 2000598 w 2000598"/>
              <a:gd name="connsiteY6" fmla="*/ 181932 h 1539268"/>
              <a:gd name="connsiteX7" fmla="*/ 2000598 w 2000598"/>
              <a:gd name="connsiteY7" fmla="*/ 636749 h 1539268"/>
              <a:gd name="connsiteX8" fmla="*/ 2000598 w 2000598"/>
              <a:gd name="connsiteY8" fmla="*/ 636749 h 1539268"/>
              <a:gd name="connsiteX9" fmla="*/ 2000598 w 2000598"/>
              <a:gd name="connsiteY9" fmla="*/ 909642 h 1539268"/>
              <a:gd name="connsiteX10" fmla="*/ 2000598 w 2000598"/>
              <a:gd name="connsiteY10" fmla="*/ 909638 h 1539268"/>
              <a:gd name="connsiteX11" fmla="*/ 1818666 w 2000598"/>
              <a:gd name="connsiteY11" fmla="*/ 1091570 h 1539268"/>
              <a:gd name="connsiteX12" fmla="*/ 905940 w 2000598"/>
              <a:gd name="connsiteY12" fmla="*/ 1091570 h 1539268"/>
              <a:gd name="connsiteX13" fmla="*/ 870799 w 2000598"/>
              <a:gd name="connsiteY13" fmla="*/ 1539268 h 1539268"/>
              <a:gd name="connsiteX14" fmla="*/ 616217 w 2000598"/>
              <a:gd name="connsiteY14" fmla="*/ 1104932 h 1539268"/>
              <a:gd name="connsiteX15" fmla="*/ 181932 w 2000598"/>
              <a:gd name="connsiteY15" fmla="*/ 1091570 h 1539268"/>
              <a:gd name="connsiteX16" fmla="*/ 0 w 2000598"/>
              <a:gd name="connsiteY16" fmla="*/ 909638 h 1539268"/>
              <a:gd name="connsiteX17" fmla="*/ 0 w 2000598"/>
              <a:gd name="connsiteY17" fmla="*/ 909642 h 1539268"/>
              <a:gd name="connsiteX18" fmla="*/ 0 w 2000598"/>
              <a:gd name="connsiteY18" fmla="*/ 636749 h 1539268"/>
              <a:gd name="connsiteX19" fmla="*/ 0 w 2000598"/>
              <a:gd name="connsiteY19" fmla="*/ 636749 h 1539268"/>
              <a:gd name="connsiteX20" fmla="*/ 0 w 2000598"/>
              <a:gd name="connsiteY20" fmla="*/ 181932 h 1539268"/>
              <a:gd name="connsiteX0" fmla="*/ 0 w 2000598"/>
              <a:gd name="connsiteY0" fmla="*/ 181932 h 1539268"/>
              <a:gd name="connsiteX1" fmla="*/ 181932 w 2000598"/>
              <a:gd name="connsiteY1" fmla="*/ 0 h 1539268"/>
              <a:gd name="connsiteX2" fmla="*/ 333433 w 2000598"/>
              <a:gd name="connsiteY2" fmla="*/ 0 h 1539268"/>
              <a:gd name="connsiteX3" fmla="*/ 333433 w 2000598"/>
              <a:gd name="connsiteY3" fmla="*/ 0 h 1539268"/>
              <a:gd name="connsiteX4" fmla="*/ 833583 w 2000598"/>
              <a:gd name="connsiteY4" fmla="*/ 0 h 1539268"/>
              <a:gd name="connsiteX5" fmla="*/ 1818666 w 2000598"/>
              <a:gd name="connsiteY5" fmla="*/ 0 h 1539268"/>
              <a:gd name="connsiteX6" fmla="*/ 2000598 w 2000598"/>
              <a:gd name="connsiteY6" fmla="*/ 181932 h 1539268"/>
              <a:gd name="connsiteX7" fmla="*/ 2000598 w 2000598"/>
              <a:gd name="connsiteY7" fmla="*/ 636749 h 1539268"/>
              <a:gd name="connsiteX8" fmla="*/ 2000598 w 2000598"/>
              <a:gd name="connsiteY8" fmla="*/ 636749 h 1539268"/>
              <a:gd name="connsiteX9" fmla="*/ 2000598 w 2000598"/>
              <a:gd name="connsiteY9" fmla="*/ 909642 h 1539268"/>
              <a:gd name="connsiteX10" fmla="*/ 2000598 w 2000598"/>
              <a:gd name="connsiteY10" fmla="*/ 909638 h 1539268"/>
              <a:gd name="connsiteX11" fmla="*/ 1818666 w 2000598"/>
              <a:gd name="connsiteY11" fmla="*/ 1091570 h 1539268"/>
              <a:gd name="connsiteX12" fmla="*/ 1323254 w 2000598"/>
              <a:gd name="connsiteY12" fmla="*/ 1105767 h 1539268"/>
              <a:gd name="connsiteX13" fmla="*/ 870799 w 2000598"/>
              <a:gd name="connsiteY13" fmla="*/ 1539268 h 1539268"/>
              <a:gd name="connsiteX14" fmla="*/ 616217 w 2000598"/>
              <a:gd name="connsiteY14" fmla="*/ 1104932 h 1539268"/>
              <a:gd name="connsiteX15" fmla="*/ 181932 w 2000598"/>
              <a:gd name="connsiteY15" fmla="*/ 1091570 h 1539268"/>
              <a:gd name="connsiteX16" fmla="*/ 0 w 2000598"/>
              <a:gd name="connsiteY16" fmla="*/ 909638 h 1539268"/>
              <a:gd name="connsiteX17" fmla="*/ 0 w 2000598"/>
              <a:gd name="connsiteY17" fmla="*/ 909642 h 1539268"/>
              <a:gd name="connsiteX18" fmla="*/ 0 w 2000598"/>
              <a:gd name="connsiteY18" fmla="*/ 636749 h 1539268"/>
              <a:gd name="connsiteX19" fmla="*/ 0 w 2000598"/>
              <a:gd name="connsiteY19" fmla="*/ 636749 h 1539268"/>
              <a:gd name="connsiteX20" fmla="*/ 0 w 2000598"/>
              <a:gd name="connsiteY20" fmla="*/ 181932 h 1539268"/>
              <a:gd name="connsiteX0" fmla="*/ 0 w 2000598"/>
              <a:gd name="connsiteY0" fmla="*/ 181932 h 1539268"/>
              <a:gd name="connsiteX1" fmla="*/ 181932 w 2000598"/>
              <a:gd name="connsiteY1" fmla="*/ 0 h 1539268"/>
              <a:gd name="connsiteX2" fmla="*/ 333433 w 2000598"/>
              <a:gd name="connsiteY2" fmla="*/ 0 h 1539268"/>
              <a:gd name="connsiteX3" fmla="*/ 333433 w 2000598"/>
              <a:gd name="connsiteY3" fmla="*/ 0 h 1539268"/>
              <a:gd name="connsiteX4" fmla="*/ 833583 w 2000598"/>
              <a:gd name="connsiteY4" fmla="*/ 0 h 1539268"/>
              <a:gd name="connsiteX5" fmla="*/ 1818666 w 2000598"/>
              <a:gd name="connsiteY5" fmla="*/ 0 h 1539268"/>
              <a:gd name="connsiteX6" fmla="*/ 2000598 w 2000598"/>
              <a:gd name="connsiteY6" fmla="*/ 181932 h 1539268"/>
              <a:gd name="connsiteX7" fmla="*/ 2000598 w 2000598"/>
              <a:gd name="connsiteY7" fmla="*/ 636749 h 1539268"/>
              <a:gd name="connsiteX8" fmla="*/ 2000598 w 2000598"/>
              <a:gd name="connsiteY8" fmla="*/ 636749 h 1539268"/>
              <a:gd name="connsiteX9" fmla="*/ 2000598 w 2000598"/>
              <a:gd name="connsiteY9" fmla="*/ 909642 h 1539268"/>
              <a:gd name="connsiteX10" fmla="*/ 2000598 w 2000598"/>
              <a:gd name="connsiteY10" fmla="*/ 909638 h 1539268"/>
              <a:gd name="connsiteX11" fmla="*/ 1818666 w 2000598"/>
              <a:gd name="connsiteY11" fmla="*/ 1091570 h 1539268"/>
              <a:gd name="connsiteX12" fmla="*/ 1323254 w 2000598"/>
              <a:gd name="connsiteY12" fmla="*/ 1105767 h 1539268"/>
              <a:gd name="connsiteX13" fmla="*/ 870799 w 2000598"/>
              <a:gd name="connsiteY13" fmla="*/ 1539268 h 1539268"/>
              <a:gd name="connsiteX14" fmla="*/ 987163 w 2000598"/>
              <a:gd name="connsiteY14" fmla="*/ 1104932 h 1539268"/>
              <a:gd name="connsiteX15" fmla="*/ 181932 w 2000598"/>
              <a:gd name="connsiteY15" fmla="*/ 1091570 h 1539268"/>
              <a:gd name="connsiteX16" fmla="*/ 0 w 2000598"/>
              <a:gd name="connsiteY16" fmla="*/ 909638 h 1539268"/>
              <a:gd name="connsiteX17" fmla="*/ 0 w 2000598"/>
              <a:gd name="connsiteY17" fmla="*/ 909642 h 1539268"/>
              <a:gd name="connsiteX18" fmla="*/ 0 w 2000598"/>
              <a:gd name="connsiteY18" fmla="*/ 636749 h 1539268"/>
              <a:gd name="connsiteX19" fmla="*/ 0 w 2000598"/>
              <a:gd name="connsiteY19" fmla="*/ 636749 h 1539268"/>
              <a:gd name="connsiteX20" fmla="*/ 0 w 2000598"/>
              <a:gd name="connsiteY20" fmla="*/ 181932 h 1539268"/>
              <a:gd name="connsiteX0" fmla="*/ 0 w 2000598"/>
              <a:gd name="connsiteY0" fmla="*/ 181932 h 1475379"/>
              <a:gd name="connsiteX1" fmla="*/ 181932 w 2000598"/>
              <a:gd name="connsiteY1" fmla="*/ 0 h 1475379"/>
              <a:gd name="connsiteX2" fmla="*/ 333433 w 2000598"/>
              <a:gd name="connsiteY2" fmla="*/ 0 h 1475379"/>
              <a:gd name="connsiteX3" fmla="*/ 333433 w 2000598"/>
              <a:gd name="connsiteY3" fmla="*/ 0 h 1475379"/>
              <a:gd name="connsiteX4" fmla="*/ 833583 w 2000598"/>
              <a:gd name="connsiteY4" fmla="*/ 0 h 1475379"/>
              <a:gd name="connsiteX5" fmla="*/ 1818666 w 2000598"/>
              <a:gd name="connsiteY5" fmla="*/ 0 h 1475379"/>
              <a:gd name="connsiteX6" fmla="*/ 2000598 w 2000598"/>
              <a:gd name="connsiteY6" fmla="*/ 181932 h 1475379"/>
              <a:gd name="connsiteX7" fmla="*/ 2000598 w 2000598"/>
              <a:gd name="connsiteY7" fmla="*/ 636749 h 1475379"/>
              <a:gd name="connsiteX8" fmla="*/ 2000598 w 2000598"/>
              <a:gd name="connsiteY8" fmla="*/ 636749 h 1475379"/>
              <a:gd name="connsiteX9" fmla="*/ 2000598 w 2000598"/>
              <a:gd name="connsiteY9" fmla="*/ 909642 h 1475379"/>
              <a:gd name="connsiteX10" fmla="*/ 2000598 w 2000598"/>
              <a:gd name="connsiteY10" fmla="*/ 909638 h 1475379"/>
              <a:gd name="connsiteX11" fmla="*/ 1818666 w 2000598"/>
              <a:gd name="connsiteY11" fmla="*/ 1091570 h 1475379"/>
              <a:gd name="connsiteX12" fmla="*/ 1323254 w 2000598"/>
              <a:gd name="connsiteY12" fmla="*/ 1105767 h 1475379"/>
              <a:gd name="connsiteX13" fmla="*/ 1137416 w 2000598"/>
              <a:gd name="connsiteY13" fmla="*/ 1475379 h 1475379"/>
              <a:gd name="connsiteX14" fmla="*/ 987163 w 2000598"/>
              <a:gd name="connsiteY14" fmla="*/ 1104932 h 1475379"/>
              <a:gd name="connsiteX15" fmla="*/ 181932 w 2000598"/>
              <a:gd name="connsiteY15" fmla="*/ 1091570 h 1475379"/>
              <a:gd name="connsiteX16" fmla="*/ 0 w 2000598"/>
              <a:gd name="connsiteY16" fmla="*/ 909638 h 1475379"/>
              <a:gd name="connsiteX17" fmla="*/ 0 w 2000598"/>
              <a:gd name="connsiteY17" fmla="*/ 909642 h 1475379"/>
              <a:gd name="connsiteX18" fmla="*/ 0 w 2000598"/>
              <a:gd name="connsiteY18" fmla="*/ 636749 h 1475379"/>
              <a:gd name="connsiteX19" fmla="*/ 0 w 2000598"/>
              <a:gd name="connsiteY19" fmla="*/ 636749 h 1475379"/>
              <a:gd name="connsiteX20" fmla="*/ 0 w 2000598"/>
              <a:gd name="connsiteY20" fmla="*/ 181932 h 1475379"/>
              <a:gd name="connsiteX0" fmla="*/ 0 w 2000598"/>
              <a:gd name="connsiteY0" fmla="*/ 181932 h 1475379"/>
              <a:gd name="connsiteX1" fmla="*/ 181932 w 2000598"/>
              <a:gd name="connsiteY1" fmla="*/ 0 h 1475379"/>
              <a:gd name="connsiteX2" fmla="*/ 333433 w 2000598"/>
              <a:gd name="connsiteY2" fmla="*/ 0 h 1475379"/>
              <a:gd name="connsiteX3" fmla="*/ 333433 w 2000598"/>
              <a:gd name="connsiteY3" fmla="*/ 0 h 1475379"/>
              <a:gd name="connsiteX4" fmla="*/ 833583 w 2000598"/>
              <a:gd name="connsiteY4" fmla="*/ 0 h 1475379"/>
              <a:gd name="connsiteX5" fmla="*/ 1818666 w 2000598"/>
              <a:gd name="connsiteY5" fmla="*/ 0 h 1475379"/>
              <a:gd name="connsiteX6" fmla="*/ 2000598 w 2000598"/>
              <a:gd name="connsiteY6" fmla="*/ 181932 h 1475379"/>
              <a:gd name="connsiteX7" fmla="*/ 2000598 w 2000598"/>
              <a:gd name="connsiteY7" fmla="*/ 636749 h 1475379"/>
              <a:gd name="connsiteX8" fmla="*/ 2000598 w 2000598"/>
              <a:gd name="connsiteY8" fmla="*/ 636749 h 1475379"/>
              <a:gd name="connsiteX9" fmla="*/ 2000598 w 2000598"/>
              <a:gd name="connsiteY9" fmla="*/ 909642 h 1475379"/>
              <a:gd name="connsiteX10" fmla="*/ 2000598 w 2000598"/>
              <a:gd name="connsiteY10" fmla="*/ 909638 h 1475379"/>
              <a:gd name="connsiteX11" fmla="*/ 1818666 w 2000598"/>
              <a:gd name="connsiteY11" fmla="*/ 1091570 h 1475379"/>
              <a:gd name="connsiteX12" fmla="*/ 1323254 w 2000598"/>
              <a:gd name="connsiteY12" fmla="*/ 1105767 h 1475379"/>
              <a:gd name="connsiteX13" fmla="*/ 1137416 w 2000598"/>
              <a:gd name="connsiteY13" fmla="*/ 1475379 h 1475379"/>
              <a:gd name="connsiteX14" fmla="*/ 1195820 w 2000598"/>
              <a:gd name="connsiteY14" fmla="*/ 1119130 h 1475379"/>
              <a:gd name="connsiteX15" fmla="*/ 181932 w 2000598"/>
              <a:gd name="connsiteY15" fmla="*/ 1091570 h 1475379"/>
              <a:gd name="connsiteX16" fmla="*/ 0 w 2000598"/>
              <a:gd name="connsiteY16" fmla="*/ 909638 h 1475379"/>
              <a:gd name="connsiteX17" fmla="*/ 0 w 2000598"/>
              <a:gd name="connsiteY17" fmla="*/ 909642 h 1475379"/>
              <a:gd name="connsiteX18" fmla="*/ 0 w 2000598"/>
              <a:gd name="connsiteY18" fmla="*/ 636749 h 1475379"/>
              <a:gd name="connsiteX19" fmla="*/ 0 w 2000598"/>
              <a:gd name="connsiteY19" fmla="*/ 636749 h 1475379"/>
              <a:gd name="connsiteX20" fmla="*/ 0 w 2000598"/>
              <a:gd name="connsiteY20" fmla="*/ 181932 h 1475379"/>
              <a:gd name="connsiteX0" fmla="*/ 0 w 2000598"/>
              <a:gd name="connsiteY0" fmla="*/ 181932 h 1475379"/>
              <a:gd name="connsiteX1" fmla="*/ 181932 w 2000598"/>
              <a:gd name="connsiteY1" fmla="*/ 0 h 1475379"/>
              <a:gd name="connsiteX2" fmla="*/ 333433 w 2000598"/>
              <a:gd name="connsiteY2" fmla="*/ 0 h 1475379"/>
              <a:gd name="connsiteX3" fmla="*/ 333433 w 2000598"/>
              <a:gd name="connsiteY3" fmla="*/ 0 h 1475379"/>
              <a:gd name="connsiteX4" fmla="*/ 833583 w 2000598"/>
              <a:gd name="connsiteY4" fmla="*/ 0 h 1475379"/>
              <a:gd name="connsiteX5" fmla="*/ 1818666 w 2000598"/>
              <a:gd name="connsiteY5" fmla="*/ 0 h 1475379"/>
              <a:gd name="connsiteX6" fmla="*/ 2000598 w 2000598"/>
              <a:gd name="connsiteY6" fmla="*/ 181932 h 1475379"/>
              <a:gd name="connsiteX7" fmla="*/ 2000598 w 2000598"/>
              <a:gd name="connsiteY7" fmla="*/ 636749 h 1475379"/>
              <a:gd name="connsiteX8" fmla="*/ 2000598 w 2000598"/>
              <a:gd name="connsiteY8" fmla="*/ 636749 h 1475379"/>
              <a:gd name="connsiteX9" fmla="*/ 2000598 w 2000598"/>
              <a:gd name="connsiteY9" fmla="*/ 909642 h 1475379"/>
              <a:gd name="connsiteX10" fmla="*/ 2000598 w 2000598"/>
              <a:gd name="connsiteY10" fmla="*/ 909638 h 1475379"/>
              <a:gd name="connsiteX11" fmla="*/ 1818666 w 2000598"/>
              <a:gd name="connsiteY11" fmla="*/ 1091570 h 1475379"/>
              <a:gd name="connsiteX12" fmla="*/ 1508727 w 2000598"/>
              <a:gd name="connsiteY12" fmla="*/ 1105767 h 1475379"/>
              <a:gd name="connsiteX13" fmla="*/ 1137416 w 2000598"/>
              <a:gd name="connsiteY13" fmla="*/ 1475379 h 1475379"/>
              <a:gd name="connsiteX14" fmla="*/ 1195820 w 2000598"/>
              <a:gd name="connsiteY14" fmla="*/ 1119130 h 1475379"/>
              <a:gd name="connsiteX15" fmla="*/ 181932 w 2000598"/>
              <a:gd name="connsiteY15" fmla="*/ 1091570 h 1475379"/>
              <a:gd name="connsiteX16" fmla="*/ 0 w 2000598"/>
              <a:gd name="connsiteY16" fmla="*/ 909638 h 1475379"/>
              <a:gd name="connsiteX17" fmla="*/ 0 w 2000598"/>
              <a:gd name="connsiteY17" fmla="*/ 909642 h 1475379"/>
              <a:gd name="connsiteX18" fmla="*/ 0 w 2000598"/>
              <a:gd name="connsiteY18" fmla="*/ 636749 h 1475379"/>
              <a:gd name="connsiteX19" fmla="*/ 0 w 2000598"/>
              <a:gd name="connsiteY19" fmla="*/ 636749 h 1475379"/>
              <a:gd name="connsiteX20" fmla="*/ 0 w 2000598"/>
              <a:gd name="connsiteY20" fmla="*/ 181932 h 1475379"/>
              <a:gd name="connsiteX0" fmla="*/ 0 w 2000598"/>
              <a:gd name="connsiteY0" fmla="*/ 181932 h 1475379"/>
              <a:gd name="connsiteX1" fmla="*/ 181932 w 2000598"/>
              <a:gd name="connsiteY1" fmla="*/ 0 h 1475379"/>
              <a:gd name="connsiteX2" fmla="*/ 333433 w 2000598"/>
              <a:gd name="connsiteY2" fmla="*/ 0 h 1475379"/>
              <a:gd name="connsiteX3" fmla="*/ 333433 w 2000598"/>
              <a:gd name="connsiteY3" fmla="*/ 0 h 1475379"/>
              <a:gd name="connsiteX4" fmla="*/ 833583 w 2000598"/>
              <a:gd name="connsiteY4" fmla="*/ 0 h 1475379"/>
              <a:gd name="connsiteX5" fmla="*/ 1818666 w 2000598"/>
              <a:gd name="connsiteY5" fmla="*/ 0 h 1475379"/>
              <a:gd name="connsiteX6" fmla="*/ 2000598 w 2000598"/>
              <a:gd name="connsiteY6" fmla="*/ 181932 h 1475379"/>
              <a:gd name="connsiteX7" fmla="*/ 2000598 w 2000598"/>
              <a:gd name="connsiteY7" fmla="*/ 636749 h 1475379"/>
              <a:gd name="connsiteX8" fmla="*/ 2000598 w 2000598"/>
              <a:gd name="connsiteY8" fmla="*/ 636749 h 1475379"/>
              <a:gd name="connsiteX9" fmla="*/ 2000598 w 2000598"/>
              <a:gd name="connsiteY9" fmla="*/ 909642 h 1475379"/>
              <a:gd name="connsiteX10" fmla="*/ 2000598 w 2000598"/>
              <a:gd name="connsiteY10" fmla="*/ 909638 h 1475379"/>
              <a:gd name="connsiteX11" fmla="*/ 1818666 w 2000598"/>
              <a:gd name="connsiteY11" fmla="*/ 1091570 h 1475379"/>
              <a:gd name="connsiteX12" fmla="*/ 1508727 w 2000598"/>
              <a:gd name="connsiteY12" fmla="*/ 1105767 h 1475379"/>
              <a:gd name="connsiteX13" fmla="*/ 1137416 w 2000598"/>
              <a:gd name="connsiteY13" fmla="*/ 1475379 h 1475379"/>
              <a:gd name="connsiteX14" fmla="*/ 1207412 w 2000598"/>
              <a:gd name="connsiteY14" fmla="*/ 1097833 h 1475379"/>
              <a:gd name="connsiteX15" fmla="*/ 181932 w 2000598"/>
              <a:gd name="connsiteY15" fmla="*/ 1091570 h 1475379"/>
              <a:gd name="connsiteX16" fmla="*/ 0 w 2000598"/>
              <a:gd name="connsiteY16" fmla="*/ 909638 h 1475379"/>
              <a:gd name="connsiteX17" fmla="*/ 0 w 2000598"/>
              <a:gd name="connsiteY17" fmla="*/ 909642 h 1475379"/>
              <a:gd name="connsiteX18" fmla="*/ 0 w 2000598"/>
              <a:gd name="connsiteY18" fmla="*/ 636749 h 1475379"/>
              <a:gd name="connsiteX19" fmla="*/ 0 w 2000598"/>
              <a:gd name="connsiteY19" fmla="*/ 636749 h 1475379"/>
              <a:gd name="connsiteX20" fmla="*/ 0 w 2000598"/>
              <a:gd name="connsiteY20" fmla="*/ 181932 h 1475379"/>
              <a:gd name="connsiteX0" fmla="*/ 0 w 2000598"/>
              <a:gd name="connsiteY0" fmla="*/ 181932 h 1475379"/>
              <a:gd name="connsiteX1" fmla="*/ 181932 w 2000598"/>
              <a:gd name="connsiteY1" fmla="*/ 0 h 1475379"/>
              <a:gd name="connsiteX2" fmla="*/ 333433 w 2000598"/>
              <a:gd name="connsiteY2" fmla="*/ 0 h 1475379"/>
              <a:gd name="connsiteX3" fmla="*/ 333433 w 2000598"/>
              <a:gd name="connsiteY3" fmla="*/ 0 h 1475379"/>
              <a:gd name="connsiteX4" fmla="*/ 833583 w 2000598"/>
              <a:gd name="connsiteY4" fmla="*/ 0 h 1475379"/>
              <a:gd name="connsiteX5" fmla="*/ 1818666 w 2000598"/>
              <a:gd name="connsiteY5" fmla="*/ 0 h 1475379"/>
              <a:gd name="connsiteX6" fmla="*/ 2000598 w 2000598"/>
              <a:gd name="connsiteY6" fmla="*/ 181932 h 1475379"/>
              <a:gd name="connsiteX7" fmla="*/ 2000598 w 2000598"/>
              <a:gd name="connsiteY7" fmla="*/ 636749 h 1475379"/>
              <a:gd name="connsiteX8" fmla="*/ 2000598 w 2000598"/>
              <a:gd name="connsiteY8" fmla="*/ 636749 h 1475379"/>
              <a:gd name="connsiteX9" fmla="*/ 2000598 w 2000598"/>
              <a:gd name="connsiteY9" fmla="*/ 909642 h 1475379"/>
              <a:gd name="connsiteX10" fmla="*/ 2000598 w 2000598"/>
              <a:gd name="connsiteY10" fmla="*/ 909638 h 1475379"/>
              <a:gd name="connsiteX11" fmla="*/ 1818666 w 2000598"/>
              <a:gd name="connsiteY11" fmla="*/ 1091570 h 1475379"/>
              <a:gd name="connsiteX12" fmla="*/ 1497135 w 2000598"/>
              <a:gd name="connsiteY12" fmla="*/ 1091570 h 1475379"/>
              <a:gd name="connsiteX13" fmla="*/ 1137416 w 2000598"/>
              <a:gd name="connsiteY13" fmla="*/ 1475379 h 1475379"/>
              <a:gd name="connsiteX14" fmla="*/ 1207412 w 2000598"/>
              <a:gd name="connsiteY14" fmla="*/ 1097833 h 1475379"/>
              <a:gd name="connsiteX15" fmla="*/ 181932 w 2000598"/>
              <a:gd name="connsiteY15" fmla="*/ 1091570 h 1475379"/>
              <a:gd name="connsiteX16" fmla="*/ 0 w 2000598"/>
              <a:gd name="connsiteY16" fmla="*/ 909638 h 1475379"/>
              <a:gd name="connsiteX17" fmla="*/ 0 w 2000598"/>
              <a:gd name="connsiteY17" fmla="*/ 909642 h 1475379"/>
              <a:gd name="connsiteX18" fmla="*/ 0 w 2000598"/>
              <a:gd name="connsiteY18" fmla="*/ 636749 h 1475379"/>
              <a:gd name="connsiteX19" fmla="*/ 0 w 2000598"/>
              <a:gd name="connsiteY19" fmla="*/ 636749 h 1475379"/>
              <a:gd name="connsiteX20" fmla="*/ 0 w 2000598"/>
              <a:gd name="connsiteY20" fmla="*/ 181932 h 1475379"/>
              <a:gd name="connsiteX0" fmla="*/ 0 w 2000598"/>
              <a:gd name="connsiteY0" fmla="*/ 181932 h 1475379"/>
              <a:gd name="connsiteX1" fmla="*/ 181932 w 2000598"/>
              <a:gd name="connsiteY1" fmla="*/ 0 h 1475379"/>
              <a:gd name="connsiteX2" fmla="*/ 333433 w 2000598"/>
              <a:gd name="connsiteY2" fmla="*/ 0 h 1475379"/>
              <a:gd name="connsiteX3" fmla="*/ 333433 w 2000598"/>
              <a:gd name="connsiteY3" fmla="*/ 0 h 1475379"/>
              <a:gd name="connsiteX4" fmla="*/ 833583 w 2000598"/>
              <a:gd name="connsiteY4" fmla="*/ 0 h 1475379"/>
              <a:gd name="connsiteX5" fmla="*/ 1818666 w 2000598"/>
              <a:gd name="connsiteY5" fmla="*/ 0 h 1475379"/>
              <a:gd name="connsiteX6" fmla="*/ 2000598 w 2000598"/>
              <a:gd name="connsiteY6" fmla="*/ 181932 h 1475379"/>
              <a:gd name="connsiteX7" fmla="*/ 2000598 w 2000598"/>
              <a:gd name="connsiteY7" fmla="*/ 636749 h 1475379"/>
              <a:gd name="connsiteX8" fmla="*/ 2000598 w 2000598"/>
              <a:gd name="connsiteY8" fmla="*/ 636749 h 1475379"/>
              <a:gd name="connsiteX9" fmla="*/ 2000598 w 2000598"/>
              <a:gd name="connsiteY9" fmla="*/ 909642 h 1475379"/>
              <a:gd name="connsiteX10" fmla="*/ 2000598 w 2000598"/>
              <a:gd name="connsiteY10" fmla="*/ 909638 h 1475379"/>
              <a:gd name="connsiteX11" fmla="*/ 1818666 w 2000598"/>
              <a:gd name="connsiteY11" fmla="*/ 1091570 h 1475379"/>
              <a:gd name="connsiteX12" fmla="*/ 1497135 w 2000598"/>
              <a:gd name="connsiteY12" fmla="*/ 1091570 h 1475379"/>
              <a:gd name="connsiteX13" fmla="*/ 1137416 w 2000598"/>
              <a:gd name="connsiteY13" fmla="*/ 1475379 h 1475379"/>
              <a:gd name="connsiteX14" fmla="*/ 1002835 w 2000598"/>
              <a:gd name="connsiteY14" fmla="*/ 1097833 h 1475379"/>
              <a:gd name="connsiteX15" fmla="*/ 181932 w 2000598"/>
              <a:gd name="connsiteY15" fmla="*/ 1091570 h 1475379"/>
              <a:gd name="connsiteX16" fmla="*/ 0 w 2000598"/>
              <a:gd name="connsiteY16" fmla="*/ 909638 h 1475379"/>
              <a:gd name="connsiteX17" fmla="*/ 0 w 2000598"/>
              <a:gd name="connsiteY17" fmla="*/ 909642 h 1475379"/>
              <a:gd name="connsiteX18" fmla="*/ 0 w 2000598"/>
              <a:gd name="connsiteY18" fmla="*/ 636749 h 1475379"/>
              <a:gd name="connsiteX19" fmla="*/ 0 w 2000598"/>
              <a:gd name="connsiteY19" fmla="*/ 636749 h 1475379"/>
              <a:gd name="connsiteX20" fmla="*/ 0 w 2000598"/>
              <a:gd name="connsiteY20" fmla="*/ 181932 h 1475379"/>
              <a:gd name="connsiteX0" fmla="*/ 0 w 2000598"/>
              <a:gd name="connsiteY0" fmla="*/ 181932 h 1753752"/>
              <a:gd name="connsiteX1" fmla="*/ 181932 w 2000598"/>
              <a:gd name="connsiteY1" fmla="*/ 0 h 1753752"/>
              <a:gd name="connsiteX2" fmla="*/ 333433 w 2000598"/>
              <a:gd name="connsiteY2" fmla="*/ 0 h 1753752"/>
              <a:gd name="connsiteX3" fmla="*/ 333433 w 2000598"/>
              <a:gd name="connsiteY3" fmla="*/ 0 h 1753752"/>
              <a:gd name="connsiteX4" fmla="*/ 833583 w 2000598"/>
              <a:gd name="connsiteY4" fmla="*/ 0 h 1753752"/>
              <a:gd name="connsiteX5" fmla="*/ 1818666 w 2000598"/>
              <a:gd name="connsiteY5" fmla="*/ 0 h 1753752"/>
              <a:gd name="connsiteX6" fmla="*/ 2000598 w 2000598"/>
              <a:gd name="connsiteY6" fmla="*/ 181932 h 1753752"/>
              <a:gd name="connsiteX7" fmla="*/ 2000598 w 2000598"/>
              <a:gd name="connsiteY7" fmla="*/ 636749 h 1753752"/>
              <a:gd name="connsiteX8" fmla="*/ 2000598 w 2000598"/>
              <a:gd name="connsiteY8" fmla="*/ 636749 h 1753752"/>
              <a:gd name="connsiteX9" fmla="*/ 2000598 w 2000598"/>
              <a:gd name="connsiteY9" fmla="*/ 909642 h 1753752"/>
              <a:gd name="connsiteX10" fmla="*/ 2000598 w 2000598"/>
              <a:gd name="connsiteY10" fmla="*/ 909638 h 1753752"/>
              <a:gd name="connsiteX11" fmla="*/ 1818666 w 2000598"/>
              <a:gd name="connsiteY11" fmla="*/ 1091570 h 1753752"/>
              <a:gd name="connsiteX12" fmla="*/ 1497135 w 2000598"/>
              <a:gd name="connsiteY12" fmla="*/ 1091570 h 1753752"/>
              <a:gd name="connsiteX13" fmla="*/ 489585 w 2000598"/>
              <a:gd name="connsiteY13" fmla="*/ 1753752 h 1753752"/>
              <a:gd name="connsiteX14" fmla="*/ 1002835 w 2000598"/>
              <a:gd name="connsiteY14" fmla="*/ 1097833 h 1753752"/>
              <a:gd name="connsiteX15" fmla="*/ 181932 w 2000598"/>
              <a:gd name="connsiteY15" fmla="*/ 1091570 h 1753752"/>
              <a:gd name="connsiteX16" fmla="*/ 0 w 2000598"/>
              <a:gd name="connsiteY16" fmla="*/ 909638 h 1753752"/>
              <a:gd name="connsiteX17" fmla="*/ 0 w 2000598"/>
              <a:gd name="connsiteY17" fmla="*/ 909642 h 1753752"/>
              <a:gd name="connsiteX18" fmla="*/ 0 w 2000598"/>
              <a:gd name="connsiteY18" fmla="*/ 636749 h 1753752"/>
              <a:gd name="connsiteX19" fmla="*/ 0 w 2000598"/>
              <a:gd name="connsiteY19" fmla="*/ 636749 h 1753752"/>
              <a:gd name="connsiteX20" fmla="*/ 0 w 2000598"/>
              <a:gd name="connsiteY20" fmla="*/ 181932 h 1753752"/>
              <a:gd name="connsiteX0" fmla="*/ 0 w 2000598"/>
              <a:gd name="connsiteY0" fmla="*/ 181932 h 1753752"/>
              <a:gd name="connsiteX1" fmla="*/ 181932 w 2000598"/>
              <a:gd name="connsiteY1" fmla="*/ 0 h 1753752"/>
              <a:gd name="connsiteX2" fmla="*/ 333433 w 2000598"/>
              <a:gd name="connsiteY2" fmla="*/ 0 h 1753752"/>
              <a:gd name="connsiteX3" fmla="*/ 333433 w 2000598"/>
              <a:gd name="connsiteY3" fmla="*/ 0 h 1753752"/>
              <a:gd name="connsiteX4" fmla="*/ 833583 w 2000598"/>
              <a:gd name="connsiteY4" fmla="*/ 0 h 1753752"/>
              <a:gd name="connsiteX5" fmla="*/ 1818666 w 2000598"/>
              <a:gd name="connsiteY5" fmla="*/ 0 h 1753752"/>
              <a:gd name="connsiteX6" fmla="*/ 2000598 w 2000598"/>
              <a:gd name="connsiteY6" fmla="*/ 181932 h 1753752"/>
              <a:gd name="connsiteX7" fmla="*/ 2000598 w 2000598"/>
              <a:gd name="connsiteY7" fmla="*/ 636749 h 1753752"/>
              <a:gd name="connsiteX8" fmla="*/ 2000598 w 2000598"/>
              <a:gd name="connsiteY8" fmla="*/ 636749 h 1753752"/>
              <a:gd name="connsiteX9" fmla="*/ 2000598 w 2000598"/>
              <a:gd name="connsiteY9" fmla="*/ 909642 h 1753752"/>
              <a:gd name="connsiteX10" fmla="*/ 2000598 w 2000598"/>
              <a:gd name="connsiteY10" fmla="*/ 909638 h 1753752"/>
              <a:gd name="connsiteX11" fmla="*/ 1818666 w 2000598"/>
              <a:gd name="connsiteY11" fmla="*/ 1091570 h 1753752"/>
              <a:gd name="connsiteX12" fmla="*/ 1497135 w 2000598"/>
              <a:gd name="connsiteY12" fmla="*/ 1091570 h 1753752"/>
              <a:gd name="connsiteX13" fmla="*/ 489585 w 2000598"/>
              <a:gd name="connsiteY13" fmla="*/ 1753752 h 1753752"/>
              <a:gd name="connsiteX14" fmla="*/ 320908 w 2000598"/>
              <a:gd name="connsiteY14" fmla="*/ 1089880 h 1753752"/>
              <a:gd name="connsiteX15" fmla="*/ 181932 w 2000598"/>
              <a:gd name="connsiteY15" fmla="*/ 1091570 h 1753752"/>
              <a:gd name="connsiteX16" fmla="*/ 0 w 2000598"/>
              <a:gd name="connsiteY16" fmla="*/ 909638 h 1753752"/>
              <a:gd name="connsiteX17" fmla="*/ 0 w 2000598"/>
              <a:gd name="connsiteY17" fmla="*/ 909642 h 1753752"/>
              <a:gd name="connsiteX18" fmla="*/ 0 w 2000598"/>
              <a:gd name="connsiteY18" fmla="*/ 636749 h 1753752"/>
              <a:gd name="connsiteX19" fmla="*/ 0 w 2000598"/>
              <a:gd name="connsiteY19" fmla="*/ 636749 h 1753752"/>
              <a:gd name="connsiteX20" fmla="*/ 0 w 2000598"/>
              <a:gd name="connsiteY20" fmla="*/ 181932 h 1753752"/>
              <a:gd name="connsiteX0" fmla="*/ 0 w 2000598"/>
              <a:gd name="connsiteY0" fmla="*/ 181932 h 1753752"/>
              <a:gd name="connsiteX1" fmla="*/ 181932 w 2000598"/>
              <a:gd name="connsiteY1" fmla="*/ 0 h 1753752"/>
              <a:gd name="connsiteX2" fmla="*/ 333433 w 2000598"/>
              <a:gd name="connsiteY2" fmla="*/ 0 h 1753752"/>
              <a:gd name="connsiteX3" fmla="*/ 333433 w 2000598"/>
              <a:gd name="connsiteY3" fmla="*/ 0 h 1753752"/>
              <a:gd name="connsiteX4" fmla="*/ 833583 w 2000598"/>
              <a:gd name="connsiteY4" fmla="*/ 0 h 1753752"/>
              <a:gd name="connsiteX5" fmla="*/ 1818666 w 2000598"/>
              <a:gd name="connsiteY5" fmla="*/ 0 h 1753752"/>
              <a:gd name="connsiteX6" fmla="*/ 2000598 w 2000598"/>
              <a:gd name="connsiteY6" fmla="*/ 181932 h 1753752"/>
              <a:gd name="connsiteX7" fmla="*/ 2000598 w 2000598"/>
              <a:gd name="connsiteY7" fmla="*/ 636749 h 1753752"/>
              <a:gd name="connsiteX8" fmla="*/ 2000598 w 2000598"/>
              <a:gd name="connsiteY8" fmla="*/ 636749 h 1753752"/>
              <a:gd name="connsiteX9" fmla="*/ 2000598 w 2000598"/>
              <a:gd name="connsiteY9" fmla="*/ 909642 h 1753752"/>
              <a:gd name="connsiteX10" fmla="*/ 2000598 w 2000598"/>
              <a:gd name="connsiteY10" fmla="*/ 909638 h 1753752"/>
              <a:gd name="connsiteX11" fmla="*/ 1818666 w 2000598"/>
              <a:gd name="connsiteY11" fmla="*/ 1091570 h 1753752"/>
              <a:gd name="connsiteX12" fmla="*/ 610631 w 2000598"/>
              <a:gd name="connsiteY12" fmla="*/ 1075663 h 1753752"/>
              <a:gd name="connsiteX13" fmla="*/ 489585 w 2000598"/>
              <a:gd name="connsiteY13" fmla="*/ 1753752 h 1753752"/>
              <a:gd name="connsiteX14" fmla="*/ 320908 w 2000598"/>
              <a:gd name="connsiteY14" fmla="*/ 1089880 h 1753752"/>
              <a:gd name="connsiteX15" fmla="*/ 181932 w 2000598"/>
              <a:gd name="connsiteY15" fmla="*/ 1091570 h 1753752"/>
              <a:gd name="connsiteX16" fmla="*/ 0 w 2000598"/>
              <a:gd name="connsiteY16" fmla="*/ 909638 h 1753752"/>
              <a:gd name="connsiteX17" fmla="*/ 0 w 2000598"/>
              <a:gd name="connsiteY17" fmla="*/ 909642 h 1753752"/>
              <a:gd name="connsiteX18" fmla="*/ 0 w 2000598"/>
              <a:gd name="connsiteY18" fmla="*/ 636749 h 1753752"/>
              <a:gd name="connsiteX19" fmla="*/ 0 w 2000598"/>
              <a:gd name="connsiteY19" fmla="*/ 636749 h 1753752"/>
              <a:gd name="connsiteX20" fmla="*/ 0 w 2000598"/>
              <a:gd name="connsiteY20" fmla="*/ 181932 h 1753752"/>
              <a:gd name="connsiteX0" fmla="*/ 0 w 2000598"/>
              <a:gd name="connsiteY0" fmla="*/ 181932 h 1753752"/>
              <a:gd name="connsiteX1" fmla="*/ 181932 w 2000598"/>
              <a:gd name="connsiteY1" fmla="*/ 0 h 1753752"/>
              <a:gd name="connsiteX2" fmla="*/ 333433 w 2000598"/>
              <a:gd name="connsiteY2" fmla="*/ 0 h 1753752"/>
              <a:gd name="connsiteX3" fmla="*/ 333433 w 2000598"/>
              <a:gd name="connsiteY3" fmla="*/ 0 h 1753752"/>
              <a:gd name="connsiteX4" fmla="*/ 833583 w 2000598"/>
              <a:gd name="connsiteY4" fmla="*/ 0 h 1753752"/>
              <a:gd name="connsiteX5" fmla="*/ 1818666 w 2000598"/>
              <a:gd name="connsiteY5" fmla="*/ 0 h 1753752"/>
              <a:gd name="connsiteX6" fmla="*/ 2000598 w 2000598"/>
              <a:gd name="connsiteY6" fmla="*/ 181932 h 1753752"/>
              <a:gd name="connsiteX7" fmla="*/ 2000598 w 2000598"/>
              <a:gd name="connsiteY7" fmla="*/ 636749 h 1753752"/>
              <a:gd name="connsiteX8" fmla="*/ 2000598 w 2000598"/>
              <a:gd name="connsiteY8" fmla="*/ 636749 h 1753752"/>
              <a:gd name="connsiteX9" fmla="*/ 2000598 w 2000598"/>
              <a:gd name="connsiteY9" fmla="*/ 909642 h 1753752"/>
              <a:gd name="connsiteX10" fmla="*/ 2000598 w 2000598"/>
              <a:gd name="connsiteY10" fmla="*/ 909638 h 1753752"/>
              <a:gd name="connsiteX11" fmla="*/ 1818666 w 2000598"/>
              <a:gd name="connsiteY11" fmla="*/ 1091570 h 1753752"/>
              <a:gd name="connsiteX12" fmla="*/ 781112 w 2000598"/>
              <a:gd name="connsiteY12" fmla="*/ 1092581 h 1753752"/>
              <a:gd name="connsiteX13" fmla="*/ 489585 w 2000598"/>
              <a:gd name="connsiteY13" fmla="*/ 1753752 h 1753752"/>
              <a:gd name="connsiteX14" fmla="*/ 320908 w 2000598"/>
              <a:gd name="connsiteY14" fmla="*/ 1089880 h 1753752"/>
              <a:gd name="connsiteX15" fmla="*/ 181932 w 2000598"/>
              <a:gd name="connsiteY15" fmla="*/ 1091570 h 1753752"/>
              <a:gd name="connsiteX16" fmla="*/ 0 w 2000598"/>
              <a:gd name="connsiteY16" fmla="*/ 909638 h 1753752"/>
              <a:gd name="connsiteX17" fmla="*/ 0 w 2000598"/>
              <a:gd name="connsiteY17" fmla="*/ 909642 h 1753752"/>
              <a:gd name="connsiteX18" fmla="*/ 0 w 2000598"/>
              <a:gd name="connsiteY18" fmla="*/ 636749 h 1753752"/>
              <a:gd name="connsiteX19" fmla="*/ 0 w 2000598"/>
              <a:gd name="connsiteY19" fmla="*/ 636749 h 1753752"/>
              <a:gd name="connsiteX20" fmla="*/ 0 w 2000598"/>
              <a:gd name="connsiteY20" fmla="*/ 181932 h 1753752"/>
              <a:gd name="connsiteX0" fmla="*/ 0 w 2000598"/>
              <a:gd name="connsiteY0" fmla="*/ 181932 h 1753752"/>
              <a:gd name="connsiteX1" fmla="*/ 181932 w 2000598"/>
              <a:gd name="connsiteY1" fmla="*/ 0 h 1753752"/>
              <a:gd name="connsiteX2" fmla="*/ 333433 w 2000598"/>
              <a:gd name="connsiteY2" fmla="*/ 0 h 1753752"/>
              <a:gd name="connsiteX3" fmla="*/ 333433 w 2000598"/>
              <a:gd name="connsiteY3" fmla="*/ 0 h 1753752"/>
              <a:gd name="connsiteX4" fmla="*/ 833583 w 2000598"/>
              <a:gd name="connsiteY4" fmla="*/ 0 h 1753752"/>
              <a:gd name="connsiteX5" fmla="*/ 1818666 w 2000598"/>
              <a:gd name="connsiteY5" fmla="*/ 0 h 1753752"/>
              <a:gd name="connsiteX6" fmla="*/ 2000598 w 2000598"/>
              <a:gd name="connsiteY6" fmla="*/ 181932 h 1753752"/>
              <a:gd name="connsiteX7" fmla="*/ 2000598 w 2000598"/>
              <a:gd name="connsiteY7" fmla="*/ 636749 h 1753752"/>
              <a:gd name="connsiteX8" fmla="*/ 2000598 w 2000598"/>
              <a:gd name="connsiteY8" fmla="*/ 636749 h 1753752"/>
              <a:gd name="connsiteX9" fmla="*/ 2000598 w 2000598"/>
              <a:gd name="connsiteY9" fmla="*/ 909642 h 1753752"/>
              <a:gd name="connsiteX10" fmla="*/ 2000598 w 2000598"/>
              <a:gd name="connsiteY10" fmla="*/ 909638 h 1753752"/>
              <a:gd name="connsiteX11" fmla="*/ 1818666 w 2000598"/>
              <a:gd name="connsiteY11" fmla="*/ 1091570 h 1753752"/>
              <a:gd name="connsiteX12" fmla="*/ 781112 w 2000598"/>
              <a:gd name="connsiteY12" fmla="*/ 1092581 h 1753752"/>
              <a:gd name="connsiteX13" fmla="*/ 489585 w 2000598"/>
              <a:gd name="connsiteY13" fmla="*/ 1753752 h 1753752"/>
              <a:gd name="connsiteX14" fmla="*/ 525486 w 2000598"/>
              <a:gd name="connsiteY14" fmla="*/ 1098339 h 1753752"/>
              <a:gd name="connsiteX15" fmla="*/ 181932 w 2000598"/>
              <a:gd name="connsiteY15" fmla="*/ 1091570 h 1753752"/>
              <a:gd name="connsiteX16" fmla="*/ 0 w 2000598"/>
              <a:gd name="connsiteY16" fmla="*/ 909638 h 1753752"/>
              <a:gd name="connsiteX17" fmla="*/ 0 w 2000598"/>
              <a:gd name="connsiteY17" fmla="*/ 909642 h 1753752"/>
              <a:gd name="connsiteX18" fmla="*/ 0 w 2000598"/>
              <a:gd name="connsiteY18" fmla="*/ 636749 h 1753752"/>
              <a:gd name="connsiteX19" fmla="*/ 0 w 2000598"/>
              <a:gd name="connsiteY19" fmla="*/ 636749 h 1753752"/>
              <a:gd name="connsiteX20" fmla="*/ 0 w 2000598"/>
              <a:gd name="connsiteY20" fmla="*/ 181932 h 175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00598" h="1753752">
                <a:moveTo>
                  <a:pt x="0" y="181932"/>
                </a:moveTo>
                <a:cubicBezTo>
                  <a:pt x="0" y="81454"/>
                  <a:pt x="81454" y="0"/>
                  <a:pt x="181932" y="0"/>
                </a:cubicBezTo>
                <a:lnTo>
                  <a:pt x="333433" y="0"/>
                </a:lnTo>
                <a:lnTo>
                  <a:pt x="333433" y="0"/>
                </a:lnTo>
                <a:lnTo>
                  <a:pt x="833583" y="0"/>
                </a:lnTo>
                <a:lnTo>
                  <a:pt x="1818666" y="0"/>
                </a:lnTo>
                <a:cubicBezTo>
                  <a:pt x="1919144" y="0"/>
                  <a:pt x="2000598" y="81454"/>
                  <a:pt x="2000598" y="181932"/>
                </a:cubicBezTo>
                <a:lnTo>
                  <a:pt x="2000598" y="636749"/>
                </a:lnTo>
                <a:lnTo>
                  <a:pt x="2000598" y="636749"/>
                </a:lnTo>
                <a:lnTo>
                  <a:pt x="2000598" y="909642"/>
                </a:lnTo>
                <a:lnTo>
                  <a:pt x="2000598" y="909638"/>
                </a:lnTo>
                <a:cubicBezTo>
                  <a:pt x="2000598" y="1010116"/>
                  <a:pt x="1919144" y="1091570"/>
                  <a:pt x="1818666" y="1091570"/>
                </a:cubicBezTo>
                <a:lnTo>
                  <a:pt x="781112" y="1092581"/>
                </a:lnTo>
                <a:lnTo>
                  <a:pt x="489585" y="1753752"/>
                </a:lnTo>
                <a:lnTo>
                  <a:pt x="525486" y="1098339"/>
                </a:lnTo>
                <a:lnTo>
                  <a:pt x="181932" y="1091570"/>
                </a:lnTo>
                <a:cubicBezTo>
                  <a:pt x="81454" y="1091570"/>
                  <a:pt x="0" y="1010116"/>
                  <a:pt x="0" y="909638"/>
                </a:cubicBezTo>
                <a:lnTo>
                  <a:pt x="0" y="909642"/>
                </a:lnTo>
                <a:lnTo>
                  <a:pt x="0" y="636749"/>
                </a:lnTo>
                <a:lnTo>
                  <a:pt x="0" y="636749"/>
                </a:lnTo>
                <a:lnTo>
                  <a:pt x="0" y="181932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43800" y="3861137"/>
            <a:ext cx="1518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prstClr val="black"/>
                </a:solidFill>
              </a:rPr>
              <a:t>Initial markets installed by national partner and ready for “Go Live” testing and activation of PSE devices on the NPSBN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527761" y="3886200"/>
            <a:ext cx="8579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prstClr val="white"/>
                </a:solidFill>
              </a:rPr>
              <a:t>2017{}2018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879202" y="2389397"/>
            <a:ext cx="824974" cy="862028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856548" y="2377798"/>
            <a:ext cx="8476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prstClr val="black"/>
                </a:solidFill>
              </a:rPr>
              <a:t> opt-out State plan due to FCC from State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6200" y="4548629"/>
            <a:ext cx="4443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prstClr val="white"/>
                </a:solidFill>
              </a:rPr>
              <a:t>May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063618" y="3167390"/>
            <a:ext cx="5934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prstClr val="white"/>
                </a:solidFill>
              </a:rPr>
              <a:t>August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56464"/>
            <a:ext cx="441172" cy="60561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825" y="3289905"/>
            <a:ext cx="441172" cy="60561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8" y="3666784"/>
            <a:ext cx="441172" cy="60561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356790"/>
            <a:ext cx="441172" cy="60561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882" y="2638004"/>
            <a:ext cx="441172" cy="60561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628" y="3948344"/>
            <a:ext cx="441172" cy="60561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157" y="3490467"/>
            <a:ext cx="441172" cy="60560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776" y="3088274"/>
            <a:ext cx="441171" cy="60560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1D051-25B9-436F-9B34-D83A7F1E4039}" type="slidenum">
              <a:rPr>
                <a:solidFill>
                  <a:prstClr val="white"/>
                </a:solidFill>
              </a:rPr>
              <a:pPr/>
              <a:t>37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297180" y="6248400"/>
            <a:ext cx="46968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prstClr val="black"/>
                </a:solidFill>
              </a:rPr>
              <a:t>* “These milestone are exclusively controlled by the respective agencies and we have provided target dates based on the best current information available to FirstNet.  </a:t>
            </a:r>
            <a:r>
              <a:rPr lang="en-US" sz="800" b="1" dirty="0">
                <a:solidFill>
                  <a:prstClr val="black"/>
                </a:solidFill>
              </a:rPr>
              <a:t>However, the final timing and outcomes from the relevant proceedings may materially change based on the decisions of the relevant agency."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118792"/>
            <a:ext cx="441171" cy="605608"/>
          </a:xfrm>
          <a:prstGeom prst="rect">
            <a:avLst/>
          </a:prstGeom>
        </p:spPr>
      </p:pic>
      <p:sp>
        <p:nvSpPr>
          <p:cNvPr id="59" name="Rounded Rectangle 58"/>
          <p:cNvSpPr/>
          <p:nvPr/>
        </p:nvSpPr>
        <p:spPr>
          <a:xfrm>
            <a:off x="1159029" y="3581401"/>
            <a:ext cx="669771" cy="566410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66800" y="3607713"/>
            <a:ext cx="8694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prstClr val="black"/>
                </a:solidFill>
              </a:rPr>
              <a:t> NTIA FFO Release</a:t>
            </a:r>
          </a:p>
        </p:txBody>
      </p:sp>
    </p:spTree>
    <p:extLst>
      <p:ext uri="{BB962C8B-B14F-4D97-AF65-F5344CB8AC3E}">
        <p14:creationId xmlns:p14="http://schemas.microsoft.com/office/powerpoint/2010/main" val="93087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2" grpId="0" animBg="1"/>
      <p:bldP spid="13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25" grpId="0" animBg="1"/>
      <p:bldP spid="26" grpId="0"/>
      <p:bldP spid="30" grpId="0"/>
      <p:bldP spid="39" grpId="0" animBg="1"/>
      <p:bldP spid="40" grpId="0"/>
      <p:bldP spid="42" grpId="0" animBg="1"/>
      <p:bldP spid="11" grpId="0" build="p"/>
      <p:bldP spid="46" grpId="0" animBg="1"/>
      <p:bldP spid="47" grpId="0"/>
      <p:bldP spid="59" grpId="0" animBg="1"/>
      <p:bldP spid="5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 rot="10800000">
            <a:off x="0" y="1072019"/>
            <a:ext cx="9144000" cy="2633472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3777118"/>
            <a:ext cx="9144000" cy="2633472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black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282599" y="2308561"/>
            <a:ext cx="0" cy="1209340"/>
          </a:xfrm>
          <a:prstGeom prst="line">
            <a:avLst/>
          </a:prstGeom>
          <a:ln w="38100">
            <a:solidFill>
              <a:schemeClr val="tx1"/>
            </a:solidFill>
            <a:headEnd type="oval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026" name="Picture 2" descr="https://cdn0.iconfinder.com/data/icons/files-documents/512/YPS__file_document_to_sign_signature_signed_sign_sheet_contract_paper_page_text-512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7873" y="2222532"/>
            <a:ext cx="644188" cy="64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768881" y="1494311"/>
            <a:ext cx="102743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b="1"/>
            </a:lvl1pPr>
          </a:lstStyle>
          <a:p>
            <a:r>
              <a:rPr lang="en-US" dirty="0">
                <a:solidFill>
                  <a:prstClr val="black"/>
                </a:solidFill>
              </a:rPr>
              <a:t>FirstNet Contract Award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7852" y="1253885"/>
            <a:ext cx="3730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b="1"/>
            </a:lvl1pPr>
          </a:lstStyle>
          <a:p>
            <a:pPr algn="l">
              <a:lnSpc>
                <a:spcPct val="100000"/>
              </a:lnSpc>
            </a:pPr>
            <a:r>
              <a:rPr lang="en-US" i="1" dirty="0">
                <a:solidFill>
                  <a:prstClr val="black"/>
                </a:solidFill>
              </a:rPr>
              <a:t>J-18</a:t>
            </a:r>
            <a:r>
              <a:rPr lang="en-US" b="0" i="1" dirty="0">
                <a:solidFill>
                  <a:prstClr val="black"/>
                </a:solidFill>
              </a:rPr>
              <a:t> Delivery Mechanism Objectives</a:t>
            </a:r>
          </a:p>
          <a:p>
            <a:pPr algn="l">
              <a:lnSpc>
                <a:spcPct val="100000"/>
              </a:lnSpc>
            </a:pPr>
            <a:r>
              <a:rPr lang="en-US" i="1" dirty="0">
                <a:solidFill>
                  <a:prstClr val="black"/>
                </a:solidFill>
              </a:rPr>
              <a:t>J-19</a:t>
            </a:r>
            <a:r>
              <a:rPr lang="en-US" b="0" i="1" dirty="0">
                <a:solidFill>
                  <a:prstClr val="black"/>
                </a:solidFill>
              </a:rPr>
              <a:t> State Plan Template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3517900"/>
            <a:ext cx="9144000" cy="4572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90000"/>
                </a:schemeClr>
              </a:gs>
              <a:gs pos="67000">
                <a:schemeClr val="bg2">
                  <a:lumMod val="7500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396499" y="4380326"/>
            <a:ext cx="1461635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>
                <a:solidFill>
                  <a:prstClr val="black"/>
                </a:solidFill>
              </a:rPr>
              <a:t>Governance Group Meetings</a:t>
            </a:r>
          </a:p>
        </p:txBody>
      </p:sp>
      <p:sp>
        <p:nvSpPr>
          <p:cNvPr id="34" name="Left Brace 33"/>
          <p:cNvSpPr/>
          <p:nvPr/>
        </p:nvSpPr>
        <p:spPr>
          <a:xfrm rot="16200000">
            <a:off x="3008033" y="3125219"/>
            <a:ext cx="219456" cy="1917884"/>
          </a:xfrm>
          <a:prstGeom prst="leftBrace">
            <a:avLst>
              <a:gd name="adj1" fmla="val 61458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1935" y="3518416"/>
            <a:ext cx="702928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b="1" i="1" dirty="0">
                <a:solidFill>
                  <a:srgbClr val="4472C4">
                    <a:lumMod val="75000"/>
                  </a:srgbClr>
                </a:solidFill>
              </a:rPr>
              <a:t>Jan 2016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830845" y="3600067"/>
            <a:ext cx="1690275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b="1" i="1" dirty="0">
                <a:solidFill>
                  <a:srgbClr val="4472C4">
                    <a:lumMod val="75000"/>
                  </a:srgbClr>
                </a:solidFill>
              </a:rPr>
              <a:t>As Scheduled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499386" y="2965670"/>
            <a:ext cx="0" cy="552231"/>
          </a:xfrm>
          <a:prstGeom prst="line">
            <a:avLst/>
          </a:prstGeom>
          <a:ln w="38100">
            <a:solidFill>
              <a:schemeClr val="tx1"/>
            </a:solidFill>
            <a:headEnd type="oval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4851" y="2166061"/>
            <a:ext cx="109003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b="1"/>
            </a:lvl1pPr>
          </a:lstStyle>
          <a:p>
            <a:r>
              <a:rPr lang="en-US" dirty="0">
                <a:solidFill>
                  <a:prstClr val="black"/>
                </a:solidFill>
              </a:rPr>
              <a:t>FirstNet RFP Release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989631" y="3518416"/>
            <a:ext cx="702928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b="1" i="1" dirty="0">
                <a:solidFill>
                  <a:srgbClr val="4472C4">
                    <a:lumMod val="75000"/>
                  </a:srgbClr>
                </a:solidFill>
              </a:rPr>
              <a:t>Nov</a:t>
            </a:r>
          </a:p>
          <a:p>
            <a:pPr algn="ctr">
              <a:lnSpc>
                <a:spcPct val="80000"/>
              </a:lnSpc>
            </a:pPr>
            <a:r>
              <a:rPr lang="en-US" sz="1600" b="1" i="1" dirty="0">
                <a:solidFill>
                  <a:srgbClr val="4472C4">
                    <a:lumMod val="75000"/>
                  </a:srgbClr>
                </a:solidFill>
              </a:rPr>
              <a:t>2016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399" y="2137877"/>
            <a:ext cx="917727" cy="1210765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1883995" y="3524766"/>
            <a:ext cx="702928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b="1" i="1" dirty="0">
                <a:solidFill>
                  <a:srgbClr val="4472C4">
                    <a:lumMod val="75000"/>
                  </a:srgbClr>
                </a:solidFill>
              </a:rPr>
              <a:t>April</a:t>
            </a:r>
          </a:p>
          <a:p>
            <a:pPr algn="ctr">
              <a:lnSpc>
                <a:spcPct val="80000"/>
              </a:lnSpc>
            </a:pPr>
            <a:r>
              <a:rPr lang="en-US" sz="1600" b="1" i="1" dirty="0">
                <a:solidFill>
                  <a:srgbClr val="4472C4">
                    <a:lumMod val="75000"/>
                  </a:srgbClr>
                </a:solidFill>
              </a:rPr>
              <a:t>2016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193792" y="4376190"/>
            <a:ext cx="146163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>
                <a:solidFill>
                  <a:prstClr val="black"/>
                </a:solidFill>
              </a:rPr>
              <a:t>Executive Consultation</a:t>
            </a:r>
          </a:p>
        </p:txBody>
      </p:sp>
      <p:pic>
        <p:nvPicPr>
          <p:cNvPr id="12" name="Picture 2" descr="http://www.wcartn.org/images/custom/321/board-of-directors-meeting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0006" y="5209082"/>
            <a:ext cx="1472472" cy="1104355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Left Brace 62"/>
          <p:cNvSpPr/>
          <p:nvPr/>
        </p:nvSpPr>
        <p:spPr>
          <a:xfrm rot="16200000">
            <a:off x="7751949" y="3125219"/>
            <a:ext cx="219456" cy="1917884"/>
          </a:xfrm>
          <a:prstGeom prst="leftBrace">
            <a:avLst>
              <a:gd name="adj1" fmla="val 61458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black"/>
              </a:solidFill>
            </a:endParaRPr>
          </a:p>
        </p:txBody>
      </p:sp>
      <p:pic>
        <p:nvPicPr>
          <p:cNvPr id="14" name="Picture 4" descr="http://ismaillife.com/uploads/images/8yyavh20160203164939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2735" y="4984223"/>
            <a:ext cx="1981475" cy="13995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Left Brace 63"/>
          <p:cNvSpPr/>
          <p:nvPr/>
        </p:nvSpPr>
        <p:spPr>
          <a:xfrm rot="16200000">
            <a:off x="5392790" y="2703276"/>
            <a:ext cx="219456" cy="2761769"/>
          </a:xfrm>
          <a:prstGeom prst="leftBrace">
            <a:avLst>
              <a:gd name="adj1" fmla="val 61458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771699" y="4376190"/>
            <a:ext cx="146163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>
                <a:solidFill>
                  <a:prstClr val="black"/>
                </a:solidFill>
              </a:rPr>
              <a:t>SPOC Team Interactions</a:t>
            </a:r>
          </a:p>
        </p:txBody>
      </p:sp>
      <p:sp>
        <p:nvSpPr>
          <p:cNvPr id="66" name="Left Brace 65"/>
          <p:cNvSpPr/>
          <p:nvPr/>
        </p:nvSpPr>
        <p:spPr>
          <a:xfrm rot="5400000">
            <a:off x="5084481" y="323231"/>
            <a:ext cx="219456" cy="6070781"/>
          </a:xfrm>
          <a:prstGeom prst="leftBrace">
            <a:avLst>
              <a:gd name="adj1" fmla="val 61458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black"/>
              </a:solidFill>
            </a:endParaRPr>
          </a:p>
        </p:txBody>
      </p:sp>
      <p:pic>
        <p:nvPicPr>
          <p:cNvPr id="67" name="Picture 6" descr="http://thininc.com/wp-content/uploads/2013/02/information-illus-p.com-144332473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6565" y="1439881"/>
            <a:ext cx="1737360" cy="17373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Box 67"/>
          <p:cNvSpPr txBox="1"/>
          <p:nvPr/>
        </p:nvSpPr>
        <p:spPr>
          <a:xfrm>
            <a:off x="5668689" y="1498479"/>
            <a:ext cx="1461635" cy="54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>
                <a:solidFill>
                  <a:prstClr val="black"/>
                </a:solidFill>
              </a:rPr>
              <a:t>State Plans </a:t>
            </a:r>
          </a:p>
          <a:p>
            <a:pPr algn="ctr">
              <a:lnSpc>
                <a:spcPct val="80000"/>
              </a:lnSpc>
            </a:pPr>
            <a:r>
              <a:rPr lang="en-US" b="1" dirty="0">
                <a:solidFill>
                  <a:prstClr val="black"/>
                </a:solidFill>
              </a:rPr>
              <a:t>Prep</a:t>
            </a:r>
          </a:p>
        </p:txBody>
      </p:sp>
      <p:pic>
        <p:nvPicPr>
          <p:cNvPr id="19" name="Picture 8" descr="http://www.tactibrand.com/images/icons/webinar-icon_grey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086" y="5124058"/>
            <a:ext cx="665056" cy="66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cdn4.iconfinder.com/data/icons/business-management-2/256/Conference_Call-512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9911" y="5596466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g2g3.digital/media/1022/icon-meeting-black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0742" y="4924341"/>
            <a:ext cx="919938" cy="91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State Plans Consultation in 2016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n-US" dirty="0">
                <a:solidFill>
                  <a:prstClr val="white"/>
                </a:solidFill>
              </a:rPr>
              <a:t>April 26, 2016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1D051-25B9-436F-9B34-D83A7F1E4039}" type="slidenum">
              <a:rPr>
                <a:solidFill>
                  <a:prstClr val="white"/>
                </a:solidFill>
              </a:rPr>
              <a:pPr/>
              <a:t>38</a:t>
            </a:fld>
            <a:endParaRPr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4689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3769851"/>
            <a:ext cx="9144000" cy="2637368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40" name="Picture 16" descr="http://www.allfreevectors.com/images/Business%20Presentation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1631" y="4654214"/>
            <a:ext cx="2463918" cy="1151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/>
          <p:cNvSpPr/>
          <p:nvPr/>
        </p:nvSpPr>
        <p:spPr>
          <a:xfrm rot="10800000">
            <a:off x="0" y="1160287"/>
            <a:ext cx="9144000" cy="2637368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Plans Development and Delivery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4294967295"/>
          </p:nvPr>
        </p:nvSpPr>
        <p:spPr>
          <a:xfrm>
            <a:off x="180975" y="6485560"/>
            <a:ext cx="1364476" cy="338554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April 26, 2016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1D051-25B9-436F-9B34-D83A7F1E4039}" type="slidenum">
              <a:rPr>
                <a:solidFill>
                  <a:prstClr val="white"/>
                </a:solidFill>
              </a:rPr>
              <a:pPr/>
              <a:t>39</a:t>
            </a:fld>
            <a:endParaRPr dirty="0">
              <a:solidFill>
                <a:prstClr val="white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21733" y="2128738"/>
            <a:ext cx="0" cy="1418795"/>
          </a:xfrm>
          <a:prstGeom prst="line">
            <a:avLst/>
          </a:prstGeom>
          <a:ln w="38100">
            <a:solidFill>
              <a:schemeClr val="tx1"/>
            </a:solidFill>
            <a:headEnd type="oval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026" name="Picture 2" descr="https://cdn0.iconfinder.com/data/icons/files-documents/512/YPS__file_document_to_sign_signature_signed_sign_sheet_contract_paper_page_text-512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2364" y="1286810"/>
            <a:ext cx="858917" cy="85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-50799" y="1352259"/>
            <a:ext cx="1117600" cy="762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b="1"/>
            </a:lvl1pPr>
          </a:lstStyle>
          <a:p>
            <a:r>
              <a:rPr lang="en-US" dirty="0">
                <a:solidFill>
                  <a:prstClr val="black"/>
                </a:solidFill>
              </a:rPr>
              <a:t>FirstNet Contract Award</a:t>
            </a:r>
          </a:p>
        </p:txBody>
      </p:sp>
      <p:sp>
        <p:nvSpPr>
          <p:cNvPr id="13" name="Left Brace 12"/>
          <p:cNvSpPr/>
          <p:nvPr/>
        </p:nvSpPr>
        <p:spPr>
          <a:xfrm rot="5400000">
            <a:off x="1691215" y="2012951"/>
            <a:ext cx="220133" cy="2849035"/>
          </a:xfrm>
          <a:prstGeom prst="leftBrace">
            <a:avLst>
              <a:gd name="adj1" fmla="val 61458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4266" y="2741641"/>
            <a:ext cx="2302932" cy="54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b="1"/>
            </a:lvl1pPr>
          </a:lstStyle>
          <a:p>
            <a:r>
              <a:rPr lang="en-US" dirty="0">
                <a:solidFill>
                  <a:prstClr val="black"/>
                </a:solidFill>
              </a:rPr>
              <a:t>Develop State Plans &amp; Prepare for Delivery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3225799" y="3989494"/>
            <a:ext cx="0" cy="692573"/>
          </a:xfrm>
          <a:prstGeom prst="line">
            <a:avLst/>
          </a:prstGeom>
          <a:ln w="38100">
            <a:solidFill>
              <a:schemeClr val="tx1"/>
            </a:solidFill>
            <a:headEnd type="oval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0" y="3547533"/>
            <a:ext cx="7526867" cy="4572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90000"/>
                </a:schemeClr>
              </a:gs>
              <a:gs pos="67000">
                <a:schemeClr val="bg2">
                  <a:lumMod val="7500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315200" y="2953173"/>
            <a:ext cx="1828800" cy="1645920"/>
          </a:xfrm>
          <a:prstGeom prst="roundRect">
            <a:avLst>
              <a:gd name="adj" fmla="val 14488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 Plan Delivery to Governor</a:t>
            </a:r>
          </a:p>
          <a:p>
            <a:pPr algn="ctr"/>
            <a:r>
              <a:rPr lang="en-US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(90 Day Review)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224735" y="1753313"/>
            <a:ext cx="1768358" cy="1113411"/>
            <a:chOff x="1758905" y="1419229"/>
            <a:chExt cx="2104968" cy="1325351"/>
          </a:xfrm>
        </p:grpSpPr>
        <p:pic>
          <p:nvPicPr>
            <p:cNvPr id="1028" name="Picture 4" descr="http://corrupteddevelopment.com/wp-content/uploads/2014/09/responsive-web-design-540x340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941" b="90000" l="8333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8905" y="1419229"/>
              <a:ext cx="2104968" cy="13253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s://www.ntia.doc.gov/files/ntia/images/firstnet_logo_color_450w.jp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7950" y="1571336"/>
              <a:ext cx="893585" cy="247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TextBox 32"/>
          <p:cNvSpPr txBox="1"/>
          <p:nvPr/>
        </p:nvSpPr>
        <p:spPr>
          <a:xfrm>
            <a:off x="1432620" y="4203097"/>
            <a:ext cx="182911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>
                <a:solidFill>
                  <a:prstClr val="black"/>
                </a:solidFill>
              </a:rPr>
              <a:t>Release of </a:t>
            </a:r>
          </a:p>
          <a:p>
            <a:pPr algn="ctr">
              <a:lnSpc>
                <a:spcPct val="80000"/>
              </a:lnSpc>
            </a:pPr>
            <a:r>
              <a:rPr lang="en-US" b="1" dirty="0">
                <a:solidFill>
                  <a:prstClr val="black"/>
                </a:solidFill>
              </a:rPr>
              <a:t>Draft State Plans</a:t>
            </a:r>
          </a:p>
        </p:txBody>
      </p:sp>
      <p:sp>
        <p:nvSpPr>
          <p:cNvPr id="34" name="Left Brace 33"/>
          <p:cNvSpPr/>
          <p:nvPr/>
        </p:nvSpPr>
        <p:spPr>
          <a:xfrm rot="16200000">
            <a:off x="4438899" y="2841015"/>
            <a:ext cx="220133" cy="2552202"/>
          </a:xfrm>
          <a:prstGeom prst="leftBrace">
            <a:avLst>
              <a:gd name="adj1" fmla="val 61458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511072" y="4340282"/>
            <a:ext cx="249903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>
                <a:solidFill>
                  <a:prstClr val="black"/>
                </a:solidFill>
              </a:rPr>
              <a:t>State Plan Draft Review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-51947" y="3530553"/>
            <a:ext cx="778711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b="1" i="1" dirty="0">
                <a:solidFill>
                  <a:srgbClr val="4472C4">
                    <a:lumMod val="75000"/>
                  </a:srgbClr>
                </a:solidFill>
              </a:rPr>
              <a:t>Nov 2016</a:t>
            </a:r>
          </a:p>
        </p:txBody>
      </p:sp>
      <p:sp>
        <p:nvSpPr>
          <p:cNvPr id="40" name="Left Brace 39"/>
          <p:cNvSpPr/>
          <p:nvPr/>
        </p:nvSpPr>
        <p:spPr>
          <a:xfrm rot="5400000">
            <a:off x="6471707" y="2729445"/>
            <a:ext cx="220133" cy="1416048"/>
          </a:xfrm>
          <a:prstGeom prst="leftBrace">
            <a:avLst>
              <a:gd name="adj1" fmla="val 61458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896094" y="2528863"/>
            <a:ext cx="1340395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>
                <a:solidFill>
                  <a:prstClr val="black"/>
                </a:solidFill>
              </a:rPr>
              <a:t>Final Prep for Delivery to Governor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5825066" y="2071585"/>
            <a:ext cx="1" cy="1479282"/>
          </a:xfrm>
          <a:prstGeom prst="line">
            <a:avLst/>
          </a:prstGeom>
          <a:ln w="38100">
            <a:solidFill>
              <a:schemeClr val="tx1"/>
            </a:solidFill>
            <a:headEnd type="oval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151027" y="1548661"/>
            <a:ext cx="134039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>
                <a:solidFill>
                  <a:prstClr val="black"/>
                </a:solidFill>
              </a:rPr>
              <a:t>Feedback Received</a:t>
            </a:r>
          </a:p>
        </p:txBody>
      </p:sp>
      <p:pic>
        <p:nvPicPr>
          <p:cNvPr id="1042" name="Picture 18" descr="http://thumbs.dreamstime.com/z/customer-service-satisfaction-survey-tick-placed-awesome-checkbox-form-31167813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51061" y="1191199"/>
            <a:ext cx="1828800" cy="11561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865029" y="3530600"/>
            <a:ext cx="1872504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b="1" i="1" dirty="0">
                <a:solidFill>
                  <a:srgbClr val="4472C4">
                    <a:lumMod val="75000"/>
                  </a:srgbClr>
                </a:solidFill>
              </a:rPr>
              <a:t>Set during contract negotiation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681738" y="3647886"/>
            <a:ext cx="1872504" cy="294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b="1" i="1" dirty="0">
                <a:solidFill>
                  <a:srgbClr val="4472C4">
                    <a:lumMod val="75000"/>
                  </a:srgbClr>
                </a:solidFill>
              </a:rPr>
              <a:t>Fixed timeframe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976204" y="3647886"/>
            <a:ext cx="1227451" cy="294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b="1" i="1" dirty="0">
                <a:solidFill>
                  <a:srgbClr val="4472C4">
                    <a:lumMod val="75000"/>
                  </a:srgbClr>
                </a:solidFill>
              </a:rPr>
              <a:t>ASAP</a:t>
            </a:r>
          </a:p>
        </p:txBody>
      </p:sp>
      <p:pic>
        <p:nvPicPr>
          <p:cNvPr id="53" name="Picture 4" descr="http://corrupteddevelopment.com/wp-content/uploads/2014/09/responsive-web-design-540x340.jp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70415" y="4831300"/>
            <a:ext cx="560279" cy="46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8" descr="https://www.ntia.doc.gov/files/ntia/images/firstnet_logo_color_450w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5508" y="4866755"/>
            <a:ext cx="371708" cy="10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38170" y="2115387"/>
            <a:ext cx="932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</a:rPr>
              <a:t>State Plan</a:t>
            </a:r>
          </a:p>
        </p:txBody>
      </p:sp>
      <p:pic>
        <p:nvPicPr>
          <p:cNvPr id="38" name="Picture 37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8214" y="4783844"/>
            <a:ext cx="2148840" cy="134604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prstClr val="black">
                <a:alpha val="4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1812571" y="5253970"/>
            <a:ext cx="8243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</a:rPr>
              <a:t>State Plan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715366" y="4948750"/>
            <a:ext cx="6703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prstClr val="black"/>
                </a:solidFill>
              </a:rPr>
              <a:t>State Plan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1983" y="1774606"/>
            <a:ext cx="1379996" cy="94383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0212" y="5010154"/>
            <a:ext cx="1109045" cy="75852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0589" y="4831300"/>
            <a:ext cx="570105" cy="46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613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315200" cy="586740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36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Approval of December, 2015 </a:t>
            </a:r>
            <a:b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Meeting 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M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inutes + Bullet Points</a:t>
            </a:r>
            <a:b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en-US" sz="36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13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950" y="20577"/>
            <a:ext cx="6184450" cy="1089529"/>
          </a:xfrm>
        </p:spPr>
        <p:txBody>
          <a:bodyPr/>
          <a:lstStyle/>
          <a:p>
            <a:r>
              <a:rPr lang="en-US" dirty="0"/>
              <a:t>Addressing Washington’s Interests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US" dirty="0"/>
          </a:p>
          <a:p>
            <a:pPr lvl="0"/>
            <a:r>
              <a:rPr lang="en-US" dirty="0"/>
              <a:t>Timeline to FirstNet implementation in Washington</a:t>
            </a:r>
          </a:p>
          <a:p>
            <a:pPr lvl="0"/>
            <a:r>
              <a:rPr lang="en-US" dirty="0"/>
              <a:t>Highlight of RFP answers</a:t>
            </a:r>
          </a:p>
          <a:p>
            <a:pPr lvl="0"/>
            <a:r>
              <a:rPr lang="en-US" dirty="0"/>
              <a:t>State Plan Development and Delivery to SIEC</a:t>
            </a:r>
          </a:p>
          <a:p>
            <a:pPr lvl="0"/>
            <a:r>
              <a:rPr lang="en-US" dirty="0"/>
              <a:t>How FirstNet will consult with States</a:t>
            </a:r>
          </a:p>
          <a:p>
            <a:pPr lvl="0"/>
            <a:r>
              <a:rPr lang="en-US" dirty="0"/>
              <a:t>Definition of Public Safety</a:t>
            </a:r>
          </a:p>
          <a:p>
            <a:pPr lvl="0"/>
            <a:r>
              <a:rPr lang="en-US" dirty="0"/>
              <a:t>Support for Tribal Nations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1D051-25B9-436F-9B34-D83A7F1E4039}" type="slidenum">
              <a:rPr>
                <a:solidFill>
                  <a:prstClr val="white"/>
                </a:solidFill>
              </a:rPr>
              <a:pPr/>
              <a:t>40</a:t>
            </a:fld>
            <a:endParaRPr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7600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950" y="297576"/>
            <a:ext cx="6184450" cy="535531"/>
          </a:xfrm>
        </p:spPr>
        <p:txBody>
          <a:bodyPr/>
          <a:lstStyle/>
          <a:p>
            <a:r>
              <a:rPr lang="en-US" sz="3200" dirty="0"/>
              <a:t>Ongoing Washington Consultation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1D051-25B9-436F-9B34-D83A7F1E4039}" type="slidenum">
              <a:rPr>
                <a:solidFill>
                  <a:prstClr val="white"/>
                </a:solidFill>
              </a:rPr>
              <a:pPr/>
              <a:t>41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6912" y="2761464"/>
            <a:ext cx="433888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1" dirty="0">
                <a:solidFill>
                  <a:prstClr val="black"/>
                </a:solidFill>
              </a:rPr>
              <a:t>Future Washington                Governance Body Meetings</a:t>
            </a:r>
          </a:p>
          <a:p>
            <a:r>
              <a:rPr lang="en-US" dirty="0">
                <a:solidFill>
                  <a:prstClr val="black"/>
                </a:solidFill>
              </a:rPr>
              <a:t>Present and discuss more detailed content: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State Plans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Key Influencers and Road to     Governor’s Decision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452848" y="1180905"/>
            <a:ext cx="2104103" cy="175014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091" y="1555400"/>
            <a:ext cx="1608384" cy="1375647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4753679" y="2761464"/>
            <a:ext cx="4459147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1" dirty="0">
                <a:solidFill>
                  <a:prstClr val="black"/>
                </a:solidFill>
              </a:rPr>
              <a:t>On-Going Data Collection</a:t>
            </a:r>
          </a:p>
          <a:p>
            <a:pPr algn="ctr"/>
            <a:r>
              <a:rPr lang="en-US" sz="2000" b="1" dirty="0">
                <a:solidFill>
                  <a:prstClr val="black"/>
                </a:solidFill>
              </a:rPr>
              <a:t>(Post Sept 30, 2015)</a:t>
            </a:r>
          </a:p>
          <a:p>
            <a:pPr algn="ctr"/>
            <a:endParaRPr lang="en-US" sz="2000" b="1" dirty="0">
              <a:solidFill>
                <a:prstClr val="black"/>
              </a:solidFill>
            </a:endParaRP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prstClr val="black"/>
                </a:solidFill>
              </a:rPr>
              <a:t>Optional / State Decision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prstClr val="black"/>
                </a:solidFill>
              </a:rPr>
              <a:t>Further Inform State Plan </a:t>
            </a:r>
            <a:r>
              <a:rPr lang="en-US" i="1" dirty="0">
                <a:solidFill>
                  <a:prstClr val="black"/>
                </a:solidFill>
              </a:rPr>
              <a:t>(If received by Sept. 30, 2016)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prstClr val="black"/>
                </a:solidFill>
              </a:rPr>
              <a:t>Considered for product and enhancement decisions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prstClr val="black"/>
                </a:solidFill>
              </a:rPr>
              <a:t>Helps State better understand its needs and environment</a:t>
            </a:r>
          </a:p>
          <a:p>
            <a:endParaRPr lang="en-US" sz="2000" b="1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prstClr val="black"/>
              </a:solidFill>
            </a:endParaRPr>
          </a:p>
        </p:txBody>
      </p:sp>
      <p:cxnSp>
        <p:nvCxnSpPr>
          <p:cNvPr id="10" name="Straight Connector 9"/>
          <p:cNvCxnSpPr>
            <a:stCxn id="7" idx="2"/>
          </p:cNvCxnSpPr>
          <p:nvPr/>
        </p:nvCxnSpPr>
        <p:spPr>
          <a:xfrm>
            <a:off x="4546283" y="2931047"/>
            <a:ext cx="0" cy="3554513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ight Arrow 2"/>
          <p:cNvSpPr/>
          <p:nvPr/>
        </p:nvSpPr>
        <p:spPr>
          <a:xfrm rot="21177226">
            <a:off x="3157508" y="3961641"/>
            <a:ext cx="1639418" cy="2817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425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8686800" cy="58674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News and Information Roundtable</a:t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Public Comment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90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8800"/>
            <a:ext cx="7315200" cy="34290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Ongoing Projects:</a:t>
            </a:r>
            <a:b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SAW – DNR (Dept. of Natural Resources) Implied Consent Licensing Proposal </a:t>
            </a:r>
            <a:b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24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PP-Dark-No-Text-Logo-R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03909"/>
            <a:ext cx="9144000" cy="7065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609600" y="76200"/>
            <a:ext cx="8229600" cy="6019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400" b="1" dirty="0">
                <a:solidFill>
                  <a:srgbClr val="F79646">
                    <a:lumMod val="20000"/>
                    <a:lumOff val="80000"/>
                  </a:srgbClr>
                </a:solidFill>
              </a:rPr>
              <a:t>Department of Natural </a:t>
            </a:r>
            <a:r>
              <a:rPr lang="en-US" sz="4400" b="1" dirty="0" smtClean="0">
                <a:solidFill>
                  <a:srgbClr val="F79646">
                    <a:lumMod val="20000"/>
                    <a:lumOff val="80000"/>
                  </a:srgbClr>
                </a:solidFill>
              </a:rPr>
              <a:t>Resources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4400" b="1" dirty="0" smtClean="0">
                <a:solidFill>
                  <a:srgbClr val="F79646">
                    <a:lumMod val="20000"/>
                    <a:lumOff val="80000"/>
                  </a:srgbClr>
                </a:solidFill>
              </a:rPr>
              <a:t> </a:t>
            </a:r>
            <a:r>
              <a:rPr lang="en-US" sz="4400" b="1" dirty="0">
                <a:solidFill>
                  <a:srgbClr val="F79646">
                    <a:lumMod val="20000"/>
                    <a:lumOff val="80000"/>
                  </a:srgbClr>
                </a:solidFill>
              </a:rPr>
              <a:t/>
            </a:r>
            <a:br>
              <a:rPr lang="en-US" sz="4400" b="1" dirty="0">
                <a:solidFill>
                  <a:srgbClr val="F79646">
                    <a:lumMod val="20000"/>
                    <a:lumOff val="80000"/>
                  </a:srgbClr>
                </a:solidFill>
              </a:rPr>
            </a:br>
            <a:r>
              <a:rPr lang="en-US" sz="4400" b="1" dirty="0" smtClean="0">
                <a:solidFill>
                  <a:srgbClr val="F79646">
                    <a:lumMod val="20000"/>
                    <a:lumOff val="80000"/>
                  </a:srgbClr>
                </a:solidFill>
              </a:rPr>
              <a:t>Implied Consent Radio Sharing Agreements</a:t>
            </a:r>
            <a:endParaRPr lang="en-US" sz="4400" b="1" dirty="0">
              <a:solidFill>
                <a:srgbClr val="F79646">
                  <a:lumMod val="20000"/>
                  <a:lumOff val="80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686" y="304800"/>
            <a:ext cx="8313313" cy="54864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Based on feedback from the 2014-15 fire seasons, DNR has identified gaps in our radio system sharing procedures.</a:t>
            </a:r>
            <a:br>
              <a:rPr lang="en-US" sz="2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/>
            </a:r>
            <a:b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en-US" sz="2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We would like to streamline the sharing agreements and more widely share system information with our cooperators.  </a:t>
            </a:r>
            <a:br>
              <a:rPr lang="en-US" sz="2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en-US" sz="1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/>
            </a:r>
            <a:br>
              <a:rPr lang="en-US" sz="1800" dirty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en-US" sz="1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/>
            </a:r>
            <a:br>
              <a:rPr lang="en-US" sz="1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en-US" sz="1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/>
            </a:r>
            <a:br>
              <a:rPr lang="en-US" sz="1800" dirty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en-US" sz="1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/>
            </a:r>
            <a:br>
              <a:rPr lang="en-US" sz="1800" dirty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en-US" sz="1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/>
            </a:r>
            <a:br>
              <a:rPr lang="en-US" sz="1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en-US" sz="1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/>
            </a:r>
            <a:br>
              <a:rPr lang="en-US" sz="1800" dirty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8034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4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5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DNR Dark Green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NR Dark Gree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_Office Theme">
  <a:themeElements>
    <a:clrScheme name="DNR Dark Green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NR Dark Gree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2_Office Theme">
  <a:themeElements>
    <a:clrScheme name="DNR Dark Green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NR Dark Gree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3_Office Theme">
  <a:themeElements>
    <a:clrScheme name="DNR Dark Green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NR Dark Gree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4_Office Theme">
  <a:themeElements>
    <a:clrScheme name="DNR Dark Green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NR Dark Gree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5_Office Theme">
  <a:themeElements>
    <a:clrScheme name="DNR Dark Green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NR Dark Gree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6_Office Theme">
  <a:themeElements>
    <a:clrScheme name="DNR Dark Green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NR Dark Gree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1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2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2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2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FirstNetTheme">
  <a:themeElements>
    <a:clrScheme name="FirstNet Colo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B41E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A6B64CE0-738B-42A9-BBF9-DCEBA899951A}" vid="{A42E4224-55F5-4480-9567-123D03248DD0}"/>
    </a:ext>
  </a:extLst>
</a:theme>
</file>

<file path=ppt/theme/theme3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.xml"/></Relationships>
</file>

<file path=customXml/_rels/item1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1.xml"/></Relationships>
</file>

<file path=customXml/_rels/item1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2.xml"/></Relationships>
</file>

<file path=customXml/_rels/item1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3.xml"/></Relationships>
</file>

<file path=customXml/_rels/item1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4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.xml"/></Relationships>
</file>

<file path=customXml/_rels/item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.xml"/></Relationships>
</file>

<file path=customXml/_rels/item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.xml"/></Relationships>
</file>

<file path=customXml/_rels/item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.xml"/></Relationships>
</file>

<file path=customXml/_rels/item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.xml"/></Relationships>
</file>

<file path=customXml/_rels/item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.xml"/></Relationships>
</file>

<file path=customXml/_rels/item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.xml"/></Relationships>
</file>

<file path=customXml/_rels/item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.xml"/></Relationships>
</file>

<file path=customXml/_rels/item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.xml"/></Relationships>
</file>

<file path=customXml/_rels/item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.xml"/></Relationships>
</file>

<file path=customXml/_rels/item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.xml"/></Relationships>
</file>

<file path=customXml/_rels/item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.xml"/></Relationships>
</file>

<file path=customXml/_rels/item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.xml"/></Relationships>
</file>

<file path=customXml/_rels/item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.xml"/></Relationships>
</file>

<file path=customXml/_rels/item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.xml"/></Relationships>
</file>

<file path=customXml/_rels/item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.xml"/></Relationships>
</file>

<file path=customXml/_rels/item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.xml"/></Relationships>
</file>

<file path=customXml/_rels/item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.xml"/></Relationships>
</file>

<file path=customXml/_rels/item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.xml"/></Relationships>
</file>

<file path=customXml/_rels/item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.xml"/></Relationships>
</file>

<file path=customXml/_rels/item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_rels/item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.xml"/></Relationships>
</file>

<file path=customXml/_rels/item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.xml"/></Relationships>
</file>

<file path=customXml/_rels/item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.xml"/></Relationships>
</file>

<file path=customXml/_rels/item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.xml"/></Relationships>
</file>

<file path=customXml/_rels/item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.xml"/></Relationships>
</file>

<file path=customXml/_rels/item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.xml"/></Relationships>
</file>

<file path=customXml/_rels/item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.xml"/></Relationships>
</file>

<file path=customXml/_rels/item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.xml"/></Relationships>
</file>

<file path=customXml/_rels/item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.xml"/></Relationships>
</file>

<file path=customXml/_rels/item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00.xml><?xml version="1.0" encoding="utf-8"?>
<EsriMapsInfo xmlns="ESRI.ArcGIS.Mapping.OfficeIntegration.PowerPointInfo">
  <Version>Version1</Version>
  <RequiresSignIn>False</RequiresSignIn>
</EsriMapsInfo>
</file>

<file path=customXml/item101.xml><?xml version="1.0" encoding="utf-8"?>
<EsriMapsInfo xmlns="ESRI.ArcGIS.Mapping.OfficeIntegration.PowerPointInfo">
  <Version>Version1</Version>
  <RequiresSignIn>False</RequiresSignIn>
</EsriMapsInfo>
</file>

<file path=customXml/item102.xml><?xml version="1.0" encoding="utf-8"?>
<EsriMapsInfo xmlns="ESRI.ArcGIS.Mapping.OfficeIntegration.PowerPointInfo">
  <Version>Version1</Version>
  <RequiresSignIn>False</RequiresSignIn>
</EsriMapsInfo>
</file>

<file path=customXml/item103.xml><?xml version="1.0" encoding="utf-8"?>
<EsriMapsInfo xmlns="ESRI.ArcGIS.Mapping.OfficeIntegration.PowerPointInfo">
  <Version>Version1</Version>
  <RequiresSignIn>False</RequiresSignIn>
</EsriMapsInfo>
</file>

<file path=customXml/item104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29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30.xml><?xml version="1.0" encoding="utf-8"?>
<EsriMapsInfo xmlns="ESRI.ArcGIS.Mapping.OfficeIntegration.PowerPointInfo">
  <Version>Version1</Version>
  <RequiresSignIn>False</RequiresSignIn>
</EsriMapsInfo>
</file>

<file path=customXml/item31.xml><?xml version="1.0" encoding="utf-8"?>
<EsriMapsInfo xmlns="ESRI.ArcGIS.Mapping.OfficeIntegration.PowerPointInfo">
  <Version>Version1</Version>
  <RequiresSignIn>False</RequiresSignIn>
</EsriMapsInfo>
</file>

<file path=customXml/item32.xml><?xml version="1.0" encoding="utf-8"?>
<EsriMapsInfo xmlns="ESRI.ArcGIS.Mapping.OfficeIntegration.PowerPointInfo">
  <Version>Version1</Version>
  <RequiresSignIn>False</RequiresSignIn>
</EsriMapsInfo>
</file>

<file path=customXml/item33.xml><?xml version="1.0" encoding="utf-8"?>
<EsriMapsInfo xmlns="ESRI.ArcGIS.Mapping.OfficeIntegration.PowerPointInfo">
  <Version>Version1</Version>
  <RequiresSignIn>False</RequiresSignIn>
</EsriMapsInfo>
</file>

<file path=customXml/item34.xml><?xml version="1.0" encoding="utf-8"?>
<EsriMapsInfo xmlns="ESRI.ArcGIS.Mapping.OfficeIntegration.PowerPointInfo">
  <Version>Version1</Version>
  <RequiresSignIn>False</RequiresSignIn>
</EsriMapsInfo>
</file>

<file path=customXml/item35.xml><?xml version="1.0" encoding="utf-8"?>
<EsriMapsInfo xmlns="ESRI.ArcGIS.Mapping.OfficeIntegration.PowerPointInfo">
  <Version>Version1</Version>
  <RequiresSignIn>False</RequiresSignIn>
</EsriMapsInfo>
</file>

<file path=customXml/item36.xml><?xml version="1.0" encoding="utf-8"?>
<EsriMapsInfo xmlns="ESRI.ArcGIS.Mapping.OfficeIntegration.PowerPointInfo">
  <Version>Version1</Version>
  <RequiresSignIn>False</RequiresSignIn>
</EsriMapsInfo>
</file>

<file path=customXml/item37.xml><?xml version="1.0" encoding="utf-8"?>
<EsriMapsInfo xmlns="ESRI.ArcGIS.Mapping.OfficeIntegration.PowerPointInfo">
  <Version>Version1</Version>
  <RequiresSignIn>False</RequiresSignIn>
</EsriMapsInfo>
</file>

<file path=customXml/item38.xml><?xml version="1.0" encoding="utf-8"?>
<EsriMapsInfo xmlns="ESRI.ArcGIS.Mapping.OfficeIntegration.PowerPointInfo">
  <Version>Version1</Version>
  <RequiresSignIn>False</RequiresSignIn>
</EsriMapsInfo>
</file>

<file path=customXml/item39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40.xml><?xml version="1.0" encoding="utf-8"?>
<EsriMapsInfo xmlns="ESRI.ArcGIS.Mapping.OfficeIntegration.PowerPointInfo">
  <Version>Version1</Version>
  <RequiresSignIn>False</RequiresSignIn>
</EsriMapsInfo>
</file>

<file path=customXml/item41.xml><?xml version="1.0" encoding="utf-8"?>
<EsriMapsInfo xmlns="ESRI.ArcGIS.Mapping.OfficeIntegration.PowerPointInfo">
  <Version>Version1</Version>
  <RequiresSignIn>False</RequiresSignIn>
</EsriMapsInfo>
</file>

<file path=customXml/item42.xml><?xml version="1.0" encoding="utf-8"?>
<EsriMapsInfo xmlns="ESRI.ArcGIS.Mapping.OfficeIntegration.PowerPointInfo">
  <Version>Version1</Version>
  <RequiresSignIn>False</RequiresSignIn>
</EsriMapsInfo>
</file>

<file path=customXml/item43.xml><?xml version="1.0" encoding="utf-8"?>
<EsriMapsInfo xmlns="ESRI.ArcGIS.Mapping.OfficeIntegration.PowerPointInfo">
  <Version>Version1</Version>
  <RequiresSignIn>False</RequiresSignIn>
</EsriMapsInfo>
</file>

<file path=customXml/item44.xml><?xml version="1.0" encoding="utf-8"?>
<EsriMapsInfo xmlns="ESRI.ArcGIS.Mapping.OfficeIntegration.PowerPointInfo">
  <Version>Version1</Version>
  <RequiresSignIn>False</RequiresSignIn>
</EsriMapsInfo>
</file>

<file path=customXml/item45.xml><?xml version="1.0" encoding="utf-8"?>
<EsriMapsInfo xmlns="ESRI.ArcGIS.Mapping.OfficeIntegration.PowerPointInfo">
  <Version>Version1</Version>
  <RequiresSignIn>False</RequiresSignIn>
</EsriMapsInfo>
</file>

<file path=customXml/item46.xml><?xml version="1.0" encoding="utf-8"?>
<EsriMapsInfo xmlns="ESRI.ArcGIS.Mapping.OfficeIntegration.PowerPointInfo">
  <Version>Version1</Version>
  <RequiresSignIn>False</RequiresSignIn>
</EsriMapsInfo>
</file>

<file path=customXml/item47.xml><?xml version="1.0" encoding="utf-8"?>
<EsriMapsInfo xmlns="ESRI.ArcGIS.Mapping.OfficeIntegration.PowerPointInfo">
  <Version>Version1</Version>
  <RequiresSignIn>False</RequiresSignIn>
</EsriMapsInfo>
</file>

<file path=customXml/item48.xml><?xml version="1.0" encoding="utf-8"?>
<EsriMapsInfo xmlns="ESRI.ArcGIS.Mapping.OfficeIntegration.PowerPointInfo">
  <Version>Version1</Version>
  <RequiresSignIn>False</RequiresSignIn>
</EsriMapsInfo>
</file>

<file path=customXml/item49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50.xml><?xml version="1.0" encoding="utf-8"?>
<EsriMapsInfo xmlns="ESRI.ArcGIS.Mapping.OfficeIntegration.PowerPointInfo">
  <Version>Version1</Version>
  <RequiresSignIn>False</RequiresSignIn>
</EsriMapsInfo>
</file>

<file path=customXml/item51.xml><?xml version="1.0" encoding="utf-8"?>
<EsriMapsInfo xmlns="ESRI.ArcGIS.Mapping.OfficeIntegration.PowerPointInfo">
  <Version>Version1</Version>
  <RequiresSignIn>False</RequiresSignIn>
</EsriMapsInfo>
</file>

<file path=customXml/item52.xml><?xml version="1.0" encoding="utf-8"?>
<EsriMapsInfo xmlns="ESRI.ArcGIS.Mapping.OfficeIntegration.PowerPointInfo">
  <Version>Version1</Version>
  <RequiresSignIn>False</RequiresSignIn>
</EsriMapsInfo>
</file>

<file path=customXml/item53.xml><?xml version="1.0" encoding="utf-8"?>
<EsriMapsInfo xmlns="ESRI.ArcGIS.Mapping.OfficeIntegration.PowerPointInfo">
  <Version>Version1</Version>
  <RequiresSignIn>False</RequiresSignIn>
</EsriMapsInfo>
</file>

<file path=customXml/item54.xml><?xml version="1.0" encoding="utf-8"?>
<EsriMapsInfo xmlns="ESRI.ArcGIS.Mapping.OfficeIntegration.PowerPointInfo">
  <Version>Version1</Version>
  <RequiresSignIn>False</RequiresSignIn>
</EsriMapsInfo>
</file>

<file path=customXml/item55.xml><?xml version="1.0" encoding="utf-8"?>
<EsriMapsInfo xmlns="ESRI.ArcGIS.Mapping.OfficeIntegration.PowerPointInfo">
  <Version>Version1</Version>
  <RequiresSignIn>False</RequiresSignIn>
</EsriMapsInfo>
</file>

<file path=customXml/item56.xml><?xml version="1.0" encoding="utf-8"?>
<EsriMapsInfo xmlns="ESRI.ArcGIS.Mapping.OfficeIntegration.PowerPointInfo">
  <Version>Version1</Version>
  <RequiresSignIn>False</RequiresSignIn>
</EsriMapsInfo>
</file>

<file path=customXml/item57.xml><?xml version="1.0" encoding="utf-8"?>
<EsriMapsInfo xmlns="ESRI.ArcGIS.Mapping.OfficeIntegration.PowerPointInfo">
  <Version>Version1</Version>
  <RequiresSignIn>False</RequiresSignIn>
</EsriMapsInfo>
</file>

<file path=customXml/item58.xml><?xml version="1.0" encoding="utf-8"?>
<EsriMapsInfo xmlns="ESRI.ArcGIS.Mapping.OfficeIntegration.PowerPointInfo">
  <Version>Version1</Version>
  <RequiresSignIn>False</RequiresSignIn>
</EsriMapsInfo>
</file>

<file path=customXml/item59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60.xml><?xml version="1.0" encoding="utf-8"?>
<EsriMapsInfo xmlns="ESRI.ArcGIS.Mapping.OfficeIntegration.PowerPointInfo">
  <Version>Version1</Version>
  <RequiresSignIn>False</RequiresSignIn>
</EsriMapsInfo>
</file>

<file path=customXml/item61.xml><?xml version="1.0" encoding="utf-8"?>
<EsriMapsInfo xmlns="ESRI.ArcGIS.Mapping.OfficeIntegration.PowerPointInfo">
  <Version>Version1</Version>
  <RequiresSignIn>False</RequiresSignIn>
</EsriMapsInfo>
</file>

<file path=customXml/item62.xml><?xml version="1.0" encoding="utf-8"?>
<EsriMapsInfo xmlns="ESRI.ArcGIS.Mapping.OfficeIntegration.PowerPointInfo">
  <Version>Version1</Version>
  <RequiresSignIn>False</RequiresSignIn>
</EsriMapsInfo>
</file>

<file path=customXml/item63.xml><?xml version="1.0" encoding="utf-8"?>
<EsriMapsInfo xmlns="ESRI.ArcGIS.Mapping.OfficeIntegration.PowerPointInfo">
  <Version>Version1</Version>
  <RequiresSignIn>False</RequiresSignIn>
</EsriMapsInfo>
</file>

<file path=customXml/item64.xml><?xml version="1.0" encoding="utf-8"?>
<EsriMapsInfo xmlns="ESRI.ArcGIS.Mapping.OfficeIntegration.PowerPointInfo">
  <Version>Version1</Version>
  <RequiresSignIn>False</RequiresSignIn>
</EsriMapsInfo>
</file>

<file path=customXml/item65.xml><?xml version="1.0" encoding="utf-8"?>
<EsriMapsInfo xmlns="ESRI.ArcGIS.Mapping.OfficeIntegration.PowerPointInfo">
  <Version>Version1</Version>
  <RequiresSignIn>False</RequiresSignIn>
</EsriMapsInfo>
</file>

<file path=customXml/item66.xml><?xml version="1.0" encoding="utf-8"?>
<EsriMapsInfo xmlns="ESRI.ArcGIS.Mapping.OfficeIntegration.PowerPointInfo">
  <Version>Version1</Version>
  <RequiresSignIn>False</RequiresSignIn>
</EsriMapsInfo>
</file>

<file path=customXml/item67.xml><?xml version="1.0" encoding="utf-8"?>
<EsriMapsInfo xmlns="ESRI.ArcGIS.Mapping.OfficeIntegration.PowerPointInfo">
  <Version>Version1</Version>
  <RequiresSignIn>False</RequiresSignIn>
</EsriMapsInfo>
</file>

<file path=customXml/item68.xml><?xml version="1.0" encoding="utf-8"?>
<EsriMapsInfo xmlns="ESRI.ArcGIS.Mapping.OfficeIntegration.PowerPointInfo">
  <Version>Version1</Version>
  <RequiresSignIn>False</RequiresSignIn>
</EsriMapsInfo>
</file>

<file path=customXml/item69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70.xml><?xml version="1.0" encoding="utf-8"?>
<EsriMapsInfo xmlns="ESRI.ArcGIS.Mapping.OfficeIntegration.PowerPointInfo">
  <Version>Version1</Version>
  <RequiresSignIn>False</RequiresSignIn>
</EsriMapsInfo>
</file>

<file path=customXml/item71.xml><?xml version="1.0" encoding="utf-8"?>
<EsriMapsInfo xmlns="ESRI.ArcGIS.Mapping.OfficeIntegration.PowerPointInfo">
  <Version>Version1</Version>
  <RequiresSignIn>False</RequiresSignIn>
</EsriMapsInfo>
</file>

<file path=customXml/item72.xml><?xml version="1.0" encoding="utf-8"?>
<EsriMapsInfo xmlns="ESRI.ArcGIS.Mapping.OfficeIntegration.PowerPointInfo">
  <Version>Version1</Version>
  <RequiresSignIn>False</RequiresSignIn>
</EsriMapsInfo>
</file>

<file path=customXml/item73.xml><?xml version="1.0" encoding="utf-8"?>
<EsriMapsInfo xmlns="ESRI.ArcGIS.Mapping.OfficeIntegration.PowerPointInfo">
  <Version>Version1</Version>
  <RequiresSignIn>False</RequiresSignIn>
</EsriMapsInfo>
</file>

<file path=customXml/item74.xml><?xml version="1.0" encoding="utf-8"?>
<EsriMapsInfo xmlns="ESRI.ArcGIS.Mapping.OfficeIntegration.PowerPointInfo">
  <Version>Version1</Version>
  <RequiresSignIn>False</RequiresSignIn>
</EsriMapsInfo>
</file>

<file path=customXml/item75.xml><?xml version="1.0" encoding="utf-8"?>
<EsriMapsInfo xmlns="ESRI.ArcGIS.Mapping.OfficeIntegration.PowerPointInfo">
  <Version>Version1</Version>
  <RequiresSignIn>False</RequiresSignIn>
</EsriMapsInfo>
</file>

<file path=customXml/item76.xml><?xml version="1.0" encoding="utf-8"?>
<EsriMapsInfo xmlns="ESRI.ArcGIS.Mapping.OfficeIntegration.PowerPointInfo">
  <Version>Version1</Version>
  <RequiresSignIn>False</RequiresSignIn>
</EsriMapsInfo>
</file>

<file path=customXml/item77.xml><?xml version="1.0" encoding="utf-8"?>
<EsriMapsInfo xmlns="ESRI.ArcGIS.Mapping.OfficeIntegration.PowerPointInfo">
  <Version>Version1</Version>
  <RequiresSignIn>False</RequiresSignIn>
</EsriMapsInfo>
</file>

<file path=customXml/item78.xml><?xml version="1.0" encoding="utf-8"?>
<EsriMapsInfo xmlns="ESRI.ArcGIS.Mapping.OfficeIntegration.PowerPointInfo">
  <Version>Version1</Version>
  <RequiresSignIn>False</RequiresSignIn>
</EsriMapsInfo>
</file>

<file path=customXml/item79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80.xml><?xml version="1.0" encoding="utf-8"?>
<EsriMapsInfo xmlns="ESRI.ArcGIS.Mapping.OfficeIntegration.PowerPointInfo">
  <Version>Version1</Version>
  <RequiresSignIn>False</RequiresSignIn>
</EsriMapsInfo>
</file>

<file path=customXml/item81.xml><?xml version="1.0" encoding="utf-8"?>
<EsriMapsInfo xmlns="ESRI.ArcGIS.Mapping.OfficeIntegration.PowerPointInfo">
  <Version>Version1</Version>
  <RequiresSignIn>False</RequiresSignIn>
</EsriMapsInfo>
</file>

<file path=customXml/item82.xml><?xml version="1.0" encoding="utf-8"?>
<EsriMapsInfo xmlns="ESRI.ArcGIS.Mapping.OfficeIntegration.PowerPointInfo">
  <Version>Version1</Version>
  <RequiresSignIn>False</RequiresSignIn>
</EsriMapsInfo>
</file>

<file path=customXml/item83.xml><?xml version="1.0" encoding="utf-8"?>
<EsriMapsInfo xmlns="ESRI.ArcGIS.Mapping.OfficeIntegration.PowerPointInfo">
  <Version>Version1</Version>
  <RequiresSignIn>False</RequiresSignIn>
</EsriMapsInfo>
</file>

<file path=customXml/item84.xml><?xml version="1.0" encoding="utf-8"?>
<EsriMapsInfo xmlns="ESRI.ArcGIS.Mapping.OfficeIntegration.PowerPointInfo">
  <Version>Version1</Version>
  <RequiresSignIn>False</RequiresSignIn>
</EsriMapsInfo>
</file>

<file path=customXml/item85.xml><?xml version="1.0" encoding="utf-8"?>
<EsriMapsInfo xmlns="ESRI.ArcGIS.Mapping.OfficeIntegration.PowerPointInfo">
  <Version>Version1</Version>
  <RequiresSignIn>False</RequiresSignIn>
</EsriMapsInfo>
</file>

<file path=customXml/item86.xml><?xml version="1.0" encoding="utf-8"?>
<EsriMapsInfo xmlns="ESRI.ArcGIS.Mapping.OfficeIntegration.PowerPointInfo">
  <Version>Version1</Version>
  <RequiresSignIn>False</RequiresSignIn>
</EsriMapsInfo>
</file>

<file path=customXml/item87.xml><?xml version="1.0" encoding="utf-8"?>
<EsriMapsInfo xmlns="ESRI.ArcGIS.Mapping.OfficeIntegration.PowerPointInfo">
  <Version>Version1</Version>
  <RequiresSignIn>False</RequiresSignIn>
</EsriMapsInfo>
</file>

<file path=customXml/item88.xml><?xml version="1.0" encoding="utf-8"?>
<EsriMapsInfo xmlns="ESRI.ArcGIS.Mapping.OfficeIntegration.PowerPointInfo">
  <Version>Version1</Version>
  <RequiresSignIn>False</RequiresSignIn>
</EsriMapsInfo>
</file>

<file path=customXml/item89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90.xml><?xml version="1.0" encoding="utf-8"?>
<EsriMapsInfo xmlns="ESRI.ArcGIS.Mapping.OfficeIntegration.PowerPointInfo">
  <Version>Version1</Version>
  <RequiresSignIn>False</RequiresSignIn>
</EsriMapsInfo>
</file>

<file path=customXml/item91.xml><?xml version="1.0" encoding="utf-8"?>
<EsriMapsInfo xmlns="ESRI.ArcGIS.Mapping.OfficeIntegration.PowerPointInfo">
  <Version>Version1</Version>
  <RequiresSignIn>False</RequiresSignIn>
</EsriMapsInfo>
</file>

<file path=customXml/item92.xml><?xml version="1.0" encoding="utf-8"?>
<EsriMapsInfo xmlns="ESRI.ArcGIS.Mapping.OfficeIntegration.PowerPointInfo">
  <Version>Version1</Version>
  <RequiresSignIn>False</RequiresSignIn>
</EsriMapsInfo>
</file>

<file path=customXml/item93.xml><?xml version="1.0" encoding="utf-8"?>
<EsriMapsInfo xmlns="ESRI.ArcGIS.Mapping.OfficeIntegration.PowerPointInfo">
  <Version>Version1</Version>
  <RequiresSignIn>False</RequiresSignIn>
</EsriMapsInfo>
</file>

<file path=customXml/item94.xml><?xml version="1.0" encoding="utf-8"?>
<EsriMapsInfo xmlns="ESRI.ArcGIS.Mapping.OfficeIntegration.PowerPointInfo">
  <Version>Version1</Version>
  <RequiresSignIn>False</RequiresSignIn>
</EsriMapsInfo>
</file>

<file path=customXml/item95.xml><?xml version="1.0" encoding="utf-8"?>
<EsriMapsInfo xmlns="ESRI.ArcGIS.Mapping.OfficeIntegration.PowerPointInfo">
  <Version>Version1</Version>
  <RequiresSignIn>False</RequiresSignIn>
</EsriMapsInfo>
</file>

<file path=customXml/item96.xml><?xml version="1.0" encoding="utf-8"?>
<EsriMapsInfo xmlns="ESRI.ArcGIS.Mapping.OfficeIntegration.PowerPointInfo">
  <Version>Version1</Version>
  <RequiresSignIn>False</RequiresSignIn>
</EsriMapsInfo>
</file>

<file path=customXml/item97.xml><?xml version="1.0" encoding="utf-8"?>
<EsriMapsInfo xmlns="ESRI.ArcGIS.Mapping.OfficeIntegration.PowerPointInfo">
  <Version>Version1</Version>
  <RequiresSignIn>False</RequiresSignIn>
</EsriMapsInfo>
</file>

<file path=customXml/item98.xml><?xml version="1.0" encoding="utf-8"?>
<EsriMapsInfo xmlns="ESRI.ArcGIS.Mapping.OfficeIntegration.PowerPointInfo">
  <Version>Version1</Version>
  <RequiresSignIn>False</RequiresSignIn>
</EsriMapsInfo>
</file>

<file path=customXml/item9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3163B6BE-7ED6-4992-AAE9-6D3EE5AC2E4A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1108DF88-15C2-4322-81C5-0E437CD8E9FF}">
  <ds:schemaRefs>
    <ds:schemaRef ds:uri="ESRI.ArcGIS.Mapping.OfficeIntegration.PowerPointInfo"/>
  </ds:schemaRefs>
</ds:datastoreItem>
</file>

<file path=customXml/itemProps100.xml><?xml version="1.0" encoding="utf-8"?>
<ds:datastoreItem xmlns:ds="http://schemas.openxmlformats.org/officeDocument/2006/customXml" ds:itemID="{1EA1725B-AB5B-4001-95A2-11F3B1E75190}">
  <ds:schemaRefs>
    <ds:schemaRef ds:uri="ESRI.ArcGIS.Mapping.OfficeIntegration.PowerPointInfo"/>
  </ds:schemaRefs>
</ds:datastoreItem>
</file>

<file path=customXml/itemProps101.xml><?xml version="1.0" encoding="utf-8"?>
<ds:datastoreItem xmlns:ds="http://schemas.openxmlformats.org/officeDocument/2006/customXml" ds:itemID="{65CC9AD6-FEFD-4644-806C-D012A17ECE50}">
  <ds:schemaRefs>
    <ds:schemaRef ds:uri="ESRI.ArcGIS.Mapping.OfficeIntegration.PowerPointInfo"/>
  </ds:schemaRefs>
</ds:datastoreItem>
</file>

<file path=customXml/itemProps102.xml><?xml version="1.0" encoding="utf-8"?>
<ds:datastoreItem xmlns:ds="http://schemas.openxmlformats.org/officeDocument/2006/customXml" ds:itemID="{1E48EAB0-0E91-4A0B-9760-2F79938572C5}">
  <ds:schemaRefs>
    <ds:schemaRef ds:uri="ESRI.ArcGIS.Mapping.OfficeIntegration.PowerPointInfo"/>
  </ds:schemaRefs>
</ds:datastoreItem>
</file>

<file path=customXml/itemProps103.xml><?xml version="1.0" encoding="utf-8"?>
<ds:datastoreItem xmlns:ds="http://schemas.openxmlformats.org/officeDocument/2006/customXml" ds:itemID="{19C0710A-1967-4AC3-BAF2-FF459ADC39A2}">
  <ds:schemaRefs>
    <ds:schemaRef ds:uri="ESRI.ArcGIS.Mapping.OfficeIntegration.PowerPointInfo"/>
  </ds:schemaRefs>
</ds:datastoreItem>
</file>

<file path=customXml/itemProps104.xml><?xml version="1.0" encoding="utf-8"?>
<ds:datastoreItem xmlns:ds="http://schemas.openxmlformats.org/officeDocument/2006/customXml" ds:itemID="{EB4B0FDD-20E5-42A8-98B8-0A0F7E26BA31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BAC120A1-01E2-4CCF-80AC-D8162094FF75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C5F82660-2406-4E5B-B79E-00B868B58791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94FD15CC-6108-41C2-851F-0C4300589FC9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EBDB9F5A-1F9F-4916-B58E-F997FD6052F4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99E20D54-DE03-4DB9-A710-9960183CC64B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444DD6B7-EB7C-48D2-8389-7E7D76A80D1B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1C5AC7CC-974F-4E98-A795-D160E79CBFF0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ADED5036-736D-4AFF-AF0F-02F023B4BADF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DC6E96B5-0B92-40B4-B4AE-2ABA806DB4AD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08F2DEB2-8698-4AA9-8A25-83D39431C0A0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9915407F-624D-49A9-AC76-8A6F24BBD875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D3686C5C-9308-4102-A83E-41822687C0BA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A100D1C8-88D9-4683-85D2-9BA253E9B9E3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A91F11D7-C5C4-4801-88A0-95A5AEE8DCDB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B67CD9E3-F10C-4B89-890D-51028454C668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61AFE749-9408-4F8B-80B1-BB461A3B31F0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09C3CCF1-D226-4443-9383-4046D0D7C113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EF171F03-D09E-4D8E-B3AB-800CD3558461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B459454A-7472-4707-84D2-AD338F80725A}">
  <ds:schemaRefs>
    <ds:schemaRef ds:uri="ESRI.ArcGIS.Mapping.OfficeIntegration.PowerPointInfo"/>
  </ds:schemaRefs>
</ds:datastoreItem>
</file>

<file path=customXml/itemProps29.xml><?xml version="1.0" encoding="utf-8"?>
<ds:datastoreItem xmlns:ds="http://schemas.openxmlformats.org/officeDocument/2006/customXml" ds:itemID="{E998E637-EF55-4E48-8CEC-4AFC3DDAB29A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91A1B0CB-C7DF-4AFD-A657-51C84702A905}">
  <ds:schemaRefs>
    <ds:schemaRef ds:uri="ESRI.ArcGIS.Mapping.OfficeIntegration.PowerPointInfo"/>
  </ds:schemaRefs>
</ds:datastoreItem>
</file>

<file path=customXml/itemProps30.xml><?xml version="1.0" encoding="utf-8"?>
<ds:datastoreItem xmlns:ds="http://schemas.openxmlformats.org/officeDocument/2006/customXml" ds:itemID="{E83C3643-7252-410E-A1F1-494F083607B7}">
  <ds:schemaRefs>
    <ds:schemaRef ds:uri="ESRI.ArcGIS.Mapping.OfficeIntegration.PowerPointInfo"/>
  </ds:schemaRefs>
</ds:datastoreItem>
</file>

<file path=customXml/itemProps31.xml><?xml version="1.0" encoding="utf-8"?>
<ds:datastoreItem xmlns:ds="http://schemas.openxmlformats.org/officeDocument/2006/customXml" ds:itemID="{26A514D8-B243-4BD5-B834-102BFBBEEBD7}">
  <ds:schemaRefs>
    <ds:schemaRef ds:uri="ESRI.ArcGIS.Mapping.OfficeIntegration.PowerPointInfo"/>
  </ds:schemaRefs>
</ds:datastoreItem>
</file>

<file path=customXml/itemProps32.xml><?xml version="1.0" encoding="utf-8"?>
<ds:datastoreItem xmlns:ds="http://schemas.openxmlformats.org/officeDocument/2006/customXml" ds:itemID="{789197A2-DE5C-4FFD-88CF-167417090CCB}">
  <ds:schemaRefs>
    <ds:schemaRef ds:uri="ESRI.ArcGIS.Mapping.OfficeIntegration.PowerPointInfo"/>
  </ds:schemaRefs>
</ds:datastoreItem>
</file>

<file path=customXml/itemProps33.xml><?xml version="1.0" encoding="utf-8"?>
<ds:datastoreItem xmlns:ds="http://schemas.openxmlformats.org/officeDocument/2006/customXml" ds:itemID="{7DFAFD11-58C4-425B-8821-5E8455D7224C}">
  <ds:schemaRefs>
    <ds:schemaRef ds:uri="ESRI.ArcGIS.Mapping.OfficeIntegration.PowerPointInfo"/>
  </ds:schemaRefs>
</ds:datastoreItem>
</file>

<file path=customXml/itemProps34.xml><?xml version="1.0" encoding="utf-8"?>
<ds:datastoreItem xmlns:ds="http://schemas.openxmlformats.org/officeDocument/2006/customXml" ds:itemID="{090960CB-7DEF-41FE-BF7B-168917F1BC90}">
  <ds:schemaRefs>
    <ds:schemaRef ds:uri="ESRI.ArcGIS.Mapping.OfficeIntegration.PowerPointInfo"/>
  </ds:schemaRefs>
</ds:datastoreItem>
</file>

<file path=customXml/itemProps35.xml><?xml version="1.0" encoding="utf-8"?>
<ds:datastoreItem xmlns:ds="http://schemas.openxmlformats.org/officeDocument/2006/customXml" ds:itemID="{5A39F485-51A9-43FA-AC4F-1691E03217CB}">
  <ds:schemaRefs>
    <ds:schemaRef ds:uri="ESRI.ArcGIS.Mapping.OfficeIntegration.PowerPointInfo"/>
  </ds:schemaRefs>
</ds:datastoreItem>
</file>

<file path=customXml/itemProps36.xml><?xml version="1.0" encoding="utf-8"?>
<ds:datastoreItem xmlns:ds="http://schemas.openxmlformats.org/officeDocument/2006/customXml" ds:itemID="{D3B45E3E-135F-487F-A6BD-0CE805426E14}">
  <ds:schemaRefs>
    <ds:schemaRef ds:uri="ESRI.ArcGIS.Mapping.OfficeIntegration.PowerPointInfo"/>
  </ds:schemaRefs>
</ds:datastoreItem>
</file>

<file path=customXml/itemProps37.xml><?xml version="1.0" encoding="utf-8"?>
<ds:datastoreItem xmlns:ds="http://schemas.openxmlformats.org/officeDocument/2006/customXml" ds:itemID="{AB2CF8BE-90F0-4C3B-B008-E7322DE9582D}">
  <ds:schemaRefs>
    <ds:schemaRef ds:uri="ESRI.ArcGIS.Mapping.OfficeIntegration.PowerPointInfo"/>
  </ds:schemaRefs>
</ds:datastoreItem>
</file>

<file path=customXml/itemProps38.xml><?xml version="1.0" encoding="utf-8"?>
<ds:datastoreItem xmlns:ds="http://schemas.openxmlformats.org/officeDocument/2006/customXml" ds:itemID="{079DEB05-5784-405D-9161-74BAE921914C}">
  <ds:schemaRefs>
    <ds:schemaRef ds:uri="ESRI.ArcGIS.Mapping.OfficeIntegration.PowerPointInfo"/>
  </ds:schemaRefs>
</ds:datastoreItem>
</file>

<file path=customXml/itemProps39.xml><?xml version="1.0" encoding="utf-8"?>
<ds:datastoreItem xmlns:ds="http://schemas.openxmlformats.org/officeDocument/2006/customXml" ds:itemID="{31D8064F-A805-4837-8036-E61E93B57831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F613DADF-2067-4875-8FFD-8D6E2AC7F101}">
  <ds:schemaRefs>
    <ds:schemaRef ds:uri="ESRI.ArcGIS.Mapping.OfficeIntegration.PowerPointInfo"/>
  </ds:schemaRefs>
</ds:datastoreItem>
</file>

<file path=customXml/itemProps40.xml><?xml version="1.0" encoding="utf-8"?>
<ds:datastoreItem xmlns:ds="http://schemas.openxmlformats.org/officeDocument/2006/customXml" ds:itemID="{27D6B47A-8A9D-49F4-87C6-C571D1838A10}">
  <ds:schemaRefs>
    <ds:schemaRef ds:uri="ESRI.ArcGIS.Mapping.OfficeIntegration.PowerPointInfo"/>
  </ds:schemaRefs>
</ds:datastoreItem>
</file>

<file path=customXml/itemProps41.xml><?xml version="1.0" encoding="utf-8"?>
<ds:datastoreItem xmlns:ds="http://schemas.openxmlformats.org/officeDocument/2006/customXml" ds:itemID="{861E2616-2FC9-467D-95BD-3D4D255E434F}">
  <ds:schemaRefs>
    <ds:schemaRef ds:uri="ESRI.ArcGIS.Mapping.OfficeIntegration.PowerPointInfo"/>
  </ds:schemaRefs>
</ds:datastoreItem>
</file>

<file path=customXml/itemProps42.xml><?xml version="1.0" encoding="utf-8"?>
<ds:datastoreItem xmlns:ds="http://schemas.openxmlformats.org/officeDocument/2006/customXml" ds:itemID="{DA3C3A7D-33A9-48F3-8DC8-F7E75B359E60}">
  <ds:schemaRefs>
    <ds:schemaRef ds:uri="ESRI.ArcGIS.Mapping.OfficeIntegration.PowerPointInfo"/>
  </ds:schemaRefs>
</ds:datastoreItem>
</file>

<file path=customXml/itemProps43.xml><?xml version="1.0" encoding="utf-8"?>
<ds:datastoreItem xmlns:ds="http://schemas.openxmlformats.org/officeDocument/2006/customXml" ds:itemID="{CC685A58-EAFA-4426-B559-BE762DCEE0C1}">
  <ds:schemaRefs>
    <ds:schemaRef ds:uri="ESRI.ArcGIS.Mapping.OfficeIntegration.PowerPointInfo"/>
  </ds:schemaRefs>
</ds:datastoreItem>
</file>

<file path=customXml/itemProps44.xml><?xml version="1.0" encoding="utf-8"?>
<ds:datastoreItem xmlns:ds="http://schemas.openxmlformats.org/officeDocument/2006/customXml" ds:itemID="{7E9A9F4A-55C7-4057-9D1E-35D929475CA1}">
  <ds:schemaRefs>
    <ds:schemaRef ds:uri="ESRI.ArcGIS.Mapping.OfficeIntegration.PowerPointInfo"/>
  </ds:schemaRefs>
</ds:datastoreItem>
</file>

<file path=customXml/itemProps45.xml><?xml version="1.0" encoding="utf-8"?>
<ds:datastoreItem xmlns:ds="http://schemas.openxmlformats.org/officeDocument/2006/customXml" ds:itemID="{904D375F-5D01-4F7F-BE12-8A9DA8D534E8}">
  <ds:schemaRefs>
    <ds:schemaRef ds:uri="ESRI.ArcGIS.Mapping.OfficeIntegration.PowerPointInfo"/>
  </ds:schemaRefs>
</ds:datastoreItem>
</file>

<file path=customXml/itemProps46.xml><?xml version="1.0" encoding="utf-8"?>
<ds:datastoreItem xmlns:ds="http://schemas.openxmlformats.org/officeDocument/2006/customXml" ds:itemID="{778EAED9-78B0-49FC-8F38-56D647D2F040}">
  <ds:schemaRefs>
    <ds:schemaRef ds:uri="ESRI.ArcGIS.Mapping.OfficeIntegration.PowerPointInfo"/>
  </ds:schemaRefs>
</ds:datastoreItem>
</file>

<file path=customXml/itemProps47.xml><?xml version="1.0" encoding="utf-8"?>
<ds:datastoreItem xmlns:ds="http://schemas.openxmlformats.org/officeDocument/2006/customXml" ds:itemID="{93BED262-FF34-4074-AA45-1A3EA863D5FD}">
  <ds:schemaRefs>
    <ds:schemaRef ds:uri="ESRI.ArcGIS.Mapping.OfficeIntegration.PowerPointInfo"/>
  </ds:schemaRefs>
</ds:datastoreItem>
</file>

<file path=customXml/itemProps48.xml><?xml version="1.0" encoding="utf-8"?>
<ds:datastoreItem xmlns:ds="http://schemas.openxmlformats.org/officeDocument/2006/customXml" ds:itemID="{33F5DF87-77ED-43B4-926E-073E66AA692E}">
  <ds:schemaRefs>
    <ds:schemaRef ds:uri="ESRI.ArcGIS.Mapping.OfficeIntegration.PowerPointInfo"/>
  </ds:schemaRefs>
</ds:datastoreItem>
</file>

<file path=customXml/itemProps49.xml><?xml version="1.0" encoding="utf-8"?>
<ds:datastoreItem xmlns:ds="http://schemas.openxmlformats.org/officeDocument/2006/customXml" ds:itemID="{FF6109A6-5D0C-4B6F-B0EF-FA649C3F9A32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0E229AF8-58FD-4ABC-962A-FEFF6F412244}">
  <ds:schemaRefs>
    <ds:schemaRef ds:uri="ESRI.ArcGIS.Mapping.OfficeIntegration.PowerPointInfo"/>
  </ds:schemaRefs>
</ds:datastoreItem>
</file>

<file path=customXml/itemProps50.xml><?xml version="1.0" encoding="utf-8"?>
<ds:datastoreItem xmlns:ds="http://schemas.openxmlformats.org/officeDocument/2006/customXml" ds:itemID="{4050596E-382D-4280-9168-4634F943F69C}">
  <ds:schemaRefs>
    <ds:schemaRef ds:uri="ESRI.ArcGIS.Mapping.OfficeIntegration.PowerPointInfo"/>
  </ds:schemaRefs>
</ds:datastoreItem>
</file>

<file path=customXml/itemProps51.xml><?xml version="1.0" encoding="utf-8"?>
<ds:datastoreItem xmlns:ds="http://schemas.openxmlformats.org/officeDocument/2006/customXml" ds:itemID="{7C2EC192-1FAB-402D-941E-12F36BC4A6EB}">
  <ds:schemaRefs>
    <ds:schemaRef ds:uri="ESRI.ArcGIS.Mapping.OfficeIntegration.PowerPointInfo"/>
  </ds:schemaRefs>
</ds:datastoreItem>
</file>

<file path=customXml/itemProps52.xml><?xml version="1.0" encoding="utf-8"?>
<ds:datastoreItem xmlns:ds="http://schemas.openxmlformats.org/officeDocument/2006/customXml" ds:itemID="{FE03DC74-0432-496B-BC32-0B50997BC221}">
  <ds:schemaRefs>
    <ds:schemaRef ds:uri="ESRI.ArcGIS.Mapping.OfficeIntegration.PowerPointInfo"/>
  </ds:schemaRefs>
</ds:datastoreItem>
</file>

<file path=customXml/itemProps53.xml><?xml version="1.0" encoding="utf-8"?>
<ds:datastoreItem xmlns:ds="http://schemas.openxmlformats.org/officeDocument/2006/customXml" ds:itemID="{BDF85618-1882-467E-A258-07281F7F26AB}">
  <ds:schemaRefs>
    <ds:schemaRef ds:uri="ESRI.ArcGIS.Mapping.OfficeIntegration.PowerPointInfo"/>
  </ds:schemaRefs>
</ds:datastoreItem>
</file>

<file path=customXml/itemProps54.xml><?xml version="1.0" encoding="utf-8"?>
<ds:datastoreItem xmlns:ds="http://schemas.openxmlformats.org/officeDocument/2006/customXml" ds:itemID="{56C94547-8BE1-4579-B41C-D83593F3EB38}">
  <ds:schemaRefs>
    <ds:schemaRef ds:uri="ESRI.ArcGIS.Mapping.OfficeIntegration.PowerPointInfo"/>
  </ds:schemaRefs>
</ds:datastoreItem>
</file>

<file path=customXml/itemProps55.xml><?xml version="1.0" encoding="utf-8"?>
<ds:datastoreItem xmlns:ds="http://schemas.openxmlformats.org/officeDocument/2006/customXml" ds:itemID="{335E97C3-19D7-4F00-8705-445091C5F36F}">
  <ds:schemaRefs>
    <ds:schemaRef ds:uri="ESRI.ArcGIS.Mapping.OfficeIntegration.PowerPointInfo"/>
  </ds:schemaRefs>
</ds:datastoreItem>
</file>

<file path=customXml/itemProps56.xml><?xml version="1.0" encoding="utf-8"?>
<ds:datastoreItem xmlns:ds="http://schemas.openxmlformats.org/officeDocument/2006/customXml" ds:itemID="{A0FA28C5-2D2C-42EF-BC28-908C958CD8D7}">
  <ds:schemaRefs>
    <ds:schemaRef ds:uri="ESRI.ArcGIS.Mapping.OfficeIntegration.PowerPointInfo"/>
  </ds:schemaRefs>
</ds:datastoreItem>
</file>

<file path=customXml/itemProps57.xml><?xml version="1.0" encoding="utf-8"?>
<ds:datastoreItem xmlns:ds="http://schemas.openxmlformats.org/officeDocument/2006/customXml" ds:itemID="{CD9D016F-2228-4BE2-9CA4-090C3D4C0A1B}">
  <ds:schemaRefs>
    <ds:schemaRef ds:uri="ESRI.ArcGIS.Mapping.OfficeIntegration.PowerPointInfo"/>
  </ds:schemaRefs>
</ds:datastoreItem>
</file>

<file path=customXml/itemProps58.xml><?xml version="1.0" encoding="utf-8"?>
<ds:datastoreItem xmlns:ds="http://schemas.openxmlformats.org/officeDocument/2006/customXml" ds:itemID="{558A4A16-59F1-49AB-93FB-A91C236FD804}">
  <ds:schemaRefs>
    <ds:schemaRef ds:uri="ESRI.ArcGIS.Mapping.OfficeIntegration.PowerPointInfo"/>
  </ds:schemaRefs>
</ds:datastoreItem>
</file>

<file path=customXml/itemProps59.xml><?xml version="1.0" encoding="utf-8"?>
<ds:datastoreItem xmlns:ds="http://schemas.openxmlformats.org/officeDocument/2006/customXml" ds:itemID="{BE9F8746-6455-4CC8-88A2-5AB17CD5FC73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909449CD-815E-4A69-8D49-BD4DB5FC8FA4}">
  <ds:schemaRefs>
    <ds:schemaRef ds:uri="ESRI.ArcGIS.Mapping.OfficeIntegration.PowerPointInfo"/>
  </ds:schemaRefs>
</ds:datastoreItem>
</file>

<file path=customXml/itemProps60.xml><?xml version="1.0" encoding="utf-8"?>
<ds:datastoreItem xmlns:ds="http://schemas.openxmlformats.org/officeDocument/2006/customXml" ds:itemID="{D991DDF6-D510-4660-AA95-75FE1E3636F4}">
  <ds:schemaRefs>
    <ds:schemaRef ds:uri="ESRI.ArcGIS.Mapping.OfficeIntegration.PowerPointInfo"/>
  </ds:schemaRefs>
</ds:datastoreItem>
</file>

<file path=customXml/itemProps61.xml><?xml version="1.0" encoding="utf-8"?>
<ds:datastoreItem xmlns:ds="http://schemas.openxmlformats.org/officeDocument/2006/customXml" ds:itemID="{0C3C8EAF-C3E0-4B0D-B904-2A5CC5D960D0}">
  <ds:schemaRefs>
    <ds:schemaRef ds:uri="ESRI.ArcGIS.Mapping.OfficeIntegration.PowerPointInfo"/>
  </ds:schemaRefs>
</ds:datastoreItem>
</file>

<file path=customXml/itemProps62.xml><?xml version="1.0" encoding="utf-8"?>
<ds:datastoreItem xmlns:ds="http://schemas.openxmlformats.org/officeDocument/2006/customXml" ds:itemID="{BA444483-EBD7-4C19-82B6-35237FC25D7E}">
  <ds:schemaRefs>
    <ds:schemaRef ds:uri="ESRI.ArcGIS.Mapping.OfficeIntegration.PowerPointInfo"/>
  </ds:schemaRefs>
</ds:datastoreItem>
</file>

<file path=customXml/itemProps63.xml><?xml version="1.0" encoding="utf-8"?>
<ds:datastoreItem xmlns:ds="http://schemas.openxmlformats.org/officeDocument/2006/customXml" ds:itemID="{C3DBEDEE-C667-4534-AD7D-F9CDEF3056E9}">
  <ds:schemaRefs>
    <ds:schemaRef ds:uri="ESRI.ArcGIS.Mapping.OfficeIntegration.PowerPointInfo"/>
  </ds:schemaRefs>
</ds:datastoreItem>
</file>

<file path=customXml/itemProps64.xml><?xml version="1.0" encoding="utf-8"?>
<ds:datastoreItem xmlns:ds="http://schemas.openxmlformats.org/officeDocument/2006/customXml" ds:itemID="{A8145200-15C1-40AB-B364-D18BDA126615}">
  <ds:schemaRefs>
    <ds:schemaRef ds:uri="ESRI.ArcGIS.Mapping.OfficeIntegration.PowerPointInfo"/>
  </ds:schemaRefs>
</ds:datastoreItem>
</file>

<file path=customXml/itemProps65.xml><?xml version="1.0" encoding="utf-8"?>
<ds:datastoreItem xmlns:ds="http://schemas.openxmlformats.org/officeDocument/2006/customXml" ds:itemID="{01467D2D-2982-47D5-A974-5CA6B078EDCC}">
  <ds:schemaRefs>
    <ds:schemaRef ds:uri="ESRI.ArcGIS.Mapping.OfficeIntegration.PowerPointInfo"/>
  </ds:schemaRefs>
</ds:datastoreItem>
</file>

<file path=customXml/itemProps66.xml><?xml version="1.0" encoding="utf-8"?>
<ds:datastoreItem xmlns:ds="http://schemas.openxmlformats.org/officeDocument/2006/customXml" ds:itemID="{87C4C38B-A682-453C-80C6-BA6126C784AF}">
  <ds:schemaRefs>
    <ds:schemaRef ds:uri="ESRI.ArcGIS.Mapping.OfficeIntegration.PowerPointInfo"/>
  </ds:schemaRefs>
</ds:datastoreItem>
</file>

<file path=customXml/itemProps67.xml><?xml version="1.0" encoding="utf-8"?>
<ds:datastoreItem xmlns:ds="http://schemas.openxmlformats.org/officeDocument/2006/customXml" ds:itemID="{96DD1454-D247-4D52-A9FD-C861F28C48AC}">
  <ds:schemaRefs>
    <ds:schemaRef ds:uri="ESRI.ArcGIS.Mapping.OfficeIntegration.PowerPointInfo"/>
  </ds:schemaRefs>
</ds:datastoreItem>
</file>

<file path=customXml/itemProps68.xml><?xml version="1.0" encoding="utf-8"?>
<ds:datastoreItem xmlns:ds="http://schemas.openxmlformats.org/officeDocument/2006/customXml" ds:itemID="{57BCF9EF-89A2-4363-8AA6-04DEB72F9EBF}">
  <ds:schemaRefs>
    <ds:schemaRef ds:uri="ESRI.ArcGIS.Mapping.OfficeIntegration.PowerPointInfo"/>
  </ds:schemaRefs>
</ds:datastoreItem>
</file>

<file path=customXml/itemProps69.xml><?xml version="1.0" encoding="utf-8"?>
<ds:datastoreItem xmlns:ds="http://schemas.openxmlformats.org/officeDocument/2006/customXml" ds:itemID="{85A42E7A-470E-4B69-A4CA-776270ACBB3D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216E8C05-84A9-4E55-863B-C8ED971B775E}">
  <ds:schemaRefs>
    <ds:schemaRef ds:uri="ESRI.ArcGIS.Mapping.OfficeIntegration.PowerPointInfo"/>
  </ds:schemaRefs>
</ds:datastoreItem>
</file>

<file path=customXml/itemProps70.xml><?xml version="1.0" encoding="utf-8"?>
<ds:datastoreItem xmlns:ds="http://schemas.openxmlformats.org/officeDocument/2006/customXml" ds:itemID="{E05A4209-1CA6-483F-B656-5B4527BE7A8B}">
  <ds:schemaRefs>
    <ds:schemaRef ds:uri="ESRI.ArcGIS.Mapping.OfficeIntegration.PowerPointInfo"/>
  </ds:schemaRefs>
</ds:datastoreItem>
</file>

<file path=customXml/itemProps71.xml><?xml version="1.0" encoding="utf-8"?>
<ds:datastoreItem xmlns:ds="http://schemas.openxmlformats.org/officeDocument/2006/customXml" ds:itemID="{548DF123-1851-4739-B47C-A5B6066575EA}">
  <ds:schemaRefs>
    <ds:schemaRef ds:uri="ESRI.ArcGIS.Mapping.OfficeIntegration.PowerPointInfo"/>
  </ds:schemaRefs>
</ds:datastoreItem>
</file>

<file path=customXml/itemProps72.xml><?xml version="1.0" encoding="utf-8"?>
<ds:datastoreItem xmlns:ds="http://schemas.openxmlformats.org/officeDocument/2006/customXml" ds:itemID="{78E1B883-C41E-409C-95B1-88AA7D95ED56}">
  <ds:schemaRefs>
    <ds:schemaRef ds:uri="ESRI.ArcGIS.Mapping.OfficeIntegration.PowerPointInfo"/>
  </ds:schemaRefs>
</ds:datastoreItem>
</file>

<file path=customXml/itemProps73.xml><?xml version="1.0" encoding="utf-8"?>
<ds:datastoreItem xmlns:ds="http://schemas.openxmlformats.org/officeDocument/2006/customXml" ds:itemID="{BBA8373F-4083-4150-BFDC-352D36CBD7C1}">
  <ds:schemaRefs>
    <ds:schemaRef ds:uri="ESRI.ArcGIS.Mapping.OfficeIntegration.PowerPointInfo"/>
  </ds:schemaRefs>
</ds:datastoreItem>
</file>

<file path=customXml/itemProps74.xml><?xml version="1.0" encoding="utf-8"?>
<ds:datastoreItem xmlns:ds="http://schemas.openxmlformats.org/officeDocument/2006/customXml" ds:itemID="{D8C7E134-CC50-4F12-AE2E-F8C8CCB1CA0B}">
  <ds:schemaRefs>
    <ds:schemaRef ds:uri="ESRI.ArcGIS.Mapping.OfficeIntegration.PowerPointInfo"/>
  </ds:schemaRefs>
</ds:datastoreItem>
</file>

<file path=customXml/itemProps75.xml><?xml version="1.0" encoding="utf-8"?>
<ds:datastoreItem xmlns:ds="http://schemas.openxmlformats.org/officeDocument/2006/customXml" ds:itemID="{10F2E3E3-BADA-4159-A30A-8DB277BE6677}">
  <ds:schemaRefs>
    <ds:schemaRef ds:uri="ESRI.ArcGIS.Mapping.OfficeIntegration.PowerPointInfo"/>
  </ds:schemaRefs>
</ds:datastoreItem>
</file>

<file path=customXml/itemProps76.xml><?xml version="1.0" encoding="utf-8"?>
<ds:datastoreItem xmlns:ds="http://schemas.openxmlformats.org/officeDocument/2006/customXml" ds:itemID="{00A7899E-ADCF-44D8-A41D-1166F302202C}">
  <ds:schemaRefs>
    <ds:schemaRef ds:uri="ESRI.ArcGIS.Mapping.OfficeIntegration.PowerPointInfo"/>
  </ds:schemaRefs>
</ds:datastoreItem>
</file>

<file path=customXml/itemProps77.xml><?xml version="1.0" encoding="utf-8"?>
<ds:datastoreItem xmlns:ds="http://schemas.openxmlformats.org/officeDocument/2006/customXml" ds:itemID="{15339AB7-DFDB-4C13-A683-D52308194B7E}">
  <ds:schemaRefs>
    <ds:schemaRef ds:uri="ESRI.ArcGIS.Mapping.OfficeIntegration.PowerPointInfo"/>
  </ds:schemaRefs>
</ds:datastoreItem>
</file>

<file path=customXml/itemProps78.xml><?xml version="1.0" encoding="utf-8"?>
<ds:datastoreItem xmlns:ds="http://schemas.openxmlformats.org/officeDocument/2006/customXml" ds:itemID="{D70753D8-F719-4181-87D3-15875E091DBA}">
  <ds:schemaRefs>
    <ds:schemaRef ds:uri="ESRI.ArcGIS.Mapping.OfficeIntegration.PowerPointInfo"/>
  </ds:schemaRefs>
</ds:datastoreItem>
</file>

<file path=customXml/itemProps79.xml><?xml version="1.0" encoding="utf-8"?>
<ds:datastoreItem xmlns:ds="http://schemas.openxmlformats.org/officeDocument/2006/customXml" ds:itemID="{A5AF3657-52CC-4B9D-94E8-03D4BA34FF74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E3489BD7-C073-47DE-B2DC-FE93717616C0}">
  <ds:schemaRefs>
    <ds:schemaRef ds:uri="ESRI.ArcGIS.Mapping.OfficeIntegration.PowerPointInfo"/>
  </ds:schemaRefs>
</ds:datastoreItem>
</file>

<file path=customXml/itemProps80.xml><?xml version="1.0" encoding="utf-8"?>
<ds:datastoreItem xmlns:ds="http://schemas.openxmlformats.org/officeDocument/2006/customXml" ds:itemID="{3AE31699-9B72-400D-89C0-67B961070A57}">
  <ds:schemaRefs>
    <ds:schemaRef ds:uri="ESRI.ArcGIS.Mapping.OfficeIntegration.PowerPointInfo"/>
  </ds:schemaRefs>
</ds:datastoreItem>
</file>

<file path=customXml/itemProps81.xml><?xml version="1.0" encoding="utf-8"?>
<ds:datastoreItem xmlns:ds="http://schemas.openxmlformats.org/officeDocument/2006/customXml" ds:itemID="{3A47E4AB-3092-44AE-83B3-7E4ED058F9A6}">
  <ds:schemaRefs>
    <ds:schemaRef ds:uri="ESRI.ArcGIS.Mapping.OfficeIntegration.PowerPointInfo"/>
  </ds:schemaRefs>
</ds:datastoreItem>
</file>

<file path=customXml/itemProps82.xml><?xml version="1.0" encoding="utf-8"?>
<ds:datastoreItem xmlns:ds="http://schemas.openxmlformats.org/officeDocument/2006/customXml" ds:itemID="{D96D3B5B-4636-42B4-9210-5BCCCF38664F}">
  <ds:schemaRefs>
    <ds:schemaRef ds:uri="ESRI.ArcGIS.Mapping.OfficeIntegration.PowerPointInfo"/>
  </ds:schemaRefs>
</ds:datastoreItem>
</file>

<file path=customXml/itemProps83.xml><?xml version="1.0" encoding="utf-8"?>
<ds:datastoreItem xmlns:ds="http://schemas.openxmlformats.org/officeDocument/2006/customXml" ds:itemID="{C3B620C7-55A6-4ABF-87B9-A19FAC7D33FC}">
  <ds:schemaRefs>
    <ds:schemaRef ds:uri="ESRI.ArcGIS.Mapping.OfficeIntegration.PowerPointInfo"/>
  </ds:schemaRefs>
</ds:datastoreItem>
</file>

<file path=customXml/itemProps84.xml><?xml version="1.0" encoding="utf-8"?>
<ds:datastoreItem xmlns:ds="http://schemas.openxmlformats.org/officeDocument/2006/customXml" ds:itemID="{6293152C-A703-4711-B9FB-030BCA82A922}">
  <ds:schemaRefs>
    <ds:schemaRef ds:uri="ESRI.ArcGIS.Mapping.OfficeIntegration.PowerPointInfo"/>
  </ds:schemaRefs>
</ds:datastoreItem>
</file>

<file path=customXml/itemProps85.xml><?xml version="1.0" encoding="utf-8"?>
<ds:datastoreItem xmlns:ds="http://schemas.openxmlformats.org/officeDocument/2006/customXml" ds:itemID="{20E69AB2-8186-45A3-BD98-C756C0BB7EC0}">
  <ds:schemaRefs>
    <ds:schemaRef ds:uri="ESRI.ArcGIS.Mapping.OfficeIntegration.PowerPointInfo"/>
  </ds:schemaRefs>
</ds:datastoreItem>
</file>

<file path=customXml/itemProps86.xml><?xml version="1.0" encoding="utf-8"?>
<ds:datastoreItem xmlns:ds="http://schemas.openxmlformats.org/officeDocument/2006/customXml" ds:itemID="{8EF31354-BC95-4A9F-9F42-5683AEFCC409}">
  <ds:schemaRefs>
    <ds:schemaRef ds:uri="ESRI.ArcGIS.Mapping.OfficeIntegration.PowerPointInfo"/>
  </ds:schemaRefs>
</ds:datastoreItem>
</file>

<file path=customXml/itemProps87.xml><?xml version="1.0" encoding="utf-8"?>
<ds:datastoreItem xmlns:ds="http://schemas.openxmlformats.org/officeDocument/2006/customXml" ds:itemID="{6406E3E3-48CB-4E66-823D-54C55B92EA3E}">
  <ds:schemaRefs>
    <ds:schemaRef ds:uri="ESRI.ArcGIS.Mapping.OfficeIntegration.PowerPointInfo"/>
  </ds:schemaRefs>
</ds:datastoreItem>
</file>

<file path=customXml/itemProps88.xml><?xml version="1.0" encoding="utf-8"?>
<ds:datastoreItem xmlns:ds="http://schemas.openxmlformats.org/officeDocument/2006/customXml" ds:itemID="{1A432697-6E5C-485D-A631-49C1B74CDB97}">
  <ds:schemaRefs>
    <ds:schemaRef ds:uri="ESRI.ArcGIS.Mapping.OfficeIntegration.PowerPointInfo"/>
  </ds:schemaRefs>
</ds:datastoreItem>
</file>

<file path=customXml/itemProps89.xml><?xml version="1.0" encoding="utf-8"?>
<ds:datastoreItem xmlns:ds="http://schemas.openxmlformats.org/officeDocument/2006/customXml" ds:itemID="{C8DD5C42-F4C9-448B-B97D-1A5E3DC5494F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49CF47D8-0601-46EF-8BC3-36062314AEA0}">
  <ds:schemaRefs>
    <ds:schemaRef ds:uri="ESRI.ArcGIS.Mapping.OfficeIntegration.PowerPointInfo"/>
  </ds:schemaRefs>
</ds:datastoreItem>
</file>

<file path=customXml/itemProps90.xml><?xml version="1.0" encoding="utf-8"?>
<ds:datastoreItem xmlns:ds="http://schemas.openxmlformats.org/officeDocument/2006/customXml" ds:itemID="{012FF100-9215-4164-9CBF-F3F5781B0FC9}">
  <ds:schemaRefs>
    <ds:schemaRef ds:uri="ESRI.ArcGIS.Mapping.OfficeIntegration.PowerPointInfo"/>
  </ds:schemaRefs>
</ds:datastoreItem>
</file>

<file path=customXml/itemProps91.xml><?xml version="1.0" encoding="utf-8"?>
<ds:datastoreItem xmlns:ds="http://schemas.openxmlformats.org/officeDocument/2006/customXml" ds:itemID="{4159A4CA-E29F-4630-89DA-7464EBE2239A}">
  <ds:schemaRefs>
    <ds:schemaRef ds:uri="ESRI.ArcGIS.Mapping.OfficeIntegration.PowerPointInfo"/>
  </ds:schemaRefs>
</ds:datastoreItem>
</file>

<file path=customXml/itemProps92.xml><?xml version="1.0" encoding="utf-8"?>
<ds:datastoreItem xmlns:ds="http://schemas.openxmlformats.org/officeDocument/2006/customXml" ds:itemID="{C5F763D0-6A6C-4AD4-93A4-0A0F5C71D71A}">
  <ds:schemaRefs>
    <ds:schemaRef ds:uri="ESRI.ArcGIS.Mapping.OfficeIntegration.PowerPointInfo"/>
  </ds:schemaRefs>
</ds:datastoreItem>
</file>

<file path=customXml/itemProps93.xml><?xml version="1.0" encoding="utf-8"?>
<ds:datastoreItem xmlns:ds="http://schemas.openxmlformats.org/officeDocument/2006/customXml" ds:itemID="{319264FD-CE4E-4665-B890-50244A1AE7AF}">
  <ds:schemaRefs>
    <ds:schemaRef ds:uri="ESRI.ArcGIS.Mapping.OfficeIntegration.PowerPointInfo"/>
  </ds:schemaRefs>
</ds:datastoreItem>
</file>

<file path=customXml/itemProps94.xml><?xml version="1.0" encoding="utf-8"?>
<ds:datastoreItem xmlns:ds="http://schemas.openxmlformats.org/officeDocument/2006/customXml" ds:itemID="{1EA53E19-7FA2-4B03-87E9-D888313B4B50}">
  <ds:schemaRefs>
    <ds:schemaRef ds:uri="ESRI.ArcGIS.Mapping.OfficeIntegration.PowerPointInfo"/>
  </ds:schemaRefs>
</ds:datastoreItem>
</file>

<file path=customXml/itemProps95.xml><?xml version="1.0" encoding="utf-8"?>
<ds:datastoreItem xmlns:ds="http://schemas.openxmlformats.org/officeDocument/2006/customXml" ds:itemID="{E1B7318E-E2DF-4B80-9A75-391D28F9804E}">
  <ds:schemaRefs>
    <ds:schemaRef ds:uri="ESRI.ArcGIS.Mapping.OfficeIntegration.PowerPointInfo"/>
  </ds:schemaRefs>
</ds:datastoreItem>
</file>

<file path=customXml/itemProps96.xml><?xml version="1.0" encoding="utf-8"?>
<ds:datastoreItem xmlns:ds="http://schemas.openxmlformats.org/officeDocument/2006/customXml" ds:itemID="{D99846FD-CE9C-4204-BFDB-8CC89101E28E}">
  <ds:schemaRefs>
    <ds:schemaRef ds:uri="ESRI.ArcGIS.Mapping.OfficeIntegration.PowerPointInfo"/>
  </ds:schemaRefs>
</ds:datastoreItem>
</file>

<file path=customXml/itemProps97.xml><?xml version="1.0" encoding="utf-8"?>
<ds:datastoreItem xmlns:ds="http://schemas.openxmlformats.org/officeDocument/2006/customXml" ds:itemID="{B31B59A3-AA03-46D6-89F6-ED6A00569FDE}">
  <ds:schemaRefs>
    <ds:schemaRef ds:uri="ESRI.ArcGIS.Mapping.OfficeIntegration.PowerPointInfo"/>
  </ds:schemaRefs>
</ds:datastoreItem>
</file>

<file path=customXml/itemProps98.xml><?xml version="1.0" encoding="utf-8"?>
<ds:datastoreItem xmlns:ds="http://schemas.openxmlformats.org/officeDocument/2006/customXml" ds:itemID="{87802F2A-DA6F-40D7-A0A7-639EB32AA42C}">
  <ds:schemaRefs>
    <ds:schemaRef ds:uri="ESRI.ArcGIS.Mapping.OfficeIntegration.PowerPointInfo"/>
  </ds:schemaRefs>
</ds:datastoreItem>
</file>

<file path=customXml/itemProps99.xml><?xml version="1.0" encoding="utf-8"?>
<ds:datastoreItem xmlns:ds="http://schemas.openxmlformats.org/officeDocument/2006/customXml" ds:itemID="{2AC5DC76-964C-40B6-A8BC-E44A3CDDCA43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6991</TotalTime>
  <Words>1715</Words>
  <Application>Microsoft Office PowerPoint</Application>
  <PresentationFormat>On-screen Show (4:3)</PresentationFormat>
  <Paragraphs>378</Paragraphs>
  <Slides>41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83" baseType="lpstr">
      <vt:lpstr>Arial</vt:lpstr>
      <vt:lpstr>Calibri</vt:lpstr>
      <vt:lpstr>Courier New</vt:lpstr>
      <vt:lpstr>Lucida Sans Unicode</vt:lpstr>
      <vt:lpstr>Tahoma</vt:lpstr>
      <vt:lpstr>Times New Roman</vt:lpstr>
      <vt:lpstr>Verdana</vt:lpstr>
      <vt:lpstr>Wingdings</vt:lpstr>
      <vt:lpstr>Clarity</vt:lpstr>
      <vt:lpstr>1_Clarity</vt:lpstr>
      <vt:lpstr>2_Default Design</vt:lpstr>
      <vt:lpstr>3_Default Design</vt:lpstr>
      <vt:lpstr>4_Default Design</vt:lpstr>
      <vt:lpstr>5_Default Design</vt:lpstr>
      <vt:lpstr>6_Default Design</vt:lpstr>
      <vt:lpstr>7_Default Design</vt:lpstr>
      <vt:lpstr>8_Default Design</vt:lpstr>
      <vt:lpstr>9_Default Design</vt:lpstr>
      <vt:lpstr>10_Default Design</vt:lpstr>
      <vt:lpstr>11_Default Design</vt:lpstr>
      <vt:lpstr>12_Default Design</vt:lpstr>
      <vt:lpstr>13_Default Design</vt:lpstr>
      <vt:lpstr>14_Default Design</vt:lpstr>
      <vt:lpstr>15_Default Design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Default Design</vt:lpstr>
      <vt:lpstr>1_Default Design</vt:lpstr>
      <vt:lpstr>16_Default Design</vt:lpstr>
      <vt:lpstr>17_Default Design</vt:lpstr>
      <vt:lpstr>18_Default Design</vt:lpstr>
      <vt:lpstr>19_Default Design</vt:lpstr>
      <vt:lpstr>20_Default Design</vt:lpstr>
      <vt:lpstr>21_Default Design</vt:lpstr>
      <vt:lpstr>22_Default Design</vt:lpstr>
      <vt:lpstr>FirstNetTheme</vt:lpstr>
      <vt:lpstr>Acrobat Document</vt:lpstr>
      <vt:lpstr>SIEC Meeting  Thursday, April 21,  2016 </vt:lpstr>
      <vt:lpstr>Introductions  </vt:lpstr>
      <vt:lpstr>Agenda For Review</vt:lpstr>
      <vt:lpstr> Approval of December, 2015  Meeting Minutes + Bullet Points  </vt:lpstr>
      <vt:lpstr>News and Information Roundtable   Public Comment</vt:lpstr>
      <vt:lpstr>Ongoing Projects:  SAW – DNR (Dept. of Natural Resources) Implied Consent Licensing Proposal  </vt:lpstr>
      <vt:lpstr>PowerPoint Presentation</vt:lpstr>
      <vt:lpstr>PowerPoint Presentation</vt:lpstr>
      <vt:lpstr>Based on feedback from the 2014-15 fire seasons, DNR has identified gaps in our radio system sharing procedures.  We would like to streamline the sharing agreements and more widely share system information with our cooperators.         </vt:lpstr>
      <vt:lpstr>The existing procedure:</vt:lpstr>
      <vt:lpstr>PowerPoint Presentation</vt:lpstr>
      <vt:lpstr>PowerPoint Presentation</vt:lpstr>
      <vt:lpstr>PowerPoint Presentation</vt:lpstr>
      <vt:lpstr>Ongoing Projects:  Washington State Patrol Narrowbanding Project Status  Bob Schwent</vt:lpstr>
      <vt:lpstr>WSP Narrowbanding Project</vt:lpstr>
      <vt:lpstr>WSP District Map</vt:lpstr>
      <vt:lpstr>P25 Narrow Band Project</vt:lpstr>
      <vt:lpstr>P25 Narrowband Project</vt:lpstr>
      <vt:lpstr>PowerPoint Presentation</vt:lpstr>
      <vt:lpstr>PowerPoint Presentation</vt:lpstr>
      <vt:lpstr>PowerPoint Presentation</vt:lpstr>
      <vt:lpstr>Interoperability Efforts</vt:lpstr>
      <vt:lpstr>PowerPoint Presentation</vt:lpstr>
      <vt:lpstr>Ongoing Projects:  800 MHz Rebanding Project  Michael Marusich</vt:lpstr>
      <vt:lpstr>  Washington OneNet Update  Shelley Westall </vt:lpstr>
      <vt:lpstr>PowerPoint Presentation</vt:lpstr>
      <vt:lpstr>Upcoming Outreach Activities  2016:</vt:lpstr>
      <vt:lpstr>Outreach Milestones 2016:</vt:lpstr>
      <vt:lpstr>PowerPoint Presentation</vt:lpstr>
      <vt:lpstr>Good of the Order  Next Meeting:  June 16, 2016  Location: 1500 Jefferson Room 2208 Olympia WA 98504     </vt:lpstr>
      <vt:lpstr>FirstNet Update  TJ Kennedy,  FirstNet President </vt:lpstr>
      <vt:lpstr>FirstNet Update to Washington SIEC Addressing Washington’s Interests</vt:lpstr>
      <vt:lpstr>Addressing Washington’s Interests</vt:lpstr>
      <vt:lpstr>Strategic Program Roadmap </vt:lpstr>
      <vt:lpstr>PowerPoint Presentation</vt:lpstr>
      <vt:lpstr>PowerPoint Presentation</vt:lpstr>
      <vt:lpstr>PowerPoint Presentation</vt:lpstr>
      <vt:lpstr>State Plans Consultation in 2016</vt:lpstr>
      <vt:lpstr>State Plans Development and Delivery</vt:lpstr>
      <vt:lpstr>Addressing Washington’s Interests</vt:lpstr>
      <vt:lpstr>Ongoing Washington Consultation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FirstNet Update</dc:title>
  <dc:creator>Bill Schrier</dc:creator>
  <cp:lastModifiedBy>Osborn, Katrina (WaTech)</cp:lastModifiedBy>
  <cp:revision>448</cp:revision>
  <cp:lastPrinted>2015-08-20T15:51:03Z</cp:lastPrinted>
  <dcterms:created xsi:type="dcterms:W3CDTF">2013-05-05T20:46:28Z</dcterms:created>
  <dcterms:modified xsi:type="dcterms:W3CDTF">2016-04-20T22:32:23Z</dcterms:modified>
</cp:coreProperties>
</file>