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3" r:id="rId106"/>
    <p:sldMasterId id="2147483965" r:id="rId107"/>
    <p:sldMasterId id="2147483967" r:id="rId108"/>
    <p:sldMasterId id="2147483969" r:id="rId109"/>
    <p:sldMasterId id="2147483971" r:id="rId110"/>
    <p:sldMasterId id="2147483973" r:id="rId111"/>
    <p:sldMasterId id="2147483975" r:id="rId112"/>
    <p:sldMasterId id="2147483977" r:id="rId113"/>
    <p:sldMasterId id="2147483979" r:id="rId114"/>
    <p:sldMasterId id="2147483981" r:id="rId115"/>
    <p:sldMasterId id="2147483983" r:id="rId116"/>
    <p:sldMasterId id="2147483985" r:id="rId117"/>
    <p:sldMasterId id="2147483987" r:id="rId118"/>
    <p:sldMasterId id="2147483989" r:id="rId119"/>
  </p:sldMasterIdLst>
  <p:notesMasterIdLst>
    <p:notesMasterId r:id="rId144"/>
  </p:notesMasterIdLst>
  <p:handoutMasterIdLst>
    <p:handoutMasterId r:id="rId145"/>
  </p:handoutMasterIdLst>
  <p:sldIdLst>
    <p:sldId id="256" r:id="rId120"/>
    <p:sldId id="658" r:id="rId121"/>
    <p:sldId id="360" r:id="rId122"/>
    <p:sldId id="805" r:id="rId123"/>
    <p:sldId id="657" r:id="rId124"/>
    <p:sldId id="660" r:id="rId125"/>
    <p:sldId id="782" r:id="rId126"/>
    <p:sldId id="806" r:id="rId127"/>
    <p:sldId id="776" r:id="rId128"/>
    <p:sldId id="796" r:id="rId129"/>
    <p:sldId id="778" r:id="rId130"/>
    <p:sldId id="797" r:id="rId131"/>
    <p:sldId id="801" r:id="rId132"/>
    <p:sldId id="807" r:id="rId133"/>
    <p:sldId id="808" r:id="rId134"/>
    <p:sldId id="802" r:id="rId135"/>
    <p:sldId id="541" r:id="rId136"/>
    <p:sldId id="809" r:id="rId137"/>
    <p:sldId id="743" r:id="rId138"/>
    <p:sldId id="798" r:id="rId139"/>
    <p:sldId id="744" r:id="rId140"/>
    <p:sldId id="799" r:id="rId141"/>
    <p:sldId id="800" r:id="rId142"/>
    <p:sldId id="387" r:id="rId1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A37"/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3" autoAdjust="0"/>
    <p:restoredTop sz="94660"/>
  </p:normalViewPr>
  <p:slideViewPr>
    <p:cSldViewPr>
      <p:cViewPr>
        <p:scale>
          <a:sx n="87" d="100"/>
          <a:sy n="87" d="100"/>
        </p:scale>
        <p:origin x="292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slide" Target="slides/slide14.xml"/><Relationship Id="rId138" Type="http://schemas.openxmlformats.org/officeDocument/2006/relationships/slide" Target="slides/slide19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4.xml"/><Relationship Id="rId128" Type="http://schemas.openxmlformats.org/officeDocument/2006/relationships/slide" Target="slides/slide9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34" Type="http://schemas.openxmlformats.org/officeDocument/2006/relationships/slide" Target="slides/slide15.xml"/><Relationship Id="rId139" Type="http://schemas.openxmlformats.org/officeDocument/2006/relationships/slide" Target="slides/slide20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16" Type="http://schemas.openxmlformats.org/officeDocument/2006/relationships/slideMaster" Target="slideMasters/slideMaster12.xml"/><Relationship Id="rId124" Type="http://schemas.openxmlformats.org/officeDocument/2006/relationships/slide" Target="slides/slide5.xml"/><Relationship Id="rId129" Type="http://schemas.openxmlformats.org/officeDocument/2006/relationships/slide" Target="slides/slide10.xml"/><Relationship Id="rId137" Type="http://schemas.openxmlformats.org/officeDocument/2006/relationships/slide" Target="slides/slide1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Master" Target="slideMasters/slideMaster7.xml"/><Relationship Id="rId132" Type="http://schemas.openxmlformats.org/officeDocument/2006/relationships/slide" Target="slides/slide13.xml"/><Relationship Id="rId140" Type="http://schemas.openxmlformats.org/officeDocument/2006/relationships/slide" Target="slides/slide21.xml"/><Relationship Id="rId14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12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3.xml"/><Relationship Id="rId130" Type="http://schemas.openxmlformats.org/officeDocument/2006/relationships/slide" Target="slides/slide11.xml"/><Relationship Id="rId135" Type="http://schemas.openxmlformats.org/officeDocument/2006/relationships/slide" Target="slides/slide16.xml"/><Relationship Id="rId143" Type="http://schemas.openxmlformats.org/officeDocument/2006/relationships/slide" Target="slides/slide24.xml"/><Relationship Id="rId14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.xml"/><Relationship Id="rId125" Type="http://schemas.openxmlformats.org/officeDocument/2006/relationships/slide" Target="slides/slide6.xml"/><Relationship Id="rId141" Type="http://schemas.openxmlformats.org/officeDocument/2006/relationships/slide" Target="slides/slide22.xml"/><Relationship Id="rId146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" Target="slides/slide12.xml"/><Relationship Id="rId136" Type="http://schemas.openxmlformats.org/officeDocument/2006/relationships/slide" Target="slides/slide17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26" Type="http://schemas.openxmlformats.org/officeDocument/2006/relationships/slide" Target="slides/slide7.xml"/><Relationship Id="rId147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.xml"/><Relationship Id="rId142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3C78F-9D0B-4138-8AE4-8004DB26C07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8/16/2016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AUGUST 18, </a:t>
            </a:r>
            <a:r>
              <a:rPr lang="en-US" sz="3100" b="1" dirty="0" smtClean="0">
                <a:solidFill>
                  <a:schemeClr val="tx1"/>
                </a:solidFill>
              </a:rPr>
              <a:t> 2016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981200" y="838200"/>
            <a:ext cx="4953000" cy="786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336633"/>
                </a:solidFill>
              </a:rPr>
              <a:t>FirstNet in Washington:</a:t>
            </a:r>
          </a:p>
          <a:p>
            <a:pPr algn="ctr"/>
            <a:r>
              <a:rPr lang="en-US" sz="3200" dirty="0" smtClean="0">
                <a:solidFill>
                  <a:srgbClr val="336633"/>
                </a:solidFill>
              </a:rPr>
              <a:t>News &amp; Updates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Appointment of Shelley Westall, FirstNet State Point of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CTT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Multi-State Operation Workgroup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Band 14 LTE Regional VI &amp; X Meet </a:t>
            </a:r>
            <a:r>
              <a:rPr lang="en-US" sz="2400" dirty="0" smtClean="0"/>
              <a:t>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APCO National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6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3198" y="1412598"/>
            <a:ext cx="7543800" cy="786444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336633"/>
                </a:solidFill>
              </a:rPr>
              <a:t>Outreach Activities  </a:t>
            </a:r>
            <a:r>
              <a:rPr lang="en-US" sz="1800" dirty="0" smtClean="0">
                <a:solidFill>
                  <a:srgbClr val="336633"/>
                </a:solidFill>
              </a:rPr>
              <a:t>June 16 – August 18, </a:t>
            </a:r>
            <a:r>
              <a:rPr lang="en-US" sz="1800" dirty="0" smtClean="0">
                <a:solidFill>
                  <a:srgbClr val="336633"/>
                </a:solidFill>
              </a:rPr>
              <a:t>2016: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3198" y="2209800"/>
            <a:ext cx="8229600" cy="4267200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06/07-09/16	</a:t>
            </a:r>
            <a:r>
              <a:rPr lang="en-US" sz="1600" b="0" dirty="0">
                <a:latin typeface="Calibri" panose="020F0502020204030204" pitchFamily="34" charset="0"/>
              </a:rPr>
              <a:t>Public Safety Communications Research (PSCR) </a:t>
            </a:r>
            <a:r>
              <a:rPr lang="en-US" sz="1600" b="0" dirty="0" smtClean="0">
                <a:latin typeface="Calibri" panose="020F0502020204030204" pitchFamily="34" charset="0"/>
              </a:rPr>
              <a:t>program 	Stakeholder Meeting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06/27-30/16	National Congress of American Indians Mid-year conference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06/22-24/16	APCO-NENA Summer Conference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07/28/16	7</a:t>
            </a:r>
            <a:r>
              <a:rPr lang="en-US" sz="1600" b="0" baseline="30000" dirty="0" smtClean="0">
                <a:latin typeface="Calibri" panose="020F0502020204030204" pitchFamily="34" charset="0"/>
              </a:rPr>
              <a:t>th</a:t>
            </a:r>
            <a:r>
              <a:rPr lang="en-US" sz="1600" b="0" dirty="0" smtClean="0">
                <a:latin typeface="Calibri" panose="020F0502020204030204" pitchFamily="34" charset="0"/>
              </a:rPr>
              <a:t> Bi-Annual NW Alcohol Conference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08/04/16	Regional Consultation Task Team </a:t>
            </a:r>
            <a:r>
              <a:rPr lang="en-US" sz="1600" b="0" dirty="0" smtClean="0">
                <a:latin typeface="Calibri" panose="020F0502020204030204" pitchFamily="34" charset="0"/>
              </a:rPr>
              <a:t>Meeting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08/15-17/2016	APCO National Conference</a:t>
            </a:r>
            <a:endParaRPr lang="en-US" sz="1600" b="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1828800" algn="l"/>
              </a:tabLst>
            </a:pPr>
            <a:endParaRPr lang="en-US" sz="1600" b="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>
                <a:solidFill>
                  <a:srgbClr val="336633"/>
                </a:solidFill>
              </a:rPr>
              <a:t>Outreach Activities </a:t>
            </a:r>
            <a:r>
              <a:rPr lang="en-US" sz="1600" dirty="0" smtClean="0">
                <a:solidFill>
                  <a:srgbClr val="336633"/>
                </a:solidFill>
              </a:rPr>
              <a:t>August-October 2016</a:t>
            </a:r>
            <a:r>
              <a:rPr lang="en-US" sz="1600" dirty="0">
                <a:solidFill>
                  <a:srgbClr val="336633"/>
                </a:solidFill>
              </a:rPr>
              <a:t>: </a:t>
            </a:r>
            <a:endParaRPr lang="en-US" sz="1600" b="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08/29-09/01/16	Texas </a:t>
            </a:r>
            <a:r>
              <a:rPr lang="en-US" sz="1600" b="0" dirty="0">
                <a:latin typeface="Calibri" panose="020F0502020204030204" pitchFamily="34" charset="0"/>
              </a:rPr>
              <a:t>Early Builder </a:t>
            </a:r>
            <a:r>
              <a:rPr lang="en-US" sz="1600" b="0" dirty="0" smtClean="0">
                <a:latin typeface="Calibri" panose="020F0502020204030204" pitchFamily="34" charset="0"/>
              </a:rPr>
              <a:t>Demonstration Visit	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>
                <a:latin typeface="Calibri" panose="020F0502020204030204" pitchFamily="34" charset="0"/>
              </a:rPr>
              <a:t>09/29/16	 Washington Emergency Communications Coordination Working Group </a:t>
            </a:r>
            <a:r>
              <a:rPr lang="en-US" sz="1600" b="0" dirty="0" smtClean="0">
                <a:latin typeface="Calibri" panose="020F0502020204030204" pitchFamily="34" charset="0"/>
              </a:rPr>
              <a:t>	(</a:t>
            </a:r>
            <a:r>
              <a:rPr lang="en-US" sz="1600" b="0" dirty="0">
                <a:latin typeface="Calibri" panose="020F0502020204030204" pitchFamily="34" charset="0"/>
              </a:rPr>
              <a:t>WECCWG) Kickoff</a:t>
            </a:r>
            <a:endParaRPr lang="en-US" sz="1600" b="0" dirty="0" smtClean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12/??/16	FirstNet Applications Workshop	</a:t>
            </a:r>
            <a:endParaRPr lang="en-US" sz="1600" b="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b="0" dirty="0" smtClean="0">
                <a:latin typeface="Calibri" panose="020F0502020204030204" pitchFamily="34" charset="0"/>
              </a:rPr>
              <a:t>Early 2016</a:t>
            </a:r>
            <a:r>
              <a:rPr lang="en-US" sz="1600" b="0" dirty="0">
                <a:latin typeface="Calibri" panose="020F0502020204030204" pitchFamily="34" charset="0"/>
              </a:rPr>
              <a:t>	</a:t>
            </a:r>
            <a:r>
              <a:rPr lang="en-US" sz="1600" b="0" dirty="0" smtClean="0">
                <a:latin typeface="Calibri" panose="020F0502020204030204" pitchFamily="34" charset="0"/>
              </a:rPr>
              <a:t>FirstNet Devices workshop	</a:t>
            </a:r>
            <a:r>
              <a:rPr lang="en-US" sz="1600" b="0" dirty="0">
                <a:latin typeface="Calibri" panose="020F0502020204030204" pitchFamily="34" charset="0"/>
              </a:rPr>
              <a:t>	</a:t>
            </a:r>
            <a:endParaRPr lang="en-US" sz="1800" b="0" dirty="0" smtClean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1828800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1828800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1828800" algn="l"/>
              </a:tabLst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76024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3581400" cy="92221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Shots Fired Trailer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373"/>
            <a:ext cx="1760243" cy="1447800"/>
          </a:xfrm>
          <a:prstGeom prst="rect">
            <a:avLst/>
          </a:prstGeom>
        </p:spPr>
      </p:pic>
      <p:pic>
        <p:nvPicPr>
          <p:cNvPr id="3" name="Shots Fired - OFFICIAL TRAILER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21" y="1551584"/>
            <a:ext cx="6515436" cy="4572000"/>
          </a:xfrm>
          <a:prstGeom prst="rect">
            <a:avLst/>
          </a:prstGeom>
        </p:spPr>
      </p:pic>
      <p:pic>
        <p:nvPicPr>
          <p:cNvPr id="1028" name="Picture 4" descr="https://i.vimeocdn.com/video/583803998_130x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20" y="1905000"/>
            <a:ext cx="6321115" cy="36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7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67000"/>
            <a:ext cx="6172200" cy="922214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State Plan Expectations</a:t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/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>Bill Schrier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76024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2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248400" cy="1447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243A37"/>
                </a:solidFill>
              </a:rPr>
              <a:t>Expectations for a State Plan for FirstNet in Washington -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34290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What is important to Washington’s Responders?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Draft based upon input from our many outreach meetings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Submit to FirstNet in September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Vetting with our stakeholder, technical and operations committee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Webinars, in-person meetings, survey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/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76024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0500"/>
            <a:ext cx="7391400" cy="1447800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rgbClr val="243A37"/>
                </a:solidFill>
              </a:rPr>
              <a:t>Expectations for a State Plan </a:t>
            </a:r>
            <a:r>
              <a:rPr lang="en-US" sz="2400">
                <a:solidFill>
                  <a:srgbClr val="243A37"/>
                </a:solidFill>
              </a:rPr>
              <a:t>for </a:t>
            </a:r>
            <a:r>
              <a:rPr lang="en-US" sz="2400" smtClean="0">
                <a:solidFill>
                  <a:srgbClr val="243A37"/>
                </a:solidFill>
              </a:rPr>
              <a:t>FirstNet</a:t>
            </a:r>
            <a:br>
              <a:rPr lang="en-US" sz="2400" smtClean="0">
                <a:solidFill>
                  <a:srgbClr val="243A37"/>
                </a:solidFill>
              </a:rPr>
            </a:br>
            <a:r>
              <a:rPr lang="en-US" sz="2400" smtClean="0">
                <a:solidFill>
                  <a:srgbClr val="243A37"/>
                </a:solidFill>
              </a:rPr>
              <a:t> </a:t>
            </a:r>
            <a:r>
              <a:rPr lang="en-US" sz="2400" dirty="0">
                <a:solidFill>
                  <a:srgbClr val="243A37"/>
                </a:solidFill>
              </a:rPr>
              <a:t>in Washington -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4800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Coverage:   all highways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Coverage:  all seats of population, tribal seats of government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Coverage:  extensive </a:t>
            </a:r>
            <a:r>
              <a:rPr lang="en-US" sz="2400" dirty="0" err="1"/>
              <a:t>deployables</a:t>
            </a:r>
            <a:endParaRPr lang="en-US" sz="2400" dirty="0"/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Coverage:  equal to or greater than commercial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Users: a broad definition + Federal partners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Services and support with a concern for public safety agencies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Price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Security, cybersecurity, public safety grade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/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176024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smtClean="0">
                <a:solidFill>
                  <a:srgbClr val="243A37"/>
                </a:solidFill>
              </a:rPr>
              <a:t>State Plan Approval Process</a:t>
            </a:r>
            <a:endParaRPr lang="en-US" sz="3200">
              <a:solidFill>
                <a:srgbClr val="243A3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71600"/>
            <a:ext cx="4402282" cy="569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76024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57400"/>
            <a:ext cx="7325627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System Procurement Updates: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813" y="3276600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WSDOT</a:t>
            </a:r>
            <a:br>
              <a:rPr lang="en-US" sz="3200" b="1" dirty="0"/>
            </a:br>
            <a:r>
              <a:rPr lang="en-US" sz="3200" b="1" dirty="0"/>
              <a:t>DNR</a:t>
            </a:r>
            <a:br>
              <a:rPr lang="en-US" sz="3200" b="1" dirty="0"/>
            </a:br>
            <a:r>
              <a:rPr lang="en-US" sz="3200" b="1" dirty="0"/>
              <a:t>DFW</a:t>
            </a:r>
            <a:br>
              <a:rPr lang="en-US" sz="3200" b="1" dirty="0"/>
            </a:br>
            <a:r>
              <a:rPr lang="en-US" sz="3200" b="1" dirty="0"/>
              <a:t>Corrections</a:t>
            </a:r>
            <a:br>
              <a:rPr lang="en-US" sz="3200" b="1" dirty="0"/>
            </a:br>
            <a:r>
              <a:rPr lang="en-US" sz="3200" b="1" dirty="0"/>
              <a:t>Counties/other</a:t>
            </a:r>
          </a:p>
        </p:txBody>
      </p:sp>
    </p:spTree>
    <p:extLst>
      <p:ext uri="{BB962C8B-B14F-4D97-AF65-F5344CB8AC3E}">
        <p14:creationId xmlns:p14="http://schemas.microsoft.com/office/powerpoint/2010/main" val="5852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172200" cy="922214"/>
          </a:xfrm>
        </p:spPr>
        <p:txBody>
          <a:bodyPr>
            <a:normAutofit/>
          </a:bodyPr>
          <a:lstStyle/>
          <a:p>
            <a:pPr algn="ctr"/>
            <a:r>
              <a:rPr lang="en-US" sz="3200" smtClean="0">
                <a:solidFill>
                  <a:srgbClr val="243A37"/>
                </a:solidFill>
              </a:rPr>
              <a:t>DNR Frequency Sharing</a:t>
            </a:r>
            <a:endParaRPr lang="en-US" sz="3200">
              <a:solidFill>
                <a:srgbClr val="243A3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38200"/>
            <a:ext cx="3945082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4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3429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Ongoing Projects: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Washington State Patrol Narrowbanding Project Status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Bob Schwent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Introductions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3429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Ongoing Projects: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Core Capabilities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Michael Marusich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Ongoing Projects: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Washington Military/Emergency </a:t>
            </a:r>
            <a:r>
              <a:rPr lang="en-US" sz="2700" dirty="0" err="1" smtClean="0">
                <a:solidFill>
                  <a:schemeClr val="tx1"/>
                </a:solidFill>
              </a:rPr>
              <a:t>Mgmt</a:t>
            </a:r>
            <a:r>
              <a:rPr lang="en-US" sz="2700" dirty="0" smtClean="0">
                <a:solidFill>
                  <a:schemeClr val="tx1"/>
                </a:solidFill>
              </a:rPr>
              <a:t> Div. Update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Cascadia Rising Report Out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ESF-2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Operational Core Capabilities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TIC-FOG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NG911 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Robert Ezelle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4038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Ongoing Projects: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Rebanding Project Status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Michael Marusich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4038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Ongoing Projects: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SIEC Advisory Workgroup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Michael Marusich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Good of the Order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Next Meeting: 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October 20, </a:t>
            </a:r>
            <a:r>
              <a:rPr lang="en-US" sz="4400" dirty="0" smtClean="0">
                <a:solidFill>
                  <a:schemeClr val="tx1"/>
                </a:solidFill>
              </a:rPr>
              <a:t>2016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Location: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Building 92, Rooms 1 &amp; 3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Camp Murray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 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Agenda For Review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5181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Welcome and </a:t>
            </a:r>
            <a:r>
              <a:rPr lang="en-US" sz="24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Approval of June Meeting Materials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Public Comment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Legislative Changes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Washington OneNet / FirstNet </a:t>
            </a:r>
            <a:r>
              <a:rPr lang="en-US" sz="2400"/>
              <a:t>In </a:t>
            </a:r>
            <a:r>
              <a:rPr lang="en-US" sz="2400" smtClean="0"/>
              <a:t>Washington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smtClean="0"/>
              <a:t>State Plan Expectations Document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smtClean="0"/>
              <a:t>State Plan Decision Process Approval</a:t>
            </a:r>
            <a:endParaRPr lang="en-US" sz="2400" dirty="0" smtClean="0"/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Systems Procurement Updates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Ongoing Projects</a:t>
            </a:r>
            <a:endParaRPr lang="en-US" sz="2400" b="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Good </a:t>
            </a:r>
            <a:r>
              <a:rPr lang="en-US" sz="2400" dirty="0"/>
              <a:t>of the </a:t>
            </a:r>
            <a:r>
              <a:rPr lang="en-US" sz="2400" dirty="0" smtClean="0"/>
              <a:t>Order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mtClean="0"/>
              <a:t>Modify </a:t>
            </a:r>
            <a:r>
              <a:rPr lang="en-US" dirty="0" smtClean="0"/>
              <a:t>this agenda?</a:t>
            </a:r>
            <a:endParaRPr lang="en-US" dirty="0"/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Approval </a:t>
            </a:r>
            <a:r>
              <a:rPr lang="en-US" sz="3600" dirty="0" smtClean="0">
                <a:solidFill>
                  <a:schemeClr val="tx1"/>
                </a:solidFill>
              </a:rPr>
              <a:t>of June 16, 2016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Meeting </a:t>
            </a:r>
            <a:r>
              <a:rPr lang="en-US" sz="3600">
                <a:solidFill>
                  <a:schemeClr val="tx1"/>
                </a:solidFill>
              </a:rPr>
              <a:t>M</a:t>
            </a:r>
            <a:r>
              <a:rPr lang="en-US" sz="3600" smtClean="0">
                <a:solidFill>
                  <a:schemeClr val="tx1"/>
                </a:solidFill>
              </a:rPr>
              <a:t>inutes </a:t>
            </a:r>
            <a:r>
              <a:rPr lang="en-US" sz="3600">
                <a:solidFill>
                  <a:schemeClr val="tx1"/>
                </a:solidFill>
              </a:rPr>
              <a:t>&amp;</a:t>
            </a:r>
            <a:r>
              <a:rPr lang="en-US" sz="3600" smtClean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Bullet Points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News and Information Roundtable</a:t>
            </a: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>/ Public </a:t>
            </a:r>
            <a:r>
              <a:rPr lang="en-US" dirty="0">
                <a:solidFill>
                  <a:schemeClr val="tx1"/>
                </a:solidFill>
              </a:rPr>
              <a:t>Comment</a:t>
            </a:r>
          </a:p>
        </p:txBody>
      </p:sp>
    </p:spTree>
    <p:extLst>
      <p:ext uri="{BB962C8B-B14F-4D97-AF65-F5344CB8AC3E}">
        <p14:creationId xmlns:p14="http://schemas.microsoft.com/office/powerpoint/2010/main" val="3588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386"/>
            <a:ext cx="7239000" cy="92221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Proposed Changes to SIEC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/>
          <a:lstStyle/>
          <a:p>
            <a:r>
              <a:rPr lang="en-US" dirty="0" smtClean="0"/>
              <a:t>SIEC Composition</a:t>
            </a:r>
          </a:p>
          <a:p>
            <a:r>
              <a:rPr lang="en-US" dirty="0" smtClean="0"/>
              <a:t>SIEC Authority for Broadband and Apps</a:t>
            </a:r>
          </a:p>
          <a:p>
            <a:r>
              <a:rPr lang="en-US" dirty="0" smtClean="0"/>
              <a:t>SIEC Chair</a:t>
            </a:r>
          </a:p>
        </p:txBody>
      </p:sp>
    </p:spTree>
    <p:extLst>
      <p:ext uri="{BB962C8B-B14F-4D97-AF65-F5344CB8AC3E}">
        <p14:creationId xmlns:p14="http://schemas.microsoft.com/office/powerpoint/2010/main" val="73659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SIEC Chair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705600" cy="25908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Election by the Committee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Appointment by Decree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Volunteer, Interim or Permanent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Punt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/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592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5400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>Shelley Westall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76024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10280</TotalTime>
  <Words>287</Words>
  <Application>Microsoft Office PowerPoint</Application>
  <PresentationFormat>On-screen Show (4:3)</PresentationFormat>
  <Paragraphs>81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Calibri</vt:lpstr>
      <vt:lpstr>Times New Roman</vt:lpstr>
      <vt:lpstr>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SIEC Meeting  Thursday, AUGUST 18,  2016 </vt:lpstr>
      <vt:lpstr>Introductions  </vt:lpstr>
      <vt:lpstr>Agenda For Review</vt:lpstr>
      <vt:lpstr>PowerPoint Presentation</vt:lpstr>
      <vt:lpstr>Approval of June 16, 2016 Meeting Minutes &amp; Bullet Points</vt:lpstr>
      <vt:lpstr>News and Information Roundtable / Public Comment</vt:lpstr>
      <vt:lpstr>Proposed Changes to SIEC</vt:lpstr>
      <vt:lpstr>SIEC Chair Alternatives</vt:lpstr>
      <vt:lpstr>  Washington OneNet Update   Shelley Westall </vt:lpstr>
      <vt:lpstr>PowerPoint Presentation</vt:lpstr>
      <vt:lpstr>Outreach Activities  June 16 – August 18, 2016:</vt:lpstr>
      <vt:lpstr>Shots Fired Trailer</vt:lpstr>
      <vt:lpstr>State Plan Expectations  Bill Schrier</vt:lpstr>
      <vt:lpstr>Expectations for a State Plan for FirstNet in Washington - Review</vt:lpstr>
      <vt:lpstr>Expectations for a State Plan for FirstNet  in Washington - Details</vt:lpstr>
      <vt:lpstr>State Plan Approval Process</vt:lpstr>
      <vt:lpstr>System Procurement Updates:</vt:lpstr>
      <vt:lpstr>DNR Frequency Sharing</vt:lpstr>
      <vt:lpstr>Ongoing Projects:  Washington State Patrol Narrowbanding Project Status  Bob Schwent</vt:lpstr>
      <vt:lpstr>Ongoing Projects:  Core Capabilities  Michael Marusich</vt:lpstr>
      <vt:lpstr>Ongoing Projects: Washington Military/Emergency Mgmt Div. Update Cascadia Rising Report Out ESF-2  Operational Core Capabilities  TIC-FOG  NG911   Robert Ezelle</vt:lpstr>
      <vt:lpstr>Ongoing Projects:  Rebanding Project Status   Michael Marusich</vt:lpstr>
      <vt:lpstr>Ongoing Projects:  SIEC Advisory Workgroup   Michael Marusich</vt:lpstr>
      <vt:lpstr>Good of the Order   Next Meeting:   October 20, 2016  Location: Building 92, Rooms 1 &amp; 3 Camp Murray    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Westall, Shelley (WaTech)</cp:lastModifiedBy>
  <cp:revision>515</cp:revision>
  <cp:lastPrinted>2016-08-18T17:27:04Z</cp:lastPrinted>
  <dcterms:created xsi:type="dcterms:W3CDTF">2013-05-05T20:46:28Z</dcterms:created>
  <dcterms:modified xsi:type="dcterms:W3CDTF">2016-08-18T17:27:20Z</dcterms:modified>
</cp:coreProperties>
</file>