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62" r:id="rId5"/>
    <p:sldMasterId id="2147483664" r:id="rId6"/>
  </p:sldMasterIdLst>
  <p:notesMasterIdLst>
    <p:notesMasterId r:id="rId15"/>
  </p:notesMasterIdLst>
  <p:handoutMasterIdLst>
    <p:handoutMasterId r:id="rId16"/>
  </p:handoutMasterIdLst>
  <p:sldIdLst>
    <p:sldId id="258" r:id="rId7"/>
    <p:sldId id="261" r:id="rId8"/>
    <p:sldId id="260" r:id="rId9"/>
    <p:sldId id="266" r:id="rId10"/>
    <p:sldId id="262" r:id="rId11"/>
    <p:sldId id="263" r:id="rId12"/>
    <p:sldId id="264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7" autoAdjust="0"/>
  </p:normalViewPr>
  <p:slideViewPr>
    <p:cSldViewPr snapToGrid="0" snapToObjects="1">
      <p:cViewPr>
        <p:scale>
          <a:sx n="67" d="100"/>
          <a:sy n="67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30E2BA-1464-DC44-B47F-28C4357263CE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6FD8A9-A97D-A443-A7E4-A9F3204FC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645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504AC2-4D09-6140-836E-D80E73AF55E7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655127-1371-1942-B64E-22344DAE7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6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5127-1371-1942-B64E-22344DAE7F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US" altLang="en-US" b="1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772" indent="-287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957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741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3524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4308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091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5874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6656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7BEB10-5A8B-4000-A8F2-4DD5672AAC2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US" altLang="en-US" b="1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772" indent="-287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957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741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3524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4308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091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5874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6656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7BEB10-5A8B-4000-A8F2-4DD5672AAC2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US" altLang="en-US" b="1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772" indent="-287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957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741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3524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4308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091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5874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6656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7BEB10-5A8B-4000-A8F2-4DD5672AAC2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8772" indent="-287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1957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2741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3524" indent="-2303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4308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091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5874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6656" indent="-230391" defTabSz="460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7BEB10-5A8B-4000-A8F2-4DD5672AAC2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D86ED-6E24-40C1-B8F7-A84F0D3764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47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D86ED-6E24-40C1-B8F7-A84F0D3764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1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D86ED-6E24-40C1-B8F7-A84F0D3764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1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323710"/>
            <a:ext cx="8292628" cy="2276740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600450"/>
            <a:ext cx="8292628" cy="1145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Click to edit Master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35" y="1310914"/>
            <a:ext cx="2681111" cy="1623830"/>
          </a:xfr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2996" y="1310914"/>
            <a:ext cx="5797259" cy="4414114"/>
          </a:xfrm>
        </p:spPr>
        <p:txBody>
          <a:bodyPr/>
          <a:lstStyle>
            <a:lvl1pPr marL="338138" indent="-338138" algn="l">
              <a:buFont typeface="Arial"/>
              <a:buChar char="•"/>
              <a:defRPr>
                <a:solidFill>
                  <a:srgbClr val="0F2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content</a:t>
            </a:r>
          </a:p>
          <a:p>
            <a:r>
              <a:rPr lang="en-US" dirty="0" smtClean="0"/>
              <a:t>More bullets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64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3305B9-979A-B34D-9344-AC88F91F9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306" y="1310914"/>
            <a:ext cx="8613950" cy="4414114"/>
          </a:xfrm>
        </p:spPr>
        <p:txBody>
          <a:bodyPr/>
          <a:lstStyle>
            <a:lvl1pPr marL="338138" indent="-338138" algn="l">
              <a:buFont typeface="Arial"/>
              <a:buChar char="•"/>
              <a:defRPr>
                <a:solidFill>
                  <a:srgbClr val="0F2A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content</a:t>
            </a:r>
          </a:p>
          <a:p>
            <a:r>
              <a:rPr lang="en-US" dirty="0" smtClean="0"/>
              <a:t>More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B550-78E5-E240-AE1F-ADE75338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altLang="en-US" sz="36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CTCPPTitleSlide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5258"/>
            <a:ext cx="8229600" cy="2195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40654"/>
            <a:ext cx="8229600" cy="1163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315185"/>
            <a:ext cx="5262504" cy="818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>
                <a:solidFill>
                  <a:srgbClr val="0F2A60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solidFill>
            <a:srgbClr val="FFFFFF"/>
          </a:solidFill>
          <a:latin typeface="Gill Sans"/>
          <a:ea typeface="+mj-ea"/>
          <a:cs typeface="Gill San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BCTCPPSlides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9150095" cy="68625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35" y="1310919"/>
            <a:ext cx="2671704" cy="1669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5240" y="1310918"/>
            <a:ext cx="5755016" cy="441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slide content</a:t>
            </a:r>
          </a:p>
          <a:p>
            <a:pPr lvl="0"/>
            <a:r>
              <a:rPr lang="en-US" dirty="0" smtClean="0"/>
              <a:t>More bullets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649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3305B9-979A-B34D-9344-AC88F91F9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200" b="1" i="0" kern="1200" cap="all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F2A60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CTCPPSlides_nobar_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93" y="1310918"/>
            <a:ext cx="8619063" cy="4414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slide content</a:t>
            </a:r>
          </a:p>
          <a:p>
            <a:pPr lvl="0"/>
            <a:r>
              <a:rPr lang="en-US" dirty="0" smtClean="0"/>
              <a:t>More bullets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5BB550-78E5-E240-AE1F-ADE7533848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200" b="1" i="0" kern="1200" cap="all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F2A60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323710"/>
            <a:ext cx="8292628" cy="1971283"/>
          </a:xfrm>
        </p:spPr>
        <p:txBody>
          <a:bodyPr/>
          <a:lstStyle/>
          <a:p>
            <a:r>
              <a:rPr lang="en-US" dirty="0" smtClean="0"/>
              <a:t>ctcLink Project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00424"/>
            <a:ext cx="8292628" cy="152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or</a:t>
            </a:r>
          </a:p>
          <a:p>
            <a:r>
              <a:rPr lang="en-US" dirty="0" smtClean="0"/>
              <a:t>TSB Portfolio/Policy Subcommittee</a:t>
            </a:r>
          </a:p>
          <a:p>
            <a:r>
              <a:rPr lang="en-US" sz="3000" dirty="0" smtClean="0"/>
              <a:t>February 11, 2016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8675" y="5414963"/>
            <a:ext cx="528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Michael Scroggins, Deputy Executive Director, SBCTC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804041" y="766412"/>
            <a:ext cx="8001000" cy="715962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solidFill>
                  <a:srgbClr val="373D54"/>
                </a:solidFill>
                <a:latin typeface="Arial" charset="0"/>
                <a:ea typeface="Adobe Heiti Std R" pitchFamily="34" charset="-128"/>
                <a:cs typeface="Arial" charset="0"/>
              </a:rPr>
              <a:t>Background  </a:t>
            </a:r>
            <a:endParaRPr lang="en-US" altLang="en-US" sz="4400" dirty="0">
              <a:solidFill>
                <a:srgbClr val="373D54"/>
              </a:solidFill>
              <a:latin typeface="Arial" charset="0"/>
              <a:ea typeface="Adobe Heiti Std R" pitchFamily="34" charset="-128"/>
              <a:cs typeface="Arial" charset="0"/>
            </a:endParaRP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12700" y="1624263"/>
            <a:ext cx="8469563" cy="4530476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400" b="1" dirty="0" smtClean="0"/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800" b="1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800" b="1" dirty="0" smtClean="0"/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–"/>
              <a:defRPr/>
            </a:pPr>
            <a:endParaRPr lang="en-US" altLang="en-US" sz="2400" b="1" dirty="0"/>
          </a:p>
        </p:txBody>
      </p:sp>
      <p:sp>
        <p:nvSpPr>
          <p:cNvPr id="23556" name="Slide Number Placeholder 3"/>
          <p:cNvSpPr>
            <a:spLocks/>
          </p:cNvSpPr>
          <p:nvPr/>
        </p:nvSpPr>
        <p:spPr bwMode="auto">
          <a:xfrm>
            <a:off x="12705" y="5956303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693" rIns="91387" bIns="45693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61979" y="1535012"/>
            <a:ext cx="8243061" cy="50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2699" indent="-342699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515" indent="-285582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333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264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197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130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064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96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27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700" b="1" dirty="0" smtClean="0"/>
              <a:t>Strategic Technology Plan</a:t>
            </a:r>
          </a:p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700" b="1" dirty="0" smtClean="0"/>
              <a:t>Project Principles</a:t>
            </a:r>
          </a:p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700" b="1" dirty="0" smtClean="0"/>
              <a:t>System Readiness Assessment</a:t>
            </a:r>
          </a:p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700" b="1" dirty="0" smtClean="0"/>
              <a:t>HB 1909</a:t>
            </a:r>
          </a:p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700" b="1" dirty="0" smtClean="0"/>
              <a:t>COP $50M</a:t>
            </a:r>
          </a:p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700" b="1" dirty="0" smtClean="0"/>
              <a:t>Budget $100M / Schedule 5YR</a:t>
            </a:r>
          </a:p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700" b="1" dirty="0" smtClean="0"/>
              <a:t>Private Cloud Oracle/PeopleSoft Applications</a:t>
            </a:r>
          </a:p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700" b="1" dirty="0" smtClean="0"/>
              <a:t>Ciber – Implementation Contractor</a:t>
            </a:r>
          </a:p>
          <a:p>
            <a:pPr fontAlgn="auto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700" b="1" dirty="0" smtClean="0"/>
              <a:t>Moran and Associates – External QA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800" b="1" dirty="0" smtClean="0"/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400" b="1" dirty="0" smtClean="0"/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800" b="1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2800" b="1" dirty="0" smtClean="0"/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95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754669" y="855609"/>
            <a:ext cx="8001000" cy="715962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solidFill>
                  <a:srgbClr val="373D54"/>
                </a:solidFill>
                <a:latin typeface="Arial" charset="0"/>
                <a:ea typeface="Adobe Heiti Std R" pitchFamily="34" charset="-128"/>
                <a:cs typeface="Arial" charset="0"/>
              </a:rPr>
              <a:t>Schedule</a:t>
            </a:r>
            <a:r>
              <a:rPr lang="en-US" altLang="en-US" sz="4000" dirty="0" smtClean="0">
                <a:solidFill>
                  <a:srgbClr val="373D54"/>
                </a:solidFill>
                <a:latin typeface="Arial" charset="0"/>
                <a:ea typeface="Adobe Heiti Std R" pitchFamily="34" charset="-128"/>
                <a:cs typeface="Arial" charset="0"/>
              </a:rPr>
              <a:t>  </a:t>
            </a:r>
            <a:endParaRPr lang="en-US" altLang="en-US" sz="4000" dirty="0">
              <a:solidFill>
                <a:srgbClr val="373D54"/>
              </a:solidFill>
              <a:latin typeface="Arial" charset="0"/>
              <a:ea typeface="Adobe Heiti Std R" pitchFamily="34" charset="-128"/>
              <a:cs typeface="Arial" charset="0"/>
            </a:endParaRP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12700" y="995363"/>
            <a:ext cx="9131300" cy="515937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altLang="en-US" sz="2800" b="1" dirty="0" smtClean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2800" b="1" dirty="0" smtClean="0"/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–"/>
              <a:defRPr/>
            </a:pPr>
            <a:endParaRPr lang="en-US" altLang="en-US" sz="2400" b="1" dirty="0"/>
          </a:p>
        </p:txBody>
      </p:sp>
      <p:sp>
        <p:nvSpPr>
          <p:cNvPr id="23556" name="Slide Number Placeholder 3"/>
          <p:cNvSpPr>
            <a:spLocks/>
          </p:cNvSpPr>
          <p:nvPr/>
        </p:nvSpPr>
        <p:spPr bwMode="auto">
          <a:xfrm>
            <a:off x="12705" y="5956303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693" rIns="91387" bIns="45693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43939"/>
              </p:ext>
            </p:extLst>
          </p:nvPr>
        </p:nvGraphicFramePr>
        <p:xfrm>
          <a:off x="754669" y="1639519"/>
          <a:ext cx="7567863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570"/>
                <a:gridCol w="2406315"/>
                <a:gridCol w="26589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01/2013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01/2013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Design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10/2013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10/2014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Pilot Phase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08/2014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08/2015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 One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08/2015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11/2016*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 Two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08/2016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 Three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08/2017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804041" y="766412"/>
            <a:ext cx="8001000" cy="715962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solidFill>
                  <a:srgbClr val="373D54"/>
                </a:solidFill>
                <a:latin typeface="Arial" charset="0"/>
                <a:ea typeface="Adobe Heiti Std R" pitchFamily="34" charset="-128"/>
                <a:cs typeface="Arial" charset="0"/>
              </a:rPr>
              <a:t>Budget  </a:t>
            </a:r>
            <a:endParaRPr lang="en-US" altLang="en-US" sz="4400" dirty="0">
              <a:solidFill>
                <a:srgbClr val="373D54"/>
              </a:solidFill>
              <a:latin typeface="Arial" charset="0"/>
              <a:ea typeface="Adobe Heiti Std R" pitchFamily="34" charset="-128"/>
              <a:cs typeface="Arial" charset="0"/>
            </a:endParaRP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12700" y="1624263"/>
            <a:ext cx="8469563" cy="4530476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400" b="1" dirty="0" smtClean="0"/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800" b="1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800" b="1" dirty="0" smtClean="0"/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–"/>
              <a:defRPr/>
            </a:pPr>
            <a:endParaRPr lang="en-US" altLang="en-US" sz="2400" b="1" dirty="0"/>
          </a:p>
        </p:txBody>
      </p:sp>
      <p:sp>
        <p:nvSpPr>
          <p:cNvPr id="23556" name="Slide Number Placeholder 3"/>
          <p:cNvSpPr>
            <a:spLocks/>
          </p:cNvSpPr>
          <p:nvPr/>
        </p:nvSpPr>
        <p:spPr bwMode="auto">
          <a:xfrm>
            <a:off x="12705" y="5956303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693" rIns="91387" bIns="45693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04041" y="1624263"/>
            <a:ext cx="8001000" cy="50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2699" indent="-342699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515" indent="-285582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333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264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197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130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064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96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27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800" b="1" dirty="0" smtClean="0"/>
              <a:t>Original Project Budget - $100M</a:t>
            </a:r>
          </a:p>
          <a:p>
            <a:pPr lvl="1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400" b="1" dirty="0" smtClean="0"/>
              <a:t>Software Licenses</a:t>
            </a:r>
          </a:p>
          <a:p>
            <a:pPr lvl="1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400" b="1" dirty="0" smtClean="0"/>
              <a:t>Cloud Managed Services</a:t>
            </a:r>
          </a:p>
          <a:p>
            <a:pPr lvl="1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400" b="1" dirty="0" smtClean="0"/>
              <a:t>Contract Deployment Services</a:t>
            </a:r>
          </a:p>
          <a:p>
            <a:pPr lvl="1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400" b="1" dirty="0" smtClean="0"/>
              <a:t>Project Staff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800" b="1" dirty="0" smtClean="0"/>
              <a:t>Estimated Expenditure January 2016 - $83M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800" b="1" dirty="0" smtClean="0"/>
              <a:t>Actual Expenditure January 2016 - $73M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800" b="1" dirty="0" smtClean="0"/>
              <a:t>Projected Project Budget - $110M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400" b="1" dirty="0" smtClean="0"/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800" b="1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2800" b="1" dirty="0" smtClean="0"/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47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914400" y="854004"/>
            <a:ext cx="8001000" cy="715962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solidFill>
                  <a:srgbClr val="373D54"/>
                </a:solidFill>
                <a:latin typeface="Arial" charset="0"/>
                <a:ea typeface="Adobe Heiti Std R" pitchFamily="34" charset="-128"/>
                <a:cs typeface="Arial" charset="0"/>
              </a:rPr>
              <a:t>Pilot Status</a:t>
            </a:r>
            <a:endParaRPr lang="en-US" altLang="en-US" sz="4400" dirty="0">
              <a:solidFill>
                <a:srgbClr val="373D54"/>
              </a:solidFill>
              <a:latin typeface="Arial" charset="0"/>
              <a:ea typeface="Adobe Heiti Std R" pitchFamily="34" charset="-128"/>
              <a:cs typeface="Arial" charset="0"/>
            </a:endParaRP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1243262" y="1678992"/>
            <a:ext cx="7672138" cy="447574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Stabilization phase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Staff continuing to adapt to new systems and business process changes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Winter quarter much better than fall 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31K active student accounts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13K average logins on weekdays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400" b="1" dirty="0" smtClean="0"/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sz="2800" b="1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800" b="1" dirty="0" smtClean="0"/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–"/>
              <a:defRPr/>
            </a:pPr>
            <a:endParaRPr lang="en-US" altLang="en-US" sz="2400" b="1" dirty="0"/>
          </a:p>
        </p:txBody>
      </p:sp>
      <p:sp>
        <p:nvSpPr>
          <p:cNvPr id="23556" name="Slide Number Placeholder 3"/>
          <p:cNvSpPr>
            <a:spLocks/>
          </p:cNvSpPr>
          <p:nvPr/>
        </p:nvSpPr>
        <p:spPr bwMode="auto">
          <a:xfrm>
            <a:off x="12705" y="5956303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7" tIns="45693" rIns="91387" bIns="45693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68" y="840938"/>
            <a:ext cx="7784432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Lessons Learned</a:t>
            </a:r>
            <a:endParaRPr lang="en-US" sz="44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383631" y="1606824"/>
            <a:ext cx="6870031" cy="47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2699" indent="-342699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515" indent="-285582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333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264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197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130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064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96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27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Data Conversion</a:t>
            </a:r>
            <a:endParaRPr lang="en-US" altLang="en-US" sz="2800" b="1" dirty="0"/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Payroll Business Process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General Ledger Crosswalk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External Systems Interfaces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Individual Access/Security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Data Services &amp; Reporting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Training/Change Management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70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30" y="754228"/>
            <a:ext cx="7784432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Going to Scale</a:t>
            </a:r>
            <a:endParaRPr lang="en-US" sz="44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383630" y="1515922"/>
            <a:ext cx="6870031" cy="48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2699" indent="-342699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515" indent="-285582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333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264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197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130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064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996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27" indent="-228465" algn="l" defTabSz="9138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Master Configuration Exists</a:t>
            </a:r>
            <a:endParaRPr lang="en-US" altLang="en-US" sz="2800" b="1" dirty="0"/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Common General Ledger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Common Coding and Naming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Methodology Changes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Training/Business Processes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Data Services &amp; Reporting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b="1" dirty="0" smtClean="0"/>
              <a:t>College Ownership</a:t>
            </a:r>
          </a:p>
        </p:txBody>
      </p:sp>
    </p:spTree>
    <p:extLst>
      <p:ext uri="{BB962C8B-B14F-4D97-AF65-F5344CB8AC3E}">
        <p14:creationId xmlns:p14="http://schemas.microsoft.com/office/powerpoint/2010/main" val="27449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44" y="708619"/>
            <a:ext cx="7784432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QUESTIONS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88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ontent_x0020_Owner xmlns="686bc730-dfb5-4557-ac43-64e2aeb71117">
      <UserInfo>
        <DisplayName/>
        <AccountId xsi:nil="true"/>
        <AccountType/>
      </UserInfo>
    </Content_x0020_Owner>
    <Menu_x0020_Group xmlns="686bc730-dfb5-4557-ac43-64e2aeb71117">Publications &amp; Printing</Menu_x0020_Group>
    <Category xmlns="686bc730-dfb5-4557-ac43-64e2aeb71117">SBCTC Templates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C85DF201F3440983A4D20893D1F18" ma:contentTypeVersion="7" ma:contentTypeDescription="Create a new document." ma:contentTypeScope="" ma:versionID="3120e1468ba241be82a9b49d9d617204">
  <xsd:schema xmlns:xsd="http://www.w3.org/2001/XMLSchema" xmlns:p="http://schemas.microsoft.com/office/2006/metadata/properties" xmlns:ns2="686bc730-dfb5-4557-ac43-64e2aeb71117" targetNamespace="http://schemas.microsoft.com/office/2006/metadata/properties" ma:root="true" ma:fieldsID="84243955640b8df314a2bbca307abb85" ns2:_="">
    <xsd:import namespace="686bc730-dfb5-4557-ac43-64e2aeb71117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86bc730-dfb5-4557-ac43-64e2aeb71117" elementFormDefault="qualified">
    <xsd:import namespace="http://schemas.microsoft.com/office/2006/documentManagement/types"/>
    <xsd:element name="Menu_x0020_Group" ma:index="2" nillable="true" ma:displayName="Menu Group" ma:default="Publications &amp; Printing" ma:format="Dropdown" ma:internalName="Menu_x0020_Group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internalName="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5C03CF-82BE-4E90-99F2-C55902929B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C73C7A-C87F-429B-B032-4C55552C8DA0}">
  <ds:schemaRefs>
    <ds:schemaRef ds:uri="http://purl.org/dc/dcmitype/"/>
    <ds:schemaRef ds:uri="http://www.w3.org/XML/1998/namespace"/>
    <ds:schemaRef ds:uri="686bc730-dfb5-4557-ac43-64e2aeb711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BCE630-32CC-4D05-8290-EA702C63A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bc730-dfb5-4557-ac43-64e2aeb711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201</Words>
  <Application>Microsoft Office PowerPoint</Application>
  <PresentationFormat>On-screen Show (4:3)</PresentationFormat>
  <Paragraphs>88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2_Office Theme</vt:lpstr>
      <vt:lpstr>3_Office Theme</vt:lpstr>
      <vt:lpstr>ctcLink Project Review</vt:lpstr>
      <vt:lpstr>Background  </vt:lpstr>
      <vt:lpstr>Schedule  </vt:lpstr>
      <vt:lpstr>Budget  </vt:lpstr>
      <vt:lpstr>Pilot Status</vt:lpstr>
      <vt:lpstr>Lessons Learned</vt:lpstr>
      <vt:lpstr>Going to Scale</vt:lpstr>
      <vt:lpstr>QUESTIONS?</vt:lpstr>
    </vt:vector>
  </TitlesOfParts>
  <Company>Azure Summers Freelance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Azure Summers</dc:creator>
  <cp:lastModifiedBy>Janelle Runyon</cp:lastModifiedBy>
  <cp:revision>65</cp:revision>
  <cp:lastPrinted>2016-02-10T17:32:56Z</cp:lastPrinted>
  <dcterms:created xsi:type="dcterms:W3CDTF">2014-10-22T16:59:43Z</dcterms:created>
  <dcterms:modified xsi:type="dcterms:W3CDTF">2016-02-10T22:29:27Z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0x010100A08C85DF201F3440983A4D20893D1F18</vt:lpwstr>
  </property>
</Properties>
</file>