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67" r:id="rId5"/>
  </p:sldMasterIdLst>
  <p:notesMasterIdLst>
    <p:notesMasterId r:id="rId11"/>
  </p:notesMasterIdLst>
  <p:handoutMasterIdLst>
    <p:handoutMasterId r:id="rId12"/>
  </p:handoutMasterIdLst>
  <p:sldIdLst>
    <p:sldId id="323" r:id="rId6"/>
    <p:sldId id="326" r:id="rId7"/>
    <p:sldId id="327" r:id="rId8"/>
    <p:sldId id="344" r:id="rId9"/>
    <p:sldId id="330" r:id="rId10"/>
  </p:sldIdLst>
  <p:sldSz cx="12192000" cy="6858000"/>
  <p:notesSz cx="7010400" cy="92964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763073-9DD0-4015-B2CA-525C83A7C236}">
          <p14:sldIdLst>
            <p14:sldId id="323"/>
            <p14:sldId id="326"/>
            <p14:sldId id="327"/>
            <p14:sldId id="344"/>
            <p14:sldId id="330"/>
          </p14:sldIdLst>
        </p14:section>
        <p14:section name="Untitled Section" id="{F1D9FE33-41DE-41BB-83EF-773B69EF0255}">
          <p14:sldIdLst/>
        </p14:section>
        <p14:section name="Untitled Section" id="{038EB774-9E21-4BA8-A28B-2D13D2645917}">
          <p14:sldIdLst/>
        </p14:section>
        <p14:section name="Untitled Section" id="{58928338-B9BB-492C-8D7B-F660B0378E6F}">
          <p14:sldIdLst/>
        </p14:section>
      </p14:sectionLst>
    </p:ex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A500"/>
    <a:srgbClr val="6E0E7E"/>
    <a:srgbClr val="9313A8"/>
    <a:srgbClr val="62A200"/>
    <a:srgbClr val="2C0035"/>
    <a:srgbClr val="42004F"/>
    <a:srgbClr val="65A600"/>
    <a:srgbClr val="B2D2D6"/>
    <a:srgbClr val="9DD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4" autoAdjust="0"/>
    <p:restoredTop sz="76982" autoAdjust="0"/>
  </p:normalViewPr>
  <p:slideViewPr>
    <p:cSldViewPr snapToGrid="0">
      <p:cViewPr varScale="1">
        <p:scale>
          <a:sx n="89" d="100"/>
          <a:sy n="89" d="100"/>
        </p:scale>
        <p:origin x="1068" y="96"/>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8" d="100"/>
          <a:sy n="68" d="100"/>
        </p:scale>
        <p:origin x="2559" y="30"/>
      </p:cViewPr>
      <p:guideLst>
        <p:guide orient="horz" pos="2928"/>
        <p:guide pos="2209"/>
      </p:guideLst>
    </p:cSldViewPr>
  </p:notes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1" cy="464820"/>
          </a:xfrm>
          <a:prstGeom prst="rect">
            <a:avLst/>
          </a:prstGeom>
        </p:spPr>
        <p:txBody>
          <a:bodyPr vert="horz" lIns="92413" tIns="46207" rIns="92413" bIns="46207" rtlCol="0"/>
          <a:lstStyle>
            <a:lvl1pPr algn="l">
              <a:defRPr sz="1200"/>
            </a:lvl1pPr>
          </a:lstStyle>
          <a:p>
            <a:endParaRPr lang="en-US" dirty="0"/>
          </a:p>
        </p:txBody>
      </p:sp>
      <p:sp>
        <p:nvSpPr>
          <p:cNvPr id="7" name="Date Placeholder 6"/>
          <p:cNvSpPr>
            <a:spLocks noGrp="1"/>
          </p:cNvSpPr>
          <p:nvPr>
            <p:ph type="dt" sz="quarter" idx="1"/>
          </p:nvPr>
        </p:nvSpPr>
        <p:spPr>
          <a:xfrm>
            <a:off x="3970940" y="0"/>
            <a:ext cx="3037841" cy="464820"/>
          </a:xfrm>
          <a:prstGeom prst="rect">
            <a:avLst/>
          </a:prstGeom>
        </p:spPr>
        <p:txBody>
          <a:bodyPr vert="horz" lIns="92413" tIns="46207" rIns="92413" bIns="46207" rtlCol="0"/>
          <a:lstStyle>
            <a:lvl1pPr algn="r">
              <a:defRPr sz="1200"/>
            </a:lvl1pPr>
          </a:lstStyle>
          <a:p>
            <a:fld id="{A3A6EC53-78F5-4E93-A3A4-663C37596E9E}" type="datetime1">
              <a:rPr lang="en-US" smtClean="0"/>
              <a:pPr/>
              <a:t>3/27/2017</a:t>
            </a:fld>
            <a:endParaRPr lang="en-US" dirty="0"/>
          </a:p>
        </p:txBody>
      </p:sp>
      <p:sp>
        <p:nvSpPr>
          <p:cNvPr id="8" name="Footer Placeholder 7"/>
          <p:cNvSpPr>
            <a:spLocks noGrp="1"/>
          </p:cNvSpPr>
          <p:nvPr>
            <p:ph type="ftr" sz="quarter" idx="2"/>
          </p:nvPr>
        </p:nvSpPr>
        <p:spPr>
          <a:xfrm>
            <a:off x="0" y="8829970"/>
            <a:ext cx="5923788" cy="337975"/>
          </a:xfrm>
          <a:prstGeom prst="rect">
            <a:avLst/>
          </a:prstGeom>
        </p:spPr>
        <p:txBody>
          <a:bodyPr vert="horz" lIns="92413" tIns="46207" rIns="92413" bIns="46207" rtlCol="0" anchor="b"/>
          <a:lstStyle>
            <a:lvl1pPr algn="l">
              <a:defRPr sz="1200"/>
            </a:lvl1pPr>
          </a:lstStyle>
          <a:p>
            <a:pPr marL="402702" defTabSz="923822"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02702" defTabSz="923822"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8"/>
            <a:ext cx="1096674" cy="464820"/>
          </a:xfrm>
          <a:prstGeom prst="rect">
            <a:avLst/>
          </a:prstGeom>
        </p:spPr>
        <p:txBody>
          <a:bodyPr vert="horz" lIns="92413" tIns="46207" rIns="92413" bIns="46207" rtlCol="0" anchor="b"/>
          <a:lstStyle>
            <a:lvl1pPr algn="r">
              <a:defRPr sz="1200"/>
            </a:lvl1pPr>
          </a:lstStyle>
          <a:p>
            <a:fld id="{0EC9E9D6-92A0-482B-A603-C9BA7FFB8190}" type="slidenum">
              <a:rPr lang="en-US" smtClean="0"/>
              <a:pPr/>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1" cy="464820"/>
          </a:xfrm>
          <a:prstGeom prst="rect">
            <a:avLst/>
          </a:prstGeom>
        </p:spPr>
        <p:txBody>
          <a:bodyPr vert="horz" lIns="92413" tIns="46207" rIns="92413" bIns="46207"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404813" y="693738"/>
            <a:ext cx="6200775" cy="3487737"/>
          </a:xfrm>
          <a:prstGeom prst="rect">
            <a:avLst/>
          </a:prstGeom>
          <a:noFill/>
          <a:ln w="12700">
            <a:solidFill>
              <a:prstClr val="black"/>
            </a:solidFill>
          </a:ln>
        </p:spPr>
        <p:txBody>
          <a:bodyPr vert="horz" lIns="92413" tIns="46207" rIns="92413" bIns="46207" rtlCol="0" anchor="ctr"/>
          <a:lstStyle/>
          <a:p>
            <a:endParaRPr lang="en-US" dirty="0"/>
          </a:p>
        </p:txBody>
      </p:sp>
      <p:sp>
        <p:nvSpPr>
          <p:cNvPr id="10" name="Footer Placeholder 9"/>
          <p:cNvSpPr>
            <a:spLocks noGrp="1"/>
          </p:cNvSpPr>
          <p:nvPr>
            <p:ph type="ftr" sz="quarter" idx="4"/>
          </p:nvPr>
        </p:nvSpPr>
        <p:spPr>
          <a:xfrm>
            <a:off x="2" y="8831582"/>
            <a:ext cx="6052312" cy="361899"/>
          </a:xfrm>
          <a:prstGeom prst="rect">
            <a:avLst/>
          </a:prstGeom>
        </p:spPr>
        <p:txBody>
          <a:bodyPr vert="horz" lIns="92413" tIns="46207" rIns="92413" bIns="46207" rtlCol="0" anchor="b"/>
          <a:lstStyle>
            <a:lvl1pPr marL="577580" indent="0" algn="l">
              <a:defRPr sz="1200"/>
            </a:lvl1pPr>
          </a:lstStyle>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970940" y="0"/>
            <a:ext cx="3037841" cy="464820"/>
          </a:xfrm>
          <a:prstGeom prst="rect">
            <a:avLst/>
          </a:prstGeom>
        </p:spPr>
        <p:txBody>
          <a:bodyPr vert="horz" lIns="92413" tIns="46207" rIns="92413" bIns="46207" rtlCol="0"/>
          <a:lstStyle>
            <a:lvl1pPr algn="r">
              <a:defRPr sz="1200"/>
            </a:lvl1pPr>
          </a:lstStyle>
          <a:p>
            <a:fld id="{A8169D3E-AA8A-43A8-A9E4-09EDE817CDC5}" type="datetime1">
              <a:rPr lang="en-US" smtClean="0"/>
              <a:pPr/>
              <a:t>3/27/2017</a:t>
            </a:fld>
            <a:endParaRPr lang="en-US" dirty="0"/>
          </a:p>
        </p:txBody>
      </p:sp>
      <p:sp>
        <p:nvSpPr>
          <p:cNvPr id="12" name="Notes Placeholder 11"/>
          <p:cNvSpPr>
            <a:spLocks noGrp="1"/>
          </p:cNvSpPr>
          <p:nvPr>
            <p:ph type="body" sz="quarter" idx="3"/>
          </p:nvPr>
        </p:nvSpPr>
        <p:spPr>
          <a:xfrm>
            <a:off x="701041" y="4415792"/>
            <a:ext cx="5608320" cy="4183380"/>
          </a:xfrm>
          <a:prstGeom prst="rect">
            <a:avLst/>
          </a:prstGeom>
        </p:spPr>
        <p:txBody>
          <a:bodyPr vert="horz" lIns="92413" tIns="46207" rIns="92413" bIns="462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8" y="8829968"/>
            <a:ext cx="968150" cy="464820"/>
          </a:xfrm>
          <a:prstGeom prst="rect">
            <a:avLst/>
          </a:prstGeom>
        </p:spPr>
        <p:txBody>
          <a:bodyPr vert="horz" lIns="92413" tIns="46207" rIns="92413" bIns="46207" rtlCol="0" anchor="b"/>
          <a:lstStyle>
            <a:lvl1pPr algn="r">
              <a:defRPr sz="1200"/>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Segoe UI Light" pitchFamily="34" charset="0"/>
        <a:ea typeface="+mn-ea"/>
        <a:cs typeface="+mn-cs"/>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Segoe UI Light" pitchFamily="34" charset="0"/>
        <a:ea typeface="+mn-ea"/>
        <a:cs typeface="+mn-cs"/>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3/27/2017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9823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8169D3E-AA8A-43A8-A9E4-09EDE817CDC5}" type="datetime1">
              <a:rPr lang="en-US" smtClean="0"/>
              <a:pPr/>
              <a:t>3/27/2017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66993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aseline="0" dirty="0" smtClean="0"/>
              <a:t>Showing this to show you that last time we were projecting a$13.1 variance, and when we closed January books were projecting about $8.9 million; however, with that, we pushed for further reductions and now are projecting closer to $7.4 by asking for further </a:t>
            </a:r>
            <a:r>
              <a:rPr lang="en-US" sz="1000" baseline="0" dirty="0" smtClean="0"/>
              <a:t>deferrals</a:t>
            </a:r>
          </a:p>
          <a:p>
            <a:pPr marL="0" indent="0">
              <a:buFont typeface="Arial" panose="020B0604020202020204" pitchFamily="34" charset="0"/>
              <a:buNone/>
            </a:pPr>
            <a:endParaRPr lang="en-US" sz="1000" baseline="0" dirty="0" smtClean="0"/>
          </a:p>
          <a:p>
            <a:pPr marL="171450" indent="-171450">
              <a:buFont typeface="Arial" panose="020B0604020202020204" pitchFamily="34" charset="0"/>
              <a:buChar char="•"/>
            </a:pPr>
            <a:r>
              <a:rPr lang="en-US" sz="1000" baseline="0" dirty="0" smtClean="0"/>
              <a:t>The biggest areas of concern are in our FFS arena much of which is due to rates not keeping up with inflation (increasing costs for vendor contracts and salary adjustments; by and large our allocations support the businesses with some slight exceptions</a:t>
            </a:r>
          </a:p>
          <a:p>
            <a:pPr marL="0" indent="0">
              <a:buFont typeface="Arial" panose="020B0604020202020204" pitchFamily="34" charset="0"/>
              <a:buNone/>
            </a:pPr>
            <a:endParaRPr lang="en-US" sz="1000" baseline="0" dirty="0" smtClean="0"/>
          </a:p>
          <a:p>
            <a:pPr marL="171450" indent="-171450">
              <a:buFont typeface="Arial" panose="020B0604020202020204" pitchFamily="34" charset="0"/>
              <a:buChar char="•"/>
            </a:pPr>
            <a:r>
              <a:rPr lang="en-US" sz="1000" baseline="0" dirty="0" smtClean="0"/>
              <a:t>We still have not been able to meet our $5.4 million reduction target much of which is due to other necessary spending </a:t>
            </a:r>
            <a:r>
              <a:rPr lang="en-US" sz="1000" baseline="0" dirty="0" err="1" smtClean="0"/>
              <a:t>ie</a:t>
            </a:r>
            <a:r>
              <a:rPr lang="en-US" sz="1000" baseline="0" dirty="0" smtClean="0"/>
              <a:t> cybersecurity, phones, </a:t>
            </a:r>
            <a:r>
              <a:rPr lang="en-US" sz="1000" baseline="0" dirty="0" err="1" smtClean="0"/>
              <a:t>etc</a:t>
            </a:r>
            <a:endParaRPr lang="en-US" sz="1000" baseline="0" dirty="0" smtClean="0"/>
          </a:p>
          <a:p>
            <a:pPr marL="171450" indent="-171450">
              <a:buFont typeface="Arial" panose="020B0604020202020204" pitchFamily="34" charset="0"/>
              <a:buChar char="•"/>
            </a:pPr>
            <a:r>
              <a:rPr lang="en-US" sz="1000" baseline="0" dirty="0" smtClean="0"/>
              <a:t>We did have to do a RIF which affected several staff and ultimately ended up with 2 staff without RIF options, several filling vacancies or demoting, and some leaving and finding jobs outside of WaTech</a:t>
            </a:r>
          </a:p>
          <a:p>
            <a:pPr marL="171450" indent="-171450">
              <a:buFont typeface="Arial" panose="020B0604020202020204" pitchFamily="34" charset="0"/>
              <a:buChar char="•"/>
            </a:pPr>
            <a:r>
              <a:rPr lang="en-US" sz="1000" baseline="0" dirty="0" smtClean="0"/>
              <a:t>We continue to strive to meet the reduction targets and continue to do our best to least impact our customers, but with any reduction the impact is still felt by all</a:t>
            </a:r>
            <a:endParaRPr lang="en-US" sz="1000" baseline="0" dirty="0" smtClean="0"/>
          </a:p>
          <a:p>
            <a:pPr marL="171450" indent="-171450">
              <a:buFont typeface="Arial" panose="020B0604020202020204" pitchFamily="34" charset="0"/>
              <a:buChar char="•"/>
            </a:pPr>
            <a:r>
              <a:rPr lang="en-US" sz="1000" baseline="0" dirty="0" smtClean="0"/>
              <a:t>While we are concerned </a:t>
            </a:r>
            <a:r>
              <a:rPr lang="en-US" sz="1000" baseline="0" dirty="0" smtClean="0"/>
              <a:t>with </a:t>
            </a:r>
            <a:r>
              <a:rPr lang="en-US" sz="1000" baseline="0" dirty="0" smtClean="0"/>
              <a:t>these deferrals, we are pushing to meet the targets set by OFM for this fiscal year.  We are still short in </a:t>
            </a:r>
            <a:r>
              <a:rPr lang="en-US" sz="1000" baseline="0" dirty="0" smtClean="0"/>
              <a:t>meeting fund </a:t>
            </a:r>
            <a:r>
              <a:rPr lang="en-US" sz="1000" baseline="0" dirty="0" smtClean="0"/>
              <a:t>458 </a:t>
            </a:r>
            <a:r>
              <a:rPr lang="en-US" sz="1000" baseline="0" dirty="0" smtClean="0"/>
              <a:t>reductions by </a:t>
            </a:r>
            <a:r>
              <a:rPr lang="en-US" sz="1000" baseline="0" dirty="0" smtClean="0"/>
              <a:t>about $724k</a:t>
            </a:r>
          </a:p>
          <a:p>
            <a:pPr marL="171450" indent="-171450">
              <a:buFont typeface="Arial" panose="020B0604020202020204" pitchFamily="34" charset="0"/>
              <a:buChar char="•"/>
            </a:pPr>
            <a:r>
              <a:rPr lang="en-US" sz="1000" baseline="0" dirty="0" smtClean="0"/>
              <a:t>As you know, deferrals do become a risk and unfortunately slow down progress of getting planned for service upgrades/changes in place; we hope that delaying some of these things another few months will not have major customer </a:t>
            </a:r>
            <a:r>
              <a:rPr lang="en-US" sz="1000" baseline="0" dirty="0" smtClean="0"/>
              <a:t>impact—We have $5.1 million in deferrals:  SDC batteries, Firewall capital expenditures, laptop refreshes, VOIP upgrades, campus fiber network, reduce circuit procurement, mainframe disaster recovery capacity, </a:t>
            </a:r>
            <a:r>
              <a:rPr lang="en-US" sz="1000" baseline="0" dirty="0" err="1" smtClean="0"/>
              <a:t>netflow</a:t>
            </a:r>
            <a:r>
              <a:rPr lang="en-US" sz="1000" baseline="0" dirty="0" smtClean="0"/>
              <a:t> </a:t>
            </a:r>
          </a:p>
          <a:p>
            <a:pPr marL="447046" lvl="2" indent="-171450">
              <a:buFont typeface="Arial" panose="020B0604020202020204" pitchFamily="34" charset="0"/>
              <a:buChar char="•"/>
            </a:pPr>
            <a:endParaRPr lang="en-US" sz="1000" baseline="0" dirty="0" smtClean="0"/>
          </a:p>
          <a:p>
            <a:pPr marL="350365" lvl="1" indent="-171450">
              <a:buFont typeface="Arial" panose="020B0604020202020204" pitchFamily="34" charset="0"/>
              <a:buChar char="•"/>
            </a:pPr>
            <a:r>
              <a:rPr lang="en-US" sz="1000" baseline="0" dirty="0" smtClean="0"/>
              <a:t>The goal for the 17-19 biennium is to get stability in our services and end FY19 with a zero </a:t>
            </a:r>
            <a:r>
              <a:rPr lang="en-US" sz="1000" baseline="0" dirty="0" smtClean="0"/>
              <a:t>variance and try to reduce the negative fund balance by at least $1 million</a:t>
            </a:r>
            <a:endParaRPr lang="en-US" sz="1000" baseline="0" dirty="0" smtClean="0"/>
          </a:p>
          <a:p>
            <a:pPr marL="447046" lvl="2" indent="-171450">
              <a:buFont typeface="Arial" panose="020B0604020202020204" pitchFamily="34" charset="0"/>
              <a:buChar char="•"/>
            </a:pPr>
            <a:r>
              <a:rPr lang="en-US" sz="1000" baseline="0" dirty="0" smtClean="0"/>
              <a:t>With reductions we are implementing now, phasing out services that aren’t financially viable, increasing our customers, increasing rates and adoption of the Governor’s budget </a:t>
            </a:r>
            <a:r>
              <a:rPr lang="en-US" sz="1000" baseline="0" dirty="0" smtClean="0"/>
              <a:t>and likewise House proposal this </a:t>
            </a:r>
            <a:r>
              <a:rPr lang="en-US" sz="1000" baseline="0" dirty="0" smtClean="0"/>
              <a:t>appears within reach with the exception of mainframe and SDC for which we will be working closely with OFM on solutions</a:t>
            </a:r>
          </a:p>
          <a:p>
            <a:pPr marL="447046" lvl="2" indent="-171450">
              <a:buFont typeface="Arial" panose="020B0604020202020204" pitchFamily="34" charset="0"/>
              <a:buChar char="•"/>
            </a:pPr>
            <a:r>
              <a:rPr lang="en-US" sz="1000" baseline="0" dirty="0" smtClean="0"/>
              <a:t>The Senate budget does adopt some things that help us continue down this path, but much of it is not do-able unless we get rid of many services as their expectation is not only cost recoverable, but restoring the deficit in the fund balance; we can’t do this without raising rates beyond what makes sense or gutting services</a:t>
            </a:r>
            <a:r>
              <a:rPr lang="en-US" sz="1000" baseline="0" dirty="0" smtClean="0"/>
              <a:t>.</a:t>
            </a:r>
          </a:p>
          <a:p>
            <a:pPr marL="982980" lvl="1" indent="-342900">
              <a:buClr>
                <a:schemeClr val="accent2">
                  <a:lumMod val="60000"/>
                  <a:lumOff val="40000"/>
                </a:schemeClr>
              </a:buClr>
            </a:pPr>
            <a:r>
              <a:rPr lang="en-US" sz="1000" dirty="0" smtClean="0">
                <a:solidFill>
                  <a:schemeClr val="accent3"/>
                </a:solidFill>
                <a:latin typeface="Arial" panose="020B0604020202020204" pitchFamily="34" charset="0"/>
                <a:cs typeface="Arial" panose="020B0604020202020204" pitchFamily="34" charset="0"/>
              </a:rPr>
              <a:t>The Governor’s, House and the Senate’s FY2017 Supplemental Budget Proposal announced a number of cost containment measures to reduce operating expenditures in FY2017 and the following biennium 2017-2019. </a:t>
            </a:r>
          </a:p>
          <a:p>
            <a:pPr marL="982980" lvl="1" indent="-342900">
              <a:buClr>
                <a:schemeClr val="accent2">
                  <a:lumMod val="60000"/>
                  <a:lumOff val="40000"/>
                </a:schemeClr>
              </a:buClr>
            </a:pPr>
            <a:r>
              <a:rPr lang="en-US" sz="1000" dirty="0" smtClean="0">
                <a:solidFill>
                  <a:schemeClr val="accent3"/>
                </a:solidFill>
                <a:latin typeface="Arial" panose="020B0604020202020204" pitchFamily="34" charset="0"/>
                <a:cs typeface="Arial" panose="020B0604020202020204" pitchFamily="34" charset="0"/>
              </a:rPr>
              <a:t>The Governor’s, House and the Senate’s FY17 Proposal indicates a need for a strategic and operating review to achieve at least a $5.4 million reduction in expenditures this fiscal year</a:t>
            </a:r>
          </a:p>
          <a:p>
            <a:pPr marL="982980" lvl="1" indent="-342900">
              <a:buClr>
                <a:schemeClr val="accent2">
                  <a:lumMod val="60000"/>
                  <a:lumOff val="40000"/>
                </a:schemeClr>
              </a:buClr>
            </a:pPr>
            <a:r>
              <a:rPr lang="en-US" sz="1000" dirty="0" smtClean="0">
                <a:solidFill>
                  <a:schemeClr val="accent3"/>
                </a:solidFill>
                <a:latin typeface="Arial" panose="020B0604020202020204" pitchFamily="34" charset="0"/>
                <a:cs typeface="Arial" panose="020B0604020202020204" pitchFamily="34" charset="0"/>
              </a:rPr>
              <a:t>In addition to carrying forward the FY17 reductions in staffing and other permanent reductions for 17-19 totaling $8.5 million in in the Governor’s and House’s proposals, there is also another step of $7.6 million </a:t>
            </a:r>
          </a:p>
          <a:p>
            <a:pPr marL="1160773" lvl="2" indent="-342900">
              <a:buClr>
                <a:schemeClr val="accent2">
                  <a:lumMod val="60000"/>
                  <a:lumOff val="40000"/>
                </a:schemeClr>
              </a:buClr>
            </a:pPr>
            <a:r>
              <a:rPr lang="en-US" sz="1000" dirty="0" smtClean="0">
                <a:solidFill>
                  <a:schemeClr val="accent3"/>
                </a:solidFill>
                <a:latin typeface="Arial" panose="020B0604020202020204" pitchFamily="34" charset="0"/>
                <a:cs typeface="Arial" panose="020B0604020202020204" pitchFamily="34" charset="0"/>
              </a:rPr>
              <a:t>The Senate proposal also includes the carrying forward of the FY17 reductions in staffing and other permanent reductions for 17-19 totaling $8.5 million as well as an additional $25.6 million in the Senate to reduce expenditures to align expenditures to revenues and reduce the fund balance to zero</a:t>
            </a:r>
          </a:p>
          <a:p>
            <a:pPr marL="447046" lvl="2" indent="-171450">
              <a:buFont typeface="Arial" panose="020B0604020202020204" pitchFamily="34" charset="0"/>
              <a:buChar char="•"/>
            </a:pPr>
            <a:endParaRPr lang="en-US" sz="10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3/27/2017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14451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As you can see, we continue</a:t>
            </a:r>
            <a:r>
              <a:rPr lang="en-US" baseline="0" dirty="0" smtClean="0"/>
              <a:t> to be concerned as to how to solve the SDC and Mainframe shortfalls and will be working closely with OFM to try to resolve this complex issues.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3/27/2017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86798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a:t>
            </a:r>
            <a:r>
              <a:rPr lang="en-US" baseline="0" dirty="0" smtClean="0"/>
              <a:t> continue to be our goals and where we are headed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3822"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169D3E-AA8A-43A8-A9E4-09EDE817CDC5}" type="datetime1">
              <a:rPr lang="en-US" smtClean="0"/>
              <a:pPr/>
              <a:t>3/27/2017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859067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bwMode="gray">
          <a:xfrm>
            <a:off x="645792" y="0"/>
            <a:ext cx="4279540" cy="4639073"/>
          </a:xfrm>
          <a:prstGeom prst="rect">
            <a:avLst/>
          </a:prstGeom>
          <a:solidFill>
            <a:schemeClr val="accent4">
              <a:alpha val="6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Trebuchet MS"/>
              <a:ea typeface="Segoe UI" pitchFamily="34" charset="0"/>
              <a:cs typeface="Segoe UI" pitchFamily="34" charset="0"/>
            </a:endParaRPr>
          </a:p>
        </p:txBody>
      </p:sp>
      <p:sp>
        <p:nvSpPr>
          <p:cNvPr id="9" name="Title 1"/>
          <p:cNvSpPr>
            <a:spLocks noGrp="1"/>
          </p:cNvSpPr>
          <p:nvPr>
            <p:ph type="title" hasCustomPrompt="1"/>
          </p:nvPr>
        </p:nvSpPr>
        <p:spPr bwMode="ltGray">
          <a:xfrm>
            <a:off x="645791" y="1263768"/>
            <a:ext cx="4134982" cy="2160443"/>
          </a:xfrm>
          <a:prstGeom prst="rect">
            <a:avLst/>
          </a:prstGeom>
          <a:noFill/>
          <a:ln>
            <a:noFill/>
          </a:ln>
        </p:spPr>
        <p:txBody>
          <a:bodyPr lIns="146304" tIns="91440" rIns="146304" bIns="91440" anchor="t" anchorCtr="0"/>
          <a:lstStyle>
            <a:lvl1pPr>
              <a:defRPr sz="3600" spc="-98" baseline="0">
                <a:gradFill>
                  <a:gsLst>
                    <a:gs pos="0">
                      <a:srgbClr val="FFFFFF"/>
                    </a:gs>
                    <a:gs pos="100000">
                      <a:srgbClr val="FFFFFF"/>
                    </a:gs>
                  </a:gsLst>
                  <a:lin ang="5400000" scaled="0"/>
                </a:gradFill>
                <a:latin typeface="Trebuchet MS"/>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45139" y="3414331"/>
            <a:ext cx="4128214" cy="1004524"/>
          </a:xfrm>
          <a:prstGeom prst="rect">
            <a:avLst/>
          </a:prstGeom>
          <a:noFill/>
          <a:ln>
            <a:noFill/>
          </a:ln>
        </p:spPr>
        <p:txBody>
          <a:bodyPr lIns="182880" tIns="146304" rIns="182880" bIns="146304">
            <a:noAutofit/>
          </a:bodyPr>
          <a:lstStyle>
            <a:lvl1pPr marL="0" indent="0">
              <a:spcBef>
                <a:spcPts val="0"/>
              </a:spcBef>
              <a:buNone/>
              <a:defRPr sz="2000" spc="0" baseline="0">
                <a:gradFill>
                  <a:gsLst>
                    <a:gs pos="1250">
                      <a:srgbClr val="FFFFFF"/>
                    </a:gs>
                    <a:gs pos="99000">
                      <a:srgbClr val="FFFFFF"/>
                    </a:gs>
                  </a:gsLst>
                  <a:lin ang="5400000" scaled="0"/>
                </a:gradFill>
                <a:latin typeface="Trebuchet MS"/>
                <a:cs typeface="Trebuchet MS"/>
              </a:defRPr>
            </a:lvl1pPr>
          </a:lstStyle>
          <a:p>
            <a:pPr lvl="0"/>
            <a:r>
              <a:rPr lang="en-US" dirty="0" smtClean="0"/>
              <a:t>Subtitle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416" y="5606163"/>
            <a:ext cx="2433781" cy="824838"/>
          </a:xfrm>
          <a:prstGeom prst="rect">
            <a:avLst/>
          </a:prstGeom>
        </p:spPr>
      </p:pic>
    </p:spTree>
    <p:extLst>
      <p:ext uri="{BB962C8B-B14F-4D97-AF65-F5344CB8AC3E}">
        <p14:creationId xmlns:p14="http://schemas.microsoft.com/office/powerpoint/2010/main" val="2415317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0_4 Columns Sub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1386502"/>
          </a:xfrm>
          <a:prstGeom prst="rect">
            <a:avLst/>
          </a:prstGeom>
        </p:spPr>
      </p:pic>
      <p:sp>
        <p:nvSpPr>
          <p:cNvPr id="5" name="Content Placeholder 4"/>
          <p:cNvSpPr>
            <a:spLocks noGrp="1"/>
          </p:cNvSpPr>
          <p:nvPr>
            <p:ph sz="quarter" idx="11"/>
          </p:nvPr>
        </p:nvSpPr>
        <p:spPr>
          <a:xfrm>
            <a:off x="430696" y="1645661"/>
            <a:ext cx="8122820" cy="4418663"/>
          </a:xfrm>
          <a:prstGeom prst="rect">
            <a:avLst/>
          </a:prstGeom>
        </p:spPr>
        <p:txBody>
          <a:bodyPr vert="horz"/>
          <a:lstStyle>
            <a:lvl1pPr marL="0" indent="0">
              <a:buClrTx/>
              <a:buFont typeface="Arial"/>
              <a:buNone/>
              <a:defRPr sz="1600"/>
            </a:lvl1pPr>
            <a:lvl2pPr>
              <a:defRPr sz="1600"/>
            </a:lvl2pPr>
            <a:lvl3pPr>
              <a:defRPr sz="1600"/>
            </a:lvl3pPr>
            <a:lvl4pPr>
              <a:defRPr sz="1600"/>
            </a:lvl4pPr>
            <a:lvl5pPr>
              <a:defRPr sz="1600"/>
            </a:lvl5pPr>
          </a:lstStyle>
          <a:p>
            <a:pPr lvl="0"/>
            <a:r>
              <a:rPr lang="en-US" dirty="0" smtClean="0"/>
              <a:t>Click to edit Master text styles</a:t>
            </a:r>
            <a:endParaRPr lang="en-US" dirty="0"/>
          </a:p>
        </p:txBody>
      </p:sp>
      <p:sp>
        <p:nvSpPr>
          <p:cNvPr id="7" name="Content Placeholder 6"/>
          <p:cNvSpPr>
            <a:spLocks noGrp="1"/>
          </p:cNvSpPr>
          <p:nvPr>
            <p:ph sz="quarter" idx="12"/>
          </p:nvPr>
        </p:nvSpPr>
        <p:spPr>
          <a:xfrm>
            <a:off x="8773834" y="1650021"/>
            <a:ext cx="3118179" cy="4402909"/>
          </a:xfrm>
          <a:prstGeom prst="rect">
            <a:avLst/>
          </a:prstGeom>
        </p:spPr>
        <p:txBody>
          <a:bodyPr vert="horz"/>
          <a:lstStyle>
            <a:lvl1pPr marL="0" indent="0">
              <a:buClrTx/>
              <a:buFont typeface="Arial"/>
              <a:buNone/>
              <a:defRPr sz="1600"/>
            </a:lvl1pPr>
            <a:lvl2pPr marL="282378" indent="0">
              <a:buFont typeface="Arial"/>
              <a:buNone/>
              <a:defRPr sz="1800"/>
            </a:lvl2pPr>
            <a:lvl3pPr marL="658882" indent="-188252">
              <a:buFont typeface="Arial"/>
              <a:buChar char="•"/>
              <a:defRPr sz="1800"/>
            </a:lvl3pPr>
            <a:lvl4pPr marL="847134" indent="-188252">
              <a:buFont typeface="Arial"/>
              <a:buChar char="•"/>
              <a:defRPr sz="1800"/>
            </a:lvl4pPr>
            <a:lvl5pPr marL="1035387" indent="-188252">
              <a:buFont typeface="Arial"/>
              <a:buChar char="•"/>
              <a:defRPr sz="1800"/>
            </a:lvl5pPr>
          </a:lstStyle>
          <a:p>
            <a:pPr lvl="0"/>
            <a:r>
              <a:rPr lang="en-US" dirty="0" smtClean="0"/>
              <a:t>Click to edit Master text styles</a:t>
            </a:r>
            <a:endParaRPr lang="en-US" dirty="0"/>
          </a:p>
        </p:txBody>
      </p:sp>
      <p:sp>
        <p:nvSpPr>
          <p:cNvPr id="8" name="Rectangle 7"/>
          <p:cNvSpPr/>
          <p:nvPr userDrawn="1"/>
        </p:nvSpPr>
        <p:spPr bwMode="gray">
          <a:xfrm>
            <a:off x="0" y="244155"/>
            <a:ext cx="10287000" cy="870230"/>
          </a:xfrm>
          <a:prstGeom prst="rect">
            <a:avLst/>
          </a:prstGeom>
          <a:solidFill>
            <a:srgbClr val="7493A7">
              <a:alpha val="87451"/>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27567" y="225426"/>
            <a:ext cx="10929862" cy="899665"/>
          </a:xfrm>
          <a:prstGeom prst="rect">
            <a:avLst/>
          </a:prstGeom>
        </p:spPr>
        <p:txBody>
          <a:bodyPr/>
          <a:lstStyle>
            <a:lvl1pPr>
              <a:defRPr sz="3200">
                <a:solidFill>
                  <a:schemeClr val="bg1"/>
                </a:solidFill>
              </a:defRPr>
            </a:lvl1pPr>
          </a:lstStyle>
          <a:p>
            <a:r>
              <a:rPr lang="en-US" dirty="0" smtClean="0"/>
              <a:t>Click to edit Master title style</a:t>
            </a:r>
            <a:endParaRPr lang="en-US" dirty="0"/>
          </a:p>
        </p:txBody>
      </p:sp>
      <p:pic>
        <p:nvPicPr>
          <p:cNvPr id="10" name="Picture 9"/>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0056093" y="6174960"/>
            <a:ext cx="2135907" cy="683040"/>
          </a:xfrm>
          <a:prstGeom prst="rect">
            <a:avLst/>
          </a:prstGeom>
          <a:noFill/>
          <a:ln>
            <a:noFill/>
          </a:ln>
        </p:spPr>
      </p:pic>
    </p:spTree>
    <p:extLst>
      <p:ext uri="{BB962C8B-B14F-4D97-AF65-F5344CB8AC3E}">
        <p14:creationId xmlns:p14="http://schemas.microsoft.com/office/powerpoint/2010/main" val="270753097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5" y="349316"/>
            <a:ext cx="8073563"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7" y="1635806"/>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1" y="0"/>
            <a:ext cx="3398476" cy="6858000"/>
          </a:xfrm>
          <a:prstGeom prst="rect">
            <a:avLst/>
          </a:prstGeom>
          <a:solidFill>
            <a:srgbClr val="FFFFFF"/>
          </a:solidFill>
        </p:spPr>
      </p:pic>
    </p:spTree>
    <p:extLst>
      <p:ext uri="{BB962C8B-B14F-4D97-AF65-F5344CB8AC3E}">
        <p14:creationId xmlns:p14="http://schemas.microsoft.com/office/powerpoint/2010/main" val="39397038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79"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11" y="1489542"/>
            <a:ext cx="4367855"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66" y="3477881"/>
            <a:ext cx="4357559"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4" y="5499054"/>
            <a:ext cx="2681535" cy="908805"/>
          </a:xfrm>
          <a:prstGeom prst="rect">
            <a:avLst/>
          </a:prstGeom>
        </p:spPr>
      </p:pic>
    </p:spTree>
    <p:extLst>
      <p:ext uri="{BB962C8B-B14F-4D97-AF65-F5344CB8AC3E}">
        <p14:creationId xmlns:p14="http://schemas.microsoft.com/office/powerpoint/2010/main" val="404763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637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a:solidFill>
            <a:srgbClr val="FFFFFF"/>
          </a:solidFill>
        </p:spPr>
      </p:pic>
      <p:sp>
        <p:nvSpPr>
          <p:cNvPr id="2" name="Rectangle 1"/>
          <p:cNvSpPr/>
          <p:nvPr userDrawn="1"/>
        </p:nvSpPr>
        <p:spPr bwMode="auto">
          <a:xfrm>
            <a:off x="362866" y="0"/>
            <a:ext cx="4738591" cy="4375460"/>
          </a:xfrm>
          <a:prstGeom prst="rect">
            <a:avLst/>
          </a:prstGeom>
          <a:solidFill>
            <a:srgbClr val="094D7C">
              <a:alpha val="3882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4"/>
            <a:ext cx="4367854"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50" y="3477877"/>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30"/>
            <a:ext cx="2681534" cy="908805"/>
          </a:xfrm>
          <a:prstGeom prst="rect">
            <a:avLst/>
          </a:prstGeom>
        </p:spPr>
      </p:pic>
    </p:spTree>
    <p:extLst>
      <p:ext uri="{BB962C8B-B14F-4D97-AF65-F5344CB8AC3E}">
        <p14:creationId xmlns:p14="http://schemas.microsoft.com/office/powerpoint/2010/main" val="125766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7"/>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6"/>
            <a:ext cx="11290300" cy="4230009"/>
          </a:xfrm>
          <a:prstGeom prst="rect">
            <a:avLst/>
          </a:prstGeom>
        </p:spPr>
        <p:txBody>
          <a:bodyPr vert="horz"/>
          <a:lstStyle>
            <a:lvl1pPr>
              <a:defRPr sz="2400">
                <a:solidFill>
                  <a:srgbClr val="0C3A69"/>
                </a:solidFill>
                <a:latin typeface="+mn-lt"/>
                <a:cs typeface="Trebuchet MS"/>
              </a:defRPr>
            </a:lvl1pPr>
          </a:lstStyle>
          <a:p>
            <a:pPr lvl="0"/>
            <a:r>
              <a:rPr lang="en-US" dirty="0" smtClean="0"/>
              <a:t>Click to edit Master text styles</a:t>
            </a:r>
          </a:p>
        </p:txBody>
      </p:sp>
    </p:spTree>
    <p:extLst>
      <p:ext uri="{BB962C8B-B14F-4D97-AF65-F5344CB8AC3E}">
        <p14:creationId xmlns:p14="http://schemas.microsoft.com/office/powerpoint/2010/main" val="234439349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6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WA Tech Header Tabl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65" t="45728" r="1765" b="35449"/>
          <a:stretch/>
        </p:blipFill>
        <p:spPr>
          <a:xfrm>
            <a:off x="-2657" y="1"/>
            <a:ext cx="12197314" cy="1291424"/>
          </a:xfrm>
          <a:prstGeom prst="rect">
            <a:avLst/>
          </a:prstGeom>
          <a:solidFill>
            <a:srgbClr val="FFFFFF"/>
          </a:solidFill>
        </p:spPr>
      </p:pic>
      <p:sp>
        <p:nvSpPr>
          <p:cNvPr id="8" name="Rectangle 7"/>
          <p:cNvSpPr/>
          <p:nvPr/>
        </p:nvSpPr>
        <p:spPr bwMode="auto">
          <a:xfrm>
            <a:off x="2" y="2"/>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32356" tIns="185884" rIns="232356" bIns="185884" numCol="1" spcCol="0" rtlCol="0" fromWordArt="0" anchor="t" anchorCtr="0" forceAA="0" compatLnSpc="1">
            <a:prstTxWarp prst="textNoShape">
              <a:avLst/>
            </a:prstTxWarp>
            <a:noAutofit/>
          </a:bodyPr>
          <a:lstStyle/>
          <a:p>
            <a:pPr algn="ctr" defTabSz="1184806" fontAlgn="base">
              <a:lnSpc>
                <a:spcPct val="90000"/>
              </a:lnSpc>
              <a:spcBef>
                <a:spcPct val="0"/>
              </a:spcBef>
              <a:spcAft>
                <a:spcPct val="0"/>
              </a:spcAft>
            </a:pPr>
            <a:endParaRPr lang="en-US" sz="2559"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8"/>
            <a:ext cx="7551080" cy="899666"/>
          </a:xfrm>
          <a:prstGeom prst="rect">
            <a:avLst/>
          </a:prstGeom>
        </p:spPr>
        <p:txBody>
          <a:bodyPr lIns="131669" tIns="65834" rIns="131669" bIns="65834"/>
          <a:lstStyle>
            <a:lvl1pPr>
              <a:defRPr sz="4059">
                <a:solidFill>
                  <a:srgbClr val="580069"/>
                </a:solidFill>
                <a:latin typeface="+mn-lt"/>
                <a:cs typeface="Trebuchet MS"/>
              </a:defRPr>
            </a:lvl1pPr>
          </a:lstStyle>
          <a:p>
            <a:r>
              <a:rPr lang="en-US" dirty="0"/>
              <a:t>Click to edit Master title style</a:t>
            </a:r>
            <a:br>
              <a:rPr lang="en-US" dirty="0"/>
            </a:br>
            <a:endParaRPr lang="en-US" dirty="0"/>
          </a:p>
        </p:txBody>
      </p:sp>
      <p:sp>
        <p:nvSpPr>
          <p:cNvPr id="3" name="Table Placeholder 2"/>
          <p:cNvSpPr>
            <a:spLocks noGrp="1"/>
          </p:cNvSpPr>
          <p:nvPr>
            <p:ph type="tbl" sz="quarter" idx="10"/>
          </p:nvPr>
        </p:nvSpPr>
        <p:spPr>
          <a:xfrm>
            <a:off x="558801" y="1712917"/>
            <a:ext cx="11093450" cy="4078286"/>
          </a:xfrm>
          <a:prstGeom prst="rect">
            <a:avLst/>
          </a:prstGeom>
        </p:spPr>
        <p:txBody>
          <a:bodyPr vert="horz" lIns="131669" tIns="65834" rIns="131669" bIns="65834"/>
          <a:lstStyle>
            <a:lvl1pPr>
              <a:defRPr sz="2559">
                <a:solidFill>
                  <a:srgbClr val="0C3A69"/>
                </a:solidFill>
                <a:latin typeface="+mn-lt"/>
              </a:defRPr>
            </a:lvl1pPr>
          </a:lstStyle>
          <a:p>
            <a:r>
              <a:rPr lang="en-US" dirty="0"/>
              <a:t>Click icon to add table</a:t>
            </a:r>
          </a:p>
        </p:txBody>
      </p:sp>
    </p:spTree>
    <p:extLst>
      <p:ext uri="{BB962C8B-B14F-4D97-AF65-F5344CB8AC3E}">
        <p14:creationId xmlns:p14="http://schemas.microsoft.com/office/powerpoint/2010/main" val="35127390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546E5-9918-487D-ACDD-32C0CECC07C9}"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10CA-E7FA-4835-B378-7745BE8E9A53}" type="slidenum">
              <a:rPr lang="en-US" smtClean="0"/>
              <a:t>‹#›</a:t>
            </a:fld>
            <a:endParaRPr lang="en-US"/>
          </a:p>
        </p:txBody>
      </p:sp>
    </p:spTree>
    <p:extLst>
      <p:ext uri="{BB962C8B-B14F-4D97-AF65-F5344CB8AC3E}">
        <p14:creationId xmlns:p14="http://schemas.microsoft.com/office/powerpoint/2010/main" val="169646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546E5-9918-487D-ACDD-32C0CECC07C9}"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10CA-E7FA-4835-B378-7745BE8E9A53}" type="slidenum">
              <a:rPr lang="en-US" smtClean="0"/>
              <a:t>‹#›</a:t>
            </a:fld>
            <a:endParaRPr lang="en-US"/>
          </a:p>
        </p:txBody>
      </p:sp>
    </p:spTree>
    <p:extLst>
      <p:ext uri="{BB962C8B-B14F-4D97-AF65-F5344CB8AC3E}">
        <p14:creationId xmlns:p14="http://schemas.microsoft.com/office/powerpoint/2010/main" val="71927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1_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Trebuchet MS"/>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Trebuchet MS"/>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786044"/>
            <a:ext cx="2382106" cy="80732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A57368-8F42-4E93-A012-1A835848E476}" type="datetimeFigureOut">
              <a:rPr lang="en-US" smtClean="0"/>
              <a:t>3/27/2017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1B86EE2-3384-4431-8BDD-3D6E15F43FA3}" type="slidenum">
              <a:rPr lang="en-US" smtClean="0"/>
              <a:t>‹#›</a:t>
            </a:fld>
            <a:endParaRPr lang="en-US"/>
          </a:p>
        </p:txBody>
      </p:sp>
    </p:spTree>
    <p:extLst>
      <p:ext uri="{BB962C8B-B14F-4D97-AF65-F5344CB8AC3E}">
        <p14:creationId xmlns:p14="http://schemas.microsoft.com/office/powerpoint/2010/main" val="3316362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725809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41997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B18F27-2CC8-493E-B889-E276B0D299B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922560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B18F27-2CC8-493E-B889-E276B0D299B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71934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B18F27-2CC8-493E-B889-E276B0D299B2}"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3769167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18F27-2CC8-493E-B889-E276B0D299B2}"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0535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18F27-2CC8-493E-B889-E276B0D299B2}"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3837380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18F27-2CC8-493E-B889-E276B0D299B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503398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18F27-2CC8-493E-B889-E276B0D299B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122517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0" y="1586169"/>
            <a:ext cx="5801359" cy="1750011"/>
          </a:xfrm>
          <a:prstGeom prst="rect">
            <a:avLst/>
          </a:prstGeom>
          <a:noFill/>
          <a:ln>
            <a:noFill/>
          </a:ln>
        </p:spPr>
        <p:txBody>
          <a:bodyPr lIns="146304" tIns="91440" rIns="146304" bIns="91440" anchor="b" anchorCtr="0"/>
          <a:lstStyle>
            <a:lvl1pPr>
              <a:defRPr sz="3200" spc="-98" baseline="0">
                <a:solidFill>
                  <a:schemeClr val="accent1"/>
                </a:solidFill>
                <a:latin typeface="Trebuchet MS"/>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Trebuchet MS"/>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061" y="6080456"/>
            <a:ext cx="1562699" cy="529618"/>
          </a:xfrm>
          <a:prstGeom prst="rect">
            <a:avLst/>
          </a:prstGeom>
        </p:spPr>
      </p:pic>
      <p:cxnSp>
        <p:nvCxnSpPr>
          <p:cNvPr id="13" name="Straight Connector 12"/>
          <p:cNvCxnSpPr/>
          <p:nvPr userDrawn="1"/>
        </p:nvCxnSpPr>
        <p:spPr>
          <a:xfrm flipH="1">
            <a:off x="0" y="3422277"/>
            <a:ext cx="6533254"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531882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18F27-2CC8-493E-B889-E276B0D299B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FEE40-8B11-4D3F-B536-6E4C9FACBCD4}" type="slidenum">
              <a:rPr lang="en-US" smtClean="0"/>
              <a:t>‹#›</a:t>
            </a:fld>
            <a:endParaRPr lang="en-US"/>
          </a:p>
        </p:txBody>
      </p:sp>
    </p:spTree>
    <p:extLst>
      <p:ext uri="{BB962C8B-B14F-4D97-AF65-F5344CB8AC3E}">
        <p14:creationId xmlns:p14="http://schemas.microsoft.com/office/powerpoint/2010/main" val="286403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9_4 Columns Subtex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0_4 Columns Subtex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8_4 Columns Subtex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44713" b="34813"/>
          <a:stretch/>
        </p:blipFill>
        <p:spPr>
          <a:xfrm>
            <a:off x="0" y="0"/>
            <a:ext cx="12192000" cy="1404122"/>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Trebuchet MS"/>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290300" cy="4230009"/>
          </a:xfrm>
          <a:prstGeom prst="rect">
            <a:avLst/>
          </a:prstGeom>
        </p:spPr>
        <p:txBody>
          <a:bodyPr vert="horz"/>
          <a:lstStyle>
            <a:lvl1pPr>
              <a:defRPr sz="2400">
                <a:solidFill>
                  <a:srgbClr val="0C3A69"/>
                </a:solidFill>
                <a:latin typeface="Trebuchet MS"/>
                <a:cs typeface="Trebuchet MS"/>
              </a:defRPr>
            </a:lvl1pPr>
            <a:lvl2pPr marL="640080" indent="-365760">
              <a:spcAft>
                <a:spcPts val="300"/>
              </a:spcAft>
              <a:buSzPct val="60000"/>
              <a:buFont typeface="Wingdings" panose="05000000000000000000" pitchFamily="2" charset="2"/>
              <a:buChar char="Ø"/>
              <a:defRPr sz="2800"/>
            </a:lvl2pPr>
            <a:lvl3pPr marL="822960" indent="-365760">
              <a:spcAft>
                <a:spcPts val="300"/>
              </a:spcAft>
              <a:buSzPct val="60000"/>
              <a:buFont typeface="Wingdings" panose="05000000000000000000" pitchFamily="2" charset="2"/>
              <a:buChar char="Ø"/>
              <a:defRPr sz="2400"/>
            </a:lvl3pPr>
            <a:lvl4pPr marL="847134" indent="-188252">
              <a:buSzPct val="60000"/>
              <a:buFont typeface="Wingdings" panose="05000000000000000000" pitchFamily="2" charset="2"/>
              <a:buChar char="Ø"/>
              <a:defRPr sz="2000"/>
            </a:lvl4pPr>
            <a:lvl5pPr marL="1035387" indent="-188252">
              <a:buSzPct val="60000"/>
              <a:buFont typeface="Wingdings" panose="05000000000000000000" pitchFamily="2" charset="2"/>
              <a:buChar char="Ø"/>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9_4 Columns Sub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31163" b="54347"/>
          <a:stretch/>
        </p:blipFill>
        <p:spPr>
          <a:xfrm>
            <a:off x="0" y="5864274"/>
            <a:ext cx="12192000" cy="993726"/>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Trebuchet MS"/>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290300"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2_4 Columns Sub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Click to edit Master text styles</a:t>
            </a:r>
            <a:endParaRPr lang="en-US" dirty="0"/>
          </a:p>
        </p:txBody>
      </p:sp>
      <p:cxnSp>
        <p:nvCxnSpPr>
          <p:cNvPr id="10" name="Straight Connector 9"/>
          <p:cNvCxnSpPr/>
          <p:nvPr userDrawn="1"/>
        </p:nvCxnSpPr>
        <p:spPr>
          <a:xfrm>
            <a:off x="8491622" y="5945904"/>
            <a:ext cx="3700378"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6913" t="1" r="14906" b="1"/>
          <a:stretch/>
        </p:blipFill>
        <p:spPr>
          <a:xfrm>
            <a:off x="8756142" y="0"/>
            <a:ext cx="3435857"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4_4 Columns Sub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Trebuchet MS"/>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Trebuchet MS"/>
                <a:cs typeface="Trebuchet MS"/>
              </a:defRPr>
            </a:lvl1pPr>
          </a:lstStyle>
          <a:p>
            <a:pPr lvl="0"/>
            <a:r>
              <a:rPr lang="en-US" dirty="0" smtClean="0"/>
              <a:t>Click to edit Master text styles</a:t>
            </a:r>
            <a:endParaRPr lang="en-US" dirty="0"/>
          </a:p>
        </p:txBody>
      </p:sp>
      <p:cxnSp>
        <p:nvCxnSpPr>
          <p:cNvPr id="5" name="Straight Connector 4"/>
          <p:cNvCxnSpPr/>
          <p:nvPr userDrawn="1"/>
        </p:nvCxnSpPr>
        <p:spPr>
          <a:xfrm>
            <a:off x="349112" y="5945904"/>
            <a:ext cx="3379031"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6913" t="1" r="14906" b="1"/>
          <a:stretch/>
        </p:blipFill>
        <p:spPr>
          <a:xfrm>
            <a:off x="0" y="0"/>
            <a:ext cx="3435857"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48" r:id="rId1"/>
    <p:sldLayoutId id="2147484529" r:id="rId2"/>
    <p:sldLayoutId id="2147484537" r:id="rId3"/>
    <p:sldLayoutId id="2147484480" r:id="rId4"/>
    <p:sldLayoutId id="2147484547" r:id="rId5"/>
    <p:sldLayoutId id="2147484467" r:id="rId6"/>
    <p:sldLayoutId id="2147484544" r:id="rId7"/>
    <p:sldLayoutId id="2147484524" r:id="rId8"/>
    <p:sldLayoutId id="2147484545" r:id="rId9"/>
    <p:sldLayoutId id="2147484549" r:id="rId10"/>
    <p:sldLayoutId id="2147484555" r:id="rId11"/>
    <p:sldLayoutId id="2147484556" r:id="rId12"/>
    <p:sldLayoutId id="2147484558" r:id="rId13"/>
    <p:sldLayoutId id="2147484560" r:id="rId14"/>
    <p:sldLayoutId id="2147484561" r:id="rId15"/>
    <p:sldLayoutId id="2147484562" r:id="rId16"/>
    <p:sldLayoutId id="2147484563" r:id="rId17"/>
    <p:sldLayoutId id="2147484579" r:id="rId18"/>
    <p:sldLayoutId id="2147484580" r:id="rId19"/>
    <p:sldLayoutId id="2147484581" r:id="rId20"/>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600" b="0" kern="1200" cap="none" spc="-84" baseline="0" dirty="0" smtClean="0">
          <a:ln w="3175">
            <a:noFill/>
          </a:ln>
          <a:solidFill>
            <a:schemeClr val="accent1"/>
          </a:solidFill>
          <a:effectLst/>
          <a:latin typeface="Calibri"/>
          <a:ea typeface="+mn-ea"/>
          <a:cs typeface="Calibri"/>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23"/>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23"/>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23"/>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23"/>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18F27-2CC8-493E-B889-E276B0D299B2}"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FEE40-8B11-4D3F-B536-6E4C9FACBCD4}" type="slidenum">
              <a:rPr lang="en-US" smtClean="0"/>
              <a:t>‹#›</a:t>
            </a:fld>
            <a:endParaRPr lang="en-US"/>
          </a:p>
        </p:txBody>
      </p:sp>
    </p:spTree>
    <p:extLst>
      <p:ext uri="{BB962C8B-B14F-4D97-AF65-F5344CB8AC3E}">
        <p14:creationId xmlns:p14="http://schemas.microsoft.com/office/powerpoint/2010/main" val="321567423"/>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Financial Review</a:t>
            </a:r>
            <a:endParaRPr lang="en-US" dirty="0"/>
          </a:p>
        </p:txBody>
      </p:sp>
      <p:sp>
        <p:nvSpPr>
          <p:cNvPr id="7" name="Text Placeholder 6"/>
          <p:cNvSpPr>
            <a:spLocks noGrp="1"/>
          </p:cNvSpPr>
          <p:nvPr>
            <p:ph type="body" sz="quarter" idx="12"/>
          </p:nvPr>
        </p:nvSpPr>
        <p:spPr/>
        <p:txBody>
          <a:bodyPr/>
          <a:lstStyle/>
          <a:p>
            <a:r>
              <a:rPr lang="en-US" dirty="0" smtClean="0"/>
              <a:t>Wendi Gunther - CFO</a:t>
            </a:r>
            <a:endParaRPr lang="en-US" dirty="0"/>
          </a:p>
        </p:txBody>
      </p:sp>
    </p:spTree>
    <p:extLst>
      <p:ext uri="{BB962C8B-B14F-4D97-AF65-F5344CB8AC3E}">
        <p14:creationId xmlns:p14="http://schemas.microsoft.com/office/powerpoint/2010/main" val="282418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Financial Review</a:t>
            </a:r>
            <a:r>
              <a:rPr lang="en-US" dirty="0" smtClean="0"/>
              <a:t/>
            </a:r>
            <a:br>
              <a:rPr lang="en-US" dirty="0" smtClean="0"/>
            </a:br>
            <a:endParaRPr lang="en-US" dirty="0"/>
          </a:p>
        </p:txBody>
      </p:sp>
      <p:sp>
        <p:nvSpPr>
          <p:cNvPr id="3" name="Content Placeholder 2"/>
          <p:cNvSpPr>
            <a:spLocks noGrp="1"/>
          </p:cNvSpPr>
          <p:nvPr>
            <p:ph sz="quarter" idx="10"/>
          </p:nvPr>
        </p:nvSpPr>
        <p:spPr/>
        <p:txBody>
          <a:bodyPr/>
          <a:lstStyle/>
          <a:p>
            <a:r>
              <a:rPr lang="en-US" sz="2400" b="1" dirty="0" smtClean="0">
                <a:solidFill>
                  <a:schemeClr val="accent3"/>
                </a:solidFill>
              </a:rPr>
              <a:t>WaTech Budget Updates</a:t>
            </a:r>
          </a:p>
          <a:p>
            <a:pPr marL="823989" lvl="1" indent="-342900">
              <a:buClr>
                <a:schemeClr val="accent3"/>
              </a:buClr>
              <a:buFont typeface="Arial" panose="020B0604020202020204" pitchFamily="34" charset="0"/>
              <a:buChar char="•"/>
            </a:pPr>
            <a:r>
              <a:rPr lang="en-US" dirty="0" smtClean="0">
                <a:solidFill>
                  <a:schemeClr val="accent3"/>
                </a:solidFill>
              </a:rPr>
              <a:t>Where we are now</a:t>
            </a:r>
            <a:endParaRPr lang="en-US" dirty="0" smtClean="0">
              <a:solidFill>
                <a:schemeClr val="accent3"/>
              </a:solidFill>
            </a:endParaRPr>
          </a:p>
          <a:p>
            <a:pPr marL="823989" lvl="1" indent="-342900">
              <a:buClr>
                <a:schemeClr val="accent3"/>
              </a:buClr>
              <a:buFont typeface="Arial" panose="020B0604020202020204" pitchFamily="34" charset="0"/>
              <a:buChar char="•"/>
            </a:pPr>
            <a:r>
              <a:rPr lang="en-US" dirty="0" smtClean="0">
                <a:solidFill>
                  <a:schemeClr val="accent3"/>
                </a:solidFill>
              </a:rPr>
              <a:t>Budget Issues</a:t>
            </a:r>
            <a:endParaRPr lang="en-US" dirty="0">
              <a:solidFill>
                <a:schemeClr val="accent3"/>
              </a:solidFill>
            </a:endParaRPr>
          </a:p>
          <a:p>
            <a:pPr marL="823989" lvl="1" indent="-342900">
              <a:buClr>
                <a:schemeClr val="accent3"/>
              </a:buClr>
              <a:buFont typeface="Arial" panose="020B0604020202020204" pitchFamily="34" charset="0"/>
              <a:buChar char="•"/>
            </a:pPr>
            <a:r>
              <a:rPr lang="en-US" dirty="0" smtClean="0">
                <a:solidFill>
                  <a:schemeClr val="accent3"/>
                </a:solidFill>
              </a:rPr>
              <a:t>OFM </a:t>
            </a:r>
            <a:r>
              <a:rPr lang="en-US" dirty="0" smtClean="0">
                <a:solidFill>
                  <a:schemeClr val="accent3"/>
                </a:solidFill>
              </a:rPr>
              <a:t>Proposal/Senate </a:t>
            </a:r>
            <a:r>
              <a:rPr lang="en-US" dirty="0" smtClean="0">
                <a:solidFill>
                  <a:schemeClr val="accent3"/>
                </a:solidFill>
              </a:rPr>
              <a:t>Proposal/House Proposal  </a:t>
            </a:r>
            <a:endParaRPr lang="en-US" dirty="0" smtClean="0">
              <a:solidFill>
                <a:schemeClr val="accent3"/>
              </a:solidFill>
            </a:endParaRPr>
          </a:p>
          <a:p>
            <a:pPr lvl="0"/>
            <a:endParaRPr lang="en-US" dirty="0" smtClean="0"/>
          </a:p>
          <a:p>
            <a:r>
              <a:rPr lang="en-US" dirty="0"/>
              <a:t> </a:t>
            </a:r>
          </a:p>
          <a:p>
            <a:r>
              <a:rPr lang="en-US" dirty="0"/>
              <a:t> </a:t>
            </a:r>
          </a:p>
        </p:txBody>
      </p:sp>
    </p:spTree>
    <p:extLst>
      <p:ext uri="{BB962C8B-B14F-4D97-AF65-F5344CB8AC3E}">
        <p14:creationId xmlns:p14="http://schemas.microsoft.com/office/powerpoint/2010/main" val="163679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grpSp>
        <p:nvGrpSpPr>
          <p:cNvPr id="39" name="Group 38"/>
          <p:cNvGrpSpPr/>
          <p:nvPr/>
        </p:nvGrpSpPr>
        <p:grpSpPr>
          <a:xfrm>
            <a:off x="78413" y="2833435"/>
            <a:ext cx="11911284" cy="1253068"/>
            <a:chOff x="-1025149" y="2201329"/>
            <a:chExt cx="12281748" cy="1253068"/>
          </a:xfrm>
        </p:grpSpPr>
        <p:grpSp>
          <p:nvGrpSpPr>
            <p:cNvPr id="13" name="Group 12"/>
            <p:cNvGrpSpPr/>
            <p:nvPr/>
          </p:nvGrpSpPr>
          <p:grpSpPr>
            <a:xfrm>
              <a:off x="2513919" y="2319864"/>
              <a:ext cx="753534" cy="1134533"/>
              <a:chOff x="2328333" y="1642534"/>
              <a:chExt cx="753534" cy="1134533"/>
            </a:xfrm>
          </p:grpSpPr>
          <p:cxnSp>
            <p:nvCxnSpPr>
              <p:cNvPr id="11" name="Straight Connector 10"/>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7/15</a:t>
                </a:r>
              </a:p>
            </p:txBody>
          </p:sp>
        </p:grpSp>
        <p:grpSp>
          <p:nvGrpSpPr>
            <p:cNvPr id="14" name="Group 13"/>
            <p:cNvGrpSpPr/>
            <p:nvPr/>
          </p:nvGrpSpPr>
          <p:grpSpPr>
            <a:xfrm>
              <a:off x="3822438" y="2319864"/>
              <a:ext cx="1137501" cy="1134533"/>
              <a:chOff x="1639566" y="1642534"/>
              <a:chExt cx="1137501" cy="1134533"/>
            </a:xfrm>
          </p:grpSpPr>
          <p:cxnSp>
            <p:nvCxnSpPr>
              <p:cNvPr id="15" name="Straight Connector 14"/>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39566"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7/16</a:t>
                </a:r>
              </a:p>
            </p:txBody>
          </p:sp>
        </p:grpSp>
        <p:grpSp>
          <p:nvGrpSpPr>
            <p:cNvPr id="17" name="Group 16"/>
            <p:cNvGrpSpPr/>
            <p:nvPr/>
          </p:nvGrpSpPr>
          <p:grpSpPr>
            <a:xfrm>
              <a:off x="6508491" y="2319864"/>
              <a:ext cx="753534" cy="1134533"/>
              <a:chOff x="2328333" y="1642534"/>
              <a:chExt cx="753534" cy="1134533"/>
            </a:xfrm>
          </p:grpSpPr>
          <p:cxnSp>
            <p:nvCxnSpPr>
              <p:cNvPr id="18" name="Straight Connector 17"/>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7/17</a:t>
                </a:r>
              </a:p>
            </p:txBody>
          </p:sp>
        </p:grpSp>
        <p:grpSp>
          <p:nvGrpSpPr>
            <p:cNvPr id="20" name="Group 19"/>
            <p:cNvGrpSpPr/>
            <p:nvPr/>
          </p:nvGrpSpPr>
          <p:grpSpPr>
            <a:xfrm>
              <a:off x="8505777" y="2319864"/>
              <a:ext cx="753534" cy="1134533"/>
              <a:chOff x="2328333" y="1642534"/>
              <a:chExt cx="753534" cy="1134533"/>
            </a:xfrm>
          </p:grpSpPr>
          <p:cxnSp>
            <p:nvCxnSpPr>
              <p:cNvPr id="21" name="Straight Connector 20"/>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7/18</a:t>
                </a:r>
              </a:p>
            </p:txBody>
          </p:sp>
        </p:grpSp>
        <p:grpSp>
          <p:nvGrpSpPr>
            <p:cNvPr id="24" name="Group 23"/>
            <p:cNvGrpSpPr/>
            <p:nvPr/>
          </p:nvGrpSpPr>
          <p:grpSpPr>
            <a:xfrm>
              <a:off x="10503065" y="2319864"/>
              <a:ext cx="753534" cy="1134533"/>
              <a:chOff x="2328333" y="1642534"/>
              <a:chExt cx="753534" cy="1134533"/>
            </a:xfrm>
          </p:grpSpPr>
          <p:cxnSp>
            <p:nvCxnSpPr>
              <p:cNvPr id="25" name="Straight Connector 24"/>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7/19</a:t>
                </a:r>
              </a:p>
            </p:txBody>
          </p:sp>
        </p:grpSp>
        <p:grpSp>
          <p:nvGrpSpPr>
            <p:cNvPr id="28" name="Group 27"/>
            <p:cNvGrpSpPr/>
            <p:nvPr/>
          </p:nvGrpSpPr>
          <p:grpSpPr>
            <a:xfrm>
              <a:off x="516633" y="2319864"/>
              <a:ext cx="753534" cy="1134533"/>
              <a:chOff x="2328333" y="1642534"/>
              <a:chExt cx="753534" cy="1134533"/>
            </a:xfrm>
          </p:grpSpPr>
          <p:cxnSp>
            <p:nvCxnSpPr>
              <p:cNvPr id="29" name="Straight Connector 28"/>
              <p:cNvCxnSpPr/>
              <p:nvPr/>
            </p:nvCxnSpPr>
            <p:spPr>
              <a:xfrm>
                <a:off x="2760133" y="2015067"/>
                <a:ext cx="16934" cy="762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328333" y="1642534"/>
                <a:ext cx="753534" cy="1134533"/>
              </a:xfrm>
              <a:prstGeom prst="rect">
                <a:avLst/>
              </a:prstGeom>
              <a:noFill/>
            </p:spPr>
            <p:txBody>
              <a:bodyPr wrap="none" lIns="182880" tIns="146304" rIns="182880" bIns="146304" rtlCol="0">
                <a:noAutofit/>
              </a:bodyPr>
              <a:lstStyle/>
              <a:p>
                <a:pPr>
                  <a:spcAft>
                    <a:spcPts val="600"/>
                  </a:spcAft>
                  <a:buSzPct val="70000"/>
                </a:pPr>
                <a:r>
                  <a:rPr lang="en-US" sz="2400" spc="-70" dirty="0" smtClean="0">
                    <a:gradFill>
                      <a:gsLst>
                        <a:gs pos="2917">
                          <a:schemeClr val="tx1"/>
                        </a:gs>
                        <a:gs pos="30000">
                          <a:schemeClr val="tx1"/>
                        </a:gs>
                      </a:gsLst>
                      <a:lin ang="5400000" scaled="0"/>
                    </a:gradFill>
                  </a:rPr>
                  <a:t>7/14</a:t>
                </a:r>
              </a:p>
            </p:txBody>
          </p:sp>
        </p:grpSp>
        <p:sp>
          <p:nvSpPr>
            <p:cNvPr id="31" name="Right Bracket 30"/>
            <p:cNvSpPr/>
            <p:nvPr/>
          </p:nvSpPr>
          <p:spPr>
            <a:xfrm rot="16200000">
              <a:off x="723218" y="496917"/>
              <a:ext cx="491067" cy="3987802"/>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ight Bracket 31"/>
            <p:cNvSpPr/>
            <p:nvPr/>
          </p:nvSpPr>
          <p:spPr>
            <a:xfrm rot="16200000">
              <a:off x="4735316" y="488448"/>
              <a:ext cx="491067" cy="3987802"/>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ight Bracket 32"/>
            <p:cNvSpPr/>
            <p:nvPr/>
          </p:nvSpPr>
          <p:spPr>
            <a:xfrm rot="16200000">
              <a:off x="8687229" y="452962"/>
              <a:ext cx="491067" cy="3987802"/>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TextBox 35"/>
          <p:cNvSpPr txBox="1"/>
          <p:nvPr/>
        </p:nvSpPr>
        <p:spPr>
          <a:xfrm>
            <a:off x="1040507" y="2297236"/>
            <a:ext cx="19641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gradFill>
                  <a:gsLst>
                    <a:gs pos="2917">
                      <a:schemeClr val="tx1"/>
                    </a:gs>
                    <a:gs pos="30000">
                      <a:schemeClr val="tx1"/>
                    </a:gs>
                  </a:gsLst>
                  <a:lin ang="5400000" scaled="0"/>
                </a:gradFill>
              </a:rPr>
              <a:t>13 - 15</a:t>
            </a:r>
          </a:p>
        </p:txBody>
      </p:sp>
      <p:sp>
        <p:nvSpPr>
          <p:cNvPr id="37" name="TextBox 36"/>
          <p:cNvSpPr txBox="1"/>
          <p:nvPr/>
        </p:nvSpPr>
        <p:spPr>
          <a:xfrm>
            <a:off x="4966469" y="2330881"/>
            <a:ext cx="19641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gradFill>
                  <a:gsLst>
                    <a:gs pos="2917">
                      <a:schemeClr val="tx1"/>
                    </a:gs>
                    <a:gs pos="30000">
                      <a:schemeClr val="tx1"/>
                    </a:gs>
                  </a:gsLst>
                  <a:lin ang="5400000" scaled="0"/>
                </a:gradFill>
              </a:rPr>
              <a:t>15 - 17</a:t>
            </a:r>
          </a:p>
        </p:txBody>
      </p:sp>
      <p:sp>
        <p:nvSpPr>
          <p:cNvPr id="38" name="TextBox 37"/>
          <p:cNvSpPr txBox="1"/>
          <p:nvPr/>
        </p:nvSpPr>
        <p:spPr>
          <a:xfrm>
            <a:off x="8849036" y="2267863"/>
            <a:ext cx="19641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gradFill>
                  <a:gsLst>
                    <a:gs pos="2917">
                      <a:schemeClr val="tx1"/>
                    </a:gs>
                    <a:gs pos="30000">
                      <a:schemeClr val="tx1"/>
                    </a:gs>
                  </a:gsLst>
                  <a:lin ang="5400000" scaled="0"/>
                </a:gradFill>
              </a:rPr>
              <a:t>17 - 19</a:t>
            </a:r>
          </a:p>
        </p:txBody>
      </p:sp>
      <p:sp>
        <p:nvSpPr>
          <p:cNvPr id="40" name="TextBox 39"/>
          <p:cNvSpPr txBox="1"/>
          <p:nvPr/>
        </p:nvSpPr>
        <p:spPr>
          <a:xfrm>
            <a:off x="1635159" y="3451788"/>
            <a:ext cx="547634"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                           -$17.8m</a:t>
            </a:r>
          </a:p>
        </p:txBody>
      </p:sp>
      <p:sp>
        <p:nvSpPr>
          <p:cNvPr id="41" name="TextBox 40"/>
          <p:cNvSpPr txBox="1"/>
          <p:nvPr/>
        </p:nvSpPr>
        <p:spPr>
          <a:xfrm>
            <a:off x="3632445" y="3451788"/>
            <a:ext cx="547634"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                            -$9.9m</a:t>
            </a:r>
          </a:p>
        </p:txBody>
      </p:sp>
      <p:grpSp>
        <p:nvGrpSpPr>
          <p:cNvPr id="54" name="Group 53"/>
          <p:cNvGrpSpPr/>
          <p:nvPr/>
        </p:nvGrpSpPr>
        <p:grpSpPr>
          <a:xfrm>
            <a:off x="5760238" y="2939671"/>
            <a:ext cx="2235200" cy="3214044"/>
            <a:chOff x="5629731" y="3450976"/>
            <a:chExt cx="2235200" cy="2665843"/>
          </a:xfrm>
        </p:grpSpPr>
        <p:sp>
          <p:nvSpPr>
            <p:cNvPr id="42" name="TextBox 41"/>
            <p:cNvSpPr txBox="1"/>
            <p:nvPr/>
          </p:nvSpPr>
          <p:spPr>
            <a:xfrm>
              <a:off x="5629731" y="3450976"/>
              <a:ext cx="547634"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    </a:t>
              </a:r>
              <a:r>
                <a:rPr lang="en-US" sz="2400" b="1" spc="-70" dirty="0" smtClean="0">
                  <a:solidFill>
                    <a:srgbClr val="FF0000"/>
                  </a:solidFill>
                </a:rPr>
                <a:t>             </a:t>
              </a:r>
              <a:r>
                <a:rPr lang="en-US" sz="2000" b="1" spc="-70" dirty="0" smtClean="0">
                  <a:solidFill>
                    <a:srgbClr val="FF0000"/>
                  </a:solidFill>
                </a:rPr>
                <a:t>-$13.1 (Nov)</a:t>
              </a:r>
            </a:p>
            <a:p>
              <a:pPr algn="ctr">
                <a:spcAft>
                  <a:spcPts val="600"/>
                </a:spcAft>
                <a:buSzPct val="70000"/>
              </a:pPr>
              <a:r>
                <a:rPr lang="en-US" sz="2000" b="1" spc="-70" dirty="0" smtClean="0">
                  <a:solidFill>
                    <a:srgbClr val="FF0000"/>
                  </a:solidFill>
                </a:rPr>
                <a:t>                      -</a:t>
              </a:r>
              <a:r>
                <a:rPr lang="en-US" sz="2000" b="1" spc="-70" dirty="0" smtClean="0">
                  <a:solidFill>
                    <a:srgbClr val="FF0000"/>
                  </a:solidFill>
                </a:rPr>
                <a:t>$  8.9 (Jan)</a:t>
              </a:r>
            </a:p>
            <a:p>
              <a:pPr algn="ctr">
                <a:spcAft>
                  <a:spcPts val="600"/>
                </a:spcAft>
                <a:buSzPct val="70000"/>
              </a:pPr>
              <a:r>
                <a:rPr lang="en-US" sz="2000" b="1" spc="-70" dirty="0" smtClean="0">
                  <a:solidFill>
                    <a:srgbClr val="FF0000"/>
                  </a:solidFill>
                </a:rPr>
                <a:t>                       -$  7.4 (now)</a:t>
              </a:r>
              <a:endParaRPr lang="en-US" sz="2000" b="1" spc="-70" dirty="0" smtClean="0">
                <a:solidFill>
                  <a:srgbClr val="FF0000"/>
                </a:solidFill>
              </a:endParaRPr>
            </a:p>
          </p:txBody>
        </p:sp>
        <p:grpSp>
          <p:nvGrpSpPr>
            <p:cNvPr id="47" name="Group 46"/>
            <p:cNvGrpSpPr/>
            <p:nvPr/>
          </p:nvGrpSpPr>
          <p:grpSpPr>
            <a:xfrm>
              <a:off x="5629731" y="4679114"/>
              <a:ext cx="2235200" cy="1437705"/>
              <a:chOff x="5629731" y="4679114"/>
              <a:chExt cx="2235200" cy="1437705"/>
            </a:xfrm>
          </p:grpSpPr>
          <p:sp>
            <p:nvSpPr>
              <p:cNvPr id="45" name="Down Arrow 44"/>
              <p:cNvSpPr/>
              <p:nvPr/>
            </p:nvSpPr>
            <p:spPr bwMode="auto">
              <a:xfrm rot="10800000">
                <a:off x="6223585" y="4679114"/>
                <a:ext cx="1069096" cy="896092"/>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TextBox 45"/>
              <p:cNvSpPr txBox="1"/>
              <p:nvPr/>
            </p:nvSpPr>
            <p:spPr>
              <a:xfrm>
                <a:off x="5629731" y="5549553"/>
                <a:ext cx="2235200" cy="567266"/>
              </a:xfrm>
              <a:prstGeom prst="rect">
                <a:avLst/>
              </a:prstGeom>
              <a:noFill/>
            </p:spPr>
            <p:txBody>
              <a:bodyPr wrap="none" lIns="182880" tIns="146304" rIns="182880" bIns="146304" rtlCol="0">
                <a:noAutofit/>
              </a:bodyPr>
              <a:lstStyle/>
              <a:p>
                <a:pPr algn="ctr">
                  <a:spcAft>
                    <a:spcPts val="600"/>
                  </a:spcAft>
                  <a:buSzPct val="70000"/>
                </a:pPr>
                <a:r>
                  <a:rPr lang="en-US" sz="2000" b="1" spc="-70" dirty="0" smtClean="0">
                    <a:solidFill>
                      <a:srgbClr val="FF0000"/>
                    </a:solidFill>
                  </a:rPr>
                  <a:t>FY17 Current Projection</a:t>
                </a:r>
              </a:p>
              <a:p>
                <a:pPr algn="ctr">
                  <a:spcAft>
                    <a:spcPts val="600"/>
                  </a:spcAft>
                  <a:buSzPct val="70000"/>
                </a:pPr>
                <a:r>
                  <a:rPr lang="en-US" sz="1800" spc="-70" dirty="0" smtClean="0">
                    <a:solidFill>
                      <a:srgbClr val="FF0000"/>
                    </a:solidFill>
                  </a:rPr>
                  <a:t>What are we doing today</a:t>
                </a:r>
                <a:endParaRPr lang="en-US" sz="2400" spc="-70" dirty="0" smtClean="0">
                  <a:solidFill>
                    <a:srgbClr val="FF0000"/>
                  </a:solidFill>
                </a:endParaRPr>
              </a:p>
            </p:txBody>
          </p:sp>
        </p:grpSp>
      </p:grpSp>
      <p:grpSp>
        <p:nvGrpSpPr>
          <p:cNvPr id="53" name="Group 52"/>
          <p:cNvGrpSpPr/>
          <p:nvPr/>
        </p:nvGrpSpPr>
        <p:grpSpPr>
          <a:xfrm>
            <a:off x="7043033" y="3582053"/>
            <a:ext cx="6096000" cy="2769009"/>
            <a:chOff x="6966151" y="3577754"/>
            <a:chExt cx="6096000" cy="2769009"/>
          </a:xfrm>
        </p:grpSpPr>
        <p:grpSp>
          <p:nvGrpSpPr>
            <p:cNvPr id="52" name="Group 51"/>
            <p:cNvGrpSpPr/>
            <p:nvPr/>
          </p:nvGrpSpPr>
          <p:grpSpPr>
            <a:xfrm>
              <a:off x="7873356" y="3577754"/>
              <a:ext cx="3180368" cy="2374315"/>
              <a:chOff x="7873356" y="3577754"/>
              <a:chExt cx="3180368" cy="2374315"/>
            </a:xfrm>
          </p:grpSpPr>
          <p:sp>
            <p:nvSpPr>
              <p:cNvPr id="43" name="TextBox 42"/>
              <p:cNvSpPr txBox="1"/>
              <p:nvPr/>
            </p:nvSpPr>
            <p:spPr>
              <a:xfrm>
                <a:off x="8818524" y="3577754"/>
                <a:ext cx="2235200" cy="567266"/>
              </a:xfrm>
              <a:prstGeom prst="rect">
                <a:avLst/>
              </a:prstGeom>
              <a:noFill/>
            </p:spPr>
            <p:txBody>
              <a:bodyPr wrap="none" lIns="182880" tIns="146304" rIns="182880" bIns="146304" rtlCol="0">
                <a:noAutofit/>
              </a:bodyPr>
              <a:lstStyle/>
              <a:p>
                <a:pPr algn="ctr">
                  <a:spcAft>
                    <a:spcPts val="600"/>
                  </a:spcAft>
                  <a:buSzPct val="70000"/>
                </a:pPr>
                <a:r>
                  <a:rPr lang="en-US" sz="2400" b="1" spc="-70" dirty="0" smtClean="0">
                    <a:solidFill>
                      <a:srgbClr val="FF0000"/>
                    </a:solidFill>
                  </a:rPr>
                  <a:t>Durable Fix</a:t>
                </a:r>
              </a:p>
            </p:txBody>
          </p:sp>
          <p:grpSp>
            <p:nvGrpSpPr>
              <p:cNvPr id="48" name="Group 47"/>
              <p:cNvGrpSpPr/>
              <p:nvPr/>
            </p:nvGrpSpPr>
            <p:grpSpPr>
              <a:xfrm>
                <a:off x="7873356" y="4145020"/>
                <a:ext cx="2329121" cy="1807049"/>
                <a:chOff x="4884078" y="4119619"/>
                <a:chExt cx="2329121" cy="1807049"/>
              </a:xfrm>
            </p:grpSpPr>
            <p:sp>
              <p:nvSpPr>
                <p:cNvPr id="49" name="Down Arrow 48"/>
                <p:cNvSpPr/>
                <p:nvPr/>
              </p:nvSpPr>
              <p:spPr bwMode="auto">
                <a:xfrm rot="10800000">
                  <a:off x="6165707" y="4119619"/>
                  <a:ext cx="1047492" cy="1075267"/>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4884078" y="5359402"/>
                  <a:ext cx="2235200" cy="567266"/>
                </a:xfrm>
                <a:prstGeom prst="rect">
                  <a:avLst/>
                </a:prstGeom>
                <a:noFill/>
              </p:spPr>
              <p:txBody>
                <a:bodyPr wrap="none" lIns="182880" tIns="146304" rIns="182880" bIns="146304" rtlCol="0">
                  <a:noAutofit/>
                </a:bodyPr>
                <a:lstStyle/>
                <a:p>
                  <a:pPr algn="ctr">
                    <a:spcAft>
                      <a:spcPts val="600"/>
                    </a:spcAft>
                    <a:buSzPct val="70000"/>
                  </a:pPr>
                  <a:endParaRPr lang="en-US" sz="2400" b="1" spc="-70" dirty="0" smtClean="0">
                    <a:solidFill>
                      <a:srgbClr val="FF0000"/>
                    </a:solidFill>
                  </a:endParaRPr>
                </a:p>
              </p:txBody>
            </p:sp>
          </p:grpSp>
        </p:grpSp>
        <p:sp>
          <p:nvSpPr>
            <p:cNvPr id="51" name="Rectangle 50"/>
            <p:cNvSpPr/>
            <p:nvPr/>
          </p:nvSpPr>
          <p:spPr>
            <a:xfrm>
              <a:off x="6966151" y="5592710"/>
              <a:ext cx="6096000" cy="754053"/>
            </a:xfrm>
            <a:prstGeom prst="rect">
              <a:avLst/>
            </a:prstGeom>
          </p:spPr>
          <p:txBody>
            <a:bodyPr>
              <a:spAutoFit/>
            </a:bodyPr>
            <a:lstStyle/>
            <a:p>
              <a:pPr algn="ctr">
                <a:spcAft>
                  <a:spcPts val="600"/>
                </a:spcAft>
                <a:buSzPct val="70000"/>
              </a:pPr>
              <a:r>
                <a:rPr lang="en-US" sz="2000" b="1" spc="-70" dirty="0" smtClean="0">
                  <a:solidFill>
                    <a:srgbClr val="FF0000"/>
                  </a:solidFill>
                </a:rPr>
                <a:t>Coming Budget</a:t>
              </a:r>
            </a:p>
            <a:p>
              <a:pPr algn="ctr">
                <a:spcAft>
                  <a:spcPts val="600"/>
                </a:spcAft>
                <a:buSzPct val="70000"/>
              </a:pPr>
              <a:r>
                <a:rPr lang="en-US" sz="1800" spc="-70" dirty="0" smtClean="0">
                  <a:solidFill>
                    <a:srgbClr val="FF0000"/>
                  </a:solidFill>
                </a:rPr>
                <a:t>What can we do in </a:t>
              </a:r>
              <a:r>
                <a:rPr lang="en-US" sz="1800" spc="-70" smtClean="0">
                  <a:solidFill>
                    <a:srgbClr val="FF0000"/>
                  </a:solidFill>
                </a:rPr>
                <a:t>17-19 </a:t>
              </a:r>
              <a:endParaRPr lang="en-US" sz="1800" spc="-70" dirty="0">
                <a:solidFill>
                  <a:srgbClr val="FF0000"/>
                </a:solidFill>
              </a:endParaRPr>
            </a:p>
          </p:txBody>
        </p:sp>
      </p:grpSp>
      <p:pic>
        <p:nvPicPr>
          <p:cNvPr id="55" name="Picture 54" descr="WaTech-FINAL-LOGO-2015.png"/>
          <p:cNvPicPr>
            <a:picLocks noChangeAspect="1"/>
          </p:cNvPicPr>
          <p:nvPr/>
        </p:nvPicPr>
        <p:blipFill rotWithShape="1">
          <a:blip r:embed="rId3">
            <a:extLst>
              <a:ext uri="{28A0092B-C50C-407E-A947-70E740481C1C}">
                <a14:useLocalDpi xmlns:a14="http://schemas.microsoft.com/office/drawing/2010/main" val="0"/>
              </a:ext>
            </a:extLst>
          </a:blip>
          <a:srcRect b="31684"/>
          <a:stretch/>
        </p:blipFill>
        <p:spPr>
          <a:xfrm>
            <a:off x="1955884" y="1610287"/>
            <a:ext cx="1988782" cy="497010"/>
          </a:xfrm>
          <a:prstGeom prst="rect">
            <a:avLst/>
          </a:prstGeom>
        </p:spPr>
      </p:pic>
    </p:spTree>
    <p:extLst>
      <p:ext uri="{BB962C8B-B14F-4D97-AF65-F5344CB8AC3E}">
        <p14:creationId xmlns:p14="http://schemas.microsoft.com/office/powerpoint/2010/main" val="285083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FY17 as compared to 17-19</a:t>
            </a:r>
            <a:r>
              <a:rPr lang="en-US" dirty="0" smtClean="0"/>
              <a:t/>
            </a:r>
            <a:br>
              <a:rPr lang="en-US" dirty="0" smtClean="0"/>
            </a:br>
            <a:r>
              <a:rPr lang="en-US" sz="2800" dirty="0" smtClean="0"/>
              <a:t>Revenue and Expenditure </a:t>
            </a:r>
            <a:r>
              <a:rPr lang="en-US" sz="2800" dirty="0" smtClean="0"/>
              <a:t>Variance by</a:t>
            </a:r>
            <a:r>
              <a:rPr lang="en-US" sz="2800" dirty="0" smtClean="0"/>
              <a:t/>
            </a:r>
            <a:br>
              <a:rPr lang="en-US" sz="2800" dirty="0" smtClean="0"/>
            </a:br>
            <a:r>
              <a:rPr lang="en-US" sz="2800" dirty="0" smtClean="0"/>
              <a:t>Major Cost areas</a:t>
            </a:r>
            <a:endParaRPr lang="en-US" sz="2800" dirty="0"/>
          </a:p>
        </p:txBody>
      </p:sp>
      <p:sp>
        <p:nvSpPr>
          <p:cNvPr id="4" name="Content Placeholder 2"/>
          <p:cNvSpPr txBox="1">
            <a:spLocks/>
          </p:cNvSpPr>
          <p:nvPr/>
        </p:nvSpPr>
        <p:spPr>
          <a:xfrm>
            <a:off x="702457" y="1752296"/>
            <a:ext cx="9878197" cy="3844674"/>
          </a:xfrm>
          <a:prstGeom prst="rect">
            <a:avLst/>
          </a:prstGeom>
        </p:spPr>
        <p:style>
          <a:lnRef idx="2">
            <a:schemeClr val="accent2"/>
          </a:lnRef>
          <a:fillRef idx="1">
            <a:schemeClr val="lt1"/>
          </a:fillRef>
          <a:effectRef idx="0">
            <a:schemeClr val="accent2"/>
          </a:effectRef>
          <a:fontRef idx="minor">
            <a:schemeClr val="dk1"/>
          </a:fontRef>
        </p:style>
        <p:txBody>
          <a:bodyPr vert="horz" lIns="131669" tIns="65834" rIns="131669" bIns="65834"/>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559" kern="1200" spc="0" baseline="0">
                <a:solidFill>
                  <a:srgbClr val="0C3A69"/>
                </a:solidFill>
                <a:latin typeface="+mn-lt"/>
                <a:ea typeface="+mn-ea"/>
                <a:cs typeface="+mn-cs"/>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400" kern="1200" spc="0" baseline="0">
                <a:solidFill>
                  <a:schemeClr val="dk1"/>
                </a:solidFill>
                <a:latin typeface="+mn-lt"/>
                <a:ea typeface="+mn-ea"/>
                <a:cs typeface="+mn-cs"/>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000" kern="1200" spc="0" baseline="0">
                <a:solidFill>
                  <a:schemeClr val="dk1"/>
                </a:solidFill>
                <a:latin typeface="+mn-lt"/>
                <a:ea typeface="+mn-ea"/>
                <a:cs typeface="+mn-cs"/>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800" kern="1200" spc="0" baseline="0">
                <a:solidFill>
                  <a:schemeClr val="dk1"/>
                </a:solidFill>
                <a:latin typeface="+mn-lt"/>
                <a:ea typeface="+mn-ea"/>
                <a:cs typeface="+mn-cs"/>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600" kern="1200" spc="0" baseline="0">
                <a:solidFill>
                  <a:schemeClr val="dk1"/>
                </a:solidFill>
                <a:latin typeface="+mn-lt"/>
                <a:ea typeface="+mn-ea"/>
                <a:cs typeface="+mn-cs"/>
              </a:defRPr>
            </a:lvl5pPr>
            <a:lvl6pPr marL="2112310"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640080" lvl="1" indent="0">
              <a:lnSpc>
                <a:spcPct val="150000"/>
              </a:lnSpc>
              <a:spcBef>
                <a:spcPts val="0"/>
              </a:spcBef>
              <a:buClr>
                <a:schemeClr val="accent2">
                  <a:lumMod val="60000"/>
                  <a:lumOff val="40000"/>
                </a:schemeClr>
              </a:buClr>
              <a:buNone/>
            </a:pPr>
            <a:r>
              <a:rPr lang="en-US" sz="1800" b="1" dirty="0" smtClean="0">
                <a:solidFill>
                  <a:schemeClr val="accent6">
                    <a:lumMod val="50000"/>
                  </a:schemeClr>
                </a:solidFill>
              </a:rPr>
              <a:t>		</a:t>
            </a:r>
            <a:r>
              <a:rPr lang="en-US" sz="1800" b="1" dirty="0" smtClean="0">
                <a:solidFill>
                  <a:schemeClr val="accent6">
                    <a:lumMod val="50000"/>
                  </a:schemeClr>
                </a:solidFill>
              </a:rPr>
              <a:t>				      	</a:t>
            </a:r>
            <a:endParaRPr lang="en-US" sz="2000" dirty="0" smtClean="0"/>
          </a:p>
          <a:p>
            <a:pPr>
              <a:buClr>
                <a:schemeClr val="accent2">
                  <a:lumMod val="60000"/>
                  <a:lumOff val="40000"/>
                </a:schemeClr>
              </a:buClr>
            </a:pPr>
            <a:endParaRPr lang="en-US" dirty="0" smtClean="0">
              <a:latin typeface="+mj-lt"/>
            </a:endParaRPr>
          </a:p>
          <a:p>
            <a:r>
              <a:rPr lang="en-US" dirty="0" smtClean="0">
                <a:latin typeface="+mj-lt"/>
              </a:rPr>
              <a:t> </a:t>
            </a:r>
          </a:p>
          <a:p>
            <a:r>
              <a:rPr lang="en-US" dirty="0" smtClean="0"/>
              <a:t> </a:t>
            </a:r>
            <a:endParaRPr lang="en-US" dirty="0"/>
          </a:p>
        </p:txBody>
      </p:sp>
      <p:sp>
        <p:nvSpPr>
          <p:cNvPr id="5" name="Rounded Rectangle 4"/>
          <p:cNvSpPr/>
          <p:nvPr/>
        </p:nvSpPr>
        <p:spPr bwMode="auto">
          <a:xfrm>
            <a:off x="989704" y="2089673"/>
            <a:ext cx="9100969" cy="481405"/>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FY17 Projection</a:t>
            </a:r>
          </a:p>
          <a:p>
            <a:pPr algn="ctr" defTabSz="932472" fontAlgn="base">
              <a:lnSpc>
                <a:spcPct val="90000"/>
              </a:lnSpc>
              <a:spcBef>
                <a:spcPct val="0"/>
              </a:spcBef>
              <a:spcAft>
                <a:spcPct val="0"/>
              </a:spcAft>
            </a:pP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6" name="Rounded Rectangle 5"/>
          <p:cNvSpPr/>
          <p:nvPr/>
        </p:nvSpPr>
        <p:spPr bwMode="auto">
          <a:xfrm>
            <a:off x="3395829" y="2760233"/>
            <a:ext cx="2004509"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Security</a:t>
            </a:r>
          </a:p>
          <a:p>
            <a:pPr algn="ctr" defTabSz="932472" fontAlgn="base">
              <a:lnSpc>
                <a:spcPct val="90000"/>
              </a:lnSpc>
              <a:spcBef>
                <a:spcPct val="0"/>
              </a:spcBef>
              <a:spcAft>
                <a:spcPct val="0"/>
              </a:spcAft>
            </a:pPr>
            <a:r>
              <a:rPr lang="en-US" sz="1100" b="1" dirty="0" smtClean="0">
                <a:solidFill>
                  <a:srgbClr val="FF0000"/>
                </a:solidFill>
              </a:rPr>
              <a:t>-$1.1 </a:t>
            </a:r>
            <a:r>
              <a:rPr lang="en-US" sz="1100" b="1" dirty="0">
                <a:solidFill>
                  <a:srgbClr val="FF0000"/>
                </a:solidFill>
              </a:rPr>
              <a:t>M</a:t>
            </a:r>
            <a:endParaRPr lang="en-US" sz="11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endParaRPr lang="en-US" sz="18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7" name="Rounded Rectangle 6"/>
          <p:cNvSpPr/>
          <p:nvPr/>
        </p:nvSpPr>
        <p:spPr bwMode="auto">
          <a:xfrm>
            <a:off x="5534784" y="2760233"/>
            <a:ext cx="2178449"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Mainframe</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rgbClr val="FF0000"/>
                </a:solidFill>
              </a:rPr>
              <a:t>-$2.1 </a:t>
            </a:r>
            <a:r>
              <a:rPr lang="en-US" sz="1200" b="1" dirty="0">
                <a:solidFill>
                  <a:srgbClr val="FF0000"/>
                </a:solidFill>
              </a:rPr>
              <a:t>M</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8" name="Rounded Rectangle 7"/>
          <p:cNvSpPr/>
          <p:nvPr/>
        </p:nvSpPr>
        <p:spPr bwMode="auto">
          <a:xfrm>
            <a:off x="7842325" y="2760233"/>
            <a:ext cx="2162219"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Other Business</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rgbClr val="FF0000"/>
                </a:solidFill>
              </a:rPr>
              <a:t>-$1.0 </a:t>
            </a:r>
            <a:r>
              <a:rPr lang="en-US" sz="1200" b="1" dirty="0">
                <a:solidFill>
                  <a:srgbClr val="FF0000"/>
                </a:solidFill>
              </a:rPr>
              <a:t>M</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9" name="Rounded Rectangle 8"/>
          <p:cNvSpPr/>
          <p:nvPr/>
        </p:nvSpPr>
        <p:spPr bwMode="auto">
          <a:xfrm>
            <a:off x="1199211" y="2760233"/>
            <a:ext cx="2062171" cy="914400"/>
          </a:xfrm>
          <a:prstGeom prst="round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SDC</a:t>
            </a:r>
          </a:p>
          <a:p>
            <a:pPr algn="ctr" defTabSz="932472" fontAlgn="base">
              <a:lnSpc>
                <a:spcPct val="90000"/>
              </a:lnSpc>
              <a:spcBef>
                <a:spcPct val="0"/>
              </a:spcBef>
              <a:spcAft>
                <a:spcPct val="0"/>
              </a:spcAft>
            </a:pPr>
            <a:r>
              <a:rPr lang="en-US" sz="1100" b="1" dirty="0" smtClean="0">
                <a:solidFill>
                  <a:srgbClr val="FF0000"/>
                </a:solidFill>
              </a:rPr>
              <a:t>-$3.2 M</a:t>
            </a: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0" name="Rounded Rectangle 9"/>
          <p:cNvSpPr/>
          <p:nvPr/>
        </p:nvSpPr>
        <p:spPr bwMode="auto">
          <a:xfrm>
            <a:off x="989704" y="3948472"/>
            <a:ext cx="9100969" cy="481405"/>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1</a:t>
            </a: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7-19 Expectation</a:t>
            </a:r>
          </a:p>
          <a:p>
            <a:pPr algn="ctr" defTabSz="932472" fontAlgn="base">
              <a:lnSpc>
                <a:spcPct val="90000"/>
              </a:lnSpc>
              <a:spcBef>
                <a:spcPct val="0"/>
              </a:spcBef>
              <a:spcAft>
                <a:spcPct val="0"/>
              </a:spcAft>
            </a:pP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1" name="Rounded Rectangle 10"/>
          <p:cNvSpPr/>
          <p:nvPr/>
        </p:nvSpPr>
        <p:spPr bwMode="auto">
          <a:xfrm>
            <a:off x="3395829" y="4594827"/>
            <a:ext cx="2004509"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Security</a:t>
            </a:r>
          </a:p>
          <a:p>
            <a:pPr algn="ctr" defTabSz="932472" fontAlgn="base">
              <a:lnSpc>
                <a:spcPct val="90000"/>
              </a:lnSpc>
              <a:spcBef>
                <a:spcPct val="0"/>
              </a:spcBef>
              <a:spcAft>
                <a:spcPct val="0"/>
              </a:spcAft>
            </a:pPr>
            <a:r>
              <a:rPr lang="en-US" sz="1100" b="1" dirty="0" smtClean="0">
                <a:solidFill>
                  <a:schemeClr val="accent1"/>
                </a:solidFill>
              </a:rPr>
              <a:t>$0</a:t>
            </a:r>
            <a:endParaRPr lang="en-US" sz="11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endParaRPr lang="en-US" sz="18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2" name="Rounded Rectangle 11"/>
          <p:cNvSpPr/>
          <p:nvPr/>
        </p:nvSpPr>
        <p:spPr bwMode="auto">
          <a:xfrm>
            <a:off x="5534784" y="4594827"/>
            <a:ext cx="2178449"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Mainframe</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rgbClr val="FF0000"/>
                </a:solidFill>
              </a:rPr>
              <a:t>-$2.5 M for the biennium</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3" name="Rounded Rectangle 12"/>
          <p:cNvSpPr/>
          <p:nvPr/>
        </p:nvSpPr>
        <p:spPr bwMode="auto">
          <a:xfrm>
            <a:off x="7842325" y="4594827"/>
            <a:ext cx="2162219"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Other Business</a:t>
            </a:r>
            <a:endParaRPr lang="en-US" sz="20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a:p>
            <a:pPr algn="ctr" defTabSz="932472" fontAlgn="base">
              <a:lnSpc>
                <a:spcPct val="90000"/>
              </a:lnSpc>
              <a:spcBef>
                <a:spcPct val="0"/>
              </a:spcBef>
              <a:spcAft>
                <a:spcPct val="0"/>
              </a:spcAft>
            </a:pPr>
            <a:r>
              <a:rPr lang="en-US" sz="1200" b="1" dirty="0" smtClean="0">
                <a:solidFill>
                  <a:schemeClr val="accent1"/>
                </a:solidFill>
              </a:rPr>
              <a:t>$0</a:t>
            </a:r>
            <a:endParaRPr lang="en-US" sz="1200" dirty="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
        <p:nvSpPr>
          <p:cNvPr id="14" name="Rounded Rectangle 13"/>
          <p:cNvSpPr/>
          <p:nvPr/>
        </p:nvSpPr>
        <p:spPr bwMode="auto">
          <a:xfrm>
            <a:off x="1199211" y="4594827"/>
            <a:ext cx="2062171" cy="914400"/>
          </a:xfrm>
          <a:prstGeom prst="round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rPr>
              <a:t>SDC</a:t>
            </a:r>
          </a:p>
          <a:p>
            <a:pPr algn="ctr" defTabSz="932472" fontAlgn="base">
              <a:lnSpc>
                <a:spcPct val="90000"/>
              </a:lnSpc>
              <a:spcBef>
                <a:spcPct val="0"/>
              </a:spcBef>
              <a:spcAft>
                <a:spcPct val="0"/>
              </a:spcAft>
            </a:pPr>
            <a:r>
              <a:rPr lang="en-US" sz="1100" b="1" dirty="0" smtClean="0">
                <a:solidFill>
                  <a:srgbClr val="FF0000"/>
                </a:solidFill>
              </a:rPr>
              <a:t>-$7.1 M for the biennium</a:t>
            </a:r>
            <a:endParaRPr lang="en-US" sz="1100" dirty="0" smtClean="0">
              <a:ln w="0"/>
              <a:solidFill>
                <a:schemeClr val="accent1"/>
              </a:solidFill>
              <a:effectLst>
                <a:outerShdw blurRad="38100" dist="25400" dir="5400000" algn="ctr" rotWithShape="0">
                  <a:srgbClr val="6E747A">
                    <a:alpha val="43000"/>
                  </a:srgbClr>
                </a:outerShdw>
              </a:effectLst>
              <a:ea typeface="Segoe UI" pitchFamily="34" charset="0"/>
              <a:cs typeface="Segoe UI" pitchFamily="34" charset="0"/>
            </a:endParaRPr>
          </a:p>
        </p:txBody>
      </p:sp>
    </p:spTree>
    <p:extLst>
      <p:ext uri="{BB962C8B-B14F-4D97-AF65-F5344CB8AC3E}">
        <p14:creationId xmlns:p14="http://schemas.microsoft.com/office/powerpoint/2010/main" val="7687388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17-19 Biennium Goals</a:t>
            </a:r>
            <a:br>
              <a:rPr lang="en-US" dirty="0" smtClean="0"/>
            </a:br>
            <a:endParaRPr lang="en-US" sz="3200" dirty="0"/>
          </a:p>
        </p:txBody>
      </p:sp>
      <p:sp>
        <p:nvSpPr>
          <p:cNvPr id="6" name="Content Placeholder 6"/>
          <p:cNvSpPr txBox="1">
            <a:spLocks/>
          </p:cNvSpPr>
          <p:nvPr/>
        </p:nvSpPr>
        <p:spPr>
          <a:xfrm>
            <a:off x="516632" y="2183802"/>
            <a:ext cx="10938305" cy="3121727"/>
          </a:xfrm>
          <a:prstGeom prst="rect">
            <a:avLst/>
          </a:prstGeom>
        </p:spPr>
        <p:txBody>
          <a:bodyPr numCol="1"/>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Clr>
                <a:schemeClr val="accent3"/>
              </a:buClr>
            </a:pPr>
            <a:r>
              <a:rPr lang="en-US" dirty="0"/>
              <a:t>Align financial architecture with </a:t>
            </a:r>
            <a:r>
              <a:rPr lang="en-US" dirty="0" smtClean="0"/>
              <a:t>business strategy </a:t>
            </a:r>
            <a:r>
              <a:rPr lang="en-US" dirty="0"/>
              <a:t>and org</a:t>
            </a:r>
          </a:p>
          <a:p>
            <a:pPr>
              <a:buClr>
                <a:schemeClr val="accent3"/>
              </a:buClr>
            </a:pPr>
            <a:r>
              <a:rPr lang="en-US" dirty="0"/>
              <a:t>Cost recoverable for each LOB</a:t>
            </a:r>
          </a:p>
          <a:p>
            <a:pPr>
              <a:buClr>
                <a:schemeClr val="accent3"/>
              </a:buClr>
            </a:pPr>
            <a:r>
              <a:rPr lang="en-US" dirty="0"/>
              <a:t>Reduce negative fund balance by at least $</a:t>
            </a:r>
            <a:r>
              <a:rPr lang="en-US" dirty="0" smtClean="0"/>
              <a:t>1m</a:t>
            </a:r>
            <a:endParaRPr lang="en-US" dirty="0"/>
          </a:p>
        </p:txBody>
      </p:sp>
    </p:spTree>
    <p:extLst>
      <p:ext uri="{BB962C8B-B14F-4D97-AF65-F5344CB8AC3E}">
        <p14:creationId xmlns:p14="http://schemas.microsoft.com/office/powerpoint/2010/main" val="38737509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WLP 08-12 4x3 Light Internal">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75045</TotalTime>
  <Words>1392</Words>
  <Application>Microsoft Office PowerPoint</Application>
  <PresentationFormat>Widescreen</PresentationFormat>
  <Paragraphs>96</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Calibri Light</vt:lpstr>
      <vt:lpstr>Segoe UI</vt:lpstr>
      <vt:lpstr>Segoe UI Light</vt:lpstr>
      <vt:lpstr>Trebuchet MS</vt:lpstr>
      <vt:lpstr>Wingdings</vt:lpstr>
      <vt:lpstr>WWLP 08-12 4x3 Light Internal</vt:lpstr>
      <vt:lpstr>Custom Design</vt:lpstr>
      <vt:lpstr>Financial Review</vt:lpstr>
      <vt:lpstr>Financial Review </vt:lpstr>
      <vt:lpstr>History </vt:lpstr>
      <vt:lpstr>FY17 as compared to 17-19 Revenue and Expenditure Variance by Major Cost areas</vt:lpstr>
      <vt:lpstr>17-19 Biennium Goals </vt:lpstr>
    </vt:vector>
  </TitlesOfParts>
  <Manager>&lt;Content Manager Name Here&gt;</Manager>
  <Company>WaTech BECAUZ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WaTech Pyramid</dc:title>
  <dc:subject>&lt;Event Name&gt;</dc:subject>
  <dc:creator>Ian McKelvie BECAUZ</dc:creator>
  <cp:keywords>&lt;Any Related Keywords&gt;</cp:keywords>
  <dc:description>Template: _x000d_
Formatting: _x000d_
Event Date: _x000d_
Event Location: _x000d_
Audience Type:</dc:description>
  <cp:lastModifiedBy>Gunther, Wendi (WaTech)</cp:lastModifiedBy>
  <cp:revision>1830</cp:revision>
  <cp:lastPrinted>2017-03-28T00:21:10Z</cp:lastPrinted>
  <dcterms:created xsi:type="dcterms:W3CDTF">2012-05-22T07:38:31Z</dcterms:created>
  <dcterms:modified xsi:type="dcterms:W3CDTF">2017-03-28T00:21:42Z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