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0"/>
  </p:notesMasterIdLst>
  <p:handoutMasterIdLst>
    <p:handoutMasterId r:id="rId21"/>
  </p:handoutMasterIdLst>
  <p:sldIdLst>
    <p:sldId id="259" r:id="rId5"/>
    <p:sldId id="260" r:id="rId6"/>
    <p:sldId id="264" r:id="rId7"/>
    <p:sldId id="270" r:id="rId8"/>
    <p:sldId id="269" r:id="rId9"/>
    <p:sldId id="289" r:id="rId10"/>
    <p:sldId id="290" r:id="rId11"/>
    <p:sldId id="291" r:id="rId12"/>
    <p:sldId id="271" r:id="rId13"/>
    <p:sldId id="282" r:id="rId14"/>
    <p:sldId id="295" r:id="rId15"/>
    <p:sldId id="279" r:id="rId16"/>
    <p:sldId id="293" r:id="rId17"/>
    <p:sldId id="292" r:id="rId18"/>
    <p:sldId id="285"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33CC33"/>
    <a:srgbClr val="008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209" autoAdjust="0"/>
  </p:normalViewPr>
  <p:slideViewPr>
    <p:cSldViewPr snapToGrid="0">
      <p:cViewPr varScale="1">
        <p:scale>
          <a:sx n="62" d="100"/>
          <a:sy n="62" d="100"/>
        </p:scale>
        <p:origin x="1200"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50" tIns="46576" rIns="93150" bIns="46576" rtlCol="0"/>
          <a:lstStyle>
            <a:lvl1pPr algn="r">
              <a:defRPr sz="1200"/>
            </a:lvl1pPr>
          </a:lstStyle>
          <a:p>
            <a:fld id="{50FABAFA-9D90-4B6C-95A1-503043E46FAB}" type="datetimeFigureOut">
              <a:rPr lang="en-US" smtClean="0"/>
              <a:t>2/18/2020</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50" tIns="46576" rIns="93150" bIns="46576"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50" tIns="46576" rIns="93150" bIns="46576" rtlCol="0"/>
          <a:lstStyle>
            <a:lvl1pPr algn="r">
              <a:defRPr sz="1200"/>
            </a:lvl1pPr>
          </a:lstStyle>
          <a:p>
            <a:fld id="{AC15EB1F-8DE4-48C3-A804-A05846A4049F}" type="datetimeFigureOut">
              <a:rPr lang="en-US" smtClean="0"/>
              <a:t>2/18/2020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0" tIns="46576" rIns="93150"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0" tIns="46576" rIns="93150" bIns="46576"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10</a:t>
            </a:fld>
            <a:endParaRPr lang="en-US"/>
          </a:p>
        </p:txBody>
      </p:sp>
    </p:spTree>
    <p:extLst>
      <p:ext uri="{BB962C8B-B14F-4D97-AF65-F5344CB8AC3E}">
        <p14:creationId xmlns:p14="http://schemas.microsoft.com/office/powerpoint/2010/main" val="236350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endParaRPr lang="en-US" dirty="0">
              <a:solidFill>
                <a:schemeClr val="tx1"/>
              </a:solidFill>
              <a:latin typeface="+mn-lt"/>
              <a:cs typeface="+mn-cs"/>
            </a:endParaRPr>
          </a:p>
          <a:p>
            <a:pPr defTabSz="931500"/>
            <a:endParaRPr lang="en-US"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11</a:t>
            </a:fld>
            <a:endParaRPr lang="en-US"/>
          </a:p>
        </p:txBody>
      </p:sp>
    </p:spTree>
    <p:extLst>
      <p:ext uri="{BB962C8B-B14F-4D97-AF65-F5344CB8AC3E}">
        <p14:creationId xmlns:p14="http://schemas.microsoft.com/office/powerpoint/2010/main" val="379700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endParaRPr lang="en-US" dirty="0">
              <a:solidFill>
                <a:schemeClr val="tx1"/>
              </a:solidFill>
              <a:latin typeface="+mn-lt"/>
              <a:cs typeface="+mn-cs"/>
            </a:endParaRPr>
          </a:p>
          <a:p>
            <a:pPr defTabSz="931500"/>
            <a:endParaRPr lang="en-US"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12</a:t>
            </a:fld>
            <a:endParaRPr lang="en-US"/>
          </a:p>
        </p:txBody>
      </p:sp>
    </p:spTree>
    <p:extLst>
      <p:ext uri="{BB962C8B-B14F-4D97-AF65-F5344CB8AC3E}">
        <p14:creationId xmlns:p14="http://schemas.microsoft.com/office/powerpoint/2010/main" val="1967296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endParaRPr lang="en-US" dirty="0">
              <a:solidFill>
                <a:schemeClr val="tx1"/>
              </a:solidFill>
              <a:latin typeface="+mn-lt"/>
              <a:cs typeface="+mn-cs"/>
            </a:endParaRPr>
          </a:p>
          <a:p>
            <a:pPr defTabSz="931500"/>
            <a:endParaRPr lang="en-US"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13</a:t>
            </a:fld>
            <a:endParaRPr lang="en-US"/>
          </a:p>
        </p:txBody>
      </p:sp>
    </p:spTree>
    <p:extLst>
      <p:ext uri="{BB962C8B-B14F-4D97-AF65-F5344CB8AC3E}">
        <p14:creationId xmlns:p14="http://schemas.microsoft.com/office/powerpoint/2010/main" val="1802327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endParaRPr lang="en-US" dirty="0">
              <a:solidFill>
                <a:schemeClr val="tx1"/>
              </a:solidFill>
              <a:latin typeface="+mn-lt"/>
              <a:cs typeface="+mn-cs"/>
            </a:endParaRPr>
          </a:p>
          <a:p>
            <a:pPr defTabSz="931500"/>
            <a:endParaRPr lang="en-US"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14</a:t>
            </a:fld>
            <a:endParaRPr lang="en-US"/>
          </a:p>
        </p:txBody>
      </p:sp>
    </p:spTree>
    <p:extLst>
      <p:ext uri="{BB962C8B-B14F-4D97-AF65-F5344CB8AC3E}">
        <p14:creationId xmlns:p14="http://schemas.microsoft.com/office/powerpoint/2010/main" val="92139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15</a:t>
            </a:fld>
            <a:endParaRPr lang="en-US"/>
          </a:p>
        </p:txBody>
      </p:sp>
    </p:spTree>
    <p:extLst>
      <p:ext uri="{BB962C8B-B14F-4D97-AF65-F5344CB8AC3E}">
        <p14:creationId xmlns:p14="http://schemas.microsoft.com/office/powerpoint/2010/main" val="245602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2</a:t>
            </a:fld>
            <a:endParaRPr lang="en-US"/>
          </a:p>
        </p:txBody>
      </p:sp>
    </p:spTree>
    <p:extLst>
      <p:ext uri="{BB962C8B-B14F-4D97-AF65-F5344CB8AC3E}">
        <p14:creationId xmlns:p14="http://schemas.microsoft.com/office/powerpoint/2010/main" val="321216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Local knowledge experts – </a:t>
            </a:r>
            <a:r>
              <a:rPr lang="en-US" b="0" dirty="0">
                <a:solidFill>
                  <a:schemeClr val="tx1"/>
                </a:solidFill>
              </a:rPr>
              <a:t>successfully</a:t>
            </a:r>
            <a:r>
              <a:rPr lang="en-US" b="0" baseline="0" dirty="0">
                <a:solidFill>
                  <a:schemeClr val="tx1"/>
                </a:solidFill>
              </a:rPr>
              <a:t> completed highly specialized training for the area</a:t>
            </a:r>
            <a:endParaRPr lang="en-US" b="1" dirty="0">
              <a:solidFill>
                <a:schemeClr val="tx1"/>
              </a:solidFill>
            </a:endParaRPr>
          </a:p>
          <a:p>
            <a:r>
              <a:rPr lang="en-US" b="1" dirty="0">
                <a:solidFill>
                  <a:schemeClr val="tx1"/>
                </a:solidFill>
              </a:rPr>
              <a:t>WA</a:t>
            </a:r>
            <a:r>
              <a:rPr lang="en-US" b="1" baseline="0" dirty="0">
                <a:solidFill>
                  <a:schemeClr val="tx1"/>
                </a:solidFill>
              </a:rPr>
              <a:t> State </a:t>
            </a:r>
            <a:r>
              <a:rPr lang="en-US" baseline="0" dirty="0">
                <a:solidFill>
                  <a:schemeClr val="tx1"/>
                </a:solidFill>
              </a:rPr>
              <a:t>licensed pilots are required on all oil tankers and foreign flagged vessels in WA’s inland waters</a:t>
            </a:r>
          </a:p>
          <a:p>
            <a:br>
              <a:rPr lang="en-US" baseline="0" dirty="0">
                <a:solidFill>
                  <a:schemeClr val="tx1"/>
                </a:solidFill>
              </a:rPr>
            </a:br>
            <a:r>
              <a:rPr lang="en-US" i="1" baseline="0" dirty="0">
                <a:solidFill>
                  <a:schemeClr val="tx1"/>
                </a:solidFill>
              </a:rPr>
              <a:t>Capt. Neil Kelleher backing a container ship into the East Waterway in Seattle</a:t>
            </a:r>
            <a:br>
              <a:rPr lang="en-US" i="1" baseline="0" dirty="0">
                <a:solidFill>
                  <a:schemeClr val="tx1"/>
                </a:solidFill>
              </a:rPr>
            </a:br>
            <a:r>
              <a:rPr lang="en-US" i="1" baseline="0" dirty="0">
                <a:solidFill>
                  <a:schemeClr val="tx1"/>
                </a:solidFill>
              </a:rPr>
              <a:t>Capt. Sandy Bendixen climbing the pilot ladder after from the pilot boat in Port Angeles</a:t>
            </a:r>
            <a:endParaRPr lang="en-US" i="1" dirty="0">
              <a:solidFill>
                <a:schemeClr val="tx1"/>
              </a:solidFill>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3</a:t>
            </a:fld>
            <a:endParaRPr lang="en-US"/>
          </a:p>
        </p:txBody>
      </p:sp>
    </p:spTree>
    <p:extLst>
      <p:ext uri="{BB962C8B-B14F-4D97-AF65-F5344CB8AC3E}">
        <p14:creationId xmlns:p14="http://schemas.microsoft.com/office/powerpoint/2010/main" val="41198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1. Puget Sound Pilotage District - Geographic</a:t>
            </a:r>
            <a:r>
              <a:rPr lang="en-US" baseline="0" dirty="0">
                <a:solidFill>
                  <a:schemeClr val="tx1"/>
                </a:solidFill>
              </a:rPr>
              <a:t> Area</a:t>
            </a:r>
            <a:endParaRPr lang="en-US" dirty="0">
              <a:solidFill>
                <a:schemeClr val="tx1"/>
              </a:solidFill>
            </a:endParaRPr>
          </a:p>
          <a:p>
            <a:r>
              <a:rPr lang="en-US" dirty="0">
                <a:solidFill>
                  <a:schemeClr val="tx1"/>
                </a:solidFill>
              </a:rPr>
              <a:t>PSP</a:t>
            </a:r>
            <a:r>
              <a:rPr lang="en-US" baseline="0" dirty="0">
                <a:solidFill>
                  <a:schemeClr val="tx1"/>
                </a:solidFill>
              </a:rPr>
              <a:t> – an association of independent contractors</a:t>
            </a:r>
          </a:p>
          <a:p>
            <a:endParaRPr lang="en-US" baseline="0" dirty="0">
              <a:solidFill>
                <a:schemeClr val="tx1"/>
              </a:solidFill>
            </a:endParaRPr>
          </a:p>
          <a:p>
            <a:r>
              <a:rPr lang="en-US" baseline="0" dirty="0">
                <a:solidFill>
                  <a:schemeClr val="tx1"/>
                </a:solidFill>
              </a:rPr>
              <a:t>2. Grays Harbor Pilotage District – Geographic Area</a:t>
            </a:r>
          </a:p>
          <a:p>
            <a:r>
              <a:rPr lang="en-US" baseline="0" dirty="0">
                <a:solidFill>
                  <a:schemeClr val="tx1"/>
                </a:solidFill>
              </a:rPr>
              <a:t>GH – pilots are employees of the Port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4</a:t>
            </a:fld>
            <a:endParaRPr lang="en-US"/>
          </a:p>
        </p:txBody>
      </p:sp>
    </p:spTree>
    <p:extLst>
      <p:ext uri="{BB962C8B-B14F-4D97-AF65-F5344CB8AC3E}">
        <p14:creationId xmlns:p14="http://schemas.microsoft.com/office/powerpoint/2010/main" val="6009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i="0" dirty="0">
                <a:solidFill>
                  <a:schemeClr val="tx1"/>
                </a:solidFill>
              </a:rPr>
              <a:t>The mission of the Board of Pilotage Commissioners (BPC) is to ensure against the loss of lives, loss of or damage to property and vessels, and to protect the marine environment by maintaining efficient and competent pilotage service on our State’s inland waters</a:t>
            </a:r>
          </a:p>
          <a:p>
            <a:pPr defTabSz="931500"/>
            <a:endParaRPr lang="en-US" i="1" dirty="0">
              <a:solidFill>
                <a:schemeClr val="bg1"/>
              </a:solidFill>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5</a:t>
            </a:fld>
            <a:endParaRPr lang="en-US"/>
          </a:p>
        </p:txBody>
      </p:sp>
    </p:spTree>
    <p:extLst>
      <p:ext uri="{BB962C8B-B14F-4D97-AF65-F5344CB8AC3E}">
        <p14:creationId xmlns:p14="http://schemas.microsoft.com/office/powerpoint/2010/main" val="267783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i="0" dirty="0">
                <a:solidFill>
                  <a:schemeClr val="tx1"/>
                </a:solidFill>
              </a:rPr>
              <a:t>The mission of the Board of Pilotage Commissioners (BPC) is to ensure against the loss of lives, loss of or damage to property and vessels, and to protect the marine environment by maintaining efficient and competent pilotage service on our State’s inland waters</a:t>
            </a:r>
          </a:p>
          <a:p>
            <a:pPr defTabSz="931500"/>
            <a:endParaRPr lang="en-US" i="1" dirty="0">
              <a:solidFill>
                <a:schemeClr val="bg1"/>
              </a:solidFill>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6</a:t>
            </a:fld>
            <a:endParaRPr lang="en-US"/>
          </a:p>
        </p:txBody>
      </p:sp>
    </p:spTree>
    <p:extLst>
      <p:ext uri="{BB962C8B-B14F-4D97-AF65-F5344CB8AC3E}">
        <p14:creationId xmlns:p14="http://schemas.microsoft.com/office/powerpoint/2010/main" val="389433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endParaRPr lang="en-US" i="1" dirty="0">
              <a:solidFill>
                <a:schemeClr val="bg1"/>
              </a:solidFill>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7</a:t>
            </a:fld>
            <a:endParaRPr lang="en-US"/>
          </a:p>
        </p:txBody>
      </p:sp>
    </p:spTree>
    <p:extLst>
      <p:ext uri="{BB962C8B-B14F-4D97-AF65-F5344CB8AC3E}">
        <p14:creationId xmlns:p14="http://schemas.microsoft.com/office/powerpoint/2010/main" val="93911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endParaRPr lang="en-US" i="1" dirty="0">
              <a:solidFill>
                <a:schemeClr val="bg1"/>
              </a:solidFill>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8</a:t>
            </a:fld>
            <a:endParaRPr lang="en-US"/>
          </a:p>
        </p:txBody>
      </p:sp>
    </p:spTree>
    <p:extLst>
      <p:ext uri="{BB962C8B-B14F-4D97-AF65-F5344CB8AC3E}">
        <p14:creationId xmlns:p14="http://schemas.microsoft.com/office/powerpoint/2010/main" val="1071234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chemeClr val="tx1"/>
                </a:solidFill>
              </a:rPr>
              <a:t>BPC</a:t>
            </a:r>
          </a:p>
          <a:p>
            <a:r>
              <a:rPr lang="en-US" dirty="0">
                <a:solidFill>
                  <a:schemeClr val="tx1"/>
                </a:solidFill>
              </a:rPr>
              <a:t>Regulator</a:t>
            </a:r>
            <a:r>
              <a:rPr lang="en-US" baseline="0" dirty="0">
                <a:solidFill>
                  <a:schemeClr val="tx1"/>
                </a:solidFill>
              </a:rPr>
              <a:t> Oversight – of WA pilotage</a:t>
            </a:r>
          </a:p>
          <a:p>
            <a:r>
              <a:rPr lang="en-US" baseline="0" dirty="0">
                <a:solidFill>
                  <a:schemeClr val="tx1"/>
                </a:solidFill>
              </a:rPr>
              <a:t>Propose Legislation </a:t>
            </a:r>
          </a:p>
          <a:p>
            <a:r>
              <a:rPr lang="en-US" dirty="0">
                <a:solidFill>
                  <a:schemeClr val="tx1"/>
                </a:solidFill>
                <a:latin typeface="Segoe UI" panose="020B0502040204020203" pitchFamily="34" charset="0"/>
                <a:cs typeface="Segoe UI" panose="020B0502040204020203" pitchFamily="34" charset="0"/>
              </a:rPr>
              <a:t>Adopt Rules – to enforce adherence to the Pilotage Act</a:t>
            </a:r>
          </a:p>
          <a:p>
            <a:pPr defTabSz="931500"/>
            <a:r>
              <a:rPr lang="en-US" dirty="0">
                <a:solidFill>
                  <a:schemeClr val="tx1"/>
                </a:solidFill>
              </a:rPr>
              <a:t>Train and License – marine pilots</a:t>
            </a:r>
          </a:p>
          <a:p>
            <a:r>
              <a:rPr lang="en-US" dirty="0">
                <a:solidFill>
                  <a:schemeClr val="tx1"/>
                </a:solidFill>
              </a:rPr>
              <a:t>Report and Investigate Incidents</a:t>
            </a:r>
            <a:r>
              <a:rPr lang="en-US" baseline="0" dirty="0">
                <a:solidFill>
                  <a:schemeClr val="tx1"/>
                </a:solidFill>
              </a:rPr>
              <a:t> – and provide lessons learned for continuous improvement</a:t>
            </a:r>
          </a:p>
          <a:p>
            <a:r>
              <a:rPr lang="en-US" baseline="0" dirty="0">
                <a:solidFill>
                  <a:schemeClr val="tx1"/>
                </a:solidFill>
              </a:rPr>
              <a:t>Vessel exemptions – granted to qualifying vessels</a:t>
            </a:r>
            <a:endParaRPr lang="en-US" dirty="0">
              <a:solidFill>
                <a:schemeClr val="tx1"/>
              </a:solidFill>
            </a:endParaRPr>
          </a:p>
          <a:p>
            <a:endParaRPr lang="en-US" dirty="0">
              <a:solidFill>
                <a:schemeClr val="tx1"/>
              </a:solidFill>
            </a:endParaRPr>
          </a:p>
          <a:p>
            <a:r>
              <a:rPr lang="en-US" b="1" u="sng" dirty="0">
                <a:solidFill>
                  <a:schemeClr val="tx1"/>
                </a:solidFill>
              </a:rPr>
              <a:t>Pilots</a:t>
            </a:r>
          </a:p>
          <a:p>
            <a:r>
              <a:rPr lang="en-US" b="0" u="none" dirty="0">
                <a:solidFill>
                  <a:schemeClr val="tx1"/>
                </a:solidFill>
              </a:rPr>
              <a:t>Provide</a:t>
            </a:r>
            <a:r>
              <a:rPr lang="en-US" b="0" u="none" baseline="0" dirty="0">
                <a:solidFill>
                  <a:schemeClr val="tx1"/>
                </a:solidFill>
              </a:rPr>
              <a:t> pilot service: safely and independently pilot vessels, dispatch pilots, pilot operation</a:t>
            </a:r>
          </a:p>
          <a:p>
            <a:r>
              <a:rPr lang="en-US" b="0" u="none" baseline="0" dirty="0">
                <a:solidFill>
                  <a:schemeClr val="tx1"/>
                </a:solidFill>
              </a:rPr>
              <a:t>Continuing Education – for pilots</a:t>
            </a:r>
          </a:p>
          <a:p>
            <a:endParaRPr lang="en-US" b="0" u="none" baseline="0" dirty="0"/>
          </a:p>
          <a:p>
            <a:endParaRPr lang="en-US" b="0" u="none" dirty="0"/>
          </a:p>
        </p:txBody>
      </p:sp>
      <p:sp>
        <p:nvSpPr>
          <p:cNvPr id="4" name="Slide Number Placeholder 3"/>
          <p:cNvSpPr>
            <a:spLocks noGrp="1"/>
          </p:cNvSpPr>
          <p:nvPr>
            <p:ph type="sldNum" sz="quarter" idx="10"/>
          </p:nvPr>
        </p:nvSpPr>
        <p:spPr/>
        <p:txBody>
          <a:bodyPr/>
          <a:lstStyle/>
          <a:p>
            <a:fld id="{8AD115C9-E24C-4512-AA8B-319BB49F77B5}" type="slidenum">
              <a:rPr lang="en-US" smtClean="0"/>
              <a:t>9</a:t>
            </a:fld>
            <a:endParaRPr lang="en-US"/>
          </a:p>
        </p:txBody>
      </p:sp>
    </p:spTree>
    <p:extLst>
      <p:ext uri="{BB962C8B-B14F-4D97-AF65-F5344CB8AC3E}">
        <p14:creationId xmlns:p14="http://schemas.microsoft.com/office/powerpoint/2010/main" val="752610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t>2/18/2020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A5D68D4-D432-4190-8060-492B59F98A87}" type="datetime1">
              <a:rPr lang="en-US" smtClean="0"/>
              <a:t>2/18/2020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5AF4EF83-7D73-495D-9915-41737B990DFC}" type="datetime1">
              <a:rPr lang="en-US" smtClean="0"/>
              <a:t>2/18/2020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3DF2905-D7E2-4171-961B-8EB802C66F9A}" type="datetime1">
              <a:rPr lang="en-US" smtClean="0"/>
              <a:t>2/18/2020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2C1B47C-16BC-4A9F-9E6E-9D1F33DC8ABD}" type="datetime1">
              <a:rPr lang="en-US" smtClean="0"/>
              <a:t>2/18/2020</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0C073DF2-DD31-447B-89F4-CEF82A94D7A7}" type="datetime1">
              <a:rPr lang="en-US" smtClean="0"/>
              <a:t>2/18/2020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1551BB0C-CFA8-4A1F-9AAE-D6B32E8256E7}" type="datetime1">
              <a:rPr lang="en-US" smtClean="0"/>
              <a:t>2/18/2020</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2752348D-B72F-4FC3-A127-851C5E7B3A9E}" type="datetime1">
              <a:rPr lang="en-US" smtClean="0"/>
              <a:t>2/18/2020</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D666EB1B-704A-4D5E-8D5F-456104532486}" type="datetime1">
              <a:rPr lang="en-US" smtClean="0"/>
              <a:t>2/18/2020</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D96AFBEB-CD4D-45C5-9851-D1FF1EB5AB85}" type="datetime1">
              <a:rPr lang="en-US" smtClean="0"/>
              <a:t>2/18/2020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B285B7EB-0ACD-4247-AA3F-1B0B49109B84}" type="datetime1">
              <a:rPr lang="en-US" smtClean="0"/>
              <a:t>2/18/2020</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2/18/2020</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9600" y="2239117"/>
            <a:ext cx="10363200" cy="1470025"/>
          </a:xfrm>
        </p:spPr>
        <p:txBody>
          <a:bodyPr/>
          <a:lstStyle/>
          <a:p>
            <a:r>
              <a:rPr lang="en-US" sz="3600" dirty="0"/>
              <a:t>  </a:t>
            </a:r>
            <a:r>
              <a:rPr lang="en-US" sz="40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Board of pilotage commissioners</a:t>
            </a:r>
          </a:p>
        </p:txBody>
      </p:sp>
      <p:sp>
        <p:nvSpPr>
          <p:cNvPr id="3" name="Subtitle 2"/>
          <p:cNvSpPr>
            <a:spLocks noGrp="1"/>
          </p:cNvSpPr>
          <p:nvPr>
            <p:ph type="subTitle" idx="1"/>
          </p:nvPr>
        </p:nvSpPr>
        <p:spPr>
          <a:xfrm>
            <a:off x="959600" y="3865180"/>
            <a:ext cx="10363200" cy="2992820"/>
          </a:xfrm>
        </p:spPr>
        <p:txBody>
          <a:bodyPr>
            <a:normAutofit fontScale="92500" lnSpcReduction="20000"/>
          </a:bodyPr>
          <a:lstStyle/>
          <a:p>
            <a: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Presentation to the </a:t>
            </a:r>
            <a:b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Office of the Chief Information Officer</a:t>
            </a:r>
            <a:b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endPar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a:p>
            <a:r>
              <a:rPr lang="en-US" sz="2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Sheri </a:t>
            </a:r>
            <a:r>
              <a:rPr lang="en-US" sz="2600" dirty="0" err="1">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Tonn</a:t>
            </a:r>
            <a:r>
              <a:rPr lang="en-US" sz="2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 Chair</a:t>
            </a:r>
          </a:p>
          <a:p>
            <a:endParaRPr lang="en-US" sz="20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a:p>
            <a:endParaRPr lang="en-US" sz="24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a:p>
            <a:r>
              <a:rPr lang="en-US" sz="2400" i="1"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February 18, 2020</a:t>
            </a:r>
          </a:p>
        </p:txBody>
      </p:sp>
      <p:pic>
        <p:nvPicPr>
          <p:cNvPr id="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5362575" y="260683"/>
            <a:ext cx="1557251" cy="157704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799" y="1600199"/>
            <a:ext cx="10917989" cy="5068019"/>
          </a:xfrm>
        </p:spPr>
        <p:txBody>
          <a:bodyPr>
            <a:normAutofit fontScale="77500" lnSpcReduction="20000"/>
          </a:bodyPr>
          <a:lstStyle/>
          <a:p>
            <a:pPr marL="0" lvl="0" indent="0">
              <a:buNone/>
            </a:pPr>
            <a:r>
              <a:rPr lang="en-US" sz="58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Training Program – Puget Sound</a:t>
            </a:r>
          </a:p>
          <a:p>
            <a:pPr lvl="1">
              <a:buClr>
                <a:schemeClr val="bg1"/>
              </a:buClr>
            </a:pPr>
            <a:r>
              <a:rPr lang="en-US" sz="3300" dirty="0">
                <a:solidFill>
                  <a:schemeClr val="bg1"/>
                </a:solidFill>
                <a:effectLst>
                  <a:outerShdw blurRad="50800" dist="38100" dir="2700000" algn="tl" rotWithShape="0">
                    <a:prstClr val="black">
                      <a:alpha val="40000"/>
                    </a:prstClr>
                  </a:outerShdw>
                </a:effectLst>
              </a:rPr>
              <a:t>3 Phases: Observation, Training, Evaluation ≈ 300 Trips</a:t>
            </a:r>
          </a:p>
          <a:p>
            <a:pPr lvl="1">
              <a:buClr>
                <a:schemeClr val="bg1"/>
              </a:buClr>
            </a:pPr>
            <a:r>
              <a:rPr lang="en-US" sz="3300" dirty="0">
                <a:solidFill>
                  <a:schemeClr val="bg1"/>
                </a:solidFill>
                <a:effectLst>
                  <a:outerShdw blurRad="50800" dist="38100" dir="2700000" algn="tl" rotWithShape="0">
                    <a:prstClr val="black">
                      <a:alpha val="40000"/>
                    </a:prstClr>
                  </a:outerShdw>
                </a:effectLst>
              </a:rPr>
              <a:t>18 Conning Quizzes/ 2 Local Knowledge Final Exams </a:t>
            </a:r>
          </a:p>
          <a:p>
            <a:pPr lvl="1">
              <a:buClr>
                <a:schemeClr val="bg1"/>
              </a:buClr>
            </a:pPr>
            <a:r>
              <a:rPr lang="en-US" sz="3300" dirty="0">
                <a:solidFill>
                  <a:schemeClr val="bg1"/>
                </a:solidFill>
                <a:effectLst>
                  <a:outerShdw blurRad="50800" dist="38100" dir="2700000" algn="tl" rotWithShape="0">
                    <a:prstClr val="black">
                      <a:alpha val="40000"/>
                    </a:prstClr>
                  </a:outerShdw>
                </a:effectLst>
              </a:rPr>
              <a:t>Federal Pilotage Endorsement – 24 charts</a:t>
            </a:r>
          </a:p>
          <a:p>
            <a:pPr lvl="1">
              <a:buClr>
                <a:schemeClr val="bg1"/>
              </a:buClr>
            </a:pPr>
            <a:r>
              <a:rPr lang="en-US" sz="3300" dirty="0">
                <a:solidFill>
                  <a:schemeClr val="bg1"/>
                </a:solidFill>
                <a:effectLst>
                  <a:outerShdw blurRad="50800" dist="38100" dir="2700000" algn="tl" rotWithShape="0">
                    <a:prstClr val="black">
                      <a:alpha val="40000"/>
                    </a:prstClr>
                  </a:outerShdw>
                </a:effectLst>
              </a:rPr>
              <a:t>Regular TEC and Board review of training program status for each trainee</a:t>
            </a:r>
          </a:p>
          <a:p>
            <a:pPr lvl="1">
              <a:buClr>
                <a:schemeClr val="bg1"/>
              </a:buClr>
            </a:pPr>
            <a:r>
              <a:rPr lang="en-US" sz="3300" dirty="0">
                <a:solidFill>
                  <a:schemeClr val="bg1"/>
                </a:solidFill>
                <a:effectLst>
                  <a:outerShdw blurRad="50800" dist="38100" dir="2700000" algn="tl" rotWithShape="0">
                    <a:prstClr val="black">
                      <a:alpha val="40000"/>
                    </a:prstClr>
                  </a:outerShdw>
                </a:effectLst>
              </a:rPr>
              <a:t>Physical Report from Board Designated Physician for entry to the training program and annual trainee license renewal </a:t>
            </a:r>
          </a:p>
          <a:p>
            <a:pPr lvl="1">
              <a:buClr>
                <a:schemeClr val="bg1"/>
              </a:buClr>
            </a:pPr>
            <a:r>
              <a:rPr lang="en-US" sz="3300" dirty="0">
                <a:solidFill>
                  <a:schemeClr val="bg1"/>
                </a:solidFill>
                <a:effectLst>
                  <a:outerShdw blurRad="50800" dist="38100" dir="2700000" algn="tl" rotWithShape="0">
                    <a:prstClr val="black">
                      <a:alpha val="40000"/>
                    </a:prstClr>
                  </a:outerShdw>
                </a:effectLst>
              </a:rPr>
              <a:t>Average duration 18-24 months</a:t>
            </a:r>
          </a:p>
          <a:p>
            <a:pPr lvl="1">
              <a:buClr>
                <a:schemeClr val="bg1"/>
              </a:buClr>
            </a:pPr>
            <a:r>
              <a:rPr lang="en-US" sz="3300" dirty="0">
                <a:solidFill>
                  <a:schemeClr val="bg1"/>
                </a:solidFill>
                <a:effectLst>
                  <a:outerShdw blurRad="50800" dist="38100" dir="2700000" algn="tl" rotWithShape="0">
                    <a:prstClr val="black">
                      <a:alpha val="40000"/>
                    </a:prstClr>
                  </a:outerShdw>
                </a:effectLst>
              </a:rPr>
              <a:t>Trainee stipend - $6,000/month</a:t>
            </a:r>
          </a:p>
          <a:p>
            <a:pPr marL="457200" lvl="1" indent="0">
              <a:buClr>
                <a:schemeClr val="bg1"/>
              </a:buClr>
              <a:buNone/>
            </a:pPr>
            <a:r>
              <a:rPr lang="en-US" sz="3300" dirty="0">
                <a:solidFill>
                  <a:schemeClr val="bg1"/>
                </a:solidFill>
                <a:effectLst>
                  <a:outerShdw blurRad="50800" dist="38100" dir="2700000" algn="tl" rotWithShape="0">
                    <a:prstClr val="black">
                      <a:alpha val="40000"/>
                    </a:prstClr>
                  </a:outerShdw>
                </a:effectLst>
              </a:rPr>
              <a:t>	</a:t>
            </a:r>
            <a:r>
              <a:rPr lang="en-US" sz="3300" i="1" dirty="0">
                <a:solidFill>
                  <a:schemeClr val="bg1"/>
                </a:solidFill>
                <a:effectLst>
                  <a:outerShdw blurRad="50800" dist="38100" dir="2700000" algn="tl" rotWithShape="0">
                    <a:prstClr val="black">
                      <a:alpha val="40000"/>
                    </a:prstClr>
                  </a:outerShdw>
                </a:effectLst>
              </a:rPr>
              <a:t>* Grays Harbor Training Program scaled to size of the district</a:t>
            </a: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428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799" y="1692276"/>
            <a:ext cx="10275611" cy="5255062"/>
          </a:xfrm>
        </p:spPr>
        <p:txBody>
          <a:bodyPr>
            <a:normAutofit/>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Annual Report to the Legislature</a:t>
            </a:r>
          </a:p>
          <a:p>
            <a:pPr marL="0" lvl="0" indent="0">
              <a:buClr>
                <a:schemeClr val="bg1"/>
              </a:buClr>
              <a:buNone/>
            </a:pPr>
            <a:br>
              <a:rPr lang="en-US" sz="32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endParaRPr lang="en-US" sz="1800" dirty="0">
              <a:latin typeface="Segoe UI" panose="020B0502040204020203" pitchFamily="34" charset="0"/>
              <a:cs typeface="Segoe UI" panose="020B0502040204020203" pitchFamily="34" charset="0"/>
            </a:endParaRPr>
          </a:p>
          <a:p>
            <a:pPr lvl="1"/>
            <a:endParaRPr lang="en-US" sz="2800" b="1" dirty="0">
              <a:latin typeface="Segoe UI" panose="020B0502040204020203" pitchFamily="34" charset="0"/>
              <a:cs typeface="Segoe UI" panose="020B0502040204020203" pitchFamily="34" charset="0"/>
            </a:endParaRP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A98201F0-3440-4662-87EE-DA58B55C9DEE}"/>
              </a:ext>
            </a:extLst>
          </p:cNvPr>
          <p:cNvPicPr>
            <a:picLocks noChangeAspect="1"/>
          </p:cNvPicPr>
          <p:nvPr/>
        </p:nvPicPr>
        <p:blipFill>
          <a:blip r:embed="rId4"/>
          <a:stretch>
            <a:fillRect/>
          </a:stretch>
        </p:blipFill>
        <p:spPr>
          <a:xfrm>
            <a:off x="1440387" y="2407186"/>
            <a:ext cx="3645610" cy="4450814"/>
          </a:xfrm>
          <a:prstGeom prst="rect">
            <a:avLst/>
          </a:prstGeom>
        </p:spPr>
      </p:pic>
      <p:pic>
        <p:nvPicPr>
          <p:cNvPr id="3" name="Picture 2">
            <a:extLst>
              <a:ext uri="{FF2B5EF4-FFF2-40B4-BE49-F238E27FC236}">
                <a16:creationId xmlns:a16="http://schemas.microsoft.com/office/drawing/2014/main" id="{5023142D-7C62-457B-9F62-82CDC5353801}"/>
              </a:ext>
            </a:extLst>
          </p:cNvPr>
          <p:cNvPicPr>
            <a:picLocks noChangeAspect="1"/>
          </p:cNvPicPr>
          <p:nvPr/>
        </p:nvPicPr>
        <p:blipFill>
          <a:blip r:embed="rId5"/>
          <a:stretch>
            <a:fillRect/>
          </a:stretch>
        </p:blipFill>
        <p:spPr>
          <a:xfrm>
            <a:off x="5713585" y="2998195"/>
            <a:ext cx="5143500" cy="3000375"/>
          </a:xfrm>
          <a:prstGeom prst="rect">
            <a:avLst/>
          </a:prstGeom>
        </p:spPr>
      </p:pic>
    </p:spTree>
    <p:extLst>
      <p:ext uri="{BB962C8B-B14F-4D97-AF65-F5344CB8AC3E}">
        <p14:creationId xmlns:p14="http://schemas.microsoft.com/office/powerpoint/2010/main" val="36095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799" y="1692276"/>
            <a:ext cx="10275611" cy="5255062"/>
          </a:xfrm>
        </p:spPr>
        <p:txBody>
          <a:bodyPr>
            <a:normAutofit/>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Information Technology Provided by WSF</a:t>
            </a:r>
          </a:p>
          <a:p>
            <a:pPr lvl="0">
              <a:buClr>
                <a:schemeClr val="bg1"/>
              </a:buClr>
            </a:pPr>
            <a: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Computers, printers, phones, software</a:t>
            </a:r>
          </a:p>
          <a:p>
            <a:pPr lvl="0">
              <a:buClr>
                <a:schemeClr val="bg1"/>
              </a:buClr>
            </a:pPr>
            <a: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IT support and administration</a:t>
            </a:r>
          </a:p>
          <a:p>
            <a:pPr lvl="0">
              <a:buClr>
                <a:schemeClr val="bg1"/>
              </a:buClr>
            </a:pPr>
            <a: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Compliance with State regulations </a:t>
            </a:r>
            <a:br>
              <a:rPr lang="en-US" sz="32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endParaRPr lang="en-US" sz="1800" dirty="0">
              <a:latin typeface="Segoe UI" panose="020B0502040204020203" pitchFamily="34" charset="0"/>
              <a:cs typeface="Segoe UI" panose="020B0502040204020203" pitchFamily="34" charset="0"/>
            </a:endParaRPr>
          </a:p>
          <a:p>
            <a:pPr lvl="1"/>
            <a:endParaRPr lang="en-US" sz="2800" b="1" dirty="0">
              <a:latin typeface="Segoe UI" panose="020B0502040204020203" pitchFamily="34" charset="0"/>
              <a:cs typeface="Segoe UI" panose="020B0502040204020203" pitchFamily="34" charset="0"/>
            </a:endParaRP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8383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799" y="1692276"/>
            <a:ext cx="10275611" cy="5255062"/>
          </a:xfrm>
        </p:spPr>
        <p:txBody>
          <a:bodyPr>
            <a:normAutofit/>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Information Technology Provided by BPC</a:t>
            </a:r>
          </a:p>
          <a:p>
            <a:pPr lvl="0">
              <a:buClr>
                <a:schemeClr val="bg1"/>
              </a:buClr>
            </a:pPr>
            <a: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Portable Piloting Units (PPU) - Leased</a:t>
            </a:r>
          </a:p>
          <a:p>
            <a:pPr lvl="0">
              <a:buClr>
                <a:schemeClr val="bg1"/>
              </a:buClr>
            </a:pPr>
            <a: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Pilot Trainee Radios </a:t>
            </a:r>
          </a:p>
          <a:p>
            <a:pPr lvl="0">
              <a:buClr>
                <a:schemeClr val="bg1"/>
              </a:buClr>
            </a:pPr>
            <a: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Go Daddy Website – maintained by BPC staff</a:t>
            </a:r>
            <a:br>
              <a:rPr lang="en-US" sz="32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endParaRPr lang="en-US" sz="1800" dirty="0">
              <a:latin typeface="Segoe UI" panose="020B0502040204020203" pitchFamily="34" charset="0"/>
              <a:cs typeface="Segoe UI" panose="020B0502040204020203" pitchFamily="34" charset="0"/>
            </a:endParaRPr>
          </a:p>
          <a:p>
            <a:pPr lvl="1"/>
            <a:endParaRPr lang="en-US" sz="2800" b="1" dirty="0">
              <a:latin typeface="Segoe UI" panose="020B0502040204020203" pitchFamily="34" charset="0"/>
              <a:cs typeface="Segoe UI" panose="020B0502040204020203" pitchFamily="34" charset="0"/>
            </a:endParaRP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6801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799" y="1692276"/>
            <a:ext cx="10275611" cy="5255062"/>
          </a:xfrm>
        </p:spPr>
        <p:txBody>
          <a:bodyPr>
            <a:normAutofit/>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Future Technology/Software</a:t>
            </a:r>
          </a:p>
          <a:p>
            <a:pPr lvl="0">
              <a:buClr>
                <a:schemeClr val="bg1"/>
              </a:buClr>
            </a:pPr>
            <a: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Database for tracking pilot information</a:t>
            </a:r>
          </a:p>
          <a:p>
            <a:pPr lvl="0">
              <a:buClr>
                <a:schemeClr val="bg1"/>
              </a:buClr>
            </a:pPr>
            <a:r>
              <a:rPr lang="en-US" sz="36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SharePoint or other web based file sharing system</a:t>
            </a:r>
          </a:p>
          <a:p>
            <a:pPr marL="0" lvl="0" indent="0">
              <a:buClr>
                <a:schemeClr val="bg1"/>
              </a:buClr>
              <a:buNone/>
            </a:pPr>
            <a:br>
              <a:rPr lang="en-US" sz="32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endParaRPr lang="en-US" sz="1800" dirty="0">
              <a:latin typeface="Segoe UI" panose="020B0502040204020203" pitchFamily="34" charset="0"/>
              <a:cs typeface="Segoe UI" panose="020B0502040204020203" pitchFamily="34" charset="0"/>
            </a:endParaRPr>
          </a:p>
          <a:p>
            <a:pPr lvl="1"/>
            <a:endParaRPr lang="en-US" sz="2800" b="1" dirty="0">
              <a:latin typeface="Segoe UI" panose="020B0502040204020203" pitchFamily="34" charset="0"/>
              <a:cs typeface="Segoe UI" panose="020B0502040204020203" pitchFamily="34" charset="0"/>
            </a:endParaRP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4385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800" y="1600199"/>
            <a:ext cx="10566400" cy="5068019"/>
          </a:xfrm>
        </p:spPr>
        <p:txBody>
          <a:bodyPr>
            <a:normAutofit fontScale="55000" lnSpcReduction="20000"/>
          </a:bodyPr>
          <a:lstStyle/>
          <a:p>
            <a:pPr marL="0" lvl="0" indent="0">
              <a:buNone/>
            </a:pPr>
            <a:endParaRPr lang="en-US" sz="2800" b="1" u="sng" dirty="0">
              <a:solidFill>
                <a:schemeClr val="bg1"/>
              </a:solidFill>
              <a:latin typeface="Segoe UI" panose="020B0502040204020203" pitchFamily="34" charset="0"/>
              <a:cs typeface="Segoe UI" panose="020B0502040204020203" pitchFamily="34" charset="0"/>
            </a:endParaRPr>
          </a:p>
          <a:p>
            <a:pPr marL="0" lvl="0" indent="0">
              <a:buNone/>
            </a:pPr>
            <a:endParaRPr lang="en-US" sz="2800" b="1" u="sng" dirty="0">
              <a:solidFill>
                <a:schemeClr val="bg1"/>
              </a:solidFill>
              <a:latin typeface="Segoe UI" panose="020B0502040204020203" pitchFamily="34" charset="0"/>
              <a:cs typeface="Segoe UI" panose="020B0502040204020203" pitchFamily="34" charset="0"/>
            </a:endParaRPr>
          </a:p>
          <a:p>
            <a:pPr marL="0" indent="0" algn="ctr">
              <a:buNone/>
            </a:pPr>
            <a:r>
              <a:rPr lang="en-US" sz="9600" b="1"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Questions?</a:t>
            </a:r>
            <a:br>
              <a:rPr lang="en-US" sz="5800" b="1"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br>
              <a:rPr lang="en-US" sz="5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r>
              <a:rPr lang="en-US" sz="4400"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TonnS@wsdot.wa.gov</a:t>
            </a:r>
            <a:br>
              <a:rPr lang="en-US" sz="4400"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br>
              <a:rPr lang="en-US" sz="4400"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r>
              <a:rPr lang="en-US" sz="4400"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www.pilotage.wa.gov</a:t>
            </a:r>
            <a:endParaRPr lang="en-US" sz="4400" b="1" i="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a:p>
            <a:pPr marL="0" indent="0" algn="ctr">
              <a:buNone/>
            </a:pPr>
            <a:endParaRPr lang="en-US" sz="6200" b="1" i="1"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a:p>
            <a:pPr marL="0" indent="0" algn="ctr">
              <a:buNone/>
            </a:pPr>
            <a:endParaRPr lang="en-US" sz="6200" b="1" i="1"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a:p>
            <a:pPr marL="0" indent="0" algn="ctr">
              <a:buNone/>
            </a:pPr>
            <a:r>
              <a:rPr lang="en-US" sz="6200" b="1" i="1"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Thank you!</a:t>
            </a:r>
            <a:br>
              <a:rPr lang="en-US" sz="2400" dirty="0">
                <a:solidFill>
                  <a:schemeClr val="bg1"/>
                </a:solidFill>
                <a:latin typeface="Segoe UI" panose="020B0502040204020203" pitchFamily="34" charset="0"/>
                <a:cs typeface="Segoe UI" panose="020B0502040204020203" pitchFamily="34" charset="0"/>
              </a:rPr>
            </a:br>
            <a:endParaRPr lang="en-US" sz="2400" dirty="0">
              <a:latin typeface="Segoe UI" panose="020B0502040204020203" pitchFamily="34" charset="0"/>
              <a:cs typeface="Segoe UI" panose="020B0502040204020203" pitchFamily="34" charset="0"/>
            </a:endParaRP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0082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800" y="1600200"/>
            <a:ext cx="10906234" cy="4114800"/>
          </a:xfrm>
        </p:spPr>
        <p:txBody>
          <a:bodyPr>
            <a:normAutofit/>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Today’s Presentation</a:t>
            </a:r>
            <a:r>
              <a:rPr lang="en-US" sz="3600" b="1"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 </a:t>
            </a:r>
          </a:p>
          <a:p>
            <a:pPr marL="400050" lvl="1" indent="-400050">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Marine Pilots</a:t>
            </a:r>
          </a:p>
          <a:p>
            <a:pPr marL="400050" lvl="1" indent="-400050">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Board of Pilotage Commissioners (BPC) </a:t>
            </a:r>
          </a:p>
          <a:p>
            <a:pPr marL="400050" lvl="1" indent="-400050">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Information Technology </a:t>
            </a:r>
          </a:p>
          <a:p>
            <a:pPr marL="400050" lvl="1" indent="-400050">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Q&amp;A</a:t>
            </a: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800" y="1537855"/>
            <a:ext cx="6334234" cy="5158779"/>
          </a:xfrm>
        </p:spPr>
        <p:txBody>
          <a:bodyPr>
            <a:normAutofit/>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About Pilots</a:t>
            </a:r>
          </a:p>
          <a:p>
            <a:pPr marL="346075" lvl="1" indent="-346075">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High-level maritime professionals</a:t>
            </a:r>
          </a:p>
          <a:p>
            <a:pPr marL="346075" lvl="1" indent="-346075">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Local knowledge experts</a:t>
            </a:r>
          </a:p>
          <a:p>
            <a:pPr marL="346075" lvl="1" indent="-346075">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First line of safety</a:t>
            </a:r>
          </a:p>
          <a:p>
            <a:pPr marL="346075" lvl="1" indent="-346075">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Required on all tankers and foreign flagged vessels</a:t>
            </a: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7451" b="12952"/>
          <a:stretch/>
        </p:blipFill>
        <p:spPr>
          <a:xfrm>
            <a:off x="7966841" y="1537855"/>
            <a:ext cx="3132082" cy="2477097"/>
          </a:xfrm>
          <a:prstGeom prst="rect">
            <a:avLst/>
          </a:prstGeom>
          <a:ln w="12700">
            <a:solidFill>
              <a:schemeClr val="bg1"/>
            </a:solidFill>
          </a:ln>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3692" t="8173" r="10403"/>
          <a:stretch/>
        </p:blipFill>
        <p:spPr>
          <a:xfrm>
            <a:off x="7966841" y="4135168"/>
            <a:ext cx="3132082" cy="2510957"/>
          </a:xfrm>
          <a:prstGeom prst="rect">
            <a:avLst/>
          </a:prstGeom>
          <a:ln w="12700">
            <a:solidFill>
              <a:schemeClr val="bg1"/>
            </a:solidFill>
          </a:ln>
        </p:spPr>
      </p:pic>
    </p:spTree>
    <p:extLst>
      <p:ext uri="{BB962C8B-B14F-4D97-AF65-F5344CB8AC3E}">
        <p14:creationId xmlns:p14="http://schemas.microsoft.com/office/powerpoint/2010/main" val="274411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799" y="1570787"/>
            <a:ext cx="7292975" cy="5125847"/>
          </a:xfrm>
        </p:spPr>
        <p:txBody>
          <a:bodyPr>
            <a:normAutofit/>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Pilotage Districts</a:t>
            </a:r>
          </a:p>
          <a:p>
            <a:pPr marL="0" indent="0">
              <a:buNone/>
            </a:pPr>
            <a:r>
              <a:rPr lang="en-US" sz="3200" b="1" dirty="0">
                <a:solidFill>
                  <a:srgbClr val="FF0000"/>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Puget Sound Pilotage District</a:t>
            </a:r>
            <a:endParaRPr lang="en-US" sz="3200"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a:p>
            <a:pPr marL="346075" lvl="2" indent="-346075">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Serviced by Puget Sound Pilots (PSP)</a:t>
            </a:r>
          </a:p>
          <a:p>
            <a:pPr marL="346075" lvl="2" indent="-346075">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56 state authorized licenses</a:t>
            </a:r>
          </a:p>
          <a:p>
            <a:pPr marL="0" indent="0">
              <a:buNone/>
            </a:pPr>
            <a:r>
              <a:rPr lang="en-US" sz="3200" b="1" dirty="0">
                <a:solidFill>
                  <a:srgbClr val="3333CC"/>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Grays Harbor Pilotage District</a:t>
            </a:r>
            <a:endParaRPr lang="en-US" sz="3200" dirty="0">
              <a:solidFill>
                <a:srgbClr val="3333CC"/>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a:p>
            <a:pPr marL="284163" lvl="2" indent="-284163">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Serviced by Port of Grays Harbor (PGH)</a:t>
            </a:r>
          </a:p>
          <a:p>
            <a:pPr marL="284163" lvl="2" indent="-284163">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3 state authorized licenses</a:t>
            </a:r>
          </a:p>
          <a:p>
            <a:pPr marL="0" lvl="0" indent="0">
              <a:buNone/>
            </a:pPr>
            <a:endParaRPr lang="en-US" sz="2800" b="1" u="sng" dirty="0">
              <a:latin typeface="Segoe UI" panose="020B0502040204020203" pitchFamily="34" charset="0"/>
              <a:cs typeface="Segoe UI" panose="020B0502040204020203" pitchFamily="34" charset="0"/>
            </a:endParaRP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rotWithShape="1">
          <a:blip r:embed="rId4">
            <a:lum bright="3000" contrast="4000"/>
          </a:blip>
          <a:srcRect l="17004" r="3347"/>
          <a:stretch/>
        </p:blipFill>
        <p:spPr>
          <a:xfrm>
            <a:off x="7639050" y="1479983"/>
            <a:ext cx="3562062" cy="5293917"/>
          </a:xfrm>
          <a:prstGeom prst="rect">
            <a:avLst/>
          </a:prstGeom>
          <a:ln w="12700">
            <a:solidFill>
              <a:schemeClr val="bg1"/>
            </a:solidFill>
          </a:ln>
        </p:spPr>
      </p:pic>
    </p:spTree>
    <p:extLst>
      <p:ext uri="{BB962C8B-B14F-4D97-AF65-F5344CB8AC3E}">
        <p14:creationId xmlns:p14="http://schemas.microsoft.com/office/powerpoint/2010/main" val="218602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800" y="1600199"/>
            <a:ext cx="10566400" cy="5096435"/>
          </a:xfrm>
        </p:spPr>
        <p:txBody>
          <a:bodyPr>
            <a:normAutofit/>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Board of Pilotage Commissioners (BPC)</a:t>
            </a:r>
          </a:p>
          <a:p>
            <a:pPr algn="just">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Washington State Regulatory Agency </a:t>
            </a:r>
          </a:p>
          <a:p>
            <a:pPr algn="just">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Primary Mission – </a:t>
            </a:r>
            <a:r>
              <a:rPr lang="en-US" sz="3200"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Safety</a:t>
            </a:r>
            <a:r>
              <a:rPr lang="en-US" sz="3200" i="1"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 </a:t>
            </a:r>
          </a:p>
          <a:p>
            <a:pPr marL="341313" lvl="2" indent="-341313">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Statutory Authority – RCW Chapter 88.16, Pilotage Act </a:t>
            </a:r>
          </a:p>
          <a:p>
            <a:pPr marL="341313" lvl="2" indent="-341313">
              <a:buClr>
                <a:schemeClr val="bg1"/>
              </a:buClr>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Nine Member Board, plus 3 staff</a:t>
            </a:r>
          </a:p>
          <a:p>
            <a:pPr marL="914400" lvl="3" indent="-457200">
              <a:buClr>
                <a:schemeClr val="bg1"/>
              </a:buClr>
              <a:buFont typeface="Wingdings" panose="05000000000000000000" pitchFamily="2" charset="2"/>
              <a:buChar char="Ø"/>
            </a:pPr>
            <a:r>
              <a:rPr lang="en-US" sz="32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training, licensing and regulation</a:t>
            </a: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993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800" y="1600199"/>
            <a:ext cx="10566400" cy="5096435"/>
          </a:xfrm>
        </p:spPr>
        <p:txBody>
          <a:bodyPr>
            <a:normAutofit lnSpcReduction="10000"/>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Agency History</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1935 - Created by Washington Legislature</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1977 – Moved from Labor and Industries to Transportation, Washington State Ferries (WSF) specifically</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1990’s – Became independent agency with support from WSF – operated as a non-appropriated agency for the past 10 years or so</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2019 – BPC became an appropriated agency</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Pilots Licensed Since 1935 – 224</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Current Number Authorized of Pilots - 59</a:t>
            </a: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8912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800" y="1600199"/>
            <a:ext cx="10566400" cy="5096435"/>
          </a:xfrm>
        </p:spPr>
        <p:txBody>
          <a:bodyPr>
            <a:normAutofit fontScale="85000" lnSpcReduction="20000"/>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Commissioners</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Chair – Sheri </a:t>
            </a:r>
            <a:r>
              <a:rPr lang="en-US" sz="2800" dirty="0" err="1">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Tonn</a:t>
            </a:r>
            <a:endPar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Representing the Public at Large – Captain Jason Hamilton</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Representing the Public at Large – Timothy J.  Farrell</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Representing American Shipping – Phil Morrell, TOTE Maritime</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Representing Foreign Shipping – Captain </a:t>
            </a:r>
            <a:r>
              <a:rPr lang="en-US" sz="2800" dirty="0" err="1">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Rik</a:t>
            </a: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 Krombeen, </a:t>
            </a:r>
            <a:r>
              <a:rPr lang="en-US" sz="19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Holland America Line </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Representing Pilots – Captain John Scragg, Puget Sound Pilots</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Representing Pilots – Captain Mike Anthony, Puget Sound Pilots</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Representing WA State Dept. of Ecology – Sara Thompson, </a:t>
            </a:r>
            <a:r>
              <a:rPr lang="en-US" sz="19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Spills Prevention</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Representing the Marine Water Environment – Eleanor Kirtley, </a:t>
            </a:r>
            <a:r>
              <a:rPr lang="en-US" sz="21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Green Marine</a:t>
            </a: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4972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800" y="1600199"/>
            <a:ext cx="10566400" cy="5096435"/>
          </a:xfrm>
        </p:spPr>
        <p:txBody>
          <a:bodyPr>
            <a:normAutofit/>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Support Staff</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Executive Director – Jaimie Bever (11/2/2015)</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Training Program Coordinator – Jolene Hamel (9/1/2017)</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Program Analyst – Bettina Maki (11/1/2019)</a:t>
            </a:r>
          </a:p>
          <a:p>
            <a:pPr lvl="1">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Assistant Attorney General – Albert Wang (5/1/2017)</a:t>
            </a: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203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a:t>
            </a:r>
            <a:r>
              <a:rPr lang="en-US" b="0" dirty="0">
                <a:solidFill>
                  <a:srgbClr val="006600"/>
                </a:solidFill>
              </a:rPr>
              <a:t>___________________________________</a:t>
            </a:r>
          </a:p>
        </p:txBody>
      </p:sp>
      <p:sp>
        <p:nvSpPr>
          <p:cNvPr id="14" name="Content Placeholder 13"/>
          <p:cNvSpPr>
            <a:spLocks noGrp="1"/>
          </p:cNvSpPr>
          <p:nvPr>
            <p:ph sz="quarter" idx="13"/>
          </p:nvPr>
        </p:nvSpPr>
        <p:spPr>
          <a:xfrm>
            <a:off x="812800" y="1600199"/>
            <a:ext cx="5112871" cy="5096435"/>
          </a:xfrm>
          <a:ln>
            <a:noFill/>
            <a:prstDash val="sysDot"/>
          </a:ln>
        </p:spPr>
        <p:txBody>
          <a:bodyPr>
            <a:normAutofit lnSpcReduction="10000"/>
          </a:bodyPr>
          <a:lstStyle/>
          <a:p>
            <a:pPr marL="0" lvl="0" indent="0">
              <a:buNone/>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Role of the BPC</a:t>
            </a:r>
          </a:p>
          <a:p>
            <a:pPr>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Regulatory oversight </a:t>
            </a:r>
          </a:p>
          <a:p>
            <a:pPr>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Propose legislation </a:t>
            </a:r>
          </a:p>
          <a:p>
            <a:pPr>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Adopt rules </a:t>
            </a:r>
          </a:p>
          <a:p>
            <a:pPr>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Train and license pilots</a:t>
            </a:r>
          </a:p>
          <a:p>
            <a:pPr>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Determine number of pilots</a:t>
            </a:r>
          </a:p>
          <a:p>
            <a:pPr>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Report and investigate incidents</a:t>
            </a:r>
          </a:p>
          <a:p>
            <a:pPr>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Vessel exemptions</a:t>
            </a:r>
          </a:p>
        </p:txBody>
      </p:sp>
      <p:sp>
        <p:nvSpPr>
          <p:cNvPr id="7"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38" t="23489" r="26738" b="10050"/>
          <a:stretch/>
        </p:blipFill>
        <p:spPr bwMode="auto">
          <a:xfrm>
            <a:off x="935183" y="394855"/>
            <a:ext cx="980902" cy="993370"/>
          </a:xfrm>
          <a:prstGeom prst="ellipse">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p:cNvSpPr txBox="1">
            <a:spLocks/>
          </p:cNvSpPr>
          <p:nvPr/>
        </p:nvSpPr>
        <p:spPr>
          <a:xfrm>
            <a:off x="6096000" y="1542197"/>
            <a:ext cx="5044407" cy="5057868"/>
          </a:xfrm>
          <a:prstGeom prst="rect">
            <a:avLst/>
          </a:prstGeom>
          <a:ln>
            <a:noFill/>
            <a:prstDash val="sysDot"/>
          </a:ln>
        </p:spPr>
        <p:txBody>
          <a:bodyPr>
            <a:normAutofit/>
          </a:bodyPr>
          <a:lst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a:lstStyle>
          <a:p>
            <a:pPr marL="0" indent="0">
              <a:buFont typeface="Arial" pitchFamily="34" charset="0"/>
              <a:buNone/>
              <a:tabLst>
                <a:tab pos="457200" algn="l"/>
              </a:tabLst>
            </a:pPr>
            <a:r>
              <a:rPr lang="en-US" sz="3600" b="1" u="sng"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Role of PSP &amp; PGH</a:t>
            </a:r>
          </a:p>
          <a:p>
            <a:pPr>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Provide efficient </a:t>
            </a:r>
            <a:b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pilotage services</a:t>
            </a:r>
          </a:p>
          <a:p>
            <a:pPr>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Administer benefits </a:t>
            </a:r>
            <a:b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and retirement </a:t>
            </a:r>
            <a:b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b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packages</a:t>
            </a:r>
          </a:p>
          <a:p>
            <a:pPr>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Tariff billing and revenue collection</a:t>
            </a:r>
          </a:p>
          <a:p>
            <a:pPr>
              <a:buClr>
                <a:schemeClr val="bg1"/>
              </a:buClr>
            </a:pPr>
            <a:r>
              <a:rPr lang="en-US" sz="2800" dirty="0">
                <a:solidFill>
                  <a:schemeClr val="bg1"/>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Continuing education</a:t>
            </a:r>
            <a:endParaRPr lang="en-US" sz="2800" dirty="0">
              <a:effectLst>
                <a:outerShdw blurRad="50800" dist="38100" dir="2700000" algn="tl" rotWithShape="0">
                  <a:prstClr val="black">
                    <a:alpha val="40000"/>
                  </a:prstClr>
                </a:outerShdw>
              </a:effectLst>
            </a:endParaRPr>
          </a:p>
          <a:p>
            <a:pPr marL="0" indent="0">
              <a:buFont typeface="Arial" pitchFamily="34" charset="0"/>
              <a:buNone/>
            </a:pPr>
            <a:endParaRPr lang="en-US" dirty="0"/>
          </a:p>
          <a:p>
            <a:pPr>
              <a:buFont typeface="Wingdings" panose="05000000000000000000" pitchFamily="2" charset="2"/>
              <a:buChar char="§"/>
            </a:pPr>
            <a:endParaRPr lang="en-US" dirty="0"/>
          </a:p>
          <a:p>
            <a:pPr marL="0" indent="0">
              <a:buFont typeface="Arial" pitchFamily="34" charset="0"/>
              <a:buNone/>
            </a:pPr>
            <a:endParaRPr lang="en-US" dirty="0"/>
          </a:p>
          <a:p>
            <a:pPr marL="0" indent="0">
              <a:buFont typeface="Arial" pitchFamily="34" charset="0"/>
              <a:buNone/>
            </a:pPr>
            <a:endParaRPr lang="en-US" dirty="0"/>
          </a:p>
          <a:p>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3512" b="5679"/>
          <a:stretch/>
        </p:blipFill>
        <p:spPr>
          <a:xfrm>
            <a:off x="9938617" y="3289694"/>
            <a:ext cx="1201790" cy="85872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1687" y="2329256"/>
            <a:ext cx="1478720" cy="739360"/>
          </a:xfrm>
          <a:prstGeom prst="rect">
            <a:avLst/>
          </a:prstGeom>
        </p:spPr>
      </p:pic>
      <p:cxnSp>
        <p:nvCxnSpPr>
          <p:cNvPr id="5" name="Straight Connector 4"/>
          <p:cNvCxnSpPr/>
          <p:nvPr/>
        </p:nvCxnSpPr>
        <p:spPr>
          <a:xfrm>
            <a:off x="5925671" y="1600199"/>
            <a:ext cx="0" cy="4999866"/>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58873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C6412-8CE7-4C8A-96E9-2669F16D17E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3.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Damask</Template>
  <TotalTime>2216</TotalTime>
  <Words>844</Words>
  <Application>Microsoft Office PowerPoint</Application>
  <PresentationFormat>Widescreen</PresentationFormat>
  <Paragraphs>146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Segoe UI</vt:lpstr>
      <vt:lpstr>Wingdings</vt:lpstr>
      <vt:lpstr>Ocean design template</vt:lpstr>
      <vt:lpstr>  Board of pilotage commissioners</vt:lpstr>
      <vt:lpstr>        ___________________________________</vt:lpstr>
      <vt:lpstr>        ___________________________________</vt:lpstr>
      <vt:lpstr>        ___________________________________</vt:lpstr>
      <vt:lpstr>        ___________________________________</vt:lpstr>
      <vt:lpstr>        ___________________________________</vt:lpstr>
      <vt:lpstr>        ___________________________________</vt:lpstr>
      <vt:lpstr>        ___________________________________</vt:lpstr>
      <vt:lpstr>        ___________________________________</vt:lpstr>
      <vt:lpstr>        ___________________________________</vt:lpstr>
      <vt:lpstr>        ___________________________________</vt:lpstr>
      <vt:lpstr>        ___________________________________</vt:lpstr>
      <vt:lpstr>        ___________________________________</vt:lpstr>
      <vt:lpstr>        ___________________________________</vt:lpstr>
      <vt:lpstr>        ___________________________________</vt:lpstr>
    </vt:vector>
  </TitlesOfParts>
  <Company>WSDOT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Bever, Jaimie    (WSF- Pilotage)</dc:creator>
  <cp:lastModifiedBy>Sheri Tonn</cp:lastModifiedBy>
  <cp:revision>121</cp:revision>
  <cp:lastPrinted>2019-11-12T17:52:24Z</cp:lastPrinted>
  <dcterms:created xsi:type="dcterms:W3CDTF">2019-09-12T20:34:58Z</dcterms:created>
  <dcterms:modified xsi:type="dcterms:W3CDTF">2020-02-18T17:48:05Z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