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6" r:id="rId4"/>
    <p:sldMasterId id="2147484571" r:id="rId5"/>
  </p:sldMasterIdLst>
  <p:notesMasterIdLst>
    <p:notesMasterId r:id="rId14"/>
  </p:notesMasterIdLst>
  <p:handoutMasterIdLst>
    <p:handoutMasterId r:id="rId15"/>
  </p:handoutMasterIdLst>
  <p:sldIdLst>
    <p:sldId id="256" r:id="rId6"/>
    <p:sldId id="270" r:id="rId7"/>
    <p:sldId id="326" r:id="rId8"/>
    <p:sldId id="327" r:id="rId9"/>
    <p:sldId id="328" r:id="rId10"/>
    <p:sldId id="329" r:id="rId11"/>
    <p:sldId id="330" r:id="rId12"/>
    <p:sldId id="269" r:id="rId13"/>
  </p:sldIdLst>
  <p:sldSz cx="12192000" cy="6858000"/>
  <p:notesSz cx="7023100" cy="9309100"/>
  <p:defaultTextStyle>
    <a:defPPr>
      <a:defRPr lang="en-US"/>
    </a:defPPr>
    <a:lvl1pPr marL="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57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11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7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22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8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2456" userDrawn="1">
          <p15:clr>
            <a:srgbClr val="A4A3A4"/>
          </p15:clr>
        </p15:guide>
        <p15:guide id="4" orient="horz" pos="4177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1032" userDrawn="1">
          <p15:clr>
            <a:srgbClr val="A4A3A4"/>
          </p15:clr>
        </p15:guide>
        <p15:guide id="10" pos="2688" userDrawn="1">
          <p15:clr>
            <a:srgbClr val="A4A3A4"/>
          </p15:clr>
        </p15:guide>
        <p15:guide id="11" pos="1944" userDrawn="1">
          <p15:clr>
            <a:srgbClr val="A4A3A4"/>
          </p15:clr>
        </p15:guide>
        <p15:guide id="12" pos="3648" userDrawn="1">
          <p15:clr>
            <a:srgbClr val="A4A3A4"/>
          </p15:clr>
        </p15:guide>
        <p15:guide id="13" pos="4995" userDrawn="1">
          <p15:clr>
            <a:srgbClr val="A4A3A4"/>
          </p15:clr>
        </p15:guide>
        <p15:guide id="14" pos="4225" userDrawn="1">
          <p15:clr>
            <a:srgbClr val="A4A3A4"/>
          </p15:clr>
        </p15:guide>
        <p15:guide id="15" pos="5761" userDrawn="1">
          <p15:clr>
            <a:srgbClr val="A4A3A4"/>
          </p15:clr>
        </p15:guide>
        <p15:guide id="16" pos="6531" userDrawn="1">
          <p15:clr>
            <a:srgbClr val="A4A3A4"/>
          </p15:clr>
        </p15:guide>
        <p15:guide id="17" pos="7299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orient="horz" pos="2904">
          <p15:clr>
            <a:srgbClr val="A4A3A4"/>
          </p15:clr>
        </p15:guide>
        <p15:guide id="20" pos="4194">
          <p15:clr>
            <a:srgbClr val="A4A3A4"/>
          </p15:clr>
        </p15:guide>
        <p15:guide id="21" pos="1892">
          <p15:clr>
            <a:srgbClr val="A4A3A4"/>
          </p15:clr>
        </p15:guide>
        <p15:guide id="22" pos="3267">
          <p15:clr>
            <a:srgbClr val="A4A3A4"/>
          </p15:clr>
        </p15:guide>
        <p15:guide id="23" orient="horz" pos="2259">
          <p15:clr>
            <a:srgbClr val="A4A3A4"/>
          </p15:clr>
        </p15:guide>
        <p15:guide id="24" orient="horz" pos="3896">
          <p15:clr>
            <a:srgbClr val="A4A3A4"/>
          </p15:clr>
        </p15:guide>
        <p15:guide id="25" pos="2661">
          <p15:clr>
            <a:srgbClr val="A4A3A4"/>
          </p15:clr>
        </p15:guide>
        <p15:guide id="2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1" clrIdx="1"/>
  <p:cmAuthor id="2" name="Sarah Lundy (Becauz LLC)" initials="SL(L" lastIdx="68" clrIdx="2">
    <p:extLst/>
  </p:cmAuthor>
  <p:cmAuthor id="3" name="Lisa MacLeod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1F"/>
    <a:srgbClr val="555456"/>
    <a:srgbClr val="526F82"/>
    <a:srgbClr val="717073"/>
    <a:srgbClr val="9FA617"/>
    <a:srgbClr val="7493A7"/>
    <a:srgbClr val="808000"/>
    <a:srgbClr val="4D090E"/>
    <a:srgbClr val="000080"/>
    <a:srgbClr val="3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4" autoAdjust="0"/>
    <p:restoredTop sz="99261" autoAdjust="0"/>
  </p:normalViewPr>
  <p:slideViewPr>
    <p:cSldViewPr snapToGrid="0">
      <p:cViewPr varScale="1">
        <p:scale>
          <a:sx n="108" d="100"/>
          <a:sy n="108" d="100"/>
        </p:scale>
        <p:origin x="114" y="288"/>
      </p:cViewPr>
      <p:guideLst>
        <p:guide orient="horz" pos="142"/>
        <p:guide orient="horz" pos="1320"/>
        <p:guide orient="horz" pos="2456"/>
        <p:guide orient="horz" pos="4177"/>
        <p:guide orient="horz" pos="3072"/>
        <p:guide orient="horz" pos="1944"/>
        <p:guide orient="horz" pos="624"/>
        <p:guide orient="horz" pos="3672"/>
        <p:guide pos="1032"/>
        <p:guide pos="2688"/>
        <p:guide pos="1944"/>
        <p:guide pos="3648"/>
        <p:guide pos="4995"/>
        <p:guide pos="4225"/>
        <p:guide pos="5761"/>
        <p:guide pos="6531"/>
        <p:guide pos="7299"/>
        <p:guide pos="264"/>
        <p:guide orient="horz" pos="2904"/>
        <p:guide pos="4194"/>
        <p:guide pos="1892"/>
        <p:guide pos="3267"/>
        <p:guide orient="horz" pos="2259"/>
        <p:guide orient="horz" pos="3896"/>
        <p:guide pos="2661"/>
        <p:guide pos="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6"/>
    </p:cViewPr>
  </p:sorterViewPr>
  <p:notesViewPr>
    <p:cSldViewPr snapToGrid="0" showGuides="1">
      <p:cViewPr varScale="1">
        <p:scale>
          <a:sx n="87" d="100"/>
          <a:sy n="87" d="100"/>
        </p:scale>
        <p:origin x="-3904" y="-12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/>
            </a:lvl1pPr>
          </a:lstStyle>
          <a:p>
            <a:fld id="{A3A6EC53-78F5-4E93-A3A4-663C37596E9E}" type="datetime1">
              <a:rPr lang="en-US" smtClean="0">
                <a:latin typeface="Arial"/>
                <a:cs typeface="Arial"/>
              </a:rPr>
              <a:pPr/>
              <a:t>7/11/2017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1685799" y="8714860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673031" y="8575975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745" y="8571101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661326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2" tIns="46276" rIns="92552" bIns="46276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A8169D3E-AA8A-43A8-A9E4-09EDE817CDC5}" type="datetime1">
              <a:rPr lang="en-US" smtClean="0"/>
              <a:pPr/>
              <a:t>7/11/2017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vert="horz" lIns="92552" tIns="46276" rIns="92552" bIns="462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685799" y="8875646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673031" y="8736761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745" y="8731888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822112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68113" rtl="0" eaLnBrk="1" latinLnBrk="0" hangingPunct="1">
      <a:lnSpc>
        <a:spcPct val="90000"/>
      </a:lnSpc>
      <a:spcAft>
        <a:spcPts val="280"/>
      </a:spcAft>
      <a:defRPr sz="700" kern="1200">
        <a:solidFill>
          <a:schemeClr val="tx1"/>
        </a:solidFill>
        <a:latin typeface="Arial"/>
        <a:ea typeface="+mn-ea"/>
        <a:cs typeface="Arial"/>
      </a:defRPr>
    </a:lvl1pPr>
    <a:lvl2pPr marL="178915" indent="-88902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2pPr>
    <a:lvl3pPr marL="275596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3pPr>
    <a:lvl4pPr marL="405616" indent="-12335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4pPr>
    <a:lvl5pPr marL="516743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5pPr>
    <a:lvl6pPr marL="192028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4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88282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48093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00698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39349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35804"/>
            <a:ext cx="1129030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8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70722" y="1619472"/>
            <a:ext cx="5464175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8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9" y="1596171"/>
            <a:ext cx="3576492" cy="4240921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94806" y="1596171"/>
            <a:ext cx="3541893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82042" y="1596171"/>
            <a:ext cx="3587750" cy="42521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76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24563" y="1619472"/>
            <a:ext cx="5732462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066" y="1514475"/>
            <a:ext cx="11185589" cy="4276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6634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77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56937" y="1630363"/>
            <a:ext cx="5499581" cy="425291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291893" y="1619250"/>
            <a:ext cx="5254386" cy="426402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58800" y="1712913"/>
            <a:ext cx="11093450" cy="40782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18286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9312" y="1619250"/>
            <a:ext cx="5347894" cy="42291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</a:defRPr>
            </a:lvl2pPr>
            <a:lvl3pPr>
              <a:defRPr sz="2000">
                <a:solidFill>
                  <a:srgbClr val="0C3A69"/>
                </a:solidFill>
              </a:defRPr>
            </a:lvl3pPr>
            <a:lvl4pPr>
              <a:defRPr sz="2000">
                <a:solidFill>
                  <a:srgbClr val="0C3A69"/>
                </a:solidFill>
              </a:defRPr>
            </a:lvl4pPr>
            <a:lvl5pPr>
              <a:defRPr sz="2000">
                <a:solidFill>
                  <a:srgbClr val="0C3A6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40121" y="1619472"/>
            <a:ext cx="5651500" cy="4228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01650" y="1619250"/>
            <a:ext cx="11290300" cy="42418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R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632" y="349314"/>
            <a:ext cx="8127216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8115511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>
            <a:off x="8793524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071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L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626" y="349314"/>
            <a:ext cx="8073562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07265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5" y="6080456"/>
            <a:ext cx="1562699" cy="52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 flipH="1">
            <a:off x="0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27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12202949" cy="6858000"/>
            <a:chOff x="-1" y="0"/>
            <a:chExt cx="12202949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 bwMode="auto">
            <a:xfrm>
              <a:off x="-1" y="0"/>
              <a:ext cx="12086167" cy="6858000"/>
            </a:xfrm>
            <a:prstGeom prst="rect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quarter" idx="10"/>
          </p:nvPr>
        </p:nvSpPr>
        <p:spPr>
          <a:xfrm>
            <a:off x="527050" y="1635804"/>
            <a:ext cx="1104304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217" y="64528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217" y="31249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15,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48" y="4800333"/>
            <a:ext cx="3364999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161E1-3539-41BC-9E81-3A9252CA716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B3C3F-851C-40D0-AB48-54A69C9DD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4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161E1-3539-41BC-9E81-3A9252CA716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B3C3F-851C-40D0-AB48-54A69C9DD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3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4972094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6" y="4972094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6" y="5009334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5009334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5009334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3258325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27" y="3258325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3266124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3266124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" y="3266124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1522914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3" y="1544556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1522914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0" y="1522914"/>
            <a:ext cx="1584867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1544556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" y="1417444"/>
            <a:ext cx="158486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6" y="4997107"/>
            <a:ext cx="15848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5023898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3" y="3179186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7" y="5015602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6" y="5023898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016071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5015602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3179186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5" y="3179186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0" y="3179186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8" y="1431791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4" y="1431791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8" y="1431791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2" y="1431791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5" y="1431791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0" y="2791498"/>
            <a:ext cx="5801359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4779841"/>
            <a:ext cx="5791863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786044"/>
            <a:ext cx="3110643" cy="10542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0" y="4627606"/>
            <a:ext cx="6533254" cy="0"/>
          </a:xfrm>
          <a:prstGeom prst="line">
            <a:avLst/>
          </a:prstGeom>
          <a:ln w="38100" cmpd="sng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rgbClr val="9313A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48456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47803" y="3574512"/>
            <a:ext cx="445907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29" r:id="rId4"/>
    <p:sldLayoutId id="2147484537" r:id="rId5"/>
    <p:sldLayoutId id="2147484556" r:id="rId6"/>
    <p:sldLayoutId id="2147484558" r:id="rId7"/>
    <p:sldLayoutId id="2147484557" r:id="rId8"/>
    <p:sldLayoutId id="2147484553" r:id="rId9"/>
    <p:sldLayoutId id="2147484554" r:id="rId10"/>
    <p:sldLayoutId id="2147484555" r:id="rId11"/>
    <p:sldLayoutId id="2147484559" r:id="rId12"/>
    <p:sldLayoutId id="2147484561" r:id="rId13"/>
    <p:sldLayoutId id="2147484562" r:id="rId14"/>
    <p:sldLayoutId id="2147484547" r:id="rId15"/>
    <p:sldLayoutId id="2147484480" r:id="rId16"/>
    <p:sldLayoutId id="2147484563" r:id="rId17"/>
    <p:sldLayoutId id="2147484564" r:id="rId18"/>
    <p:sldLayoutId id="2147484565" r:id="rId19"/>
    <p:sldLayoutId id="2147484567" r:id="rId20"/>
    <p:sldLayoutId id="2147484467" r:id="rId21"/>
    <p:sldLayoutId id="2147484581" r:id="rId22"/>
    <p:sldLayoutId id="2147484568" r:id="rId23"/>
    <p:sldLayoutId id="2147484569" r:id="rId24"/>
    <p:sldLayoutId id="2147484544" r:id="rId25"/>
    <p:sldLayoutId id="2147484566" r:id="rId26"/>
    <p:sldLayoutId id="2147484570" r:id="rId27"/>
    <p:sldLayoutId id="2147484582" r:id="rId28"/>
    <p:sldLayoutId id="2147484524" r:id="rId29"/>
    <p:sldLayoutId id="2147484545" r:id="rId30"/>
    <p:sldLayoutId id="2147484549" r:id="rId31"/>
    <p:sldLayoutId id="2147484583" r:id="rId32"/>
    <p:sldLayoutId id="2147484584" r:id="rId33"/>
    <p:sldLayoutId id="2147484585" r:id="rId3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8113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84" baseline="0" dirty="0" smtClean="0">
          <a:ln w="3175">
            <a:noFill/>
          </a:ln>
          <a:solidFill>
            <a:schemeClr val="accent1"/>
          </a:solidFill>
          <a:effectLst/>
          <a:latin typeface="Arial"/>
          <a:ea typeface="+mn-ea"/>
          <a:cs typeface="Arial"/>
        </a:defRPr>
      </a:lvl1pPr>
    </p:titleStyle>
    <p:bodyStyle>
      <a:lvl1pPr marL="0" marR="0" indent="0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100000"/>
        <a:buFont typeface="Arial"/>
        <a:buNone/>
        <a:tabLst/>
        <a:defRPr sz="2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1pPr>
      <a:lvl2pPr marL="481089" marR="0" indent="-198711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7"/>
        </a:buBlip>
        <a:tabLst/>
        <a:defRPr sz="24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2pPr>
      <a:lvl3pPr marL="658882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7"/>
        </a:buBlip>
        <a:tabLst/>
        <a:defRPr sz="20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3pPr>
      <a:lvl4pPr marL="847134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7"/>
        </a:buBlip>
        <a:tabLst/>
        <a:defRPr sz="1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4pPr>
      <a:lvl5pPr marL="1035387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7"/>
        </a:buBlip>
        <a:tabLst/>
        <a:defRPr sz="16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5pPr>
      <a:lvl6pPr marL="2112310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68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24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82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57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2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8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39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9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5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966788" y="303213"/>
            <a:ext cx="9590087" cy="977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use these icons, go to the Master Slide and copy &amp; paste the ones that you need into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C3A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io.wa.gov/policy/cellular-device-authorization-and-agreement-appendix" TargetMode="External"/><Relationship Id="rId2" Type="http://schemas.openxmlformats.org/officeDocument/2006/relationships/hyperlink" Target="https://ocio.wa.gov/policy/cellular-device-policy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ocio.wa.gov/policy/cellular-device-policy-questions-and-answ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will.saunders@ocio.wa.gov" TargetMode="Externa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CIO Forum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 11,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28259"/>
              </p:ext>
            </p:extLst>
          </p:nvPr>
        </p:nvGraphicFramePr>
        <p:xfrm>
          <a:off x="1074198" y="1038687"/>
          <a:ext cx="9907480" cy="3758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829"/>
                <a:gridCol w="4575968"/>
                <a:gridCol w="3775683"/>
              </a:tblGrid>
              <a:tr h="49784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3600" algn="r"/>
                          <a:tab pos="1143000" algn="l"/>
                          <a:tab pos="2903220" algn="ctr"/>
                        </a:tabLst>
                      </a:pPr>
                      <a:r>
                        <a:rPr lang="en-US" sz="3200" b="1" cap="small" baseline="0" dirty="0" smtClean="0">
                          <a:solidFill>
                            <a:schemeClr val="tx2"/>
                          </a:solidFill>
                          <a:effectLst/>
                        </a:rPr>
                        <a:t>Agenda</a:t>
                      </a:r>
                      <a:endParaRPr lang="en-US" sz="3200" b="1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9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Topic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Topic Lead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9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1:30 – 1:35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Welcome and Introductions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Matt Bailey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73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1:35 – 1:55 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Annual Certification Requirements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Sue Langen, OCIO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5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1:55 – 2:05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Working Group Announcement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Alex Alben, Chief Privacy Officer Will Saunders, OCIO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5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2:05 – 2:10 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 of the Order Updates, Questions, Answers, Agenda Ideas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7685015" y="-601153"/>
            <a:ext cx="28548405" cy="52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OCIO Update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CIO Forum</a:t>
            </a:r>
          </a:p>
          <a:p>
            <a:r>
              <a:rPr lang="en-US" sz="4000" dirty="0" smtClean="0"/>
              <a:t>July 11, </a:t>
            </a:r>
            <a:r>
              <a:rPr lang="en-US" sz="400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9777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26, 2012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1027906"/>
            <a:ext cx="5384800" cy="5400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1330" y="1949544"/>
            <a:ext cx="3254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12 </a:t>
            </a:r>
            <a:r>
              <a:rPr lang="en-US" sz="4000" b="1" dirty="0" err="1" smtClean="0">
                <a:latin typeface="Algerian" panose="04020705040A02060702" pitchFamily="82" charset="0"/>
              </a:rPr>
              <a:t>baktun</a:t>
            </a:r>
            <a:endParaRPr lang="en-US" sz="4000" b="1" dirty="0" smtClean="0">
              <a:latin typeface="Algerian" panose="04020705040A02060702" pitchFamily="82" charset="0"/>
            </a:endParaRPr>
          </a:p>
          <a:p>
            <a:r>
              <a:rPr lang="en-US" sz="4000" dirty="0" smtClean="0">
                <a:latin typeface="Algerian" panose="04020705040A02060702" pitchFamily="82" charset="0"/>
              </a:rPr>
              <a:t>19 </a:t>
            </a:r>
            <a:r>
              <a:rPr lang="en-US" sz="4000" b="1" dirty="0" err="1" smtClean="0">
                <a:latin typeface="Algerian" panose="04020705040A02060702" pitchFamily="82" charset="0"/>
              </a:rPr>
              <a:t>katun</a:t>
            </a:r>
            <a:endParaRPr lang="en-US" sz="4000" b="1" dirty="0" smtClean="0">
              <a:latin typeface="Algerian" panose="04020705040A02060702" pitchFamily="82" charset="0"/>
            </a:endParaRPr>
          </a:p>
          <a:p>
            <a:r>
              <a:rPr lang="en-US" sz="4000" dirty="0" smtClean="0">
                <a:latin typeface="Algerian" panose="04020705040A02060702" pitchFamily="82" charset="0"/>
              </a:rPr>
              <a:t>19 </a:t>
            </a:r>
            <a:r>
              <a:rPr lang="en-US" sz="4000" b="1" dirty="0" err="1" smtClean="0">
                <a:latin typeface="Algerian" panose="04020705040A02060702" pitchFamily="82" charset="0"/>
              </a:rPr>
              <a:t>tun</a:t>
            </a:r>
            <a:endParaRPr lang="en-US" sz="4000" b="1" dirty="0" smtClean="0">
              <a:latin typeface="Algerian" panose="04020705040A02060702" pitchFamily="82" charset="0"/>
            </a:endParaRPr>
          </a:p>
          <a:p>
            <a:r>
              <a:rPr lang="en-US" sz="4000" dirty="0" smtClean="0">
                <a:latin typeface="Algerian" panose="04020705040A02060702" pitchFamily="82" charset="0"/>
              </a:rPr>
              <a:t>9 </a:t>
            </a:r>
            <a:r>
              <a:rPr lang="en-US" sz="4000" b="1" dirty="0" err="1" smtClean="0">
                <a:latin typeface="Algerian" panose="04020705040A02060702" pitchFamily="82" charset="0"/>
              </a:rPr>
              <a:t>uinal</a:t>
            </a:r>
            <a:endParaRPr lang="en-US" sz="4000" b="1" dirty="0" smtClean="0">
              <a:latin typeface="Algerian" panose="04020705040A02060702" pitchFamily="82" charset="0"/>
            </a:endParaRPr>
          </a:p>
          <a:p>
            <a:r>
              <a:rPr lang="en-US" sz="4000" dirty="0" smtClean="0">
                <a:latin typeface="Algerian" panose="04020705040A02060702" pitchFamily="82" charset="0"/>
              </a:rPr>
              <a:t>2 </a:t>
            </a:r>
            <a:r>
              <a:rPr lang="en-US" sz="4000" b="1" dirty="0" err="1" smtClean="0">
                <a:latin typeface="Algerian" panose="04020705040A02060702" pitchFamily="82" charset="0"/>
              </a:rPr>
              <a:t>k'in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End of Days?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063" y="1330037"/>
            <a:ext cx="6925185" cy="44107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2011 Audit report said the state was paying too much for cellphones that were not being used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35" y="2926615"/>
            <a:ext cx="2210181" cy="30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OCIO Policy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868219"/>
            <a:ext cx="5410921" cy="5000770"/>
          </a:xfrm>
        </p:spPr>
        <p:txBody>
          <a:bodyPr/>
          <a:lstStyle/>
          <a:p>
            <a:r>
              <a:rPr lang="en-US" dirty="0" smtClean="0"/>
              <a:t>Agencies must actively manage</a:t>
            </a:r>
          </a:p>
          <a:p>
            <a:pPr lvl="1"/>
            <a:r>
              <a:rPr lang="en-US" dirty="0" smtClean="0"/>
              <a:t>Based on job requirements</a:t>
            </a:r>
          </a:p>
          <a:p>
            <a:pPr lvl="1"/>
            <a:r>
              <a:rPr lang="en-US" dirty="0" smtClean="0"/>
              <a:t>Sign an agreement</a:t>
            </a:r>
          </a:p>
          <a:p>
            <a:r>
              <a:rPr lang="en-US" dirty="0" smtClean="0"/>
              <a:t>Security, Privacy, Records</a:t>
            </a:r>
          </a:p>
          <a:p>
            <a:pPr lvl="1"/>
            <a:r>
              <a:rPr lang="en-US" dirty="0" smtClean="0"/>
              <a:t>No expectation of Privacy</a:t>
            </a:r>
          </a:p>
          <a:p>
            <a:pPr lvl="1"/>
            <a:r>
              <a:rPr lang="en-US" dirty="0" smtClean="0"/>
              <a:t>Public records on personal devices</a:t>
            </a:r>
          </a:p>
          <a:p>
            <a:r>
              <a:rPr lang="en-US" dirty="0" smtClean="0"/>
              <a:t>Optimize devices + plans</a:t>
            </a:r>
          </a:p>
          <a:p>
            <a:r>
              <a:rPr lang="en-US" dirty="0" smtClean="0"/>
              <a:t>Stipends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sz="2400" dirty="0" smtClean="0">
                <a:effectLst/>
                <a:hlinkClick r:id="rId2"/>
              </a:rPr>
              <a:t>Cellular Device Policy</a:t>
            </a:r>
            <a:r>
              <a:rPr lang="en-US" sz="2400" dirty="0" smtClean="0">
                <a:effectLst/>
              </a:rPr>
              <a:t> - 191 </a:t>
            </a:r>
          </a:p>
          <a:p>
            <a:r>
              <a:rPr lang="en-US" sz="2400" dirty="0" smtClean="0">
                <a:effectLst/>
                <a:hlinkClick r:id="rId3"/>
              </a:rPr>
              <a:t>Cellular Device Policy - Appendix A: Cellular Device Authorization and Agreement</a:t>
            </a:r>
            <a:r>
              <a:rPr lang="en-US" sz="2400" dirty="0" smtClean="0">
                <a:effectLst/>
              </a:rPr>
              <a:t> - 191.10a </a:t>
            </a:r>
          </a:p>
          <a:p>
            <a:r>
              <a:rPr lang="en-US" sz="2400" dirty="0" smtClean="0">
                <a:effectLst/>
                <a:hlinkClick r:id="rId4"/>
              </a:rPr>
              <a:t>Cellular Device Policy Questions and Answers</a:t>
            </a:r>
            <a:r>
              <a:rPr lang="en-US" sz="2400" dirty="0" smtClean="0">
                <a:effectLst/>
              </a:rPr>
              <a:t> - 191.20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now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group forming</a:t>
            </a:r>
          </a:p>
          <a:p>
            <a:pPr lvl="1"/>
            <a:r>
              <a:rPr lang="en-US" dirty="0" smtClean="0"/>
              <a:t>3 meetings starting in August</a:t>
            </a:r>
          </a:p>
          <a:p>
            <a:pPr lvl="1"/>
            <a:r>
              <a:rPr lang="en-US" dirty="0" smtClean="0"/>
              <a:t>Looking for a mix of records, business, tech people</a:t>
            </a:r>
          </a:p>
          <a:p>
            <a:pPr lvl="1"/>
            <a:r>
              <a:rPr lang="en-US" dirty="0" smtClean="0"/>
              <a:t>Review policy, draft guidance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will.saunders@ocio.wa.gov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Policy revision to TSB in October</a:t>
            </a:r>
          </a:p>
          <a:p>
            <a:r>
              <a:rPr lang="en-US" dirty="0" smtClean="0"/>
              <a:t>Coordinate with OFM on stipends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5" y="2665211"/>
            <a:ext cx="3537527" cy="21397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of the Order Updates, Questions, Answers, Agenda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A Tech PPT Template">
  <a:themeElements>
    <a:clrScheme name="WaTech">
      <a:dk1>
        <a:srgbClr val="717073"/>
      </a:dk1>
      <a:lt1>
        <a:srgbClr val="FFFFFF"/>
      </a:lt1>
      <a:dk2>
        <a:srgbClr val="000000"/>
      </a:dk2>
      <a:lt2>
        <a:srgbClr val="FFFFFF"/>
      </a:lt2>
      <a:accent1>
        <a:srgbClr val="580069"/>
      </a:accent1>
      <a:accent2>
        <a:srgbClr val="73AE14"/>
      </a:accent2>
      <a:accent3>
        <a:srgbClr val="0C3A69"/>
      </a:accent3>
      <a:accent4>
        <a:srgbClr val="9313A8"/>
      </a:accent4>
      <a:accent5>
        <a:srgbClr val="BBCB06"/>
      </a:accent5>
      <a:accent6>
        <a:srgbClr val="3388D5"/>
      </a:accent6>
      <a:hlink>
        <a:srgbClr val="9313A8"/>
      </a:hlink>
      <a:folHlink>
        <a:srgbClr val="0C3A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 marL="231775" indent="-231775">
          <a:spcAft>
            <a:spcPts val="600"/>
          </a:spcAft>
          <a:buSzPct val="70000"/>
          <a:buFont typeface="Wingdings 3" pitchFamily="18" charset="2"/>
          <a:buChar char="}"/>
          <a:defRPr sz="2400" spc="-7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59A92B6C-882F-424B-88E0-24FAF58C32CB}"/>
    </a:ext>
  </a:extLst>
</a:theme>
</file>

<file path=ppt/theme/theme2.xml><?xml version="1.0" encoding="utf-8"?>
<a:theme xmlns:a="http://schemas.openxmlformats.org/drawingml/2006/main" name="Icon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0FB282E2-3BD3-46FC-ADD5-E0ACD529F5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71C9BA4AC5E4289EA6C5DD7B8D557" ma:contentTypeVersion="0" ma:contentTypeDescription="Create a new document." ma:contentTypeScope="" ma:versionID="57077275d441ce24c64727c53df54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76d102ae39cd717f9fae1f8ca66b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5D9E01-36DD-4745-AF75-A80C127D1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WaTech PPT Template</Template>
  <TotalTime>278</TotalTime>
  <Words>215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Arial</vt:lpstr>
      <vt:lpstr>Calibri</vt:lpstr>
      <vt:lpstr>Segoe UI</vt:lpstr>
      <vt:lpstr>Times New Roman</vt:lpstr>
      <vt:lpstr>Trebuchet MS</vt:lpstr>
      <vt:lpstr>WA Tech PPT Template</vt:lpstr>
      <vt:lpstr>Icon Library</vt:lpstr>
      <vt:lpstr>CIO Forum</vt:lpstr>
      <vt:lpstr>Agenda</vt:lpstr>
      <vt:lpstr>OCIO Update </vt:lpstr>
      <vt:lpstr>June 26, 2012</vt:lpstr>
      <vt:lpstr>End of Days?</vt:lpstr>
      <vt:lpstr>OCIO Policy</vt:lpstr>
      <vt:lpstr>What now</vt:lpstr>
      <vt:lpstr>Good of the Order Updates, Questions, Answers, Agenda Ideas</vt:lpstr>
    </vt:vector>
  </TitlesOfParts>
  <Manager>&lt;Content Manager Name Here&gt;</Manager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subject>&lt;Event Name&gt;</dc:subject>
  <dc:creator>Freeman, Marilyn (OCIO)</dc:creator>
  <cp:keywords>&lt;Any Related Keywords&gt;</cp:keywords>
  <dc:description>Template: _x000d_
Formatting: _x000d_
Event Date: _x000d_
Event Location: _x000d_
Audience Type:</dc:description>
  <cp:lastModifiedBy>Bailey, Matthew (WaTech)</cp:lastModifiedBy>
  <cp:revision>10</cp:revision>
  <cp:lastPrinted>2015-12-01T23:29:14Z</cp:lastPrinted>
  <dcterms:created xsi:type="dcterms:W3CDTF">2015-12-01T23:22:10Z</dcterms:created>
  <dcterms:modified xsi:type="dcterms:W3CDTF">2017-07-11T16:51:23Z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0x010100D6471C9BA4AC5E4289EA6C5DD7B8D557</vt:lpwstr>
  </property>
  <property fmtid="{D5CDD505-2E9C-101B-9397-08002B2CF9AE}" pid="3" name="Product">
    <vt:lpwstr/>
  </property>
  <property fmtid="{D5CDD505-2E9C-101B-9397-08002B2CF9AE}" pid="4" name="Event1">
    <vt:lpwstr>217;#Unassigned|e51362f4-782c-41a8-bb7b-e0cfc8669933</vt:lpwstr>
  </property>
  <property fmtid="{D5CDD505-2E9C-101B-9397-08002B2CF9AE}" pid="5" name="Audience">
    <vt:lpwstr/>
  </property>
  <property fmtid="{D5CDD505-2E9C-101B-9397-08002B2CF9AE}" pid="6" name="IsMyDocuments">
    <vt:bool>true</vt:bool>
  </property>
</Properties>
</file>