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16" r:id="rId4"/>
    <p:sldMasterId id="2147484571" r:id="rId5"/>
  </p:sldMasterIdLst>
  <p:notesMasterIdLst>
    <p:notesMasterId r:id="rId24"/>
  </p:notesMasterIdLst>
  <p:handoutMasterIdLst>
    <p:handoutMasterId r:id="rId25"/>
  </p:handoutMasterIdLst>
  <p:sldIdLst>
    <p:sldId id="256" r:id="rId6"/>
    <p:sldId id="270" r:id="rId7"/>
    <p:sldId id="339" r:id="rId8"/>
    <p:sldId id="335" r:id="rId9"/>
    <p:sldId id="336" r:id="rId10"/>
    <p:sldId id="337" r:id="rId11"/>
    <p:sldId id="338" r:id="rId12"/>
    <p:sldId id="326" r:id="rId13"/>
    <p:sldId id="340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41" r:id="rId22"/>
    <p:sldId id="269" r:id="rId23"/>
  </p:sldIdLst>
  <p:sldSz cx="12192000" cy="6858000"/>
  <p:notesSz cx="7023100" cy="9309100"/>
  <p:defaultTextStyle>
    <a:defPPr>
      <a:defRPr lang="en-US"/>
    </a:defPPr>
    <a:lvl1pPr marL="0" algn="l" defTabSz="7681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4057" algn="l" defTabSz="7681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8113" algn="l" defTabSz="7681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52170" algn="l" defTabSz="7681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36226" algn="l" defTabSz="7681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20283" algn="l" defTabSz="7681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04339" algn="l" defTabSz="7681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88396" algn="l" defTabSz="7681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72453" algn="l" defTabSz="7681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DC8FEE9-DA6D-4468-823D-3ACAD0FFD652}">
          <p14:sldIdLst>
            <p14:sldId id="256"/>
            <p14:sldId id="270"/>
            <p14:sldId id="339"/>
            <p14:sldId id="335"/>
            <p14:sldId id="336"/>
            <p14:sldId id="337"/>
            <p14:sldId id="338"/>
            <p14:sldId id="326"/>
            <p14:sldId id="340"/>
            <p14:sldId id="327"/>
            <p14:sldId id="328"/>
            <p14:sldId id="329"/>
            <p14:sldId id="330"/>
            <p14:sldId id="331"/>
            <p14:sldId id="332"/>
            <p14:sldId id="333"/>
            <p14:sldId id="341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2" userDrawn="1">
          <p15:clr>
            <a:srgbClr val="A4A3A4"/>
          </p15:clr>
        </p15:guide>
        <p15:guide id="2" orient="horz" pos="1320" userDrawn="1">
          <p15:clr>
            <a:srgbClr val="A4A3A4"/>
          </p15:clr>
        </p15:guide>
        <p15:guide id="3" orient="horz" pos="2456" userDrawn="1">
          <p15:clr>
            <a:srgbClr val="A4A3A4"/>
          </p15:clr>
        </p15:guide>
        <p15:guide id="4" orient="horz" pos="4177" userDrawn="1">
          <p15:clr>
            <a:srgbClr val="A4A3A4"/>
          </p15:clr>
        </p15:guide>
        <p15:guide id="5" orient="horz" pos="3072" userDrawn="1">
          <p15:clr>
            <a:srgbClr val="A4A3A4"/>
          </p15:clr>
        </p15:guide>
        <p15:guide id="6" orient="horz" pos="1944" userDrawn="1">
          <p15:clr>
            <a:srgbClr val="A4A3A4"/>
          </p15:clr>
        </p15:guide>
        <p15:guide id="7" orient="horz" pos="624" userDrawn="1">
          <p15:clr>
            <a:srgbClr val="A4A3A4"/>
          </p15:clr>
        </p15:guide>
        <p15:guide id="8" orient="horz" pos="3672" userDrawn="1">
          <p15:clr>
            <a:srgbClr val="A4A3A4"/>
          </p15:clr>
        </p15:guide>
        <p15:guide id="9" pos="1032" userDrawn="1">
          <p15:clr>
            <a:srgbClr val="A4A3A4"/>
          </p15:clr>
        </p15:guide>
        <p15:guide id="10" pos="2688" userDrawn="1">
          <p15:clr>
            <a:srgbClr val="A4A3A4"/>
          </p15:clr>
        </p15:guide>
        <p15:guide id="11" pos="1944" userDrawn="1">
          <p15:clr>
            <a:srgbClr val="A4A3A4"/>
          </p15:clr>
        </p15:guide>
        <p15:guide id="12" pos="3648" userDrawn="1">
          <p15:clr>
            <a:srgbClr val="A4A3A4"/>
          </p15:clr>
        </p15:guide>
        <p15:guide id="13" pos="4995" userDrawn="1">
          <p15:clr>
            <a:srgbClr val="A4A3A4"/>
          </p15:clr>
        </p15:guide>
        <p15:guide id="14" pos="4225" userDrawn="1">
          <p15:clr>
            <a:srgbClr val="A4A3A4"/>
          </p15:clr>
        </p15:guide>
        <p15:guide id="15" pos="5761" userDrawn="1">
          <p15:clr>
            <a:srgbClr val="A4A3A4"/>
          </p15:clr>
        </p15:guide>
        <p15:guide id="16" pos="6531" userDrawn="1">
          <p15:clr>
            <a:srgbClr val="A4A3A4"/>
          </p15:clr>
        </p15:guide>
        <p15:guide id="17" pos="7299" userDrawn="1">
          <p15:clr>
            <a:srgbClr val="A4A3A4"/>
          </p15:clr>
        </p15:guide>
        <p15:guide id="18" pos="264" userDrawn="1">
          <p15:clr>
            <a:srgbClr val="A4A3A4"/>
          </p15:clr>
        </p15:guide>
        <p15:guide id="19" orient="horz" pos="2904">
          <p15:clr>
            <a:srgbClr val="A4A3A4"/>
          </p15:clr>
        </p15:guide>
        <p15:guide id="20" pos="4194">
          <p15:clr>
            <a:srgbClr val="A4A3A4"/>
          </p15:clr>
        </p15:guide>
        <p15:guide id="21" pos="1892">
          <p15:clr>
            <a:srgbClr val="A4A3A4"/>
          </p15:clr>
        </p15:guide>
        <p15:guide id="22" pos="3267">
          <p15:clr>
            <a:srgbClr val="A4A3A4"/>
          </p15:clr>
        </p15:guide>
        <p15:guide id="23" orient="horz" pos="2259">
          <p15:clr>
            <a:srgbClr val="A4A3A4"/>
          </p15:clr>
        </p15:guide>
        <p15:guide id="24" orient="horz" pos="3896">
          <p15:clr>
            <a:srgbClr val="A4A3A4"/>
          </p15:clr>
        </p15:guide>
        <p15:guide id="25" pos="2661">
          <p15:clr>
            <a:srgbClr val="A4A3A4"/>
          </p15:clr>
        </p15:guide>
        <p15:guide id="26" pos="2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1" clrIdx="1"/>
  <p:cmAuthor id="2" name="Sarah Lundy (Becauz LLC)" initials="SL(L" lastIdx="68" clrIdx="2">
    <p:extLst/>
  </p:cmAuthor>
  <p:cmAuthor id="3" name="Lisa MacLeod" initials="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D1F"/>
    <a:srgbClr val="555456"/>
    <a:srgbClr val="526F82"/>
    <a:srgbClr val="717073"/>
    <a:srgbClr val="9FA617"/>
    <a:srgbClr val="7493A7"/>
    <a:srgbClr val="808000"/>
    <a:srgbClr val="4D090E"/>
    <a:srgbClr val="000080"/>
    <a:srgbClr val="3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94" autoAdjust="0"/>
    <p:restoredTop sz="99261" autoAdjust="0"/>
  </p:normalViewPr>
  <p:slideViewPr>
    <p:cSldViewPr snapToGrid="0">
      <p:cViewPr varScale="1">
        <p:scale>
          <a:sx n="73" d="100"/>
          <a:sy n="73" d="100"/>
        </p:scale>
        <p:origin x="198" y="72"/>
      </p:cViewPr>
      <p:guideLst>
        <p:guide orient="horz" pos="142"/>
        <p:guide orient="horz" pos="1320"/>
        <p:guide orient="horz" pos="2456"/>
        <p:guide orient="horz" pos="4177"/>
        <p:guide orient="horz" pos="3072"/>
        <p:guide orient="horz" pos="1944"/>
        <p:guide orient="horz" pos="624"/>
        <p:guide orient="horz" pos="3672"/>
        <p:guide pos="1032"/>
        <p:guide pos="2688"/>
        <p:guide pos="1944"/>
        <p:guide pos="3648"/>
        <p:guide pos="4995"/>
        <p:guide pos="4225"/>
        <p:guide pos="5761"/>
        <p:guide pos="6531"/>
        <p:guide pos="7299"/>
        <p:guide pos="264"/>
        <p:guide orient="horz" pos="2904"/>
        <p:guide pos="4194"/>
        <p:guide pos="1892"/>
        <p:guide pos="3267"/>
        <p:guide orient="horz" pos="2259"/>
        <p:guide orient="horz" pos="3896"/>
        <p:guide pos="2661"/>
        <p:guide pos="22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6"/>
    </p:cViewPr>
  </p:sorterViewPr>
  <p:notesViewPr>
    <p:cSldViewPr snapToGrid="0" showGuides="1">
      <p:cViewPr varScale="1">
        <p:scale>
          <a:sx n="87" d="100"/>
          <a:sy n="87" d="100"/>
        </p:scale>
        <p:origin x="-3904" y="-128"/>
      </p:cViewPr>
      <p:guideLst>
        <p:guide orient="horz" pos="2932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7.xml"/><Relationship Id="rId2" Type="http://schemas.openxmlformats.org/officeDocument/2006/relationships/slide" Target="slides/slide3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4" cy="465455"/>
          </a:xfrm>
          <a:prstGeom prst="rect">
            <a:avLst/>
          </a:prstGeom>
        </p:spPr>
        <p:txBody>
          <a:bodyPr vert="horz" lIns="92552" tIns="46276" rIns="92552" bIns="46276" rtlCol="0"/>
          <a:lstStyle>
            <a:lvl1pPr algn="l">
              <a:defRPr sz="1200"/>
            </a:lvl1pPr>
          </a:lstStyle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978134" y="0"/>
            <a:ext cx="3043344" cy="465455"/>
          </a:xfrm>
          <a:prstGeom prst="rect">
            <a:avLst/>
          </a:prstGeom>
        </p:spPr>
        <p:txBody>
          <a:bodyPr vert="horz" lIns="92552" tIns="46276" rIns="92552" bIns="46276" rtlCol="0"/>
          <a:lstStyle>
            <a:lvl1pPr algn="r">
              <a:defRPr sz="1200"/>
            </a:lvl1pPr>
          </a:lstStyle>
          <a:p>
            <a:fld id="{A3A6EC53-78F5-4E93-A3A4-663C37596E9E}" type="datetime1">
              <a:rPr lang="en-US" smtClean="0">
                <a:latin typeface="Arial"/>
                <a:cs typeface="Arial"/>
              </a:rPr>
              <a:pPr/>
              <a:t>9/12/2017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1685799" y="8714860"/>
            <a:ext cx="3982301" cy="338437"/>
          </a:xfrm>
          <a:prstGeom prst="rect">
            <a:avLst/>
          </a:prstGeom>
        </p:spPr>
        <p:txBody>
          <a:bodyPr vert="horz" lIns="92552" tIns="46276" rIns="92552" bIns="46276" rtlCol="0" anchor="b"/>
          <a:lstStyle>
            <a:lvl1pPr algn="l">
              <a:defRPr sz="1200"/>
            </a:lvl1pPr>
          </a:lstStyle>
          <a:p>
            <a:r>
              <a:rPr lang="en-US" sz="400" dirty="0">
                <a:latin typeface="Arial"/>
                <a:cs typeface="Arial"/>
              </a:rPr>
              <a:t>Copyright © 2015 Washington Technology Solutions (</a:t>
            </a:r>
            <a:r>
              <a:rPr lang="en-US" sz="400" dirty="0" err="1">
                <a:latin typeface="Arial"/>
                <a:cs typeface="Arial"/>
              </a:rPr>
              <a:t>WaTech</a:t>
            </a:r>
            <a:r>
              <a:rPr lang="en-US" sz="400" dirty="0">
                <a:latin typeface="Arial"/>
                <a:cs typeface="Arial"/>
              </a:rPr>
              <a:t>). All rights reserved. Other product names are or may be registered trademarks and/or trademarks in the U.S. and/or other countries. The information herein is for informational purposes only and represents the current view of </a:t>
            </a:r>
            <a:r>
              <a:rPr lang="en-US" sz="400" dirty="0" err="1">
                <a:latin typeface="Arial"/>
                <a:cs typeface="Arial"/>
              </a:rPr>
              <a:t>WaTech</a:t>
            </a:r>
            <a:r>
              <a:rPr lang="en-US" sz="400" dirty="0">
                <a:latin typeface="Arial"/>
                <a:cs typeface="Arial"/>
              </a:rPr>
              <a:t> as of the date of this presentation. Because </a:t>
            </a:r>
            <a:r>
              <a:rPr lang="en-US" sz="400" dirty="0" err="1">
                <a:latin typeface="Arial"/>
                <a:cs typeface="Arial"/>
              </a:rPr>
              <a:t>WaTech</a:t>
            </a:r>
            <a:r>
              <a:rPr lang="en-US" sz="400" dirty="0">
                <a:latin typeface="Arial"/>
                <a:cs typeface="Arial"/>
              </a:rPr>
              <a:t> must respond to changing market conditions, it should not be interpreted to be a commitment on the part of </a:t>
            </a:r>
            <a:r>
              <a:rPr lang="en-US" sz="400" dirty="0" err="1">
                <a:latin typeface="Arial"/>
                <a:cs typeface="Arial"/>
              </a:rPr>
              <a:t>WaTech</a:t>
            </a:r>
            <a:r>
              <a:rPr lang="en-US" sz="400" dirty="0">
                <a:latin typeface="Arial"/>
                <a:cs typeface="Arial"/>
              </a:rPr>
              <a:t>, and </a:t>
            </a:r>
            <a:r>
              <a:rPr lang="en-US" sz="400" dirty="0" err="1">
                <a:latin typeface="Arial"/>
                <a:cs typeface="Arial"/>
              </a:rPr>
              <a:t>WaTech</a:t>
            </a:r>
            <a:r>
              <a:rPr lang="en-US" sz="400" dirty="0">
                <a:latin typeface="Arial"/>
                <a:cs typeface="Arial"/>
              </a:rPr>
              <a:t> cannot guarantee the accuracy of any information provided after the date of this presentation.  WA TECH MAKES NO WARRANTIES, EXPRESS, IMPLIED,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673031" y="8575975"/>
            <a:ext cx="1098661" cy="465455"/>
          </a:xfrm>
          <a:prstGeom prst="rect">
            <a:avLst/>
          </a:prstGeom>
        </p:spPr>
        <p:txBody>
          <a:bodyPr vert="horz" lIns="92552" tIns="46276" rIns="92552" bIns="46276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Arial"/>
                <a:cs typeface="Arial"/>
              </a:rPr>
              <a:pPr/>
              <a:t>‹#›</a:t>
            </a:fld>
            <a:endParaRPr lang="en-US" dirty="0">
              <a:latin typeface="Arial"/>
              <a:cs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49745" y="8571101"/>
            <a:ext cx="6421094" cy="0"/>
          </a:xfrm>
          <a:prstGeom prst="line">
            <a:avLst/>
          </a:prstGeom>
          <a:ln w="12700" cmpd="sng">
            <a:solidFill>
              <a:schemeClr val="accent5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WaTech-FINAL-LOGO-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21" y="8661326"/>
            <a:ext cx="936123" cy="31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4" cy="465455"/>
          </a:xfrm>
          <a:prstGeom prst="rect">
            <a:avLst/>
          </a:prstGeom>
        </p:spPr>
        <p:txBody>
          <a:bodyPr vert="horz" lIns="92552" tIns="46276" rIns="92552" bIns="46276" rtlCol="0"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5325"/>
            <a:ext cx="621030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2" tIns="46276" rIns="92552" bIns="46276" rtlCol="0" anchor="ctr"/>
          <a:lstStyle/>
          <a:p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978134" y="0"/>
            <a:ext cx="3043344" cy="465455"/>
          </a:xfrm>
          <a:prstGeom prst="rect">
            <a:avLst/>
          </a:prstGeom>
        </p:spPr>
        <p:txBody>
          <a:bodyPr vert="horz" lIns="92552" tIns="46276" rIns="92552" bIns="46276" rtlCol="0"/>
          <a:lstStyle>
            <a:lvl1pPr algn="r">
              <a:defRPr sz="1200">
                <a:latin typeface="Arial"/>
                <a:cs typeface="Arial"/>
              </a:defRPr>
            </a:lvl1pPr>
          </a:lstStyle>
          <a:p>
            <a:fld id="{A8169D3E-AA8A-43A8-A9E4-09EDE817CDC5}" type="datetime1">
              <a:rPr lang="en-US" smtClean="0"/>
              <a:pPr/>
              <a:t>9/12/2017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702311" y="4421825"/>
            <a:ext cx="5618480" cy="4189095"/>
          </a:xfrm>
          <a:prstGeom prst="rect">
            <a:avLst/>
          </a:prstGeom>
        </p:spPr>
        <p:txBody>
          <a:bodyPr vert="horz" lIns="92552" tIns="46276" rIns="92552" bIns="4627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4"/>
          </p:nvPr>
        </p:nvSpPr>
        <p:spPr>
          <a:xfrm>
            <a:off x="1685799" y="8875646"/>
            <a:ext cx="3982301" cy="338437"/>
          </a:xfrm>
          <a:prstGeom prst="rect">
            <a:avLst/>
          </a:prstGeom>
        </p:spPr>
        <p:txBody>
          <a:bodyPr vert="horz" lIns="92552" tIns="46276" rIns="92552" bIns="46276" rtlCol="0" anchor="b"/>
          <a:lstStyle>
            <a:lvl1pPr algn="l">
              <a:defRPr sz="1200"/>
            </a:lvl1pPr>
          </a:lstStyle>
          <a:p>
            <a:r>
              <a:rPr lang="en-US" sz="400" dirty="0">
                <a:latin typeface="Arial"/>
                <a:cs typeface="Arial"/>
              </a:rPr>
              <a:t>Copyright © 2015 Washington Technology Solutions (</a:t>
            </a:r>
            <a:r>
              <a:rPr lang="en-US" sz="400" dirty="0" err="1">
                <a:latin typeface="Arial"/>
                <a:cs typeface="Arial"/>
              </a:rPr>
              <a:t>WaTech</a:t>
            </a:r>
            <a:r>
              <a:rPr lang="en-US" sz="400" dirty="0">
                <a:latin typeface="Arial"/>
                <a:cs typeface="Arial"/>
              </a:rPr>
              <a:t>). All rights reserved. Other product names are or may be registered trademarks and/or trademarks in the U.S. and/or other countries. The information herein is for informational purposes only and represents the current view of </a:t>
            </a:r>
            <a:r>
              <a:rPr lang="en-US" sz="400" dirty="0" err="1">
                <a:latin typeface="Arial"/>
                <a:cs typeface="Arial"/>
              </a:rPr>
              <a:t>WaTech</a:t>
            </a:r>
            <a:r>
              <a:rPr lang="en-US" sz="400" dirty="0">
                <a:latin typeface="Arial"/>
                <a:cs typeface="Arial"/>
              </a:rPr>
              <a:t> as of the date of this presentation. Because </a:t>
            </a:r>
            <a:r>
              <a:rPr lang="en-US" sz="400" dirty="0" err="1">
                <a:latin typeface="Arial"/>
                <a:cs typeface="Arial"/>
              </a:rPr>
              <a:t>WaTech</a:t>
            </a:r>
            <a:r>
              <a:rPr lang="en-US" sz="400" dirty="0">
                <a:latin typeface="Arial"/>
                <a:cs typeface="Arial"/>
              </a:rPr>
              <a:t> must respond to changing market conditions, it should not be interpreted to be a commitment on the part of </a:t>
            </a:r>
            <a:r>
              <a:rPr lang="en-US" sz="400" dirty="0" err="1">
                <a:latin typeface="Arial"/>
                <a:cs typeface="Arial"/>
              </a:rPr>
              <a:t>WaTech</a:t>
            </a:r>
            <a:r>
              <a:rPr lang="en-US" sz="400" dirty="0">
                <a:latin typeface="Arial"/>
                <a:cs typeface="Arial"/>
              </a:rPr>
              <a:t>, and </a:t>
            </a:r>
            <a:r>
              <a:rPr lang="en-US" sz="400" dirty="0" err="1">
                <a:latin typeface="Arial"/>
                <a:cs typeface="Arial"/>
              </a:rPr>
              <a:t>WaTech</a:t>
            </a:r>
            <a:r>
              <a:rPr lang="en-US" sz="400" dirty="0">
                <a:latin typeface="Arial"/>
                <a:cs typeface="Arial"/>
              </a:rPr>
              <a:t> cannot guarantee the accuracy of any information provided after the date of this presentation.  WA TECH MAKES NO WARRANTIES, EXPRESS, IMPLIED, OR STATUTORY, AS TO THE INFORMATION IN THIS PRESENTATION.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5"/>
          </p:nvPr>
        </p:nvSpPr>
        <p:spPr>
          <a:xfrm>
            <a:off x="5673031" y="8736761"/>
            <a:ext cx="1098661" cy="465455"/>
          </a:xfrm>
          <a:prstGeom prst="rect">
            <a:avLst/>
          </a:prstGeom>
        </p:spPr>
        <p:txBody>
          <a:bodyPr vert="horz" lIns="92552" tIns="46276" rIns="92552" bIns="46276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Arial"/>
                <a:cs typeface="Arial"/>
              </a:rPr>
              <a:pPr/>
              <a:t>‹#›</a:t>
            </a:fld>
            <a:endParaRPr lang="en-US" dirty="0"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49745" y="8731888"/>
            <a:ext cx="6421094" cy="0"/>
          </a:xfrm>
          <a:prstGeom prst="line">
            <a:avLst/>
          </a:prstGeom>
          <a:ln w="12700" cmpd="sng">
            <a:solidFill>
              <a:schemeClr val="accent5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WaTech-FINAL-LOGO-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21" y="8822112"/>
            <a:ext cx="936123" cy="31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768113" rtl="0" eaLnBrk="1" latinLnBrk="0" hangingPunct="1">
      <a:lnSpc>
        <a:spcPct val="90000"/>
      </a:lnSpc>
      <a:spcAft>
        <a:spcPts val="280"/>
      </a:spcAft>
      <a:defRPr sz="700" kern="1200">
        <a:solidFill>
          <a:schemeClr val="tx1"/>
        </a:solidFill>
        <a:latin typeface="Arial"/>
        <a:ea typeface="+mn-ea"/>
        <a:cs typeface="Arial"/>
      </a:defRPr>
    </a:lvl1pPr>
    <a:lvl2pPr marL="178915" indent="-88902" algn="l" defTabSz="768113" rtl="0" eaLnBrk="1" latinLnBrk="0" hangingPunct="1">
      <a:lnSpc>
        <a:spcPct val="90000"/>
      </a:lnSpc>
      <a:spcAft>
        <a:spcPts val="280"/>
      </a:spcAft>
      <a:buFont typeface="Arial" pitchFamily="34" charset="0"/>
      <a:buChar char="•"/>
      <a:defRPr sz="700" kern="1200">
        <a:solidFill>
          <a:schemeClr val="tx1"/>
        </a:solidFill>
        <a:latin typeface="Arial"/>
        <a:ea typeface="+mn-ea"/>
        <a:cs typeface="Arial"/>
      </a:defRPr>
    </a:lvl2pPr>
    <a:lvl3pPr marL="275596" indent="-96681" algn="l" defTabSz="768113" rtl="0" eaLnBrk="1" latinLnBrk="0" hangingPunct="1">
      <a:lnSpc>
        <a:spcPct val="90000"/>
      </a:lnSpc>
      <a:spcAft>
        <a:spcPts val="280"/>
      </a:spcAft>
      <a:buFont typeface="Arial" pitchFamily="34" charset="0"/>
      <a:buChar char="•"/>
      <a:defRPr sz="700" kern="1200">
        <a:solidFill>
          <a:schemeClr val="tx1"/>
        </a:solidFill>
        <a:latin typeface="Arial"/>
        <a:ea typeface="+mn-ea"/>
        <a:cs typeface="Arial"/>
      </a:defRPr>
    </a:lvl3pPr>
    <a:lvl4pPr marL="405616" indent="-123351" algn="l" defTabSz="768113" rtl="0" eaLnBrk="1" latinLnBrk="0" hangingPunct="1">
      <a:lnSpc>
        <a:spcPct val="90000"/>
      </a:lnSpc>
      <a:spcAft>
        <a:spcPts val="280"/>
      </a:spcAft>
      <a:buFont typeface="Arial" pitchFamily="34" charset="0"/>
      <a:buChar char="•"/>
      <a:defRPr sz="700" kern="1200">
        <a:solidFill>
          <a:schemeClr val="tx1"/>
        </a:solidFill>
        <a:latin typeface="Arial"/>
        <a:ea typeface="+mn-ea"/>
        <a:cs typeface="Arial"/>
      </a:defRPr>
    </a:lvl4pPr>
    <a:lvl5pPr marL="516743" indent="-96681" algn="l" defTabSz="768113" rtl="0" eaLnBrk="1" latinLnBrk="0" hangingPunct="1">
      <a:lnSpc>
        <a:spcPct val="90000"/>
      </a:lnSpc>
      <a:spcAft>
        <a:spcPts val="280"/>
      </a:spcAft>
      <a:buFont typeface="Arial" pitchFamily="34" charset="0"/>
      <a:buChar char="•"/>
      <a:defRPr sz="700" kern="1200">
        <a:solidFill>
          <a:schemeClr val="tx1"/>
        </a:solidFill>
        <a:latin typeface="Arial"/>
        <a:ea typeface="+mn-ea"/>
        <a:cs typeface="Arial"/>
      </a:defRPr>
    </a:lvl5pPr>
    <a:lvl6pPr marL="1920283" algn="l" defTabSz="7681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04339" algn="l" defTabSz="7681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88396" algn="l" defTabSz="7681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72453" algn="l" defTabSz="7681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 Tech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Rectangle 1"/>
          <p:cNvSpPr/>
          <p:nvPr userDrawn="1"/>
        </p:nvSpPr>
        <p:spPr bwMode="auto">
          <a:xfrm>
            <a:off x="362865" y="0"/>
            <a:ext cx="4738591" cy="4375460"/>
          </a:xfrm>
          <a:prstGeom prst="rect">
            <a:avLst/>
          </a:prstGeom>
          <a:solidFill>
            <a:schemeClr val="accent4">
              <a:alpha val="39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13501" y="1489532"/>
            <a:ext cx="4367854" cy="1750011"/>
          </a:xfrm>
          <a:prstGeom prst="rect">
            <a:avLst/>
          </a:prstGeom>
          <a:noFill/>
          <a:ln>
            <a:noFill/>
          </a:ln>
        </p:spPr>
        <p:txBody>
          <a:bodyPr lIns="146304" tIns="91440" rIns="146304" bIns="91440" anchor="b" anchorCtr="0"/>
          <a:lstStyle>
            <a:lvl1pPr>
              <a:defRPr sz="3200" spc="-98" baseline="0">
                <a:solidFill>
                  <a:schemeClr val="accent3"/>
                </a:solidFill>
                <a:latin typeface="+mj-lt"/>
                <a:cs typeface="Trebuchet MS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612849" y="3477875"/>
            <a:ext cx="4357558" cy="751761"/>
          </a:xfrm>
          <a:prstGeom prst="rect">
            <a:avLst/>
          </a:prstGeom>
          <a:noFill/>
          <a:ln>
            <a:noFill/>
          </a:ln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accent3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pic>
        <p:nvPicPr>
          <p:cNvPr id="5" name="Picture 4" descr="WaTech-FINAL-LOGO-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3" y="5499028"/>
            <a:ext cx="2681534" cy="9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Intern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362865" y="0"/>
            <a:ext cx="4738591" cy="4375460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13501" y="1586169"/>
            <a:ext cx="4488282" cy="1750011"/>
          </a:xfrm>
          <a:prstGeom prst="rect">
            <a:avLst/>
          </a:prstGeom>
          <a:noFill/>
          <a:ln>
            <a:noFill/>
          </a:ln>
        </p:spPr>
        <p:txBody>
          <a:bodyPr lIns="146304" tIns="91440" rIns="146304" bIns="91440" anchor="b" anchorCtr="0"/>
          <a:lstStyle>
            <a:lvl1pPr>
              <a:defRPr sz="3200" spc="-98" baseline="0">
                <a:solidFill>
                  <a:schemeClr val="bg1"/>
                </a:solidFill>
                <a:latin typeface="+mj-lt"/>
                <a:cs typeface="Trebuchet M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612848" y="3574512"/>
            <a:ext cx="4480935" cy="751761"/>
          </a:xfrm>
          <a:prstGeom prst="rect">
            <a:avLst/>
          </a:prstGeom>
          <a:noFill/>
          <a:ln>
            <a:noFill/>
          </a:ln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bg1"/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6" y="5553124"/>
            <a:ext cx="2197784" cy="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Intern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362865" y="0"/>
            <a:ext cx="4738591" cy="4375460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13501" y="1586169"/>
            <a:ext cx="4400698" cy="1750011"/>
          </a:xfrm>
          <a:prstGeom prst="rect">
            <a:avLst/>
          </a:prstGeom>
          <a:noFill/>
          <a:ln>
            <a:noFill/>
          </a:ln>
        </p:spPr>
        <p:txBody>
          <a:bodyPr lIns="146304" tIns="91440" rIns="146304" bIns="91440" anchor="b" anchorCtr="0"/>
          <a:lstStyle>
            <a:lvl1pPr>
              <a:defRPr sz="3200" spc="-98" baseline="0">
                <a:solidFill>
                  <a:schemeClr val="bg1"/>
                </a:solidFill>
                <a:latin typeface="+mj-lt"/>
                <a:cs typeface="Trebuchet M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612848" y="3574512"/>
            <a:ext cx="4393495" cy="751761"/>
          </a:xfrm>
          <a:prstGeom prst="rect">
            <a:avLst/>
          </a:prstGeom>
          <a:noFill/>
          <a:ln>
            <a:noFill/>
          </a:ln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bg1"/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6" y="5553124"/>
            <a:ext cx="2197784" cy="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2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13501" y="1586169"/>
            <a:ext cx="4466386" cy="1750011"/>
          </a:xfrm>
          <a:prstGeom prst="rect">
            <a:avLst/>
          </a:prstGeom>
          <a:noFill/>
          <a:ln>
            <a:noFill/>
          </a:ln>
        </p:spPr>
        <p:txBody>
          <a:bodyPr lIns="146304" tIns="91440" rIns="146304" bIns="91440" anchor="b" anchorCtr="0"/>
          <a:lstStyle>
            <a:lvl1pPr>
              <a:defRPr sz="3200" spc="-98" baseline="0">
                <a:solidFill>
                  <a:schemeClr val="bg1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6" y="5553124"/>
            <a:ext cx="2197784" cy="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13501" y="1586169"/>
            <a:ext cx="4466386" cy="1750011"/>
          </a:xfrm>
          <a:prstGeom prst="rect">
            <a:avLst/>
          </a:prstGeom>
          <a:noFill/>
          <a:ln>
            <a:noFill/>
          </a:ln>
        </p:spPr>
        <p:txBody>
          <a:bodyPr lIns="146304" tIns="91440" rIns="146304" bIns="91440" anchor="b" anchorCtr="0"/>
          <a:lstStyle>
            <a:lvl1pPr>
              <a:defRPr sz="3200" spc="-98" baseline="0">
                <a:solidFill>
                  <a:schemeClr val="bg1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6" y="5553124"/>
            <a:ext cx="2197784" cy="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5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13501" y="1586169"/>
            <a:ext cx="4466386" cy="1750011"/>
          </a:xfrm>
          <a:prstGeom prst="rect">
            <a:avLst/>
          </a:prstGeom>
          <a:noFill/>
          <a:ln>
            <a:noFill/>
          </a:ln>
        </p:spPr>
        <p:txBody>
          <a:bodyPr lIns="146304" tIns="91440" rIns="146304" bIns="91440" anchor="b" anchorCtr="0"/>
          <a:lstStyle>
            <a:lvl1pPr>
              <a:defRPr sz="3200" spc="-98" baseline="0">
                <a:solidFill>
                  <a:schemeClr val="bg1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6" y="5553124"/>
            <a:ext cx="2197784" cy="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0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63001" y="225426"/>
            <a:ext cx="7551080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14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63001" y="225426"/>
            <a:ext cx="7551080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373418" y="1635804"/>
            <a:ext cx="11290300" cy="4230009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69855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63001" y="225426"/>
            <a:ext cx="7551080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373418" y="1619472"/>
            <a:ext cx="5452409" cy="4230009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070722" y="1619472"/>
            <a:ext cx="5464175" cy="4241578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05823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63001" y="225426"/>
            <a:ext cx="7551080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373419" y="1596171"/>
            <a:ext cx="3576492" cy="4240921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194806" y="1596171"/>
            <a:ext cx="3541893" cy="4241578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7982042" y="1596171"/>
            <a:ext cx="3587750" cy="4252179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</a:defRPr>
            </a:lvl1pPr>
            <a:lvl2pPr>
              <a:defRPr sz="2000">
                <a:solidFill>
                  <a:srgbClr val="0C3A69"/>
                </a:solidFill>
                <a:latin typeface="+mn-lt"/>
              </a:defRPr>
            </a:lvl2pPr>
            <a:lvl3pPr>
              <a:defRPr sz="2000">
                <a:solidFill>
                  <a:srgbClr val="0C3A69"/>
                </a:solidFill>
                <a:latin typeface="+mn-lt"/>
              </a:defRPr>
            </a:lvl3pPr>
            <a:lvl4pPr>
              <a:defRPr sz="2000">
                <a:solidFill>
                  <a:srgbClr val="0C3A69"/>
                </a:solidFill>
                <a:latin typeface="+mn-lt"/>
              </a:defRPr>
            </a:lvl4pPr>
            <a:lvl5pPr>
              <a:defRPr sz="2000">
                <a:solidFill>
                  <a:srgbClr val="0C3A69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77657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Simp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63001" y="225426"/>
            <a:ext cx="7551080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373418" y="1619472"/>
            <a:ext cx="5452409" cy="4230009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024563" y="1619472"/>
            <a:ext cx="5732462" cy="4241578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744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 Tech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Rectangle 1"/>
          <p:cNvSpPr/>
          <p:nvPr userDrawn="1"/>
        </p:nvSpPr>
        <p:spPr bwMode="auto">
          <a:xfrm>
            <a:off x="362865" y="0"/>
            <a:ext cx="4738591" cy="4375460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13501" y="1489532"/>
            <a:ext cx="4367854" cy="1750011"/>
          </a:xfrm>
          <a:prstGeom prst="rect">
            <a:avLst/>
          </a:prstGeom>
          <a:noFill/>
          <a:ln>
            <a:noFill/>
          </a:ln>
        </p:spPr>
        <p:txBody>
          <a:bodyPr lIns="146304" tIns="91440" rIns="146304" bIns="91440" anchor="b" anchorCtr="0"/>
          <a:lstStyle>
            <a:lvl1pPr>
              <a:defRPr sz="3200" spc="-98" baseline="0">
                <a:solidFill>
                  <a:schemeClr val="accent3"/>
                </a:solidFill>
                <a:latin typeface="+mj-lt"/>
                <a:cs typeface="Trebuchet MS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612849" y="3477875"/>
            <a:ext cx="4357558" cy="751761"/>
          </a:xfrm>
          <a:prstGeom prst="rect">
            <a:avLst/>
          </a:prstGeom>
          <a:noFill/>
          <a:ln>
            <a:noFill/>
          </a:ln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accent3"/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pic>
        <p:nvPicPr>
          <p:cNvPr id="5" name="Picture 4" descr="WaTech-FINAL-LOGO-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3" y="5499028"/>
            <a:ext cx="2681534" cy="9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Simp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63001" y="225426"/>
            <a:ext cx="7551080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0"/>
          </p:nvPr>
        </p:nvSpPr>
        <p:spPr>
          <a:xfrm>
            <a:off x="466066" y="1514475"/>
            <a:ext cx="11185589" cy="42767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99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45728" r="1765" b="35449"/>
          <a:stretch/>
        </p:blipFill>
        <p:spPr>
          <a:xfrm>
            <a:off x="-2657" y="0"/>
            <a:ext cx="12197314" cy="129142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Rectangle 7"/>
          <p:cNvSpPr/>
          <p:nvPr userDrawn="1"/>
        </p:nvSpPr>
        <p:spPr bwMode="auto">
          <a:xfrm>
            <a:off x="-1" y="0"/>
            <a:ext cx="5844313" cy="125958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16633" y="338083"/>
            <a:ext cx="7551080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80069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0"/>
          </p:nvPr>
        </p:nvSpPr>
        <p:spPr>
          <a:xfrm>
            <a:off x="527050" y="1635804"/>
            <a:ext cx="11066346" cy="4230009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97752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Header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45728" r="1765" b="35449"/>
          <a:stretch/>
        </p:blipFill>
        <p:spPr>
          <a:xfrm>
            <a:off x="-2657" y="0"/>
            <a:ext cx="12197314" cy="129142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Rectangle 7"/>
          <p:cNvSpPr/>
          <p:nvPr userDrawn="1"/>
        </p:nvSpPr>
        <p:spPr bwMode="auto">
          <a:xfrm>
            <a:off x="-1" y="0"/>
            <a:ext cx="5844313" cy="125958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16633" y="338083"/>
            <a:ext cx="7551080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80069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0"/>
          </p:nvPr>
        </p:nvSpPr>
        <p:spPr>
          <a:xfrm>
            <a:off x="527050" y="1635804"/>
            <a:ext cx="5473552" cy="4230009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256937" y="1630363"/>
            <a:ext cx="5499581" cy="4252912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</a:defRPr>
            </a:lvl1pPr>
            <a:lvl2pPr>
              <a:defRPr sz="2000">
                <a:solidFill>
                  <a:srgbClr val="0C3A69"/>
                </a:solidFill>
                <a:latin typeface="+mn-lt"/>
              </a:defRPr>
            </a:lvl2pPr>
            <a:lvl3pPr>
              <a:defRPr sz="2000">
                <a:solidFill>
                  <a:srgbClr val="0C3A69"/>
                </a:solidFill>
                <a:latin typeface="+mn-lt"/>
              </a:defRPr>
            </a:lvl3pPr>
            <a:lvl4pPr>
              <a:defRPr sz="2000">
                <a:solidFill>
                  <a:srgbClr val="0C3A69"/>
                </a:solidFill>
                <a:latin typeface="+mn-lt"/>
              </a:defRPr>
            </a:lvl4pPr>
            <a:lvl5pPr>
              <a:defRPr sz="2000">
                <a:solidFill>
                  <a:srgbClr val="0C3A69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765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Header Graphic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45728" r="1765" b="35449"/>
          <a:stretch/>
        </p:blipFill>
        <p:spPr>
          <a:xfrm>
            <a:off x="-2657" y="0"/>
            <a:ext cx="12197314" cy="129142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Rectangle 7"/>
          <p:cNvSpPr/>
          <p:nvPr userDrawn="1"/>
        </p:nvSpPr>
        <p:spPr bwMode="auto">
          <a:xfrm>
            <a:off x="-1" y="0"/>
            <a:ext cx="5844313" cy="125958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16633" y="338083"/>
            <a:ext cx="7551080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80069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0"/>
          </p:nvPr>
        </p:nvSpPr>
        <p:spPr>
          <a:xfrm>
            <a:off x="527050" y="1635804"/>
            <a:ext cx="5473552" cy="4230009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6291893" y="1619250"/>
            <a:ext cx="5254386" cy="4264025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</a:defRPr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884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Header 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45728" r="1765" b="35449"/>
          <a:stretch/>
        </p:blipFill>
        <p:spPr>
          <a:xfrm>
            <a:off x="-2657" y="0"/>
            <a:ext cx="12197314" cy="129142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Rectangle 7"/>
          <p:cNvSpPr/>
          <p:nvPr userDrawn="1"/>
        </p:nvSpPr>
        <p:spPr bwMode="auto">
          <a:xfrm>
            <a:off x="-1" y="0"/>
            <a:ext cx="5844313" cy="125958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16633" y="338083"/>
            <a:ext cx="7551080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80069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0"/>
          </p:nvPr>
        </p:nvSpPr>
        <p:spPr>
          <a:xfrm>
            <a:off x="558800" y="1712913"/>
            <a:ext cx="11093450" cy="4078287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59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50551" r="1765" b="35449"/>
          <a:stretch/>
        </p:blipFill>
        <p:spPr>
          <a:xfrm>
            <a:off x="-2657" y="5930349"/>
            <a:ext cx="12197314" cy="9604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Rectangle 7"/>
          <p:cNvSpPr/>
          <p:nvPr userDrawn="1"/>
        </p:nvSpPr>
        <p:spPr bwMode="auto">
          <a:xfrm>
            <a:off x="-1" y="3417385"/>
            <a:ext cx="5844313" cy="973076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16633" y="338083"/>
            <a:ext cx="7551080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80069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0"/>
          </p:nvPr>
        </p:nvSpPr>
        <p:spPr>
          <a:xfrm>
            <a:off x="527050" y="1635804"/>
            <a:ext cx="11182863" cy="4230009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 descr="WaTech-FINAL-LOGO-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2" y="6132076"/>
            <a:ext cx="1562699" cy="52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6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Footer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50551" r="1765" b="35449"/>
          <a:stretch/>
        </p:blipFill>
        <p:spPr>
          <a:xfrm>
            <a:off x="-2657" y="5930349"/>
            <a:ext cx="12197314" cy="9604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Rectangle 7"/>
          <p:cNvSpPr/>
          <p:nvPr userDrawn="1"/>
        </p:nvSpPr>
        <p:spPr bwMode="auto">
          <a:xfrm>
            <a:off x="-1" y="3417385"/>
            <a:ext cx="5844313" cy="973076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16633" y="338083"/>
            <a:ext cx="7551080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80069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0"/>
          </p:nvPr>
        </p:nvSpPr>
        <p:spPr>
          <a:xfrm>
            <a:off x="527051" y="1619250"/>
            <a:ext cx="5322080" cy="4230009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 descr="WaTech-FINAL-LOGO-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2" y="6132076"/>
            <a:ext cx="1562699" cy="5296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199312" y="1619250"/>
            <a:ext cx="5347894" cy="4229100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</a:defRPr>
            </a:lvl1pPr>
            <a:lvl2pPr>
              <a:defRPr sz="2000">
                <a:solidFill>
                  <a:srgbClr val="0C3A69"/>
                </a:solidFill>
              </a:defRPr>
            </a:lvl2pPr>
            <a:lvl3pPr>
              <a:defRPr sz="2000">
                <a:solidFill>
                  <a:srgbClr val="0C3A69"/>
                </a:solidFill>
              </a:defRPr>
            </a:lvl3pPr>
            <a:lvl4pPr>
              <a:defRPr sz="2000">
                <a:solidFill>
                  <a:srgbClr val="0C3A69"/>
                </a:solidFill>
              </a:defRPr>
            </a:lvl4pPr>
            <a:lvl5pPr>
              <a:defRPr sz="2000">
                <a:solidFill>
                  <a:srgbClr val="0C3A6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72789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Foote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50551" r="1765" b="35449"/>
          <a:stretch/>
        </p:blipFill>
        <p:spPr>
          <a:xfrm>
            <a:off x="-2657" y="5930349"/>
            <a:ext cx="12197314" cy="9604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Rectangle 7"/>
          <p:cNvSpPr/>
          <p:nvPr userDrawn="1"/>
        </p:nvSpPr>
        <p:spPr bwMode="auto">
          <a:xfrm>
            <a:off x="-1" y="3417385"/>
            <a:ext cx="5844313" cy="973076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16633" y="338083"/>
            <a:ext cx="7551080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80069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0"/>
          </p:nvPr>
        </p:nvSpPr>
        <p:spPr>
          <a:xfrm>
            <a:off x="527051" y="1619250"/>
            <a:ext cx="5322080" cy="4230009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 descr="WaTech-FINAL-LOGO-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2" y="6132076"/>
            <a:ext cx="1562699" cy="529618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140121" y="1619472"/>
            <a:ext cx="5651500" cy="4228878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</a:defRPr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251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Foote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sz="quarter" idx="12"/>
          </p:nvPr>
        </p:nvSpPr>
        <p:spPr>
          <a:xfrm>
            <a:off x="501650" y="1619250"/>
            <a:ext cx="11290300" cy="4241800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</a:defRPr>
            </a:lvl1pPr>
          </a:lstStyle>
          <a:p>
            <a:r>
              <a:rPr lang="en-US" smtClean="0"/>
              <a:t>Click icon to add table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50551" r="1765" b="35449"/>
          <a:stretch/>
        </p:blipFill>
        <p:spPr>
          <a:xfrm>
            <a:off x="-2657" y="5930349"/>
            <a:ext cx="12197314" cy="9604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16633" y="338083"/>
            <a:ext cx="7551080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80069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 descr="WaTech-FINAL-LOGO-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2" y="6132076"/>
            <a:ext cx="1562699" cy="52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72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RHS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16632" y="349314"/>
            <a:ext cx="8127216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0"/>
          </p:nvPr>
        </p:nvSpPr>
        <p:spPr>
          <a:xfrm>
            <a:off x="527050" y="1635804"/>
            <a:ext cx="8115511" cy="4230009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6" r="2119"/>
          <a:stretch/>
        </p:blipFill>
        <p:spPr>
          <a:xfrm>
            <a:off x="8793524" y="0"/>
            <a:ext cx="3398476" cy="6858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200715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 Tech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Rectangle 1"/>
          <p:cNvSpPr/>
          <p:nvPr userDrawn="1"/>
        </p:nvSpPr>
        <p:spPr bwMode="auto">
          <a:xfrm>
            <a:off x="362865" y="0"/>
            <a:ext cx="4738591" cy="4375460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13501" y="1489532"/>
            <a:ext cx="4367854" cy="1750011"/>
          </a:xfrm>
          <a:prstGeom prst="rect">
            <a:avLst/>
          </a:prstGeom>
          <a:noFill/>
          <a:ln>
            <a:noFill/>
          </a:ln>
        </p:spPr>
        <p:txBody>
          <a:bodyPr lIns="146304" tIns="91440" rIns="146304" bIns="91440" anchor="b" anchorCtr="0"/>
          <a:lstStyle>
            <a:lvl1pPr>
              <a:defRPr sz="3200" spc="-98" baseline="0">
                <a:solidFill>
                  <a:schemeClr val="accent3"/>
                </a:solidFill>
                <a:latin typeface="+mj-lt"/>
                <a:cs typeface="Trebuchet MS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612849" y="3477875"/>
            <a:ext cx="4357558" cy="751761"/>
          </a:xfrm>
          <a:prstGeom prst="rect">
            <a:avLst/>
          </a:prstGeom>
          <a:noFill/>
          <a:ln>
            <a:noFill/>
          </a:ln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accent3"/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pic>
        <p:nvPicPr>
          <p:cNvPr id="5" name="Picture 4" descr="WaTech-FINAL-LOGO-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3" y="5499028"/>
            <a:ext cx="2681534" cy="9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LHS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634626" y="349314"/>
            <a:ext cx="8073562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0"/>
          </p:nvPr>
        </p:nvSpPr>
        <p:spPr>
          <a:xfrm>
            <a:off x="3634626" y="1635804"/>
            <a:ext cx="8072656" cy="4230009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 descr="WaTech-FINAL-LOGO-20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25" y="6080456"/>
            <a:ext cx="1562699" cy="529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6" r="2119"/>
          <a:stretch/>
        </p:blipFill>
        <p:spPr>
          <a:xfrm flipH="1">
            <a:off x="0" y="0"/>
            <a:ext cx="3398476" cy="6858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42271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Ti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1" y="0"/>
            <a:ext cx="12202949" cy="6858000"/>
            <a:chOff x="-1" y="0"/>
            <a:chExt cx="12202949" cy="6858000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8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 userDrawn="1"/>
          </p:nvSpPr>
          <p:spPr bwMode="auto">
            <a:xfrm>
              <a:off x="-1" y="0"/>
              <a:ext cx="12086167" cy="6858000"/>
            </a:xfrm>
            <a:prstGeom prst="rect">
              <a:avLst/>
            </a:prstGeom>
            <a:gradFill flip="none" rotWithShape="1">
              <a:gsLst>
                <a:gs pos="34000">
                  <a:schemeClr val="bg1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0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8" name="Rectangle 7"/>
          <p:cNvSpPr/>
          <p:nvPr userDrawn="1"/>
        </p:nvSpPr>
        <p:spPr bwMode="auto">
          <a:xfrm>
            <a:off x="-1" y="3417385"/>
            <a:ext cx="5844313" cy="973076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16633" y="338083"/>
            <a:ext cx="7551080" cy="8996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80069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 userDrawn="1">
            <p:ph sz="quarter" idx="10"/>
          </p:nvPr>
        </p:nvSpPr>
        <p:spPr>
          <a:xfrm>
            <a:off x="527050" y="1635804"/>
            <a:ext cx="11043043" cy="4230009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C3A69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49112" y="5945904"/>
            <a:ext cx="11468833" cy="0"/>
          </a:xfrm>
          <a:prstGeom prst="line">
            <a:avLst/>
          </a:prstGeom>
          <a:ln w="19050" cmpd="sng">
            <a:solidFill>
              <a:schemeClr val="accent6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WaTech-FINAL-LOGO-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2" y="6080456"/>
            <a:ext cx="1562699" cy="52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780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217" y="64528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217" y="31249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November 15,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048" y="4800333"/>
            <a:ext cx="3364999" cy="167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74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AAC2-D8F9-4EDB-AB27-D4B0858DBB44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2B627-3971-4372-9616-CDBDD68E7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774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697" y="4972094"/>
            <a:ext cx="1584867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606" y="4972094"/>
            <a:ext cx="1584867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56" y="5009334"/>
            <a:ext cx="1584867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54" y="5009334"/>
            <a:ext cx="1584867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83" y="5009334"/>
            <a:ext cx="1584867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697" y="3258325"/>
            <a:ext cx="1584867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327" y="3258325"/>
            <a:ext cx="1584867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57" y="3266124"/>
            <a:ext cx="1584867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54" y="3266124"/>
            <a:ext cx="1584867" cy="1371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84" y="3266124"/>
            <a:ext cx="1584867" cy="137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697" y="1522914"/>
            <a:ext cx="1584867" cy="137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193" y="1544556"/>
            <a:ext cx="1584867" cy="1371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57" y="1522914"/>
            <a:ext cx="1584867" cy="1371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20" y="1522914"/>
            <a:ext cx="1584867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83" y="1544556"/>
            <a:ext cx="1584867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33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8" y="1417444"/>
            <a:ext cx="1584867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56" y="4997107"/>
            <a:ext cx="1584867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71" y="5023898"/>
            <a:ext cx="1584867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13" y="3179186"/>
            <a:ext cx="1584867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547" y="5015602"/>
            <a:ext cx="1584867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86" y="5023898"/>
            <a:ext cx="1584867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14" y="5016071"/>
            <a:ext cx="1584867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4" y="5015602"/>
            <a:ext cx="1584867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71" y="3179186"/>
            <a:ext cx="1584867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85" y="3179186"/>
            <a:ext cx="1584867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00" y="3179186"/>
            <a:ext cx="1584867" cy="1371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548" y="1431791"/>
            <a:ext cx="1584867" cy="137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14" y="1431791"/>
            <a:ext cx="1584867" cy="137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68" y="1431791"/>
            <a:ext cx="1584867" cy="1371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22" y="1431791"/>
            <a:ext cx="1584867" cy="1371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15" y="1431791"/>
            <a:ext cx="1584867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10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 Tech 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13500" y="2791498"/>
            <a:ext cx="5801359" cy="1750011"/>
          </a:xfrm>
          <a:prstGeom prst="rect">
            <a:avLst/>
          </a:prstGeom>
          <a:noFill/>
          <a:ln>
            <a:noFill/>
          </a:ln>
        </p:spPr>
        <p:txBody>
          <a:bodyPr lIns="146304" tIns="91440" rIns="146304" bIns="91440" anchor="b" anchorCtr="0"/>
          <a:lstStyle>
            <a:lvl1pPr>
              <a:defRPr sz="3200" spc="-98" baseline="0">
                <a:solidFill>
                  <a:schemeClr val="accent3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612848" y="4779841"/>
            <a:ext cx="5791863" cy="751761"/>
          </a:xfrm>
          <a:prstGeom prst="rect">
            <a:avLst/>
          </a:prstGeom>
          <a:noFill/>
          <a:ln>
            <a:noFill/>
          </a:ln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accent3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pic>
        <p:nvPicPr>
          <p:cNvPr id="5" name="Picture 4" descr="WaTech-FINAL-LOGO-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2" y="786044"/>
            <a:ext cx="3110643" cy="1054235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 flipH="1">
            <a:off x="0" y="4627606"/>
            <a:ext cx="6533254" cy="0"/>
          </a:xfrm>
          <a:prstGeom prst="line">
            <a:avLst/>
          </a:prstGeom>
          <a:ln w="38100" cmpd="sng">
            <a:solidFill>
              <a:schemeClr val="accent4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2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13501" y="1586169"/>
            <a:ext cx="4575866" cy="1750011"/>
          </a:xfrm>
          <a:prstGeom prst="rect">
            <a:avLst/>
          </a:prstGeom>
          <a:noFill/>
          <a:ln>
            <a:noFill/>
          </a:ln>
        </p:spPr>
        <p:txBody>
          <a:bodyPr lIns="146304" tIns="91440" rIns="146304" bIns="91440" anchor="b" anchorCtr="0"/>
          <a:lstStyle>
            <a:lvl1pPr>
              <a:defRPr sz="3200" spc="-98" baseline="0">
                <a:solidFill>
                  <a:schemeClr val="accent1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612849" y="3574512"/>
            <a:ext cx="4568376" cy="751761"/>
          </a:xfrm>
          <a:prstGeom prst="rect">
            <a:avLst/>
          </a:prstGeom>
          <a:noFill/>
          <a:ln>
            <a:noFill/>
          </a:ln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accent1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pic>
        <p:nvPicPr>
          <p:cNvPr id="12" name="Picture 11" descr="WaTech-FINAL-LOGO-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6" y="5553124"/>
            <a:ext cx="2197784" cy="744856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0" y="3422277"/>
            <a:ext cx="5189366" cy="0"/>
          </a:xfrm>
          <a:prstGeom prst="line">
            <a:avLst/>
          </a:prstGeom>
          <a:ln w="38100" cmpd="sng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13501" y="1586169"/>
            <a:ext cx="4575866" cy="1750011"/>
          </a:xfrm>
          <a:prstGeom prst="rect">
            <a:avLst/>
          </a:prstGeom>
          <a:noFill/>
          <a:ln>
            <a:noFill/>
          </a:ln>
        </p:spPr>
        <p:txBody>
          <a:bodyPr lIns="146304" tIns="91440" rIns="146304" bIns="91440" anchor="b" anchorCtr="0"/>
          <a:lstStyle>
            <a:lvl1pPr>
              <a:defRPr sz="3200" spc="-98" baseline="0">
                <a:solidFill>
                  <a:schemeClr val="accent1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612849" y="3574512"/>
            <a:ext cx="4568376" cy="751761"/>
          </a:xfrm>
          <a:prstGeom prst="rect">
            <a:avLst/>
          </a:prstGeom>
          <a:noFill/>
          <a:ln>
            <a:noFill/>
          </a:ln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accent1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pic>
        <p:nvPicPr>
          <p:cNvPr id="12" name="Picture 11" descr="WaTech-FINAL-LOGO-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6" y="5553124"/>
            <a:ext cx="2197784" cy="744856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0" y="3422277"/>
            <a:ext cx="5189366" cy="0"/>
          </a:xfrm>
          <a:prstGeom prst="line">
            <a:avLst/>
          </a:prstGeom>
          <a:ln w="38100" cmpd="sng">
            <a:solidFill>
              <a:srgbClr val="9313A8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20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13501" y="1586169"/>
            <a:ext cx="4575866" cy="1750011"/>
          </a:xfrm>
          <a:prstGeom prst="rect">
            <a:avLst/>
          </a:prstGeom>
          <a:noFill/>
          <a:ln>
            <a:noFill/>
          </a:ln>
        </p:spPr>
        <p:txBody>
          <a:bodyPr lIns="146304" tIns="91440" rIns="146304" bIns="91440" anchor="b" anchorCtr="0"/>
          <a:lstStyle>
            <a:lvl1pPr>
              <a:defRPr sz="3200" spc="-98" baseline="0">
                <a:solidFill>
                  <a:schemeClr val="accent2">
                    <a:lumMod val="50000"/>
                  </a:schemeClr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612849" y="3574512"/>
            <a:ext cx="4568376" cy="751761"/>
          </a:xfrm>
          <a:prstGeom prst="rect">
            <a:avLst/>
          </a:prstGeom>
          <a:noFill/>
          <a:ln>
            <a:noFill/>
          </a:ln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pic>
        <p:nvPicPr>
          <p:cNvPr id="12" name="Picture 11" descr="WaTech-FINAL-LOGO-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6" y="5553124"/>
            <a:ext cx="2197784" cy="744856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0" y="3422277"/>
            <a:ext cx="5189366" cy="0"/>
          </a:xfrm>
          <a:prstGeom prst="line">
            <a:avLst/>
          </a:prstGeom>
          <a:ln w="38100" cmpd="sng">
            <a:solidFill>
              <a:schemeClr val="accent5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47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13501" y="1586169"/>
            <a:ext cx="4575866" cy="1750011"/>
          </a:xfrm>
          <a:prstGeom prst="rect">
            <a:avLst/>
          </a:prstGeom>
          <a:noFill/>
          <a:ln>
            <a:noFill/>
          </a:ln>
        </p:spPr>
        <p:txBody>
          <a:bodyPr lIns="146304" tIns="91440" rIns="146304" bIns="91440" anchor="b" anchorCtr="0"/>
          <a:lstStyle>
            <a:lvl1pPr>
              <a:defRPr sz="3200" spc="-98" baseline="0">
                <a:solidFill>
                  <a:schemeClr val="accent3"/>
                </a:solidFill>
                <a:latin typeface="+mn-lt"/>
                <a:cs typeface="Trebuchet M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612849" y="3574512"/>
            <a:ext cx="4568376" cy="751761"/>
          </a:xfrm>
          <a:prstGeom prst="rect">
            <a:avLst/>
          </a:prstGeom>
          <a:noFill/>
          <a:ln>
            <a:noFill/>
          </a:ln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accent3"/>
                </a:solidFill>
                <a:latin typeface="+mn-lt"/>
                <a:cs typeface="Trebuchet MS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pic>
        <p:nvPicPr>
          <p:cNvPr id="12" name="Picture 11" descr="WaTech-FINAL-LOGO-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6" y="5553124"/>
            <a:ext cx="2197784" cy="744856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0" y="3422277"/>
            <a:ext cx="5189366" cy="0"/>
          </a:xfrm>
          <a:prstGeom prst="line">
            <a:avLst/>
          </a:prstGeom>
          <a:ln w="38100" cmpd="sng">
            <a:solidFill>
              <a:schemeClr val="accent6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42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 Tech Intern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362865" y="0"/>
            <a:ext cx="4738591" cy="4375460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48456" y="1586169"/>
            <a:ext cx="4466386" cy="1750011"/>
          </a:xfrm>
          <a:prstGeom prst="rect">
            <a:avLst/>
          </a:prstGeom>
          <a:noFill/>
          <a:ln>
            <a:noFill/>
          </a:ln>
        </p:spPr>
        <p:txBody>
          <a:bodyPr lIns="146304" tIns="91440" rIns="146304" bIns="91440" anchor="b" anchorCtr="0"/>
          <a:lstStyle>
            <a:lvl1pPr>
              <a:defRPr sz="3200" spc="-98" baseline="0">
                <a:solidFill>
                  <a:schemeClr val="bg1"/>
                </a:solidFill>
                <a:latin typeface="+mj-lt"/>
                <a:cs typeface="Trebuchet M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647803" y="3574512"/>
            <a:ext cx="4459075" cy="751761"/>
          </a:xfrm>
          <a:prstGeom prst="rect">
            <a:avLst/>
          </a:prstGeom>
          <a:noFill/>
          <a:ln>
            <a:noFill/>
          </a:ln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bg1"/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6" y="5553124"/>
            <a:ext cx="2197784" cy="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6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49112" y="5945904"/>
            <a:ext cx="11468833" cy="0"/>
          </a:xfrm>
          <a:prstGeom prst="line">
            <a:avLst/>
          </a:prstGeom>
          <a:ln w="19050" cmpd="sng">
            <a:solidFill>
              <a:schemeClr val="accent6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WaTech-FINAL-LOGO-2015.png"/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2" y="6080456"/>
            <a:ext cx="1562699" cy="52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7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29" r:id="rId4"/>
    <p:sldLayoutId id="2147484537" r:id="rId5"/>
    <p:sldLayoutId id="2147484556" r:id="rId6"/>
    <p:sldLayoutId id="2147484558" r:id="rId7"/>
    <p:sldLayoutId id="2147484557" r:id="rId8"/>
    <p:sldLayoutId id="2147484553" r:id="rId9"/>
    <p:sldLayoutId id="2147484554" r:id="rId10"/>
    <p:sldLayoutId id="2147484555" r:id="rId11"/>
    <p:sldLayoutId id="2147484559" r:id="rId12"/>
    <p:sldLayoutId id="2147484561" r:id="rId13"/>
    <p:sldLayoutId id="2147484562" r:id="rId14"/>
    <p:sldLayoutId id="2147484547" r:id="rId15"/>
    <p:sldLayoutId id="2147484480" r:id="rId16"/>
    <p:sldLayoutId id="2147484563" r:id="rId17"/>
    <p:sldLayoutId id="2147484564" r:id="rId18"/>
    <p:sldLayoutId id="2147484565" r:id="rId19"/>
    <p:sldLayoutId id="2147484567" r:id="rId20"/>
    <p:sldLayoutId id="2147484467" r:id="rId21"/>
    <p:sldLayoutId id="2147484581" r:id="rId22"/>
    <p:sldLayoutId id="2147484568" r:id="rId23"/>
    <p:sldLayoutId id="2147484569" r:id="rId24"/>
    <p:sldLayoutId id="2147484544" r:id="rId25"/>
    <p:sldLayoutId id="2147484566" r:id="rId26"/>
    <p:sldLayoutId id="2147484570" r:id="rId27"/>
    <p:sldLayoutId id="2147484582" r:id="rId28"/>
    <p:sldLayoutId id="2147484524" r:id="rId29"/>
    <p:sldLayoutId id="2147484545" r:id="rId30"/>
    <p:sldLayoutId id="2147484549" r:id="rId31"/>
    <p:sldLayoutId id="2147484583" r:id="rId32"/>
    <p:sldLayoutId id="2147484584" r:id="rId33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768113" rtl="0" eaLnBrk="1" latinLnBrk="0" hangingPunct="1">
        <a:lnSpc>
          <a:spcPct val="90000"/>
        </a:lnSpc>
        <a:spcBef>
          <a:spcPct val="0"/>
        </a:spcBef>
        <a:buNone/>
        <a:defRPr lang="en-US" sz="3200" b="0" kern="1200" cap="none" spc="-84" baseline="0" dirty="0" smtClean="0">
          <a:ln w="3175">
            <a:noFill/>
          </a:ln>
          <a:solidFill>
            <a:schemeClr val="accent1"/>
          </a:solidFill>
          <a:effectLst/>
          <a:latin typeface="Arial"/>
          <a:ea typeface="+mn-ea"/>
          <a:cs typeface="Arial"/>
        </a:defRPr>
      </a:lvl1pPr>
    </p:titleStyle>
    <p:bodyStyle>
      <a:lvl1pPr marL="0" marR="0" indent="0" algn="l" defTabSz="76811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rgbClr val="E96D1F"/>
        </a:buClr>
        <a:buSzPct val="100000"/>
        <a:buFont typeface="Arial"/>
        <a:buNone/>
        <a:tabLst/>
        <a:defRPr sz="2800" kern="1200" spc="0" baseline="0">
          <a:solidFill>
            <a:schemeClr val="tx1">
              <a:lumMod val="75000"/>
            </a:schemeClr>
          </a:solidFill>
          <a:latin typeface="Calibri"/>
          <a:ea typeface="+mn-ea"/>
          <a:cs typeface="Calibri"/>
        </a:defRPr>
      </a:lvl1pPr>
      <a:lvl2pPr marL="481089" marR="0" indent="-198711" algn="l" defTabSz="76811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rgbClr val="E96D1F"/>
        </a:buClr>
        <a:buSzPct val="70000"/>
        <a:buFontTx/>
        <a:buBlip>
          <a:blip r:embed="rId36"/>
        </a:buBlip>
        <a:tabLst/>
        <a:defRPr sz="2400" kern="1200" spc="0" baseline="0">
          <a:solidFill>
            <a:schemeClr val="tx1">
              <a:lumMod val="75000"/>
            </a:schemeClr>
          </a:solidFill>
          <a:latin typeface="Calibri"/>
          <a:ea typeface="+mn-ea"/>
          <a:cs typeface="Calibri"/>
        </a:defRPr>
      </a:lvl2pPr>
      <a:lvl3pPr marL="658882" marR="0" indent="-188252" algn="l" defTabSz="76811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rgbClr val="E96D1F"/>
        </a:buClr>
        <a:buSzPct val="70000"/>
        <a:buFontTx/>
        <a:buBlip>
          <a:blip r:embed="rId36"/>
        </a:buBlip>
        <a:tabLst/>
        <a:defRPr sz="2000" kern="1200" spc="0" baseline="0">
          <a:solidFill>
            <a:schemeClr val="tx1">
              <a:lumMod val="75000"/>
            </a:schemeClr>
          </a:solidFill>
          <a:latin typeface="Calibri"/>
          <a:ea typeface="+mn-ea"/>
          <a:cs typeface="Calibri"/>
        </a:defRPr>
      </a:lvl3pPr>
      <a:lvl4pPr marL="847134" marR="0" indent="-188252" algn="l" defTabSz="76811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rgbClr val="E96D1F"/>
        </a:buClr>
        <a:buSzPct val="70000"/>
        <a:buFontTx/>
        <a:buBlip>
          <a:blip r:embed="rId36"/>
        </a:buBlip>
        <a:tabLst/>
        <a:defRPr sz="1800" kern="1200" spc="0" baseline="0">
          <a:solidFill>
            <a:schemeClr val="tx1">
              <a:lumMod val="75000"/>
            </a:schemeClr>
          </a:solidFill>
          <a:latin typeface="Calibri"/>
          <a:ea typeface="+mn-ea"/>
          <a:cs typeface="Calibri"/>
        </a:defRPr>
      </a:lvl4pPr>
      <a:lvl5pPr marL="1035387" marR="0" indent="-188252" algn="l" defTabSz="76811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rgbClr val="E96D1F"/>
        </a:buClr>
        <a:buSzPct val="70000"/>
        <a:buFontTx/>
        <a:buBlip>
          <a:blip r:embed="rId36"/>
        </a:buBlip>
        <a:tabLst/>
        <a:defRPr sz="1600" kern="1200" spc="0" baseline="0">
          <a:solidFill>
            <a:schemeClr val="tx1">
              <a:lumMod val="75000"/>
            </a:schemeClr>
          </a:solidFill>
          <a:latin typeface="Calibri"/>
          <a:ea typeface="+mn-ea"/>
          <a:cs typeface="Calibri"/>
        </a:defRPr>
      </a:lvl5pPr>
      <a:lvl6pPr marL="2112310" indent="-192029" algn="l" defTabSz="76811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96368" indent="-192029" algn="l" defTabSz="76811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424" indent="-192029" algn="l" defTabSz="76811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482" indent="-192029" algn="l" defTabSz="76811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81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57" algn="l" defTabSz="7681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113" algn="l" defTabSz="7681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70" algn="l" defTabSz="7681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226" algn="l" defTabSz="7681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283" algn="l" defTabSz="7681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339" algn="l" defTabSz="7681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396" algn="l" defTabSz="7681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2453" algn="l" defTabSz="7681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 txBox="1">
            <a:spLocks/>
          </p:cNvSpPr>
          <p:nvPr userDrawn="1"/>
        </p:nvSpPr>
        <p:spPr>
          <a:xfrm>
            <a:off x="966788" y="303213"/>
            <a:ext cx="9590087" cy="9779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 baseline="0">
                <a:solidFill>
                  <a:srgbClr val="0C3A69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C3A69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C3A69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C3A69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C3A69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To use these icons, go to the Master Slide and copy &amp; paste the ones that you need into your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94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C3A69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eattletimes.com/html/specialreportspages/2023275502_map-before-after-oso-mudslide.html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cio.wa.gov/policy/cellular-device-authorization-and-agreement-appendix" TargetMode="External"/><Relationship Id="rId2" Type="http://schemas.openxmlformats.org/officeDocument/2006/relationships/hyperlink" Target="https://ocio.wa.gov/policy/cellular-device-policy" TargetMode="Externa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ocio.wa.gov/policy/cellular-device-policy-questions-and-answer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atech.sp.wa.gov/ocio/mobile-devices/Shared%20Documents/MobileDevicePrivacyPolicy_Proposed_draft.docx" TargetMode="External"/><Relationship Id="rId7" Type="http://schemas.openxmlformats.org/officeDocument/2006/relationships/image" Target="../media/image50.png"/><Relationship Id="rId2" Type="http://schemas.openxmlformats.org/officeDocument/2006/relationships/hyperlink" Target="mailto:Will.Saunders@ocio.wa.gov" TargetMode="Externa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atech.sp.wa.gov/ocio/mobile-devices" TargetMode="External"/><Relationship Id="rId5" Type="http://schemas.openxmlformats.org/officeDocument/2006/relationships/hyperlink" Target="http://ocio.wa.gov/sites/default/files/public/MobileDevicePrivacyPolicy_Proposed_draft.docx" TargetMode="External"/><Relationship Id="rId4" Type="http://schemas.openxmlformats.org/officeDocument/2006/relationships/hyperlink" Target="https://padlet.com/will_saunders/3wbxucy2vmx0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CIO Forum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September 12</a:t>
            </a:r>
            <a:r>
              <a:rPr lang="en-US" baseline="30000" dirty="0" smtClean="0"/>
              <a:t>th</a:t>
            </a:r>
            <a:r>
              <a:rPr lang="en-US" dirty="0" smtClean="0"/>
              <a:t>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03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Joanne Markert, State GIS Coordinator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5 years with DNR and WSDOT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17 years in private consulting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Instructor at South Puget Sound Community College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Started with OCIO in June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/>
              <a:t>Geographic Information System </a:t>
            </a:r>
            <a:r>
              <a:rPr lang="en-US" dirty="0" smtClean="0"/>
              <a:t>(GIS)</a:t>
            </a:r>
            <a:endParaRPr lang="en-US" dirty="0"/>
          </a:p>
          <a:p>
            <a:pPr lvl="1"/>
            <a:r>
              <a:rPr lang="en-US" dirty="0"/>
              <a:t>Helps us visualize, question, analyze, interpret, and understand data to reveal relationships, patterns, and trends in a geographic context.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56965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13075" r="13923"/>
          <a:stretch/>
        </p:blipFill>
        <p:spPr>
          <a:xfrm>
            <a:off x="635000" y="173459"/>
            <a:ext cx="7302500" cy="5624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495" t="12500" r="15226" b="6250"/>
          <a:stretch/>
        </p:blipFill>
        <p:spPr>
          <a:xfrm>
            <a:off x="6053991" y="1158256"/>
            <a:ext cx="5985609" cy="3890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77735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27" y="91058"/>
            <a:ext cx="8596173" cy="658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9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0"/>
            <a:ext cx="8334967" cy="6081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96" y="2828547"/>
            <a:ext cx="5200015" cy="3714296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7627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22458"/>
            <a:ext cx="10464800" cy="57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07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cio.wa.gov/sites/default/files/public/Geospatial/WAMAS%20Infographi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t="6163" r="12991" b="-474"/>
          <a:stretch/>
        </p:blipFill>
        <p:spPr bwMode="auto">
          <a:xfrm>
            <a:off x="0" y="0"/>
            <a:ext cx="8611261" cy="58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661400" y="1635804"/>
            <a:ext cx="3002318" cy="4230009"/>
          </a:xfrm>
        </p:spPr>
        <p:txBody>
          <a:bodyPr/>
          <a:lstStyle/>
          <a:p>
            <a:r>
              <a:rPr lang="en-US" dirty="0">
                <a:hlinkClick r:id="rId3"/>
              </a:rPr>
              <a:t>Oso Landslide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08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OCIO – Geospatial Program Office: 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Harnessing </a:t>
            </a:r>
            <a:r>
              <a:rPr lang="en-US" dirty="0"/>
              <a:t>the Power of Where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Simplify Access to Geospatial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Help Every State Agency Benefit From GIS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Develop </a:t>
            </a:r>
            <a:r>
              <a:rPr lang="en-US" dirty="0"/>
              <a:t>Strategic Partnerships and Policies to H</a:t>
            </a:r>
            <a:r>
              <a:rPr lang="en-US" dirty="0" smtClean="0"/>
              <a:t>elp </a:t>
            </a:r>
            <a:r>
              <a:rPr lang="en-US" dirty="0"/>
              <a:t>M</a:t>
            </a:r>
            <a:r>
              <a:rPr lang="en-US" dirty="0" smtClean="0"/>
              <a:t>ake </a:t>
            </a:r>
            <a:r>
              <a:rPr lang="en-US" dirty="0"/>
              <a:t>this H</a:t>
            </a:r>
            <a:r>
              <a:rPr lang="en-US" dirty="0" smtClean="0"/>
              <a:t>appen</a:t>
            </a:r>
            <a:endParaRPr lang="en-US" dirty="0"/>
          </a:p>
          <a:p>
            <a:r>
              <a:rPr lang="en-US" dirty="0" smtClean="0"/>
              <a:t>	Examples: </a:t>
            </a:r>
          </a:p>
          <a:p>
            <a:pPr marL="1001782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Imagery</a:t>
            </a:r>
          </a:p>
          <a:p>
            <a:pPr marL="1001782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Drones</a:t>
            </a:r>
          </a:p>
          <a:p>
            <a:pPr marL="1001782" lvl="2" indent="-342900">
              <a:buFont typeface="Arial" panose="020B0604020202020204" pitchFamily="34" charset="0"/>
              <a:buChar char="•"/>
            </a:pPr>
            <a:r>
              <a:rPr lang="en-US" dirty="0"/>
              <a:t>NG9-1-1</a:t>
            </a:r>
          </a:p>
          <a:p>
            <a:pPr marL="1001782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Cities and Counties</a:t>
            </a:r>
          </a:p>
          <a:p>
            <a:endParaRPr lang="en-US" b="1" dirty="0" smtClean="0"/>
          </a:p>
          <a:p>
            <a:r>
              <a:rPr lang="en-US" b="1" dirty="0" smtClean="0"/>
              <a:t>Joanne </a:t>
            </a:r>
            <a:r>
              <a:rPr lang="en-US" b="1" dirty="0"/>
              <a:t>Markert</a:t>
            </a:r>
            <a:r>
              <a:rPr lang="en-US" dirty="0"/>
              <a:t> | </a:t>
            </a:r>
            <a:r>
              <a:rPr lang="en-US" b="1" dirty="0"/>
              <a:t>State GIS Coordinator</a:t>
            </a:r>
            <a:br>
              <a:rPr lang="en-US" b="1" dirty="0"/>
            </a:br>
            <a:r>
              <a:rPr lang="en-US" dirty="0"/>
              <a:t>Washington Technology Solutions (WaTech)</a:t>
            </a:r>
            <a:br>
              <a:rPr lang="en-US" dirty="0"/>
            </a:br>
            <a:r>
              <a:rPr lang="en-US" dirty="0"/>
              <a:t>o:  360.407.8691  m:  360.522.2643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63" y="162788"/>
            <a:ext cx="2539682" cy="2946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12" y="3108820"/>
            <a:ext cx="2908836" cy="22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18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Highway</a:t>
            </a:r>
            <a:r>
              <a:rPr lang="en-US" dirty="0" smtClean="0"/>
              <a:t> Update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Heidi Geathers, WaTech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2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of the Order Updates, Questions, Answers, Agenda Ideas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547240"/>
              </p:ext>
            </p:extLst>
          </p:nvPr>
        </p:nvGraphicFramePr>
        <p:xfrm>
          <a:off x="2130641" y="0"/>
          <a:ext cx="8504807" cy="51548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5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8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1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125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943600" algn="r"/>
                          <a:tab pos="1143000" algn="l"/>
                          <a:tab pos="2903220" algn="ctr"/>
                        </a:tabLst>
                      </a:pPr>
                      <a:r>
                        <a:rPr lang="en-US" sz="3200" b="1" cap="small" baseline="0" dirty="0" smtClean="0">
                          <a:solidFill>
                            <a:schemeClr val="tx2"/>
                          </a:solidFill>
                          <a:effectLst/>
                        </a:rPr>
                        <a:t>Agenda</a:t>
                      </a:r>
                      <a:endParaRPr lang="en-US" sz="3200" b="1" baseline="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868" marR="4686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0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Time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Topic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Topic Lead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1:30 – 1:35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Welcome and Introductions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Matt Bailey</a:t>
                      </a:r>
                      <a:endParaRPr lang="en-US" sz="18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0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1:35 – </a:t>
                      </a: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1:45 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OFM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Update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Regan Hess, </a:t>
                      </a: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OFM</a:t>
                      </a:r>
                      <a:endParaRPr lang="en-US" sz="180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0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1:45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1:55 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Mobile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Devices Policy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Alex Alben, Chief Privacy Officer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120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1:55 </a:t>
                      </a: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2:25 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Update from the Office of the Chief Information Officer (OCIO)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Review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the </a:t>
                      </a: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Supplemental </a:t>
                      </a: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Decision Package Process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Geographic Information Technology (GIT) Meeting Summary</a:t>
                      </a:r>
                      <a:endParaRPr lang="en-US" sz="1800" baseline="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Whitney Dickinson, OCIO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Joanne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Markert, OCIO</a:t>
                      </a:r>
                      <a:endParaRPr lang="en-US" sz="180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0197271"/>
                  </a:ext>
                </a:extLst>
              </a:tr>
              <a:tr h="2780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2:25 </a:t>
                      </a: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2:35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Cloud Highway Update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Heidi Geathers, WaTech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Mercer, WaTech</a:t>
                      </a:r>
                      <a:endParaRPr lang="en-US" sz="180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9708584"/>
                  </a:ext>
                </a:extLst>
              </a:tr>
              <a:tr h="1390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2:35 – 2:40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Good of the Order Updates, Questions, Answers, Agenda Ideas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All</a:t>
                      </a:r>
                      <a:endParaRPr lang="en-US" sz="180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6043651"/>
                  </a:ext>
                </a:extLst>
              </a:tr>
              <a:tr h="1390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2:40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Wrap Up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Matt Bailey</a:t>
                      </a:r>
                      <a:endParaRPr lang="en-US" sz="180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066639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7685015" y="-601153"/>
            <a:ext cx="28548405" cy="52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324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OFM Update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Regan Hesse, OFM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94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Mobile Devices Policy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Office of Privacy &amp; Data Protection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3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56494" cy="16002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/>
              <a:t>Ye </a:t>
            </a:r>
            <a:r>
              <a:rPr lang="en-US" sz="6000" b="1" dirty="0" err="1" smtClean="0"/>
              <a:t>Olde</a:t>
            </a:r>
            <a:r>
              <a:rPr lang="en-US" sz="6000" b="1" dirty="0" smtClean="0"/>
              <a:t> Policy</a:t>
            </a:r>
            <a:endParaRPr lang="en-US" sz="6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83188" y="868219"/>
            <a:ext cx="5410921" cy="5000770"/>
          </a:xfrm>
        </p:spPr>
        <p:txBody>
          <a:bodyPr/>
          <a:lstStyle/>
          <a:p>
            <a:r>
              <a:rPr lang="en-US" dirty="0" smtClean="0"/>
              <a:t>Agencies must actively manage cellphones</a:t>
            </a:r>
          </a:p>
          <a:p>
            <a:pPr lvl="1"/>
            <a:r>
              <a:rPr lang="en-US" dirty="0" smtClean="0"/>
              <a:t>Based on job requirements</a:t>
            </a:r>
          </a:p>
          <a:p>
            <a:pPr lvl="1"/>
            <a:r>
              <a:rPr lang="en-US" dirty="0" smtClean="0"/>
              <a:t>Sign an agreement</a:t>
            </a:r>
          </a:p>
          <a:p>
            <a:r>
              <a:rPr lang="en-US" dirty="0" smtClean="0"/>
              <a:t>Security, Privacy, Records</a:t>
            </a:r>
          </a:p>
          <a:p>
            <a:pPr lvl="1"/>
            <a:r>
              <a:rPr lang="en-US" dirty="0" smtClean="0"/>
              <a:t>No expectation of Privacy</a:t>
            </a:r>
          </a:p>
          <a:p>
            <a:pPr lvl="1"/>
            <a:r>
              <a:rPr lang="en-US" dirty="0" smtClean="0"/>
              <a:t>Public records on personal devices</a:t>
            </a:r>
          </a:p>
          <a:p>
            <a:r>
              <a:rPr lang="en-US" dirty="0" smtClean="0"/>
              <a:t>Optimize devices + plans</a:t>
            </a:r>
          </a:p>
          <a:p>
            <a:r>
              <a:rPr lang="en-US" dirty="0" smtClean="0"/>
              <a:t>Stipends</a:t>
            </a:r>
          </a:p>
          <a:p>
            <a:pPr lvl="1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r>
              <a:rPr lang="en-US" sz="2400" dirty="0" smtClean="0">
                <a:effectLst/>
                <a:hlinkClick r:id="rId2"/>
              </a:rPr>
              <a:t>Cellular Device Policy</a:t>
            </a:r>
            <a:r>
              <a:rPr lang="en-US" sz="2400" dirty="0" smtClean="0">
                <a:effectLst/>
              </a:rPr>
              <a:t> - 191 </a:t>
            </a:r>
          </a:p>
          <a:p>
            <a:r>
              <a:rPr lang="en-US" sz="2400" dirty="0" smtClean="0">
                <a:effectLst/>
                <a:hlinkClick r:id="rId3"/>
              </a:rPr>
              <a:t>Cellular Device Policy - Appendix A: Cellular Device Authorization and Agreement</a:t>
            </a:r>
            <a:r>
              <a:rPr lang="en-US" sz="2400" dirty="0" smtClean="0">
                <a:effectLst/>
              </a:rPr>
              <a:t> - 191.10a </a:t>
            </a:r>
          </a:p>
          <a:p>
            <a:r>
              <a:rPr lang="en-US" sz="2400" dirty="0" smtClean="0">
                <a:effectLst/>
                <a:hlinkClick r:id="rId4"/>
              </a:rPr>
              <a:t>Cellular Device Policy Questions and Answers</a:t>
            </a:r>
            <a:r>
              <a:rPr lang="en-US" sz="2400" dirty="0" smtClean="0">
                <a:effectLst/>
              </a:rPr>
              <a:t> - 191.20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59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53295"/>
            <a:ext cx="4215015" cy="16002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Workgroup</a:t>
            </a:r>
            <a:endParaRPr lang="en-US" sz="54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Announced June 2017 @ CIO forum</a:t>
            </a:r>
          </a:p>
          <a:p>
            <a:r>
              <a:rPr lang="en-US" dirty="0" smtClean="0"/>
              <a:t>Agencies participating:</a:t>
            </a:r>
          </a:p>
          <a:p>
            <a:pPr lvl="1"/>
            <a:r>
              <a:rPr lang="en-US" dirty="0" smtClean="0"/>
              <a:t>DAHP, DOL</a:t>
            </a:r>
          </a:p>
          <a:p>
            <a:pPr lvl="1"/>
            <a:r>
              <a:rPr lang="en-US" dirty="0" smtClean="0"/>
              <a:t>DSHS,DOH</a:t>
            </a:r>
          </a:p>
          <a:p>
            <a:pPr lvl="1"/>
            <a:r>
              <a:rPr lang="en-US" dirty="0" smtClean="0"/>
              <a:t>DFW, AGR, ECY</a:t>
            </a:r>
          </a:p>
          <a:p>
            <a:pPr lvl="1"/>
            <a:r>
              <a:rPr lang="en-US" dirty="0" smtClean="0"/>
              <a:t>WaTech, DES, SAO</a:t>
            </a:r>
          </a:p>
          <a:p>
            <a:r>
              <a:rPr lang="en-US" dirty="0" smtClean="0"/>
              <a:t>Help from UW Law school</a:t>
            </a:r>
          </a:p>
          <a:p>
            <a:r>
              <a:rPr lang="en-US" dirty="0" smtClean="0"/>
              <a:t>Partnership with Enterprise Architecture community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919" y="3963194"/>
            <a:ext cx="2753775" cy="2068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09" y="1982419"/>
            <a:ext cx="2850216" cy="20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88950"/>
            <a:ext cx="3932237" cy="16002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Proposed policy draft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 </a:t>
            </a:r>
            <a:r>
              <a:rPr lang="en-US" dirty="0"/>
              <a:t>for comment </a:t>
            </a:r>
            <a:r>
              <a:rPr lang="en-US" b="1" dirty="0"/>
              <a:t>until November 3</a:t>
            </a:r>
            <a:r>
              <a:rPr lang="en-US" b="1" baseline="30000" dirty="0"/>
              <a:t>rd</a:t>
            </a:r>
            <a:r>
              <a:rPr lang="en-US" dirty="0"/>
              <a:t> </a:t>
            </a:r>
            <a:endParaRPr lang="en-US" dirty="0" smtClean="0"/>
          </a:p>
          <a:p>
            <a:pPr fontAlgn="ctr"/>
            <a:r>
              <a:rPr lang="en-US" dirty="0" smtClean="0"/>
              <a:t>Multiple ways to comment</a:t>
            </a:r>
          </a:p>
          <a:p>
            <a:pPr lvl="1" fontAlgn="ctr"/>
            <a:r>
              <a:rPr lang="en-US" dirty="0" smtClean="0"/>
              <a:t>Email </a:t>
            </a:r>
            <a:r>
              <a:rPr lang="en-US" dirty="0" smtClean="0">
                <a:hlinkClick r:id="rId2"/>
              </a:rPr>
              <a:t>Will.Saunders@ocio.wa.gov</a:t>
            </a:r>
            <a:r>
              <a:rPr lang="en-US" dirty="0" smtClean="0"/>
              <a:t> </a:t>
            </a:r>
          </a:p>
          <a:p>
            <a:pPr lvl="1" fontAlgn="ctr"/>
            <a:r>
              <a:rPr lang="en-US" dirty="0" smtClean="0"/>
              <a:t>Comment directly </a:t>
            </a:r>
            <a:r>
              <a:rPr lang="en-US" dirty="0" smtClean="0">
                <a:hlinkClick r:id="rId3"/>
              </a:rPr>
              <a:t>on SharePoint</a:t>
            </a:r>
            <a:endParaRPr lang="en-US" dirty="0" smtClean="0"/>
          </a:p>
          <a:p>
            <a:pPr lvl="1" fontAlgn="ctr"/>
            <a:r>
              <a:rPr lang="en-US" dirty="0" smtClean="0"/>
              <a:t>Web-based </a:t>
            </a:r>
            <a:r>
              <a:rPr lang="en-US" dirty="0" err="1"/>
              <a:t>pinboard</a:t>
            </a:r>
            <a:r>
              <a:rPr lang="en-US" dirty="0"/>
              <a:t> app called </a:t>
            </a:r>
            <a:r>
              <a:rPr lang="en-US" dirty="0" err="1"/>
              <a:t>Padlet</a:t>
            </a:r>
            <a:r>
              <a:rPr lang="en-US" dirty="0"/>
              <a:t>. 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://padlet.com/will_saunders/3wbxucy2vmx0 </a:t>
            </a:r>
            <a:endParaRPr lang="en-US" dirty="0"/>
          </a:p>
          <a:p>
            <a:r>
              <a:rPr lang="en-US" dirty="0" smtClean="0"/>
              <a:t>Aiming for Nov. TSB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endParaRPr lang="en-US" sz="3600" dirty="0" smtClean="0"/>
          </a:p>
          <a:p>
            <a:r>
              <a:rPr lang="en-US" sz="3600" dirty="0" smtClean="0"/>
              <a:t>OCIO </a:t>
            </a:r>
            <a:r>
              <a:rPr lang="en-US" sz="3600" dirty="0" smtClean="0">
                <a:hlinkClick r:id="rId5"/>
              </a:rPr>
              <a:t>Website download </a:t>
            </a:r>
            <a:r>
              <a:rPr lang="en-US" sz="3600" dirty="0" smtClean="0"/>
              <a:t>(MS Word)</a:t>
            </a:r>
          </a:p>
          <a:p>
            <a:endParaRPr lang="en-US" sz="3600" dirty="0" smtClean="0"/>
          </a:p>
          <a:p>
            <a:r>
              <a:rPr lang="en-US" sz="3600" dirty="0" smtClean="0"/>
              <a:t>OCIO </a:t>
            </a:r>
            <a:r>
              <a:rPr lang="en-US" sz="3600" dirty="0" smtClean="0">
                <a:hlinkClick r:id="rId6"/>
              </a:rPr>
              <a:t>workgroup site </a:t>
            </a:r>
            <a:r>
              <a:rPr lang="en-US" sz="3600" dirty="0" smtClean="0"/>
              <a:t>if you want to sign up for more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8192" y="3963194"/>
            <a:ext cx="2729494" cy="242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6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OCIO Update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 smtClean="0"/>
              <a:t>CIO Forum</a:t>
            </a:r>
          </a:p>
          <a:p>
            <a:r>
              <a:rPr lang="en-US" sz="4000" dirty="0" smtClean="0"/>
              <a:t>September 12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, </a:t>
            </a:r>
            <a:r>
              <a:rPr lang="en-US" sz="4000" dirty="0" smtClean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97770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474" y="866232"/>
            <a:ext cx="11931901" cy="620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 Tech PPT Template">
  <a:themeElements>
    <a:clrScheme name="WaTech">
      <a:dk1>
        <a:srgbClr val="717073"/>
      </a:dk1>
      <a:lt1>
        <a:srgbClr val="FFFFFF"/>
      </a:lt1>
      <a:dk2>
        <a:srgbClr val="000000"/>
      </a:dk2>
      <a:lt2>
        <a:srgbClr val="FFFFFF"/>
      </a:lt2>
      <a:accent1>
        <a:srgbClr val="580069"/>
      </a:accent1>
      <a:accent2>
        <a:srgbClr val="73AE14"/>
      </a:accent2>
      <a:accent3>
        <a:srgbClr val="0C3A69"/>
      </a:accent3>
      <a:accent4>
        <a:srgbClr val="9313A8"/>
      </a:accent4>
      <a:accent5>
        <a:srgbClr val="BBCB06"/>
      </a:accent5>
      <a:accent6>
        <a:srgbClr val="3388D5"/>
      </a:accent6>
      <a:hlink>
        <a:srgbClr val="9313A8"/>
      </a:hlink>
      <a:folHlink>
        <a:srgbClr val="0C3A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0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noAutofit/>
      </a:bodyPr>
      <a:lstStyle>
        <a:defPPr marL="231775" indent="-231775">
          <a:spcAft>
            <a:spcPts val="600"/>
          </a:spcAft>
          <a:buSzPct val="70000"/>
          <a:buFont typeface="Wingdings 3" pitchFamily="18" charset="2"/>
          <a:buChar char="}"/>
          <a:defRPr sz="2400" spc="-70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ter WaTech PPT Template [Read-Only]" id="{7ED877E3-D945-4CF5-A308-80E6025D93C4}" vid="{59A92B6C-882F-424B-88E0-24FAF58C32CB}"/>
    </a:ext>
  </a:extLst>
</a:theme>
</file>

<file path=ppt/theme/theme2.xml><?xml version="1.0" encoding="utf-8"?>
<a:theme xmlns:a="http://schemas.openxmlformats.org/drawingml/2006/main" name="Icon Librar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ter WaTech PPT Template [Read-Only]" id="{7ED877E3-D945-4CF5-A308-80E6025D93C4}" vid="{0FB282E2-3BD3-46FC-ADD5-E0ACD529F53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471C9BA4AC5E4289EA6C5DD7B8D557" ma:contentTypeVersion="0" ma:contentTypeDescription="Create a new document." ma:contentTypeScope="" ma:versionID="57077275d441ce24c64727c53df5426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d76d102ae39cd717f9fae1f8ca66b4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5D9E01-36DD-4745-AF75-A80C127D16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 WaTech PPT Template</Template>
  <TotalTime>758</TotalTime>
  <Words>378</Words>
  <Application>Microsoft Office PowerPoint</Application>
  <PresentationFormat>Widescreen</PresentationFormat>
  <Paragraphs>97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Segoe UI</vt:lpstr>
      <vt:lpstr>Times New Roman</vt:lpstr>
      <vt:lpstr>Trebuchet MS</vt:lpstr>
      <vt:lpstr>WA Tech PPT Template</vt:lpstr>
      <vt:lpstr>Icon Library</vt:lpstr>
      <vt:lpstr>CIO Forum</vt:lpstr>
      <vt:lpstr>PowerPoint Presentation</vt:lpstr>
      <vt:lpstr>OFM Update</vt:lpstr>
      <vt:lpstr>Mobile Devices Policy</vt:lpstr>
      <vt:lpstr>Ye Olde Policy</vt:lpstr>
      <vt:lpstr>Workgroup</vt:lpstr>
      <vt:lpstr>Proposed policy draft</vt:lpstr>
      <vt:lpstr>OCIO Update </vt:lpstr>
      <vt:lpstr>PowerPoint Presentation</vt:lpstr>
      <vt:lpstr>Joanne Markert, State GIS Coordinator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OCIO – Geospatial Program Office:   Harnessing the Power of Where</vt:lpstr>
      <vt:lpstr>Cloud Highway Update</vt:lpstr>
      <vt:lpstr>Good of the Order Updates, Questions, Answers, Agenda Ideas</vt:lpstr>
    </vt:vector>
  </TitlesOfParts>
  <Manager>&lt;Content Manager Name Here&gt;</Manager>
  <Company>Enterprise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Cover Slide</dc:title>
  <dc:subject>&lt;Event Name&gt;</dc:subject>
  <dc:creator>Freeman, Marilyn (OCIO)</dc:creator>
  <cp:keywords>&lt;Any Related Keywords&gt;</cp:keywords>
  <dc:description>Template: _x000d_
Formatting: _x000d_
Event Date: _x000d_
Event Location: _x000d_
Audience Type:</dc:description>
  <cp:lastModifiedBy>Bailey, Matthew (WaTech)</cp:lastModifiedBy>
  <cp:revision>20</cp:revision>
  <cp:lastPrinted>2015-12-01T23:29:14Z</cp:lastPrinted>
  <dcterms:created xsi:type="dcterms:W3CDTF">2015-12-01T23:22:10Z</dcterms:created>
  <dcterms:modified xsi:type="dcterms:W3CDTF">2017-09-12T21:39:45Z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0x010100D6471C9BA4AC5E4289EA6C5DD7B8D557</vt:lpwstr>
  </property>
  <property fmtid="{D5CDD505-2E9C-101B-9397-08002B2CF9AE}" pid="3" name="Product">
    <vt:lpwstr/>
  </property>
  <property fmtid="{D5CDD505-2E9C-101B-9397-08002B2CF9AE}" pid="4" name="Event1">
    <vt:lpwstr>217;#Unassigned|e51362f4-782c-41a8-bb7b-e0cfc8669933</vt:lpwstr>
  </property>
  <property fmtid="{D5CDD505-2E9C-101B-9397-08002B2CF9AE}" pid="5" name="Audience">
    <vt:lpwstr/>
  </property>
  <property fmtid="{D5CDD505-2E9C-101B-9397-08002B2CF9AE}" pid="6" name="IsMyDocuments">
    <vt:bool>true</vt:bool>
  </property>
</Properties>
</file>