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16" r:id="rId4"/>
    <p:sldMasterId id="2147484571" r:id="rId5"/>
    <p:sldMasterId id="2147484589" r:id="rId6"/>
  </p:sldMasterIdLst>
  <p:notesMasterIdLst>
    <p:notesMasterId r:id="rId63"/>
  </p:notesMasterIdLst>
  <p:handoutMasterIdLst>
    <p:handoutMasterId r:id="rId64"/>
  </p:handoutMasterIdLst>
  <p:sldIdLst>
    <p:sldId id="256" r:id="rId7"/>
    <p:sldId id="270" r:id="rId8"/>
    <p:sldId id="379" r:id="rId9"/>
    <p:sldId id="380" r:id="rId10"/>
    <p:sldId id="381" r:id="rId11"/>
    <p:sldId id="382" r:id="rId12"/>
    <p:sldId id="383" r:id="rId13"/>
    <p:sldId id="384" r:id="rId14"/>
    <p:sldId id="385" r:id="rId15"/>
    <p:sldId id="386" r:id="rId16"/>
    <p:sldId id="387" r:id="rId17"/>
    <p:sldId id="388" r:id="rId18"/>
    <p:sldId id="389" r:id="rId19"/>
    <p:sldId id="338" r:id="rId20"/>
    <p:sldId id="339" r:id="rId21"/>
    <p:sldId id="340" r:id="rId22"/>
    <p:sldId id="341" r:id="rId23"/>
    <p:sldId id="342" r:id="rId24"/>
    <p:sldId id="343" r:id="rId25"/>
    <p:sldId id="344" r:id="rId26"/>
    <p:sldId id="345" r:id="rId27"/>
    <p:sldId id="346" r:id="rId28"/>
    <p:sldId id="347" r:id="rId29"/>
    <p:sldId id="348" r:id="rId30"/>
    <p:sldId id="349" r:id="rId31"/>
    <p:sldId id="350" r:id="rId32"/>
    <p:sldId id="351" r:id="rId33"/>
    <p:sldId id="352" r:id="rId34"/>
    <p:sldId id="353" r:id="rId35"/>
    <p:sldId id="354" r:id="rId36"/>
    <p:sldId id="355" r:id="rId37"/>
    <p:sldId id="356" r:id="rId38"/>
    <p:sldId id="357" r:id="rId39"/>
    <p:sldId id="358" r:id="rId40"/>
    <p:sldId id="359" r:id="rId41"/>
    <p:sldId id="360" r:id="rId42"/>
    <p:sldId id="361" r:id="rId43"/>
    <p:sldId id="362" r:id="rId44"/>
    <p:sldId id="363" r:id="rId45"/>
    <p:sldId id="364" r:id="rId46"/>
    <p:sldId id="365" r:id="rId47"/>
    <p:sldId id="366" r:id="rId48"/>
    <p:sldId id="367" r:id="rId49"/>
    <p:sldId id="368" r:id="rId50"/>
    <p:sldId id="369" r:id="rId51"/>
    <p:sldId id="370" r:id="rId52"/>
    <p:sldId id="371" r:id="rId53"/>
    <p:sldId id="372" r:id="rId54"/>
    <p:sldId id="373" r:id="rId55"/>
    <p:sldId id="374" r:id="rId56"/>
    <p:sldId id="375" r:id="rId57"/>
    <p:sldId id="376" r:id="rId58"/>
    <p:sldId id="377" r:id="rId59"/>
    <p:sldId id="378" r:id="rId60"/>
    <p:sldId id="326" r:id="rId61"/>
    <p:sldId id="269" r:id="rId62"/>
  </p:sldIdLst>
  <p:sldSz cx="12192000" cy="6858000"/>
  <p:notesSz cx="7023100" cy="9309100"/>
  <p:defaultTextStyle>
    <a:defPPr>
      <a:defRPr lang="en-US"/>
    </a:defPPr>
    <a:lvl1pPr marL="0" algn="l" defTabSz="768113" rtl="0" eaLnBrk="1" latinLnBrk="0" hangingPunct="1">
      <a:defRPr sz="1500" kern="1200">
        <a:solidFill>
          <a:schemeClr val="tx1"/>
        </a:solidFill>
        <a:latin typeface="+mn-lt"/>
        <a:ea typeface="+mn-ea"/>
        <a:cs typeface="+mn-cs"/>
      </a:defRPr>
    </a:lvl1pPr>
    <a:lvl2pPr marL="384057" algn="l" defTabSz="768113" rtl="0" eaLnBrk="1" latinLnBrk="0" hangingPunct="1">
      <a:defRPr sz="1500" kern="1200">
        <a:solidFill>
          <a:schemeClr val="tx1"/>
        </a:solidFill>
        <a:latin typeface="+mn-lt"/>
        <a:ea typeface="+mn-ea"/>
        <a:cs typeface="+mn-cs"/>
      </a:defRPr>
    </a:lvl2pPr>
    <a:lvl3pPr marL="768113" algn="l" defTabSz="768113" rtl="0" eaLnBrk="1" latinLnBrk="0" hangingPunct="1">
      <a:defRPr sz="1500" kern="1200">
        <a:solidFill>
          <a:schemeClr val="tx1"/>
        </a:solidFill>
        <a:latin typeface="+mn-lt"/>
        <a:ea typeface="+mn-ea"/>
        <a:cs typeface="+mn-cs"/>
      </a:defRPr>
    </a:lvl3pPr>
    <a:lvl4pPr marL="1152170" algn="l" defTabSz="768113" rtl="0" eaLnBrk="1" latinLnBrk="0" hangingPunct="1">
      <a:defRPr sz="1500" kern="1200">
        <a:solidFill>
          <a:schemeClr val="tx1"/>
        </a:solidFill>
        <a:latin typeface="+mn-lt"/>
        <a:ea typeface="+mn-ea"/>
        <a:cs typeface="+mn-cs"/>
      </a:defRPr>
    </a:lvl4pPr>
    <a:lvl5pPr marL="1536226" algn="l" defTabSz="768113" rtl="0" eaLnBrk="1" latinLnBrk="0" hangingPunct="1">
      <a:defRPr sz="1500" kern="1200">
        <a:solidFill>
          <a:schemeClr val="tx1"/>
        </a:solidFill>
        <a:latin typeface="+mn-lt"/>
        <a:ea typeface="+mn-ea"/>
        <a:cs typeface="+mn-cs"/>
      </a:defRPr>
    </a:lvl5pPr>
    <a:lvl6pPr marL="1920283" algn="l" defTabSz="768113" rtl="0" eaLnBrk="1" latinLnBrk="0" hangingPunct="1">
      <a:defRPr sz="1500" kern="1200">
        <a:solidFill>
          <a:schemeClr val="tx1"/>
        </a:solidFill>
        <a:latin typeface="+mn-lt"/>
        <a:ea typeface="+mn-ea"/>
        <a:cs typeface="+mn-cs"/>
      </a:defRPr>
    </a:lvl6pPr>
    <a:lvl7pPr marL="2304339" algn="l" defTabSz="768113" rtl="0" eaLnBrk="1" latinLnBrk="0" hangingPunct="1">
      <a:defRPr sz="1500" kern="1200">
        <a:solidFill>
          <a:schemeClr val="tx1"/>
        </a:solidFill>
        <a:latin typeface="+mn-lt"/>
        <a:ea typeface="+mn-ea"/>
        <a:cs typeface="+mn-cs"/>
      </a:defRPr>
    </a:lvl7pPr>
    <a:lvl8pPr marL="2688396" algn="l" defTabSz="768113" rtl="0" eaLnBrk="1" latinLnBrk="0" hangingPunct="1">
      <a:defRPr sz="1500" kern="1200">
        <a:solidFill>
          <a:schemeClr val="tx1"/>
        </a:solidFill>
        <a:latin typeface="+mn-lt"/>
        <a:ea typeface="+mn-ea"/>
        <a:cs typeface="+mn-cs"/>
      </a:defRPr>
    </a:lvl8pPr>
    <a:lvl9pPr marL="3072453" algn="l" defTabSz="768113" rtl="0" eaLnBrk="1" latinLnBrk="0" hangingPunct="1">
      <a:defRPr sz="15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DC8FEE9-DA6D-4468-823D-3ACAD0FFD652}">
          <p14:sldIdLst>
            <p14:sldId id="256"/>
            <p14:sldId id="270"/>
            <p14:sldId id="379"/>
            <p14:sldId id="380"/>
            <p14:sldId id="381"/>
            <p14:sldId id="382"/>
            <p14:sldId id="383"/>
            <p14:sldId id="384"/>
            <p14:sldId id="385"/>
            <p14:sldId id="386"/>
            <p14:sldId id="387"/>
            <p14:sldId id="388"/>
            <p14:sldId id="389"/>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26"/>
            <p14:sldId id="269"/>
          </p14:sldIdLst>
        </p14:section>
      </p14:sectionLst>
    </p:ext>
    <p:ext uri="{EFAFB233-063F-42B5-8137-9DF3F51BA10A}">
      <p15:sldGuideLst xmlns:p15="http://schemas.microsoft.com/office/powerpoint/2012/main">
        <p15:guide id="1" orient="horz" pos="142" userDrawn="1">
          <p15:clr>
            <a:srgbClr val="A4A3A4"/>
          </p15:clr>
        </p15:guide>
        <p15:guide id="2" orient="horz" pos="1320" userDrawn="1">
          <p15:clr>
            <a:srgbClr val="A4A3A4"/>
          </p15:clr>
        </p15:guide>
        <p15:guide id="3" orient="horz" pos="2456" userDrawn="1">
          <p15:clr>
            <a:srgbClr val="A4A3A4"/>
          </p15:clr>
        </p15:guide>
        <p15:guide id="4" orient="horz" pos="4177" userDrawn="1">
          <p15:clr>
            <a:srgbClr val="A4A3A4"/>
          </p15:clr>
        </p15:guide>
        <p15:guide id="5" orient="horz" pos="3072" userDrawn="1">
          <p15:clr>
            <a:srgbClr val="A4A3A4"/>
          </p15:clr>
        </p15:guide>
        <p15:guide id="6" orient="horz" pos="1944" userDrawn="1">
          <p15:clr>
            <a:srgbClr val="A4A3A4"/>
          </p15:clr>
        </p15:guide>
        <p15:guide id="7" orient="horz" pos="624" userDrawn="1">
          <p15:clr>
            <a:srgbClr val="A4A3A4"/>
          </p15:clr>
        </p15:guide>
        <p15:guide id="8" orient="horz" pos="3672" userDrawn="1">
          <p15:clr>
            <a:srgbClr val="A4A3A4"/>
          </p15:clr>
        </p15:guide>
        <p15:guide id="9" pos="1032" userDrawn="1">
          <p15:clr>
            <a:srgbClr val="A4A3A4"/>
          </p15:clr>
        </p15:guide>
        <p15:guide id="10" pos="2688" userDrawn="1">
          <p15:clr>
            <a:srgbClr val="A4A3A4"/>
          </p15:clr>
        </p15:guide>
        <p15:guide id="11" pos="1944" userDrawn="1">
          <p15:clr>
            <a:srgbClr val="A4A3A4"/>
          </p15:clr>
        </p15:guide>
        <p15:guide id="12" pos="3648" userDrawn="1">
          <p15:clr>
            <a:srgbClr val="A4A3A4"/>
          </p15:clr>
        </p15:guide>
        <p15:guide id="13" pos="4995" userDrawn="1">
          <p15:clr>
            <a:srgbClr val="A4A3A4"/>
          </p15:clr>
        </p15:guide>
        <p15:guide id="14" pos="4225" userDrawn="1">
          <p15:clr>
            <a:srgbClr val="A4A3A4"/>
          </p15:clr>
        </p15:guide>
        <p15:guide id="15" pos="5761" userDrawn="1">
          <p15:clr>
            <a:srgbClr val="A4A3A4"/>
          </p15:clr>
        </p15:guide>
        <p15:guide id="16" pos="6531" userDrawn="1">
          <p15:clr>
            <a:srgbClr val="A4A3A4"/>
          </p15:clr>
        </p15:guide>
        <p15:guide id="17" pos="7299" userDrawn="1">
          <p15:clr>
            <a:srgbClr val="A4A3A4"/>
          </p15:clr>
        </p15:guide>
        <p15:guide id="18" pos="264" userDrawn="1">
          <p15:clr>
            <a:srgbClr val="A4A3A4"/>
          </p15:clr>
        </p15:guide>
        <p15:guide id="19" orient="horz" pos="2904">
          <p15:clr>
            <a:srgbClr val="A4A3A4"/>
          </p15:clr>
        </p15:guide>
        <p15:guide id="20" pos="4194">
          <p15:clr>
            <a:srgbClr val="A4A3A4"/>
          </p15:clr>
        </p15:guide>
        <p15:guide id="21" pos="1892">
          <p15:clr>
            <a:srgbClr val="A4A3A4"/>
          </p15:clr>
        </p15:guide>
        <p15:guide id="22" pos="3267">
          <p15:clr>
            <a:srgbClr val="A4A3A4"/>
          </p15:clr>
        </p15:guide>
        <p15:guide id="23" orient="horz" pos="2259">
          <p15:clr>
            <a:srgbClr val="A4A3A4"/>
          </p15:clr>
        </p15:guide>
        <p15:guide id="24" orient="horz" pos="3896">
          <p15:clr>
            <a:srgbClr val="A4A3A4"/>
          </p15:clr>
        </p15:guide>
        <p15:guide id="25" pos="2661">
          <p15:clr>
            <a:srgbClr val="A4A3A4"/>
          </p15:clr>
        </p15:guide>
        <p15:guide id="26" pos="224">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1" clrIdx="1"/>
  <p:cmAuthor id="2" name="Sarah Lundy (Becauz LLC)" initials="SL(L" lastIdx="68" clrIdx="2">
    <p:extLst/>
  </p:cmAuthor>
  <p:cmAuthor id="3" name="Lisa MacLeod" initial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D1F"/>
    <a:srgbClr val="555456"/>
    <a:srgbClr val="526F82"/>
    <a:srgbClr val="717073"/>
    <a:srgbClr val="9FA617"/>
    <a:srgbClr val="7493A7"/>
    <a:srgbClr val="808000"/>
    <a:srgbClr val="4D090E"/>
    <a:srgbClr val="000080"/>
    <a:srgbClr val="3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394" autoAdjust="0"/>
    <p:restoredTop sz="99261" autoAdjust="0"/>
  </p:normalViewPr>
  <p:slideViewPr>
    <p:cSldViewPr snapToGrid="0">
      <p:cViewPr varScale="1">
        <p:scale>
          <a:sx n="73" d="100"/>
          <a:sy n="73" d="100"/>
        </p:scale>
        <p:origin x="198" y="72"/>
      </p:cViewPr>
      <p:guideLst>
        <p:guide orient="horz" pos="142"/>
        <p:guide orient="horz" pos="1320"/>
        <p:guide orient="horz" pos="2456"/>
        <p:guide orient="horz" pos="4177"/>
        <p:guide orient="horz" pos="3072"/>
        <p:guide orient="horz" pos="1944"/>
        <p:guide orient="horz" pos="624"/>
        <p:guide orient="horz" pos="3672"/>
        <p:guide pos="1032"/>
        <p:guide pos="2688"/>
        <p:guide pos="1944"/>
        <p:guide pos="3648"/>
        <p:guide pos="4995"/>
        <p:guide pos="4225"/>
        <p:guide pos="5761"/>
        <p:guide pos="6531"/>
        <p:guide pos="7299"/>
        <p:guide pos="264"/>
        <p:guide orient="horz" pos="2904"/>
        <p:guide pos="4194"/>
        <p:guide pos="1892"/>
        <p:guide pos="3267"/>
        <p:guide orient="horz" pos="2259"/>
        <p:guide orient="horz" pos="3896"/>
        <p:guide pos="2661"/>
        <p:guide pos="224"/>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varScale="1">
      <p:scale>
        <a:sx n="1" d="1"/>
        <a:sy n="1" d="1"/>
      </p:scale>
      <p:origin x="0" y="-186"/>
    </p:cViewPr>
  </p:sorterViewPr>
  <p:notesViewPr>
    <p:cSldViewPr snapToGrid="0" showGuides="1">
      <p:cViewPr varScale="1">
        <p:scale>
          <a:sx n="87" d="100"/>
          <a:sy n="87" d="100"/>
        </p:scale>
        <p:origin x="-3904" y="-128"/>
      </p:cViewPr>
      <p:guideLst>
        <p:guide orient="horz" pos="2932"/>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filedepot.eclient.wa.lcl\wtshome$\audreyl\yearly%20saw%20growth.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18025203332504E-3"/>
          <c:y val="5.6185132673158954E-3"/>
          <c:w val="0.99576394959333503"/>
          <c:h val="0.90479547112857495"/>
        </c:manualLayout>
      </c:layout>
      <c:barChart>
        <c:barDir val="col"/>
        <c:grouping val="clustered"/>
        <c:varyColors val="0"/>
        <c:ser>
          <c:idx val="0"/>
          <c:order val="0"/>
          <c:tx>
            <c:strRef>
              <c:f>owssvr!$C$31</c:f>
              <c:strCache>
                <c:ptCount val="1"/>
                <c:pt idx="0">
                  <c:v>SAW Accounts</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3"/>
            <c:invertIfNegative val="0"/>
            <c:bubble3D val="0"/>
            <c:spPr>
              <a:gradFill>
                <a:gsLst>
                  <a:gs pos="0">
                    <a:schemeClr val="accent1">
                      <a:lumMod val="5000"/>
                      <a:lumOff val="95000"/>
                    </a:schemeClr>
                  </a:gs>
                  <a:gs pos="0">
                    <a:srgbClr val="520062"/>
                  </a:gs>
                  <a:gs pos="100000">
                    <a:schemeClr val="accent1">
                      <a:lumMod val="30000"/>
                      <a:lumOff val="70000"/>
                    </a:schemeClr>
                  </a:gs>
                </a:gsLst>
                <a:lin ang="5400000" scaled="1"/>
              </a:gra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1702-4B47-9E3B-5A1A7F1F0B26}"/>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owssvr!$D$30:$G$30</c:f>
              <c:strCache>
                <c:ptCount val="4"/>
                <c:pt idx="0">
                  <c:v>Q1 2015</c:v>
                </c:pt>
                <c:pt idx="1">
                  <c:v>Q1 2016</c:v>
                </c:pt>
                <c:pt idx="2">
                  <c:v>Q1 2017</c:v>
                </c:pt>
                <c:pt idx="3">
                  <c:v>September 2018</c:v>
                </c:pt>
              </c:strCache>
            </c:strRef>
          </c:cat>
          <c:val>
            <c:numRef>
              <c:f>owssvr!$D$31:$G$31</c:f>
              <c:numCache>
                <c:formatCode>#,##0</c:formatCode>
                <c:ptCount val="4"/>
                <c:pt idx="0">
                  <c:v>2135086</c:v>
                </c:pt>
                <c:pt idx="1">
                  <c:v>2843279</c:v>
                </c:pt>
                <c:pt idx="2">
                  <c:v>4035911</c:v>
                </c:pt>
                <c:pt idx="3">
                  <c:v>7000000</c:v>
                </c:pt>
              </c:numCache>
            </c:numRef>
          </c:val>
          <c:extLst>
            <c:ext xmlns:c16="http://schemas.microsoft.com/office/drawing/2014/chart" uri="{C3380CC4-5D6E-409C-BE32-E72D297353CC}">
              <c16:uniqueId val="{00000000-1702-4B47-9E3B-5A1A7F1F0B26}"/>
            </c:ext>
          </c:extLst>
        </c:ser>
        <c:dLbls>
          <c:dLblPos val="inEnd"/>
          <c:showLegendKey val="0"/>
          <c:showVal val="1"/>
          <c:showCatName val="0"/>
          <c:showSerName val="0"/>
          <c:showPercent val="0"/>
          <c:showBubbleSize val="0"/>
        </c:dLbls>
        <c:gapWidth val="41"/>
        <c:axId val="538395784"/>
        <c:axId val="538396112"/>
      </c:barChart>
      <c:catAx>
        <c:axId val="5383957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accent1"/>
                </a:solidFill>
                <a:effectLst/>
                <a:latin typeface="+mn-lt"/>
                <a:ea typeface="+mn-ea"/>
                <a:cs typeface="+mn-cs"/>
              </a:defRPr>
            </a:pPr>
            <a:endParaRPr lang="en-US"/>
          </a:p>
        </c:txPr>
        <c:crossAx val="538396112"/>
        <c:crosses val="autoZero"/>
        <c:auto val="1"/>
        <c:lblAlgn val="ctr"/>
        <c:lblOffset val="100"/>
        <c:noMultiLvlLbl val="0"/>
      </c:catAx>
      <c:valAx>
        <c:axId val="538396112"/>
        <c:scaling>
          <c:orientation val="minMax"/>
        </c:scaling>
        <c:delete val="1"/>
        <c:axPos val="l"/>
        <c:numFmt formatCode="#,##0" sourceLinked="1"/>
        <c:majorTickMark val="none"/>
        <c:minorTickMark val="none"/>
        <c:tickLblPos val="nextTo"/>
        <c:crossAx val="538395784"/>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_rels/data15.xml.rels><?xml version="1.0" encoding="UTF-8" standalone="yes"?>
<Relationships xmlns="http://schemas.openxmlformats.org/package/2006/relationships"><Relationship Id="rId1" Type="http://schemas.openxmlformats.org/officeDocument/2006/relationships/image" Target="../media/image52.png"/></Relationships>
</file>

<file path=ppt/diagrams/_rels/drawing15.xml.rels><?xml version="1.0" encoding="UTF-8" standalone="yes"?>
<Relationships xmlns="http://schemas.openxmlformats.org/package/2006/relationships"><Relationship Id="rId1" Type="http://schemas.openxmlformats.org/officeDocument/2006/relationships/image" Target="../media/image52.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1481F0-C05B-4D4D-AD19-1C6594383CE9}" type="doc">
      <dgm:prSet loTypeId="urn:microsoft.com/office/officeart/2005/8/layout/StepDownProcess" loCatId="process" qsTypeId="urn:microsoft.com/office/officeart/2005/8/quickstyle/simple1" qsCatId="simple" csTypeId="urn:microsoft.com/office/officeart/2005/8/colors/accent3_2" csCatId="accent3" phldr="1"/>
      <dgm:spPr/>
      <dgm:t>
        <a:bodyPr/>
        <a:lstStyle/>
        <a:p>
          <a:endParaRPr lang="en-US"/>
        </a:p>
      </dgm:t>
    </dgm:pt>
    <dgm:pt modelId="{441A42BB-CE33-4BFC-AE0A-188F5E435AB9}">
      <dgm:prSet phldrT="[Text]"/>
      <dgm:spPr/>
      <dgm:t>
        <a:bodyPr/>
        <a:lstStyle/>
        <a:p>
          <a:r>
            <a:rPr lang="en-US" dirty="0" smtClean="0"/>
            <a:t>Agency Applies</a:t>
          </a:r>
          <a:endParaRPr lang="en-US" dirty="0"/>
        </a:p>
      </dgm:t>
    </dgm:pt>
    <dgm:pt modelId="{6F60A419-CE35-43D5-9516-649D304550AE}" type="parTrans" cxnId="{6333FD9D-C664-46DD-AB7D-A7574478A633}">
      <dgm:prSet/>
      <dgm:spPr/>
      <dgm:t>
        <a:bodyPr/>
        <a:lstStyle/>
        <a:p>
          <a:endParaRPr lang="en-US"/>
        </a:p>
      </dgm:t>
    </dgm:pt>
    <dgm:pt modelId="{38E57B1A-230F-42EE-87D4-78975A172916}" type="sibTrans" cxnId="{6333FD9D-C664-46DD-AB7D-A7574478A633}">
      <dgm:prSet/>
      <dgm:spPr/>
      <dgm:t>
        <a:bodyPr/>
        <a:lstStyle/>
        <a:p>
          <a:endParaRPr lang="en-US"/>
        </a:p>
      </dgm:t>
    </dgm:pt>
    <dgm:pt modelId="{2B03780E-AE8B-4A62-9021-BC7EFCE81114}">
      <dgm:prSet phldrT="[Text]"/>
      <dgm:spPr/>
      <dgm:t>
        <a:bodyPr/>
        <a:lstStyle/>
        <a:p>
          <a:r>
            <a:rPr lang="en-US" dirty="0" smtClean="0"/>
            <a:t>OCIO Certifies</a:t>
          </a:r>
          <a:endParaRPr lang="en-US" dirty="0"/>
        </a:p>
      </dgm:t>
    </dgm:pt>
    <dgm:pt modelId="{0C2B1053-3670-49B8-B16B-6AC96BFF4078}" type="parTrans" cxnId="{C4882A15-FDEC-4404-BD2C-EAF6BA1236FA}">
      <dgm:prSet/>
      <dgm:spPr/>
      <dgm:t>
        <a:bodyPr/>
        <a:lstStyle/>
        <a:p>
          <a:endParaRPr lang="en-US"/>
        </a:p>
      </dgm:t>
    </dgm:pt>
    <dgm:pt modelId="{9D036471-C9C5-45DB-A182-B49E40656A1D}" type="sibTrans" cxnId="{C4882A15-FDEC-4404-BD2C-EAF6BA1236FA}">
      <dgm:prSet/>
      <dgm:spPr/>
      <dgm:t>
        <a:bodyPr/>
        <a:lstStyle/>
        <a:p>
          <a:endParaRPr lang="en-US"/>
        </a:p>
      </dgm:t>
    </dgm:pt>
    <dgm:pt modelId="{0D3EC98E-D103-4DD9-9F27-31C733986976}">
      <dgm:prSet phldrT="[Text]"/>
      <dgm:spPr/>
      <dgm:t>
        <a:bodyPr/>
        <a:lstStyle/>
        <a:p>
          <a:r>
            <a:rPr lang="en-US" dirty="0" smtClean="0"/>
            <a:t>OFM Notifies Leg</a:t>
          </a:r>
          <a:endParaRPr lang="en-US" dirty="0"/>
        </a:p>
      </dgm:t>
    </dgm:pt>
    <dgm:pt modelId="{7A8A73EA-E48E-4F95-BC1C-881C8083B55C}" type="parTrans" cxnId="{67A960C9-B5F6-461E-A2E9-751756BF06CC}">
      <dgm:prSet/>
      <dgm:spPr/>
      <dgm:t>
        <a:bodyPr/>
        <a:lstStyle/>
        <a:p>
          <a:endParaRPr lang="en-US"/>
        </a:p>
      </dgm:t>
    </dgm:pt>
    <dgm:pt modelId="{538A4051-9D83-4649-8430-AC7B5236B738}" type="sibTrans" cxnId="{67A960C9-B5F6-461E-A2E9-751756BF06CC}">
      <dgm:prSet/>
      <dgm:spPr/>
      <dgm:t>
        <a:bodyPr/>
        <a:lstStyle/>
        <a:p>
          <a:endParaRPr lang="en-US"/>
        </a:p>
      </dgm:t>
    </dgm:pt>
    <dgm:pt modelId="{84B5636C-D39A-4873-9D7A-018ACFDE18FD}">
      <dgm:prSet phldrT="[Text]"/>
      <dgm:spPr/>
      <dgm:t>
        <a:bodyPr/>
        <a:lstStyle/>
        <a:p>
          <a:r>
            <a:rPr lang="en-US" dirty="0" smtClean="0"/>
            <a:t>14 Day Waiting Period</a:t>
          </a:r>
          <a:endParaRPr lang="en-US" dirty="0"/>
        </a:p>
      </dgm:t>
    </dgm:pt>
    <dgm:pt modelId="{650666F4-1EE3-4F47-A93C-C215C82C5A7C}" type="parTrans" cxnId="{82C30EBF-3EFE-4634-87E9-64C35D7C42A3}">
      <dgm:prSet/>
      <dgm:spPr/>
      <dgm:t>
        <a:bodyPr/>
        <a:lstStyle/>
        <a:p>
          <a:endParaRPr lang="en-US"/>
        </a:p>
      </dgm:t>
    </dgm:pt>
    <dgm:pt modelId="{15EC4295-2F89-4104-BB9C-CAF049F9F100}" type="sibTrans" cxnId="{82C30EBF-3EFE-4634-87E9-64C35D7C42A3}">
      <dgm:prSet/>
      <dgm:spPr/>
      <dgm:t>
        <a:bodyPr/>
        <a:lstStyle/>
        <a:p>
          <a:endParaRPr lang="en-US"/>
        </a:p>
      </dgm:t>
    </dgm:pt>
    <dgm:pt modelId="{14CB2F76-6EF3-48DB-8BA1-ED75636E309F}">
      <dgm:prSet phldrT="[Text]"/>
      <dgm:spPr/>
      <dgm:t>
        <a:bodyPr/>
        <a:lstStyle/>
        <a:p>
          <a:r>
            <a:rPr lang="en-US" dirty="0" smtClean="0"/>
            <a:t>OFM Authorizes Spending</a:t>
          </a:r>
          <a:endParaRPr lang="en-US" dirty="0"/>
        </a:p>
      </dgm:t>
    </dgm:pt>
    <dgm:pt modelId="{9B8358C2-139A-4925-AF37-23B071CBC194}" type="sibTrans" cxnId="{38943726-7A2F-4D1A-BE28-EDCFB567105F}">
      <dgm:prSet/>
      <dgm:spPr/>
      <dgm:t>
        <a:bodyPr/>
        <a:lstStyle/>
        <a:p>
          <a:endParaRPr lang="en-US"/>
        </a:p>
      </dgm:t>
    </dgm:pt>
    <dgm:pt modelId="{3388C01F-DB1A-4F8C-88B4-4A59656D992F}" type="parTrans" cxnId="{38943726-7A2F-4D1A-BE28-EDCFB567105F}">
      <dgm:prSet/>
      <dgm:spPr/>
      <dgm:t>
        <a:bodyPr/>
        <a:lstStyle/>
        <a:p>
          <a:endParaRPr lang="en-US"/>
        </a:p>
      </dgm:t>
    </dgm:pt>
    <dgm:pt modelId="{3C3396C8-A98F-4D8F-A664-7AC933F7E9DA}" type="pres">
      <dgm:prSet presAssocID="{2C1481F0-C05B-4D4D-AD19-1C6594383CE9}" presName="rootnode" presStyleCnt="0">
        <dgm:presLayoutVars>
          <dgm:chMax/>
          <dgm:chPref/>
          <dgm:dir/>
          <dgm:animLvl val="lvl"/>
        </dgm:presLayoutVars>
      </dgm:prSet>
      <dgm:spPr/>
      <dgm:t>
        <a:bodyPr/>
        <a:lstStyle/>
        <a:p>
          <a:endParaRPr lang="en-US"/>
        </a:p>
      </dgm:t>
    </dgm:pt>
    <dgm:pt modelId="{3BC7D32F-53F5-45C3-A385-C350CC062DFE}" type="pres">
      <dgm:prSet presAssocID="{441A42BB-CE33-4BFC-AE0A-188F5E435AB9}" presName="composite" presStyleCnt="0"/>
      <dgm:spPr/>
    </dgm:pt>
    <dgm:pt modelId="{7314C5D0-E444-4011-A4D4-CFA9357747E5}" type="pres">
      <dgm:prSet presAssocID="{441A42BB-CE33-4BFC-AE0A-188F5E435AB9}" presName="bentUpArrow1" presStyleLbl="alignImgPlace1" presStyleIdx="0" presStyleCnt="4"/>
      <dgm:spPr/>
    </dgm:pt>
    <dgm:pt modelId="{6B3B26AE-B895-43B3-B3AB-F9A5BF7BB0C8}" type="pres">
      <dgm:prSet presAssocID="{441A42BB-CE33-4BFC-AE0A-188F5E435AB9}" presName="ParentText" presStyleLbl="node1" presStyleIdx="0" presStyleCnt="5">
        <dgm:presLayoutVars>
          <dgm:chMax val="1"/>
          <dgm:chPref val="1"/>
          <dgm:bulletEnabled val="1"/>
        </dgm:presLayoutVars>
      </dgm:prSet>
      <dgm:spPr/>
      <dgm:t>
        <a:bodyPr/>
        <a:lstStyle/>
        <a:p>
          <a:endParaRPr lang="en-US"/>
        </a:p>
      </dgm:t>
    </dgm:pt>
    <dgm:pt modelId="{4D8E41F7-1293-4EF9-8529-14B831F54A19}" type="pres">
      <dgm:prSet presAssocID="{441A42BB-CE33-4BFC-AE0A-188F5E435AB9}" presName="ChildText" presStyleLbl="revTx" presStyleIdx="0" presStyleCnt="4">
        <dgm:presLayoutVars>
          <dgm:chMax val="0"/>
          <dgm:chPref val="0"/>
          <dgm:bulletEnabled val="1"/>
        </dgm:presLayoutVars>
      </dgm:prSet>
      <dgm:spPr/>
      <dgm:t>
        <a:bodyPr/>
        <a:lstStyle/>
        <a:p>
          <a:endParaRPr lang="en-US"/>
        </a:p>
      </dgm:t>
    </dgm:pt>
    <dgm:pt modelId="{BC5D9682-D268-4BEB-9B60-5F5FFA4BAB55}" type="pres">
      <dgm:prSet presAssocID="{38E57B1A-230F-42EE-87D4-78975A172916}" presName="sibTrans" presStyleCnt="0"/>
      <dgm:spPr/>
    </dgm:pt>
    <dgm:pt modelId="{011BBCB4-04D1-4746-B6D1-436D0B45182B}" type="pres">
      <dgm:prSet presAssocID="{2B03780E-AE8B-4A62-9021-BC7EFCE81114}" presName="composite" presStyleCnt="0"/>
      <dgm:spPr/>
    </dgm:pt>
    <dgm:pt modelId="{647FB33D-21AE-47E5-B361-C5D08BB5F6AC}" type="pres">
      <dgm:prSet presAssocID="{2B03780E-AE8B-4A62-9021-BC7EFCE81114}" presName="bentUpArrow1" presStyleLbl="alignImgPlace1" presStyleIdx="1" presStyleCnt="4"/>
      <dgm:spPr/>
    </dgm:pt>
    <dgm:pt modelId="{9C855498-E39D-4990-A3C3-499035FEDDCF}" type="pres">
      <dgm:prSet presAssocID="{2B03780E-AE8B-4A62-9021-BC7EFCE81114}" presName="ParentText" presStyleLbl="node1" presStyleIdx="1" presStyleCnt="5">
        <dgm:presLayoutVars>
          <dgm:chMax val="1"/>
          <dgm:chPref val="1"/>
          <dgm:bulletEnabled val="1"/>
        </dgm:presLayoutVars>
      </dgm:prSet>
      <dgm:spPr/>
      <dgm:t>
        <a:bodyPr/>
        <a:lstStyle/>
        <a:p>
          <a:endParaRPr lang="en-US"/>
        </a:p>
      </dgm:t>
    </dgm:pt>
    <dgm:pt modelId="{A39762A4-699F-47F2-B710-DD898CD7E23F}" type="pres">
      <dgm:prSet presAssocID="{2B03780E-AE8B-4A62-9021-BC7EFCE81114}" presName="ChildText" presStyleLbl="revTx" presStyleIdx="1" presStyleCnt="4">
        <dgm:presLayoutVars>
          <dgm:chMax val="0"/>
          <dgm:chPref val="0"/>
          <dgm:bulletEnabled val="1"/>
        </dgm:presLayoutVars>
      </dgm:prSet>
      <dgm:spPr/>
    </dgm:pt>
    <dgm:pt modelId="{0F38A436-DB68-4719-B645-A25CA4AF088B}" type="pres">
      <dgm:prSet presAssocID="{9D036471-C9C5-45DB-A182-B49E40656A1D}" presName="sibTrans" presStyleCnt="0"/>
      <dgm:spPr/>
    </dgm:pt>
    <dgm:pt modelId="{677FF9FE-6C6D-42A6-978D-F66E1BE59D2D}" type="pres">
      <dgm:prSet presAssocID="{0D3EC98E-D103-4DD9-9F27-31C733986976}" presName="composite" presStyleCnt="0"/>
      <dgm:spPr/>
    </dgm:pt>
    <dgm:pt modelId="{E236E98C-62EB-45B1-B2C8-25D007A6DA07}" type="pres">
      <dgm:prSet presAssocID="{0D3EC98E-D103-4DD9-9F27-31C733986976}" presName="bentUpArrow1" presStyleLbl="alignImgPlace1" presStyleIdx="2" presStyleCnt="4"/>
      <dgm:spPr/>
    </dgm:pt>
    <dgm:pt modelId="{7ED0B0D4-36B1-4039-B969-86C4389637F8}" type="pres">
      <dgm:prSet presAssocID="{0D3EC98E-D103-4DD9-9F27-31C733986976}" presName="ParentText" presStyleLbl="node1" presStyleIdx="2" presStyleCnt="5">
        <dgm:presLayoutVars>
          <dgm:chMax val="1"/>
          <dgm:chPref val="1"/>
          <dgm:bulletEnabled val="1"/>
        </dgm:presLayoutVars>
      </dgm:prSet>
      <dgm:spPr/>
      <dgm:t>
        <a:bodyPr/>
        <a:lstStyle/>
        <a:p>
          <a:endParaRPr lang="en-US"/>
        </a:p>
      </dgm:t>
    </dgm:pt>
    <dgm:pt modelId="{0D6856BB-4C31-470E-BE2E-1F0BA0B8E6AE}" type="pres">
      <dgm:prSet presAssocID="{0D3EC98E-D103-4DD9-9F27-31C733986976}" presName="ChildText" presStyleLbl="revTx" presStyleIdx="2" presStyleCnt="4">
        <dgm:presLayoutVars>
          <dgm:chMax val="0"/>
          <dgm:chPref val="0"/>
          <dgm:bulletEnabled val="1"/>
        </dgm:presLayoutVars>
      </dgm:prSet>
      <dgm:spPr/>
    </dgm:pt>
    <dgm:pt modelId="{F7A05DED-301D-4259-9446-EA94098FC39F}" type="pres">
      <dgm:prSet presAssocID="{538A4051-9D83-4649-8430-AC7B5236B738}" presName="sibTrans" presStyleCnt="0"/>
      <dgm:spPr/>
    </dgm:pt>
    <dgm:pt modelId="{EB98BB01-6FE8-465C-8D85-91448514D9BC}" type="pres">
      <dgm:prSet presAssocID="{84B5636C-D39A-4873-9D7A-018ACFDE18FD}" presName="composite" presStyleCnt="0"/>
      <dgm:spPr/>
    </dgm:pt>
    <dgm:pt modelId="{3CDAC241-A619-42B5-98D3-A3FDD7F33F0F}" type="pres">
      <dgm:prSet presAssocID="{84B5636C-D39A-4873-9D7A-018ACFDE18FD}" presName="bentUpArrow1" presStyleLbl="alignImgPlace1" presStyleIdx="3" presStyleCnt="4"/>
      <dgm:spPr/>
    </dgm:pt>
    <dgm:pt modelId="{FCD6A227-2413-4C01-A0EA-9D27F5D65D38}" type="pres">
      <dgm:prSet presAssocID="{84B5636C-D39A-4873-9D7A-018ACFDE18FD}" presName="ParentText" presStyleLbl="node1" presStyleIdx="3" presStyleCnt="5">
        <dgm:presLayoutVars>
          <dgm:chMax val="1"/>
          <dgm:chPref val="1"/>
          <dgm:bulletEnabled val="1"/>
        </dgm:presLayoutVars>
      </dgm:prSet>
      <dgm:spPr/>
      <dgm:t>
        <a:bodyPr/>
        <a:lstStyle/>
        <a:p>
          <a:endParaRPr lang="en-US"/>
        </a:p>
      </dgm:t>
    </dgm:pt>
    <dgm:pt modelId="{957AB690-C0C8-4EF7-8C8B-C32E15FFE4AE}" type="pres">
      <dgm:prSet presAssocID="{84B5636C-D39A-4873-9D7A-018ACFDE18FD}" presName="ChildText" presStyleLbl="revTx" presStyleIdx="3" presStyleCnt="4">
        <dgm:presLayoutVars>
          <dgm:chMax val="0"/>
          <dgm:chPref val="0"/>
          <dgm:bulletEnabled val="1"/>
        </dgm:presLayoutVars>
      </dgm:prSet>
      <dgm:spPr/>
    </dgm:pt>
    <dgm:pt modelId="{7FC12E86-8347-4893-8F42-9989E35DF152}" type="pres">
      <dgm:prSet presAssocID="{15EC4295-2F89-4104-BB9C-CAF049F9F100}" presName="sibTrans" presStyleCnt="0"/>
      <dgm:spPr/>
    </dgm:pt>
    <dgm:pt modelId="{ABF1AB19-2FD3-4730-A457-00F8A6B87362}" type="pres">
      <dgm:prSet presAssocID="{14CB2F76-6EF3-48DB-8BA1-ED75636E309F}" presName="composite" presStyleCnt="0"/>
      <dgm:spPr/>
    </dgm:pt>
    <dgm:pt modelId="{90359BC9-6C47-48E8-ADD5-7BDFF275AE69}" type="pres">
      <dgm:prSet presAssocID="{14CB2F76-6EF3-48DB-8BA1-ED75636E309F}" presName="ParentText" presStyleLbl="node1" presStyleIdx="4" presStyleCnt="5">
        <dgm:presLayoutVars>
          <dgm:chMax val="1"/>
          <dgm:chPref val="1"/>
          <dgm:bulletEnabled val="1"/>
        </dgm:presLayoutVars>
      </dgm:prSet>
      <dgm:spPr/>
      <dgm:t>
        <a:bodyPr/>
        <a:lstStyle/>
        <a:p>
          <a:endParaRPr lang="en-US"/>
        </a:p>
      </dgm:t>
    </dgm:pt>
  </dgm:ptLst>
  <dgm:cxnLst>
    <dgm:cxn modelId="{D673C207-479C-45CE-9AA8-6D8396E112F8}" type="presOf" srcId="{2C1481F0-C05B-4D4D-AD19-1C6594383CE9}" destId="{3C3396C8-A98F-4D8F-A664-7AC933F7E9DA}" srcOrd="0" destOrd="0" presId="urn:microsoft.com/office/officeart/2005/8/layout/StepDownProcess"/>
    <dgm:cxn modelId="{6333FD9D-C664-46DD-AB7D-A7574478A633}" srcId="{2C1481F0-C05B-4D4D-AD19-1C6594383CE9}" destId="{441A42BB-CE33-4BFC-AE0A-188F5E435AB9}" srcOrd="0" destOrd="0" parTransId="{6F60A419-CE35-43D5-9516-649D304550AE}" sibTransId="{38E57B1A-230F-42EE-87D4-78975A172916}"/>
    <dgm:cxn modelId="{B2762E15-F1F7-40F2-9D3B-30EA5C7AD5AF}" type="presOf" srcId="{0D3EC98E-D103-4DD9-9F27-31C733986976}" destId="{7ED0B0D4-36B1-4039-B969-86C4389637F8}" srcOrd="0" destOrd="0" presId="urn:microsoft.com/office/officeart/2005/8/layout/StepDownProcess"/>
    <dgm:cxn modelId="{9406F319-E1A2-41A8-AC2A-604ACE6532DF}" type="presOf" srcId="{84B5636C-D39A-4873-9D7A-018ACFDE18FD}" destId="{FCD6A227-2413-4C01-A0EA-9D27F5D65D38}" srcOrd="0" destOrd="0" presId="urn:microsoft.com/office/officeart/2005/8/layout/StepDownProcess"/>
    <dgm:cxn modelId="{2689088E-9E27-4FE1-8A11-201E86113B5B}" type="presOf" srcId="{14CB2F76-6EF3-48DB-8BA1-ED75636E309F}" destId="{90359BC9-6C47-48E8-ADD5-7BDFF275AE69}" srcOrd="0" destOrd="0" presId="urn:microsoft.com/office/officeart/2005/8/layout/StepDownProcess"/>
    <dgm:cxn modelId="{38943726-7A2F-4D1A-BE28-EDCFB567105F}" srcId="{2C1481F0-C05B-4D4D-AD19-1C6594383CE9}" destId="{14CB2F76-6EF3-48DB-8BA1-ED75636E309F}" srcOrd="4" destOrd="0" parTransId="{3388C01F-DB1A-4F8C-88B4-4A59656D992F}" sibTransId="{9B8358C2-139A-4925-AF37-23B071CBC194}"/>
    <dgm:cxn modelId="{C4882A15-FDEC-4404-BD2C-EAF6BA1236FA}" srcId="{2C1481F0-C05B-4D4D-AD19-1C6594383CE9}" destId="{2B03780E-AE8B-4A62-9021-BC7EFCE81114}" srcOrd="1" destOrd="0" parTransId="{0C2B1053-3670-49B8-B16B-6AC96BFF4078}" sibTransId="{9D036471-C9C5-45DB-A182-B49E40656A1D}"/>
    <dgm:cxn modelId="{82C30EBF-3EFE-4634-87E9-64C35D7C42A3}" srcId="{2C1481F0-C05B-4D4D-AD19-1C6594383CE9}" destId="{84B5636C-D39A-4873-9D7A-018ACFDE18FD}" srcOrd="3" destOrd="0" parTransId="{650666F4-1EE3-4F47-A93C-C215C82C5A7C}" sibTransId="{15EC4295-2F89-4104-BB9C-CAF049F9F100}"/>
    <dgm:cxn modelId="{67A960C9-B5F6-461E-A2E9-751756BF06CC}" srcId="{2C1481F0-C05B-4D4D-AD19-1C6594383CE9}" destId="{0D3EC98E-D103-4DD9-9F27-31C733986976}" srcOrd="2" destOrd="0" parTransId="{7A8A73EA-E48E-4F95-BC1C-881C8083B55C}" sibTransId="{538A4051-9D83-4649-8430-AC7B5236B738}"/>
    <dgm:cxn modelId="{3C7154E7-BDFB-4D41-9861-B76DD2A7795F}" type="presOf" srcId="{2B03780E-AE8B-4A62-9021-BC7EFCE81114}" destId="{9C855498-E39D-4990-A3C3-499035FEDDCF}" srcOrd="0" destOrd="0" presId="urn:microsoft.com/office/officeart/2005/8/layout/StepDownProcess"/>
    <dgm:cxn modelId="{BB15368B-E77D-4A59-8DAA-2123ABEBD388}" type="presOf" srcId="{441A42BB-CE33-4BFC-AE0A-188F5E435AB9}" destId="{6B3B26AE-B895-43B3-B3AB-F9A5BF7BB0C8}" srcOrd="0" destOrd="0" presId="urn:microsoft.com/office/officeart/2005/8/layout/StepDownProcess"/>
    <dgm:cxn modelId="{9AB1E5F5-B7DE-4F7D-B4A3-42DA52C92EF9}" type="presParOf" srcId="{3C3396C8-A98F-4D8F-A664-7AC933F7E9DA}" destId="{3BC7D32F-53F5-45C3-A385-C350CC062DFE}" srcOrd="0" destOrd="0" presId="urn:microsoft.com/office/officeart/2005/8/layout/StepDownProcess"/>
    <dgm:cxn modelId="{425D4E46-6F6B-4642-AC74-FFB57D16DCEF}" type="presParOf" srcId="{3BC7D32F-53F5-45C3-A385-C350CC062DFE}" destId="{7314C5D0-E444-4011-A4D4-CFA9357747E5}" srcOrd="0" destOrd="0" presId="urn:microsoft.com/office/officeart/2005/8/layout/StepDownProcess"/>
    <dgm:cxn modelId="{AEF2A7F4-0360-42A0-994F-92B6849DFCF9}" type="presParOf" srcId="{3BC7D32F-53F5-45C3-A385-C350CC062DFE}" destId="{6B3B26AE-B895-43B3-B3AB-F9A5BF7BB0C8}" srcOrd="1" destOrd="0" presId="urn:microsoft.com/office/officeart/2005/8/layout/StepDownProcess"/>
    <dgm:cxn modelId="{09247870-126E-4367-B376-E2123321C19E}" type="presParOf" srcId="{3BC7D32F-53F5-45C3-A385-C350CC062DFE}" destId="{4D8E41F7-1293-4EF9-8529-14B831F54A19}" srcOrd="2" destOrd="0" presId="urn:microsoft.com/office/officeart/2005/8/layout/StepDownProcess"/>
    <dgm:cxn modelId="{DB8622B5-EEF3-4BA0-94B1-3C0D3B9A1120}" type="presParOf" srcId="{3C3396C8-A98F-4D8F-A664-7AC933F7E9DA}" destId="{BC5D9682-D268-4BEB-9B60-5F5FFA4BAB55}" srcOrd="1" destOrd="0" presId="urn:microsoft.com/office/officeart/2005/8/layout/StepDownProcess"/>
    <dgm:cxn modelId="{E129054B-9302-4ED0-9037-0EAD9284D2A5}" type="presParOf" srcId="{3C3396C8-A98F-4D8F-A664-7AC933F7E9DA}" destId="{011BBCB4-04D1-4746-B6D1-436D0B45182B}" srcOrd="2" destOrd="0" presId="urn:microsoft.com/office/officeart/2005/8/layout/StepDownProcess"/>
    <dgm:cxn modelId="{7B9C860B-5DB2-4D91-B575-735DD6920037}" type="presParOf" srcId="{011BBCB4-04D1-4746-B6D1-436D0B45182B}" destId="{647FB33D-21AE-47E5-B361-C5D08BB5F6AC}" srcOrd="0" destOrd="0" presId="urn:microsoft.com/office/officeart/2005/8/layout/StepDownProcess"/>
    <dgm:cxn modelId="{A569D66B-58DE-4B16-AB1B-390335D3935D}" type="presParOf" srcId="{011BBCB4-04D1-4746-B6D1-436D0B45182B}" destId="{9C855498-E39D-4990-A3C3-499035FEDDCF}" srcOrd="1" destOrd="0" presId="urn:microsoft.com/office/officeart/2005/8/layout/StepDownProcess"/>
    <dgm:cxn modelId="{1E519EB7-AB1E-43B3-817F-0AD36F6806D3}" type="presParOf" srcId="{011BBCB4-04D1-4746-B6D1-436D0B45182B}" destId="{A39762A4-699F-47F2-B710-DD898CD7E23F}" srcOrd="2" destOrd="0" presId="urn:microsoft.com/office/officeart/2005/8/layout/StepDownProcess"/>
    <dgm:cxn modelId="{B982CCD0-9559-4D80-8576-2969CCCFD21C}" type="presParOf" srcId="{3C3396C8-A98F-4D8F-A664-7AC933F7E9DA}" destId="{0F38A436-DB68-4719-B645-A25CA4AF088B}" srcOrd="3" destOrd="0" presId="urn:microsoft.com/office/officeart/2005/8/layout/StepDownProcess"/>
    <dgm:cxn modelId="{FB9AC6D8-33FE-4205-BABA-A3C7BA869E27}" type="presParOf" srcId="{3C3396C8-A98F-4D8F-A664-7AC933F7E9DA}" destId="{677FF9FE-6C6D-42A6-978D-F66E1BE59D2D}" srcOrd="4" destOrd="0" presId="urn:microsoft.com/office/officeart/2005/8/layout/StepDownProcess"/>
    <dgm:cxn modelId="{6A178275-BE11-4B29-94E1-ED88E5E27B8B}" type="presParOf" srcId="{677FF9FE-6C6D-42A6-978D-F66E1BE59D2D}" destId="{E236E98C-62EB-45B1-B2C8-25D007A6DA07}" srcOrd="0" destOrd="0" presId="urn:microsoft.com/office/officeart/2005/8/layout/StepDownProcess"/>
    <dgm:cxn modelId="{801DB1C9-B580-46C7-8BF8-95094226F308}" type="presParOf" srcId="{677FF9FE-6C6D-42A6-978D-F66E1BE59D2D}" destId="{7ED0B0D4-36B1-4039-B969-86C4389637F8}" srcOrd="1" destOrd="0" presId="urn:microsoft.com/office/officeart/2005/8/layout/StepDownProcess"/>
    <dgm:cxn modelId="{F8A62EAD-5B1B-4D68-98EB-B49473A0C349}" type="presParOf" srcId="{677FF9FE-6C6D-42A6-978D-F66E1BE59D2D}" destId="{0D6856BB-4C31-470E-BE2E-1F0BA0B8E6AE}" srcOrd="2" destOrd="0" presId="urn:microsoft.com/office/officeart/2005/8/layout/StepDownProcess"/>
    <dgm:cxn modelId="{5BF7A0FD-91C9-46D1-BE44-0CF7B11FA41F}" type="presParOf" srcId="{3C3396C8-A98F-4D8F-A664-7AC933F7E9DA}" destId="{F7A05DED-301D-4259-9446-EA94098FC39F}" srcOrd="5" destOrd="0" presId="urn:microsoft.com/office/officeart/2005/8/layout/StepDownProcess"/>
    <dgm:cxn modelId="{21A81581-E75E-4863-903E-2814FFC9EA6E}" type="presParOf" srcId="{3C3396C8-A98F-4D8F-A664-7AC933F7E9DA}" destId="{EB98BB01-6FE8-465C-8D85-91448514D9BC}" srcOrd="6" destOrd="0" presId="urn:microsoft.com/office/officeart/2005/8/layout/StepDownProcess"/>
    <dgm:cxn modelId="{C35F183D-2168-4700-B1E3-D478C17C3C2B}" type="presParOf" srcId="{EB98BB01-6FE8-465C-8D85-91448514D9BC}" destId="{3CDAC241-A619-42B5-98D3-A3FDD7F33F0F}" srcOrd="0" destOrd="0" presId="urn:microsoft.com/office/officeart/2005/8/layout/StepDownProcess"/>
    <dgm:cxn modelId="{4A3D8BC1-294E-4C7E-971D-418DBE518CCA}" type="presParOf" srcId="{EB98BB01-6FE8-465C-8D85-91448514D9BC}" destId="{FCD6A227-2413-4C01-A0EA-9D27F5D65D38}" srcOrd="1" destOrd="0" presId="urn:microsoft.com/office/officeart/2005/8/layout/StepDownProcess"/>
    <dgm:cxn modelId="{FEB568D4-A822-4606-A629-DEFCCA3E77ED}" type="presParOf" srcId="{EB98BB01-6FE8-465C-8D85-91448514D9BC}" destId="{957AB690-C0C8-4EF7-8C8B-C32E15FFE4AE}" srcOrd="2" destOrd="0" presId="urn:microsoft.com/office/officeart/2005/8/layout/StepDownProcess"/>
    <dgm:cxn modelId="{C218DEC3-6F69-43F7-9B62-1228B1800EAA}" type="presParOf" srcId="{3C3396C8-A98F-4D8F-A664-7AC933F7E9DA}" destId="{7FC12E86-8347-4893-8F42-9989E35DF152}" srcOrd="7" destOrd="0" presId="urn:microsoft.com/office/officeart/2005/8/layout/StepDownProcess"/>
    <dgm:cxn modelId="{B95E8624-7AE2-47AE-BB19-96136D2E4D9F}" type="presParOf" srcId="{3C3396C8-A98F-4D8F-A664-7AC933F7E9DA}" destId="{ABF1AB19-2FD3-4730-A457-00F8A6B87362}" srcOrd="8" destOrd="0" presId="urn:microsoft.com/office/officeart/2005/8/layout/StepDownProcess"/>
    <dgm:cxn modelId="{F51A642B-5746-49AE-BAC4-E1CA14565307}" type="presParOf" srcId="{ABF1AB19-2FD3-4730-A457-00F8A6B87362}" destId="{90359BC9-6C47-48E8-ADD5-7BDFF275AE69}"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1188D8-F99C-4C24-B752-FB44A2B1F5D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EE9FE973-18B8-4C09-8CC0-B12E6527310E}">
      <dgm:prSet/>
      <dgm:spPr/>
      <dgm:t>
        <a:bodyPr/>
        <a:lstStyle/>
        <a:p>
          <a:r>
            <a:rPr lang="en-US" dirty="0" smtClean="0"/>
            <a:t>User interface designed for mobile devices</a:t>
          </a:r>
          <a:endParaRPr lang="en-US" dirty="0"/>
        </a:p>
      </dgm:t>
    </dgm:pt>
    <dgm:pt modelId="{0C9D3388-803F-4F0E-9014-B11F0D88F151}" type="parTrans" cxnId="{33D702DD-37F9-4B7D-B12A-D95CC294D3DE}">
      <dgm:prSet/>
      <dgm:spPr/>
      <dgm:t>
        <a:bodyPr/>
        <a:lstStyle/>
        <a:p>
          <a:endParaRPr lang="en-US"/>
        </a:p>
      </dgm:t>
    </dgm:pt>
    <dgm:pt modelId="{9A12B5DC-F477-49B3-BA22-E657E70F7723}" type="sibTrans" cxnId="{33D702DD-37F9-4B7D-B12A-D95CC294D3DE}">
      <dgm:prSet/>
      <dgm:spPr/>
      <dgm:t>
        <a:bodyPr/>
        <a:lstStyle/>
        <a:p>
          <a:endParaRPr lang="en-US"/>
        </a:p>
      </dgm:t>
    </dgm:pt>
    <dgm:pt modelId="{DB7B3F39-E6CE-4C12-99F6-A412536E08D7}">
      <dgm:prSet/>
      <dgm:spPr/>
      <dgm:t>
        <a:bodyPr/>
        <a:lstStyle/>
        <a:p>
          <a:r>
            <a:rPr lang="en-US" dirty="0" smtClean="0"/>
            <a:t>User interface designed for Accessibility</a:t>
          </a:r>
          <a:endParaRPr lang="en-US" dirty="0"/>
        </a:p>
      </dgm:t>
    </dgm:pt>
    <dgm:pt modelId="{6633F401-EC6C-4321-B0C1-F786EA7430CC}" type="parTrans" cxnId="{33B45B82-60F6-44D7-8624-42F4AC49FF30}">
      <dgm:prSet/>
      <dgm:spPr/>
      <dgm:t>
        <a:bodyPr/>
        <a:lstStyle/>
        <a:p>
          <a:endParaRPr lang="en-US"/>
        </a:p>
      </dgm:t>
    </dgm:pt>
    <dgm:pt modelId="{453C480A-46EF-464F-A1BC-A0E14F119D9A}" type="sibTrans" cxnId="{33B45B82-60F6-44D7-8624-42F4AC49FF30}">
      <dgm:prSet/>
      <dgm:spPr/>
      <dgm:t>
        <a:bodyPr/>
        <a:lstStyle/>
        <a:p>
          <a:endParaRPr lang="en-US"/>
        </a:p>
      </dgm:t>
    </dgm:pt>
    <dgm:pt modelId="{2CBD2BAF-4F77-4180-88FC-25347384ABFC}">
      <dgm:prSet/>
      <dgm:spPr/>
      <dgm:t>
        <a:bodyPr/>
        <a:lstStyle/>
        <a:p>
          <a:r>
            <a:rPr lang="en-US" dirty="0" smtClean="0"/>
            <a:t>Agency representation in SAW.</a:t>
          </a:r>
          <a:endParaRPr lang="en-US" dirty="0"/>
        </a:p>
      </dgm:t>
    </dgm:pt>
    <dgm:pt modelId="{A2EF43D8-487A-4DF4-B8D5-C5284E5E79FC}" type="parTrans" cxnId="{A4C4933F-0A47-4D25-ADFF-4C9BCA42C651}">
      <dgm:prSet/>
      <dgm:spPr/>
      <dgm:t>
        <a:bodyPr/>
        <a:lstStyle/>
        <a:p>
          <a:endParaRPr lang="en-US"/>
        </a:p>
      </dgm:t>
    </dgm:pt>
    <dgm:pt modelId="{91CBE744-9634-4E30-B16E-3143203DE2C4}" type="sibTrans" cxnId="{A4C4933F-0A47-4D25-ADFF-4C9BCA42C651}">
      <dgm:prSet/>
      <dgm:spPr/>
      <dgm:t>
        <a:bodyPr/>
        <a:lstStyle/>
        <a:p>
          <a:endParaRPr lang="en-US"/>
        </a:p>
      </dgm:t>
    </dgm:pt>
    <dgm:pt modelId="{5BF77A98-1ACB-4774-A88D-972A08E43B76}">
      <dgm:prSet phldrT="[Text]"/>
      <dgm:spPr/>
      <dgm:t>
        <a:bodyPr/>
        <a:lstStyle/>
        <a:p>
          <a:r>
            <a:rPr lang="en-US" dirty="0" smtClean="0"/>
            <a:t>New look and feel representative of the state of Washington. </a:t>
          </a:r>
          <a:endParaRPr lang="en-US" dirty="0"/>
        </a:p>
      </dgm:t>
    </dgm:pt>
    <dgm:pt modelId="{6828E84C-CA11-4297-AB4D-A75F79A3ACC6}" type="parTrans" cxnId="{F17B7514-0F21-45EE-89EA-8D748989E153}">
      <dgm:prSet/>
      <dgm:spPr/>
      <dgm:t>
        <a:bodyPr/>
        <a:lstStyle/>
        <a:p>
          <a:endParaRPr lang="en-US"/>
        </a:p>
      </dgm:t>
    </dgm:pt>
    <dgm:pt modelId="{29DA5A68-DA65-424E-B8B4-9EF5B59641A5}" type="sibTrans" cxnId="{F17B7514-0F21-45EE-89EA-8D748989E153}">
      <dgm:prSet/>
      <dgm:spPr/>
      <dgm:t>
        <a:bodyPr/>
        <a:lstStyle/>
        <a:p>
          <a:endParaRPr lang="en-US"/>
        </a:p>
      </dgm:t>
    </dgm:pt>
    <dgm:pt modelId="{20CD1179-CDC5-4B03-BCB8-2D2470F1FC53}" type="pres">
      <dgm:prSet presAssocID="{6C1188D8-F99C-4C24-B752-FB44A2B1F5D5}" presName="diagram" presStyleCnt="0">
        <dgm:presLayoutVars>
          <dgm:dir/>
          <dgm:resizeHandles val="exact"/>
        </dgm:presLayoutVars>
      </dgm:prSet>
      <dgm:spPr/>
      <dgm:t>
        <a:bodyPr/>
        <a:lstStyle/>
        <a:p>
          <a:endParaRPr lang="en-US"/>
        </a:p>
      </dgm:t>
    </dgm:pt>
    <dgm:pt modelId="{4EB59345-E4A8-4DBC-B973-8A08F3EB78C9}" type="pres">
      <dgm:prSet presAssocID="{5BF77A98-1ACB-4774-A88D-972A08E43B76}" presName="node" presStyleLbl="node1" presStyleIdx="0" presStyleCnt="4">
        <dgm:presLayoutVars>
          <dgm:bulletEnabled val="1"/>
        </dgm:presLayoutVars>
      </dgm:prSet>
      <dgm:spPr/>
      <dgm:t>
        <a:bodyPr/>
        <a:lstStyle/>
        <a:p>
          <a:endParaRPr lang="en-US"/>
        </a:p>
      </dgm:t>
    </dgm:pt>
    <dgm:pt modelId="{4D538484-07DA-40CC-B1F3-1B2341381BAC}" type="pres">
      <dgm:prSet presAssocID="{29DA5A68-DA65-424E-B8B4-9EF5B59641A5}" presName="sibTrans" presStyleCnt="0"/>
      <dgm:spPr/>
    </dgm:pt>
    <dgm:pt modelId="{BF62BF60-CE4E-494E-B85D-685F97FB2AAF}" type="pres">
      <dgm:prSet presAssocID="{EE9FE973-18B8-4C09-8CC0-B12E6527310E}" presName="node" presStyleLbl="node1" presStyleIdx="1" presStyleCnt="4">
        <dgm:presLayoutVars>
          <dgm:bulletEnabled val="1"/>
        </dgm:presLayoutVars>
      </dgm:prSet>
      <dgm:spPr/>
      <dgm:t>
        <a:bodyPr/>
        <a:lstStyle/>
        <a:p>
          <a:endParaRPr lang="en-US"/>
        </a:p>
      </dgm:t>
    </dgm:pt>
    <dgm:pt modelId="{927F3A8A-4BD9-4313-8232-095A19ABA30E}" type="pres">
      <dgm:prSet presAssocID="{9A12B5DC-F477-49B3-BA22-E657E70F7723}" presName="sibTrans" presStyleCnt="0"/>
      <dgm:spPr/>
    </dgm:pt>
    <dgm:pt modelId="{D646F58F-00CA-4BDC-99B1-FB2A16EA803D}" type="pres">
      <dgm:prSet presAssocID="{DB7B3F39-E6CE-4C12-99F6-A412536E08D7}" presName="node" presStyleLbl="node1" presStyleIdx="2" presStyleCnt="4">
        <dgm:presLayoutVars>
          <dgm:bulletEnabled val="1"/>
        </dgm:presLayoutVars>
      </dgm:prSet>
      <dgm:spPr/>
      <dgm:t>
        <a:bodyPr/>
        <a:lstStyle/>
        <a:p>
          <a:endParaRPr lang="en-US"/>
        </a:p>
      </dgm:t>
    </dgm:pt>
    <dgm:pt modelId="{C307E294-05A5-4563-982E-FD7355B7C541}" type="pres">
      <dgm:prSet presAssocID="{453C480A-46EF-464F-A1BC-A0E14F119D9A}" presName="sibTrans" presStyleCnt="0"/>
      <dgm:spPr/>
    </dgm:pt>
    <dgm:pt modelId="{51882BBC-BC42-4A64-BA7E-E144C008BF0A}" type="pres">
      <dgm:prSet presAssocID="{2CBD2BAF-4F77-4180-88FC-25347384ABFC}" presName="node" presStyleLbl="node1" presStyleIdx="3" presStyleCnt="4">
        <dgm:presLayoutVars>
          <dgm:bulletEnabled val="1"/>
        </dgm:presLayoutVars>
      </dgm:prSet>
      <dgm:spPr/>
      <dgm:t>
        <a:bodyPr/>
        <a:lstStyle/>
        <a:p>
          <a:endParaRPr lang="en-US"/>
        </a:p>
      </dgm:t>
    </dgm:pt>
  </dgm:ptLst>
  <dgm:cxnLst>
    <dgm:cxn modelId="{8EAAB5C5-533F-484D-8174-59E353808F97}" type="presOf" srcId="{DB7B3F39-E6CE-4C12-99F6-A412536E08D7}" destId="{D646F58F-00CA-4BDC-99B1-FB2A16EA803D}" srcOrd="0" destOrd="0" presId="urn:microsoft.com/office/officeart/2005/8/layout/default"/>
    <dgm:cxn modelId="{A4DD6AA6-50D3-4110-9FCF-BDB2B4BAED61}" type="presOf" srcId="{2CBD2BAF-4F77-4180-88FC-25347384ABFC}" destId="{51882BBC-BC42-4A64-BA7E-E144C008BF0A}" srcOrd="0" destOrd="0" presId="urn:microsoft.com/office/officeart/2005/8/layout/default"/>
    <dgm:cxn modelId="{33B45B82-60F6-44D7-8624-42F4AC49FF30}" srcId="{6C1188D8-F99C-4C24-B752-FB44A2B1F5D5}" destId="{DB7B3F39-E6CE-4C12-99F6-A412536E08D7}" srcOrd="2" destOrd="0" parTransId="{6633F401-EC6C-4321-B0C1-F786EA7430CC}" sibTransId="{453C480A-46EF-464F-A1BC-A0E14F119D9A}"/>
    <dgm:cxn modelId="{78998B9E-770F-4146-A18A-6132A4462E3E}" type="presOf" srcId="{EE9FE973-18B8-4C09-8CC0-B12E6527310E}" destId="{BF62BF60-CE4E-494E-B85D-685F97FB2AAF}" srcOrd="0" destOrd="0" presId="urn:microsoft.com/office/officeart/2005/8/layout/default"/>
    <dgm:cxn modelId="{754DAF7F-ECFE-45D0-BCE7-6D8BF0530E90}" type="presOf" srcId="{5BF77A98-1ACB-4774-A88D-972A08E43B76}" destId="{4EB59345-E4A8-4DBC-B973-8A08F3EB78C9}" srcOrd="0" destOrd="0" presId="urn:microsoft.com/office/officeart/2005/8/layout/default"/>
    <dgm:cxn modelId="{32D0C08C-23DD-4E2E-A6CC-31EBE74882B3}" type="presOf" srcId="{6C1188D8-F99C-4C24-B752-FB44A2B1F5D5}" destId="{20CD1179-CDC5-4B03-BCB8-2D2470F1FC53}" srcOrd="0" destOrd="0" presId="urn:microsoft.com/office/officeart/2005/8/layout/default"/>
    <dgm:cxn modelId="{F17B7514-0F21-45EE-89EA-8D748989E153}" srcId="{6C1188D8-F99C-4C24-B752-FB44A2B1F5D5}" destId="{5BF77A98-1ACB-4774-A88D-972A08E43B76}" srcOrd="0" destOrd="0" parTransId="{6828E84C-CA11-4297-AB4D-A75F79A3ACC6}" sibTransId="{29DA5A68-DA65-424E-B8B4-9EF5B59641A5}"/>
    <dgm:cxn modelId="{33D702DD-37F9-4B7D-B12A-D95CC294D3DE}" srcId="{6C1188D8-F99C-4C24-B752-FB44A2B1F5D5}" destId="{EE9FE973-18B8-4C09-8CC0-B12E6527310E}" srcOrd="1" destOrd="0" parTransId="{0C9D3388-803F-4F0E-9014-B11F0D88F151}" sibTransId="{9A12B5DC-F477-49B3-BA22-E657E70F7723}"/>
    <dgm:cxn modelId="{A4C4933F-0A47-4D25-ADFF-4C9BCA42C651}" srcId="{6C1188D8-F99C-4C24-B752-FB44A2B1F5D5}" destId="{2CBD2BAF-4F77-4180-88FC-25347384ABFC}" srcOrd="3" destOrd="0" parTransId="{A2EF43D8-487A-4DF4-B8D5-C5284E5E79FC}" sibTransId="{91CBE744-9634-4E30-B16E-3143203DE2C4}"/>
    <dgm:cxn modelId="{8D4B88E5-9133-4BF9-B816-C088B220279A}" type="presParOf" srcId="{20CD1179-CDC5-4B03-BCB8-2D2470F1FC53}" destId="{4EB59345-E4A8-4DBC-B973-8A08F3EB78C9}" srcOrd="0" destOrd="0" presId="urn:microsoft.com/office/officeart/2005/8/layout/default"/>
    <dgm:cxn modelId="{A852EA2A-B371-4D8B-B6F7-8BC9D178A97E}" type="presParOf" srcId="{20CD1179-CDC5-4B03-BCB8-2D2470F1FC53}" destId="{4D538484-07DA-40CC-B1F3-1B2341381BAC}" srcOrd="1" destOrd="0" presId="urn:microsoft.com/office/officeart/2005/8/layout/default"/>
    <dgm:cxn modelId="{298C8D51-7AC9-4FB5-949E-DDD45A90F0EE}" type="presParOf" srcId="{20CD1179-CDC5-4B03-BCB8-2D2470F1FC53}" destId="{BF62BF60-CE4E-494E-B85D-685F97FB2AAF}" srcOrd="2" destOrd="0" presId="urn:microsoft.com/office/officeart/2005/8/layout/default"/>
    <dgm:cxn modelId="{31BB023F-8D84-4069-A3F2-D1E3AD330519}" type="presParOf" srcId="{20CD1179-CDC5-4B03-BCB8-2D2470F1FC53}" destId="{927F3A8A-4BD9-4313-8232-095A19ABA30E}" srcOrd="3" destOrd="0" presId="urn:microsoft.com/office/officeart/2005/8/layout/default"/>
    <dgm:cxn modelId="{A83BCA12-6AC5-48C3-B8E0-2D6F32E957E1}" type="presParOf" srcId="{20CD1179-CDC5-4B03-BCB8-2D2470F1FC53}" destId="{D646F58F-00CA-4BDC-99B1-FB2A16EA803D}" srcOrd="4" destOrd="0" presId="urn:microsoft.com/office/officeart/2005/8/layout/default"/>
    <dgm:cxn modelId="{45A6D76D-40CD-4A94-BD1C-0AA534066ED6}" type="presParOf" srcId="{20CD1179-CDC5-4B03-BCB8-2D2470F1FC53}" destId="{C307E294-05A5-4563-982E-FD7355B7C541}" srcOrd="5" destOrd="0" presId="urn:microsoft.com/office/officeart/2005/8/layout/default"/>
    <dgm:cxn modelId="{EB88D019-411A-4202-923D-788463019670}" type="presParOf" srcId="{20CD1179-CDC5-4B03-BCB8-2D2470F1FC53}" destId="{51882BBC-BC42-4A64-BA7E-E144C008BF0A}" srcOrd="6" destOrd="0" presId="urn:microsoft.com/office/officeart/2005/8/layout/defaul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E64F309-4502-4CCA-9338-6F424FF3E0A8}"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US"/>
        </a:p>
      </dgm:t>
    </dgm:pt>
    <dgm:pt modelId="{C9C535C0-FF37-4C72-9F37-D26DDD167485}">
      <dgm:prSet/>
      <dgm:spPr/>
      <dgm:t>
        <a:bodyPr/>
        <a:lstStyle/>
        <a:p>
          <a:pPr rtl="0"/>
          <a:r>
            <a:rPr lang="en-US" dirty="0" smtClean="0"/>
            <a:t>Improved Multi-tenant Capabilities</a:t>
          </a:r>
          <a:endParaRPr lang="en-US" dirty="0"/>
        </a:p>
      </dgm:t>
    </dgm:pt>
    <dgm:pt modelId="{89308B7A-52D3-413B-B1F6-FB82CE825FCF}" type="parTrans" cxnId="{5278C8FA-AF56-4205-AFB4-7244D185EB9D}">
      <dgm:prSet/>
      <dgm:spPr/>
      <dgm:t>
        <a:bodyPr/>
        <a:lstStyle/>
        <a:p>
          <a:endParaRPr lang="en-US"/>
        </a:p>
      </dgm:t>
    </dgm:pt>
    <dgm:pt modelId="{699CD2C3-FDA2-40C2-95A4-45E21713F851}" type="sibTrans" cxnId="{5278C8FA-AF56-4205-AFB4-7244D185EB9D}">
      <dgm:prSet/>
      <dgm:spPr/>
      <dgm:t>
        <a:bodyPr/>
        <a:lstStyle/>
        <a:p>
          <a:endParaRPr lang="en-US"/>
        </a:p>
      </dgm:t>
    </dgm:pt>
    <dgm:pt modelId="{C14BEFD8-E68C-4DB1-89D0-1BED62190F98}" type="pres">
      <dgm:prSet presAssocID="{6E64F309-4502-4CCA-9338-6F424FF3E0A8}" presName="linear" presStyleCnt="0">
        <dgm:presLayoutVars>
          <dgm:animLvl val="lvl"/>
          <dgm:resizeHandles val="exact"/>
        </dgm:presLayoutVars>
      </dgm:prSet>
      <dgm:spPr/>
      <dgm:t>
        <a:bodyPr/>
        <a:lstStyle/>
        <a:p>
          <a:endParaRPr lang="en-US"/>
        </a:p>
      </dgm:t>
    </dgm:pt>
    <dgm:pt modelId="{69E2B1E2-B4F9-4A60-9DED-431F7B0EDA8D}" type="pres">
      <dgm:prSet presAssocID="{C9C535C0-FF37-4C72-9F37-D26DDD167485}" presName="parentText" presStyleLbl="node1" presStyleIdx="0" presStyleCnt="1" custLinFactY="40249" custLinFactNeighborX="34767" custLinFactNeighborY="100000">
        <dgm:presLayoutVars>
          <dgm:chMax val="0"/>
          <dgm:bulletEnabled val="1"/>
        </dgm:presLayoutVars>
      </dgm:prSet>
      <dgm:spPr/>
      <dgm:t>
        <a:bodyPr/>
        <a:lstStyle/>
        <a:p>
          <a:endParaRPr lang="en-US"/>
        </a:p>
      </dgm:t>
    </dgm:pt>
  </dgm:ptLst>
  <dgm:cxnLst>
    <dgm:cxn modelId="{5278C8FA-AF56-4205-AFB4-7244D185EB9D}" srcId="{6E64F309-4502-4CCA-9338-6F424FF3E0A8}" destId="{C9C535C0-FF37-4C72-9F37-D26DDD167485}" srcOrd="0" destOrd="0" parTransId="{89308B7A-52D3-413B-B1F6-FB82CE825FCF}" sibTransId="{699CD2C3-FDA2-40C2-95A4-45E21713F851}"/>
    <dgm:cxn modelId="{BD61DC9F-41D7-443A-847E-F827B5F3B9FD}" type="presOf" srcId="{6E64F309-4502-4CCA-9338-6F424FF3E0A8}" destId="{C14BEFD8-E68C-4DB1-89D0-1BED62190F98}" srcOrd="0" destOrd="0" presId="urn:microsoft.com/office/officeart/2005/8/layout/vList2"/>
    <dgm:cxn modelId="{0E55D993-4B6E-451D-9ADA-DC368BF3DC93}" type="presOf" srcId="{C9C535C0-FF37-4C72-9F37-D26DDD167485}" destId="{69E2B1E2-B4F9-4A60-9DED-431F7B0EDA8D}" srcOrd="0" destOrd="0" presId="urn:microsoft.com/office/officeart/2005/8/layout/vList2"/>
    <dgm:cxn modelId="{4D3D949D-DB17-4E7E-A465-CD6E194832AC}" type="presParOf" srcId="{C14BEFD8-E68C-4DB1-89D0-1BED62190F98}" destId="{69E2B1E2-B4F9-4A60-9DED-431F7B0EDA8D}"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B17A9A0-AD4F-46AE-99A3-A3042C842045}" type="doc">
      <dgm:prSet loTypeId="urn:microsoft.com/office/officeart/2005/8/layout/hList3" loCatId="list" qsTypeId="urn:microsoft.com/office/officeart/2005/8/quickstyle/simple1" qsCatId="simple" csTypeId="urn:microsoft.com/office/officeart/2005/8/colors/accent1_5" csCatId="accent1" phldr="1"/>
      <dgm:spPr/>
      <dgm:t>
        <a:bodyPr/>
        <a:lstStyle/>
        <a:p>
          <a:endParaRPr lang="en-US"/>
        </a:p>
      </dgm:t>
    </dgm:pt>
    <dgm:pt modelId="{44C9CD1E-F44A-4117-A24C-3AA344872D96}">
      <dgm:prSet phldrT="[Text]"/>
      <dgm:spPr/>
      <dgm:t>
        <a:bodyPr/>
        <a:lstStyle/>
        <a:p>
          <a:r>
            <a:rPr lang="en-US" dirty="0" smtClean="0"/>
            <a:t>Agency specific policies </a:t>
          </a:r>
          <a:endParaRPr lang="en-US" dirty="0"/>
        </a:p>
      </dgm:t>
    </dgm:pt>
    <dgm:pt modelId="{FDB772AF-85B6-4041-8FF5-B4B6583BC301}" type="parTrans" cxnId="{C268175F-9885-48B2-996A-42416AE32C65}">
      <dgm:prSet/>
      <dgm:spPr/>
      <dgm:t>
        <a:bodyPr/>
        <a:lstStyle/>
        <a:p>
          <a:endParaRPr lang="en-US"/>
        </a:p>
      </dgm:t>
    </dgm:pt>
    <dgm:pt modelId="{9FE7175F-3840-4796-A6FC-7E059E87C7B8}" type="sibTrans" cxnId="{C268175F-9885-48B2-996A-42416AE32C65}">
      <dgm:prSet/>
      <dgm:spPr/>
      <dgm:t>
        <a:bodyPr/>
        <a:lstStyle/>
        <a:p>
          <a:endParaRPr lang="en-US"/>
        </a:p>
      </dgm:t>
    </dgm:pt>
    <dgm:pt modelId="{BB96E73E-1A74-44AE-9C40-99C733B20D83}">
      <dgm:prSet phldrT="[Text]"/>
      <dgm:spPr/>
      <dgm:t>
        <a:bodyPr/>
        <a:lstStyle/>
        <a:p>
          <a:r>
            <a:rPr lang="en-US" dirty="0" smtClean="0"/>
            <a:t>Multi-factor authentication</a:t>
          </a:r>
          <a:endParaRPr lang="en-US" dirty="0"/>
        </a:p>
      </dgm:t>
    </dgm:pt>
    <dgm:pt modelId="{D054D9DF-C88F-47A7-AD75-C91BF147A411}" type="parTrans" cxnId="{E7E4F9ED-43D9-4E6E-953A-878FD72CF2D9}">
      <dgm:prSet/>
      <dgm:spPr/>
      <dgm:t>
        <a:bodyPr/>
        <a:lstStyle/>
        <a:p>
          <a:endParaRPr lang="en-US"/>
        </a:p>
      </dgm:t>
    </dgm:pt>
    <dgm:pt modelId="{1213E569-2519-4E4B-AF43-E3C4B1DE97B4}" type="sibTrans" cxnId="{E7E4F9ED-43D9-4E6E-953A-878FD72CF2D9}">
      <dgm:prSet/>
      <dgm:spPr/>
      <dgm:t>
        <a:bodyPr/>
        <a:lstStyle/>
        <a:p>
          <a:endParaRPr lang="en-US"/>
        </a:p>
      </dgm:t>
    </dgm:pt>
    <dgm:pt modelId="{AD33619F-C5A1-4124-A281-00641F84EA36}">
      <dgm:prSet phldrT="[Text]"/>
      <dgm:spPr/>
      <dgm:t>
        <a:bodyPr/>
        <a:lstStyle/>
        <a:p>
          <a:endParaRPr lang="en-US" dirty="0"/>
        </a:p>
      </dgm:t>
    </dgm:pt>
    <dgm:pt modelId="{BA7B8DA3-CAB0-4DB4-B23C-1D23E8E59DDE}" type="parTrans" cxnId="{357C1CBF-2122-487F-95EF-1842BDCE90C5}">
      <dgm:prSet/>
      <dgm:spPr/>
      <dgm:t>
        <a:bodyPr/>
        <a:lstStyle/>
        <a:p>
          <a:endParaRPr lang="en-US"/>
        </a:p>
      </dgm:t>
    </dgm:pt>
    <dgm:pt modelId="{E8711383-EE76-4E9D-A496-72081BDE5266}" type="sibTrans" cxnId="{357C1CBF-2122-487F-95EF-1842BDCE90C5}">
      <dgm:prSet/>
      <dgm:spPr/>
      <dgm:t>
        <a:bodyPr/>
        <a:lstStyle/>
        <a:p>
          <a:endParaRPr lang="en-US"/>
        </a:p>
      </dgm:t>
    </dgm:pt>
    <dgm:pt modelId="{1AEA665A-9CAA-4128-A693-8A4532E935EC}">
      <dgm:prSet/>
      <dgm:spPr/>
      <dgm:t>
        <a:bodyPr/>
        <a:lstStyle/>
        <a:p>
          <a:r>
            <a:rPr lang="en-US" dirty="0" smtClean="0"/>
            <a:t>Knowledge based authentication</a:t>
          </a:r>
          <a:endParaRPr lang="en-US" dirty="0"/>
        </a:p>
      </dgm:t>
    </dgm:pt>
    <dgm:pt modelId="{824FD15B-0752-45BC-835E-516EA0CBFABB}" type="parTrans" cxnId="{106308D9-FB8D-4D12-B28D-BE8E3DE5841B}">
      <dgm:prSet/>
      <dgm:spPr/>
      <dgm:t>
        <a:bodyPr/>
        <a:lstStyle/>
        <a:p>
          <a:endParaRPr lang="en-US"/>
        </a:p>
      </dgm:t>
    </dgm:pt>
    <dgm:pt modelId="{862B1653-ECFE-43BE-B1E5-9E1D2731F5F9}" type="sibTrans" cxnId="{106308D9-FB8D-4D12-B28D-BE8E3DE5841B}">
      <dgm:prSet/>
      <dgm:spPr/>
      <dgm:t>
        <a:bodyPr/>
        <a:lstStyle/>
        <a:p>
          <a:endParaRPr lang="en-US"/>
        </a:p>
      </dgm:t>
    </dgm:pt>
    <dgm:pt modelId="{F72E9138-FD87-4986-B82C-452CF43717C6}">
      <dgm:prSet/>
      <dgm:spPr/>
      <dgm:t>
        <a:bodyPr/>
        <a:lstStyle/>
        <a:p>
          <a:r>
            <a:rPr lang="en-US" dirty="0" smtClean="0"/>
            <a:t>Password requirements</a:t>
          </a:r>
          <a:endParaRPr lang="en-US" dirty="0"/>
        </a:p>
      </dgm:t>
    </dgm:pt>
    <dgm:pt modelId="{2C9E0D2A-4601-4390-B46A-53A0C501A1E0}" type="parTrans" cxnId="{2AE55EBA-C22B-4E28-87F1-431814D332B6}">
      <dgm:prSet/>
      <dgm:spPr/>
      <dgm:t>
        <a:bodyPr/>
        <a:lstStyle/>
        <a:p>
          <a:endParaRPr lang="en-US"/>
        </a:p>
      </dgm:t>
    </dgm:pt>
    <dgm:pt modelId="{01C721B6-9679-44FD-91BE-B39FCB4627F4}" type="sibTrans" cxnId="{2AE55EBA-C22B-4E28-87F1-431814D332B6}">
      <dgm:prSet/>
      <dgm:spPr/>
      <dgm:t>
        <a:bodyPr/>
        <a:lstStyle/>
        <a:p>
          <a:endParaRPr lang="en-US"/>
        </a:p>
      </dgm:t>
    </dgm:pt>
    <dgm:pt modelId="{00A0E1A6-9B0F-42C4-A7B8-399628F9512D}">
      <dgm:prSet/>
      <dgm:spPr/>
      <dgm:t>
        <a:bodyPr/>
        <a:lstStyle/>
        <a:p>
          <a:r>
            <a:rPr lang="en-US" dirty="0" smtClean="0"/>
            <a:t>Agency specific reporting</a:t>
          </a:r>
          <a:endParaRPr lang="en-US" dirty="0"/>
        </a:p>
      </dgm:t>
    </dgm:pt>
    <dgm:pt modelId="{35692F9B-3F61-4A3C-8ABB-E9D38D5B6870}" type="parTrans" cxnId="{ECD2DF39-A964-4A23-AA8A-E0BC52A0C20B}">
      <dgm:prSet/>
      <dgm:spPr/>
      <dgm:t>
        <a:bodyPr/>
        <a:lstStyle/>
        <a:p>
          <a:endParaRPr lang="en-US"/>
        </a:p>
      </dgm:t>
    </dgm:pt>
    <dgm:pt modelId="{00D03385-4B25-4633-A3D1-FBD7C0EFB519}" type="sibTrans" cxnId="{ECD2DF39-A964-4A23-AA8A-E0BC52A0C20B}">
      <dgm:prSet/>
      <dgm:spPr/>
      <dgm:t>
        <a:bodyPr/>
        <a:lstStyle/>
        <a:p>
          <a:endParaRPr lang="en-US"/>
        </a:p>
      </dgm:t>
    </dgm:pt>
    <dgm:pt modelId="{F7C19F68-DDFD-4AC0-B93D-4EF2B472E74B}" type="pres">
      <dgm:prSet presAssocID="{2B17A9A0-AD4F-46AE-99A3-A3042C842045}" presName="composite" presStyleCnt="0">
        <dgm:presLayoutVars>
          <dgm:chMax val="1"/>
          <dgm:dir/>
          <dgm:resizeHandles val="exact"/>
        </dgm:presLayoutVars>
      </dgm:prSet>
      <dgm:spPr/>
      <dgm:t>
        <a:bodyPr/>
        <a:lstStyle/>
        <a:p>
          <a:endParaRPr lang="en-US"/>
        </a:p>
      </dgm:t>
    </dgm:pt>
    <dgm:pt modelId="{6B141AB9-23AA-43D9-8765-F69D35BE3E34}" type="pres">
      <dgm:prSet presAssocID="{44C9CD1E-F44A-4117-A24C-3AA344872D96}" presName="roof" presStyleLbl="dkBgShp" presStyleIdx="0" presStyleCnt="2"/>
      <dgm:spPr/>
      <dgm:t>
        <a:bodyPr/>
        <a:lstStyle/>
        <a:p>
          <a:endParaRPr lang="en-US"/>
        </a:p>
      </dgm:t>
    </dgm:pt>
    <dgm:pt modelId="{C374389D-36EF-45EC-850A-8B0F671F2E5C}" type="pres">
      <dgm:prSet presAssocID="{44C9CD1E-F44A-4117-A24C-3AA344872D96}" presName="pillars" presStyleCnt="0"/>
      <dgm:spPr/>
    </dgm:pt>
    <dgm:pt modelId="{47B20CBC-38FB-43C8-BED1-6F5736449462}" type="pres">
      <dgm:prSet presAssocID="{44C9CD1E-F44A-4117-A24C-3AA344872D96}" presName="pillar1" presStyleLbl="node1" presStyleIdx="0" presStyleCnt="4">
        <dgm:presLayoutVars>
          <dgm:bulletEnabled val="1"/>
        </dgm:presLayoutVars>
      </dgm:prSet>
      <dgm:spPr/>
      <dgm:t>
        <a:bodyPr/>
        <a:lstStyle/>
        <a:p>
          <a:endParaRPr lang="en-US"/>
        </a:p>
      </dgm:t>
    </dgm:pt>
    <dgm:pt modelId="{FEDFA641-FBEA-49CB-BEF4-9A6E7580D8C1}" type="pres">
      <dgm:prSet presAssocID="{1AEA665A-9CAA-4128-A693-8A4532E935EC}" presName="pillarX" presStyleLbl="node1" presStyleIdx="1" presStyleCnt="4">
        <dgm:presLayoutVars>
          <dgm:bulletEnabled val="1"/>
        </dgm:presLayoutVars>
      </dgm:prSet>
      <dgm:spPr/>
      <dgm:t>
        <a:bodyPr/>
        <a:lstStyle/>
        <a:p>
          <a:endParaRPr lang="en-US"/>
        </a:p>
      </dgm:t>
    </dgm:pt>
    <dgm:pt modelId="{1384146A-03D0-4B73-919E-E29CB74340C8}" type="pres">
      <dgm:prSet presAssocID="{F72E9138-FD87-4986-B82C-452CF43717C6}" presName="pillarX" presStyleLbl="node1" presStyleIdx="2" presStyleCnt="4">
        <dgm:presLayoutVars>
          <dgm:bulletEnabled val="1"/>
        </dgm:presLayoutVars>
      </dgm:prSet>
      <dgm:spPr/>
      <dgm:t>
        <a:bodyPr/>
        <a:lstStyle/>
        <a:p>
          <a:endParaRPr lang="en-US"/>
        </a:p>
      </dgm:t>
    </dgm:pt>
    <dgm:pt modelId="{30D6A849-02EA-4E98-8797-38D9BAB0CEC4}" type="pres">
      <dgm:prSet presAssocID="{00A0E1A6-9B0F-42C4-A7B8-399628F9512D}" presName="pillarX" presStyleLbl="node1" presStyleIdx="3" presStyleCnt="4">
        <dgm:presLayoutVars>
          <dgm:bulletEnabled val="1"/>
        </dgm:presLayoutVars>
      </dgm:prSet>
      <dgm:spPr/>
      <dgm:t>
        <a:bodyPr/>
        <a:lstStyle/>
        <a:p>
          <a:endParaRPr lang="en-US"/>
        </a:p>
      </dgm:t>
    </dgm:pt>
    <dgm:pt modelId="{1D03DD6A-C12E-494F-B90B-E4E84EC15EE7}" type="pres">
      <dgm:prSet presAssocID="{44C9CD1E-F44A-4117-A24C-3AA344872D96}" presName="base" presStyleLbl="dkBgShp" presStyleIdx="1" presStyleCnt="2"/>
      <dgm:spPr/>
    </dgm:pt>
  </dgm:ptLst>
  <dgm:cxnLst>
    <dgm:cxn modelId="{2BECDF2A-28C6-42DE-A0DD-2EB208E63BC9}" type="presOf" srcId="{1AEA665A-9CAA-4128-A693-8A4532E935EC}" destId="{FEDFA641-FBEA-49CB-BEF4-9A6E7580D8C1}" srcOrd="0" destOrd="0" presId="urn:microsoft.com/office/officeart/2005/8/layout/hList3"/>
    <dgm:cxn modelId="{E7E4F9ED-43D9-4E6E-953A-878FD72CF2D9}" srcId="{44C9CD1E-F44A-4117-A24C-3AA344872D96}" destId="{BB96E73E-1A74-44AE-9C40-99C733B20D83}" srcOrd="0" destOrd="0" parTransId="{D054D9DF-C88F-47A7-AD75-C91BF147A411}" sibTransId="{1213E569-2519-4E4B-AF43-E3C4B1DE97B4}"/>
    <dgm:cxn modelId="{357C1CBF-2122-487F-95EF-1842BDCE90C5}" srcId="{2B17A9A0-AD4F-46AE-99A3-A3042C842045}" destId="{AD33619F-C5A1-4124-A281-00641F84EA36}" srcOrd="1" destOrd="0" parTransId="{BA7B8DA3-CAB0-4DB4-B23C-1D23E8E59DDE}" sibTransId="{E8711383-EE76-4E9D-A496-72081BDE5266}"/>
    <dgm:cxn modelId="{D2BA49A4-1197-4B45-A942-2A75719D9BA3}" type="presOf" srcId="{F72E9138-FD87-4986-B82C-452CF43717C6}" destId="{1384146A-03D0-4B73-919E-E29CB74340C8}" srcOrd="0" destOrd="0" presId="urn:microsoft.com/office/officeart/2005/8/layout/hList3"/>
    <dgm:cxn modelId="{ECD2DF39-A964-4A23-AA8A-E0BC52A0C20B}" srcId="{44C9CD1E-F44A-4117-A24C-3AA344872D96}" destId="{00A0E1A6-9B0F-42C4-A7B8-399628F9512D}" srcOrd="3" destOrd="0" parTransId="{35692F9B-3F61-4A3C-8ABB-E9D38D5B6870}" sibTransId="{00D03385-4B25-4633-A3D1-FBD7C0EFB519}"/>
    <dgm:cxn modelId="{4502C29E-8D81-405C-81E1-08ACFB08F06B}" type="presOf" srcId="{00A0E1A6-9B0F-42C4-A7B8-399628F9512D}" destId="{30D6A849-02EA-4E98-8797-38D9BAB0CEC4}" srcOrd="0" destOrd="0" presId="urn:microsoft.com/office/officeart/2005/8/layout/hList3"/>
    <dgm:cxn modelId="{106308D9-FB8D-4D12-B28D-BE8E3DE5841B}" srcId="{44C9CD1E-F44A-4117-A24C-3AA344872D96}" destId="{1AEA665A-9CAA-4128-A693-8A4532E935EC}" srcOrd="1" destOrd="0" parTransId="{824FD15B-0752-45BC-835E-516EA0CBFABB}" sibTransId="{862B1653-ECFE-43BE-B1E5-9E1D2731F5F9}"/>
    <dgm:cxn modelId="{B9008D5E-22B3-488C-84BA-61ACCCC9A9BE}" type="presOf" srcId="{2B17A9A0-AD4F-46AE-99A3-A3042C842045}" destId="{F7C19F68-DDFD-4AC0-B93D-4EF2B472E74B}" srcOrd="0" destOrd="0" presId="urn:microsoft.com/office/officeart/2005/8/layout/hList3"/>
    <dgm:cxn modelId="{2AE55EBA-C22B-4E28-87F1-431814D332B6}" srcId="{44C9CD1E-F44A-4117-A24C-3AA344872D96}" destId="{F72E9138-FD87-4986-B82C-452CF43717C6}" srcOrd="2" destOrd="0" parTransId="{2C9E0D2A-4601-4390-B46A-53A0C501A1E0}" sibTransId="{01C721B6-9679-44FD-91BE-B39FCB4627F4}"/>
    <dgm:cxn modelId="{C268175F-9885-48B2-996A-42416AE32C65}" srcId="{2B17A9A0-AD4F-46AE-99A3-A3042C842045}" destId="{44C9CD1E-F44A-4117-A24C-3AA344872D96}" srcOrd="0" destOrd="0" parTransId="{FDB772AF-85B6-4041-8FF5-B4B6583BC301}" sibTransId="{9FE7175F-3840-4796-A6FC-7E059E87C7B8}"/>
    <dgm:cxn modelId="{17C2A041-3A0A-4E2C-8085-325681CCEC85}" type="presOf" srcId="{BB96E73E-1A74-44AE-9C40-99C733B20D83}" destId="{47B20CBC-38FB-43C8-BED1-6F5736449462}" srcOrd="0" destOrd="0" presId="urn:microsoft.com/office/officeart/2005/8/layout/hList3"/>
    <dgm:cxn modelId="{5EEEBA1C-DD5E-4107-8A3F-C53FA22417BB}" type="presOf" srcId="{44C9CD1E-F44A-4117-A24C-3AA344872D96}" destId="{6B141AB9-23AA-43D9-8765-F69D35BE3E34}" srcOrd="0" destOrd="0" presId="urn:microsoft.com/office/officeart/2005/8/layout/hList3"/>
    <dgm:cxn modelId="{3BB1E8D1-4B0E-4E83-8CC2-DF0C8C0AEFDF}" type="presParOf" srcId="{F7C19F68-DDFD-4AC0-B93D-4EF2B472E74B}" destId="{6B141AB9-23AA-43D9-8765-F69D35BE3E34}" srcOrd="0" destOrd="0" presId="urn:microsoft.com/office/officeart/2005/8/layout/hList3"/>
    <dgm:cxn modelId="{6DC67062-BE63-403A-864D-D6A50D12947E}" type="presParOf" srcId="{F7C19F68-DDFD-4AC0-B93D-4EF2B472E74B}" destId="{C374389D-36EF-45EC-850A-8B0F671F2E5C}" srcOrd="1" destOrd="0" presId="urn:microsoft.com/office/officeart/2005/8/layout/hList3"/>
    <dgm:cxn modelId="{F69F087F-CA9D-4997-A575-0BAF81AEBD6A}" type="presParOf" srcId="{C374389D-36EF-45EC-850A-8B0F671F2E5C}" destId="{47B20CBC-38FB-43C8-BED1-6F5736449462}" srcOrd="0" destOrd="0" presId="urn:microsoft.com/office/officeart/2005/8/layout/hList3"/>
    <dgm:cxn modelId="{597B4331-426D-4CBD-9333-0A0818860419}" type="presParOf" srcId="{C374389D-36EF-45EC-850A-8B0F671F2E5C}" destId="{FEDFA641-FBEA-49CB-BEF4-9A6E7580D8C1}" srcOrd="1" destOrd="0" presId="urn:microsoft.com/office/officeart/2005/8/layout/hList3"/>
    <dgm:cxn modelId="{6688BE11-F466-4E77-9D4E-0CAD7FD4D9FB}" type="presParOf" srcId="{C374389D-36EF-45EC-850A-8B0F671F2E5C}" destId="{1384146A-03D0-4B73-919E-E29CB74340C8}" srcOrd="2" destOrd="0" presId="urn:microsoft.com/office/officeart/2005/8/layout/hList3"/>
    <dgm:cxn modelId="{2658747F-1966-4ABC-9049-28AE189EC437}" type="presParOf" srcId="{C374389D-36EF-45EC-850A-8B0F671F2E5C}" destId="{30D6A849-02EA-4E98-8797-38D9BAB0CEC4}" srcOrd="3" destOrd="0" presId="urn:microsoft.com/office/officeart/2005/8/layout/hList3"/>
    <dgm:cxn modelId="{AD275E22-4EB2-4538-97F5-C2E5605F0F9D}" type="presParOf" srcId="{F7C19F68-DDFD-4AC0-B93D-4EF2B472E74B}" destId="{1D03DD6A-C12E-494F-B90B-E4E84EC15EE7}" srcOrd="2" destOrd="0" presId="urn:microsoft.com/office/officeart/2005/8/layout/h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73EB59E-1E73-4E79-898C-A4202B69FD67}" type="doc">
      <dgm:prSet loTypeId="urn:microsoft.com/office/officeart/2005/8/layout/vProcess5" loCatId="process" qsTypeId="urn:microsoft.com/office/officeart/2005/8/quickstyle/simple1" qsCatId="simple" csTypeId="urn:microsoft.com/office/officeart/2005/8/colors/colorful2" csCatId="colorful" phldr="1"/>
      <dgm:spPr/>
    </dgm:pt>
    <dgm:pt modelId="{9083E623-603A-4869-857B-EE00A1862D10}">
      <dgm:prSet/>
      <dgm:spPr/>
      <dgm:t>
        <a:bodyPr/>
        <a:lstStyle/>
        <a:p>
          <a:r>
            <a:rPr lang="en-US" smtClean="0"/>
            <a:t>What administrative functions are missing? </a:t>
          </a:r>
          <a:endParaRPr lang="en-US"/>
        </a:p>
      </dgm:t>
    </dgm:pt>
    <dgm:pt modelId="{CDFC96DB-B071-4313-BFEB-C16013145793}" type="parTrans" cxnId="{7504C863-85B0-4EAE-9787-06AFF2BD802B}">
      <dgm:prSet/>
      <dgm:spPr/>
      <dgm:t>
        <a:bodyPr/>
        <a:lstStyle/>
        <a:p>
          <a:endParaRPr lang="en-US"/>
        </a:p>
      </dgm:t>
    </dgm:pt>
    <dgm:pt modelId="{0BCFCC61-D766-4E6F-87D7-6E15B67DC067}" type="sibTrans" cxnId="{7504C863-85B0-4EAE-9787-06AFF2BD802B}">
      <dgm:prSet/>
      <dgm:spPr/>
      <dgm:t>
        <a:bodyPr/>
        <a:lstStyle/>
        <a:p>
          <a:endParaRPr lang="en-US"/>
        </a:p>
      </dgm:t>
    </dgm:pt>
    <dgm:pt modelId="{4CD55BFB-6438-411D-9DAE-9AA90F44F89B}">
      <dgm:prSet/>
      <dgm:spPr/>
      <dgm:t>
        <a:bodyPr/>
        <a:lstStyle/>
        <a:p>
          <a:r>
            <a:rPr lang="en-US" dirty="0" smtClean="0"/>
            <a:t>Improvements to Federated Workflow?</a:t>
          </a:r>
          <a:endParaRPr lang="en-US" dirty="0"/>
        </a:p>
      </dgm:t>
    </dgm:pt>
    <dgm:pt modelId="{7B0C75C0-E2BC-4BA4-B412-925BD122EBC0}" type="parTrans" cxnId="{2B54F456-AEB7-40C2-9D22-DFF1BC522D69}">
      <dgm:prSet/>
      <dgm:spPr/>
      <dgm:t>
        <a:bodyPr/>
        <a:lstStyle/>
        <a:p>
          <a:endParaRPr lang="en-US"/>
        </a:p>
      </dgm:t>
    </dgm:pt>
    <dgm:pt modelId="{EA8C5A8A-245B-408C-B81B-460B9B4E1619}" type="sibTrans" cxnId="{2B54F456-AEB7-40C2-9D22-DFF1BC522D69}">
      <dgm:prSet/>
      <dgm:spPr/>
      <dgm:t>
        <a:bodyPr/>
        <a:lstStyle/>
        <a:p>
          <a:endParaRPr lang="en-US"/>
        </a:p>
      </dgm:t>
    </dgm:pt>
    <dgm:pt modelId="{4328CE6B-9AFD-45E9-9CBD-AAF83BB526CE}">
      <dgm:prSet/>
      <dgm:spPr/>
      <dgm:t>
        <a:bodyPr/>
        <a:lstStyle/>
        <a:p>
          <a:r>
            <a:rPr lang="en-US" dirty="0" smtClean="0"/>
            <a:t>Biometric as a potential multi-factor authentication option?</a:t>
          </a:r>
          <a:endParaRPr lang="en-US" dirty="0"/>
        </a:p>
      </dgm:t>
    </dgm:pt>
    <dgm:pt modelId="{7565BF94-E0F3-4AE8-BFD6-60BF367730F5}" type="parTrans" cxnId="{88C1C46C-7946-4358-8872-10291CFB674A}">
      <dgm:prSet/>
      <dgm:spPr/>
      <dgm:t>
        <a:bodyPr/>
        <a:lstStyle/>
        <a:p>
          <a:endParaRPr lang="en-US"/>
        </a:p>
      </dgm:t>
    </dgm:pt>
    <dgm:pt modelId="{32DD6796-12F5-4A90-9602-31B1B9EF1B18}" type="sibTrans" cxnId="{88C1C46C-7946-4358-8872-10291CFB674A}">
      <dgm:prSet/>
      <dgm:spPr/>
      <dgm:t>
        <a:bodyPr/>
        <a:lstStyle/>
        <a:p>
          <a:endParaRPr lang="en-US"/>
        </a:p>
      </dgm:t>
    </dgm:pt>
    <dgm:pt modelId="{786D513E-28EE-4709-BE13-88FBBE2E2FC6}">
      <dgm:prSet phldrT="[Text]"/>
      <dgm:spPr/>
      <dgm:t>
        <a:bodyPr/>
        <a:lstStyle/>
        <a:p>
          <a:r>
            <a:rPr lang="en-US" dirty="0" smtClean="0"/>
            <a:t>What do agencies want to see in their SAW reports? </a:t>
          </a:r>
          <a:endParaRPr lang="en-US" dirty="0"/>
        </a:p>
      </dgm:t>
    </dgm:pt>
    <dgm:pt modelId="{B885F3E8-5871-4042-AF52-FDBC04E34535}" type="parTrans" cxnId="{ADC11C54-CB30-4280-84D8-56617B331B30}">
      <dgm:prSet/>
      <dgm:spPr/>
      <dgm:t>
        <a:bodyPr/>
        <a:lstStyle/>
        <a:p>
          <a:endParaRPr lang="en-US"/>
        </a:p>
      </dgm:t>
    </dgm:pt>
    <dgm:pt modelId="{A8BBCC40-8EF6-4C19-8BEA-A09190F9A897}" type="sibTrans" cxnId="{ADC11C54-CB30-4280-84D8-56617B331B30}">
      <dgm:prSet/>
      <dgm:spPr/>
      <dgm:t>
        <a:bodyPr/>
        <a:lstStyle/>
        <a:p>
          <a:endParaRPr lang="en-US"/>
        </a:p>
      </dgm:t>
    </dgm:pt>
    <dgm:pt modelId="{08A1D836-E16C-4617-A118-80ACA484BEA3}" type="pres">
      <dgm:prSet presAssocID="{173EB59E-1E73-4E79-898C-A4202B69FD67}" presName="outerComposite" presStyleCnt="0">
        <dgm:presLayoutVars>
          <dgm:chMax val="5"/>
          <dgm:dir/>
          <dgm:resizeHandles val="exact"/>
        </dgm:presLayoutVars>
      </dgm:prSet>
      <dgm:spPr/>
    </dgm:pt>
    <dgm:pt modelId="{EFCA6A4E-6DF8-45CE-BE2C-D8C54E46ED3F}" type="pres">
      <dgm:prSet presAssocID="{173EB59E-1E73-4E79-898C-A4202B69FD67}" presName="dummyMaxCanvas" presStyleCnt="0">
        <dgm:presLayoutVars/>
      </dgm:prSet>
      <dgm:spPr/>
    </dgm:pt>
    <dgm:pt modelId="{59E21477-6D9A-4788-93AA-B7AB5DB0EEA8}" type="pres">
      <dgm:prSet presAssocID="{173EB59E-1E73-4E79-898C-A4202B69FD67}" presName="FourNodes_1" presStyleLbl="node1" presStyleIdx="0" presStyleCnt="4">
        <dgm:presLayoutVars>
          <dgm:bulletEnabled val="1"/>
        </dgm:presLayoutVars>
      </dgm:prSet>
      <dgm:spPr/>
      <dgm:t>
        <a:bodyPr/>
        <a:lstStyle/>
        <a:p>
          <a:endParaRPr lang="en-US"/>
        </a:p>
      </dgm:t>
    </dgm:pt>
    <dgm:pt modelId="{D6A59246-197C-493D-AF55-D6531F8FDAAA}" type="pres">
      <dgm:prSet presAssocID="{173EB59E-1E73-4E79-898C-A4202B69FD67}" presName="FourNodes_2" presStyleLbl="node1" presStyleIdx="1" presStyleCnt="4">
        <dgm:presLayoutVars>
          <dgm:bulletEnabled val="1"/>
        </dgm:presLayoutVars>
      </dgm:prSet>
      <dgm:spPr/>
      <dgm:t>
        <a:bodyPr/>
        <a:lstStyle/>
        <a:p>
          <a:endParaRPr lang="en-US"/>
        </a:p>
      </dgm:t>
    </dgm:pt>
    <dgm:pt modelId="{00172A07-8202-4C20-8C59-BFE77F6484C5}" type="pres">
      <dgm:prSet presAssocID="{173EB59E-1E73-4E79-898C-A4202B69FD67}" presName="FourNodes_3" presStyleLbl="node1" presStyleIdx="2" presStyleCnt="4">
        <dgm:presLayoutVars>
          <dgm:bulletEnabled val="1"/>
        </dgm:presLayoutVars>
      </dgm:prSet>
      <dgm:spPr/>
      <dgm:t>
        <a:bodyPr/>
        <a:lstStyle/>
        <a:p>
          <a:endParaRPr lang="en-US"/>
        </a:p>
      </dgm:t>
    </dgm:pt>
    <dgm:pt modelId="{111F7248-895E-4BFA-AC57-7FC2C4A5C855}" type="pres">
      <dgm:prSet presAssocID="{173EB59E-1E73-4E79-898C-A4202B69FD67}" presName="FourNodes_4" presStyleLbl="node1" presStyleIdx="3" presStyleCnt="4">
        <dgm:presLayoutVars>
          <dgm:bulletEnabled val="1"/>
        </dgm:presLayoutVars>
      </dgm:prSet>
      <dgm:spPr/>
      <dgm:t>
        <a:bodyPr/>
        <a:lstStyle/>
        <a:p>
          <a:endParaRPr lang="en-US"/>
        </a:p>
      </dgm:t>
    </dgm:pt>
    <dgm:pt modelId="{F9D4AB2F-1CC3-4475-94AD-451A90149A8D}" type="pres">
      <dgm:prSet presAssocID="{173EB59E-1E73-4E79-898C-A4202B69FD67}" presName="FourConn_1-2" presStyleLbl="fgAccFollowNode1" presStyleIdx="0" presStyleCnt="3">
        <dgm:presLayoutVars>
          <dgm:bulletEnabled val="1"/>
        </dgm:presLayoutVars>
      </dgm:prSet>
      <dgm:spPr/>
      <dgm:t>
        <a:bodyPr/>
        <a:lstStyle/>
        <a:p>
          <a:endParaRPr lang="en-US"/>
        </a:p>
      </dgm:t>
    </dgm:pt>
    <dgm:pt modelId="{22CC5DAF-6DBA-4A51-9446-5186D1718BA7}" type="pres">
      <dgm:prSet presAssocID="{173EB59E-1E73-4E79-898C-A4202B69FD67}" presName="FourConn_2-3" presStyleLbl="fgAccFollowNode1" presStyleIdx="1" presStyleCnt="3">
        <dgm:presLayoutVars>
          <dgm:bulletEnabled val="1"/>
        </dgm:presLayoutVars>
      </dgm:prSet>
      <dgm:spPr/>
      <dgm:t>
        <a:bodyPr/>
        <a:lstStyle/>
        <a:p>
          <a:endParaRPr lang="en-US"/>
        </a:p>
      </dgm:t>
    </dgm:pt>
    <dgm:pt modelId="{865C7AEA-4277-4D51-AD40-636B9C13544E}" type="pres">
      <dgm:prSet presAssocID="{173EB59E-1E73-4E79-898C-A4202B69FD67}" presName="FourConn_3-4" presStyleLbl="fgAccFollowNode1" presStyleIdx="2" presStyleCnt="3">
        <dgm:presLayoutVars>
          <dgm:bulletEnabled val="1"/>
        </dgm:presLayoutVars>
      </dgm:prSet>
      <dgm:spPr/>
      <dgm:t>
        <a:bodyPr/>
        <a:lstStyle/>
        <a:p>
          <a:endParaRPr lang="en-US"/>
        </a:p>
      </dgm:t>
    </dgm:pt>
    <dgm:pt modelId="{4F7CC380-77C4-4FE1-8560-1C23112273EF}" type="pres">
      <dgm:prSet presAssocID="{173EB59E-1E73-4E79-898C-A4202B69FD67}" presName="FourNodes_1_text" presStyleLbl="node1" presStyleIdx="3" presStyleCnt="4">
        <dgm:presLayoutVars>
          <dgm:bulletEnabled val="1"/>
        </dgm:presLayoutVars>
      </dgm:prSet>
      <dgm:spPr/>
      <dgm:t>
        <a:bodyPr/>
        <a:lstStyle/>
        <a:p>
          <a:endParaRPr lang="en-US"/>
        </a:p>
      </dgm:t>
    </dgm:pt>
    <dgm:pt modelId="{D5CF8A7B-08B5-4F64-A7E0-A4A64B0E4795}" type="pres">
      <dgm:prSet presAssocID="{173EB59E-1E73-4E79-898C-A4202B69FD67}" presName="FourNodes_2_text" presStyleLbl="node1" presStyleIdx="3" presStyleCnt="4">
        <dgm:presLayoutVars>
          <dgm:bulletEnabled val="1"/>
        </dgm:presLayoutVars>
      </dgm:prSet>
      <dgm:spPr/>
      <dgm:t>
        <a:bodyPr/>
        <a:lstStyle/>
        <a:p>
          <a:endParaRPr lang="en-US"/>
        </a:p>
      </dgm:t>
    </dgm:pt>
    <dgm:pt modelId="{6E4FA07C-E50D-4ACC-BDD5-7F2D58DE6A22}" type="pres">
      <dgm:prSet presAssocID="{173EB59E-1E73-4E79-898C-A4202B69FD67}" presName="FourNodes_3_text" presStyleLbl="node1" presStyleIdx="3" presStyleCnt="4">
        <dgm:presLayoutVars>
          <dgm:bulletEnabled val="1"/>
        </dgm:presLayoutVars>
      </dgm:prSet>
      <dgm:spPr/>
      <dgm:t>
        <a:bodyPr/>
        <a:lstStyle/>
        <a:p>
          <a:endParaRPr lang="en-US"/>
        </a:p>
      </dgm:t>
    </dgm:pt>
    <dgm:pt modelId="{46FD8777-B985-4175-8040-FA75B2CE8DBB}" type="pres">
      <dgm:prSet presAssocID="{173EB59E-1E73-4E79-898C-A4202B69FD67}" presName="FourNodes_4_text" presStyleLbl="node1" presStyleIdx="3" presStyleCnt="4">
        <dgm:presLayoutVars>
          <dgm:bulletEnabled val="1"/>
        </dgm:presLayoutVars>
      </dgm:prSet>
      <dgm:spPr/>
      <dgm:t>
        <a:bodyPr/>
        <a:lstStyle/>
        <a:p>
          <a:endParaRPr lang="en-US"/>
        </a:p>
      </dgm:t>
    </dgm:pt>
  </dgm:ptLst>
  <dgm:cxnLst>
    <dgm:cxn modelId="{88C1C46C-7946-4358-8872-10291CFB674A}" srcId="{173EB59E-1E73-4E79-898C-A4202B69FD67}" destId="{4328CE6B-9AFD-45E9-9CBD-AAF83BB526CE}" srcOrd="3" destOrd="0" parTransId="{7565BF94-E0F3-4AE8-BFD6-60BF367730F5}" sibTransId="{32DD6796-12F5-4A90-9602-31B1B9EF1B18}"/>
    <dgm:cxn modelId="{69B4A6F5-F5BB-4D4C-8513-A0B50CB66EE6}" type="presOf" srcId="{4328CE6B-9AFD-45E9-9CBD-AAF83BB526CE}" destId="{111F7248-895E-4BFA-AC57-7FC2C4A5C855}" srcOrd="0" destOrd="0" presId="urn:microsoft.com/office/officeart/2005/8/layout/vProcess5"/>
    <dgm:cxn modelId="{523C9E60-A780-4330-90E6-48ACDA45D66D}" type="presOf" srcId="{4CD55BFB-6438-411D-9DAE-9AA90F44F89B}" destId="{6E4FA07C-E50D-4ACC-BDD5-7F2D58DE6A22}" srcOrd="1" destOrd="0" presId="urn:microsoft.com/office/officeart/2005/8/layout/vProcess5"/>
    <dgm:cxn modelId="{CE7B6F8D-6476-4F8C-94BA-8EF1AC4D5E33}" type="presOf" srcId="{9083E623-603A-4869-857B-EE00A1862D10}" destId="{D6A59246-197C-493D-AF55-D6531F8FDAAA}" srcOrd="0" destOrd="0" presId="urn:microsoft.com/office/officeart/2005/8/layout/vProcess5"/>
    <dgm:cxn modelId="{4BB4884E-6E93-48C1-96AD-6FC964297B73}" type="presOf" srcId="{4CD55BFB-6438-411D-9DAE-9AA90F44F89B}" destId="{00172A07-8202-4C20-8C59-BFE77F6484C5}" srcOrd="0" destOrd="0" presId="urn:microsoft.com/office/officeart/2005/8/layout/vProcess5"/>
    <dgm:cxn modelId="{1B38B9F5-DDD1-47B5-91D9-BEB15A33F1B2}" type="presOf" srcId="{786D513E-28EE-4709-BE13-88FBBE2E2FC6}" destId="{4F7CC380-77C4-4FE1-8560-1C23112273EF}" srcOrd="1" destOrd="0" presId="urn:microsoft.com/office/officeart/2005/8/layout/vProcess5"/>
    <dgm:cxn modelId="{8C283D43-B862-409F-B189-E11DBE9A38D0}" type="presOf" srcId="{4328CE6B-9AFD-45E9-9CBD-AAF83BB526CE}" destId="{46FD8777-B985-4175-8040-FA75B2CE8DBB}" srcOrd="1" destOrd="0" presId="urn:microsoft.com/office/officeart/2005/8/layout/vProcess5"/>
    <dgm:cxn modelId="{ADC11C54-CB30-4280-84D8-56617B331B30}" srcId="{173EB59E-1E73-4E79-898C-A4202B69FD67}" destId="{786D513E-28EE-4709-BE13-88FBBE2E2FC6}" srcOrd="0" destOrd="0" parTransId="{B885F3E8-5871-4042-AF52-FDBC04E34535}" sibTransId="{A8BBCC40-8EF6-4C19-8BEA-A09190F9A897}"/>
    <dgm:cxn modelId="{2B54F456-AEB7-40C2-9D22-DFF1BC522D69}" srcId="{173EB59E-1E73-4E79-898C-A4202B69FD67}" destId="{4CD55BFB-6438-411D-9DAE-9AA90F44F89B}" srcOrd="2" destOrd="0" parTransId="{7B0C75C0-E2BC-4BA4-B412-925BD122EBC0}" sibTransId="{EA8C5A8A-245B-408C-B81B-460B9B4E1619}"/>
    <dgm:cxn modelId="{A1F65A4D-1B65-4081-B2DF-DABB1995074F}" type="presOf" srcId="{173EB59E-1E73-4E79-898C-A4202B69FD67}" destId="{08A1D836-E16C-4617-A118-80ACA484BEA3}" srcOrd="0" destOrd="0" presId="urn:microsoft.com/office/officeart/2005/8/layout/vProcess5"/>
    <dgm:cxn modelId="{7504C863-85B0-4EAE-9787-06AFF2BD802B}" srcId="{173EB59E-1E73-4E79-898C-A4202B69FD67}" destId="{9083E623-603A-4869-857B-EE00A1862D10}" srcOrd="1" destOrd="0" parTransId="{CDFC96DB-B071-4313-BFEB-C16013145793}" sibTransId="{0BCFCC61-D766-4E6F-87D7-6E15B67DC067}"/>
    <dgm:cxn modelId="{1996DFCE-4DFA-4AD4-9A42-FF180E61CB0F}" type="presOf" srcId="{9083E623-603A-4869-857B-EE00A1862D10}" destId="{D5CF8A7B-08B5-4F64-A7E0-A4A64B0E4795}" srcOrd="1" destOrd="0" presId="urn:microsoft.com/office/officeart/2005/8/layout/vProcess5"/>
    <dgm:cxn modelId="{AB577220-224D-44BB-AE4A-6A9EBD151B30}" type="presOf" srcId="{A8BBCC40-8EF6-4C19-8BEA-A09190F9A897}" destId="{F9D4AB2F-1CC3-4475-94AD-451A90149A8D}" srcOrd="0" destOrd="0" presId="urn:microsoft.com/office/officeart/2005/8/layout/vProcess5"/>
    <dgm:cxn modelId="{84F38E3A-B119-436E-8D6D-16FFF8026EA5}" type="presOf" srcId="{EA8C5A8A-245B-408C-B81B-460B9B4E1619}" destId="{865C7AEA-4277-4D51-AD40-636B9C13544E}" srcOrd="0" destOrd="0" presId="urn:microsoft.com/office/officeart/2005/8/layout/vProcess5"/>
    <dgm:cxn modelId="{32954C24-3BD8-4A6F-AD31-C4A39F2CC067}" type="presOf" srcId="{0BCFCC61-D766-4E6F-87D7-6E15B67DC067}" destId="{22CC5DAF-6DBA-4A51-9446-5186D1718BA7}" srcOrd="0" destOrd="0" presId="urn:microsoft.com/office/officeart/2005/8/layout/vProcess5"/>
    <dgm:cxn modelId="{039DEB25-EFF0-4A1D-B93F-605262B1E781}" type="presOf" srcId="{786D513E-28EE-4709-BE13-88FBBE2E2FC6}" destId="{59E21477-6D9A-4788-93AA-B7AB5DB0EEA8}" srcOrd="0" destOrd="0" presId="urn:microsoft.com/office/officeart/2005/8/layout/vProcess5"/>
    <dgm:cxn modelId="{AF26C07F-BED9-4B72-8531-71B08BFB6B47}" type="presParOf" srcId="{08A1D836-E16C-4617-A118-80ACA484BEA3}" destId="{EFCA6A4E-6DF8-45CE-BE2C-D8C54E46ED3F}" srcOrd="0" destOrd="0" presId="urn:microsoft.com/office/officeart/2005/8/layout/vProcess5"/>
    <dgm:cxn modelId="{A3764D43-F7D8-4C5E-B3DF-72424CD1258C}" type="presParOf" srcId="{08A1D836-E16C-4617-A118-80ACA484BEA3}" destId="{59E21477-6D9A-4788-93AA-B7AB5DB0EEA8}" srcOrd="1" destOrd="0" presId="urn:microsoft.com/office/officeart/2005/8/layout/vProcess5"/>
    <dgm:cxn modelId="{D1981C00-9053-477F-AE46-73EB8DA9DB67}" type="presParOf" srcId="{08A1D836-E16C-4617-A118-80ACA484BEA3}" destId="{D6A59246-197C-493D-AF55-D6531F8FDAAA}" srcOrd="2" destOrd="0" presId="urn:microsoft.com/office/officeart/2005/8/layout/vProcess5"/>
    <dgm:cxn modelId="{B2A2D199-06EB-4C08-9AA9-77E049B3BD55}" type="presParOf" srcId="{08A1D836-E16C-4617-A118-80ACA484BEA3}" destId="{00172A07-8202-4C20-8C59-BFE77F6484C5}" srcOrd="3" destOrd="0" presId="urn:microsoft.com/office/officeart/2005/8/layout/vProcess5"/>
    <dgm:cxn modelId="{4421EFFC-37F9-437C-AE26-3799125297CA}" type="presParOf" srcId="{08A1D836-E16C-4617-A118-80ACA484BEA3}" destId="{111F7248-895E-4BFA-AC57-7FC2C4A5C855}" srcOrd="4" destOrd="0" presId="urn:microsoft.com/office/officeart/2005/8/layout/vProcess5"/>
    <dgm:cxn modelId="{C984C4E8-23B4-48C0-AE2F-9BA7DF2C86A2}" type="presParOf" srcId="{08A1D836-E16C-4617-A118-80ACA484BEA3}" destId="{F9D4AB2F-1CC3-4475-94AD-451A90149A8D}" srcOrd="5" destOrd="0" presId="urn:microsoft.com/office/officeart/2005/8/layout/vProcess5"/>
    <dgm:cxn modelId="{C8A12C34-EC5B-4F79-9D97-D35816819C2F}" type="presParOf" srcId="{08A1D836-E16C-4617-A118-80ACA484BEA3}" destId="{22CC5DAF-6DBA-4A51-9446-5186D1718BA7}" srcOrd="6" destOrd="0" presId="urn:microsoft.com/office/officeart/2005/8/layout/vProcess5"/>
    <dgm:cxn modelId="{E2A1284E-30A7-4E36-9E4F-E6881158080B}" type="presParOf" srcId="{08A1D836-E16C-4617-A118-80ACA484BEA3}" destId="{865C7AEA-4277-4D51-AD40-636B9C13544E}" srcOrd="7" destOrd="0" presId="urn:microsoft.com/office/officeart/2005/8/layout/vProcess5"/>
    <dgm:cxn modelId="{F911A76B-E910-4866-A8D3-4975E179E49C}" type="presParOf" srcId="{08A1D836-E16C-4617-A118-80ACA484BEA3}" destId="{4F7CC380-77C4-4FE1-8560-1C23112273EF}" srcOrd="8" destOrd="0" presId="urn:microsoft.com/office/officeart/2005/8/layout/vProcess5"/>
    <dgm:cxn modelId="{CF2D93CB-8EDF-4BA1-BF61-D0ABCCC74D1D}" type="presParOf" srcId="{08A1D836-E16C-4617-A118-80ACA484BEA3}" destId="{D5CF8A7B-08B5-4F64-A7E0-A4A64B0E4795}" srcOrd="9" destOrd="0" presId="urn:microsoft.com/office/officeart/2005/8/layout/vProcess5"/>
    <dgm:cxn modelId="{9574379D-353C-4F66-BF0B-CEC9021142BF}" type="presParOf" srcId="{08A1D836-E16C-4617-A118-80ACA484BEA3}" destId="{6E4FA07C-E50D-4ACC-BDD5-7F2D58DE6A22}" srcOrd="10" destOrd="0" presId="urn:microsoft.com/office/officeart/2005/8/layout/vProcess5"/>
    <dgm:cxn modelId="{FB814960-9D4C-4432-8237-B26C81B9FC3D}" type="presParOf" srcId="{08A1D836-E16C-4617-A118-80ACA484BEA3}" destId="{46FD8777-B985-4175-8040-FA75B2CE8DBB}"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14953F3-CE08-4C44-82EF-97272456794C}"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5F3DB265-D5D1-4268-B2DF-5EB639B081FA}">
      <dgm:prSet phldrT="[Text]"/>
      <dgm:spPr/>
      <dgm:t>
        <a:bodyPr/>
        <a:lstStyle/>
        <a:p>
          <a:r>
            <a:rPr lang="en-US" dirty="0" smtClean="0">
              <a:ln w="0"/>
              <a:effectLst>
                <a:outerShdw blurRad="38100" dist="25400" dir="5400000" algn="ctr" rotWithShape="0">
                  <a:srgbClr val="6E747A">
                    <a:alpha val="43000"/>
                  </a:srgbClr>
                </a:outerShdw>
              </a:effectLst>
            </a:rPr>
            <a:t>Areas Requiring Additional Agency Involvement:</a:t>
          </a:r>
          <a:endParaRPr lang="en-US" dirty="0"/>
        </a:p>
      </dgm:t>
    </dgm:pt>
    <dgm:pt modelId="{8DF1307D-EFEE-4F89-8891-C6BE4BC99818}" type="parTrans" cxnId="{AD01ADEA-22D4-4749-A7E3-60E82D80F005}">
      <dgm:prSet/>
      <dgm:spPr/>
      <dgm:t>
        <a:bodyPr/>
        <a:lstStyle/>
        <a:p>
          <a:endParaRPr lang="en-US"/>
        </a:p>
      </dgm:t>
    </dgm:pt>
    <dgm:pt modelId="{0A05FA8E-3602-45E5-A145-F608C09E7ADB}" type="sibTrans" cxnId="{AD01ADEA-22D4-4749-A7E3-60E82D80F005}">
      <dgm:prSet/>
      <dgm:spPr/>
      <dgm:t>
        <a:bodyPr/>
        <a:lstStyle/>
        <a:p>
          <a:endParaRPr lang="en-US"/>
        </a:p>
      </dgm:t>
    </dgm:pt>
    <dgm:pt modelId="{81E57431-500E-462E-A2F6-2EF120E4C47F}" type="pres">
      <dgm:prSet presAssocID="{D14953F3-CE08-4C44-82EF-97272456794C}" presName="linear" presStyleCnt="0">
        <dgm:presLayoutVars>
          <dgm:animLvl val="lvl"/>
          <dgm:resizeHandles val="exact"/>
        </dgm:presLayoutVars>
      </dgm:prSet>
      <dgm:spPr/>
      <dgm:t>
        <a:bodyPr/>
        <a:lstStyle/>
        <a:p>
          <a:endParaRPr lang="en-US"/>
        </a:p>
      </dgm:t>
    </dgm:pt>
    <dgm:pt modelId="{E2D41E26-9648-4DA9-8464-DEC71E881A09}" type="pres">
      <dgm:prSet presAssocID="{5F3DB265-D5D1-4268-B2DF-5EB639B081FA}" presName="parentText" presStyleLbl="node1" presStyleIdx="0" presStyleCnt="1" custScaleY="28541" custLinFactNeighborX="1940" custLinFactNeighborY="-2122">
        <dgm:presLayoutVars>
          <dgm:chMax val="0"/>
          <dgm:bulletEnabled val="1"/>
        </dgm:presLayoutVars>
      </dgm:prSet>
      <dgm:spPr/>
      <dgm:t>
        <a:bodyPr/>
        <a:lstStyle/>
        <a:p>
          <a:endParaRPr lang="en-US"/>
        </a:p>
      </dgm:t>
    </dgm:pt>
  </dgm:ptLst>
  <dgm:cxnLst>
    <dgm:cxn modelId="{FCAACC99-23A7-4814-8BBD-BB26C3FB5816}" type="presOf" srcId="{D14953F3-CE08-4C44-82EF-97272456794C}" destId="{81E57431-500E-462E-A2F6-2EF120E4C47F}" srcOrd="0" destOrd="0" presId="urn:microsoft.com/office/officeart/2005/8/layout/vList2"/>
    <dgm:cxn modelId="{D15C1841-A87F-4C99-BAA3-6296D74CDA85}" type="presOf" srcId="{5F3DB265-D5D1-4268-B2DF-5EB639B081FA}" destId="{E2D41E26-9648-4DA9-8464-DEC71E881A09}" srcOrd="0" destOrd="0" presId="urn:microsoft.com/office/officeart/2005/8/layout/vList2"/>
    <dgm:cxn modelId="{AD01ADEA-22D4-4749-A7E3-60E82D80F005}" srcId="{D14953F3-CE08-4C44-82EF-97272456794C}" destId="{5F3DB265-D5D1-4268-B2DF-5EB639B081FA}" srcOrd="0" destOrd="0" parTransId="{8DF1307D-EFEE-4F89-8891-C6BE4BC99818}" sibTransId="{0A05FA8E-3602-45E5-A145-F608C09E7ADB}"/>
    <dgm:cxn modelId="{1A5EF584-53AD-49F1-BB1B-A00C5695A043}" type="presParOf" srcId="{81E57431-500E-462E-A2F6-2EF120E4C47F}" destId="{E2D41E26-9648-4DA9-8464-DEC71E881A09}"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5BC64C1-0D47-4821-961A-0BCE660838C4}"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1EF65C98-BC77-4CEE-B7AB-1418F8A62BB2}">
      <dgm:prSet phldrT="[Text]"/>
      <dgm:spPr/>
      <dgm:t>
        <a:bodyPr/>
        <a:lstStyle/>
        <a:p>
          <a:pPr algn="r"/>
          <a:r>
            <a:rPr lang="en-US" dirty="0" smtClean="0"/>
            <a:t>What are the Business problems you are trying to solve with SAW?</a:t>
          </a:r>
          <a:endParaRPr lang="en-US" dirty="0"/>
        </a:p>
      </dgm:t>
    </dgm:pt>
    <dgm:pt modelId="{338FEB71-12FB-41C9-8CC2-7EFDE6076F63}" type="parTrans" cxnId="{3D3F2353-C32D-41B2-A177-5959C448A848}">
      <dgm:prSet/>
      <dgm:spPr/>
      <dgm:t>
        <a:bodyPr/>
        <a:lstStyle/>
        <a:p>
          <a:endParaRPr lang="en-US"/>
        </a:p>
      </dgm:t>
    </dgm:pt>
    <dgm:pt modelId="{563110F1-E8AF-4EBC-AD35-A444C5245B6C}" type="sibTrans" cxnId="{3D3F2353-C32D-41B2-A177-5959C448A848}">
      <dgm:prSet/>
      <dgm:spPr/>
      <dgm:t>
        <a:bodyPr/>
        <a:lstStyle/>
        <a:p>
          <a:endParaRPr lang="en-US"/>
        </a:p>
      </dgm:t>
    </dgm:pt>
    <dgm:pt modelId="{9A05536E-11D9-45FF-AA8C-653C22B379EA}" type="pres">
      <dgm:prSet presAssocID="{65BC64C1-0D47-4821-961A-0BCE660838C4}" presName="linear" presStyleCnt="0">
        <dgm:presLayoutVars>
          <dgm:dir/>
          <dgm:resizeHandles val="exact"/>
        </dgm:presLayoutVars>
      </dgm:prSet>
      <dgm:spPr/>
      <dgm:t>
        <a:bodyPr/>
        <a:lstStyle/>
        <a:p>
          <a:endParaRPr lang="en-US"/>
        </a:p>
      </dgm:t>
    </dgm:pt>
    <dgm:pt modelId="{A98D25E8-EF33-4AC7-9F61-2B946AEEB418}" type="pres">
      <dgm:prSet presAssocID="{1EF65C98-BC77-4CEE-B7AB-1418F8A62BB2}" presName="comp" presStyleCnt="0"/>
      <dgm:spPr/>
    </dgm:pt>
    <dgm:pt modelId="{04638DA5-D561-4346-A719-932FCF2E6D1F}" type="pres">
      <dgm:prSet presAssocID="{1EF65C98-BC77-4CEE-B7AB-1418F8A62BB2}" presName="box" presStyleLbl="node1" presStyleIdx="0" presStyleCnt="1"/>
      <dgm:spPr/>
      <dgm:t>
        <a:bodyPr/>
        <a:lstStyle/>
        <a:p>
          <a:endParaRPr lang="en-US"/>
        </a:p>
      </dgm:t>
    </dgm:pt>
    <dgm:pt modelId="{5AC4374F-5F9F-4DCD-960A-55673612EA88}" type="pres">
      <dgm:prSet presAssocID="{1EF65C98-BC77-4CEE-B7AB-1418F8A62BB2}" presName="img" presStyleLbl="fgImgPlace1" presStyleIdx="0" presStyleCnt="1" custScaleX="172254" custScaleY="125081" custLinFactNeighborX="16526" custLinFactNeighborY="360"/>
      <dgm:spPr>
        <a:blipFill rotWithShape="1">
          <a:blip xmlns:r="http://schemas.openxmlformats.org/officeDocument/2006/relationships" r:embed="rId1"/>
          <a:stretch>
            <a:fillRect/>
          </a:stretch>
        </a:blipFill>
      </dgm:spPr>
    </dgm:pt>
    <dgm:pt modelId="{EA0CFEDF-9187-4127-B24D-253E9F5A7BAE}" type="pres">
      <dgm:prSet presAssocID="{1EF65C98-BC77-4CEE-B7AB-1418F8A62BB2}" presName="text" presStyleLbl="node1" presStyleIdx="0" presStyleCnt="1">
        <dgm:presLayoutVars>
          <dgm:bulletEnabled val="1"/>
        </dgm:presLayoutVars>
      </dgm:prSet>
      <dgm:spPr/>
      <dgm:t>
        <a:bodyPr/>
        <a:lstStyle/>
        <a:p>
          <a:endParaRPr lang="en-US"/>
        </a:p>
      </dgm:t>
    </dgm:pt>
  </dgm:ptLst>
  <dgm:cxnLst>
    <dgm:cxn modelId="{4126539D-CB53-44C3-B02A-22D0E3E70408}" type="presOf" srcId="{1EF65C98-BC77-4CEE-B7AB-1418F8A62BB2}" destId="{EA0CFEDF-9187-4127-B24D-253E9F5A7BAE}" srcOrd="1" destOrd="0" presId="urn:microsoft.com/office/officeart/2005/8/layout/vList4"/>
    <dgm:cxn modelId="{08268E7E-50E1-4955-81A2-6278B785C14C}" type="presOf" srcId="{1EF65C98-BC77-4CEE-B7AB-1418F8A62BB2}" destId="{04638DA5-D561-4346-A719-932FCF2E6D1F}" srcOrd="0" destOrd="0" presId="urn:microsoft.com/office/officeart/2005/8/layout/vList4"/>
    <dgm:cxn modelId="{3D3F2353-C32D-41B2-A177-5959C448A848}" srcId="{65BC64C1-0D47-4821-961A-0BCE660838C4}" destId="{1EF65C98-BC77-4CEE-B7AB-1418F8A62BB2}" srcOrd="0" destOrd="0" parTransId="{338FEB71-12FB-41C9-8CC2-7EFDE6076F63}" sibTransId="{563110F1-E8AF-4EBC-AD35-A444C5245B6C}"/>
    <dgm:cxn modelId="{035BC9D6-5A4D-4853-B194-A0A381699684}" type="presOf" srcId="{65BC64C1-0D47-4821-961A-0BCE660838C4}" destId="{9A05536E-11D9-45FF-AA8C-653C22B379EA}" srcOrd="0" destOrd="0" presId="urn:microsoft.com/office/officeart/2005/8/layout/vList4"/>
    <dgm:cxn modelId="{EE5EA379-10E4-400C-B388-BAA55058D5CA}" type="presParOf" srcId="{9A05536E-11D9-45FF-AA8C-653C22B379EA}" destId="{A98D25E8-EF33-4AC7-9F61-2B946AEEB418}" srcOrd="0" destOrd="0" presId="urn:microsoft.com/office/officeart/2005/8/layout/vList4"/>
    <dgm:cxn modelId="{5AC878C3-1284-48EB-8FCF-9865F7F75C63}" type="presParOf" srcId="{A98D25E8-EF33-4AC7-9F61-2B946AEEB418}" destId="{04638DA5-D561-4346-A719-932FCF2E6D1F}" srcOrd="0" destOrd="0" presId="urn:microsoft.com/office/officeart/2005/8/layout/vList4"/>
    <dgm:cxn modelId="{5248115E-C916-484A-83B8-2C636D4761E9}" type="presParOf" srcId="{A98D25E8-EF33-4AC7-9F61-2B946AEEB418}" destId="{5AC4374F-5F9F-4DCD-960A-55673612EA88}" srcOrd="1" destOrd="0" presId="urn:microsoft.com/office/officeart/2005/8/layout/vList4"/>
    <dgm:cxn modelId="{E506587E-A362-49B8-957B-42DEC9DD0564}" type="presParOf" srcId="{A98D25E8-EF33-4AC7-9F61-2B946AEEB418}" destId="{EA0CFEDF-9187-4127-B24D-253E9F5A7BAE}"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FBD852-19EF-4DFA-9DEA-C5D2D245B0A3}"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21D6F43E-F76A-4EF7-89B2-FDA3C7FD6176}">
      <dgm:prSet/>
      <dgm:spPr/>
      <dgm:t>
        <a:bodyPr/>
        <a:lstStyle/>
        <a:p>
          <a:pPr rtl="0"/>
          <a:r>
            <a:rPr lang="en-US" b="0" baseline="0" smtClean="0"/>
            <a:t>SAW Exists to Provide</a:t>
          </a:r>
          <a:endParaRPr lang="en-US"/>
        </a:p>
      </dgm:t>
    </dgm:pt>
    <dgm:pt modelId="{E96D045C-AA68-43B4-ADF8-AD492D042797}" type="parTrans" cxnId="{93438922-3C81-454E-A76A-6B6CC80C1E70}">
      <dgm:prSet/>
      <dgm:spPr/>
      <dgm:t>
        <a:bodyPr/>
        <a:lstStyle/>
        <a:p>
          <a:endParaRPr lang="en-US"/>
        </a:p>
      </dgm:t>
    </dgm:pt>
    <dgm:pt modelId="{7C87A736-FE8B-4B36-8026-8202AE72521D}" type="sibTrans" cxnId="{93438922-3C81-454E-A76A-6B6CC80C1E70}">
      <dgm:prSet/>
      <dgm:spPr/>
      <dgm:t>
        <a:bodyPr/>
        <a:lstStyle/>
        <a:p>
          <a:endParaRPr lang="en-US"/>
        </a:p>
      </dgm:t>
    </dgm:pt>
    <dgm:pt modelId="{3357C97B-2118-4FFC-A0AF-EF37E1FF6452}" type="pres">
      <dgm:prSet presAssocID="{DAFBD852-19EF-4DFA-9DEA-C5D2D245B0A3}" presName="linear" presStyleCnt="0">
        <dgm:presLayoutVars>
          <dgm:animLvl val="lvl"/>
          <dgm:resizeHandles val="exact"/>
        </dgm:presLayoutVars>
      </dgm:prSet>
      <dgm:spPr/>
      <dgm:t>
        <a:bodyPr/>
        <a:lstStyle/>
        <a:p>
          <a:endParaRPr lang="en-US"/>
        </a:p>
      </dgm:t>
    </dgm:pt>
    <dgm:pt modelId="{0E32DD91-E8CB-45C7-A517-5C5BE9C46F37}" type="pres">
      <dgm:prSet presAssocID="{21D6F43E-F76A-4EF7-89B2-FDA3C7FD6176}" presName="parentText" presStyleLbl="node1" presStyleIdx="0" presStyleCnt="1" custScaleX="68098">
        <dgm:presLayoutVars>
          <dgm:chMax val="0"/>
          <dgm:bulletEnabled val="1"/>
        </dgm:presLayoutVars>
      </dgm:prSet>
      <dgm:spPr/>
      <dgm:t>
        <a:bodyPr/>
        <a:lstStyle/>
        <a:p>
          <a:endParaRPr lang="en-US"/>
        </a:p>
      </dgm:t>
    </dgm:pt>
  </dgm:ptLst>
  <dgm:cxnLst>
    <dgm:cxn modelId="{93438922-3C81-454E-A76A-6B6CC80C1E70}" srcId="{DAFBD852-19EF-4DFA-9DEA-C5D2D245B0A3}" destId="{21D6F43E-F76A-4EF7-89B2-FDA3C7FD6176}" srcOrd="0" destOrd="0" parTransId="{E96D045C-AA68-43B4-ADF8-AD492D042797}" sibTransId="{7C87A736-FE8B-4B36-8026-8202AE72521D}"/>
    <dgm:cxn modelId="{54780F0A-F880-4BB4-9D8E-F581CF2C4FCB}" type="presOf" srcId="{21D6F43E-F76A-4EF7-89B2-FDA3C7FD6176}" destId="{0E32DD91-E8CB-45C7-A517-5C5BE9C46F37}" srcOrd="0" destOrd="0" presId="urn:microsoft.com/office/officeart/2005/8/layout/vList2"/>
    <dgm:cxn modelId="{79A6ED75-5CA1-4C53-B78C-AB7220098395}" type="presOf" srcId="{DAFBD852-19EF-4DFA-9DEA-C5D2D245B0A3}" destId="{3357C97B-2118-4FFC-A0AF-EF37E1FF6452}" srcOrd="0" destOrd="0" presId="urn:microsoft.com/office/officeart/2005/8/layout/vList2"/>
    <dgm:cxn modelId="{E59CBBA0-CFF3-4B84-B722-83E97E7EDD7C}" type="presParOf" srcId="{3357C97B-2118-4FFC-A0AF-EF37E1FF6452}" destId="{0E32DD91-E8CB-45C7-A517-5C5BE9C46F3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5828F6-F50C-4ED9-AA55-37C2603C080B}" type="doc">
      <dgm:prSet loTypeId="urn:microsoft.com/office/officeart/2005/8/layout/hierarchy4" loCatId="list" qsTypeId="urn:microsoft.com/office/officeart/2005/8/quickstyle/simple1" qsCatId="simple" csTypeId="urn:microsoft.com/office/officeart/2005/8/colors/colorful1" csCatId="colorful" phldr="1"/>
      <dgm:spPr/>
      <dgm:t>
        <a:bodyPr/>
        <a:lstStyle/>
        <a:p>
          <a:endParaRPr lang="en-US"/>
        </a:p>
      </dgm:t>
    </dgm:pt>
    <dgm:pt modelId="{522EF496-D34F-46B1-9D02-502E1EA0197C}">
      <dgm:prSet phldrT="[Text]"/>
      <dgm:spPr/>
      <dgm:t>
        <a:bodyPr/>
        <a:lstStyle/>
        <a:p>
          <a:r>
            <a:rPr lang="en-US" dirty="0" smtClean="0"/>
            <a:t>A consistent authentication scheme for agency applications</a:t>
          </a:r>
          <a:endParaRPr lang="en-US" dirty="0"/>
        </a:p>
      </dgm:t>
    </dgm:pt>
    <dgm:pt modelId="{8106AE30-0180-4045-B81A-AC7BE57C929D}" type="parTrans" cxnId="{FF7809D0-7579-4EF2-85EC-316062A1AA8A}">
      <dgm:prSet/>
      <dgm:spPr/>
      <dgm:t>
        <a:bodyPr/>
        <a:lstStyle/>
        <a:p>
          <a:endParaRPr lang="en-US"/>
        </a:p>
      </dgm:t>
    </dgm:pt>
    <dgm:pt modelId="{86140678-AAD7-4891-BD17-4EE80365B041}" type="sibTrans" cxnId="{FF7809D0-7579-4EF2-85EC-316062A1AA8A}">
      <dgm:prSet/>
      <dgm:spPr/>
      <dgm:t>
        <a:bodyPr/>
        <a:lstStyle/>
        <a:p>
          <a:endParaRPr lang="en-US"/>
        </a:p>
      </dgm:t>
    </dgm:pt>
    <dgm:pt modelId="{EC592570-D687-4522-B965-E402DEA31348}">
      <dgm:prSet phldrT="[Text]"/>
      <dgm:spPr/>
      <dgm:t>
        <a:bodyPr/>
        <a:lstStyle/>
        <a:p>
          <a:r>
            <a:rPr lang="en-US" dirty="0" smtClean="0"/>
            <a:t>Secure authentication (MFA, KBA) for high-security agency applications (CAT3 or CAT4)</a:t>
          </a:r>
          <a:endParaRPr lang="en-US" dirty="0"/>
        </a:p>
      </dgm:t>
    </dgm:pt>
    <dgm:pt modelId="{2D227D8C-F751-4C47-AA9E-926671A10775}" type="sibTrans" cxnId="{ABBDE582-73A6-4B2D-A543-CC862B12D901}">
      <dgm:prSet/>
      <dgm:spPr/>
      <dgm:t>
        <a:bodyPr/>
        <a:lstStyle/>
        <a:p>
          <a:endParaRPr lang="en-US"/>
        </a:p>
      </dgm:t>
    </dgm:pt>
    <dgm:pt modelId="{C92D7FD4-FAE2-40D7-ADCF-23EEFF74C58C}" type="parTrans" cxnId="{ABBDE582-73A6-4B2D-A543-CC862B12D901}">
      <dgm:prSet/>
      <dgm:spPr/>
      <dgm:t>
        <a:bodyPr/>
        <a:lstStyle/>
        <a:p>
          <a:endParaRPr lang="en-US"/>
        </a:p>
      </dgm:t>
    </dgm:pt>
    <dgm:pt modelId="{B03EEA8A-F3E6-4656-933A-6BF19BCD2725}">
      <dgm:prSet phldrT="[Text]"/>
      <dgm:spPr/>
      <dgm:t>
        <a:bodyPr/>
        <a:lstStyle/>
        <a:p>
          <a:r>
            <a:rPr lang="en-US" dirty="0" smtClean="0"/>
            <a:t>A layer of protection for state agency applications (Proxy)</a:t>
          </a:r>
          <a:endParaRPr lang="en-US" dirty="0"/>
        </a:p>
      </dgm:t>
    </dgm:pt>
    <dgm:pt modelId="{8A1671AE-8E95-4176-B9F4-2E81CF981001}" type="sibTrans" cxnId="{8458A2E2-AA38-4DA0-986E-451B6AEA552B}">
      <dgm:prSet/>
      <dgm:spPr/>
      <dgm:t>
        <a:bodyPr/>
        <a:lstStyle/>
        <a:p>
          <a:endParaRPr lang="en-US"/>
        </a:p>
      </dgm:t>
    </dgm:pt>
    <dgm:pt modelId="{CAC3736C-12C4-488E-A2D6-3FE376B4F5DF}" type="parTrans" cxnId="{8458A2E2-AA38-4DA0-986E-451B6AEA552B}">
      <dgm:prSet/>
      <dgm:spPr/>
      <dgm:t>
        <a:bodyPr/>
        <a:lstStyle/>
        <a:p>
          <a:endParaRPr lang="en-US"/>
        </a:p>
      </dgm:t>
    </dgm:pt>
    <dgm:pt modelId="{40534592-E5B9-4CCA-9A5C-65947ACB92E0}">
      <dgm:prSet phldrT="[Text]"/>
      <dgm:spPr/>
      <dgm:t>
        <a:bodyPr/>
        <a:lstStyle/>
        <a:p>
          <a:r>
            <a:rPr lang="en-US" dirty="0" smtClean="0"/>
            <a:t>Selective access to agency online documents or services</a:t>
          </a:r>
          <a:endParaRPr lang="en-US" dirty="0"/>
        </a:p>
      </dgm:t>
    </dgm:pt>
    <dgm:pt modelId="{F65A320E-7D5E-49A7-BE71-D89481C016C3}" type="sibTrans" cxnId="{3AC1CE0E-B5C4-48CC-8188-B6B54AF951A3}">
      <dgm:prSet/>
      <dgm:spPr/>
      <dgm:t>
        <a:bodyPr/>
        <a:lstStyle/>
        <a:p>
          <a:endParaRPr lang="en-US"/>
        </a:p>
      </dgm:t>
    </dgm:pt>
    <dgm:pt modelId="{68930083-9962-4D64-A37C-63D8CBAA3C82}" type="parTrans" cxnId="{3AC1CE0E-B5C4-48CC-8188-B6B54AF951A3}">
      <dgm:prSet/>
      <dgm:spPr/>
      <dgm:t>
        <a:bodyPr/>
        <a:lstStyle/>
        <a:p>
          <a:endParaRPr lang="en-US"/>
        </a:p>
      </dgm:t>
    </dgm:pt>
    <dgm:pt modelId="{73B55EEC-429A-4641-8561-50D1AAC9B8A2}">
      <dgm:prSet phldrT="[Text]"/>
      <dgm:spPr/>
      <dgm:t>
        <a:bodyPr/>
        <a:lstStyle/>
        <a:p>
          <a:r>
            <a:rPr lang="en-US" dirty="0" smtClean="0"/>
            <a:t>Self-administered single sign-on access to multiple agency applications</a:t>
          </a:r>
          <a:endParaRPr lang="en-US" dirty="0"/>
        </a:p>
      </dgm:t>
    </dgm:pt>
    <dgm:pt modelId="{4ADBDCEE-09F9-4860-BB33-83A23EFCF668}" type="sibTrans" cxnId="{A0EEDEF9-4CC5-4558-BF1C-6D8D2813DFAB}">
      <dgm:prSet/>
      <dgm:spPr/>
      <dgm:t>
        <a:bodyPr/>
        <a:lstStyle/>
        <a:p>
          <a:endParaRPr lang="en-US"/>
        </a:p>
      </dgm:t>
    </dgm:pt>
    <dgm:pt modelId="{CB322645-7924-430E-85CE-1ECAD15419E7}" type="parTrans" cxnId="{A0EEDEF9-4CC5-4558-BF1C-6D8D2813DFAB}">
      <dgm:prSet/>
      <dgm:spPr/>
      <dgm:t>
        <a:bodyPr/>
        <a:lstStyle/>
        <a:p>
          <a:endParaRPr lang="en-US"/>
        </a:p>
      </dgm:t>
    </dgm:pt>
    <dgm:pt modelId="{D4C36E54-7A24-4591-B86D-76E96A8A28A7}" type="pres">
      <dgm:prSet presAssocID="{C05828F6-F50C-4ED9-AA55-37C2603C080B}" presName="Name0" presStyleCnt="0">
        <dgm:presLayoutVars>
          <dgm:chPref val="1"/>
          <dgm:dir/>
          <dgm:animOne val="branch"/>
          <dgm:animLvl val="lvl"/>
          <dgm:resizeHandles/>
        </dgm:presLayoutVars>
      </dgm:prSet>
      <dgm:spPr/>
      <dgm:t>
        <a:bodyPr/>
        <a:lstStyle/>
        <a:p>
          <a:endParaRPr lang="en-US"/>
        </a:p>
      </dgm:t>
    </dgm:pt>
    <dgm:pt modelId="{8D8459D1-8F6D-401A-8397-075DBD0D04E3}" type="pres">
      <dgm:prSet presAssocID="{522EF496-D34F-46B1-9D02-502E1EA0197C}" presName="vertOne" presStyleCnt="0"/>
      <dgm:spPr/>
    </dgm:pt>
    <dgm:pt modelId="{04A321B8-74E7-47B2-8E8F-A0A90B0A4036}" type="pres">
      <dgm:prSet presAssocID="{522EF496-D34F-46B1-9D02-502E1EA0197C}" presName="txOne" presStyleLbl="node0" presStyleIdx="0" presStyleCnt="1">
        <dgm:presLayoutVars>
          <dgm:chPref val="3"/>
        </dgm:presLayoutVars>
      </dgm:prSet>
      <dgm:spPr/>
      <dgm:t>
        <a:bodyPr/>
        <a:lstStyle/>
        <a:p>
          <a:endParaRPr lang="en-US"/>
        </a:p>
      </dgm:t>
    </dgm:pt>
    <dgm:pt modelId="{28358338-21DC-428F-804F-32617BFF4C4A}" type="pres">
      <dgm:prSet presAssocID="{522EF496-D34F-46B1-9D02-502E1EA0197C}" presName="parTransOne" presStyleCnt="0"/>
      <dgm:spPr/>
    </dgm:pt>
    <dgm:pt modelId="{3A1EB63C-2132-444C-B4F8-86621E9B0137}" type="pres">
      <dgm:prSet presAssocID="{522EF496-D34F-46B1-9D02-502E1EA0197C}" presName="horzOne" presStyleCnt="0"/>
      <dgm:spPr/>
    </dgm:pt>
    <dgm:pt modelId="{9F1C8B06-0F91-4A40-92E8-9BFD0CFF194B}" type="pres">
      <dgm:prSet presAssocID="{EC592570-D687-4522-B965-E402DEA31348}" presName="vertTwo" presStyleCnt="0"/>
      <dgm:spPr/>
    </dgm:pt>
    <dgm:pt modelId="{CB61712D-F9A9-4A3E-A983-CC77D1CC5A0D}" type="pres">
      <dgm:prSet presAssocID="{EC592570-D687-4522-B965-E402DEA31348}" presName="txTwo" presStyleLbl="node2" presStyleIdx="0" presStyleCnt="2">
        <dgm:presLayoutVars>
          <dgm:chPref val="3"/>
        </dgm:presLayoutVars>
      </dgm:prSet>
      <dgm:spPr/>
      <dgm:t>
        <a:bodyPr/>
        <a:lstStyle/>
        <a:p>
          <a:endParaRPr lang="en-US"/>
        </a:p>
      </dgm:t>
    </dgm:pt>
    <dgm:pt modelId="{4372D63C-6BA0-463B-A813-745E3BEBF3C5}" type="pres">
      <dgm:prSet presAssocID="{EC592570-D687-4522-B965-E402DEA31348}" presName="parTransTwo" presStyleCnt="0"/>
      <dgm:spPr/>
    </dgm:pt>
    <dgm:pt modelId="{894E10B1-AFE6-4F74-8403-1C9EA731CB0F}" type="pres">
      <dgm:prSet presAssocID="{EC592570-D687-4522-B965-E402DEA31348}" presName="horzTwo" presStyleCnt="0"/>
      <dgm:spPr/>
    </dgm:pt>
    <dgm:pt modelId="{6DC9C5F7-D0A2-4890-8E16-03BD313A9E8C}" type="pres">
      <dgm:prSet presAssocID="{B03EEA8A-F3E6-4656-933A-6BF19BCD2725}" presName="vertThree" presStyleCnt="0"/>
      <dgm:spPr/>
    </dgm:pt>
    <dgm:pt modelId="{13878B23-F5EA-4F97-83E4-28EDC4E13496}" type="pres">
      <dgm:prSet presAssocID="{B03EEA8A-F3E6-4656-933A-6BF19BCD2725}" presName="txThree" presStyleLbl="node3" presStyleIdx="0" presStyleCnt="2">
        <dgm:presLayoutVars>
          <dgm:chPref val="3"/>
        </dgm:presLayoutVars>
      </dgm:prSet>
      <dgm:spPr/>
      <dgm:t>
        <a:bodyPr/>
        <a:lstStyle/>
        <a:p>
          <a:endParaRPr lang="en-US"/>
        </a:p>
      </dgm:t>
    </dgm:pt>
    <dgm:pt modelId="{709063AF-6CE3-413F-BA24-58DABA8522CF}" type="pres">
      <dgm:prSet presAssocID="{B03EEA8A-F3E6-4656-933A-6BF19BCD2725}" presName="horzThree" presStyleCnt="0"/>
      <dgm:spPr/>
    </dgm:pt>
    <dgm:pt modelId="{1A31C171-78F1-4DAA-AD26-A8A3D2C97847}" type="pres">
      <dgm:prSet presAssocID="{8A1671AE-8E95-4176-B9F4-2E81CF981001}" presName="sibSpaceThree" presStyleCnt="0"/>
      <dgm:spPr/>
    </dgm:pt>
    <dgm:pt modelId="{767EEF85-73F3-46B7-8391-E8124F2F7601}" type="pres">
      <dgm:prSet presAssocID="{40534592-E5B9-4CCA-9A5C-65947ACB92E0}" presName="vertThree" presStyleCnt="0"/>
      <dgm:spPr/>
    </dgm:pt>
    <dgm:pt modelId="{7C6C88DD-C9D0-4987-8572-F9AF88DEF159}" type="pres">
      <dgm:prSet presAssocID="{40534592-E5B9-4CCA-9A5C-65947ACB92E0}" presName="txThree" presStyleLbl="node3" presStyleIdx="1" presStyleCnt="2">
        <dgm:presLayoutVars>
          <dgm:chPref val="3"/>
        </dgm:presLayoutVars>
      </dgm:prSet>
      <dgm:spPr/>
      <dgm:t>
        <a:bodyPr/>
        <a:lstStyle/>
        <a:p>
          <a:endParaRPr lang="en-US"/>
        </a:p>
      </dgm:t>
    </dgm:pt>
    <dgm:pt modelId="{7542D1D8-7FAB-4518-8907-2A02DD148CC4}" type="pres">
      <dgm:prSet presAssocID="{40534592-E5B9-4CCA-9A5C-65947ACB92E0}" presName="horzThree" presStyleCnt="0"/>
      <dgm:spPr/>
    </dgm:pt>
    <dgm:pt modelId="{C856E317-5E6D-4D89-8974-2E1A8177809B}" type="pres">
      <dgm:prSet presAssocID="{2D227D8C-F751-4C47-AA9E-926671A10775}" presName="sibSpaceTwo" presStyleCnt="0"/>
      <dgm:spPr/>
    </dgm:pt>
    <dgm:pt modelId="{AA6C9675-6787-47D5-A1ED-AD7FB9BE361E}" type="pres">
      <dgm:prSet presAssocID="{73B55EEC-429A-4641-8561-50D1AAC9B8A2}" presName="vertTwo" presStyleCnt="0"/>
      <dgm:spPr/>
    </dgm:pt>
    <dgm:pt modelId="{3A2F0087-5531-4D90-9A9A-E97F7C70F5CD}" type="pres">
      <dgm:prSet presAssocID="{73B55EEC-429A-4641-8561-50D1AAC9B8A2}" presName="txTwo" presStyleLbl="node2" presStyleIdx="1" presStyleCnt="2">
        <dgm:presLayoutVars>
          <dgm:chPref val="3"/>
        </dgm:presLayoutVars>
      </dgm:prSet>
      <dgm:spPr/>
      <dgm:t>
        <a:bodyPr/>
        <a:lstStyle/>
        <a:p>
          <a:endParaRPr lang="en-US"/>
        </a:p>
      </dgm:t>
    </dgm:pt>
    <dgm:pt modelId="{CB1D18F9-2D26-49F6-88F8-FDC206087CAE}" type="pres">
      <dgm:prSet presAssocID="{73B55EEC-429A-4641-8561-50D1AAC9B8A2}" presName="horzTwo" presStyleCnt="0"/>
      <dgm:spPr/>
    </dgm:pt>
  </dgm:ptLst>
  <dgm:cxnLst>
    <dgm:cxn modelId="{18E4627A-3199-4097-AEA1-91F6C045CAD8}" type="presOf" srcId="{40534592-E5B9-4CCA-9A5C-65947ACB92E0}" destId="{7C6C88DD-C9D0-4987-8572-F9AF88DEF159}" srcOrd="0" destOrd="0" presId="urn:microsoft.com/office/officeart/2005/8/layout/hierarchy4"/>
    <dgm:cxn modelId="{ABBDE582-73A6-4B2D-A543-CC862B12D901}" srcId="{522EF496-D34F-46B1-9D02-502E1EA0197C}" destId="{EC592570-D687-4522-B965-E402DEA31348}" srcOrd="0" destOrd="0" parTransId="{C92D7FD4-FAE2-40D7-ADCF-23EEFF74C58C}" sibTransId="{2D227D8C-F751-4C47-AA9E-926671A10775}"/>
    <dgm:cxn modelId="{FF7809D0-7579-4EF2-85EC-316062A1AA8A}" srcId="{C05828F6-F50C-4ED9-AA55-37C2603C080B}" destId="{522EF496-D34F-46B1-9D02-502E1EA0197C}" srcOrd="0" destOrd="0" parTransId="{8106AE30-0180-4045-B81A-AC7BE57C929D}" sibTransId="{86140678-AAD7-4891-BD17-4EE80365B041}"/>
    <dgm:cxn modelId="{5012BB08-1AED-4131-B73D-71D3BB06B563}" type="presOf" srcId="{C05828F6-F50C-4ED9-AA55-37C2603C080B}" destId="{D4C36E54-7A24-4591-B86D-76E96A8A28A7}" srcOrd="0" destOrd="0" presId="urn:microsoft.com/office/officeart/2005/8/layout/hierarchy4"/>
    <dgm:cxn modelId="{0ED879EA-8BA4-42D8-A7AE-A77586893071}" type="presOf" srcId="{B03EEA8A-F3E6-4656-933A-6BF19BCD2725}" destId="{13878B23-F5EA-4F97-83E4-28EDC4E13496}" srcOrd="0" destOrd="0" presId="urn:microsoft.com/office/officeart/2005/8/layout/hierarchy4"/>
    <dgm:cxn modelId="{9BAF0A65-1598-425F-9AE1-BE74E61C67B8}" type="presOf" srcId="{522EF496-D34F-46B1-9D02-502E1EA0197C}" destId="{04A321B8-74E7-47B2-8E8F-A0A90B0A4036}" srcOrd="0" destOrd="0" presId="urn:microsoft.com/office/officeart/2005/8/layout/hierarchy4"/>
    <dgm:cxn modelId="{8458A2E2-AA38-4DA0-986E-451B6AEA552B}" srcId="{EC592570-D687-4522-B965-E402DEA31348}" destId="{B03EEA8A-F3E6-4656-933A-6BF19BCD2725}" srcOrd="0" destOrd="0" parTransId="{CAC3736C-12C4-488E-A2D6-3FE376B4F5DF}" sibTransId="{8A1671AE-8E95-4176-B9F4-2E81CF981001}"/>
    <dgm:cxn modelId="{EB5A9198-151A-4892-9712-2B334A2AA7C1}" type="presOf" srcId="{EC592570-D687-4522-B965-E402DEA31348}" destId="{CB61712D-F9A9-4A3E-A983-CC77D1CC5A0D}" srcOrd="0" destOrd="0" presId="urn:microsoft.com/office/officeart/2005/8/layout/hierarchy4"/>
    <dgm:cxn modelId="{AAD90532-3B67-4A66-98F6-60BBC42853F7}" type="presOf" srcId="{73B55EEC-429A-4641-8561-50D1AAC9B8A2}" destId="{3A2F0087-5531-4D90-9A9A-E97F7C70F5CD}" srcOrd="0" destOrd="0" presId="urn:microsoft.com/office/officeart/2005/8/layout/hierarchy4"/>
    <dgm:cxn modelId="{A0EEDEF9-4CC5-4558-BF1C-6D8D2813DFAB}" srcId="{522EF496-D34F-46B1-9D02-502E1EA0197C}" destId="{73B55EEC-429A-4641-8561-50D1AAC9B8A2}" srcOrd="1" destOrd="0" parTransId="{CB322645-7924-430E-85CE-1ECAD15419E7}" sibTransId="{4ADBDCEE-09F9-4860-BB33-83A23EFCF668}"/>
    <dgm:cxn modelId="{3AC1CE0E-B5C4-48CC-8188-B6B54AF951A3}" srcId="{EC592570-D687-4522-B965-E402DEA31348}" destId="{40534592-E5B9-4CCA-9A5C-65947ACB92E0}" srcOrd="1" destOrd="0" parTransId="{68930083-9962-4D64-A37C-63D8CBAA3C82}" sibTransId="{F65A320E-7D5E-49A7-BE71-D89481C016C3}"/>
    <dgm:cxn modelId="{67B184E1-314F-4096-A488-436FF0FE81F3}" type="presParOf" srcId="{D4C36E54-7A24-4591-B86D-76E96A8A28A7}" destId="{8D8459D1-8F6D-401A-8397-075DBD0D04E3}" srcOrd="0" destOrd="0" presId="urn:microsoft.com/office/officeart/2005/8/layout/hierarchy4"/>
    <dgm:cxn modelId="{5E17E719-767D-49D4-98D5-0DC4787C29C6}" type="presParOf" srcId="{8D8459D1-8F6D-401A-8397-075DBD0D04E3}" destId="{04A321B8-74E7-47B2-8E8F-A0A90B0A4036}" srcOrd="0" destOrd="0" presId="urn:microsoft.com/office/officeart/2005/8/layout/hierarchy4"/>
    <dgm:cxn modelId="{0BF299D2-1DEA-47C6-B6E0-FAAE12556B22}" type="presParOf" srcId="{8D8459D1-8F6D-401A-8397-075DBD0D04E3}" destId="{28358338-21DC-428F-804F-32617BFF4C4A}" srcOrd="1" destOrd="0" presId="urn:microsoft.com/office/officeart/2005/8/layout/hierarchy4"/>
    <dgm:cxn modelId="{F7B7FDAD-6A24-4786-A1E9-39FB8F4735A0}" type="presParOf" srcId="{8D8459D1-8F6D-401A-8397-075DBD0D04E3}" destId="{3A1EB63C-2132-444C-B4F8-86621E9B0137}" srcOrd="2" destOrd="0" presId="urn:microsoft.com/office/officeart/2005/8/layout/hierarchy4"/>
    <dgm:cxn modelId="{812A853F-1ED2-48D2-A99B-83BBF1FDBBC0}" type="presParOf" srcId="{3A1EB63C-2132-444C-B4F8-86621E9B0137}" destId="{9F1C8B06-0F91-4A40-92E8-9BFD0CFF194B}" srcOrd="0" destOrd="0" presId="urn:microsoft.com/office/officeart/2005/8/layout/hierarchy4"/>
    <dgm:cxn modelId="{8423EA63-36A3-4E40-A991-6BD66A2707B1}" type="presParOf" srcId="{9F1C8B06-0F91-4A40-92E8-9BFD0CFF194B}" destId="{CB61712D-F9A9-4A3E-A983-CC77D1CC5A0D}" srcOrd="0" destOrd="0" presId="urn:microsoft.com/office/officeart/2005/8/layout/hierarchy4"/>
    <dgm:cxn modelId="{DC95BA70-E43F-4BC2-8B72-DE5A16044292}" type="presParOf" srcId="{9F1C8B06-0F91-4A40-92E8-9BFD0CFF194B}" destId="{4372D63C-6BA0-463B-A813-745E3BEBF3C5}" srcOrd="1" destOrd="0" presId="urn:microsoft.com/office/officeart/2005/8/layout/hierarchy4"/>
    <dgm:cxn modelId="{438CFA9A-4913-4A8A-A773-982D4C0A859F}" type="presParOf" srcId="{9F1C8B06-0F91-4A40-92E8-9BFD0CFF194B}" destId="{894E10B1-AFE6-4F74-8403-1C9EA731CB0F}" srcOrd="2" destOrd="0" presId="urn:microsoft.com/office/officeart/2005/8/layout/hierarchy4"/>
    <dgm:cxn modelId="{BC4DEB6E-F651-4E7D-893D-6B9280803F30}" type="presParOf" srcId="{894E10B1-AFE6-4F74-8403-1C9EA731CB0F}" destId="{6DC9C5F7-D0A2-4890-8E16-03BD313A9E8C}" srcOrd="0" destOrd="0" presId="urn:microsoft.com/office/officeart/2005/8/layout/hierarchy4"/>
    <dgm:cxn modelId="{700E7FDC-114B-4E23-80E9-DC4960F74520}" type="presParOf" srcId="{6DC9C5F7-D0A2-4890-8E16-03BD313A9E8C}" destId="{13878B23-F5EA-4F97-83E4-28EDC4E13496}" srcOrd="0" destOrd="0" presId="urn:microsoft.com/office/officeart/2005/8/layout/hierarchy4"/>
    <dgm:cxn modelId="{73492253-8D84-494F-8D8B-54164466243C}" type="presParOf" srcId="{6DC9C5F7-D0A2-4890-8E16-03BD313A9E8C}" destId="{709063AF-6CE3-413F-BA24-58DABA8522CF}" srcOrd="1" destOrd="0" presId="urn:microsoft.com/office/officeart/2005/8/layout/hierarchy4"/>
    <dgm:cxn modelId="{482C59DB-442B-43C5-A2FE-7CD27690A2C1}" type="presParOf" srcId="{894E10B1-AFE6-4F74-8403-1C9EA731CB0F}" destId="{1A31C171-78F1-4DAA-AD26-A8A3D2C97847}" srcOrd="1" destOrd="0" presId="urn:microsoft.com/office/officeart/2005/8/layout/hierarchy4"/>
    <dgm:cxn modelId="{EAB50804-653B-43FB-BCEC-5D5B996B469E}" type="presParOf" srcId="{894E10B1-AFE6-4F74-8403-1C9EA731CB0F}" destId="{767EEF85-73F3-46B7-8391-E8124F2F7601}" srcOrd="2" destOrd="0" presId="urn:microsoft.com/office/officeart/2005/8/layout/hierarchy4"/>
    <dgm:cxn modelId="{00E26FDB-B717-4BDB-9F90-ECEDD2C88418}" type="presParOf" srcId="{767EEF85-73F3-46B7-8391-E8124F2F7601}" destId="{7C6C88DD-C9D0-4987-8572-F9AF88DEF159}" srcOrd="0" destOrd="0" presId="urn:microsoft.com/office/officeart/2005/8/layout/hierarchy4"/>
    <dgm:cxn modelId="{7B2104B2-6EB1-4CDA-8A0A-BA2A4663E5CF}" type="presParOf" srcId="{767EEF85-73F3-46B7-8391-E8124F2F7601}" destId="{7542D1D8-7FAB-4518-8907-2A02DD148CC4}" srcOrd="1" destOrd="0" presId="urn:microsoft.com/office/officeart/2005/8/layout/hierarchy4"/>
    <dgm:cxn modelId="{A4452ED8-032C-4031-9764-5825DA0950EC}" type="presParOf" srcId="{3A1EB63C-2132-444C-B4F8-86621E9B0137}" destId="{C856E317-5E6D-4D89-8974-2E1A8177809B}" srcOrd="1" destOrd="0" presId="urn:microsoft.com/office/officeart/2005/8/layout/hierarchy4"/>
    <dgm:cxn modelId="{74E65CFF-C975-482E-8DCF-C7929D1AF895}" type="presParOf" srcId="{3A1EB63C-2132-444C-B4F8-86621E9B0137}" destId="{AA6C9675-6787-47D5-A1ED-AD7FB9BE361E}" srcOrd="2" destOrd="0" presId="urn:microsoft.com/office/officeart/2005/8/layout/hierarchy4"/>
    <dgm:cxn modelId="{C5356E39-60AA-4053-B044-8455F7C36AF0}" type="presParOf" srcId="{AA6C9675-6787-47D5-A1ED-AD7FB9BE361E}" destId="{3A2F0087-5531-4D90-9A9A-E97F7C70F5CD}" srcOrd="0" destOrd="0" presId="urn:microsoft.com/office/officeart/2005/8/layout/hierarchy4"/>
    <dgm:cxn modelId="{1935DE8E-B10C-4036-B228-EEA7708CD060}" type="presParOf" srcId="{AA6C9675-6787-47D5-A1ED-AD7FB9BE361E}" destId="{CB1D18F9-2D26-49F6-88F8-FDC206087CAE}"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CCE6E9-02F8-4576-BE3D-6F29F567B9A1}"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US"/>
        </a:p>
      </dgm:t>
    </dgm:pt>
    <dgm:pt modelId="{23858A09-C22A-4679-8A4B-AA25328B44EF}">
      <dgm:prSet/>
      <dgm:spPr/>
      <dgm:t>
        <a:bodyPr/>
        <a:lstStyle/>
        <a:p>
          <a:pPr rtl="0"/>
          <a:r>
            <a:rPr lang="en-US" b="0" baseline="0" smtClean="0"/>
            <a:t>SEAP Exists to Provide</a:t>
          </a:r>
          <a:endParaRPr lang="en-US"/>
        </a:p>
      </dgm:t>
    </dgm:pt>
    <dgm:pt modelId="{1C8DC943-54A9-40CA-A322-2FD75DB4A097}" type="parTrans" cxnId="{DA37028E-57C8-4C5C-A1C0-38C530E62604}">
      <dgm:prSet/>
      <dgm:spPr/>
      <dgm:t>
        <a:bodyPr/>
        <a:lstStyle/>
        <a:p>
          <a:endParaRPr lang="en-US"/>
        </a:p>
      </dgm:t>
    </dgm:pt>
    <dgm:pt modelId="{1217B1FB-4F55-4C8C-98C6-D36EFCD36340}" type="sibTrans" cxnId="{DA37028E-57C8-4C5C-A1C0-38C530E62604}">
      <dgm:prSet/>
      <dgm:spPr/>
      <dgm:t>
        <a:bodyPr/>
        <a:lstStyle/>
        <a:p>
          <a:endParaRPr lang="en-US"/>
        </a:p>
      </dgm:t>
    </dgm:pt>
    <dgm:pt modelId="{7B75821D-ED49-4242-9F64-4A4DAB341C30}" type="pres">
      <dgm:prSet presAssocID="{D1CCE6E9-02F8-4576-BE3D-6F29F567B9A1}" presName="linear" presStyleCnt="0">
        <dgm:presLayoutVars>
          <dgm:animLvl val="lvl"/>
          <dgm:resizeHandles val="exact"/>
        </dgm:presLayoutVars>
      </dgm:prSet>
      <dgm:spPr/>
      <dgm:t>
        <a:bodyPr/>
        <a:lstStyle/>
        <a:p>
          <a:endParaRPr lang="en-US"/>
        </a:p>
      </dgm:t>
    </dgm:pt>
    <dgm:pt modelId="{BA1F98D1-93F7-417F-BCEB-38860901405D}" type="pres">
      <dgm:prSet presAssocID="{23858A09-C22A-4679-8A4B-AA25328B44EF}" presName="parentText" presStyleLbl="node1" presStyleIdx="0" presStyleCnt="1" custLinFactNeighborX="-148" custLinFactNeighborY="-18495">
        <dgm:presLayoutVars>
          <dgm:chMax val="0"/>
          <dgm:bulletEnabled val="1"/>
        </dgm:presLayoutVars>
      </dgm:prSet>
      <dgm:spPr/>
      <dgm:t>
        <a:bodyPr/>
        <a:lstStyle/>
        <a:p>
          <a:endParaRPr lang="en-US"/>
        </a:p>
      </dgm:t>
    </dgm:pt>
  </dgm:ptLst>
  <dgm:cxnLst>
    <dgm:cxn modelId="{DA37028E-57C8-4C5C-A1C0-38C530E62604}" srcId="{D1CCE6E9-02F8-4576-BE3D-6F29F567B9A1}" destId="{23858A09-C22A-4679-8A4B-AA25328B44EF}" srcOrd="0" destOrd="0" parTransId="{1C8DC943-54A9-40CA-A322-2FD75DB4A097}" sibTransId="{1217B1FB-4F55-4C8C-98C6-D36EFCD36340}"/>
    <dgm:cxn modelId="{A3A004E0-1F30-44D8-994A-843548883AE2}" type="presOf" srcId="{D1CCE6E9-02F8-4576-BE3D-6F29F567B9A1}" destId="{7B75821D-ED49-4242-9F64-4A4DAB341C30}" srcOrd="0" destOrd="0" presId="urn:microsoft.com/office/officeart/2005/8/layout/vList2"/>
    <dgm:cxn modelId="{CB047D5B-28E5-405F-9161-690E616C98C3}" type="presOf" srcId="{23858A09-C22A-4679-8A4B-AA25328B44EF}" destId="{BA1F98D1-93F7-417F-BCEB-38860901405D}" srcOrd="0" destOrd="0" presId="urn:microsoft.com/office/officeart/2005/8/layout/vList2"/>
    <dgm:cxn modelId="{CD8E61A9-ED09-4648-9640-AAB5270A677C}" type="presParOf" srcId="{7B75821D-ED49-4242-9F64-4A4DAB341C30}" destId="{BA1F98D1-93F7-417F-BCEB-38860901405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B8AC57-3D0F-4001-8170-D24BDA24EF3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FC133B6-B23F-460A-A132-0CF9DB30B6A3}">
      <dgm:prSet phldrT="[Text]"/>
      <dgm:spPr/>
      <dgm:t>
        <a:bodyPr/>
        <a:lstStyle/>
        <a:p>
          <a:r>
            <a:rPr lang="en-US" dirty="0" smtClean="0"/>
            <a:t>Customization of login portal for agency applications</a:t>
          </a:r>
          <a:endParaRPr lang="en-US" dirty="0"/>
        </a:p>
      </dgm:t>
    </dgm:pt>
    <dgm:pt modelId="{FB18A365-45AB-4DAB-8BC7-24F47B19673C}" type="parTrans" cxnId="{1C87414A-3DF9-40D4-B58A-E8025796F695}">
      <dgm:prSet/>
      <dgm:spPr/>
      <dgm:t>
        <a:bodyPr/>
        <a:lstStyle/>
        <a:p>
          <a:endParaRPr lang="en-US"/>
        </a:p>
      </dgm:t>
    </dgm:pt>
    <dgm:pt modelId="{643CA6B5-442D-4927-8A67-FCCB652267B7}" type="sibTrans" cxnId="{1C87414A-3DF9-40D4-B58A-E8025796F695}">
      <dgm:prSet/>
      <dgm:spPr/>
      <dgm:t>
        <a:bodyPr/>
        <a:lstStyle/>
        <a:p>
          <a:endParaRPr lang="en-US"/>
        </a:p>
      </dgm:t>
    </dgm:pt>
    <dgm:pt modelId="{114B7C07-2262-47E8-9E55-EC1DB100B7DA}">
      <dgm:prSet phldrT="[Text]"/>
      <dgm:spPr/>
      <dgm:t>
        <a:bodyPr/>
        <a:lstStyle/>
        <a:p>
          <a:r>
            <a:rPr lang="en-US" dirty="0" smtClean="0"/>
            <a:t>Custom URL to access agency applications</a:t>
          </a:r>
          <a:endParaRPr lang="en-US" dirty="0"/>
        </a:p>
      </dgm:t>
    </dgm:pt>
    <dgm:pt modelId="{68B4B7C6-38BE-4479-BBE5-9069FC6B0C87}" type="parTrans" cxnId="{6F71490C-CA13-4C06-9DEB-BD1D52CF54C7}">
      <dgm:prSet/>
      <dgm:spPr/>
      <dgm:t>
        <a:bodyPr/>
        <a:lstStyle/>
        <a:p>
          <a:endParaRPr lang="en-US"/>
        </a:p>
      </dgm:t>
    </dgm:pt>
    <dgm:pt modelId="{189F13F8-2D76-4F1E-80F7-10E343FAE421}" type="sibTrans" cxnId="{6F71490C-CA13-4C06-9DEB-BD1D52CF54C7}">
      <dgm:prSet/>
      <dgm:spPr/>
      <dgm:t>
        <a:bodyPr/>
        <a:lstStyle/>
        <a:p>
          <a:endParaRPr lang="en-US"/>
        </a:p>
      </dgm:t>
    </dgm:pt>
    <dgm:pt modelId="{9B7AF28D-5A3C-44C6-ADF6-0388836529E0}">
      <dgm:prSet phldrT="[Text]"/>
      <dgm:spPr/>
      <dgm:t>
        <a:bodyPr/>
        <a:lstStyle/>
        <a:p>
          <a:r>
            <a:rPr lang="en-US" dirty="0" smtClean="0"/>
            <a:t>User workflows </a:t>
          </a:r>
          <a:br>
            <a:rPr lang="en-US" dirty="0" smtClean="0"/>
          </a:br>
          <a:r>
            <a:rPr lang="en-US" dirty="0" smtClean="0"/>
            <a:t>can be customized by agencies </a:t>
          </a:r>
          <a:endParaRPr lang="en-US" dirty="0"/>
        </a:p>
      </dgm:t>
    </dgm:pt>
    <dgm:pt modelId="{AE5C2FB1-10FD-489D-A5F6-9EE611E8B54B}" type="parTrans" cxnId="{F69CFF22-E78D-4627-B039-3C677C46A67E}">
      <dgm:prSet/>
      <dgm:spPr/>
      <dgm:t>
        <a:bodyPr/>
        <a:lstStyle/>
        <a:p>
          <a:endParaRPr lang="en-US"/>
        </a:p>
      </dgm:t>
    </dgm:pt>
    <dgm:pt modelId="{EE9619FD-DA94-46B5-AC34-3C46FB81A809}" type="sibTrans" cxnId="{F69CFF22-E78D-4627-B039-3C677C46A67E}">
      <dgm:prSet/>
      <dgm:spPr/>
      <dgm:t>
        <a:bodyPr/>
        <a:lstStyle/>
        <a:p>
          <a:endParaRPr lang="en-US"/>
        </a:p>
      </dgm:t>
    </dgm:pt>
    <dgm:pt modelId="{2EF91A7A-12F0-4979-9E86-4F732AC6919A}" type="pres">
      <dgm:prSet presAssocID="{F1B8AC57-3D0F-4001-8170-D24BDA24EF37}" presName="diagram" presStyleCnt="0">
        <dgm:presLayoutVars>
          <dgm:dir/>
          <dgm:resizeHandles val="exact"/>
        </dgm:presLayoutVars>
      </dgm:prSet>
      <dgm:spPr/>
      <dgm:t>
        <a:bodyPr/>
        <a:lstStyle/>
        <a:p>
          <a:endParaRPr lang="en-US"/>
        </a:p>
      </dgm:t>
    </dgm:pt>
    <dgm:pt modelId="{C97E59E4-5B06-4C30-940D-4D095201DE5B}" type="pres">
      <dgm:prSet presAssocID="{3FC133B6-B23F-460A-A132-0CF9DB30B6A3}" presName="node" presStyleLbl="node1" presStyleIdx="0" presStyleCnt="3">
        <dgm:presLayoutVars>
          <dgm:bulletEnabled val="1"/>
        </dgm:presLayoutVars>
      </dgm:prSet>
      <dgm:spPr/>
      <dgm:t>
        <a:bodyPr/>
        <a:lstStyle/>
        <a:p>
          <a:endParaRPr lang="en-US"/>
        </a:p>
      </dgm:t>
    </dgm:pt>
    <dgm:pt modelId="{0182B504-6F9E-4BA2-AD78-A692DE1E0D4F}" type="pres">
      <dgm:prSet presAssocID="{643CA6B5-442D-4927-8A67-FCCB652267B7}" presName="sibTrans" presStyleCnt="0"/>
      <dgm:spPr/>
    </dgm:pt>
    <dgm:pt modelId="{D595A3F1-7853-4AD0-B565-3232031AFDF7}" type="pres">
      <dgm:prSet presAssocID="{114B7C07-2262-47E8-9E55-EC1DB100B7DA}" presName="node" presStyleLbl="node1" presStyleIdx="1" presStyleCnt="3">
        <dgm:presLayoutVars>
          <dgm:bulletEnabled val="1"/>
        </dgm:presLayoutVars>
      </dgm:prSet>
      <dgm:spPr/>
      <dgm:t>
        <a:bodyPr/>
        <a:lstStyle/>
        <a:p>
          <a:endParaRPr lang="en-US"/>
        </a:p>
      </dgm:t>
    </dgm:pt>
    <dgm:pt modelId="{76C7B633-429E-4A2B-BE37-401DE3C81D5E}" type="pres">
      <dgm:prSet presAssocID="{189F13F8-2D76-4F1E-80F7-10E343FAE421}" presName="sibTrans" presStyleCnt="0"/>
      <dgm:spPr/>
    </dgm:pt>
    <dgm:pt modelId="{501CF2B8-2842-42A8-9260-944F4B2B6A1B}" type="pres">
      <dgm:prSet presAssocID="{9B7AF28D-5A3C-44C6-ADF6-0388836529E0}" presName="node" presStyleLbl="node1" presStyleIdx="2" presStyleCnt="3">
        <dgm:presLayoutVars>
          <dgm:bulletEnabled val="1"/>
        </dgm:presLayoutVars>
      </dgm:prSet>
      <dgm:spPr/>
      <dgm:t>
        <a:bodyPr/>
        <a:lstStyle/>
        <a:p>
          <a:endParaRPr lang="en-US"/>
        </a:p>
      </dgm:t>
    </dgm:pt>
  </dgm:ptLst>
  <dgm:cxnLst>
    <dgm:cxn modelId="{1C87414A-3DF9-40D4-B58A-E8025796F695}" srcId="{F1B8AC57-3D0F-4001-8170-D24BDA24EF37}" destId="{3FC133B6-B23F-460A-A132-0CF9DB30B6A3}" srcOrd="0" destOrd="0" parTransId="{FB18A365-45AB-4DAB-8BC7-24F47B19673C}" sibTransId="{643CA6B5-442D-4927-8A67-FCCB652267B7}"/>
    <dgm:cxn modelId="{F69CFF22-E78D-4627-B039-3C677C46A67E}" srcId="{F1B8AC57-3D0F-4001-8170-D24BDA24EF37}" destId="{9B7AF28D-5A3C-44C6-ADF6-0388836529E0}" srcOrd="2" destOrd="0" parTransId="{AE5C2FB1-10FD-489D-A5F6-9EE611E8B54B}" sibTransId="{EE9619FD-DA94-46B5-AC34-3C46FB81A809}"/>
    <dgm:cxn modelId="{2F18E4DD-C67F-46A7-929C-EA2498B2F97B}" type="presOf" srcId="{9B7AF28D-5A3C-44C6-ADF6-0388836529E0}" destId="{501CF2B8-2842-42A8-9260-944F4B2B6A1B}" srcOrd="0" destOrd="0" presId="urn:microsoft.com/office/officeart/2005/8/layout/default"/>
    <dgm:cxn modelId="{6F71490C-CA13-4C06-9DEB-BD1D52CF54C7}" srcId="{F1B8AC57-3D0F-4001-8170-D24BDA24EF37}" destId="{114B7C07-2262-47E8-9E55-EC1DB100B7DA}" srcOrd="1" destOrd="0" parTransId="{68B4B7C6-38BE-4479-BBE5-9069FC6B0C87}" sibTransId="{189F13F8-2D76-4F1E-80F7-10E343FAE421}"/>
    <dgm:cxn modelId="{F966A97A-DE83-4E82-A098-1425D42890CA}" type="presOf" srcId="{114B7C07-2262-47E8-9E55-EC1DB100B7DA}" destId="{D595A3F1-7853-4AD0-B565-3232031AFDF7}" srcOrd="0" destOrd="0" presId="urn:microsoft.com/office/officeart/2005/8/layout/default"/>
    <dgm:cxn modelId="{4B42064B-BA4E-46E8-B007-81D495FD1AFA}" type="presOf" srcId="{3FC133B6-B23F-460A-A132-0CF9DB30B6A3}" destId="{C97E59E4-5B06-4C30-940D-4D095201DE5B}" srcOrd="0" destOrd="0" presId="urn:microsoft.com/office/officeart/2005/8/layout/default"/>
    <dgm:cxn modelId="{1ADD7E8C-B5D8-424A-8E87-33FF9ADA1A09}" type="presOf" srcId="{F1B8AC57-3D0F-4001-8170-D24BDA24EF37}" destId="{2EF91A7A-12F0-4979-9E86-4F732AC6919A}" srcOrd="0" destOrd="0" presId="urn:microsoft.com/office/officeart/2005/8/layout/default"/>
    <dgm:cxn modelId="{288C6E25-E837-42E8-A292-DA0BB198115E}" type="presParOf" srcId="{2EF91A7A-12F0-4979-9E86-4F732AC6919A}" destId="{C97E59E4-5B06-4C30-940D-4D095201DE5B}" srcOrd="0" destOrd="0" presId="urn:microsoft.com/office/officeart/2005/8/layout/default"/>
    <dgm:cxn modelId="{2313382F-BC46-46AB-A6D2-99AC5C012F93}" type="presParOf" srcId="{2EF91A7A-12F0-4979-9E86-4F732AC6919A}" destId="{0182B504-6F9E-4BA2-AD78-A692DE1E0D4F}" srcOrd="1" destOrd="0" presId="urn:microsoft.com/office/officeart/2005/8/layout/default"/>
    <dgm:cxn modelId="{B6BF3F78-A158-454C-9EA0-74BD1CFD3056}" type="presParOf" srcId="{2EF91A7A-12F0-4979-9E86-4F732AC6919A}" destId="{D595A3F1-7853-4AD0-B565-3232031AFDF7}" srcOrd="2" destOrd="0" presId="urn:microsoft.com/office/officeart/2005/8/layout/default"/>
    <dgm:cxn modelId="{B9A27377-5011-497E-9AC4-73AC6886F2B7}" type="presParOf" srcId="{2EF91A7A-12F0-4979-9E86-4F732AC6919A}" destId="{76C7B633-429E-4A2B-BE37-401DE3C81D5E}" srcOrd="3" destOrd="0" presId="urn:microsoft.com/office/officeart/2005/8/layout/default"/>
    <dgm:cxn modelId="{FB053BE0-994E-4FD2-8D7A-C368399BA308}" type="presParOf" srcId="{2EF91A7A-12F0-4979-9E86-4F732AC6919A}" destId="{501CF2B8-2842-42A8-9260-944F4B2B6A1B}" srcOrd="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381AF7-053D-4F9D-851D-48079D7E11A7}"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388EBB1F-CBA9-477B-8B61-4C3EF76540B5}">
      <dgm:prSet/>
      <dgm:spPr/>
      <dgm:t>
        <a:bodyPr/>
        <a:lstStyle/>
        <a:p>
          <a:pPr rtl="0"/>
          <a:r>
            <a:rPr lang="en-US" b="0" baseline="0" dirty="0" smtClean="0"/>
            <a:t>SAW User Growth</a:t>
          </a:r>
          <a:endParaRPr lang="en-US" dirty="0"/>
        </a:p>
      </dgm:t>
    </dgm:pt>
    <dgm:pt modelId="{D5BEB10B-C784-4CE1-9950-9601173F9B17}" type="parTrans" cxnId="{3E25F4F7-9EBB-4D17-B501-ECC934EB520A}">
      <dgm:prSet/>
      <dgm:spPr/>
      <dgm:t>
        <a:bodyPr/>
        <a:lstStyle/>
        <a:p>
          <a:endParaRPr lang="en-US"/>
        </a:p>
      </dgm:t>
    </dgm:pt>
    <dgm:pt modelId="{E69AA9E3-909D-4AF1-B55B-D8ABEE34E41A}" type="sibTrans" cxnId="{3E25F4F7-9EBB-4D17-B501-ECC934EB520A}">
      <dgm:prSet/>
      <dgm:spPr/>
      <dgm:t>
        <a:bodyPr/>
        <a:lstStyle/>
        <a:p>
          <a:endParaRPr lang="en-US"/>
        </a:p>
      </dgm:t>
    </dgm:pt>
    <dgm:pt modelId="{CC616505-7899-4B97-AD67-7C5C3BF020D2}" type="pres">
      <dgm:prSet presAssocID="{50381AF7-053D-4F9D-851D-48079D7E11A7}" presName="linear" presStyleCnt="0">
        <dgm:presLayoutVars>
          <dgm:animLvl val="lvl"/>
          <dgm:resizeHandles val="exact"/>
        </dgm:presLayoutVars>
      </dgm:prSet>
      <dgm:spPr/>
      <dgm:t>
        <a:bodyPr/>
        <a:lstStyle/>
        <a:p>
          <a:endParaRPr lang="en-US"/>
        </a:p>
      </dgm:t>
    </dgm:pt>
    <dgm:pt modelId="{92A82217-DC83-4B99-9A7D-A7B9918ADFC9}" type="pres">
      <dgm:prSet presAssocID="{388EBB1F-CBA9-477B-8B61-4C3EF76540B5}" presName="parentText" presStyleLbl="node1" presStyleIdx="0" presStyleCnt="1" custScaleX="80347" custLinFactNeighborX="-4012" custLinFactNeighborY="-15366">
        <dgm:presLayoutVars>
          <dgm:chMax val="0"/>
          <dgm:bulletEnabled val="1"/>
        </dgm:presLayoutVars>
      </dgm:prSet>
      <dgm:spPr/>
      <dgm:t>
        <a:bodyPr/>
        <a:lstStyle/>
        <a:p>
          <a:endParaRPr lang="en-US"/>
        </a:p>
      </dgm:t>
    </dgm:pt>
  </dgm:ptLst>
  <dgm:cxnLst>
    <dgm:cxn modelId="{3E25F4F7-9EBB-4D17-B501-ECC934EB520A}" srcId="{50381AF7-053D-4F9D-851D-48079D7E11A7}" destId="{388EBB1F-CBA9-477B-8B61-4C3EF76540B5}" srcOrd="0" destOrd="0" parTransId="{D5BEB10B-C784-4CE1-9950-9601173F9B17}" sibTransId="{E69AA9E3-909D-4AF1-B55B-D8ABEE34E41A}"/>
    <dgm:cxn modelId="{4C0F74A3-3B5F-4413-87A5-2A6C2B7FFF9A}" type="presOf" srcId="{50381AF7-053D-4F9D-851D-48079D7E11A7}" destId="{CC616505-7899-4B97-AD67-7C5C3BF020D2}" srcOrd="0" destOrd="0" presId="urn:microsoft.com/office/officeart/2005/8/layout/vList2"/>
    <dgm:cxn modelId="{43BB8B42-9088-45E8-ACA7-5420BD050710}" type="presOf" srcId="{388EBB1F-CBA9-477B-8B61-4C3EF76540B5}" destId="{92A82217-DC83-4B99-9A7D-A7B9918ADFC9}" srcOrd="0" destOrd="0" presId="urn:microsoft.com/office/officeart/2005/8/layout/vList2"/>
    <dgm:cxn modelId="{C6954587-3D5C-47C7-9AB3-B71E90A7507F}" type="presParOf" srcId="{CC616505-7899-4B97-AD67-7C5C3BF020D2}" destId="{92A82217-DC83-4B99-9A7D-A7B9918ADFC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8052DD-1922-49F7-B118-49BE11284534}"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F929B879-491E-4A42-8A63-E504DE218A1F}">
      <dgm:prSet phldrT="[Text]"/>
      <dgm:spPr/>
      <dgm:t>
        <a:bodyPr/>
        <a:lstStyle/>
        <a:p>
          <a:r>
            <a:rPr lang="en-US" dirty="0" smtClean="0"/>
            <a:t>New Functionality</a:t>
          </a:r>
          <a:endParaRPr lang="en-US" dirty="0"/>
        </a:p>
      </dgm:t>
    </dgm:pt>
    <dgm:pt modelId="{746644D1-3B95-4A60-B8A0-7A014BE63BC7}" type="parTrans" cxnId="{87463162-517B-471C-9B2C-F9B2815BB75B}">
      <dgm:prSet/>
      <dgm:spPr/>
      <dgm:t>
        <a:bodyPr/>
        <a:lstStyle/>
        <a:p>
          <a:endParaRPr lang="en-US"/>
        </a:p>
      </dgm:t>
    </dgm:pt>
    <dgm:pt modelId="{335CD862-24CC-48A5-AFE7-908A9669CD12}" type="sibTrans" cxnId="{87463162-517B-471C-9B2C-F9B2815BB75B}">
      <dgm:prSet/>
      <dgm:spPr/>
      <dgm:t>
        <a:bodyPr/>
        <a:lstStyle/>
        <a:p>
          <a:endParaRPr lang="en-US"/>
        </a:p>
      </dgm:t>
    </dgm:pt>
    <dgm:pt modelId="{F4D81AF6-8EAC-437E-B2D7-903F7ADE9324}">
      <dgm:prSet phldrT="[Text]"/>
      <dgm:spPr/>
      <dgm:t>
        <a:bodyPr/>
        <a:lstStyle/>
        <a:p>
          <a:r>
            <a:rPr lang="en-US" dirty="0" smtClean="0"/>
            <a:t>Text Message Challenges now available for multi-factor authentication.</a:t>
          </a:r>
          <a:endParaRPr lang="en-US" dirty="0"/>
        </a:p>
      </dgm:t>
    </dgm:pt>
    <dgm:pt modelId="{224BF2DD-8260-4C8D-90E4-584A3A6E2969}" type="parTrans" cxnId="{F6DE91BB-0E4F-4D2D-9B86-333065404BB4}">
      <dgm:prSet/>
      <dgm:spPr/>
      <dgm:t>
        <a:bodyPr/>
        <a:lstStyle/>
        <a:p>
          <a:endParaRPr lang="en-US"/>
        </a:p>
      </dgm:t>
    </dgm:pt>
    <dgm:pt modelId="{1CEA7871-5DCC-4C2A-9E1C-DCB1134B0C34}" type="sibTrans" cxnId="{F6DE91BB-0E4F-4D2D-9B86-333065404BB4}">
      <dgm:prSet/>
      <dgm:spPr/>
      <dgm:t>
        <a:bodyPr/>
        <a:lstStyle/>
        <a:p>
          <a:endParaRPr lang="en-US"/>
        </a:p>
      </dgm:t>
    </dgm:pt>
    <dgm:pt modelId="{6E9C5A61-DCE3-4865-8D96-33439BCFC9E4}" type="pres">
      <dgm:prSet presAssocID="{608052DD-1922-49F7-B118-49BE11284534}" presName="Name0" presStyleCnt="0">
        <dgm:presLayoutVars>
          <dgm:chPref val="1"/>
          <dgm:dir/>
          <dgm:animOne val="branch"/>
          <dgm:animLvl val="lvl"/>
          <dgm:resizeHandles/>
        </dgm:presLayoutVars>
      </dgm:prSet>
      <dgm:spPr/>
      <dgm:t>
        <a:bodyPr/>
        <a:lstStyle/>
        <a:p>
          <a:endParaRPr lang="en-US"/>
        </a:p>
      </dgm:t>
    </dgm:pt>
    <dgm:pt modelId="{A75BD29F-FC8E-4995-B5D7-B233B09429BF}" type="pres">
      <dgm:prSet presAssocID="{F929B879-491E-4A42-8A63-E504DE218A1F}" presName="vertOne" presStyleCnt="0"/>
      <dgm:spPr/>
    </dgm:pt>
    <dgm:pt modelId="{F8F18790-6DFB-4AFA-86D1-D91AAE62CC11}" type="pres">
      <dgm:prSet presAssocID="{F929B879-491E-4A42-8A63-E504DE218A1F}" presName="txOne" presStyleLbl="node0" presStyleIdx="0" presStyleCnt="1" custLinFactNeighborX="-13109" custLinFactNeighborY="-22189">
        <dgm:presLayoutVars>
          <dgm:chPref val="3"/>
        </dgm:presLayoutVars>
      </dgm:prSet>
      <dgm:spPr/>
      <dgm:t>
        <a:bodyPr/>
        <a:lstStyle/>
        <a:p>
          <a:endParaRPr lang="en-US"/>
        </a:p>
      </dgm:t>
    </dgm:pt>
    <dgm:pt modelId="{9DA4CBFE-99A7-4232-ADB7-9EE671EC3A89}" type="pres">
      <dgm:prSet presAssocID="{F929B879-491E-4A42-8A63-E504DE218A1F}" presName="parTransOne" presStyleCnt="0"/>
      <dgm:spPr/>
    </dgm:pt>
    <dgm:pt modelId="{CC87335C-BEEC-4A91-86A4-903E95B85FC3}" type="pres">
      <dgm:prSet presAssocID="{F929B879-491E-4A42-8A63-E504DE218A1F}" presName="horzOne" presStyleCnt="0"/>
      <dgm:spPr/>
    </dgm:pt>
    <dgm:pt modelId="{908F6AD4-B97B-4031-8A46-D2909FCFD411}" type="pres">
      <dgm:prSet presAssocID="{F4D81AF6-8EAC-437E-B2D7-903F7ADE9324}" presName="vertTwo" presStyleCnt="0"/>
      <dgm:spPr/>
    </dgm:pt>
    <dgm:pt modelId="{7C55A567-59D1-4A5F-9757-3658729A6404}" type="pres">
      <dgm:prSet presAssocID="{F4D81AF6-8EAC-437E-B2D7-903F7ADE9324}" presName="txTwo" presStyleLbl="node2" presStyleIdx="0" presStyleCnt="1">
        <dgm:presLayoutVars>
          <dgm:chPref val="3"/>
        </dgm:presLayoutVars>
      </dgm:prSet>
      <dgm:spPr/>
      <dgm:t>
        <a:bodyPr/>
        <a:lstStyle/>
        <a:p>
          <a:endParaRPr lang="en-US"/>
        </a:p>
      </dgm:t>
    </dgm:pt>
    <dgm:pt modelId="{72BF9D2F-DF27-4747-8C16-D4C825A64DC2}" type="pres">
      <dgm:prSet presAssocID="{F4D81AF6-8EAC-437E-B2D7-903F7ADE9324}" presName="horzTwo" presStyleCnt="0"/>
      <dgm:spPr/>
    </dgm:pt>
  </dgm:ptLst>
  <dgm:cxnLst>
    <dgm:cxn modelId="{D46B1C67-C213-4409-BBBF-C65F6B207A9D}" type="presOf" srcId="{F4D81AF6-8EAC-437E-B2D7-903F7ADE9324}" destId="{7C55A567-59D1-4A5F-9757-3658729A6404}" srcOrd="0" destOrd="0" presId="urn:microsoft.com/office/officeart/2005/8/layout/hierarchy4"/>
    <dgm:cxn modelId="{87463162-517B-471C-9B2C-F9B2815BB75B}" srcId="{608052DD-1922-49F7-B118-49BE11284534}" destId="{F929B879-491E-4A42-8A63-E504DE218A1F}" srcOrd="0" destOrd="0" parTransId="{746644D1-3B95-4A60-B8A0-7A014BE63BC7}" sibTransId="{335CD862-24CC-48A5-AFE7-908A9669CD12}"/>
    <dgm:cxn modelId="{F6DE91BB-0E4F-4D2D-9B86-333065404BB4}" srcId="{F929B879-491E-4A42-8A63-E504DE218A1F}" destId="{F4D81AF6-8EAC-437E-B2D7-903F7ADE9324}" srcOrd="0" destOrd="0" parTransId="{224BF2DD-8260-4C8D-90E4-584A3A6E2969}" sibTransId="{1CEA7871-5DCC-4C2A-9E1C-DCB1134B0C34}"/>
    <dgm:cxn modelId="{F22AA22D-5859-46D8-A5CB-651F10BBA858}" type="presOf" srcId="{608052DD-1922-49F7-B118-49BE11284534}" destId="{6E9C5A61-DCE3-4865-8D96-33439BCFC9E4}" srcOrd="0" destOrd="0" presId="urn:microsoft.com/office/officeart/2005/8/layout/hierarchy4"/>
    <dgm:cxn modelId="{A6E33725-D883-49CE-A7FE-DE9BFCBC3621}" type="presOf" srcId="{F929B879-491E-4A42-8A63-E504DE218A1F}" destId="{F8F18790-6DFB-4AFA-86D1-D91AAE62CC11}" srcOrd="0" destOrd="0" presId="urn:microsoft.com/office/officeart/2005/8/layout/hierarchy4"/>
    <dgm:cxn modelId="{10F96576-AB1B-45FE-A0B1-F4F8BD74A65A}" type="presParOf" srcId="{6E9C5A61-DCE3-4865-8D96-33439BCFC9E4}" destId="{A75BD29F-FC8E-4995-B5D7-B233B09429BF}" srcOrd="0" destOrd="0" presId="urn:microsoft.com/office/officeart/2005/8/layout/hierarchy4"/>
    <dgm:cxn modelId="{AE779EEF-A797-4222-A266-1782B5A040E8}" type="presParOf" srcId="{A75BD29F-FC8E-4995-B5D7-B233B09429BF}" destId="{F8F18790-6DFB-4AFA-86D1-D91AAE62CC11}" srcOrd="0" destOrd="0" presId="urn:microsoft.com/office/officeart/2005/8/layout/hierarchy4"/>
    <dgm:cxn modelId="{47BA3C85-F63C-4570-AD2C-723F96E4EB0A}" type="presParOf" srcId="{A75BD29F-FC8E-4995-B5D7-B233B09429BF}" destId="{9DA4CBFE-99A7-4232-ADB7-9EE671EC3A89}" srcOrd="1" destOrd="0" presId="urn:microsoft.com/office/officeart/2005/8/layout/hierarchy4"/>
    <dgm:cxn modelId="{EC01BEAE-10A6-48FC-8565-61B520856098}" type="presParOf" srcId="{A75BD29F-FC8E-4995-B5D7-B233B09429BF}" destId="{CC87335C-BEEC-4A91-86A4-903E95B85FC3}" srcOrd="2" destOrd="0" presId="urn:microsoft.com/office/officeart/2005/8/layout/hierarchy4"/>
    <dgm:cxn modelId="{D430C9F5-16D9-4C1C-BE77-C7AA84AEE1CA}" type="presParOf" srcId="{CC87335C-BEEC-4A91-86A4-903E95B85FC3}" destId="{908F6AD4-B97B-4031-8A46-D2909FCFD411}" srcOrd="0" destOrd="0" presId="urn:microsoft.com/office/officeart/2005/8/layout/hierarchy4"/>
    <dgm:cxn modelId="{17C69D15-397E-4B7B-A756-C5649A447A1F}" type="presParOf" srcId="{908F6AD4-B97B-4031-8A46-D2909FCFD411}" destId="{7C55A567-59D1-4A5F-9757-3658729A6404}" srcOrd="0" destOrd="0" presId="urn:microsoft.com/office/officeart/2005/8/layout/hierarchy4"/>
    <dgm:cxn modelId="{319CBBBE-F11C-4A35-A631-B13C69AFFD27}" type="presParOf" srcId="{908F6AD4-B97B-4031-8A46-D2909FCFD411}" destId="{72BF9D2F-DF27-4747-8C16-D4C825A64DC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A6ED17-2DB0-4E77-8AF7-75462A5CD75C}"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C7169A0B-01E8-49A3-905C-4E1CEC1AAB57}">
      <dgm:prSet/>
      <dgm:spPr/>
      <dgm:t>
        <a:bodyPr/>
        <a:lstStyle/>
        <a:p>
          <a:pPr rtl="0"/>
          <a:r>
            <a:rPr lang="en-US" smtClean="0"/>
            <a:t>User Interface Update</a:t>
          </a:r>
          <a:endParaRPr lang="en-US"/>
        </a:p>
      </dgm:t>
    </dgm:pt>
    <dgm:pt modelId="{BAEF7B68-6B15-4FC3-B160-0995EE70BB11}" type="parTrans" cxnId="{B71FEB72-7B99-4F3F-BA05-BFA419F00150}">
      <dgm:prSet/>
      <dgm:spPr/>
      <dgm:t>
        <a:bodyPr/>
        <a:lstStyle/>
        <a:p>
          <a:endParaRPr lang="en-US"/>
        </a:p>
      </dgm:t>
    </dgm:pt>
    <dgm:pt modelId="{2833384F-8430-4821-BBFB-F6B1051F6D34}" type="sibTrans" cxnId="{B71FEB72-7B99-4F3F-BA05-BFA419F00150}">
      <dgm:prSet/>
      <dgm:spPr/>
      <dgm:t>
        <a:bodyPr/>
        <a:lstStyle/>
        <a:p>
          <a:endParaRPr lang="en-US"/>
        </a:p>
      </dgm:t>
    </dgm:pt>
    <dgm:pt modelId="{FCB6459D-9AF8-4A41-A2C4-444D2BE41FB9}" type="pres">
      <dgm:prSet presAssocID="{01A6ED17-2DB0-4E77-8AF7-75462A5CD75C}" presName="linear" presStyleCnt="0">
        <dgm:presLayoutVars>
          <dgm:animLvl val="lvl"/>
          <dgm:resizeHandles val="exact"/>
        </dgm:presLayoutVars>
      </dgm:prSet>
      <dgm:spPr/>
      <dgm:t>
        <a:bodyPr/>
        <a:lstStyle/>
        <a:p>
          <a:endParaRPr lang="en-US"/>
        </a:p>
      </dgm:t>
    </dgm:pt>
    <dgm:pt modelId="{71B752C7-DCD6-4B06-AA23-F39FB78D4414}" type="pres">
      <dgm:prSet presAssocID="{C7169A0B-01E8-49A3-905C-4E1CEC1AAB57}" presName="parentText" presStyleLbl="node1" presStyleIdx="0" presStyleCnt="1" custScaleX="76819" custLinFactNeighborX="8775" custLinFactNeighborY="-1872">
        <dgm:presLayoutVars>
          <dgm:chMax val="0"/>
          <dgm:bulletEnabled val="1"/>
        </dgm:presLayoutVars>
      </dgm:prSet>
      <dgm:spPr/>
      <dgm:t>
        <a:bodyPr/>
        <a:lstStyle/>
        <a:p>
          <a:endParaRPr lang="en-US"/>
        </a:p>
      </dgm:t>
    </dgm:pt>
  </dgm:ptLst>
  <dgm:cxnLst>
    <dgm:cxn modelId="{0DC3E383-EA9F-469D-A060-DBF743941E4F}" type="presOf" srcId="{C7169A0B-01E8-49A3-905C-4E1CEC1AAB57}" destId="{71B752C7-DCD6-4B06-AA23-F39FB78D4414}" srcOrd="0" destOrd="0" presId="urn:microsoft.com/office/officeart/2005/8/layout/vList2"/>
    <dgm:cxn modelId="{B71FEB72-7B99-4F3F-BA05-BFA419F00150}" srcId="{01A6ED17-2DB0-4E77-8AF7-75462A5CD75C}" destId="{C7169A0B-01E8-49A3-905C-4E1CEC1AAB57}" srcOrd="0" destOrd="0" parTransId="{BAEF7B68-6B15-4FC3-B160-0995EE70BB11}" sibTransId="{2833384F-8430-4821-BBFB-F6B1051F6D34}"/>
    <dgm:cxn modelId="{81E4C0FE-B5DF-41EA-B96D-8BD885BF88A4}" type="presOf" srcId="{01A6ED17-2DB0-4E77-8AF7-75462A5CD75C}" destId="{FCB6459D-9AF8-4A41-A2C4-444D2BE41FB9}" srcOrd="0" destOrd="0" presId="urn:microsoft.com/office/officeart/2005/8/layout/vList2"/>
    <dgm:cxn modelId="{FF88569F-F076-403B-8BA3-5396F07DC9C8}" type="presParOf" srcId="{FCB6459D-9AF8-4A41-A2C4-444D2BE41FB9}" destId="{71B752C7-DCD6-4B06-AA23-F39FB78D441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FF6D6BD-1B64-4934-84A8-D8C6C78C5DB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E0E05D3E-84EB-4AA2-B100-3AF41BC50210}">
      <dgm:prSet/>
      <dgm:spPr/>
      <dgm:t>
        <a:bodyPr/>
        <a:lstStyle/>
        <a:p>
          <a:pPr algn="ctr" rtl="0"/>
          <a:r>
            <a:rPr lang="en-US" b="1" dirty="0" smtClean="0"/>
            <a:t>Customer feedback</a:t>
          </a:r>
          <a:endParaRPr lang="en-US" b="1" dirty="0"/>
        </a:p>
      </dgm:t>
    </dgm:pt>
    <dgm:pt modelId="{82530C3D-C1B5-4256-8CF5-38F3C94DC247}" type="parTrans" cxnId="{E8EF3C77-DC6E-48D4-B472-4666E937CB19}">
      <dgm:prSet/>
      <dgm:spPr/>
      <dgm:t>
        <a:bodyPr/>
        <a:lstStyle/>
        <a:p>
          <a:endParaRPr lang="en-US"/>
        </a:p>
      </dgm:t>
    </dgm:pt>
    <dgm:pt modelId="{F1A5219F-0F95-474B-A6F9-37D835901E80}" type="sibTrans" cxnId="{E8EF3C77-DC6E-48D4-B472-4666E937CB19}">
      <dgm:prSet/>
      <dgm:spPr/>
      <dgm:t>
        <a:bodyPr/>
        <a:lstStyle/>
        <a:p>
          <a:endParaRPr lang="en-US"/>
        </a:p>
      </dgm:t>
    </dgm:pt>
    <dgm:pt modelId="{87ADB680-7360-4438-B160-4186AB5EB8C1}" type="pres">
      <dgm:prSet presAssocID="{3FF6D6BD-1B64-4934-84A8-D8C6C78C5DB5}" presName="linear" presStyleCnt="0">
        <dgm:presLayoutVars>
          <dgm:animLvl val="lvl"/>
          <dgm:resizeHandles val="exact"/>
        </dgm:presLayoutVars>
      </dgm:prSet>
      <dgm:spPr/>
      <dgm:t>
        <a:bodyPr/>
        <a:lstStyle/>
        <a:p>
          <a:endParaRPr lang="en-US"/>
        </a:p>
      </dgm:t>
    </dgm:pt>
    <dgm:pt modelId="{5DC6CCE9-EFC7-40BC-9682-7CDE9DECFD38}" type="pres">
      <dgm:prSet presAssocID="{E0E05D3E-84EB-4AA2-B100-3AF41BC50210}" presName="parentText" presStyleLbl="node1" presStyleIdx="0" presStyleCnt="1" custScaleX="52084" custLinFactNeighborX="-94" custLinFactNeighborY="733">
        <dgm:presLayoutVars>
          <dgm:chMax val="0"/>
          <dgm:bulletEnabled val="1"/>
        </dgm:presLayoutVars>
      </dgm:prSet>
      <dgm:spPr/>
      <dgm:t>
        <a:bodyPr/>
        <a:lstStyle/>
        <a:p>
          <a:endParaRPr lang="en-US"/>
        </a:p>
      </dgm:t>
    </dgm:pt>
  </dgm:ptLst>
  <dgm:cxnLst>
    <dgm:cxn modelId="{1422E145-BEEE-4854-B26A-467EEFC3D792}" type="presOf" srcId="{3FF6D6BD-1B64-4934-84A8-D8C6C78C5DB5}" destId="{87ADB680-7360-4438-B160-4186AB5EB8C1}" srcOrd="0" destOrd="0" presId="urn:microsoft.com/office/officeart/2005/8/layout/vList2"/>
    <dgm:cxn modelId="{E8EF3C77-DC6E-48D4-B472-4666E937CB19}" srcId="{3FF6D6BD-1B64-4934-84A8-D8C6C78C5DB5}" destId="{E0E05D3E-84EB-4AA2-B100-3AF41BC50210}" srcOrd="0" destOrd="0" parTransId="{82530C3D-C1B5-4256-8CF5-38F3C94DC247}" sibTransId="{F1A5219F-0F95-474B-A6F9-37D835901E80}"/>
    <dgm:cxn modelId="{7DFA64E3-DE08-415F-8CB0-2F32C3080049}" type="presOf" srcId="{E0E05D3E-84EB-4AA2-B100-3AF41BC50210}" destId="{5DC6CCE9-EFC7-40BC-9682-7CDE9DECFD38}" srcOrd="0" destOrd="0" presId="urn:microsoft.com/office/officeart/2005/8/layout/vList2"/>
    <dgm:cxn modelId="{7D8F699E-B7D3-4B96-9E65-B3D8AC574C22}" type="presParOf" srcId="{87ADB680-7360-4438-B160-4186AB5EB8C1}" destId="{5DC6CCE9-EFC7-40BC-9682-7CDE9DECFD38}"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4C5D0-E444-4011-A4D4-CFA9357747E5}">
      <dsp:nvSpPr>
        <dsp:cNvPr id="0" name=""/>
        <dsp:cNvSpPr/>
      </dsp:nvSpPr>
      <dsp:spPr>
        <a:xfrm rot="5400000">
          <a:off x="226505" y="1141928"/>
          <a:ext cx="844644" cy="961597"/>
        </a:xfrm>
        <a:prstGeom prst="bentUpArrow">
          <a:avLst>
            <a:gd name="adj1" fmla="val 32840"/>
            <a:gd name="adj2" fmla="val 25000"/>
            <a:gd name="adj3" fmla="val 35780"/>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3B26AE-B895-43B3-B3AB-F9A5BF7BB0C8}">
      <dsp:nvSpPr>
        <dsp:cNvPr id="0" name=""/>
        <dsp:cNvSpPr/>
      </dsp:nvSpPr>
      <dsp:spPr>
        <a:xfrm>
          <a:off x="2726" y="205623"/>
          <a:ext cx="1421883" cy="995272"/>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Agency Applies</a:t>
          </a:r>
          <a:endParaRPr lang="en-US" sz="1800" kern="1200" dirty="0"/>
        </a:p>
      </dsp:txBody>
      <dsp:txXfrm>
        <a:off x="51320" y="254217"/>
        <a:ext cx="1324695" cy="898084"/>
      </dsp:txXfrm>
    </dsp:sp>
    <dsp:sp modelId="{4D8E41F7-1293-4EF9-8529-14B831F54A19}">
      <dsp:nvSpPr>
        <dsp:cNvPr id="0" name=""/>
        <dsp:cNvSpPr/>
      </dsp:nvSpPr>
      <dsp:spPr>
        <a:xfrm>
          <a:off x="1424609" y="300545"/>
          <a:ext cx="1034142" cy="804422"/>
        </a:xfrm>
        <a:prstGeom prst="rect">
          <a:avLst/>
        </a:prstGeom>
        <a:noFill/>
        <a:ln>
          <a:noFill/>
        </a:ln>
        <a:effectLst/>
      </dsp:spPr>
      <dsp:style>
        <a:lnRef idx="0">
          <a:scrgbClr r="0" g="0" b="0"/>
        </a:lnRef>
        <a:fillRef idx="0">
          <a:scrgbClr r="0" g="0" b="0"/>
        </a:fillRef>
        <a:effectRef idx="0">
          <a:scrgbClr r="0" g="0" b="0"/>
        </a:effectRef>
        <a:fontRef idx="minor"/>
      </dsp:style>
    </dsp:sp>
    <dsp:sp modelId="{647FB33D-21AE-47E5-B361-C5D08BB5F6AC}">
      <dsp:nvSpPr>
        <dsp:cNvPr id="0" name=""/>
        <dsp:cNvSpPr/>
      </dsp:nvSpPr>
      <dsp:spPr>
        <a:xfrm rot="5400000">
          <a:off x="1405397" y="2259947"/>
          <a:ext cx="844644" cy="961597"/>
        </a:xfrm>
        <a:prstGeom prst="bentUpArrow">
          <a:avLst>
            <a:gd name="adj1" fmla="val 32840"/>
            <a:gd name="adj2" fmla="val 25000"/>
            <a:gd name="adj3" fmla="val 35780"/>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855498-E39D-4990-A3C3-499035FEDDCF}">
      <dsp:nvSpPr>
        <dsp:cNvPr id="0" name=""/>
        <dsp:cNvSpPr/>
      </dsp:nvSpPr>
      <dsp:spPr>
        <a:xfrm>
          <a:off x="1181618" y="1323642"/>
          <a:ext cx="1421883" cy="995272"/>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OCIO Certifies</a:t>
          </a:r>
          <a:endParaRPr lang="en-US" sz="1800" kern="1200" dirty="0"/>
        </a:p>
      </dsp:txBody>
      <dsp:txXfrm>
        <a:off x="1230212" y="1372236"/>
        <a:ext cx="1324695" cy="898084"/>
      </dsp:txXfrm>
    </dsp:sp>
    <dsp:sp modelId="{A39762A4-699F-47F2-B710-DD898CD7E23F}">
      <dsp:nvSpPr>
        <dsp:cNvPr id="0" name=""/>
        <dsp:cNvSpPr/>
      </dsp:nvSpPr>
      <dsp:spPr>
        <a:xfrm>
          <a:off x="2603501" y="1418564"/>
          <a:ext cx="1034142" cy="804422"/>
        </a:xfrm>
        <a:prstGeom prst="rect">
          <a:avLst/>
        </a:prstGeom>
        <a:noFill/>
        <a:ln>
          <a:noFill/>
        </a:ln>
        <a:effectLst/>
      </dsp:spPr>
      <dsp:style>
        <a:lnRef idx="0">
          <a:scrgbClr r="0" g="0" b="0"/>
        </a:lnRef>
        <a:fillRef idx="0">
          <a:scrgbClr r="0" g="0" b="0"/>
        </a:fillRef>
        <a:effectRef idx="0">
          <a:scrgbClr r="0" g="0" b="0"/>
        </a:effectRef>
        <a:fontRef idx="minor"/>
      </dsp:style>
    </dsp:sp>
    <dsp:sp modelId="{E236E98C-62EB-45B1-B2C8-25D007A6DA07}">
      <dsp:nvSpPr>
        <dsp:cNvPr id="0" name=""/>
        <dsp:cNvSpPr/>
      </dsp:nvSpPr>
      <dsp:spPr>
        <a:xfrm rot="5400000">
          <a:off x="2584290" y="3377966"/>
          <a:ext cx="844644" cy="961597"/>
        </a:xfrm>
        <a:prstGeom prst="bentUpArrow">
          <a:avLst>
            <a:gd name="adj1" fmla="val 32840"/>
            <a:gd name="adj2" fmla="val 25000"/>
            <a:gd name="adj3" fmla="val 35780"/>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D0B0D4-36B1-4039-B969-86C4389637F8}">
      <dsp:nvSpPr>
        <dsp:cNvPr id="0" name=""/>
        <dsp:cNvSpPr/>
      </dsp:nvSpPr>
      <dsp:spPr>
        <a:xfrm>
          <a:off x="2360510" y="2441661"/>
          <a:ext cx="1421883" cy="995272"/>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OFM Notifies Leg</a:t>
          </a:r>
          <a:endParaRPr lang="en-US" sz="1800" kern="1200" dirty="0"/>
        </a:p>
      </dsp:txBody>
      <dsp:txXfrm>
        <a:off x="2409104" y="2490255"/>
        <a:ext cx="1324695" cy="898084"/>
      </dsp:txXfrm>
    </dsp:sp>
    <dsp:sp modelId="{0D6856BB-4C31-470E-BE2E-1F0BA0B8E6AE}">
      <dsp:nvSpPr>
        <dsp:cNvPr id="0" name=""/>
        <dsp:cNvSpPr/>
      </dsp:nvSpPr>
      <dsp:spPr>
        <a:xfrm>
          <a:off x="3782394" y="2536583"/>
          <a:ext cx="1034142" cy="804422"/>
        </a:xfrm>
        <a:prstGeom prst="rect">
          <a:avLst/>
        </a:prstGeom>
        <a:noFill/>
        <a:ln>
          <a:noFill/>
        </a:ln>
        <a:effectLst/>
      </dsp:spPr>
      <dsp:style>
        <a:lnRef idx="0">
          <a:scrgbClr r="0" g="0" b="0"/>
        </a:lnRef>
        <a:fillRef idx="0">
          <a:scrgbClr r="0" g="0" b="0"/>
        </a:fillRef>
        <a:effectRef idx="0">
          <a:scrgbClr r="0" g="0" b="0"/>
        </a:effectRef>
        <a:fontRef idx="minor"/>
      </dsp:style>
    </dsp:sp>
    <dsp:sp modelId="{3CDAC241-A619-42B5-98D3-A3FDD7F33F0F}">
      <dsp:nvSpPr>
        <dsp:cNvPr id="0" name=""/>
        <dsp:cNvSpPr/>
      </dsp:nvSpPr>
      <dsp:spPr>
        <a:xfrm rot="5400000">
          <a:off x="3763182" y="4495985"/>
          <a:ext cx="844644" cy="961597"/>
        </a:xfrm>
        <a:prstGeom prst="bentUpArrow">
          <a:avLst>
            <a:gd name="adj1" fmla="val 32840"/>
            <a:gd name="adj2" fmla="val 25000"/>
            <a:gd name="adj3" fmla="val 35780"/>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D6A227-2413-4C01-A0EA-9D27F5D65D38}">
      <dsp:nvSpPr>
        <dsp:cNvPr id="0" name=""/>
        <dsp:cNvSpPr/>
      </dsp:nvSpPr>
      <dsp:spPr>
        <a:xfrm>
          <a:off x="3539403" y="3559680"/>
          <a:ext cx="1421883" cy="995272"/>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14 Day Waiting Period</a:t>
          </a:r>
          <a:endParaRPr lang="en-US" sz="1800" kern="1200" dirty="0"/>
        </a:p>
      </dsp:txBody>
      <dsp:txXfrm>
        <a:off x="3587997" y="3608274"/>
        <a:ext cx="1324695" cy="898084"/>
      </dsp:txXfrm>
    </dsp:sp>
    <dsp:sp modelId="{957AB690-C0C8-4EF7-8C8B-C32E15FFE4AE}">
      <dsp:nvSpPr>
        <dsp:cNvPr id="0" name=""/>
        <dsp:cNvSpPr/>
      </dsp:nvSpPr>
      <dsp:spPr>
        <a:xfrm>
          <a:off x="4961286" y="3654602"/>
          <a:ext cx="1034142" cy="804422"/>
        </a:xfrm>
        <a:prstGeom prst="rect">
          <a:avLst/>
        </a:prstGeom>
        <a:noFill/>
        <a:ln>
          <a:noFill/>
        </a:ln>
        <a:effectLst/>
      </dsp:spPr>
      <dsp:style>
        <a:lnRef idx="0">
          <a:scrgbClr r="0" g="0" b="0"/>
        </a:lnRef>
        <a:fillRef idx="0">
          <a:scrgbClr r="0" g="0" b="0"/>
        </a:fillRef>
        <a:effectRef idx="0">
          <a:scrgbClr r="0" g="0" b="0"/>
        </a:effectRef>
        <a:fontRef idx="minor"/>
      </dsp:style>
    </dsp:sp>
    <dsp:sp modelId="{90359BC9-6C47-48E8-ADD5-7BDFF275AE69}">
      <dsp:nvSpPr>
        <dsp:cNvPr id="0" name=""/>
        <dsp:cNvSpPr/>
      </dsp:nvSpPr>
      <dsp:spPr>
        <a:xfrm>
          <a:off x="4718295" y="4677699"/>
          <a:ext cx="1421883" cy="995272"/>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OFM Authorizes Spending</a:t>
          </a:r>
          <a:endParaRPr lang="en-US" sz="1800" kern="1200" dirty="0"/>
        </a:p>
      </dsp:txBody>
      <dsp:txXfrm>
        <a:off x="4766889" y="4726293"/>
        <a:ext cx="1324695" cy="89808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59345-E4A8-4DBC-B973-8A08F3EB78C9}">
      <dsp:nvSpPr>
        <dsp:cNvPr id="0" name=""/>
        <dsp:cNvSpPr/>
      </dsp:nvSpPr>
      <dsp:spPr>
        <a:xfrm>
          <a:off x="3422" y="767526"/>
          <a:ext cx="2715382" cy="1629229"/>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New look and feel representative of the state of Washington. </a:t>
          </a:r>
          <a:endParaRPr lang="en-US" sz="2500" kern="1200" dirty="0"/>
        </a:p>
      </dsp:txBody>
      <dsp:txXfrm>
        <a:off x="3422" y="767526"/>
        <a:ext cx="2715382" cy="1629229"/>
      </dsp:txXfrm>
    </dsp:sp>
    <dsp:sp modelId="{BF62BF60-CE4E-494E-B85D-685F97FB2AAF}">
      <dsp:nvSpPr>
        <dsp:cNvPr id="0" name=""/>
        <dsp:cNvSpPr/>
      </dsp:nvSpPr>
      <dsp:spPr>
        <a:xfrm>
          <a:off x="2990343" y="767526"/>
          <a:ext cx="2715382" cy="1629229"/>
        </a:xfrm>
        <a:prstGeom prst="rect">
          <a:avLst/>
        </a:prstGeom>
        <a:solidFill>
          <a:schemeClr val="accent2">
            <a:hueOff val="2546751"/>
            <a:satOff val="33"/>
            <a:lumOff val="-503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User interface designed for mobile devices</a:t>
          </a:r>
          <a:endParaRPr lang="en-US" sz="2500" kern="1200" dirty="0"/>
        </a:p>
      </dsp:txBody>
      <dsp:txXfrm>
        <a:off x="2990343" y="767526"/>
        <a:ext cx="2715382" cy="1629229"/>
      </dsp:txXfrm>
    </dsp:sp>
    <dsp:sp modelId="{D646F58F-00CA-4BDC-99B1-FB2A16EA803D}">
      <dsp:nvSpPr>
        <dsp:cNvPr id="0" name=""/>
        <dsp:cNvSpPr/>
      </dsp:nvSpPr>
      <dsp:spPr>
        <a:xfrm>
          <a:off x="5977264" y="767526"/>
          <a:ext cx="2715382" cy="1629229"/>
        </a:xfrm>
        <a:prstGeom prst="rect">
          <a:avLst/>
        </a:prstGeom>
        <a:solidFill>
          <a:schemeClr val="accent2">
            <a:hueOff val="5093503"/>
            <a:satOff val="65"/>
            <a:lumOff val="-1006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User interface designed for Accessibility</a:t>
          </a:r>
          <a:endParaRPr lang="en-US" sz="2500" kern="1200" dirty="0"/>
        </a:p>
      </dsp:txBody>
      <dsp:txXfrm>
        <a:off x="5977264" y="767526"/>
        <a:ext cx="2715382" cy="1629229"/>
      </dsp:txXfrm>
    </dsp:sp>
    <dsp:sp modelId="{51882BBC-BC42-4A64-BA7E-E144C008BF0A}">
      <dsp:nvSpPr>
        <dsp:cNvPr id="0" name=""/>
        <dsp:cNvSpPr/>
      </dsp:nvSpPr>
      <dsp:spPr>
        <a:xfrm>
          <a:off x="8964185" y="767526"/>
          <a:ext cx="2715382" cy="1629229"/>
        </a:xfrm>
        <a:prstGeom prst="rect">
          <a:avLst/>
        </a:prstGeom>
        <a:solidFill>
          <a:schemeClr val="accent2">
            <a:hueOff val="7640254"/>
            <a:satOff val="98"/>
            <a:lumOff val="-1509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Agency representation in SAW.</a:t>
          </a:r>
          <a:endParaRPr lang="en-US" sz="2500" kern="1200" dirty="0"/>
        </a:p>
      </dsp:txBody>
      <dsp:txXfrm>
        <a:off x="8964185" y="767526"/>
        <a:ext cx="2715382" cy="162922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2B1E2-B4F9-4A60-9DED-431F7B0EDA8D}">
      <dsp:nvSpPr>
        <dsp:cNvPr id="0" name=""/>
        <dsp:cNvSpPr/>
      </dsp:nvSpPr>
      <dsp:spPr>
        <a:xfrm>
          <a:off x="0" y="23175"/>
          <a:ext cx="4906798" cy="561599"/>
        </a:xfrm>
        <a:prstGeom prst="roundRect">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Improved Multi-tenant Capabilities</a:t>
          </a:r>
          <a:endParaRPr lang="en-US" sz="2400" kern="1200" dirty="0"/>
        </a:p>
      </dsp:txBody>
      <dsp:txXfrm>
        <a:off x="27415" y="50590"/>
        <a:ext cx="4851968" cy="50676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41AB9-23AA-43D9-8765-F69D35BE3E34}">
      <dsp:nvSpPr>
        <dsp:cNvPr id="0" name=""/>
        <dsp:cNvSpPr/>
      </dsp:nvSpPr>
      <dsp:spPr>
        <a:xfrm>
          <a:off x="0" y="0"/>
          <a:ext cx="11550868" cy="1135117"/>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smtClean="0"/>
            <a:t>Agency specific policies </a:t>
          </a:r>
          <a:endParaRPr lang="en-US" sz="5400" kern="1200" dirty="0"/>
        </a:p>
      </dsp:txBody>
      <dsp:txXfrm>
        <a:off x="0" y="0"/>
        <a:ext cx="11550868" cy="1135117"/>
      </dsp:txXfrm>
    </dsp:sp>
    <dsp:sp modelId="{47B20CBC-38FB-43C8-BED1-6F5736449462}">
      <dsp:nvSpPr>
        <dsp:cNvPr id="0" name=""/>
        <dsp:cNvSpPr/>
      </dsp:nvSpPr>
      <dsp:spPr>
        <a:xfrm>
          <a:off x="0" y="1135117"/>
          <a:ext cx="2887716" cy="2383746"/>
        </a:xfrm>
        <a:prstGeom prst="rect">
          <a:avLst/>
        </a:prstGeom>
        <a:solidFill>
          <a:schemeClr val="accent1">
            <a:alpha val="9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Multi-factor authentication</a:t>
          </a:r>
          <a:endParaRPr lang="en-US" sz="3300" kern="1200" dirty="0"/>
        </a:p>
      </dsp:txBody>
      <dsp:txXfrm>
        <a:off x="0" y="1135117"/>
        <a:ext cx="2887716" cy="2383746"/>
      </dsp:txXfrm>
    </dsp:sp>
    <dsp:sp modelId="{FEDFA641-FBEA-49CB-BEF4-9A6E7580D8C1}">
      <dsp:nvSpPr>
        <dsp:cNvPr id="0" name=""/>
        <dsp:cNvSpPr/>
      </dsp:nvSpPr>
      <dsp:spPr>
        <a:xfrm>
          <a:off x="2887716" y="1135117"/>
          <a:ext cx="2887716" cy="2383746"/>
        </a:xfrm>
        <a:prstGeom prst="rect">
          <a:avLst/>
        </a:prstGeom>
        <a:solidFill>
          <a:schemeClr val="accent1">
            <a:alpha val="90000"/>
            <a:hueOff val="0"/>
            <a:satOff val="0"/>
            <a:lumOff val="0"/>
            <a:alphaOff val="-13333"/>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Knowledge based authentication</a:t>
          </a:r>
          <a:endParaRPr lang="en-US" sz="3300" kern="1200" dirty="0"/>
        </a:p>
      </dsp:txBody>
      <dsp:txXfrm>
        <a:off x="2887716" y="1135117"/>
        <a:ext cx="2887716" cy="2383746"/>
      </dsp:txXfrm>
    </dsp:sp>
    <dsp:sp modelId="{1384146A-03D0-4B73-919E-E29CB74340C8}">
      <dsp:nvSpPr>
        <dsp:cNvPr id="0" name=""/>
        <dsp:cNvSpPr/>
      </dsp:nvSpPr>
      <dsp:spPr>
        <a:xfrm>
          <a:off x="5775433" y="1135117"/>
          <a:ext cx="2887716" cy="2383746"/>
        </a:xfrm>
        <a:prstGeom prst="rect">
          <a:avLst/>
        </a:prstGeom>
        <a:solidFill>
          <a:schemeClr val="accent1">
            <a:alpha val="90000"/>
            <a:hueOff val="0"/>
            <a:satOff val="0"/>
            <a:lumOff val="0"/>
            <a:alphaOff val="-26667"/>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Password requirements</a:t>
          </a:r>
          <a:endParaRPr lang="en-US" sz="3300" kern="1200" dirty="0"/>
        </a:p>
      </dsp:txBody>
      <dsp:txXfrm>
        <a:off x="5775433" y="1135117"/>
        <a:ext cx="2887716" cy="2383746"/>
      </dsp:txXfrm>
    </dsp:sp>
    <dsp:sp modelId="{30D6A849-02EA-4E98-8797-38D9BAB0CEC4}">
      <dsp:nvSpPr>
        <dsp:cNvPr id="0" name=""/>
        <dsp:cNvSpPr/>
      </dsp:nvSpPr>
      <dsp:spPr>
        <a:xfrm>
          <a:off x="8663151" y="1135117"/>
          <a:ext cx="2887716" cy="2383746"/>
        </a:xfrm>
        <a:prstGeom prst="rect">
          <a:avLst/>
        </a:prstGeom>
        <a:solidFill>
          <a:schemeClr val="accent1">
            <a:alpha val="90000"/>
            <a:hueOff val="0"/>
            <a:satOff val="0"/>
            <a:lumOff val="0"/>
            <a:alpha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Agency specific reporting</a:t>
          </a:r>
          <a:endParaRPr lang="en-US" sz="3300" kern="1200" dirty="0"/>
        </a:p>
      </dsp:txBody>
      <dsp:txXfrm>
        <a:off x="8663151" y="1135117"/>
        <a:ext cx="2887716" cy="2383746"/>
      </dsp:txXfrm>
    </dsp:sp>
    <dsp:sp modelId="{1D03DD6A-C12E-494F-B90B-E4E84EC15EE7}">
      <dsp:nvSpPr>
        <dsp:cNvPr id="0" name=""/>
        <dsp:cNvSpPr/>
      </dsp:nvSpPr>
      <dsp:spPr>
        <a:xfrm>
          <a:off x="0" y="3518863"/>
          <a:ext cx="11550868" cy="264860"/>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21477-6D9A-4788-93AA-B7AB5DB0EEA8}">
      <dsp:nvSpPr>
        <dsp:cNvPr id="0" name=""/>
        <dsp:cNvSpPr/>
      </dsp:nvSpPr>
      <dsp:spPr>
        <a:xfrm>
          <a:off x="0" y="0"/>
          <a:ext cx="9687361" cy="679873"/>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What do agencies want to see in their SAW reports? </a:t>
          </a:r>
          <a:endParaRPr lang="en-US" sz="2500" kern="1200" dirty="0"/>
        </a:p>
      </dsp:txBody>
      <dsp:txXfrm>
        <a:off x="19913" y="19913"/>
        <a:ext cx="8896275" cy="640047"/>
      </dsp:txXfrm>
    </dsp:sp>
    <dsp:sp modelId="{D6A59246-197C-493D-AF55-D6531F8FDAAA}">
      <dsp:nvSpPr>
        <dsp:cNvPr id="0" name=""/>
        <dsp:cNvSpPr/>
      </dsp:nvSpPr>
      <dsp:spPr>
        <a:xfrm>
          <a:off x="811316" y="803486"/>
          <a:ext cx="9687361" cy="679873"/>
        </a:xfrm>
        <a:prstGeom prst="roundRect">
          <a:avLst>
            <a:gd name="adj" fmla="val 10000"/>
          </a:avLst>
        </a:prstGeom>
        <a:solidFill>
          <a:schemeClr val="accent2">
            <a:hueOff val="2546751"/>
            <a:satOff val="33"/>
            <a:lumOff val="-503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smtClean="0"/>
            <a:t>What administrative functions are missing? </a:t>
          </a:r>
          <a:endParaRPr lang="en-US" sz="2500" kern="1200"/>
        </a:p>
      </dsp:txBody>
      <dsp:txXfrm>
        <a:off x="831229" y="823399"/>
        <a:ext cx="8394301" cy="640047"/>
      </dsp:txXfrm>
    </dsp:sp>
    <dsp:sp modelId="{00172A07-8202-4C20-8C59-BFE77F6484C5}">
      <dsp:nvSpPr>
        <dsp:cNvPr id="0" name=""/>
        <dsp:cNvSpPr/>
      </dsp:nvSpPr>
      <dsp:spPr>
        <a:xfrm>
          <a:off x="1610523" y="1606973"/>
          <a:ext cx="9687361" cy="679873"/>
        </a:xfrm>
        <a:prstGeom prst="roundRect">
          <a:avLst>
            <a:gd name="adj" fmla="val 10000"/>
          </a:avLst>
        </a:prstGeom>
        <a:solidFill>
          <a:schemeClr val="accent2">
            <a:hueOff val="5093503"/>
            <a:satOff val="65"/>
            <a:lumOff val="-1006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Improvements to Federated Workflow?</a:t>
          </a:r>
          <a:endParaRPr lang="en-US" sz="2500" kern="1200" dirty="0"/>
        </a:p>
      </dsp:txBody>
      <dsp:txXfrm>
        <a:off x="1630436" y="1626886"/>
        <a:ext cx="8406410" cy="640047"/>
      </dsp:txXfrm>
    </dsp:sp>
    <dsp:sp modelId="{111F7248-895E-4BFA-AC57-7FC2C4A5C855}">
      <dsp:nvSpPr>
        <dsp:cNvPr id="0" name=""/>
        <dsp:cNvSpPr/>
      </dsp:nvSpPr>
      <dsp:spPr>
        <a:xfrm>
          <a:off x="2421840" y="2410459"/>
          <a:ext cx="9687361" cy="679873"/>
        </a:xfrm>
        <a:prstGeom prst="roundRect">
          <a:avLst>
            <a:gd name="adj" fmla="val 10000"/>
          </a:avLst>
        </a:prstGeom>
        <a:solidFill>
          <a:schemeClr val="accent2">
            <a:hueOff val="7640254"/>
            <a:satOff val="98"/>
            <a:lumOff val="-1509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Biometric as a potential multi-factor authentication option?</a:t>
          </a:r>
          <a:endParaRPr lang="en-US" sz="2500" kern="1200" dirty="0"/>
        </a:p>
      </dsp:txBody>
      <dsp:txXfrm>
        <a:off x="2441753" y="2430372"/>
        <a:ext cx="8394301" cy="640047"/>
      </dsp:txXfrm>
    </dsp:sp>
    <dsp:sp modelId="{F9D4AB2F-1CC3-4475-94AD-451A90149A8D}">
      <dsp:nvSpPr>
        <dsp:cNvPr id="0" name=""/>
        <dsp:cNvSpPr/>
      </dsp:nvSpPr>
      <dsp:spPr>
        <a:xfrm>
          <a:off x="9245443" y="520721"/>
          <a:ext cx="441917" cy="441917"/>
        </a:xfrm>
        <a:prstGeom prst="downArrow">
          <a:avLst>
            <a:gd name="adj1" fmla="val 55000"/>
            <a:gd name="adj2" fmla="val 45000"/>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9344874" y="520721"/>
        <a:ext cx="243055" cy="332543"/>
      </dsp:txXfrm>
    </dsp:sp>
    <dsp:sp modelId="{22CC5DAF-6DBA-4A51-9446-5186D1718BA7}">
      <dsp:nvSpPr>
        <dsp:cNvPr id="0" name=""/>
        <dsp:cNvSpPr/>
      </dsp:nvSpPr>
      <dsp:spPr>
        <a:xfrm>
          <a:off x="10056760" y="1324207"/>
          <a:ext cx="441917" cy="441917"/>
        </a:xfrm>
        <a:prstGeom prst="downArrow">
          <a:avLst>
            <a:gd name="adj1" fmla="val 55000"/>
            <a:gd name="adj2" fmla="val 45000"/>
          </a:avLst>
        </a:prstGeom>
        <a:solidFill>
          <a:schemeClr val="accent2">
            <a:tint val="40000"/>
            <a:alpha val="90000"/>
            <a:hueOff val="3827315"/>
            <a:satOff val="-10477"/>
            <a:lumOff val="-1531"/>
            <a:alphaOff val="0"/>
          </a:schemeClr>
        </a:solidFill>
        <a:ln w="10795" cap="flat" cmpd="sng" algn="ctr">
          <a:solidFill>
            <a:schemeClr val="accent2">
              <a:tint val="40000"/>
              <a:alpha val="90000"/>
              <a:hueOff val="3827315"/>
              <a:satOff val="-10477"/>
              <a:lumOff val="-15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10156191" y="1324207"/>
        <a:ext cx="243055" cy="332543"/>
      </dsp:txXfrm>
    </dsp:sp>
    <dsp:sp modelId="{865C7AEA-4277-4D51-AD40-636B9C13544E}">
      <dsp:nvSpPr>
        <dsp:cNvPr id="0" name=""/>
        <dsp:cNvSpPr/>
      </dsp:nvSpPr>
      <dsp:spPr>
        <a:xfrm>
          <a:off x="10855967" y="2127694"/>
          <a:ext cx="441917" cy="441917"/>
        </a:xfrm>
        <a:prstGeom prst="downArrow">
          <a:avLst>
            <a:gd name="adj1" fmla="val 55000"/>
            <a:gd name="adj2" fmla="val 45000"/>
          </a:avLst>
        </a:prstGeom>
        <a:solidFill>
          <a:schemeClr val="accent2">
            <a:tint val="40000"/>
            <a:alpha val="90000"/>
            <a:hueOff val="7654629"/>
            <a:satOff val="-20954"/>
            <a:lumOff val="-3063"/>
            <a:alphaOff val="0"/>
          </a:schemeClr>
        </a:solidFill>
        <a:ln w="10795" cap="flat" cmpd="sng" algn="ctr">
          <a:solidFill>
            <a:schemeClr val="accent2">
              <a:tint val="40000"/>
              <a:alpha val="90000"/>
              <a:hueOff val="7654629"/>
              <a:satOff val="-20954"/>
              <a:lumOff val="-30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10955398" y="2127694"/>
        <a:ext cx="243055" cy="33254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41E26-9648-4DA9-8464-DEC71E881A09}">
      <dsp:nvSpPr>
        <dsp:cNvPr id="0" name=""/>
        <dsp:cNvSpPr/>
      </dsp:nvSpPr>
      <dsp:spPr>
        <a:xfrm>
          <a:off x="0" y="0"/>
          <a:ext cx="8128000" cy="961717"/>
        </a:xfrm>
        <a:prstGeom prst="roundRect">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ln w="0"/>
              <a:effectLst>
                <a:outerShdw blurRad="38100" dist="25400" dir="5400000" algn="ctr" rotWithShape="0">
                  <a:srgbClr val="6E747A">
                    <a:alpha val="43000"/>
                  </a:srgbClr>
                </a:outerShdw>
              </a:effectLst>
            </a:rPr>
            <a:t>Areas Requiring Additional Agency Involvement:</a:t>
          </a:r>
          <a:endParaRPr lang="en-US" sz="2800" kern="1200" dirty="0"/>
        </a:p>
      </dsp:txBody>
      <dsp:txXfrm>
        <a:off x="46947" y="46947"/>
        <a:ext cx="8034106" cy="86782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38DA5-D561-4346-A719-932FCF2E6D1F}">
      <dsp:nvSpPr>
        <dsp:cNvPr id="0" name=""/>
        <dsp:cNvSpPr/>
      </dsp:nvSpPr>
      <dsp:spPr>
        <a:xfrm>
          <a:off x="188470" y="1369"/>
          <a:ext cx="11066463" cy="422655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r" defTabSz="2889250">
            <a:lnSpc>
              <a:spcPct val="90000"/>
            </a:lnSpc>
            <a:spcBef>
              <a:spcPct val="0"/>
            </a:spcBef>
            <a:spcAft>
              <a:spcPct val="35000"/>
            </a:spcAft>
          </a:pPr>
          <a:r>
            <a:rPr lang="en-US" sz="6500" kern="1200" dirty="0" smtClean="0"/>
            <a:t>What are the Business problems you are trying to solve with SAW?</a:t>
          </a:r>
          <a:endParaRPr lang="en-US" sz="6500" kern="1200" dirty="0"/>
        </a:p>
      </dsp:txBody>
      <dsp:txXfrm>
        <a:off x="2824418" y="1369"/>
        <a:ext cx="8430514" cy="4226556"/>
      </dsp:txXfrm>
    </dsp:sp>
    <dsp:sp modelId="{5AC4374F-5F9F-4DCD-960A-55673612EA88}">
      <dsp:nvSpPr>
        <dsp:cNvPr id="0" name=""/>
        <dsp:cNvSpPr/>
      </dsp:nvSpPr>
      <dsp:spPr>
        <a:xfrm>
          <a:off x="177298" y="1392"/>
          <a:ext cx="3812485" cy="4229295"/>
        </a:xfrm>
        <a:prstGeom prst="roundRect">
          <a:avLst>
            <a:gd name="adj" fmla="val 10000"/>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2DD91-E8CB-45C7-A517-5C5BE9C46F37}">
      <dsp:nvSpPr>
        <dsp:cNvPr id="0" name=""/>
        <dsp:cNvSpPr/>
      </dsp:nvSpPr>
      <dsp:spPr>
        <a:xfrm>
          <a:off x="1204472" y="5232"/>
          <a:ext cx="5142134" cy="889200"/>
        </a:xfrm>
        <a:prstGeom prst="roundRect">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en-US" sz="3700" b="0" kern="1200" baseline="0" smtClean="0"/>
            <a:t>SAW Exists to Provide</a:t>
          </a:r>
          <a:endParaRPr lang="en-US" sz="3700" kern="1200"/>
        </a:p>
      </dsp:txBody>
      <dsp:txXfrm>
        <a:off x="1247879" y="48639"/>
        <a:ext cx="5055320" cy="8023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321B8-74E7-47B2-8E8F-A0A90B0A4036}">
      <dsp:nvSpPr>
        <dsp:cNvPr id="0" name=""/>
        <dsp:cNvSpPr/>
      </dsp:nvSpPr>
      <dsp:spPr>
        <a:xfrm>
          <a:off x="1381" y="919"/>
          <a:ext cx="12038588" cy="1255041"/>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A consistent authentication scheme for agency applications</a:t>
          </a:r>
          <a:endParaRPr lang="en-US" sz="3500" kern="1200" dirty="0"/>
        </a:p>
      </dsp:txBody>
      <dsp:txXfrm>
        <a:off x="38140" y="37678"/>
        <a:ext cx="11965070" cy="1181523"/>
      </dsp:txXfrm>
    </dsp:sp>
    <dsp:sp modelId="{CB61712D-F9A9-4A3E-A983-CC77D1CC5A0D}">
      <dsp:nvSpPr>
        <dsp:cNvPr id="0" name=""/>
        <dsp:cNvSpPr/>
      </dsp:nvSpPr>
      <dsp:spPr>
        <a:xfrm>
          <a:off x="1381" y="1458782"/>
          <a:ext cx="7863978" cy="1255041"/>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Secure authentication (MFA, KBA) for high-security agency applications (CAT3 or CAT4)</a:t>
          </a:r>
          <a:endParaRPr lang="en-US" sz="2400" kern="1200" dirty="0"/>
        </a:p>
      </dsp:txBody>
      <dsp:txXfrm>
        <a:off x="38140" y="1495541"/>
        <a:ext cx="7790460" cy="1181523"/>
      </dsp:txXfrm>
    </dsp:sp>
    <dsp:sp modelId="{13878B23-F5EA-4F97-83E4-28EDC4E13496}">
      <dsp:nvSpPr>
        <dsp:cNvPr id="0" name=""/>
        <dsp:cNvSpPr/>
      </dsp:nvSpPr>
      <dsp:spPr>
        <a:xfrm>
          <a:off x="1381" y="2916645"/>
          <a:ext cx="3851115" cy="1255041"/>
        </a:xfrm>
        <a:prstGeom prst="roundRect">
          <a:avLst>
            <a:gd name="adj" fmla="val 10000"/>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 layer of protection for state agency applications (Proxy)</a:t>
          </a:r>
          <a:endParaRPr lang="en-US" sz="2400" kern="1200" dirty="0"/>
        </a:p>
      </dsp:txBody>
      <dsp:txXfrm>
        <a:off x="38140" y="2953404"/>
        <a:ext cx="3777597" cy="1181523"/>
      </dsp:txXfrm>
    </dsp:sp>
    <dsp:sp modelId="{7C6C88DD-C9D0-4987-8572-F9AF88DEF159}">
      <dsp:nvSpPr>
        <dsp:cNvPr id="0" name=""/>
        <dsp:cNvSpPr/>
      </dsp:nvSpPr>
      <dsp:spPr>
        <a:xfrm>
          <a:off x="4014244" y="2916645"/>
          <a:ext cx="3851115" cy="1255041"/>
        </a:xfrm>
        <a:prstGeom prst="roundRect">
          <a:avLst>
            <a:gd name="adj" fmla="val 10000"/>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Selective access to agency online documents or services</a:t>
          </a:r>
          <a:endParaRPr lang="en-US" sz="2400" kern="1200" dirty="0"/>
        </a:p>
      </dsp:txBody>
      <dsp:txXfrm>
        <a:off x="4051003" y="2953404"/>
        <a:ext cx="3777597" cy="1181523"/>
      </dsp:txXfrm>
    </dsp:sp>
    <dsp:sp modelId="{3A2F0087-5531-4D90-9A9A-E97F7C70F5CD}">
      <dsp:nvSpPr>
        <dsp:cNvPr id="0" name=""/>
        <dsp:cNvSpPr/>
      </dsp:nvSpPr>
      <dsp:spPr>
        <a:xfrm>
          <a:off x="8188854" y="1458782"/>
          <a:ext cx="3851115" cy="1255041"/>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Self-administered single sign-on access to multiple agency applications</a:t>
          </a:r>
          <a:endParaRPr lang="en-US" sz="2400" kern="1200" dirty="0"/>
        </a:p>
      </dsp:txBody>
      <dsp:txXfrm>
        <a:off x="8225613" y="1495541"/>
        <a:ext cx="3777597" cy="11815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F98D1-93F7-417F-BCEB-38860901405D}">
      <dsp:nvSpPr>
        <dsp:cNvPr id="0" name=""/>
        <dsp:cNvSpPr/>
      </dsp:nvSpPr>
      <dsp:spPr>
        <a:xfrm>
          <a:off x="0" y="0"/>
          <a:ext cx="4917215" cy="795600"/>
        </a:xfrm>
        <a:prstGeom prst="roundRect">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b="0" kern="1200" baseline="0" smtClean="0"/>
            <a:t>SEAP Exists to Provide</a:t>
          </a:r>
          <a:endParaRPr lang="en-US" sz="3400" kern="1200"/>
        </a:p>
      </dsp:txBody>
      <dsp:txXfrm>
        <a:off x="38838" y="38838"/>
        <a:ext cx="4839539" cy="7179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E59E4-5B06-4C30-940D-4D095201DE5B}">
      <dsp:nvSpPr>
        <dsp:cNvPr id="0" name=""/>
        <dsp:cNvSpPr/>
      </dsp:nvSpPr>
      <dsp:spPr>
        <a:xfrm>
          <a:off x="0" y="453739"/>
          <a:ext cx="3550017" cy="2130010"/>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Customization of login portal for agency applications</a:t>
          </a:r>
          <a:endParaRPr lang="en-US" sz="3500" kern="1200" dirty="0"/>
        </a:p>
      </dsp:txBody>
      <dsp:txXfrm>
        <a:off x="0" y="453739"/>
        <a:ext cx="3550017" cy="2130010"/>
      </dsp:txXfrm>
    </dsp:sp>
    <dsp:sp modelId="{D595A3F1-7853-4AD0-B565-3232031AFDF7}">
      <dsp:nvSpPr>
        <dsp:cNvPr id="0" name=""/>
        <dsp:cNvSpPr/>
      </dsp:nvSpPr>
      <dsp:spPr>
        <a:xfrm>
          <a:off x="3905019" y="453739"/>
          <a:ext cx="3550017" cy="2130010"/>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Custom URL to access agency applications</a:t>
          </a:r>
          <a:endParaRPr lang="en-US" sz="3500" kern="1200" dirty="0"/>
        </a:p>
      </dsp:txBody>
      <dsp:txXfrm>
        <a:off x="3905019" y="453739"/>
        <a:ext cx="3550017" cy="2130010"/>
      </dsp:txXfrm>
    </dsp:sp>
    <dsp:sp modelId="{501CF2B8-2842-42A8-9260-944F4B2B6A1B}">
      <dsp:nvSpPr>
        <dsp:cNvPr id="0" name=""/>
        <dsp:cNvSpPr/>
      </dsp:nvSpPr>
      <dsp:spPr>
        <a:xfrm>
          <a:off x="7810039" y="453739"/>
          <a:ext cx="3550017" cy="2130010"/>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User workflows </a:t>
          </a:r>
          <a:br>
            <a:rPr lang="en-US" sz="3500" kern="1200" dirty="0" smtClean="0"/>
          </a:br>
          <a:r>
            <a:rPr lang="en-US" sz="3500" kern="1200" dirty="0" smtClean="0"/>
            <a:t>can be customized by agencies </a:t>
          </a:r>
          <a:endParaRPr lang="en-US" sz="3500" kern="1200" dirty="0"/>
        </a:p>
      </dsp:txBody>
      <dsp:txXfrm>
        <a:off x="7810039" y="453739"/>
        <a:ext cx="3550017" cy="21300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82217-DC83-4B99-9A7D-A7B9918ADFC9}">
      <dsp:nvSpPr>
        <dsp:cNvPr id="0" name=""/>
        <dsp:cNvSpPr/>
      </dsp:nvSpPr>
      <dsp:spPr>
        <a:xfrm>
          <a:off x="351301" y="0"/>
          <a:ext cx="4854421" cy="889200"/>
        </a:xfrm>
        <a:prstGeom prst="roundRect">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n-US" sz="3800" b="0" kern="1200" baseline="0" dirty="0" smtClean="0"/>
            <a:t>SAW User Growth</a:t>
          </a:r>
          <a:endParaRPr lang="en-US" sz="3800" kern="1200" dirty="0"/>
        </a:p>
      </dsp:txBody>
      <dsp:txXfrm>
        <a:off x="394708" y="43407"/>
        <a:ext cx="4767607" cy="8023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18790-6DFB-4AFA-86D1-D91AAE62CC11}">
      <dsp:nvSpPr>
        <dsp:cNvPr id="0" name=""/>
        <dsp:cNvSpPr/>
      </dsp:nvSpPr>
      <dsp:spPr>
        <a:xfrm>
          <a:off x="0" y="0"/>
          <a:ext cx="11105585" cy="1506705"/>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New Functionality</a:t>
          </a:r>
          <a:endParaRPr lang="en-US" sz="6500" kern="1200" dirty="0"/>
        </a:p>
      </dsp:txBody>
      <dsp:txXfrm>
        <a:off x="44130" y="44130"/>
        <a:ext cx="11017325" cy="1418445"/>
      </dsp:txXfrm>
    </dsp:sp>
    <dsp:sp modelId="{7C55A567-59D1-4A5F-9757-3658729A6404}">
      <dsp:nvSpPr>
        <dsp:cNvPr id="0" name=""/>
        <dsp:cNvSpPr/>
      </dsp:nvSpPr>
      <dsp:spPr>
        <a:xfrm>
          <a:off x="5427" y="1792227"/>
          <a:ext cx="11105585" cy="1506705"/>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Text Message Challenges now available for multi-factor authentication.</a:t>
          </a:r>
          <a:endParaRPr lang="en-US" sz="4100" kern="1200" dirty="0"/>
        </a:p>
      </dsp:txBody>
      <dsp:txXfrm>
        <a:off x="49557" y="1836357"/>
        <a:ext cx="11017325" cy="14184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752C7-DCD6-4B06-AA23-F39FB78D4414}">
      <dsp:nvSpPr>
        <dsp:cNvPr id="0" name=""/>
        <dsp:cNvSpPr/>
      </dsp:nvSpPr>
      <dsp:spPr>
        <a:xfrm>
          <a:off x="853757" y="1074"/>
          <a:ext cx="3220386" cy="561599"/>
        </a:xfrm>
        <a:prstGeom prst="roundRect">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smtClean="0"/>
            <a:t>User Interface Update</a:t>
          </a:r>
          <a:endParaRPr lang="en-US" sz="2400" kern="1200"/>
        </a:p>
      </dsp:txBody>
      <dsp:txXfrm>
        <a:off x="881172" y="28489"/>
        <a:ext cx="3165556" cy="50676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6CCE9-EFC7-40BC-9682-7CDE9DECFD38}">
      <dsp:nvSpPr>
        <dsp:cNvPr id="0" name=""/>
        <dsp:cNvSpPr/>
      </dsp:nvSpPr>
      <dsp:spPr>
        <a:xfrm>
          <a:off x="2672072" y="11997"/>
          <a:ext cx="5831890" cy="818999"/>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US" sz="3500" b="1" kern="1200" dirty="0" smtClean="0"/>
            <a:t>Customer feedback</a:t>
          </a:r>
          <a:endParaRPr lang="en-US" sz="3500" b="1" kern="1200" dirty="0"/>
        </a:p>
      </dsp:txBody>
      <dsp:txXfrm>
        <a:off x="2712052" y="51977"/>
        <a:ext cx="5751930" cy="739039"/>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1" y="0"/>
            <a:ext cx="3043344" cy="465455"/>
          </a:xfrm>
          <a:prstGeom prst="rect">
            <a:avLst/>
          </a:prstGeom>
        </p:spPr>
        <p:txBody>
          <a:bodyPr vert="horz" lIns="92552" tIns="46276" rIns="92552" bIns="46276" rtlCol="0"/>
          <a:lstStyle>
            <a:lvl1pPr algn="l">
              <a:defRPr sz="1200"/>
            </a:lvl1pPr>
          </a:lstStyle>
          <a:p>
            <a:endParaRPr lang="en-US" dirty="0">
              <a:latin typeface="Arial"/>
              <a:cs typeface="Arial"/>
            </a:endParaRPr>
          </a:p>
        </p:txBody>
      </p:sp>
      <p:sp>
        <p:nvSpPr>
          <p:cNvPr id="7" name="Date Placeholder 6"/>
          <p:cNvSpPr>
            <a:spLocks noGrp="1"/>
          </p:cNvSpPr>
          <p:nvPr>
            <p:ph type="dt" sz="quarter" idx="1"/>
          </p:nvPr>
        </p:nvSpPr>
        <p:spPr>
          <a:xfrm>
            <a:off x="3978134" y="0"/>
            <a:ext cx="3043344" cy="465455"/>
          </a:xfrm>
          <a:prstGeom prst="rect">
            <a:avLst/>
          </a:prstGeom>
        </p:spPr>
        <p:txBody>
          <a:bodyPr vert="horz" lIns="92552" tIns="46276" rIns="92552" bIns="46276" rtlCol="0"/>
          <a:lstStyle>
            <a:lvl1pPr algn="r">
              <a:defRPr sz="1200"/>
            </a:lvl1pPr>
          </a:lstStyle>
          <a:p>
            <a:fld id="{A3A6EC53-78F5-4E93-A3A4-663C37596E9E}" type="datetime1">
              <a:rPr lang="en-US" smtClean="0">
                <a:latin typeface="Arial"/>
                <a:cs typeface="Arial"/>
              </a:rPr>
              <a:pPr/>
              <a:t>8/8/2017</a:t>
            </a:fld>
            <a:endParaRPr lang="en-US" dirty="0">
              <a:latin typeface="Arial"/>
              <a:cs typeface="Arial"/>
            </a:endParaRPr>
          </a:p>
        </p:txBody>
      </p:sp>
      <p:sp>
        <p:nvSpPr>
          <p:cNvPr id="8" name="Footer Placeholder 7"/>
          <p:cNvSpPr>
            <a:spLocks noGrp="1"/>
          </p:cNvSpPr>
          <p:nvPr>
            <p:ph type="ftr" sz="quarter" idx="2"/>
          </p:nvPr>
        </p:nvSpPr>
        <p:spPr>
          <a:xfrm>
            <a:off x="1685799" y="8714860"/>
            <a:ext cx="3982301" cy="338437"/>
          </a:xfrm>
          <a:prstGeom prst="rect">
            <a:avLst/>
          </a:prstGeom>
        </p:spPr>
        <p:txBody>
          <a:bodyPr vert="horz" lIns="92552" tIns="46276" rIns="92552" bIns="46276" rtlCol="0" anchor="b"/>
          <a:lstStyle>
            <a:lvl1pPr algn="l">
              <a:defRPr sz="1200"/>
            </a:lvl1pPr>
          </a:lstStyle>
          <a:p>
            <a:r>
              <a:rPr lang="en-US" sz="400" dirty="0">
                <a:latin typeface="Arial"/>
                <a:cs typeface="Arial"/>
              </a:rPr>
              <a:t>Copyright © 2015 Washington Technology Solutions (</a:t>
            </a:r>
            <a:r>
              <a:rPr lang="en-US" sz="400" dirty="0" err="1">
                <a:latin typeface="Arial"/>
                <a:cs typeface="Arial"/>
              </a:rPr>
              <a:t>WaTech</a:t>
            </a:r>
            <a:r>
              <a:rPr lang="en-US" sz="400" dirty="0">
                <a:latin typeface="Arial"/>
                <a:cs typeface="Arial"/>
              </a:rPr>
              <a:t>). All rights reserved. Other product names are or may be registered trademarks and/or trademarks in the U.S. and/or other countries. The information herein is for informational purposes only and represents the current view of </a:t>
            </a:r>
            <a:r>
              <a:rPr lang="en-US" sz="400" dirty="0" err="1">
                <a:latin typeface="Arial"/>
                <a:cs typeface="Arial"/>
              </a:rPr>
              <a:t>WaTech</a:t>
            </a:r>
            <a:r>
              <a:rPr lang="en-US" sz="400" dirty="0">
                <a:latin typeface="Arial"/>
                <a:cs typeface="Arial"/>
              </a:rPr>
              <a:t> as of the date of this presentation. Because </a:t>
            </a:r>
            <a:r>
              <a:rPr lang="en-US" sz="400" dirty="0" err="1">
                <a:latin typeface="Arial"/>
                <a:cs typeface="Arial"/>
              </a:rPr>
              <a:t>WaTech</a:t>
            </a:r>
            <a:r>
              <a:rPr lang="en-US" sz="400" dirty="0">
                <a:latin typeface="Arial"/>
                <a:cs typeface="Arial"/>
              </a:rPr>
              <a:t> must respond to changing market conditions, it should not be interpreted to be a commitment on the part of </a:t>
            </a:r>
            <a:r>
              <a:rPr lang="en-US" sz="400" dirty="0" err="1">
                <a:latin typeface="Arial"/>
                <a:cs typeface="Arial"/>
              </a:rPr>
              <a:t>WaTech</a:t>
            </a:r>
            <a:r>
              <a:rPr lang="en-US" sz="400" dirty="0">
                <a:latin typeface="Arial"/>
                <a:cs typeface="Arial"/>
              </a:rPr>
              <a:t>, and </a:t>
            </a:r>
            <a:r>
              <a:rPr lang="en-US" sz="400" dirty="0" err="1">
                <a:latin typeface="Arial"/>
                <a:cs typeface="Arial"/>
              </a:rPr>
              <a:t>WaTech</a:t>
            </a:r>
            <a:r>
              <a:rPr lang="en-US" sz="400" dirty="0">
                <a:latin typeface="Arial"/>
                <a:cs typeface="Arial"/>
              </a:rPr>
              <a:t> cannot guarantee the accuracy of any information provided after the date of this presentation.  WA TECH MAKES NO WARRANTIES, EXPRESS, IMPLIED, OR STATUTORY, AS TO THE INFORMATION IN THIS PRESENTATION.</a:t>
            </a:r>
          </a:p>
        </p:txBody>
      </p:sp>
      <p:sp>
        <p:nvSpPr>
          <p:cNvPr id="9" name="Slide Number Placeholder 8"/>
          <p:cNvSpPr>
            <a:spLocks noGrp="1"/>
          </p:cNvSpPr>
          <p:nvPr>
            <p:ph type="sldNum" sz="quarter" idx="3"/>
          </p:nvPr>
        </p:nvSpPr>
        <p:spPr>
          <a:xfrm>
            <a:off x="5673031" y="8575975"/>
            <a:ext cx="1098661" cy="465455"/>
          </a:xfrm>
          <a:prstGeom prst="rect">
            <a:avLst/>
          </a:prstGeom>
        </p:spPr>
        <p:txBody>
          <a:bodyPr vert="horz" lIns="92552" tIns="46276" rIns="92552" bIns="46276" rtlCol="0" anchor="b"/>
          <a:lstStyle>
            <a:lvl1pPr algn="r">
              <a:defRPr sz="1200"/>
            </a:lvl1pPr>
          </a:lstStyle>
          <a:p>
            <a:fld id="{0EC9E9D6-92A0-482B-A603-C9BA7FFB8190}" type="slidenum">
              <a:rPr lang="en-US" smtClean="0">
                <a:latin typeface="Arial"/>
                <a:cs typeface="Arial"/>
              </a:rPr>
              <a:pPr/>
              <a:t>‹#›</a:t>
            </a:fld>
            <a:endParaRPr lang="en-US" dirty="0">
              <a:latin typeface="Arial"/>
              <a:cs typeface="Arial"/>
            </a:endParaRPr>
          </a:p>
        </p:txBody>
      </p:sp>
      <p:cxnSp>
        <p:nvCxnSpPr>
          <p:cNvPr id="10" name="Straight Connector 9"/>
          <p:cNvCxnSpPr/>
          <p:nvPr/>
        </p:nvCxnSpPr>
        <p:spPr>
          <a:xfrm>
            <a:off x="349745" y="8571101"/>
            <a:ext cx="6421094" cy="0"/>
          </a:xfrm>
          <a:prstGeom prst="line">
            <a:avLst/>
          </a:prstGeom>
          <a:ln w="12700"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10" descr="WaTech-FINAL-LOGO-20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821" y="8661326"/>
            <a:ext cx="936123" cy="317123"/>
          </a:xfrm>
          <a:prstGeom prst="rect">
            <a:avLst/>
          </a:prstGeom>
        </p:spPr>
      </p:pic>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1" y="0"/>
            <a:ext cx="3043344" cy="465455"/>
          </a:xfrm>
          <a:prstGeom prst="rect">
            <a:avLst/>
          </a:prstGeom>
        </p:spPr>
        <p:txBody>
          <a:bodyPr vert="horz" lIns="92552" tIns="46276" rIns="92552" bIns="46276" rtlCol="0"/>
          <a:lstStyle>
            <a:lvl1pPr algn="l">
              <a:defRPr sz="1200">
                <a:latin typeface="Arial"/>
                <a:cs typeface="Arial"/>
              </a:defRPr>
            </a:lvl1pPr>
          </a:lstStyle>
          <a:p>
            <a:endParaRPr lang="en-US" dirty="0"/>
          </a:p>
        </p:txBody>
      </p:sp>
      <p:sp>
        <p:nvSpPr>
          <p:cNvPr id="9" name="Slide Image Placeholder 8"/>
          <p:cNvSpPr>
            <a:spLocks noGrp="1" noRot="1" noChangeAspect="1"/>
          </p:cNvSpPr>
          <p:nvPr>
            <p:ph type="sldImg" idx="2"/>
          </p:nvPr>
        </p:nvSpPr>
        <p:spPr>
          <a:xfrm>
            <a:off x="406400" y="695325"/>
            <a:ext cx="6210300" cy="3492500"/>
          </a:xfrm>
          <a:prstGeom prst="rect">
            <a:avLst/>
          </a:prstGeom>
          <a:noFill/>
          <a:ln w="12700">
            <a:solidFill>
              <a:prstClr val="black"/>
            </a:solidFill>
          </a:ln>
        </p:spPr>
        <p:txBody>
          <a:bodyPr vert="horz" lIns="92552" tIns="46276" rIns="92552" bIns="46276" rtlCol="0" anchor="ctr"/>
          <a:lstStyle/>
          <a:p>
            <a:endParaRPr lang="en-US" dirty="0"/>
          </a:p>
        </p:txBody>
      </p:sp>
      <p:sp>
        <p:nvSpPr>
          <p:cNvPr id="11" name="Date Placeholder 10"/>
          <p:cNvSpPr>
            <a:spLocks noGrp="1"/>
          </p:cNvSpPr>
          <p:nvPr>
            <p:ph type="dt" idx="1"/>
          </p:nvPr>
        </p:nvSpPr>
        <p:spPr>
          <a:xfrm>
            <a:off x="3978134" y="0"/>
            <a:ext cx="3043344" cy="465455"/>
          </a:xfrm>
          <a:prstGeom prst="rect">
            <a:avLst/>
          </a:prstGeom>
        </p:spPr>
        <p:txBody>
          <a:bodyPr vert="horz" lIns="92552" tIns="46276" rIns="92552" bIns="46276" rtlCol="0"/>
          <a:lstStyle>
            <a:lvl1pPr algn="r">
              <a:defRPr sz="1200">
                <a:latin typeface="Arial"/>
                <a:cs typeface="Arial"/>
              </a:defRPr>
            </a:lvl1pPr>
          </a:lstStyle>
          <a:p>
            <a:fld id="{A8169D3E-AA8A-43A8-A9E4-09EDE817CDC5}" type="datetime1">
              <a:rPr lang="en-US" smtClean="0"/>
              <a:pPr/>
              <a:t>8/8/2017</a:t>
            </a:fld>
            <a:endParaRPr lang="en-US" dirty="0"/>
          </a:p>
        </p:txBody>
      </p:sp>
      <p:sp>
        <p:nvSpPr>
          <p:cNvPr id="12" name="Notes Placeholder 11"/>
          <p:cNvSpPr>
            <a:spLocks noGrp="1"/>
          </p:cNvSpPr>
          <p:nvPr>
            <p:ph type="body" sz="quarter" idx="3"/>
          </p:nvPr>
        </p:nvSpPr>
        <p:spPr>
          <a:xfrm>
            <a:off x="702311" y="4421825"/>
            <a:ext cx="5618480" cy="4189095"/>
          </a:xfrm>
          <a:prstGeom prst="rect">
            <a:avLst/>
          </a:prstGeom>
        </p:spPr>
        <p:txBody>
          <a:bodyPr vert="horz" lIns="92552" tIns="46276" rIns="92552" bIns="4627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Footer Placeholder 7"/>
          <p:cNvSpPr>
            <a:spLocks noGrp="1"/>
          </p:cNvSpPr>
          <p:nvPr>
            <p:ph type="ftr" sz="quarter" idx="4"/>
          </p:nvPr>
        </p:nvSpPr>
        <p:spPr>
          <a:xfrm>
            <a:off x="1685799" y="8875646"/>
            <a:ext cx="3982301" cy="338437"/>
          </a:xfrm>
          <a:prstGeom prst="rect">
            <a:avLst/>
          </a:prstGeom>
        </p:spPr>
        <p:txBody>
          <a:bodyPr vert="horz" lIns="92552" tIns="46276" rIns="92552" bIns="46276" rtlCol="0" anchor="b"/>
          <a:lstStyle>
            <a:lvl1pPr algn="l">
              <a:defRPr sz="1200"/>
            </a:lvl1pPr>
          </a:lstStyle>
          <a:p>
            <a:r>
              <a:rPr lang="en-US" sz="400" dirty="0">
                <a:latin typeface="Arial"/>
                <a:cs typeface="Arial"/>
              </a:rPr>
              <a:t>Copyright © 2015 Washington Technology Solutions (</a:t>
            </a:r>
            <a:r>
              <a:rPr lang="en-US" sz="400" dirty="0" err="1">
                <a:latin typeface="Arial"/>
                <a:cs typeface="Arial"/>
              </a:rPr>
              <a:t>WaTech</a:t>
            </a:r>
            <a:r>
              <a:rPr lang="en-US" sz="400" dirty="0">
                <a:latin typeface="Arial"/>
                <a:cs typeface="Arial"/>
              </a:rPr>
              <a:t>). All rights reserved. Other product names are or may be registered trademarks and/or trademarks in the U.S. and/or other countries. The information herein is for informational purposes only and represents the current view of </a:t>
            </a:r>
            <a:r>
              <a:rPr lang="en-US" sz="400" dirty="0" err="1">
                <a:latin typeface="Arial"/>
                <a:cs typeface="Arial"/>
              </a:rPr>
              <a:t>WaTech</a:t>
            </a:r>
            <a:r>
              <a:rPr lang="en-US" sz="400" dirty="0">
                <a:latin typeface="Arial"/>
                <a:cs typeface="Arial"/>
              </a:rPr>
              <a:t> as of the date of this presentation. Because </a:t>
            </a:r>
            <a:r>
              <a:rPr lang="en-US" sz="400" dirty="0" err="1">
                <a:latin typeface="Arial"/>
                <a:cs typeface="Arial"/>
              </a:rPr>
              <a:t>WaTech</a:t>
            </a:r>
            <a:r>
              <a:rPr lang="en-US" sz="400" dirty="0">
                <a:latin typeface="Arial"/>
                <a:cs typeface="Arial"/>
              </a:rPr>
              <a:t> must respond to changing market conditions, it should not be interpreted to be a commitment on the part of </a:t>
            </a:r>
            <a:r>
              <a:rPr lang="en-US" sz="400" dirty="0" err="1">
                <a:latin typeface="Arial"/>
                <a:cs typeface="Arial"/>
              </a:rPr>
              <a:t>WaTech</a:t>
            </a:r>
            <a:r>
              <a:rPr lang="en-US" sz="400" dirty="0">
                <a:latin typeface="Arial"/>
                <a:cs typeface="Arial"/>
              </a:rPr>
              <a:t>, and </a:t>
            </a:r>
            <a:r>
              <a:rPr lang="en-US" sz="400" dirty="0" err="1">
                <a:latin typeface="Arial"/>
                <a:cs typeface="Arial"/>
              </a:rPr>
              <a:t>WaTech</a:t>
            </a:r>
            <a:r>
              <a:rPr lang="en-US" sz="400" dirty="0">
                <a:latin typeface="Arial"/>
                <a:cs typeface="Arial"/>
              </a:rPr>
              <a:t> cannot guarantee the accuracy of any information provided after the date of this presentation.  WA TECH MAKES NO WARRANTIES, EXPRESS, IMPLIED, OR STATUTORY, AS TO THE INFORMATION IN THIS PRESENTATION.</a:t>
            </a:r>
          </a:p>
        </p:txBody>
      </p:sp>
      <p:sp>
        <p:nvSpPr>
          <p:cNvPr id="15" name="Slide Number Placeholder 8"/>
          <p:cNvSpPr>
            <a:spLocks noGrp="1"/>
          </p:cNvSpPr>
          <p:nvPr>
            <p:ph type="sldNum" sz="quarter" idx="5"/>
          </p:nvPr>
        </p:nvSpPr>
        <p:spPr>
          <a:xfrm>
            <a:off x="5673031" y="8736761"/>
            <a:ext cx="1098661" cy="465455"/>
          </a:xfrm>
          <a:prstGeom prst="rect">
            <a:avLst/>
          </a:prstGeom>
        </p:spPr>
        <p:txBody>
          <a:bodyPr vert="horz" lIns="92552" tIns="46276" rIns="92552" bIns="46276" rtlCol="0" anchor="b"/>
          <a:lstStyle>
            <a:lvl1pPr algn="r">
              <a:defRPr sz="1200"/>
            </a:lvl1pPr>
          </a:lstStyle>
          <a:p>
            <a:fld id="{0EC9E9D6-92A0-482B-A603-C9BA7FFB8190}" type="slidenum">
              <a:rPr lang="en-US" smtClean="0">
                <a:latin typeface="Arial"/>
                <a:cs typeface="Arial"/>
              </a:rPr>
              <a:pPr/>
              <a:t>‹#›</a:t>
            </a:fld>
            <a:endParaRPr lang="en-US" dirty="0">
              <a:latin typeface="Arial"/>
              <a:cs typeface="Arial"/>
            </a:endParaRPr>
          </a:p>
        </p:txBody>
      </p:sp>
      <p:cxnSp>
        <p:nvCxnSpPr>
          <p:cNvPr id="16" name="Straight Connector 15"/>
          <p:cNvCxnSpPr/>
          <p:nvPr/>
        </p:nvCxnSpPr>
        <p:spPr>
          <a:xfrm>
            <a:off x="349745" y="8731888"/>
            <a:ext cx="6421094" cy="0"/>
          </a:xfrm>
          <a:prstGeom prst="line">
            <a:avLst/>
          </a:prstGeom>
          <a:ln w="12700"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7" name="Picture 16" descr="WaTech-FINAL-LOGO-20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821" y="8822112"/>
            <a:ext cx="936123" cy="317123"/>
          </a:xfrm>
          <a:prstGeom prst="rect">
            <a:avLst/>
          </a:prstGeom>
        </p:spPr>
      </p:pic>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768113" rtl="0" eaLnBrk="1" latinLnBrk="0" hangingPunct="1">
      <a:lnSpc>
        <a:spcPct val="90000"/>
      </a:lnSpc>
      <a:spcAft>
        <a:spcPts val="280"/>
      </a:spcAft>
      <a:defRPr sz="700" kern="1200">
        <a:solidFill>
          <a:schemeClr val="tx1"/>
        </a:solidFill>
        <a:latin typeface="Arial"/>
        <a:ea typeface="+mn-ea"/>
        <a:cs typeface="Arial"/>
      </a:defRPr>
    </a:lvl1pPr>
    <a:lvl2pPr marL="178915" indent="-88902" algn="l" defTabSz="768113" rtl="0" eaLnBrk="1" latinLnBrk="0" hangingPunct="1">
      <a:lnSpc>
        <a:spcPct val="90000"/>
      </a:lnSpc>
      <a:spcAft>
        <a:spcPts val="280"/>
      </a:spcAft>
      <a:buFont typeface="Arial" pitchFamily="34" charset="0"/>
      <a:buChar char="•"/>
      <a:defRPr sz="700" kern="1200">
        <a:solidFill>
          <a:schemeClr val="tx1"/>
        </a:solidFill>
        <a:latin typeface="Arial"/>
        <a:ea typeface="+mn-ea"/>
        <a:cs typeface="Arial"/>
      </a:defRPr>
    </a:lvl2pPr>
    <a:lvl3pPr marL="275596" indent="-96681" algn="l" defTabSz="768113" rtl="0" eaLnBrk="1" latinLnBrk="0" hangingPunct="1">
      <a:lnSpc>
        <a:spcPct val="90000"/>
      </a:lnSpc>
      <a:spcAft>
        <a:spcPts val="280"/>
      </a:spcAft>
      <a:buFont typeface="Arial" pitchFamily="34" charset="0"/>
      <a:buChar char="•"/>
      <a:defRPr sz="700" kern="1200">
        <a:solidFill>
          <a:schemeClr val="tx1"/>
        </a:solidFill>
        <a:latin typeface="Arial"/>
        <a:ea typeface="+mn-ea"/>
        <a:cs typeface="Arial"/>
      </a:defRPr>
    </a:lvl3pPr>
    <a:lvl4pPr marL="405616" indent="-123351" algn="l" defTabSz="768113" rtl="0" eaLnBrk="1" latinLnBrk="0" hangingPunct="1">
      <a:lnSpc>
        <a:spcPct val="90000"/>
      </a:lnSpc>
      <a:spcAft>
        <a:spcPts val="280"/>
      </a:spcAft>
      <a:buFont typeface="Arial" pitchFamily="34" charset="0"/>
      <a:buChar char="•"/>
      <a:defRPr sz="700" kern="1200">
        <a:solidFill>
          <a:schemeClr val="tx1"/>
        </a:solidFill>
        <a:latin typeface="Arial"/>
        <a:ea typeface="+mn-ea"/>
        <a:cs typeface="Arial"/>
      </a:defRPr>
    </a:lvl4pPr>
    <a:lvl5pPr marL="516743" indent="-96681" algn="l" defTabSz="768113" rtl="0" eaLnBrk="1" latinLnBrk="0" hangingPunct="1">
      <a:lnSpc>
        <a:spcPct val="90000"/>
      </a:lnSpc>
      <a:spcAft>
        <a:spcPts val="280"/>
      </a:spcAft>
      <a:buFont typeface="Arial" pitchFamily="34" charset="0"/>
      <a:buChar char="•"/>
      <a:defRPr sz="700" kern="1200">
        <a:solidFill>
          <a:schemeClr val="tx1"/>
        </a:solidFill>
        <a:latin typeface="Arial"/>
        <a:ea typeface="+mn-ea"/>
        <a:cs typeface="Arial"/>
      </a:defRPr>
    </a:lvl5pPr>
    <a:lvl6pPr marL="1920283" algn="l" defTabSz="768113" rtl="0" eaLnBrk="1" latinLnBrk="0" hangingPunct="1">
      <a:defRPr sz="1000" kern="1200">
        <a:solidFill>
          <a:schemeClr val="tx1"/>
        </a:solidFill>
        <a:latin typeface="+mn-lt"/>
        <a:ea typeface="+mn-ea"/>
        <a:cs typeface="+mn-cs"/>
      </a:defRPr>
    </a:lvl6pPr>
    <a:lvl7pPr marL="2304339" algn="l" defTabSz="768113" rtl="0" eaLnBrk="1" latinLnBrk="0" hangingPunct="1">
      <a:defRPr sz="1000" kern="1200">
        <a:solidFill>
          <a:schemeClr val="tx1"/>
        </a:solidFill>
        <a:latin typeface="+mn-lt"/>
        <a:ea typeface="+mn-ea"/>
        <a:cs typeface="+mn-cs"/>
      </a:defRPr>
    </a:lvl7pPr>
    <a:lvl8pPr marL="2688396" algn="l" defTabSz="768113" rtl="0" eaLnBrk="1" latinLnBrk="0" hangingPunct="1">
      <a:defRPr sz="1000" kern="1200">
        <a:solidFill>
          <a:schemeClr val="tx1"/>
        </a:solidFill>
        <a:latin typeface="+mn-lt"/>
        <a:ea typeface="+mn-ea"/>
        <a:cs typeface="+mn-cs"/>
      </a:defRPr>
    </a:lvl8pPr>
    <a:lvl9pPr marL="3072453" algn="l" defTabSz="768113"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Content and Presenters:</a:t>
            </a:r>
            <a:r>
              <a:rPr lang="en-US" baseline="0" dirty="0" smtClean="0"/>
              <a:t> Whitney and Regan</a:t>
            </a:r>
          </a:p>
          <a:p>
            <a:endParaRPr lang="en-US" baseline="0" dirty="0" smtClean="0"/>
          </a:p>
          <a:p>
            <a:pPr marL="228600" indent="-228600">
              <a:buAutoNum type="arabicPeriod"/>
            </a:pPr>
            <a:r>
              <a:rPr lang="en-US" baseline="0" dirty="0" smtClean="0"/>
              <a:t>OFM &amp; OCIO working together to develop more meaningful oversight for IT Projects</a:t>
            </a:r>
          </a:p>
          <a:p>
            <a:pPr marL="228600" indent="-228600">
              <a:buAutoNum type="arabicPeriod"/>
            </a:pPr>
            <a:endParaRPr lang="en-US" baseline="0" dirty="0" smtClean="0">
              <a:solidFill>
                <a:srgbClr val="FF0000"/>
              </a:solidFill>
            </a:endParaRPr>
          </a:p>
          <a:p>
            <a:pPr marL="228600" indent="-228600">
              <a:buAutoNum type="arabicPeriod"/>
            </a:pPr>
            <a:r>
              <a:rPr lang="en-US" baseline="0" dirty="0" smtClean="0">
                <a:solidFill>
                  <a:srgbClr val="FF0000"/>
                </a:solidFill>
              </a:rPr>
              <a:t>Lots of lessons learned from last biennium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solidFill>
                  <a:srgbClr val="FF0000"/>
                </a:solidFill>
              </a:rPr>
              <a:t>Stage gating useful tool: smaller buckets of money released incrementally based on predetermined outcomes. Agency can only move to next stage, after meeting the outcomes from the previous stage.</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Need proactive coordination between agency, OFM, OCIO</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Flexible &amp; scalable process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aseline="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Goals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Mitigate risk</a:t>
            </a:r>
          </a:p>
          <a:p>
            <a:pPr marL="628650" lvl="1" indent="-171450">
              <a:buFont typeface="Arial" panose="020B0604020202020204" pitchFamily="34" charset="0"/>
              <a:buChar char="•"/>
            </a:pPr>
            <a:r>
              <a:rPr lang="en-US" dirty="0" smtClean="0"/>
              <a:t>Improve/maximize project success</a:t>
            </a:r>
          </a:p>
          <a:p>
            <a:pPr marL="628650" lvl="1" indent="-171450">
              <a:buFont typeface="Arial" panose="020B0604020202020204" pitchFamily="34" charset="0"/>
              <a:buChar char="•"/>
            </a:pPr>
            <a:r>
              <a:rPr lang="en-US" dirty="0" smtClean="0"/>
              <a:t>Comply with statutory requirements</a:t>
            </a:r>
          </a:p>
          <a:p>
            <a:pPr marL="228600" lvl="0" indent="-228600">
              <a:buFont typeface="+mj-lt"/>
              <a:buAutoNum type="arabicPeriod"/>
            </a:pPr>
            <a:endParaRPr lang="en-US" dirty="0" smtClean="0"/>
          </a:p>
          <a:p>
            <a:pPr marL="228600" lvl="0" indent="-228600">
              <a:buFont typeface="+mj-lt"/>
              <a:buAutoNum type="arabicPeriod"/>
            </a:pPr>
            <a:r>
              <a:rPr lang="en-US" dirty="0" smtClean="0"/>
              <a:t>25</a:t>
            </a:r>
            <a:r>
              <a:rPr lang="en-US" baseline="0" dirty="0" smtClean="0"/>
              <a:t> projects from 16 agencies for a total of approx. $126M</a:t>
            </a:r>
          </a:p>
          <a:p>
            <a:pPr marL="228600" lvl="0" indent="-228600">
              <a:buFont typeface="+mj-lt"/>
              <a:buAutoNum type="arabicPeriod"/>
            </a:pPr>
            <a:r>
              <a:rPr lang="en-US" baseline="0" dirty="0" smtClean="0"/>
              <a:t>3 projects funded through dedicated pool account $19M, short-funded by $1.7M</a:t>
            </a:r>
            <a:endParaRPr lang="en-US" dirty="0" smtClean="0"/>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685800" lvl="1" indent="-228600">
              <a:buAutoNum type="arabicPeriod"/>
            </a:pP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F81B1D-63FB-441C-94F7-DE00E3C0B3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9602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268" y="4548134"/>
            <a:ext cx="5731651" cy="436168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Suggested</a:t>
            </a:r>
            <a:r>
              <a:rPr lang="en-US" sz="1800" baseline="0" dirty="0"/>
              <a:t> speaker: Stacey</a:t>
            </a:r>
          </a:p>
          <a:p>
            <a:pPr marL="285750" indent="-285750">
              <a:buClr>
                <a:schemeClr val="accent1">
                  <a:lumMod val="75000"/>
                </a:schemeClr>
              </a:buClr>
              <a:buFont typeface="Arial" panose="020B0604020202020204" pitchFamily="34" charset="0"/>
              <a:buChar char="•"/>
            </a:pPr>
            <a:r>
              <a:rPr lang="en-US" sz="1600" dirty="0"/>
              <a:t>2015-17 Biennium – Transformation and Readiness Activities</a:t>
            </a:r>
          </a:p>
          <a:p>
            <a:pPr marL="742950" lvl="1" indent="-285750">
              <a:buClr>
                <a:schemeClr val="accent1">
                  <a:lumMod val="75000"/>
                </a:schemeClr>
              </a:buClr>
              <a:buFont typeface="Arial" panose="020B0604020202020204" pitchFamily="34" charset="0"/>
              <a:buChar char="•"/>
            </a:pPr>
            <a:r>
              <a:rPr lang="en-US" dirty="0"/>
              <a:t>The legislature funded transformation and readiness activities that included Business Readiness activities and selection of a Strategic Partner.</a:t>
            </a:r>
          </a:p>
          <a:p>
            <a:pPr marL="285750" marR="0" lvl="0" indent="-285750" algn="l" defTabSz="914400" rtl="0" eaLnBrk="1" fontAlgn="auto" latinLnBrk="0" hangingPunct="1">
              <a:lnSpc>
                <a:spcPct val="11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orbel" panose="020B0503020204020204"/>
                <a:ea typeface="+mn-ea"/>
                <a:cs typeface="+mn-cs"/>
              </a:rPr>
              <a:t>Business benefit: laid the groundwork for continued planning</a:t>
            </a:r>
          </a:p>
          <a:p>
            <a:pPr marL="0" indent="0">
              <a:buNone/>
            </a:pPr>
            <a:endParaRPr lang="en-US" sz="1800" dirty="0">
              <a:solidFill>
                <a:schemeClr val="tx1"/>
              </a:solidFill>
            </a:endParaRPr>
          </a:p>
          <a:p>
            <a:pPr marL="0" indent="0">
              <a:buNone/>
            </a:pPr>
            <a:r>
              <a:rPr lang="en-US" sz="1800" dirty="0" smtClean="0">
                <a:solidFill>
                  <a:schemeClr val="tx1"/>
                </a:solidFill>
              </a:rPr>
              <a:t>6 work streams</a:t>
            </a:r>
            <a:endParaRPr lang="en-US" sz="1800" dirty="0">
              <a:solidFill>
                <a:srgbClr val="0033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33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33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3300"/>
              </a:solidFill>
            </a:endParaRPr>
          </a:p>
          <a:p>
            <a:pPr marL="0" indent="0">
              <a:buNone/>
            </a:pPr>
            <a:endParaRPr lang="en-US" sz="120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04B5F-5337-44D9-ADFC-E80C2A01D3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4209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268" y="4548135"/>
            <a:ext cx="5731651" cy="3929778"/>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04B5F-5337-44D9-ADFC-E80C2A01D3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710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268" y="4548135"/>
            <a:ext cx="5731651" cy="3929778"/>
          </a:xfrm>
        </p:spPr>
        <p:txBody>
          <a:bodyPr/>
          <a:lstStyle/>
          <a:p>
            <a:pPr lvl="0"/>
            <a:r>
              <a:rPr lang="en-US" dirty="0"/>
              <a:t>The Chart of Accounts Improvement Project </a:t>
            </a:r>
            <a:endParaRPr lang="en-US" dirty="0" smtClean="0"/>
          </a:p>
          <a:p>
            <a:pPr marL="171450" lvl="0" indent="-171450">
              <a:buFont typeface="Arial" panose="020B0604020202020204" pitchFamily="34" charset="0"/>
              <a:buChar char="•"/>
            </a:pPr>
            <a:r>
              <a:rPr lang="en-US" dirty="0" smtClean="0"/>
              <a:t>completed </a:t>
            </a:r>
            <a:r>
              <a:rPr lang="en-US" dirty="0"/>
              <a:t>a design for the future state COA, </a:t>
            </a:r>
            <a:endParaRPr lang="en-US" dirty="0" smtClean="0"/>
          </a:p>
          <a:p>
            <a:pPr marL="171450" lvl="0" indent="-171450">
              <a:buFont typeface="Arial" panose="020B0604020202020204" pitchFamily="34" charset="0"/>
              <a:buChar char="•"/>
            </a:pPr>
            <a:r>
              <a:rPr lang="en-US" dirty="0" smtClean="0"/>
              <a:t>established </a:t>
            </a:r>
            <a:r>
              <a:rPr lang="en-US" dirty="0"/>
              <a:t>a COA governance process and </a:t>
            </a:r>
            <a:endParaRPr lang="en-US" dirty="0" smtClean="0"/>
          </a:p>
          <a:p>
            <a:pPr marL="171450" lvl="0" indent="-171450">
              <a:buFont typeface="Arial" panose="020B0604020202020204" pitchFamily="34" charset="0"/>
              <a:buChar char="•"/>
            </a:pPr>
            <a:r>
              <a:rPr lang="en-US" dirty="0" smtClean="0"/>
              <a:t>standardized </a:t>
            </a:r>
            <a:r>
              <a:rPr lang="en-US" dirty="0"/>
              <a:t>use of the coding element Expenditure </a:t>
            </a:r>
            <a:r>
              <a:rPr lang="en-US" dirty="0" smtClean="0"/>
              <a:t>Sub-Sub-Object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04B5F-5337-44D9-ADFC-E80C2A01D3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773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5338" y="1235075"/>
            <a:ext cx="5575300" cy="3136900"/>
          </a:xfrm>
        </p:spPr>
      </p:sp>
      <p:sp>
        <p:nvSpPr>
          <p:cNvPr id="3" name="Notes Placeholder 2"/>
          <p:cNvSpPr>
            <a:spLocks noGrp="1"/>
          </p:cNvSpPr>
          <p:nvPr>
            <p:ph type="body" idx="1"/>
          </p:nvPr>
        </p:nvSpPr>
        <p:spPr>
          <a:xfrm>
            <a:off x="717268" y="4548135"/>
            <a:ext cx="5731651" cy="3929778"/>
          </a:xfrm>
        </p:spPr>
        <p:txBody>
          <a:bodyPr/>
          <a:lstStyle/>
          <a:p>
            <a:pPr lvl="0"/>
            <a:r>
              <a:rPr lang="en-US" dirty="0" smtClean="0"/>
              <a:t>Celebration August 16</a:t>
            </a:r>
            <a:r>
              <a:rPr lang="en-US" baseline="30000" dirty="0" smtClean="0"/>
              <a:t>th</a:t>
            </a: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04B5F-5337-44D9-ADFC-E80C2A01D3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4209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268" y="4548135"/>
            <a:ext cx="5731651" cy="3929778"/>
          </a:xfrm>
        </p:spPr>
        <p:txBody>
          <a:bodyPr/>
          <a:lstStyle/>
          <a:p>
            <a:pPr lvl="0"/>
            <a:r>
              <a:rPr lang="en-US" dirty="0"/>
              <a:t>Transportation Readiness partnered with the Department of Transportation to </a:t>
            </a:r>
          </a:p>
          <a:p>
            <a:pPr lvl="0"/>
            <a:endParaRPr lang="en-US" dirty="0"/>
          </a:p>
          <a:p>
            <a:pPr lvl="0"/>
            <a:r>
              <a:rPr lang="en-US" dirty="0"/>
              <a:t>identify WSDOT unique business processes </a:t>
            </a:r>
          </a:p>
          <a:p>
            <a:pPr lvl="0"/>
            <a:endParaRPr lang="en-US" dirty="0"/>
          </a:p>
          <a:p>
            <a:pPr lvl="0"/>
            <a:r>
              <a:rPr lang="en-US" dirty="0"/>
              <a:t>Understand business process differences  and </a:t>
            </a:r>
          </a:p>
          <a:p>
            <a:pPr lvl="0"/>
            <a:endParaRPr lang="en-US" dirty="0"/>
          </a:p>
          <a:p>
            <a:pPr lvl="0"/>
            <a:r>
              <a:rPr lang="en-US" dirty="0"/>
              <a:t>identify commonality and opportunities for use of enterprise systems.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04B5F-5337-44D9-ADFC-E80C2A01D3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6218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268" y="4548135"/>
            <a:ext cx="5731651" cy="3929778"/>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04B5F-5337-44D9-ADFC-E80C2A01D3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3137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268" y="4548135"/>
            <a:ext cx="5731651" cy="3929778"/>
          </a:xfrm>
        </p:spPr>
        <p:txBody>
          <a:bodyPr/>
          <a:lstStyle/>
          <a:p>
            <a:r>
              <a:rPr lang="en-US" dirty="0" smtClean="0"/>
              <a:t>  </a:t>
            </a:r>
            <a:r>
              <a:rPr lang="en-US" dirty="0" err="1" smtClean="0"/>
              <a:t>Bandaid</a:t>
            </a:r>
            <a:endParaRPr lang="en-US" dirty="0" smtClean="0"/>
          </a:p>
          <a:p>
            <a:endParaRPr lang="en-US" dirty="0"/>
          </a:p>
          <a:p>
            <a:r>
              <a:rPr lang="en-US" dirty="0" smtClean="0"/>
              <a:t>This is a stop gap, still planned for a future ERP solution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04B5F-5337-44D9-ADFC-E80C2A01D3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149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268" y="4548135"/>
            <a:ext cx="5731651" cy="392977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Suggested s</a:t>
            </a:r>
            <a:r>
              <a:rPr lang="en-US" baseline="0" dirty="0"/>
              <a:t>peaker: Stacey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orbel" panose="020B0503020204020204"/>
                <a:ea typeface="+mn-ea"/>
                <a:cs typeface="+mn-cs"/>
              </a:rPr>
              <a:t>Think of program like</a:t>
            </a:r>
            <a:r>
              <a:rPr kumimoji="0" lang="en-US" sz="1200" b="1" i="0" u="none" strike="noStrike" kern="1200" cap="none" spc="0" normalizeH="0" noProof="0" dirty="0" smtClean="0">
                <a:ln>
                  <a:noFill/>
                </a:ln>
                <a:solidFill>
                  <a:srgbClr val="000000"/>
                </a:solidFill>
                <a:effectLst/>
                <a:uLnTx/>
                <a:uFillTx/>
                <a:latin typeface="Corbel" panose="020B0503020204020204"/>
                <a:ea typeface="+mn-ea"/>
                <a:cs typeface="+mn-cs"/>
              </a:rPr>
              <a:t> building a house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solidFill>
                <a:srgbClr val="000000"/>
              </a:solidFill>
              <a:latin typeface="Corbel" panose="020B0503020204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orbel" panose="020B0503020204020204"/>
                <a:ea typeface="+mn-ea"/>
                <a:cs typeface="+mn-cs"/>
              </a:rPr>
              <a:t>Business </a:t>
            </a:r>
            <a:r>
              <a:rPr kumimoji="0" lang="en-US" sz="1200" b="1" i="0" u="none" strike="noStrike" kern="1200" cap="none" spc="0" normalizeH="0" baseline="0" noProof="0" dirty="0">
                <a:ln>
                  <a:noFill/>
                </a:ln>
                <a:solidFill>
                  <a:srgbClr val="000000"/>
                </a:solidFill>
                <a:effectLst/>
                <a:uLnTx/>
                <a:uFillTx/>
                <a:latin typeface="Corbel" panose="020B0503020204020204"/>
                <a:ea typeface="+mn-ea"/>
                <a:cs typeface="+mn-cs"/>
              </a:rPr>
              <a:t>benefit: Establish long term benefits case including ‘hard dollars’ plus other benefits  (e.g., improved services, lower risks)</a:t>
            </a:r>
            <a:endParaRPr lang="en-US" dirty="0"/>
          </a:p>
          <a:p>
            <a:pPr marL="285750" indent="-285750">
              <a:lnSpc>
                <a:spcPct val="110000"/>
              </a:lnSpc>
              <a:spcBef>
                <a:spcPts val="0"/>
              </a:spcBef>
              <a:spcAft>
                <a:spcPts val="600"/>
              </a:spcAft>
              <a:buClrTx/>
            </a:pPr>
            <a:endParaRPr lang="en-US" sz="1200" dirty="0">
              <a:solidFill>
                <a:schemeClr val="tx1"/>
              </a:solidFill>
            </a:endParaRPr>
          </a:p>
          <a:p>
            <a:pPr marL="285750" indent="-285750">
              <a:lnSpc>
                <a:spcPct val="110000"/>
              </a:lnSpc>
              <a:spcBef>
                <a:spcPts val="0"/>
              </a:spcBef>
              <a:spcAft>
                <a:spcPts val="600"/>
              </a:spcAft>
              <a:buClrTx/>
            </a:pPr>
            <a:r>
              <a:rPr lang="en-US" sz="1200" dirty="0">
                <a:solidFill>
                  <a:schemeClr val="tx1"/>
                </a:solidFill>
              </a:rPr>
              <a:t>Detailed design phase (implementation plan, schedule, estimates) of One Washington program over 10 years</a:t>
            </a:r>
          </a:p>
          <a:p>
            <a:pPr marL="285750" indent="-285750">
              <a:lnSpc>
                <a:spcPct val="110000"/>
              </a:lnSpc>
              <a:spcBef>
                <a:spcPts val="0"/>
              </a:spcBef>
              <a:spcAft>
                <a:spcPts val="600"/>
              </a:spcAft>
              <a:buClrTx/>
            </a:pPr>
            <a:r>
              <a:rPr lang="en-US" sz="1200" dirty="0">
                <a:solidFill>
                  <a:schemeClr val="tx1"/>
                </a:solidFill>
              </a:rPr>
              <a:t>Scope: enterprise Finance, Procurement, Budget Development, Human Resources/Payroll</a:t>
            </a:r>
          </a:p>
          <a:p>
            <a:pPr>
              <a:lnSpc>
                <a:spcPct val="110000"/>
              </a:lnSpc>
            </a:pPr>
            <a:r>
              <a:rPr lang="en-US" b="1" dirty="0">
                <a:solidFill>
                  <a:srgbClr val="00B0F0"/>
                </a:solidFill>
              </a:rPr>
              <a:t>Program Blueprint </a:t>
            </a:r>
            <a:r>
              <a:rPr lang="en-US" dirty="0"/>
              <a:t>– detailed, incremental plan with phased implementation schedule and budget estimates.</a:t>
            </a:r>
          </a:p>
          <a:p>
            <a:pPr>
              <a:lnSpc>
                <a:spcPct val="110000"/>
              </a:lnSpc>
            </a:pPr>
            <a:endParaRPr lang="en-US" b="1" dirty="0">
              <a:solidFill>
                <a:schemeClr val="accent2">
                  <a:lumMod val="75000"/>
                </a:schemeClr>
              </a:solidFill>
            </a:endParaRPr>
          </a:p>
          <a:p>
            <a:pPr>
              <a:lnSpc>
                <a:spcPct val="110000"/>
              </a:lnSpc>
            </a:pPr>
            <a:r>
              <a:rPr lang="en-US" b="1" dirty="0">
                <a:solidFill>
                  <a:schemeClr val="accent2">
                    <a:lumMod val="75000"/>
                  </a:schemeClr>
                </a:solidFill>
              </a:rPr>
              <a:t>Integration Strategy and Plan </a:t>
            </a:r>
            <a:r>
              <a:rPr lang="en-US" dirty="0"/>
              <a:t>- integration strategy and plan for the transition to a new e</a:t>
            </a:r>
          </a:p>
          <a:p>
            <a:pPr>
              <a:lnSpc>
                <a:spcPct val="110000"/>
              </a:lnSpc>
            </a:pPr>
            <a:r>
              <a:rPr lang="en-US" dirty="0"/>
              <a:t>Enterprise solution.</a:t>
            </a:r>
          </a:p>
          <a:p>
            <a:pPr>
              <a:lnSpc>
                <a:spcPct val="110000"/>
              </a:lnSpc>
            </a:pPr>
            <a:endParaRPr lang="en-US" b="1" dirty="0">
              <a:solidFill>
                <a:schemeClr val="accent1">
                  <a:lumMod val="50000"/>
                </a:schemeClr>
              </a:solidFill>
            </a:endParaRPr>
          </a:p>
          <a:p>
            <a:pPr>
              <a:lnSpc>
                <a:spcPct val="110000"/>
              </a:lnSpc>
            </a:pPr>
            <a:r>
              <a:rPr lang="en-US" b="1" dirty="0">
                <a:solidFill>
                  <a:schemeClr val="accent1">
                    <a:lumMod val="50000"/>
                  </a:schemeClr>
                </a:solidFill>
              </a:rPr>
              <a:t>Business Intelligence Strategy </a:t>
            </a:r>
            <a:r>
              <a:rPr lang="en-US" dirty="0"/>
              <a:t>– strategy for collection and connection of data to provide transparency and access to decision makers.</a:t>
            </a:r>
          </a:p>
          <a:p>
            <a:pPr>
              <a:lnSpc>
                <a:spcPct val="110000"/>
              </a:lnSpc>
            </a:pPr>
            <a:endParaRPr lang="en-US" b="1" dirty="0">
              <a:solidFill>
                <a:schemeClr val="accent3">
                  <a:lumMod val="75000"/>
                </a:schemeClr>
              </a:solidFill>
            </a:endParaRPr>
          </a:p>
          <a:p>
            <a:pPr>
              <a:lnSpc>
                <a:spcPct val="110000"/>
              </a:lnSpc>
            </a:pPr>
            <a:r>
              <a:rPr lang="en-US" b="1" dirty="0">
                <a:solidFill>
                  <a:schemeClr val="accent3">
                    <a:lumMod val="75000"/>
                  </a:schemeClr>
                </a:solidFill>
              </a:rPr>
              <a:t>Mainframe Plan </a:t>
            </a:r>
            <a:r>
              <a:rPr lang="en-US" dirty="0"/>
              <a:t>– plan for the retirement of the mainframe system.</a:t>
            </a:r>
          </a:p>
          <a:p>
            <a:pPr>
              <a:lnSpc>
                <a:spcPct val="110000"/>
              </a:lnSpc>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04B5F-5337-44D9-ADFC-E80C2A01D3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8361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268" y="4548135"/>
            <a:ext cx="5731651" cy="392977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Suggested s</a:t>
            </a:r>
            <a:r>
              <a:rPr lang="en-US" baseline="0" dirty="0"/>
              <a:t>peaker: Stacey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orbel" panose="020B0503020204020204"/>
                <a:ea typeface="+mn-ea"/>
                <a:cs typeface="+mn-cs"/>
              </a:rPr>
              <a:t>Business benefit: Establish long term benefits case including ‘hard dollars’ plus other benefits  (e.g., improved services, lower risks)</a:t>
            </a:r>
            <a:endParaRPr lang="en-US" dirty="0"/>
          </a:p>
          <a:p>
            <a:pPr marL="285750" indent="-285750">
              <a:lnSpc>
                <a:spcPct val="110000"/>
              </a:lnSpc>
              <a:spcBef>
                <a:spcPts val="0"/>
              </a:spcBef>
              <a:spcAft>
                <a:spcPts val="600"/>
              </a:spcAft>
              <a:buClrTx/>
            </a:pPr>
            <a:endParaRPr lang="en-US" sz="1200" dirty="0">
              <a:solidFill>
                <a:schemeClr val="tx1"/>
              </a:solidFill>
            </a:endParaRPr>
          </a:p>
          <a:p>
            <a:pPr marL="285750" indent="-285750">
              <a:lnSpc>
                <a:spcPct val="110000"/>
              </a:lnSpc>
              <a:spcBef>
                <a:spcPts val="0"/>
              </a:spcBef>
              <a:spcAft>
                <a:spcPts val="600"/>
              </a:spcAft>
              <a:buClrTx/>
            </a:pPr>
            <a:r>
              <a:rPr lang="en-US" sz="1200" dirty="0">
                <a:solidFill>
                  <a:schemeClr val="tx1"/>
                </a:solidFill>
              </a:rPr>
              <a:t>Detailed design phase (implementation plan, schedule, estimates) of One Washington program over 10 years</a:t>
            </a:r>
          </a:p>
          <a:p>
            <a:pPr marL="285750" indent="-285750">
              <a:lnSpc>
                <a:spcPct val="110000"/>
              </a:lnSpc>
              <a:spcBef>
                <a:spcPts val="0"/>
              </a:spcBef>
              <a:spcAft>
                <a:spcPts val="600"/>
              </a:spcAft>
              <a:buClrTx/>
            </a:pPr>
            <a:r>
              <a:rPr lang="en-US" sz="1200" b="1" dirty="0" smtClean="0">
                <a:solidFill>
                  <a:schemeClr val="tx1"/>
                </a:solidFill>
              </a:rPr>
              <a:t>Scope change</a:t>
            </a:r>
            <a:r>
              <a:rPr lang="en-US" sz="1200" dirty="0" smtClean="0">
                <a:solidFill>
                  <a:schemeClr val="tx1"/>
                </a:solidFill>
              </a:rPr>
              <a:t>: </a:t>
            </a:r>
            <a:r>
              <a:rPr lang="en-US" sz="1200" dirty="0">
                <a:solidFill>
                  <a:schemeClr val="tx1"/>
                </a:solidFill>
              </a:rPr>
              <a:t>enterprise Finance, Procurement, Budget Development, Human Resources/Payroll</a:t>
            </a:r>
          </a:p>
          <a:p>
            <a:pPr>
              <a:lnSpc>
                <a:spcPct val="110000"/>
              </a:lnSpc>
            </a:pPr>
            <a:r>
              <a:rPr lang="en-US" b="1" dirty="0">
                <a:solidFill>
                  <a:srgbClr val="00B0F0"/>
                </a:solidFill>
              </a:rPr>
              <a:t>Program Blueprint </a:t>
            </a:r>
            <a:r>
              <a:rPr lang="en-US" dirty="0"/>
              <a:t>– detailed, incremental plan with phased implementation schedule and budget estimates</a:t>
            </a:r>
            <a:r>
              <a:rPr lang="en-US" dirty="0" smtClean="0"/>
              <a:t>.  “fundable increments”</a:t>
            </a:r>
            <a:endParaRPr lang="en-US" dirty="0"/>
          </a:p>
          <a:p>
            <a:pPr>
              <a:lnSpc>
                <a:spcPct val="110000"/>
              </a:lnSpc>
            </a:pPr>
            <a:endParaRPr lang="en-US" b="1" dirty="0">
              <a:solidFill>
                <a:schemeClr val="accent2">
                  <a:lumMod val="75000"/>
                </a:schemeClr>
              </a:solidFill>
            </a:endParaRPr>
          </a:p>
          <a:p>
            <a:pPr>
              <a:lnSpc>
                <a:spcPct val="110000"/>
              </a:lnSpc>
            </a:pPr>
            <a:r>
              <a:rPr lang="en-US" b="1" dirty="0">
                <a:solidFill>
                  <a:schemeClr val="accent2">
                    <a:lumMod val="75000"/>
                  </a:schemeClr>
                </a:solidFill>
              </a:rPr>
              <a:t>Integration Strategy and Plan </a:t>
            </a:r>
            <a:r>
              <a:rPr lang="en-US" dirty="0"/>
              <a:t>- integration strategy and plan for the transition to a new </a:t>
            </a:r>
          </a:p>
          <a:p>
            <a:pPr>
              <a:lnSpc>
                <a:spcPct val="110000"/>
              </a:lnSpc>
            </a:pPr>
            <a:r>
              <a:rPr lang="en-US" dirty="0"/>
              <a:t>Enterprise solution.</a:t>
            </a:r>
          </a:p>
          <a:p>
            <a:pPr>
              <a:lnSpc>
                <a:spcPct val="110000"/>
              </a:lnSpc>
            </a:pPr>
            <a:endParaRPr lang="en-US" b="1" dirty="0">
              <a:solidFill>
                <a:schemeClr val="accent1">
                  <a:lumMod val="50000"/>
                </a:schemeClr>
              </a:solidFill>
            </a:endParaRPr>
          </a:p>
          <a:p>
            <a:pPr>
              <a:lnSpc>
                <a:spcPct val="110000"/>
              </a:lnSpc>
            </a:pPr>
            <a:r>
              <a:rPr lang="en-US" b="1" dirty="0">
                <a:solidFill>
                  <a:schemeClr val="accent1">
                    <a:lumMod val="50000"/>
                  </a:schemeClr>
                </a:solidFill>
              </a:rPr>
              <a:t>Business Intelligence Strategy </a:t>
            </a:r>
            <a:r>
              <a:rPr lang="en-US" dirty="0"/>
              <a:t>– strategy for collection and connection of data to provide transparency and access to decision makers.</a:t>
            </a:r>
          </a:p>
          <a:p>
            <a:pPr>
              <a:lnSpc>
                <a:spcPct val="110000"/>
              </a:lnSpc>
            </a:pPr>
            <a:endParaRPr lang="en-US" b="1" dirty="0">
              <a:solidFill>
                <a:schemeClr val="accent3">
                  <a:lumMod val="75000"/>
                </a:schemeClr>
              </a:solidFill>
            </a:endParaRPr>
          </a:p>
          <a:p>
            <a:pPr>
              <a:lnSpc>
                <a:spcPct val="110000"/>
              </a:lnSpc>
            </a:pPr>
            <a:r>
              <a:rPr lang="en-US" b="1" dirty="0">
                <a:solidFill>
                  <a:schemeClr val="accent3">
                    <a:lumMod val="75000"/>
                  </a:schemeClr>
                </a:solidFill>
              </a:rPr>
              <a:t>Mainframe Plan </a:t>
            </a:r>
            <a:r>
              <a:rPr lang="en-US" dirty="0"/>
              <a:t>– plan for the retirement of the mainframe system.</a:t>
            </a:r>
          </a:p>
          <a:p>
            <a:pPr>
              <a:lnSpc>
                <a:spcPct val="110000"/>
              </a:lnSpc>
            </a:pPr>
            <a:endParaRPr lang="en-US" dirty="0"/>
          </a:p>
          <a:p>
            <a:pPr>
              <a:lnSpc>
                <a:spcPct val="110000"/>
              </a:lnSpc>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04B5F-5337-44D9-ADFC-E80C2A01D3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342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solidFill>
            <a:schemeClr val="accent2">
              <a:lumMod val="75000"/>
            </a:schemeClr>
          </a:solidFill>
        </p:spPr>
      </p:sp>
      <p:sp>
        <p:nvSpPr>
          <p:cNvPr id="3" name="Notes Placeholder 2"/>
          <p:cNvSpPr>
            <a:spLocks noGrp="1"/>
          </p:cNvSpPr>
          <p:nvPr>
            <p:ph type="body" idx="1"/>
          </p:nvPr>
        </p:nvSpPr>
        <p:spPr/>
        <p:txBody>
          <a:bodyPr/>
          <a:lstStyle/>
          <a:p>
            <a:r>
              <a:rPr lang="en-US" dirty="0" smtClean="0"/>
              <a:t>Urgency!</a:t>
            </a:r>
          </a:p>
          <a:p>
            <a:endParaRPr lang="en-US" dirty="0"/>
          </a:p>
          <a:p>
            <a:r>
              <a:rPr lang="en-US" dirty="0" smtClean="0"/>
              <a:t>Need to be implanting in the 19-21 biennium</a:t>
            </a:r>
          </a:p>
          <a:p>
            <a:endParaRPr lang="en-US" dirty="0"/>
          </a:p>
          <a:p>
            <a:r>
              <a:rPr lang="en-US" dirty="0" smtClean="0"/>
              <a:t>Which means we need to write business requirements and a procurement process next year,  supplemental ask</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04B5F-5337-44D9-ADFC-E80C2A01D3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3959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solidFill>
                  <a:srgbClr val="FF0000"/>
                </a:solidFill>
              </a:rPr>
              <a:t>Regan: I’ve been telling you for two years now that my goal is to work with the OCIO to improve how we oversee IT projects so much that the Legislature doesn’t feel inspired to make another IT Pool. We didn’t quite succeed at getting rid of the IT Pool, but we’ve come a long way in improving what the IT Pool is and does. </a:t>
            </a:r>
          </a:p>
          <a:p>
            <a:pPr marL="0" indent="0">
              <a:buNone/>
            </a:pPr>
            <a:endParaRPr lang="en-US" baseline="0" dirty="0" smtClean="0">
              <a:solidFill>
                <a:srgbClr val="FF0000"/>
              </a:solidFill>
            </a:endParaRPr>
          </a:p>
          <a:p>
            <a:pPr marL="0" indent="0">
              <a:buNone/>
            </a:pPr>
            <a:r>
              <a:rPr lang="en-US" baseline="0" dirty="0" smtClean="0">
                <a:solidFill>
                  <a:srgbClr val="FF0000"/>
                </a:solidFill>
              </a:rPr>
              <a:t>We’ve been working on determining what meaningful oversight looks like.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aseline="0" dirty="0" smtClean="0"/>
              <a:t>Goals</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Mitigate risk</a:t>
            </a:r>
          </a:p>
          <a:p>
            <a:pPr marL="685800" lvl="1" indent="-228600">
              <a:buFont typeface="+mj-lt"/>
              <a:buAutoNum type="arabicPeriod"/>
            </a:pPr>
            <a:r>
              <a:rPr lang="en-US" dirty="0" smtClean="0"/>
              <a:t>Improve/maximize project success</a:t>
            </a:r>
          </a:p>
          <a:p>
            <a:pPr marL="685800" lvl="1" indent="-228600">
              <a:buFont typeface="+mj-lt"/>
              <a:buAutoNum type="arabicPeriod"/>
            </a:pPr>
            <a:r>
              <a:rPr lang="en-US" dirty="0" smtClean="0"/>
              <a:t>Comply with statutory requirements</a:t>
            </a:r>
          </a:p>
          <a:p>
            <a:pPr marL="228600" lvl="0" indent="-228600">
              <a:buFont typeface="+mj-lt"/>
              <a:buAutoNum type="arabicPeriod"/>
            </a:pPr>
            <a:endParaRPr lang="en-US" dirty="0" smtClean="0"/>
          </a:p>
          <a:p>
            <a:pPr marL="228600" lvl="0" indent="-228600">
              <a:buFont typeface="+mj-lt"/>
              <a:buAutoNum type="arabicPeriod"/>
            </a:pPr>
            <a:r>
              <a:rPr lang="en-US" dirty="0" smtClean="0"/>
              <a:t>25</a:t>
            </a:r>
            <a:r>
              <a:rPr lang="en-US" baseline="0" dirty="0" smtClean="0"/>
              <a:t> projects from 16 agencies for a total of approx. $126M</a:t>
            </a:r>
          </a:p>
          <a:p>
            <a:pPr marL="228600" lvl="0" indent="-228600">
              <a:buFont typeface="+mj-lt"/>
              <a:buAutoNum type="arabicPeriod"/>
            </a:pPr>
            <a:r>
              <a:rPr lang="en-US" baseline="0" dirty="0" smtClean="0"/>
              <a:t>3 projects funded through dedicated pool account $19M, short-funded by $1.7M</a:t>
            </a:r>
            <a:endParaRPr lang="en-US" dirty="0" smtClean="0"/>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685800" lvl="1" indent="-228600">
              <a:buAutoNum type="arabicPeriod"/>
            </a:pPr>
            <a:endParaRPr lang="en-US" baseline="0" dirty="0" smtClean="0"/>
          </a:p>
          <a:p>
            <a:pPr marL="228600" indent="-228600">
              <a:buAutoNum type="arabicPeriod"/>
            </a:pP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F81B1D-63FB-441C-94F7-DE00E3C0B3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9540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solidFill>
            <a:schemeClr val="accent2">
              <a:lumMod val="75000"/>
            </a:schemeClr>
          </a:solidFill>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04B5F-5337-44D9-ADFC-E80C2A01D3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728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Kelly wicker Executive Sponsor</a:t>
            </a:r>
          </a:p>
          <a:p>
            <a:endParaRPr lang="en-US" dirty="0"/>
          </a:p>
          <a:p>
            <a:r>
              <a:rPr lang="en-US" dirty="0" smtClean="0"/>
              <a:t>First Executive Steering Committee meeting August 3rd</a:t>
            </a:r>
            <a:endParaRPr lang="en-US" dirty="0"/>
          </a:p>
        </p:txBody>
      </p:sp>
      <p:sp>
        <p:nvSpPr>
          <p:cNvPr id="4" name="Slide Number Placeholder 3"/>
          <p:cNvSpPr>
            <a:spLocks noGrp="1"/>
          </p:cNvSpPr>
          <p:nvPr>
            <p:ph type="sldNum" sz="quarter" idx="10"/>
          </p:nvPr>
        </p:nvSpPr>
        <p:spPr/>
        <p:txBody>
          <a:bodyPr/>
          <a:lstStyle/>
          <a:p>
            <a:fld id="{8E231C44-4D15-4691-8089-4498D678D81E}" type="slidenum">
              <a:rPr lang="en-US" smtClean="0"/>
              <a:t>40</a:t>
            </a:fld>
            <a:endParaRPr lang="en-US" dirty="0"/>
          </a:p>
        </p:txBody>
      </p:sp>
    </p:spTree>
    <p:extLst>
      <p:ext uri="{BB962C8B-B14F-4D97-AF65-F5344CB8AC3E}">
        <p14:creationId xmlns:p14="http://schemas.microsoft.com/office/powerpoint/2010/main" val="3901484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solidFill>
            <a:schemeClr val="accent2">
              <a:lumMod val="75000"/>
            </a:schemeClr>
          </a:solidFill>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04B5F-5337-44D9-ADFC-E80C2A01D3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8479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ERP can be </a:t>
            </a:r>
            <a:r>
              <a:rPr lang="en-US" dirty="0" err="1" smtClean="0"/>
              <a:t>defiend</a:t>
            </a:r>
            <a:r>
              <a:rPr lang="en-US" dirty="0" smtClean="0"/>
              <a:t> a many ways and mean many things.  For us it means…….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04B5F-5337-44D9-ADFC-E80C2A01D3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67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04B5F-5337-44D9-ADFC-E80C2A01D3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0829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04B5F-5337-44D9-ADFC-E80C2A01D3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28544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231C44-4D15-4691-8089-4498D678D81E}" type="slidenum">
              <a:rPr lang="en-US" smtClean="0"/>
              <a:t>45</a:t>
            </a:fld>
            <a:endParaRPr lang="en-US" dirty="0"/>
          </a:p>
        </p:txBody>
      </p:sp>
    </p:spTree>
    <p:extLst>
      <p:ext uri="{BB962C8B-B14F-4D97-AF65-F5344CB8AC3E}">
        <p14:creationId xmlns:p14="http://schemas.microsoft.com/office/powerpoint/2010/main" val="2306985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orbel" panose="020B0503020204020204"/>
                <a:ea typeface="+mn-ea"/>
                <a:cs typeface="+mn-cs"/>
              </a:rPr>
              <a:t>Massachusetts </a:t>
            </a:r>
            <a:r>
              <a:rPr kumimoji="0" lang="en-US" sz="1200" b="0" i="0" u="none" strike="noStrike" kern="1200" cap="none" spc="0" normalizeH="0" baseline="0" noProof="0" dirty="0" smtClean="0">
                <a:ln>
                  <a:noFill/>
                </a:ln>
                <a:solidFill>
                  <a:srgbClr val="000000"/>
                </a:solidFill>
                <a:effectLst/>
                <a:uLnTx/>
                <a:uFillTx/>
                <a:latin typeface="Corbel" panose="020B0503020204020204"/>
                <a:ea typeface="+mn-ea"/>
                <a:cs typeface="+mn-cs"/>
              </a:rPr>
              <a:t>Has a modern ERP and is planning an RFP for Cloud / SaaS ERP replacement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Corbel" panose="020B0503020204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orbel" panose="020B0503020204020204"/>
                <a:ea typeface="+mn-ea"/>
                <a:cs typeface="+mn-cs"/>
              </a:rPr>
              <a:t>Washington has to decide do we want to be cutting</a:t>
            </a:r>
            <a:r>
              <a:rPr kumimoji="0" lang="en-US" sz="1200" b="0" i="0" u="none" strike="noStrike" kern="1200" cap="none" spc="0" normalizeH="0" noProof="0" dirty="0" smtClean="0">
                <a:ln>
                  <a:noFill/>
                </a:ln>
                <a:solidFill>
                  <a:srgbClr val="000000"/>
                </a:solidFill>
                <a:effectLst/>
                <a:uLnTx/>
                <a:uFillTx/>
                <a:latin typeface="Corbel" panose="020B0503020204020204"/>
                <a:ea typeface="+mn-ea"/>
                <a:cs typeface="+mn-cs"/>
              </a:rPr>
              <a:t> edge or risk being outdated by the time we implement</a:t>
            </a:r>
            <a:endParaRPr kumimoji="0" lang="en-US" sz="1200" b="0" i="0" u="none" strike="noStrike" kern="1200" cap="none" spc="0" normalizeH="0" baseline="0" noProof="0" dirty="0" smtClean="0">
              <a:ln>
                <a:noFill/>
              </a:ln>
              <a:solidFill>
                <a:srgbClr val="000000"/>
              </a:solidFill>
              <a:effectLst/>
              <a:uLnTx/>
              <a:uFillTx/>
              <a:latin typeface="Corbel" panose="020B0503020204020204"/>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04B5F-5337-44D9-ADFC-E80C2A01D3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79644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solidFill>
            <a:schemeClr val="accent2">
              <a:lumMod val="75000"/>
            </a:schemeClr>
          </a:solidFill>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04B5F-5337-44D9-ADFC-E80C2A01D3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1122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solidFill>
            <a:schemeClr val="accent2">
              <a:lumMod val="75000"/>
            </a:schemeClr>
          </a:solidFill>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Corbel" panose="020B0503020204020204"/>
                <a:ea typeface="+mn-ea"/>
                <a:cs typeface="+mn-cs"/>
              </a:rPr>
              <a:t>Wisconsin </a:t>
            </a:r>
            <a:r>
              <a:rPr kumimoji="0" lang="en-US" sz="1400" b="0" i="0" u="none" strike="noStrike" kern="1200" cap="none" spc="0" normalizeH="0" baseline="0" noProof="0" dirty="0" smtClean="0">
                <a:ln>
                  <a:noFill/>
                </a:ln>
                <a:solidFill>
                  <a:srgbClr val="000000"/>
                </a:solidFill>
                <a:effectLst/>
                <a:uLnTx/>
                <a:uFillTx/>
                <a:latin typeface="Corbel" panose="020B0503020204020204"/>
                <a:ea typeface="+mn-ea"/>
                <a:cs typeface="+mn-cs"/>
              </a:rPr>
              <a:t>Implemented full suite of ERP functionality in accelerated timeline (24 months for 57 agencies and 6 additional months for DOT)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000000"/>
              </a:solidFill>
              <a:effectLst/>
              <a:uLnTx/>
              <a:uFillTx/>
              <a:latin typeface="Corbel" panose="020B0503020204020204"/>
              <a:ea typeface="+mn-ea"/>
              <a:cs typeface="+mn-cs"/>
            </a:endParaRPr>
          </a:p>
          <a:p>
            <a:pPr>
              <a:defRPr/>
            </a:pPr>
            <a:r>
              <a:rPr kumimoji="0" lang="en-US" sz="1400" b="1" i="0" u="none" strike="noStrike" kern="1200" cap="none" spc="0" normalizeH="0" baseline="0" noProof="0" dirty="0" smtClean="0">
                <a:ln>
                  <a:noFill/>
                </a:ln>
                <a:solidFill>
                  <a:srgbClr val="000000"/>
                </a:solidFill>
                <a:effectLst/>
                <a:uLnTx/>
                <a:uFillTx/>
                <a:latin typeface="Corbel" panose="020B0503020204020204"/>
                <a:ea typeface="+mn-ea"/>
                <a:cs typeface="+mn-cs"/>
              </a:rPr>
              <a:t>Virginia </a:t>
            </a:r>
            <a:r>
              <a:rPr kumimoji="0" lang="en-US" sz="1400" b="0" i="0" u="none" strike="noStrike" kern="1200" cap="none" spc="0" normalizeH="0" baseline="0" noProof="0" dirty="0" smtClean="0">
                <a:ln>
                  <a:noFill/>
                </a:ln>
                <a:solidFill>
                  <a:srgbClr val="000000"/>
                </a:solidFill>
                <a:effectLst/>
                <a:uLnTx/>
                <a:uFillTx/>
                <a:latin typeface="Corbel" panose="020B0503020204020204"/>
                <a:ea typeface="+mn-ea"/>
                <a:cs typeface="+mn-cs"/>
              </a:rPr>
              <a:t>DOT went live first with all modules, followed by all other state agencies</a:t>
            </a:r>
          </a:p>
          <a:p>
            <a:pPr>
              <a:defRPr/>
            </a:pPr>
            <a:endParaRPr lang="en-US" sz="1400" dirty="0">
              <a:solidFill>
                <a:srgbClr val="000000"/>
              </a:solidFill>
              <a:latin typeface="Corbel" panose="020B0503020204020204"/>
            </a:endParaRPr>
          </a:p>
          <a:p>
            <a:pPr>
              <a:defRPr/>
            </a:pPr>
            <a:r>
              <a:rPr lang="en-US" sz="1400" b="1" dirty="0" smtClean="0">
                <a:solidFill>
                  <a:srgbClr val="000000"/>
                </a:solidFill>
                <a:latin typeface="Corbel" panose="020B0503020204020204"/>
              </a:rPr>
              <a:t>California </a:t>
            </a:r>
            <a:r>
              <a:rPr lang="en-US" sz="1400" dirty="0">
                <a:solidFill>
                  <a:srgbClr val="000000"/>
                </a:solidFill>
                <a:latin typeface="Corbel" panose="020B0503020204020204"/>
              </a:rPr>
              <a:t>“Mega State” currently completing its 5</a:t>
            </a:r>
            <a:r>
              <a:rPr lang="en-US" sz="1400" baseline="30000" dirty="0">
                <a:solidFill>
                  <a:srgbClr val="000000"/>
                </a:solidFill>
                <a:latin typeface="Corbel" panose="020B0503020204020204"/>
              </a:rPr>
              <a:t>th</a:t>
            </a:r>
            <a:r>
              <a:rPr lang="en-US" sz="1400" dirty="0">
                <a:solidFill>
                  <a:srgbClr val="000000"/>
                </a:solidFill>
                <a:latin typeface="Corbel" panose="020B0503020204020204"/>
              </a:rPr>
              <a:t> year of phased ERP rollout. Implemented budget functions first statewide, then phased in additional functionality in “waves” of agencies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000000"/>
              </a:solidFill>
              <a:effectLst/>
              <a:uLnTx/>
              <a:uFillTx/>
              <a:latin typeface="Corbel" panose="020B0503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Corbel" panose="020B0503020204020204"/>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04B5F-5337-44D9-ADFC-E80C2A01D3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3004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F81B1D-63FB-441C-94F7-DE00E3C0B3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015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solidFill>
            <a:schemeClr val="accent2">
              <a:lumMod val="75000"/>
            </a:schemeClr>
          </a:solidFill>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04B5F-5337-44D9-ADFC-E80C2A01D3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44294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solidFill>
            <a:schemeClr val="accent2">
              <a:lumMod val="75000"/>
            </a:schemeClr>
          </a:solidFill>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sz="1200" dirty="0">
                <a:solidFill>
                  <a:srgbClr val="336600"/>
                </a:solidFill>
              </a:rPr>
              <a:t>Foundational work this summer</a:t>
            </a:r>
            <a:r>
              <a:rPr lang="en-US" sz="1200" baseline="0" dirty="0">
                <a:solidFill>
                  <a:srgbClr val="336600"/>
                </a:solidFill>
              </a:rPr>
              <a:t> </a:t>
            </a:r>
            <a:r>
              <a:rPr lang="en-US" sz="1200" dirty="0">
                <a:solidFill>
                  <a:srgbClr val="336600"/>
                </a:solidFill>
              </a:rPr>
              <a:t>to include:</a:t>
            </a:r>
          </a:p>
          <a:p>
            <a:pPr marL="285750" indent="-285750">
              <a:buFont typeface="Arial" panose="020B0604020202020204" pitchFamily="34" charset="0"/>
              <a:buChar char="•"/>
            </a:pPr>
            <a:r>
              <a:rPr lang="en-US" sz="1200" dirty="0">
                <a:solidFill>
                  <a:srgbClr val="336600"/>
                </a:solidFill>
              </a:rPr>
              <a:t>Scope workshop </a:t>
            </a:r>
            <a:r>
              <a:rPr lang="en-US" sz="1200" dirty="0" smtClean="0">
                <a:solidFill>
                  <a:srgbClr val="336600"/>
                </a:solidFill>
              </a:rPr>
              <a:t>in July – all in</a:t>
            </a:r>
            <a:endParaRPr lang="en-US" sz="1200" dirty="0">
              <a:solidFill>
                <a:srgbClr val="336600"/>
              </a:solidFill>
            </a:endParaRPr>
          </a:p>
          <a:p>
            <a:pPr marL="285750" indent="-285750">
              <a:buFont typeface="Arial" panose="020B0604020202020204" pitchFamily="34" charset="0"/>
              <a:buChar char="•"/>
            </a:pPr>
            <a:r>
              <a:rPr lang="en-US" sz="1200" dirty="0" smtClean="0">
                <a:solidFill>
                  <a:srgbClr val="336600"/>
                </a:solidFill>
              </a:rPr>
              <a:t>Interviews Defining </a:t>
            </a:r>
            <a:r>
              <a:rPr lang="en-US" sz="1200" dirty="0">
                <a:solidFill>
                  <a:srgbClr val="336600"/>
                </a:solidFill>
              </a:rPr>
              <a:t>business </a:t>
            </a:r>
            <a:r>
              <a:rPr lang="en-US" sz="1200" dirty="0" smtClean="0">
                <a:solidFill>
                  <a:srgbClr val="336600"/>
                </a:solidFill>
              </a:rPr>
              <a:t>value</a:t>
            </a:r>
            <a:endParaRPr lang="en-US" sz="1200" dirty="0">
              <a:solidFill>
                <a:srgbClr val="336600"/>
              </a:solidFill>
            </a:endParaRPr>
          </a:p>
          <a:p>
            <a:pPr marL="285750" indent="-285750">
              <a:buFont typeface="Arial" panose="020B0604020202020204" pitchFamily="34" charset="0"/>
              <a:buChar char="•"/>
            </a:pPr>
            <a:r>
              <a:rPr lang="en-US" sz="1200" dirty="0">
                <a:solidFill>
                  <a:srgbClr val="336600"/>
                </a:solidFill>
              </a:rPr>
              <a:t>Gathering data sources for </a:t>
            </a:r>
            <a:r>
              <a:rPr lang="en-US" sz="1200" dirty="0" smtClean="0">
                <a:solidFill>
                  <a:srgbClr val="336600"/>
                </a:solidFill>
              </a:rPr>
              <a:t>analytics - surveys</a:t>
            </a:r>
            <a:endParaRPr lang="en-US" sz="1200" dirty="0">
              <a:solidFill>
                <a:srgbClr val="336600"/>
              </a:solidFill>
            </a:endParaRPr>
          </a:p>
          <a:p>
            <a:pPr marL="285750" indent="-285750">
              <a:buFont typeface="Arial" panose="020B0604020202020204" pitchFamily="34" charset="0"/>
              <a:buChar char="•"/>
            </a:pPr>
            <a:r>
              <a:rPr lang="en-US" sz="1200" dirty="0">
                <a:solidFill>
                  <a:srgbClr val="336600"/>
                </a:solidFill>
              </a:rPr>
              <a:t>Business process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04B5F-5337-44D9-ADFC-E80C2A01D3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76526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Short timeline, lots of work during a very busy time.   </a:t>
            </a:r>
          </a:p>
          <a:p>
            <a:endParaRPr lang="en-US" dirty="0"/>
          </a:p>
          <a:p>
            <a:r>
              <a:rPr lang="en-US" dirty="0" smtClean="0"/>
              <a:t>Important to have participation so we get it right!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231C44-4D15-4691-8089-4498D678D8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09646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solidFill>
            <a:schemeClr val="accent2">
              <a:lumMod val="75000"/>
            </a:schemeClr>
          </a:solidFill>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04B5F-5337-44D9-ADFC-E80C2A01D3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76200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solidFill>
            <a:schemeClr val="accent2">
              <a:lumMod val="75000"/>
            </a:schemeClr>
          </a:solidFill>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04B5F-5337-44D9-ADFC-E80C2A01D3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37767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04B5F-5337-44D9-ADFC-E80C2A01D3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074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F81B1D-63FB-441C-94F7-DE00E3C0B3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1943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a:t> </a:t>
            </a:r>
            <a:r>
              <a:rPr lang="en-US" dirty="0"/>
              <a:t>Big list </a:t>
            </a:r>
            <a:r>
              <a:rPr lang="en-US"/>
              <a:t>of words!</a:t>
            </a:r>
          </a:p>
          <a:p>
            <a:r>
              <a:rPr lang="en-US"/>
              <a:t>- </a:t>
            </a:r>
            <a:r>
              <a:rPr lang="en-US" dirty="0"/>
              <a:t>List of criteria from the legislation</a:t>
            </a:r>
          </a:p>
          <a:p>
            <a:pPr marL="171450" indent="-171450">
              <a:buFontTx/>
              <a:buChar char="-"/>
            </a:pPr>
            <a:r>
              <a:rPr lang="en-US"/>
              <a:t>Nothing </a:t>
            </a:r>
            <a:r>
              <a:rPr lang="en-US" dirty="0"/>
              <a:t>really new here</a:t>
            </a:r>
          </a:p>
          <a:p>
            <a:pPr marL="171450" indent="-171450">
              <a:buFontTx/>
              <a:buChar char="-"/>
            </a:pPr>
            <a:r>
              <a:rPr lang="en-US"/>
              <a:t>If </a:t>
            </a:r>
            <a:r>
              <a:rPr lang="en-US" dirty="0"/>
              <a:t>we had all the time in the world, we would do this for every project, all the time</a:t>
            </a:r>
          </a:p>
          <a:p>
            <a:pPr marL="171450" indent="-171450">
              <a:buFontTx/>
              <a:buChar char="-"/>
            </a:pPr>
            <a:r>
              <a:rPr lang="en-US"/>
              <a:t>Risk-based </a:t>
            </a:r>
            <a:r>
              <a:rPr lang="en-US" dirty="0"/>
              <a:t>approach</a:t>
            </a:r>
          </a:p>
          <a:p>
            <a:pPr marL="171450" indent="-171450">
              <a:buFontTx/>
              <a:buChar char="-"/>
            </a:pPr>
            <a:r>
              <a:rPr lang="en-US"/>
              <a:t>We </a:t>
            </a:r>
            <a:r>
              <a:rPr lang="en-US" dirty="0"/>
              <a:t>won’t do all of this for all the IT pool projects at every stage</a:t>
            </a:r>
          </a:p>
          <a:p>
            <a:r>
              <a:rPr lang="en-US"/>
              <a:t>The </a:t>
            </a:r>
            <a:r>
              <a:rPr lang="en-US" dirty="0"/>
              <a:t>process is flexible and scalable so we’ll do what is </a:t>
            </a:r>
            <a:r>
              <a:rPr lang="en-US"/>
              <a:t>appropriate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14DD35-7E1F-470C-93B3-7527D90131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7542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Content: Regan &amp; Whitney</a:t>
            </a:r>
          </a:p>
          <a:p>
            <a:r>
              <a:rPr lang="en-US" dirty="0" smtClean="0"/>
              <a:t>Presenters:</a:t>
            </a:r>
            <a:r>
              <a:rPr lang="en-US" baseline="0" dirty="0" smtClean="0"/>
              <a:t> Regan &amp; Whitney</a:t>
            </a:r>
          </a:p>
          <a:p>
            <a:endParaRPr lang="en-US" baseline="0" dirty="0" smtClean="0"/>
          </a:p>
          <a:p>
            <a:r>
              <a:rPr lang="en-US" baseline="0" dirty="0" smtClean="0"/>
              <a:t>Last time</a:t>
            </a:r>
          </a:p>
          <a:p>
            <a:pPr marL="228600" indent="-228600">
              <a:buAutoNum type="arabicPeriod"/>
            </a:pPr>
            <a:r>
              <a:rPr lang="en-US" baseline="0" dirty="0" smtClean="0"/>
              <a:t>OCIO project / technical oversight</a:t>
            </a:r>
          </a:p>
          <a:p>
            <a:pPr marL="228600" indent="-228600">
              <a:buAutoNum type="arabicPeriod"/>
            </a:pPr>
            <a:r>
              <a:rPr lang="en-US" baseline="0" dirty="0" smtClean="0"/>
              <a:t>14-day waiting period</a:t>
            </a:r>
          </a:p>
          <a:p>
            <a:pPr marL="228600" indent="-228600">
              <a:buAutoNum type="arabicPeriod"/>
            </a:pPr>
            <a:endParaRPr lang="en-US" baseline="0" dirty="0" smtClean="0"/>
          </a:p>
          <a:p>
            <a:pPr marL="0" indent="0">
              <a:buNone/>
            </a:pPr>
            <a:r>
              <a:rPr lang="en-US" baseline="0" dirty="0" smtClean="0"/>
              <a:t>This time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Additional Project, Technical and Financial Oversight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OCIO assess project / technology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OFM assess financial outcomes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F81B1D-63FB-441C-94F7-DE00E3C0B3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5046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231C44-4D15-4691-8089-4498D678D81E}" type="slidenum">
              <a:rPr lang="en-US" smtClean="0"/>
              <a:t>26</a:t>
            </a:fld>
            <a:endParaRPr lang="en-US" dirty="0"/>
          </a:p>
        </p:txBody>
      </p:sp>
    </p:spTree>
    <p:extLst>
      <p:ext uri="{BB962C8B-B14F-4D97-AF65-F5344CB8AC3E}">
        <p14:creationId xmlns:p14="http://schemas.microsoft.com/office/powerpoint/2010/main" val="3263318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Program Background:</a:t>
            </a:r>
          </a:p>
          <a:p>
            <a:r>
              <a:rPr lang="en-US" dirty="0"/>
              <a:t>One Washington is a comprehensive business transformation program to modernize and improve aging administrative systems and related business processes that are common across state government.</a:t>
            </a:r>
          </a:p>
          <a:p>
            <a:endParaRPr lang="en-US" dirty="0"/>
          </a:p>
          <a:p>
            <a:r>
              <a:rPr lang="en-US" dirty="0"/>
              <a:t>In the months and years ahead, we will take an all-inclusive, continual look at the state’s collective business processes and then identify key functions that need to be connected, consistent and managed in a unified, cohesive manner to provide reliable data.  One Washington will help ensure we have access to data that is accurate, available in a timely fashion and meets the business needs of decision makers. </a:t>
            </a:r>
          </a:p>
          <a:p>
            <a:endParaRPr lang="en-US" dirty="0"/>
          </a:p>
          <a:p>
            <a:r>
              <a:rPr lang="en-US" sz="1600" dirty="0" smtClean="0"/>
              <a:t>Change is Financial – Procurement combined deployment</a:t>
            </a:r>
            <a:endParaRPr lang="en-US" dirty="0"/>
          </a:p>
          <a:p>
            <a:endParaRPr lang="en-US" dirty="0"/>
          </a:p>
        </p:txBody>
      </p:sp>
      <p:sp>
        <p:nvSpPr>
          <p:cNvPr id="4" name="Slide Number Placeholder 3"/>
          <p:cNvSpPr>
            <a:spLocks noGrp="1"/>
          </p:cNvSpPr>
          <p:nvPr>
            <p:ph type="sldNum" sz="quarter" idx="10"/>
          </p:nvPr>
        </p:nvSpPr>
        <p:spPr/>
        <p:txBody>
          <a:bodyPr/>
          <a:lstStyle/>
          <a:p>
            <a:fld id="{89C04B5F-5337-44D9-ADFC-E80C2A01D378}" type="slidenum">
              <a:rPr lang="en-US" smtClean="0"/>
              <a:t>27</a:t>
            </a:fld>
            <a:endParaRPr lang="en-US" dirty="0"/>
          </a:p>
        </p:txBody>
      </p:sp>
    </p:spTree>
    <p:extLst>
      <p:ext uri="{BB962C8B-B14F-4D97-AF65-F5344CB8AC3E}">
        <p14:creationId xmlns:p14="http://schemas.microsoft.com/office/powerpoint/2010/main" val="1778384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268" y="4548135"/>
            <a:ext cx="5731651" cy="42818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Suggested</a:t>
            </a:r>
            <a:r>
              <a:rPr lang="en-US" baseline="0" dirty="0"/>
              <a:t> speaker: Stacey</a:t>
            </a:r>
          </a:p>
          <a:p>
            <a:pPr marL="285750" indent="-285750">
              <a:lnSpc>
                <a:spcPct val="110000"/>
              </a:lnSpc>
              <a:spcBef>
                <a:spcPts val="0"/>
              </a:spcBef>
              <a:spcAft>
                <a:spcPts val="600"/>
              </a:spcAft>
              <a:buClrTx/>
            </a:pPr>
            <a:r>
              <a:rPr lang="en-US" b="1" dirty="0">
                <a:solidFill>
                  <a:schemeClr val="accent6">
                    <a:lumMod val="50000"/>
                  </a:schemeClr>
                </a:solidFill>
              </a:rPr>
              <a:t>Background</a:t>
            </a:r>
            <a:endParaRPr lang="en-US" sz="1200" dirty="0">
              <a:solidFill>
                <a:schemeClr val="tx1"/>
              </a:solidFill>
            </a:endParaRPr>
          </a:p>
          <a:p>
            <a:pPr marL="285750" indent="-285750">
              <a:buClr>
                <a:schemeClr val="accent1">
                  <a:lumMod val="75000"/>
                </a:schemeClr>
              </a:buClr>
              <a:buFont typeface="Arial" panose="020B0604020202020204" pitchFamily="34" charset="0"/>
              <a:buChar char="•"/>
            </a:pPr>
            <a:r>
              <a:rPr lang="en-US" sz="1800" dirty="0"/>
              <a:t>2013-15 Biennium - Business Case</a:t>
            </a:r>
          </a:p>
          <a:p>
            <a:pPr marL="742950" lvl="1" indent="-285750">
              <a:buClr>
                <a:schemeClr val="accent1">
                  <a:lumMod val="75000"/>
                </a:schemeClr>
              </a:buClr>
              <a:buFont typeface="Arial" panose="020B0604020202020204" pitchFamily="34" charset="0"/>
              <a:buChar char="•"/>
            </a:pPr>
            <a:r>
              <a:rPr lang="en-US" dirty="0"/>
              <a:t>The legislature funded the One Washington program to publish a Business Case, with 16 agencies and Accenture, to develop the strategy for business transformation, replace the state’s aging financial system and implement an enterprise procurement system. </a:t>
            </a:r>
          </a:p>
          <a:p>
            <a:pPr marL="285750" marR="0" lvl="0" indent="-285750" algn="l" defTabSz="914400" rtl="0" eaLnBrk="1" fontAlgn="auto" latinLnBrk="0" hangingPunct="1">
              <a:lnSpc>
                <a:spcPct val="110000"/>
              </a:lnSpc>
              <a:spcBef>
                <a:spcPts val="0"/>
              </a:spcBef>
              <a:spcAft>
                <a:spcPts val="60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285750" marR="0" lvl="0" indent="-285750" algn="l" defTabSz="914400" rtl="0" eaLnBrk="1" fontAlgn="auto" latinLnBrk="0" hangingPunct="1">
              <a:lnSpc>
                <a:spcPct val="11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orbel" panose="020B0503020204020204"/>
                <a:ea typeface="+mn-ea"/>
                <a:cs typeface="+mn-cs"/>
              </a:rPr>
              <a:t>Business benefit: proved “hard dollar” business case for One Washington program</a:t>
            </a:r>
          </a:p>
          <a:p>
            <a:pPr marL="285750" indent="-285750">
              <a:lnSpc>
                <a:spcPct val="110000"/>
              </a:lnSpc>
              <a:spcBef>
                <a:spcPts val="0"/>
              </a:spcBef>
              <a:spcAft>
                <a:spcPts val="600"/>
              </a:spcAft>
              <a:buClrTx/>
            </a:pPr>
            <a:r>
              <a:rPr lang="en-US" sz="1200" dirty="0" smtClean="0">
                <a:solidFill>
                  <a:schemeClr val="tx1"/>
                </a:solidFill>
              </a:rPr>
              <a:t>Described </a:t>
            </a:r>
            <a:r>
              <a:rPr lang="en-US" sz="1200" dirty="0">
                <a:solidFill>
                  <a:schemeClr val="tx1"/>
                </a:solidFill>
              </a:rPr>
              <a:t>the hard dollar benefits, costs, and mission impacts for three hypothetical ERP deployment scenarios </a:t>
            </a:r>
          </a:p>
          <a:p>
            <a:pPr marL="285750" indent="-285750">
              <a:lnSpc>
                <a:spcPct val="110000"/>
              </a:lnSpc>
              <a:spcBef>
                <a:spcPts val="0"/>
              </a:spcBef>
              <a:spcAft>
                <a:spcPts val="600"/>
              </a:spcAft>
              <a:buClrTx/>
            </a:pPr>
            <a:r>
              <a:rPr lang="en-US" sz="1200" dirty="0">
                <a:solidFill>
                  <a:schemeClr val="tx1"/>
                </a:solidFill>
              </a:rPr>
              <a:t>Recommendation to perform software-agnostic business process redesign in several work streams</a:t>
            </a:r>
          </a:p>
          <a:p>
            <a:pPr marL="285750" indent="-285750">
              <a:lnSpc>
                <a:spcPct val="110000"/>
              </a:lnSpc>
              <a:spcBef>
                <a:spcPts val="0"/>
              </a:spcBef>
              <a:spcAft>
                <a:spcPts val="600"/>
              </a:spcAft>
              <a:buClrTx/>
            </a:pPr>
            <a:r>
              <a:rPr lang="en-US" sz="1200" dirty="0">
                <a:solidFill>
                  <a:schemeClr val="tx1"/>
                </a:solidFill>
              </a:rPr>
              <a:t>Scope was enterprise Finance &amp; Procurement</a:t>
            </a:r>
          </a:p>
          <a:p>
            <a:pPr marL="285750" indent="-285750">
              <a:lnSpc>
                <a:spcPct val="110000"/>
              </a:lnSpc>
              <a:spcBef>
                <a:spcPts val="0"/>
              </a:spcBef>
              <a:spcAft>
                <a:spcPts val="600"/>
              </a:spcAft>
              <a:buClrTx/>
            </a:pPr>
            <a:r>
              <a:rPr lang="en-US" sz="1200" dirty="0">
                <a:solidFill>
                  <a:schemeClr val="tx1"/>
                </a:solidFill>
              </a:rPr>
              <a:t>Concluded that implementing One Washington is a good business decision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04B5F-5337-44D9-ADFC-E80C2A01D3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27201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Master" Target="../slideMasters/slideMaster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image" Target="../media/image32.png"/><Relationship Id="rId16" Type="http://schemas.openxmlformats.org/officeDocument/2006/relationships/image" Target="../media/image46.png"/><Relationship Id="rId1" Type="http://schemas.openxmlformats.org/officeDocument/2006/relationships/slideMaster" Target="../slideMasters/slideMaster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A Tech Cover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2" name="Rectangle 1"/>
          <p:cNvSpPr/>
          <p:nvPr userDrawn="1"/>
        </p:nvSpPr>
        <p:spPr bwMode="auto">
          <a:xfrm>
            <a:off x="362865" y="0"/>
            <a:ext cx="4738591" cy="4375460"/>
          </a:xfrm>
          <a:prstGeom prst="rect">
            <a:avLst/>
          </a:prstGeom>
          <a:solidFill>
            <a:schemeClr val="accent4">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613501" y="1489532"/>
            <a:ext cx="4367854" cy="1750011"/>
          </a:xfrm>
          <a:prstGeom prst="rect">
            <a:avLst/>
          </a:prstGeom>
          <a:noFill/>
          <a:ln>
            <a:noFill/>
          </a:ln>
        </p:spPr>
        <p:txBody>
          <a:bodyPr lIns="146304" tIns="91440" rIns="146304" bIns="91440" anchor="b" anchorCtr="0"/>
          <a:lstStyle>
            <a:lvl1pPr>
              <a:defRPr sz="3200" spc="-98" baseline="0">
                <a:solidFill>
                  <a:schemeClr val="accent3"/>
                </a:solidFill>
                <a:latin typeface="+mj-lt"/>
                <a:cs typeface="Trebuchet MS"/>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612849" y="3477875"/>
            <a:ext cx="4357558"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n-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3" y="5499028"/>
            <a:ext cx="2681534" cy="908805"/>
          </a:xfrm>
          <a:prstGeom prst="rect">
            <a:avLst/>
          </a:prstGeom>
        </p:spPr>
      </p:pic>
    </p:spTree>
    <p:extLst>
      <p:ext uri="{BB962C8B-B14F-4D97-AF65-F5344CB8AC3E}">
        <p14:creationId xmlns:p14="http://schemas.microsoft.com/office/powerpoint/2010/main" val="2300239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A Tech Internal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 y="0"/>
            <a:ext cx="12192000" cy="6858000"/>
          </a:xfrm>
          <a:prstGeom prst="rect">
            <a:avLst/>
          </a:prstGeom>
        </p:spPr>
      </p:pic>
      <p:sp>
        <p:nvSpPr>
          <p:cNvPr id="7" name="Rectangle 6"/>
          <p:cNvSpPr/>
          <p:nvPr userDrawn="1"/>
        </p:nvSpPr>
        <p:spPr bwMode="auto">
          <a:xfrm>
            <a:off x="362865" y="0"/>
            <a:ext cx="4738591" cy="4375460"/>
          </a:xfrm>
          <a:prstGeom prst="rect">
            <a:avLst/>
          </a:prstGeom>
          <a:solidFill>
            <a:schemeClr val="accent5">
              <a:lumMod val="75000"/>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bwMode="ltGray">
          <a:xfrm>
            <a:off x="613501" y="1586169"/>
            <a:ext cx="4488282" cy="1750011"/>
          </a:xfrm>
          <a:prstGeom prst="rect">
            <a:avLst/>
          </a:prstGeom>
          <a:noFill/>
          <a:ln>
            <a:noFill/>
          </a:ln>
        </p:spPr>
        <p:txBody>
          <a:bodyPr lIns="146304" tIns="91440" rIns="146304" bIns="91440" anchor="b" anchorCtr="0"/>
          <a:lstStyle>
            <a:lvl1pPr>
              <a:defRPr sz="3200" spc="-98" baseline="0">
                <a:solidFill>
                  <a:schemeClr val="bg1"/>
                </a:solidFill>
                <a:latin typeface="+mj-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8" y="3574512"/>
            <a:ext cx="4480935"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bg1"/>
                </a:solidFill>
                <a:latin typeface="+mj-lt"/>
                <a:cs typeface="Trebuchet MS"/>
              </a:defRPr>
            </a:lvl1pPr>
          </a:lstStyle>
          <a:p>
            <a:pPr lvl="0"/>
            <a:r>
              <a:rPr lang="en-US" dirty="0" smtClean="0"/>
              <a:t>Subtitle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6688511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A Tech Internal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 y="0"/>
            <a:ext cx="12192000" cy="6858000"/>
          </a:xfrm>
          <a:prstGeom prst="rect">
            <a:avLst/>
          </a:prstGeom>
        </p:spPr>
      </p:pic>
      <p:sp>
        <p:nvSpPr>
          <p:cNvPr id="7" name="Rectangle 6"/>
          <p:cNvSpPr/>
          <p:nvPr userDrawn="1"/>
        </p:nvSpPr>
        <p:spPr bwMode="auto">
          <a:xfrm>
            <a:off x="362865" y="0"/>
            <a:ext cx="4738591" cy="4375460"/>
          </a:xfrm>
          <a:prstGeom prst="rect">
            <a:avLst/>
          </a:prstGeom>
          <a:solidFill>
            <a:schemeClr val="bg1">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bwMode="ltGray">
          <a:xfrm>
            <a:off x="613501" y="1586169"/>
            <a:ext cx="4400698" cy="1750011"/>
          </a:xfrm>
          <a:prstGeom prst="rect">
            <a:avLst/>
          </a:prstGeom>
          <a:noFill/>
          <a:ln>
            <a:noFill/>
          </a:ln>
        </p:spPr>
        <p:txBody>
          <a:bodyPr lIns="146304" tIns="91440" rIns="146304" bIns="91440" anchor="b" anchorCtr="0"/>
          <a:lstStyle>
            <a:lvl1pPr>
              <a:defRPr sz="3200" spc="-98" baseline="0">
                <a:solidFill>
                  <a:schemeClr val="bg1"/>
                </a:solidFill>
                <a:latin typeface="+mj-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8" y="3574512"/>
            <a:ext cx="4393495"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bg1"/>
                </a:solidFill>
                <a:latin typeface="+mj-lt"/>
                <a:cs typeface="Trebuchet MS"/>
              </a:defRPr>
            </a:lvl1pPr>
          </a:lstStyle>
          <a:p>
            <a:pPr lvl="0"/>
            <a:r>
              <a:rPr lang="en-US" dirty="0" smtClean="0"/>
              <a:t>Subtitle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31961244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 Tech Divider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n-lt"/>
                <a:cs typeface="Trebuchet MS"/>
              </a:defRPr>
            </a:lvl1pPr>
          </a:lstStyle>
          <a:p>
            <a:r>
              <a:rPr lang="en-US" dirty="0" smtClean="0"/>
              <a:t>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13982442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A Tech Divider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n-lt"/>
                <a:cs typeface="Trebuchet MS"/>
              </a:defRPr>
            </a:lvl1pPr>
          </a:lstStyle>
          <a:p>
            <a:r>
              <a:rPr lang="en-US" dirty="0" smtClean="0"/>
              <a:t>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34058585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A Tech Divider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n-lt"/>
                <a:cs typeface="Trebuchet MS"/>
              </a:defRPr>
            </a:lvl1pPr>
          </a:lstStyle>
          <a:p>
            <a:r>
              <a:rPr lang="en-US" dirty="0" smtClean="0"/>
              <a:t>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9214007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A Tech Blank">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Tree>
    <p:extLst>
      <p:ext uri="{BB962C8B-B14F-4D97-AF65-F5344CB8AC3E}">
        <p14:creationId xmlns:p14="http://schemas.microsoft.com/office/powerpoint/2010/main" val="12660143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A Tech Single Colum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8" y="1635804"/>
            <a:ext cx="11290300"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Tree>
    <p:extLst>
      <p:ext uri="{BB962C8B-B14F-4D97-AF65-F5344CB8AC3E}">
        <p14:creationId xmlns:p14="http://schemas.microsoft.com/office/powerpoint/2010/main" val="4156985556"/>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A Tech Two Colum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8" y="1619472"/>
            <a:ext cx="5452409"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3" name="Content Placeholder 2"/>
          <p:cNvSpPr>
            <a:spLocks noGrp="1"/>
          </p:cNvSpPr>
          <p:nvPr>
            <p:ph sz="quarter" idx="11"/>
          </p:nvPr>
        </p:nvSpPr>
        <p:spPr>
          <a:xfrm>
            <a:off x="6070722" y="1619472"/>
            <a:ext cx="5464175" cy="4241578"/>
          </a:xfrm>
          <a:prstGeom prst="rect">
            <a:avLst/>
          </a:prstGeom>
        </p:spPr>
        <p:txBody>
          <a:bodyPr vert="horz"/>
          <a:lstStyle>
            <a:lvl1pPr>
              <a:defRPr sz="2000">
                <a:solidFill>
                  <a:srgbClr val="0C3A69"/>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1400582370"/>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A Tech Three Colum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9" y="1596171"/>
            <a:ext cx="3576492" cy="4240921"/>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3" name="Content Placeholder 2"/>
          <p:cNvSpPr>
            <a:spLocks noGrp="1"/>
          </p:cNvSpPr>
          <p:nvPr>
            <p:ph sz="quarter" idx="11"/>
          </p:nvPr>
        </p:nvSpPr>
        <p:spPr>
          <a:xfrm>
            <a:off x="4194806" y="1596171"/>
            <a:ext cx="3541893" cy="4241578"/>
          </a:xfrm>
          <a:prstGeom prst="rect">
            <a:avLst/>
          </a:prstGeom>
        </p:spPr>
        <p:txBody>
          <a:bodyPr vert="horz"/>
          <a:lstStyle>
            <a:lvl1pPr>
              <a:defRPr sz="2000">
                <a:solidFill>
                  <a:srgbClr val="0C3A69"/>
                </a:solidFill>
                <a:latin typeface="+mn-lt"/>
              </a:defRPr>
            </a:lvl1pPr>
          </a:lstStyle>
          <a:p>
            <a:pPr lvl="0"/>
            <a:r>
              <a:rPr lang="en-US" smtClean="0"/>
              <a:t>Click to edit Master text styles</a:t>
            </a:r>
          </a:p>
        </p:txBody>
      </p:sp>
      <p:sp>
        <p:nvSpPr>
          <p:cNvPr id="4" name="Content Placeholder 3"/>
          <p:cNvSpPr>
            <a:spLocks noGrp="1"/>
          </p:cNvSpPr>
          <p:nvPr>
            <p:ph sz="quarter" idx="12"/>
          </p:nvPr>
        </p:nvSpPr>
        <p:spPr>
          <a:xfrm>
            <a:off x="7982042" y="1596171"/>
            <a:ext cx="3587750" cy="4252179"/>
          </a:xfrm>
          <a:prstGeom prst="rect">
            <a:avLst/>
          </a:prstGeom>
        </p:spPr>
        <p:txBody>
          <a:bodyPr vert="horz"/>
          <a:lstStyle>
            <a:lvl1pPr>
              <a:defRPr sz="2000">
                <a:solidFill>
                  <a:srgbClr val="0C3A69"/>
                </a:solidFill>
                <a:latin typeface="+mn-lt"/>
              </a:defRPr>
            </a:lvl1pPr>
            <a:lvl2pPr>
              <a:defRPr sz="2000">
                <a:solidFill>
                  <a:srgbClr val="0C3A69"/>
                </a:solidFill>
                <a:latin typeface="+mn-lt"/>
              </a:defRPr>
            </a:lvl2pPr>
            <a:lvl3pPr>
              <a:defRPr sz="2000">
                <a:solidFill>
                  <a:srgbClr val="0C3A69"/>
                </a:solidFill>
                <a:latin typeface="+mn-lt"/>
              </a:defRPr>
            </a:lvl3pPr>
            <a:lvl4pPr>
              <a:defRPr sz="2000">
                <a:solidFill>
                  <a:srgbClr val="0C3A69"/>
                </a:solidFill>
                <a:latin typeface="+mn-lt"/>
              </a:defRPr>
            </a:lvl4pPr>
            <a:lvl5pPr>
              <a:defRPr sz="2000">
                <a:solidFill>
                  <a:srgbClr val="0C3A69"/>
                </a:solidFill>
                <a:latin typeface="+mn-lt"/>
              </a:defRPr>
            </a:lvl5pPr>
          </a:lstStyle>
          <a:p>
            <a:pPr lvl="0"/>
            <a:r>
              <a:rPr lang="en-US" smtClean="0"/>
              <a:t>Click to edit Master text styles</a:t>
            </a:r>
          </a:p>
        </p:txBody>
      </p:sp>
    </p:spTree>
    <p:extLst>
      <p:ext uri="{BB962C8B-B14F-4D97-AF65-F5344CB8AC3E}">
        <p14:creationId xmlns:p14="http://schemas.microsoft.com/office/powerpoint/2010/main" val="106776573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A Tech Simple Char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8" y="1619472"/>
            <a:ext cx="5452409"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4" name="Chart Placeholder 3"/>
          <p:cNvSpPr>
            <a:spLocks noGrp="1"/>
          </p:cNvSpPr>
          <p:nvPr>
            <p:ph type="chart" sz="quarter" idx="11"/>
          </p:nvPr>
        </p:nvSpPr>
        <p:spPr>
          <a:xfrm>
            <a:off x="6024563" y="1619472"/>
            <a:ext cx="5732462" cy="4241578"/>
          </a:xfrm>
          <a:prstGeom prst="rect">
            <a:avLst/>
          </a:prstGeom>
        </p:spPr>
        <p:txBody>
          <a:bodyPr vert="horz"/>
          <a:lstStyle>
            <a:lvl1pPr>
              <a:defRPr sz="2000">
                <a:solidFill>
                  <a:srgbClr val="0C3A69"/>
                </a:solidFill>
                <a:latin typeface="+mn-lt"/>
              </a:defRPr>
            </a:lvl1pPr>
          </a:lstStyle>
          <a:p>
            <a:r>
              <a:rPr lang="en-US" smtClean="0"/>
              <a:t>Click icon to add chart</a:t>
            </a:r>
            <a:endParaRPr lang="en-US" dirty="0"/>
          </a:p>
        </p:txBody>
      </p:sp>
    </p:spTree>
    <p:extLst>
      <p:ext uri="{BB962C8B-B14F-4D97-AF65-F5344CB8AC3E}">
        <p14:creationId xmlns:p14="http://schemas.microsoft.com/office/powerpoint/2010/main" val="263974449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WA Tech Cover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2" name="Rectangle 1"/>
          <p:cNvSpPr/>
          <p:nvPr userDrawn="1"/>
        </p:nvSpPr>
        <p:spPr bwMode="auto">
          <a:xfrm>
            <a:off x="362865" y="0"/>
            <a:ext cx="4738591" cy="4375460"/>
          </a:xfrm>
          <a:prstGeom prst="rect">
            <a:avLst/>
          </a:prstGeom>
          <a:solidFill>
            <a:schemeClr val="accent2">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613501" y="1489532"/>
            <a:ext cx="4367854" cy="1750011"/>
          </a:xfrm>
          <a:prstGeom prst="rect">
            <a:avLst/>
          </a:prstGeom>
          <a:noFill/>
          <a:ln>
            <a:noFill/>
          </a:ln>
        </p:spPr>
        <p:txBody>
          <a:bodyPr lIns="146304" tIns="91440" rIns="146304" bIns="91440" anchor="b" anchorCtr="0"/>
          <a:lstStyle>
            <a:lvl1pPr>
              <a:defRPr sz="3200" spc="-98" baseline="0">
                <a:solidFill>
                  <a:schemeClr val="accent3"/>
                </a:solidFill>
                <a:latin typeface="+mj-lt"/>
                <a:cs typeface="Trebuchet MS"/>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612849" y="3477875"/>
            <a:ext cx="4357558"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j-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3" y="5499028"/>
            <a:ext cx="2681534" cy="908805"/>
          </a:xfrm>
          <a:prstGeom prst="rect">
            <a:avLst/>
          </a:prstGeom>
        </p:spPr>
      </p:pic>
    </p:spTree>
    <p:extLst>
      <p:ext uri="{BB962C8B-B14F-4D97-AF65-F5344CB8AC3E}">
        <p14:creationId xmlns:p14="http://schemas.microsoft.com/office/powerpoint/2010/main" val="11890452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A Tech Simple Tabl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3" name="Table Placeholder 2"/>
          <p:cNvSpPr>
            <a:spLocks noGrp="1"/>
          </p:cNvSpPr>
          <p:nvPr>
            <p:ph type="tbl" sz="quarter" idx="10"/>
          </p:nvPr>
        </p:nvSpPr>
        <p:spPr>
          <a:xfrm>
            <a:off x="466066" y="1514475"/>
            <a:ext cx="11185589" cy="4276725"/>
          </a:xfrm>
          <a:prstGeom prst="rect">
            <a:avLst/>
          </a:prstGeom>
        </p:spPr>
        <p:txBody>
          <a:bodyPr vert="horz"/>
          <a:lstStyle/>
          <a:p>
            <a:r>
              <a:rPr lang="en-US" smtClean="0"/>
              <a:t>Click icon to add table</a:t>
            </a:r>
            <a:endParaRPr lang="en-US"/>
          </a:p>
        </p:txBody>
      </p:sp>
    </p:spTree>
    <p:extLst>
      <p:ext uri="{BB962C8B-B14F-4D97-AF65-F5344CB8AC3E}">
        <p14:creationId xmlns:p14="http://schemas.microsoft.com/office/powerpoint/2010/main" val="1485399881"/>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A Tech Header ">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11066346"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Tree>
    <p:extLst>
      <p:ext uri="{BB962C8B-B14F-4D97-AF65-F5344CB8AC3E}">
        <p14:creationId xmlns:p14="http://schemas.microsoft.com/office/powerpoint/2010/main" val="342977522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A Tech Header Two Column">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5473552"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3" name="Content Placeholder 2"/>
          <p:cNvSpPr>
            <a:spLocks noGrp="1"/>
          </p:cNvSpPr>
          <p:nvPr>
            <p:ph sz="quarter" idx="11"/>
          </p:nvPr>
        </p:nvSpPr>
        <p:spPr>
          <a:xfrm>
            <a:off x="6256937" y="1630363"/>
            <a:ext cx="5499581" cy="4252912"/>
          </a:xfrm>
          <a:prstGeom prst="rect">
            <a:avLst/>
          </a:prstGeom>
        </p:spPr>
        <p:txBody>
          <a:bodyPr vert="horz"/>
          <a:lstStyle>
            <a:lvl1pPr>
              <a:defRPr sz="2000">
                <a:solidFill>
                  <a:srgbClr val="0C3A69"/>
                </a:solidFill>
                <a:latin typeface="+mn-lt"/>
              </a:defRPr>
            </a:lvl1pPr>
            <a:lvl2pPr>
              <a:defRPr sz="2000">
                <a:solidFill>
                  <a:srgbClr val="0C3A69"/>
                </a:solidFill>
                <a:latin typeface="+mn-lt"/>
              </a:defRPr>
            </a:lvl2pPr>
            <a:lvl3pPr>
              <a:defRPr sz="2000">
                <a:solidFill>
                  <a:srgbClr val="0C3A69"/>
                </a:solidFill>
                <a:latin typeface="+mn-lt"/>
              </a:defRPr>
            </a:lvl3pPr>
            <a:lvl4pPr>
              <a:defRPr sz="2000">
                <a:solidFill>
                  <a:srgbClr val="0C3A69"/>
                </a:solidFill>
                <a:latin typeface="+mn-lt"/>
              </a:defRPr>
            </a:lvl4pPr>
            <a:lvl5pPr>
              <a:defRPr sz="2000">
                <a:solidFill>
                  <a:srgbClr val="0C3A69"/>
                </a:solidFill>
                <a:latin typeface="+mn-lt"/>
              </a:defRPr>
            </a:lvl5pPr>
          </a:lstStyle>
          <a:p>
            <a:pPr lvl="0"/>
            <a:r>
              <a:rPr lang="en-US" smtClean="0"/>
              <a:t>Click to edit Master text styles</a:t>
            </a:r>
          </a:p>
        </p:txBody>
      </p:sp>
    </p:spTree>
    <p:extLst>
      <p:ext uri="{BB962C8B-B14F-4D97-AF65-F5344CB8AC3E}">
        <p14:creationId xmlns:p14="http://schemas.microsoft.com/office/powerpoint/2010/main" val="907653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 Tech Header Graphic Char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5473552"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4" name="Chart Placeholder 3"/>
          <p:cNvSpPr>
            <a:spLocks noGrp="1"/>
          </p:cNvSpPr>
          <p:nvPr>
            <p:ph type="chart" sz="quarter" idx="12"/>
          </p:nvPr>
        </p:nvSpPr>
        <p:spPr>
          <a:xfrm>
            <a:off x="6291893" y="1619250"/>
            <a:ext cx="5254386" cy="4264025"/>
          </a:xfrm>
          <a:prstGeom prst="rect">
            <a:avLst/>
          </a:prstGeom>
        </p:spPr>
        <p:txBody>
          <a:bodyPr vert="horz"/>
          <a:lstStyle>
            <a:lvl1pPr>
              <a:defRPr sz="2000">
                <a:solidFill>
                  <a:srgbClr val="0C3A69"/>
                </a:solidFill>
                <a:latin typeface="+mn-lt"/>
              </a:defRPr>
            </a:lvl1pPr>
          </a:lstStyle>
          <a:p>
            <a:r>
              <a:rPr lang="en-US" smtClean="0"/>
              <a:t>Click icon to add chart</a:t>
            </a:r>
            <a:endParaRPr lang="en-US"/>
          </a:p>
        </p:txBody>
      </p:sp>
    </p:spTree>
    <p:extLst>
      <p:ext uri="{BB962C8B-B14F-4D97-AF65-F5344CB8AC3E}">
        <p14:creationId xmlns:p14="http://schemas.microsoft.com/office/powerpoint/2010/main" val="368968842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A Tech Header Table">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3" name="Table Placeholder 2"/>
          <p:cNvSpPr>
            <a:spLocks noGrp="1"/>
          </p:cNvSpPr>
          <p:nvPr>
            <p:ph type="tbl" sz="quarter" idx="10"/>
          </p:nvPr>
        </p:nvSpPr>
        <p:spPr>
          <a:xfrm>
            <a:off x="558800" y="1712913"/>
            <a:ext cx="11093450" cy="4078287"/>
          </a:xfrm>
          <a:prstGeom prst="rect">
            <a:avLst/>
          </a:prstGeom>
        </p:spPr>
        <p:txBody>
          <a:bodyPr vert="horz"/>
          <a:lstStyle>
            <a:lvl1pPr>
              <a:defRPr sz="2000">
                <a:solidFill>
                  <a:srgbClr val="0C3A69"/>
                </a:solidFill>
                <a:latin typeface="+mn-lt"/>
              </a:defRPr>
            </a:lvl1pPr>
          </a:lstStyle>
          <a:p>
            <a:r>
              <a:rPr lang="en-US" smtClean="0"/>
              <a:t>Click icon to add table</a:t>
            </a:r>
            <a:endParaRPr lang="en-US" dirty="0"/>
          </a:p>
        </p:txBody>
      </p:sp>
    </p:spTree>
    <p:extLst>
      <p:ext uri="{BB962C8B-B14F-4D97-AF65-F5344CB8AC3E}">
        <p14:creationId xmlns:p14="http://schemas.microsoft.com/office/powerpoint/2010/main" val="193925989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A Tech Foot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11182863"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Tree>
    <p:extLst>
      <p:ext uri="{BB962C8B-B14F-4D97-AF65-F5344CB8AC3E}">
        <p14:creationId xmlns:p14="http://schemas.microsoft.com/office/powerpoint/2010/main" val="151816674"/>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A Tech Footer Two Colum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1" y="1619250"/>
            <a:ext cx="5322080"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
        <p:nvSpPr>
          <p:cNvPr id="3" name="Content Placeholder 2"/>
          <p:cNvSpPr>
            <a:spLocks noGrp="1"/>
          </p:cNvSpPr>
          <p:nvPr>
            <p:ph sz="quarter" idx="11"/>
          </p:nvPr>
        </p:nvSpPr>
        <p:spPr>
          <a:xfrm>
            <a:off x="6199312" y="1619250"/>
            <a:ext cx="5347894" cy="4229100"/>
          </a:xfrm>
          <a:prstGeom prst="rect">
            <a:avLst/>
          </a:prstGeom>
        </p:spPr>
        <p:txBody>
          <a:bodyPr vert="horz"/>
          <a:lstStyle>
            <a:lvl1pPr>
              <a:defRPr sz="2000">
                <a:solidFill>
                  <a:srgbClr val="0C3A69"/>
                </a:solidFill>
                <a:latin typeface="+mn-lt"/>
              </a:defRPr>
            </a:lvl1pPr>
            <a:lvl2pPr>
              <a:defRPr sz="2000">
                <a:solidFill>
                  <a:srgbClr val="0C3A69"/>
                </a:solidFill>
              </a:defRPr>
            </a:lvl2pPr>
            <a:lvl3pPr>
              <a:defRPr sz="2000">
                <a:solidFill>
                  <a:srgbClr val="0C3A69"/>
                </a:solidFill>
              </a:defRPr>
            </a:lvl3pPr>
            <a:lvl4pPr>
              <a:defRPr sz="2000">
                <a:solidFill>
                  <a:srgbClr val="0C3A69"/>
                </a:solidFill>
              </a:defRPr>
            </a:lvl4pPr>
            <a:lvl5pPr>
              <a:defRPr sz="2000">
                <a:solidFill>
                  <a:srgbClr val="0C3A69"/>
                </a:solidFill>
              </a:defRPr>
            </a:lvl5pPr>
          </a:lstStyle>
          <a:p>
            <a:pPr lvl="0"/>
            <a:r>
              <a:rPr lang="en-US" smtClean="0"/>
              <a:t>Click to edit Master text styles</a:t>
            </a:r>
          </a:p>
        </p:txBody>
      </p:sp>
    </p:spTree>
    <p:extLst>
      <p:ext uri="{BB962C8B-B14F-4D97-AF65-F5344CB8AC3E}">
        <p14:creationId xmlns:p14="http://schemas.microsoft.com/office/powerpoint/2010/main" val="220727895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A Tech Footer Char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1" y="1619250"/>
            <a:ext cx="5322080"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
        <p:nvSpPr>
          <p:cNvPr id="4" name="Chart Placeholder 3"/>
          <p:cNvSpPr>
            <a:spLocks noGrp="1"/>
          </p:cNvSpPr>
          <p:nvPr>
            <p:ph type="chart" sz="quarter" idx="11"/>
          </p:nvPr>
        </p:nvSpPr>
        <p:spPr>
          <a:xfrm>
            <a:off x="6140121" y="1619472"/>
            <a:ext cx="5651500" cy="4228878"/>
          </a:xfrm>
          <a:prstGeom prst="rect">
            <a:avLst/>
          </a:prstGeom>
        </p:spPr>
        <p:txBody>
          <a:bodyPr vert="horz"/>
          <a:lstStyle>
            <a:lvl1pPr>
              <a:defRPr sz="2000">
                <a:solidFill>
                  <a:srgbClr val="0C3A69"/>
                </a:solidFill>
                <a:latin typeface="+mn-lt"/>
              </a:defRPr>
            </a:lvl1pPr>
          </a:lstStyle>
          <a:p>
            <a:r>
              <a:rPr lang="en-US" smtClean="0"/>
              <a:t>Click icon to add chart</a:t>
            </a:r>
            <a:endParaRPr lang="en-US"/>
          </a:p>
        </p:txBody>
      </p:sp>
    </p:spTree>
    <p:extLst>
      <p:ext uri="{BB962C8B-B14F-4D97-AF65-F5344CB8AC3E}">
        <p14:creationId xmlns:p14="http://schemas.microsoft.com/office/powerpoint/2010/main" val="1189225128"/>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A Tech Footer Table">
    <p:spTree>
      <p:nvGrpSpPr>
        <p:cNvPr id="1" name=""/>
        <p:cNvGrpSpPr/>
        <p:nvPr/>
      </p:nvGrpSpPr>
      <p:grpSpPr>
        <a:xfrm>
          <a:off x="0" y="0"/>
          <a:ext cx="0" cy="0"/>
          <a:chOff x="0" y="0"/>
          <a:chExt cx="0" cy="0"/>
        </a:xfrm>
      </p:grpSpPr>
      <p:sp>
        <p:nvSpPr>
          <p:cNvPr id="3" name="Table Placeholder 2"/>
          <p:cNvSpPr>
            <a:spLocks noGrp="1"/>
          </p:cNvSpPr>
          <p:nvPr>
            <p:ph type="tbl" sz="quarter" idx="12"/>
          </p:nvPr>
        </p:nvSpPr>
        <p:spPr>
          <a:xfrm>
            <a:off x="501650" y="1619250"/>
            <a:ext cx="11290300" cy="4241800"/>
          </a:xfrm>
          <a:prstGeom prst="rect">
            <a:avLst/>
          </a:prstGeom>
        </p:spPr>
        <p:txBody>
          <a:bodyPr vert="horz"/>
          <a:lstStyle>
            <a:lvl1pPr>
              <a:defRPr sz="2000">
                <a:solidFill>
                  <a:srgbClr val="0C3A69"/>
                </a:solidFill>
              </a:defRPr>
            </a:lvl1pPr>
          </a:lstStyle>
          <a:p>
            <a:r>
              <a:rPr lang="en-US" smtClean="0"/>
              <a:t>Click icon to add table</a:t>
            </a:r>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Tree>
    <p:extLst>
      <p:ext uri="{BB962C8B-B14F-4D97-AF65-F5344CB8AC3E}">
        <p14:creationId xmlns:p14="http://schemas.microsoft.com/office/powerpoint/2010/main" val="3289972156"/>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A Tech RHS Graphic">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16632" y="349314"/>
            <a:ext cx="8127216"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8" name="Content Placeholder 5"/>
          <p:cNvSpPr>
            <a:spLocks noGrp="1"/>
          </p:cNvSpPr>
          <p:nvPr>
            <p:ph sz="quarter" idx="10"/>
          </p:nvPr>
        </p:nvSpPr>
        <p:spPr>
          <a:xfrm>
            <a:off x="527050" y="1635804"/>
            <a:ext cx="8115511"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70006" r="2119"/>
          <a:stretch/>
        </p:blipFill>
        <p:spPr>
          <a:xfrm>
            <a:off x="8793524" y="0"/>
            <a:ext cx="3398476" cy="6858000"/>
          </a:xfrm>
          <a:prstGeom prst="rect">
            <a:avLst/>
          </a:prstGeom>
          <a:solidFill>
            <a:srgbClr val="FFFFFF"/>
          </a:solidFill>
        </p:spPr>
      </p:pic>
    </p:spTree>
    <p:extLst>
      <p:ext uri="{BB962C8B-B14F-4D97-AF65-F5344CB8AC3E}">
        <p14:creationId xmlns:p14="http://schemas.microsoft.com/office/powerpoint/2010/main" val="2200715309"/>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WA Tech Cover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2" name="Rectangle 1"/>
          <p:cNvSpPr/>
          <p:nvPr userDrawn="1"/>
        </p:nvSpPr>
        <p:spPr bwMode="auto">
          <a:xfrm>
            <a:off x="362865" y="0"/>
            <a:ext cx="4738591" cy="4375460"/>
          </a:xfrm>
          <a:prstGeom prst="rect">
            <a:avLst/>
          </a:prstGeom>
          <a:solidFill>
            <a:schemeClr val="accent6">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613501" y="1489532"/>
            <a:ext cx="4367854" cy="1750011"/>
          </a:xfrm>
          <a:prstGeom prst="rect">
            <a:avLst/>
          </a:prstGeom>
          <a:noFill/>
          <a:ln>
            <a:noFill/>
          </a:ln>
        </p:spPr>
        <p:txBody>
          <a:bodyPr lIns="146304" tIns="91440" rIns="146304" bIns="91440" anchor="b" anchorCtr="0"/>
          <a:lstStyle>
            <a:lvl1pPr>
              <a:defRPr sz="3200" spc="-98" baseline="0">
                <a:solidFill>
                  <a:schemeClr val="accent3"/>
                </a:solidFill>
                <a:latin typeface="+mj-lt"/>
                <a:cs typeface="Trebuchet MS"/>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612849" y="3477875"/>
            <a:ext cx="4357558"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j-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3" y="5499028"/>
            <a:ext cx="2681534" cy="908805"/>
          </a:xfrm>
          <a:prstGeom prst="rect">
            <a:avLst/>
          </a:prstGeom>
        </p:spPr>
      </p:pic>
    </p:spTree>
    <p:extLst>
      <p:ext uri="{BB962C8B-B14F-4D97-AF65-F5344CB8AC3E}">
        <p14:creationId xmlns:p14="http://schemas.microsoft.com/office/powerpoint/2010/main" val="19397556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A Tech LHS Graphic">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634626" y="349314"/>
            <a:ext cx="8073562"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8" name="Content Placeholder 5"/>
          <p:cNvSpPr>
            <a:spLocks noGrp="1"/>
          </p:cNvSpPr>
          <p:nvPr>
            <p:ph sz="quarter" idx="10"/>
          </p:nvPr>
        </p:nvSpPr>
        <p:spPr>
          <a:xfrm>
            <a:off x="3634626" y="1635804"/>
            <a:ext cx="8072656"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6225" y="6080456"/>
            <a:ext cx="1562699" cy="529618"/>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70006" r="2119"/>
          <a:stretch/>
        </p:blipFill>
        <p:spPr>
          <a:xfrm flipH="1">
            <a:off x="0" y="0"/>
            <a:ext cx="3398476" cy="6858000"/>
          </a:xfrm>
          <a:prstGeom prst="rect">
            <a:avLst/>
          </a:prstGeom>
          <a:solidFill>
            <a:srgbClr val="FFFFFF"/>
          </a:solidFill>
        </p:spPr>
      </p:pic>
    </p:spTree>
    <p:extLst>
      <p:ext uri="{BB962C8B-B14F-4D97-AF65-F5344CB8AC3E}">
        <p14:creationId xmlns:p14="http://schemas.microsoft.com/office/powerpoint/2010/main" val="14227102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A Tech Tint Background">
    <p:spTree>
      <p:nvGrpSpPr>
        <p:cNvPr id="1" name=""/>
        <p:cNvGrpSpPr/>
        <p:nvPr/>
      </p:nvGrpSpPr>
      <p:grpSpPr>
        <a:xfrm>
          <a:off x="0" y="0"/>
          <a:ext cx="0" cy="0"/>
          <a:chOff x="0" y="0"/>
          <a:chExt cx="0" cy="0"/>
        </a:xfrm>
      </p:grpSpPr>
      <p:grpSp>
        <p:nvGrpSpPr>
          <p:cNvPr id="3" name="Group 2"/>
          <p:cNvGrpSpPr/>
          <p:nvPr userDrawn="1"/>
        </p:nvGrpSpPr>
        <p:grpSpPr>
          <a:xfrm>
            <a:off x="-1" y="0"/>
            <a:ext cx="12202949" cy="6858000"/>
            <a:chOff x="-1" y="0"/>
            <a:chExt cx="12202949" cy="6858000"/>
          </a:xfrm>
        </p:grpSpPr>
        <p:pic>
          <p:nvPicPr>
            <p:cNvPr id="7" name="Picture 6"/>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10948" y="0"/>
              <a:ext cx="12192000" cy="6858000"/>
            </a:xfrm>
            <a:prstGeom prst="rect">
              <a:avLst/>
            </a:prstGeom>
          </p:spPr>
        </p:pic>
        <p:sp>
          <p:nvSpPr>
            <p:cNvPr id="2" name="Rectangle 1"/>
            <p:cNvSpPr/>
            <p:nvPr userDrawn="1"/>
          </p:nvSpPr>
          <p:spPr bwMode="auto">
            <a:xfrm>
              <a:off x="-1" y="0"/>
              <a:ext cx="12086167" cy="6858000"/>
            </a:xfrm>
            <a:prstGeom prst="rect">
              <a:avLst/>
            </a:prstGeom>
            <a:gradFill flip="none" rotWithShape="1">
              <a:gsLst>
                <a:gs pos="34000">
                  <a:schemeClr val="bg1"/>
                </a:gs>
                <a:gs pos="100000">
                  <a:srgbClr val="FFFFFF">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userDrawn="1">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userDrawn="1">
            <p:ph sz="quarter" idx="10"/>
          </p:nvPr>
        </p:nvSpPr>
        <p:spPr>
          <a:xfrm>
            <a:off x="527050" y="1635804"/>
            <a:ext cx="11043043"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cxnSp>
        <p:nvCxnSpPr>
          <p:cNvPr id="10" name="Straight Connector 9"/>
          <p:cNvCxnSpPr/>
          <p:nvPr userDrawn="1"/>
        </p:nvCxnSpPr>
        <p:spPr>
          <a:xfrm>
            <a:off x="349112" y="5945904"/>
            <a:ext cx="11468833" cy="0"/>
          </a:xfrm>
          <a:prstGeom prst="line">
            <a:avLst/>
          </a:prstGeom>
          <a:ln w="1905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10"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080456"/>
            <a:ext cx="1562699" cy="529618"/>
          </a:xfrm>
          <a:prstGeom prst="rect">
            <a:avLst/>
          </a:prstGeom>
        </p:spPr>
      </p:pic>
    </p:spTree>
    <p:extLst>
      <p:ext uri="{BB962C8B-B14F-4D97-AF65-F5344CB8AC3E}">
        <p14:creationId xmlns:p14="http://schemas.microsoft.com/office/powerpoint/2010/main" val="355297809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3217" y="645284"/>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563217" y="3124959"/>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dirty="0" smtClean="0"/>
              <a:t>November 15, 2016</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5048" y="4800333"/>
            <a:ext cx="3364999" cy="1670307"/>
          </a:xfrm>
          <a:prstGeom prst="rect">
            <a:avLst/>
          </a:prstGeom>
        </p:spPr>
      </p:pic>
    </p:spTree>
    <p:extLst>
      <p:ext uri="{BB962C8B-B14F-4D97-AF65-F5344CB8AC3E}">
        <p14:creationId xmlns:p14="http://schemas.microsoft.com/office/powerpoint/2010/main" val="82977492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8740F3-A807-45E2-87D9-2BFCF9EA7435}"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E2A7-8DBB-4BFB-8E51-4A9F3EBF6E66}" type="slidenum">
              <a:rPr lang="en-US" smtClean="0"/>
              <a:t>‹#›</a:t>
            </a:fld>
            <a:endParaRPr lang="en-US"/>
          </a:p>
        </p:txBody>
      </p:sp>
    </p:spTree>
    <p:extLst>
      <p:ext uri="{BB962C8B-B14F-4D97-AF65-F5344CB8AC3E}">
        <p14:creationId xmlns:p14="http://schemas.microsoft.com/office/powerpoint/2010/main" val="9604771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8740F3-A807-45E2-87D9-2BFCF9EA7435}" type="datetimeFigureOut">
              <a:rPr lang="en-US" smtClean="0"/>
              <a:t>8/8/2017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CE2A7-8DBB-4BFB-8E51-4A9F3EBF6E66}" type="slidenum">
              <a:rPr lang="en-US" smtClean="0"/>
              <a:t>‹#›</a:t>
            </a:fld>
            <a:endParaRPr lang="en-US"/>
          </a:p>
        </p:txBody>
      </p:sp>
    </p:spTree>
    <p:extLst>
      <p:ext uri="{BB962C8B-B14F-4D97-AF65-F5344CB8AC3E}">
        <p14:creationId xmlns:p14="http://schemas.microsoft.com/office/powerpoint/2010/main" val="41343817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9B85CE-7EA6-48B5-87E5-14D850768EAA}" type="datetime1">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t>8/8/2017</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A6B727"/>
                </a:solidFill>
                <a:effectLst/>
                <a:uLnTx/>
                <a:uFillTx/>
                <a:latin typeface="Corbel" panose="020B0503020204020204"/>
                <a:ea typeface="+mn-ea"/>
                <a:cs typeface="+mn-cs"/>
              </a:rPr>
              <a:t>Copyright © 2017 Accenture. All Rights Reserved.</a:t>
            </a: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863CF-6B96-420F-A99F-AAA3CB88A28A}"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5566047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cons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19697" y="4972094"/>
            <a:ext cx="1584867" cy="13716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0606" y="4972094"/>
            <a:ext cx="1584867" cy="13716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28956" y="5009334"/>
            <a:ext cx="1584867" cy="1371600"/>
          </a:xfrm>
          <a:prstGeom prst="rect">
            <a:avLst/>
          </a:prstGeom>
        </p:spPr>
      </p:pic>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94154" y="5009334"/>
            <a:ext cx="1584867" cy="1371600"/>
          </a:xfrm>
          <a:prstGeom prst="rect">
            <a:avLst/>
          </a:prstGeom>
        </p:spPr>
      </p:pic>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83083" y="5009334"/>
            <a:ext cx="1584867" cy="1371600"/>
          </a:xfrm>
          <a:prstGeom prst="rect">
            <a:avLst/>
          </a:pr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19697" y="3258325"/>
            <a:ext cx="1584867" cy="1371600"/>
          </a:xfrm>
          <a:prstGeom prst="rect">
            <a:avLst/>
          </a:prstGeom>
        </p:spPr>
      </p:pic>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24327" y="3258325"/>
            <a:ext cx="1584867" cy="1371600"/>
          </a:xfrm>
          <a:prstGeom prst="rect">
            <a:avLst/>
          </a:prstGeom>
        </p:spPr>
      </p:pic>
      <p:pic>
        <p:nvPicPr>
          <p:cNvPr id="13" name="Picture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028957" y="3266124"/>
            <a:ext cx="1584867" cy="1371600"/>
          </a:xfrm>
          <a:prstGeom prst="rect">
            <a:avLst/>
          </a:prstGeom>
        </p:spPr>
      </p:pic>
      <p:pic>
        <p:nvPicPr>
          <p:cNvPr id="14" name="Picture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094154" y="3266124"/>
            <a:ext cx="1584867" cy="1371600"/>
          </a:xfrm>
          <a:prstGeom prst="rect">
            <a:avLst/>
          </a:prstGeom>
        </p:spPr>
      </p:pic>
      <p:pic>
        <p:nvPicPr>
          <p:cNvPr id="15" name="Picture 14"/>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98784" y="3266124"/>
            <a:ext cx="1584867" cy="1371600"/>
          </a:xfrm>
          <a:prstGeom prst="rect">
            <a:avLst/>
          </a:prstGeom>
        </p:spPr>
      </p:pic>
      <p:pic>
        <p:nvPicPr>
          <p:cNvPr id="16" name="Picture 15"/>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219697" y="1522914"/>
            <a:ext cx="1584867" cy="1371600"/>
          </a:xfrm>
          <a:prstGeom prst="rect">
            <a:avLst/>
          </a:prstGeom>
        </p:spPr>
      </p:pic>
      <p:pic>
        <p:nvPicPr>
          <p:cNvPr id="17" name="Picture 1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036193" y="1544556"/>
            <a:ext cx="1584867" cy="1371600"/>
          </a:xfrm>
          <a:prstGeom prst="rect">
            <a:avLst/>
          </a:prstGeom>
        </p:spPr>
      </p:pic>
      <p:pic>
        <p:nvPicPr>
          <p:cNvPr id="18" name="Picture 1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028957" y="1522914"/>
            <a:ext cx="1584867" cy="1371600"/>
          </a:xfrm>
          <a:prstGeom prst="rect">
            <a:avLst/>
          </a:prstGeom>
        </p:spPr>
      </p:pic>
      <p:pic>
        <p:nvPicPr>
          <p:cNvPr id="19" name="Picture 1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006020" y="1522914"/>
            <a:ext cx="1584867" cy="1371600"/>
          </a:xfrm>
          <a:prstGeom prst="rect">
            <a:avLst/>
          </a:prstGeom>
        </p:spPr>
      </p:pic>
      <p:pic>
        <p:nvPicPr>
          <p:cNvPr id="20" name="Picture 19"/>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83083" y="1544556"/>
            <a:ext cx="1584867" cy="1371600"/>
          </a:xfrm>
          <a:prstGeom prst="rect">
            <a:avLst/>
          </a:prstGeom>
        </p:spPr>
      </p:pic>
    </p:spTree>
    <p:extLst>
      <p:ext uri="{BB962C8B-B14F-4D97-AF65-F5344CB8AC3E}">
        <p14:creationId xmlns:p14="http://schemas.microsoft.com/office/powerpoint/2010/main" val="23933337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s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508" y="1417444"/>
            <a:ext cx="1584867" cy="13716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95756" y="4997107"/>
            <a:ext cx="1584867" cy="137160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24371" y="5023898"/>
            <a:ext cx="1584867" cy="1371600"/>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72413" y="3179186"/>
            <a:ext cx="1584867" cy="1371600"/>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70547" y="5015602"/>
            <a:ext cx="1584867" cy="1371600"/>
          </a:xfrm>
          <a:prstGeom prst="rect">
            <a:avLst/>
          </a:prstGeom>
        </p:spPr>
      </p:pic>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52986" y="5023898"/>
            <a:ext cx="1584867" cy="1371600"/>
          </a:xfrm>
          <a:prstGeom prst="rect">
            <a:avLst/>
          </a:prstGeom>
        </p:spPr>
      </p:pic>
      <p:pic>
        <p:nvPicPr>
          <p:cNvPr id="10" name="Picture 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411414" y="5016071"/>
            <a:ext cx="1584867" cy="1371600"/>
          </a:xfrm>
          <a:prstGeom prst="rect">
            <a:avLst/>
          </a:prstGeom>
        </p:spPr>
      </p:pic>
      <p:pic>
        <p:nvPicPr>
          <p:cNvPr id="11" name="Picture 1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69844" y="5015602"/>
            <a:ext cx="1584867" cy="1371600"/>
          </a:xfrm>
          <a:prstGeom prst="rect">
            <a:avLst/>
          </a:prstGeom>
        </p:spPr>
      </p:pic>
      <p:pic>
        <p:nvPicPr>
          <p:cNvPr id="12" name="Picture 1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124371" y="3179186"/>
            <a:ext cx="1584867" cy="1371600"/>
          </a:xfrm>
          <a:prstGeom prst="rect">
            <a:avLst/>
          </a:prstGeom>
        </p:spPr>
      </p:pic>
      <p:pic>
        <p:nvPicPr>
          <p:cNvPr id="13" name="Picture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252985" y="3179186"/>
            <a:ext cx="1584867" cy="1371600"/>
          </a:xfrm>
          <a:prstGeom prst="rect">
            <a:avLst/>
          </a:prstGeom>
        </p:spPr>
      </p:pic>
      <p:pic>
        <p:nvPicPr>
          <p:cNvPr id="14" name="Picture 1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381600" y="3179186"/>
            <a:ext cx="1584867" cy="1371600"/>
          </a:xfrm>
          <a:prstGeom prst="rect">
            <a:avLst/>
          </a:prstGeom>
        </p:spPr>
      </p:pic>
      <p:pic>
        <p:nvPicPr>
          <p:cNvPr id="15" name="Picture 1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970548" y="1431791"/>
            <a:ext cx="1584867" cy="1371600"/>
          </a:xfrm>
          <a:prstGeom prst="rect">
            <a:avLst/>
          </a:prstGeom>
        </p:spPr>
      </p:pic>
      <p:pic>
        <p:nvPicPr>
          <p:cNvPr id="16" name="Picture 15"/>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72414" y="1431791"/>
            <a:ext cx="1584867" cy="1371600"/>
          </a:xfrm>
          <a:prstGeom prst="rect">
            <a:avLst/>
          </a:prstGeom>
        </p:spPr>
      </p:pic>
      <p:pic>
        <p:nvPicPr>
          <p:cNvPr id="17" name="Picture 1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203368" y="1431791"/>
            <a:ext cx="1584867" cy="1371600"/>
          </a:xfrm>
          <a:prstGeom prst="rect">
            <a:avLst/>
          </a:prstGeom>
        </p:spPr>
      </p:pic>
      <p:pic>
        <p:nvPicPr>
          <p:cNvPr id="18" name="Picture 1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234322" y="1431791"/>
            <a:ext cx="1584867" cy="1371600"/>
          </a:xfrm>
          <a:prstGeom prst="rect">
            <a:avLst/>
          </a:prstGeom>
        </p:spPr>
      </p:pic>
      <p:pic>
        <p:nvPicPr>
          <p:cNvPr id="19" name="Picture 1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411415" y="1431791"/>
            <a:ext cx="1584867" cy="1371600"/>
          </a:xfrm>
          <a:prstGeom prst="rect">
            <a:avLst/>
          </a:prstGeom>
        </p:spPr>
      </p:pic>
    </p:spTree>
    <p:extLst>
      <p:ext uri="{BB962C8B-B14F-4D97-AF65-F5344CB8AC3E}">
        <p14:creationId xmlns:p14="http://schemas.microsoft.com/office/powerpoint/2010/main" val="11040102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8740F3-A807-45E2-87D9-2BFCF9EA7435}"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E2A7-8DBB-4BFB-8E51-4A9F3EBF6E66}" type="slidenum">
              <a:rPr lang="en-US" smtClean="0"/>
              <a:t>‹#›</a:t>
            </a:fld>
            <a:endParaRPr lang="en-US"/>
          </a:p>
        </p:txBody>
      </p:sp>
    </p:spTree>
    <p:extLst>
      <p:ext uri="{BB962C8B-B14F-4D97-AF65-F5344CB8AC3E}">
        <p14:creationId xmlns:p14="http://schemas.microsoft.com/office/powerpoint/2010/main" val="14946115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8740F3-A807-45E2-87D9-2BFCF9EA7435}"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E2A7-8DBB-4BFB-8E51-4A9F3EBF6E66}" type="slidenum">
              <a:rPr lang="en-US" smtClean="0"/>
              <a:t>‹#›</a:t>
            </a:fld>
            <a:endParaRPr lang="en-US"/>
          </a:p>
        </p:txBody>
      </p:sp>
    </p:spTree>
    <p:extLst>
      <p:ext uri="{BB962C8B-B14F-4D97-AF65-F5344CB8AC3E}">
        <p14:creationId xmlns:p14="http://schemas.microsoft.com/office/powerpoint/2010/main" val="3052026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WA Tech Cover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9" name="Title 1"/>
          <p:cNvSpPr>
            <a:spLocks noGrp="1"/>
          </p:cNvSpPr>
          <p:nvPr>
            <p:ph type="title" hasCustomPrompt="1"/>
          </p:nvPr>
        </p:nvSpPr>
        <p:spPr bwMode="ltGray">
          <a:xfrm>
            <a:off x="613500" y="2791498"/>
            <a:ext cx="5801359" cy="1750011"/>
          </a:xfrm>
          <a:prstGeom prst="rect">
            <a:avLst/>
          </a:prstGeom>
          <a:noFill/>
          <a:ln>
            <a:noFill/>
          </a:ln>
        </p:spPr>
        <p:txBody>
          <a:bodyPr lIns="146304" tIns="91440" rIns="146304" bIns="91440" anchor="b" anchorCtr="0"/>
          <a:lstStyle>
            <a:lvl1pPr>
              <a:defRPr sz="3200" spc="-98" baseline="0">
                <a:solidFill>
                  <a:schemeClr val="accent3"/>
                </a:solidFill>
                <a:latin typeface="+mn-lt"/>
                <a:cs typeface="Trebuchet MS"/>
              </a:defRPr>
            </a:lvl1pPr>
          </a:lstStyle>
          <a:p>
            <a:r>
              <a:rPr lang="en-US" dirty="0" smtClean="0"/>
              <a:t>Title</a:t>
            </a:r>
            <a:endParaRPr lang="en-US" dirty="0"/>
          </a:p>
        </p:txBody>
      </p:sp>
      <p:sp>
        <p:nvSpPr>
          <p:cNvPr id="7" name="Text Placeholder 4"/>
          <p:cNvSpPr>
            <a:spLocks noGrp="1"/>
          </p:cNvSpPr>
          <p:nvPr>
            <p:ph type="body" sz="quarter" idx="12" hasCustomPrompt="1"/>
          </p:nvPr>
        </p:nvSpPr>
        <p:spPr bwMode="ltGray">
          <a:xfrm>
            <a:off x="612848" y="4779841"/>
            <a:ext cx="5791863"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n-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2" y="786044"/>
            <a:ext cx="3110643" cy="1054235"/>
          </a:xfrm>
          <a:prstGeom prst="rect">
            <a:avLst/>
          </a:prstGeom>
        </p:spPr>
      </p:pic>
      <p:cxnSp>
        <p:nvCxnSpPr>
          <p:cNvPr id="4" name="Straight Connector 3"/>
          <p:cNvCxnSpPr/>
          <p:nvPr userDrawn="1"/>
        </p:nvCxnSpPr>
        <p:spPr>
          <a:xfrm flipH="1">
            <a:off x="0" y="4627606"/>
            <a:ext cx="6533254" cy="0"/>
          </a:xfrm>
          <a:prstGeom prst="line">
            <a:avLst/>
          </a:prstGeom>
          <a:ln w="38100"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2830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48740F3-A807-45E2-87D9-2BFCF9EA7435}"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E2A7-8DBB-4BFB-8E51-4A9F3EBF6E66}" type="slidenum">
              <a:rPr lang="en-US" smtClean="0"/>
              <a:t>‹#›</a:t>
            </a:fld>
            <a:endParaRPr lang="en-US"/>
          </a:p>
        </p:txBody>
      </p:sp>
    </p:spTree>
    <p:extLst>
      <p:ext uri="{BB962C8B-B14F-4D97-AF65-F5344CB8AC3E}">
        <p14:creationId xmlns:p14="http://schemas.microsoft.com/office/powerpoint/2010/main" val="7785131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8740F3-A807-45E2-87D9-2BFCF9EA7435}" type="datetimeFigureOut">
              <a:rPr lang="en-US" smtClean="0"/>
              <a:t>8/8/2017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CE2A7-8DBB-4BFB-8E51-4A9F3EBF6E66}" type="slidenum">
              <a:rPr lang="en-US" smtClean="0"/>
              <a:t>‹#›</a:t>
            </a:fld>
            <a:endParaRPr lang="en-US"/>
          </a:p>
        </p:txBody>
      </p:sp>
    </p:spTree>
    <p:extLst>
      <p:ext uri="{BB962C8B-B14F-4D97-AF65-F5344CB8AC3E}">
        <p14:creationId xmlns:p14="http://schemas.microsoft.com/office/powerpoint/2010/main" val="19236653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8740F3-A807-45E2-87D9-2BFCF9EA7435}" type="datetimeFigureOut">
              <a:rPr lang="en-US" smtClean="0"/>
              <a:t>8/8/2017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CE2A7-8DBB-4BFB-8E51-4A9F3EBF6E66}" type="slidenum">
              <a:rPr lang="en-US" smtClean="0"/>
              <a:t>‹#›</a:t>
            </a:fld>
            <a:endParaRPr lang="en-US"/>
          </a:p>
        </p:txBody>
      </p:sp>
    </p:spTree>
    <p:extLst>
      <p:ext uri="{BB962C8B-B14F-4D97-AF65-F5344CB8AC3E}">
        <p14:creationId xmlns:p14="http://schemas.microsoft.com/office/powerpoint/2010/main" val="31120493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8740F3-A807-45E2-87D9-2BFCF9EA7435}" type="datetimeFigureOut">
              <a:rPr lang="en-US" smtClean="0"/>
              <a:t>8/8/2017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CE2A7-8DBB-4BFB-8E51-4A9F3EBF6E66}" type="slidenum">
              <a:rPr lang="en-US" smtClean="0"/>
              <a:t>‹#›</a:t>
            </a:fld>
            <a:endParaRPr lang="en-US"/>
          </a:p>
        </p:txBody>
      </p:sp>
    </p:spTree>
    <p:extLst>
      <p:ext uri="{BB962C8B-B14F-4D97-AF65-F5344CB8AC3E}">
        <p14:creationId xmlns:p14="http://schemas.microsoft.com/office/powerpoint/2010/main" val="20844409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740F3-A807-45E2-87D9-2BFCF9EA7435}" type="datetimeFigureOut">
              <a:rPr lang="en-US" smtClean="0"/>
              <a:t>8/8/2017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CE2A7-8DBB-4BFB-8E51-4A9F3EBF6E66}" type="slidenum">
              <a:rPr lang="en-US" smtClean="0"/>
              <a:t>‹#›</a:t>
            </a:fld>
            <a:endParaRPr lang="en-US"/>
          </a:p>
        </p:txBody>
      </p:sp>
    </p:spTree>
    <p:extLst>
      <p:ext uri="{BB962C8B-B14F-4D97-AF65-F5344CB8AC3E}">
        <p14:creationId xmlns:p14="http://schemas.microsoft.com/office/powerpoint/2010/main" val="5268468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8740F3-A807-45E2-87D9-2BFCF9EA7435}" type="datetimeFigureOut">
              <a:rPr lang="en-US" smtClean="0"/>
              <a:t>8/8/2017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CE2A7-8DBB-4BFB-8E51-4A9F3EBF6E66}" type="slidenum">
              <a:rPr lang="en-US" smtClean="0"/>
              <a:t>‹#›</a:t>
            </a:fld>
            <a:endParaRPr lang="en-US"/>
          </a:p>
        </p:txBody>
      </p:sp>
    </p:spTree>
    <p:extLst>
      <p:ext uri="{BB962C8B-B14F-4D97-AF65-F5344CB8AC3E}">
        <p14:creationId xmlns:p14="http://schemas.microsoft.com/office/powerpoint/2010/main" val="38256303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8740F3-A807-45E2-87D9-2BFCF9EA7435}" type="datetimeFigureOut">
              <a:rPr lang="en-US" smtClean="0"/>
              <a:t>8/8/2017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CE2A7-8DBB-4BFB-8E51-4A9F3EBF6E66}" type="slidenum">
              <a:rPr lang="en-US" smtClean="0"/>
              <a:t>‹#›</a:t>
            </a:fld>
            <a:endParaRPr lang="en-US"/>
          </a:p>
        </p:txBody>
      </p:sp>
    </p:spTree>
    <p:extLst>
      <p:ext uri="{BB962C8B-B14F-4D97-AF65-F5344CB8AC3E}">
        <p14:creationId xmlns:p14="http://schemas.microsoft.com/office/powerpoint/2010/main" val="29596840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8740F3-A807-45E2-87D9-2BFCF9EA7435}"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E2A7-8DBB-4BFB-8E51-4A9F3EBF6E66}" type="slidenum">
              <a:rPr lang="en-US" smtClean="0"/>
              <a:t>‹#›</a:t>
            </a:fld>
            <a:endParaRPr lang="en-US"/>
          </a:p>
        </p:txBody>
      </p:sp>
    </p:spTree>
    <p:extLst>
      <p:ext uri="{BB962C8B-B14F-4D97-AF65-F5344CB8AC3E}">
        <p14:creationId xmlns:p14="http://schemas.microsoft.com/office/powerpoint/2010/main" val="27378996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8740F3-A807-45E2-87D9-2BFCF9EA7435}"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E2A7-8DBB-4BFB-8E51-4A9F3EBF6E66}" type="slidenum">
              <a:rPr lang="en-US" smtClean="0"/>
              <a:t>‹#›</a:t>
            </a:fld>
            <a:endParaRPr lang="en-US"/>
          </a:p>
        </p:txBody>
      </p:sp>
    </p:spTree>
    <p:extLst>
      <p:ext uri="{BB962C8B-B14F-4D97-AF65-F5344CB8AC3E}">
        <p14:creationId xmlns:p14="http://schemas.microsoft.com/office/powerpoint/2010/main" val="2798153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A Tech Title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1"/>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1"/>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8491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A Tech Titl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1"/>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1"/>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rgbClr val="9313A8"/>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2026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A Tech Title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2">
                    <a:lumMod val="50000"/>
                  </a:schemeClr>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2">
                    <a:lumMod val="50000"/>
                  </a:schemeClr>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4705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A Tech Titl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3"/>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44289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 Tech Internal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userDrawn="1"/>
        </p:nvSpPr>
        <p:spPr bwMode="auto">
          <a:xfrm>
            <a:off x="362865" y="0"/>
            <a:ext cx="4738591" cy="4375460"/>
          </a:xfrm>
          <a:prstGeom prst="rect">
            <a:avLst/>
          </a:prstGeom>
          <a:solidFill>
            <a:schemeClr val="bg1">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bwMode="ltGray">
          <a:xfrm>
            <a:off x="648456"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j-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47803" y="3574512"/>
            <a:ext cx="4459075"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bg1"/>
                </a:solidFill>
                <a:latin typeface="+mj-lt"/>
                <a:cs typeface="Trebuchet MS"/>
              </a:defRPr>
            </a:lvl1pPr>
          </a:lstStyle>
          <a:p>
            <a:pPr lvl="0"/>
            <a:r>
              <a:rPr lang="en-US" dirty="0" smtClean="0"/>
              <a:t>Subtitle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41678658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3.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49112" y="5945904"/>
            <a:ext cx="11468833" cy="0"/>
          </a:xfrm>
          <a:prstGeom prst="line">
            <a:avLst/>
          </a:prstGeom>
          <a:ln w="1905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6" name="Picture 5" descr="WaTech-FINAL-LOGO-2015.png"/>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517882" y="6080456"/>
            <a:ext cx="1562699" cy="529618"/>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550" r:id="rId1"/>
    <p:sldLayoutId id="2147484551" r:id="rId2"/>
    <p:sldLayoutId id="2147484552" r:id="rId3"/>
    <p:sldLayoutId id="2147484529" r:id="rId4"/>
    <p:sldLayoutId id="2147484537" r:id="rId5"/>
    <p:sldLayoutId id="2147484556" r:id="rId6"/>
    <p:sldLayoutId id="2147484558" r:id="rId7"/>
    <p:sldLayoutId id="2147484557" r:id="rId8"/>
    <p:sldLayoutId id="2147484553" r:id="rId9"/>
    <p:sldLayoutId id="2147484554" r:id="rId10"/>
    <p:sldLayoutId id="2147484555" r:id="rId11"/>
    <p:sldLayoutId id="2147484559" r:id="rId12"/>
    <p:sldLayoutId id="2147484561" r:id="rId13"/>
    <p:sldLayoutId id="2147484562" r:id="rId14"/>
    <p:sldLayoutId id="2147484547" r:id="rId15"/>
    <p:sldLayoutId id="2147484480" r:id="rId16"/>
    <p:sldLayoutId id="2147484563" r:id="rId17"/>
    <p:sldLayoutId id="2147484564" r:id="rId18"/>
    <p:sldLayoutId id="2147484565" r:id="rId19"/>
    <p:sldLayoutId id="2147484567" r:id="rId20"/>
    <p:sldLayoutId id="2147484467" r:id="rId21"/>
    <p:sldLayoutId id="2147484581" r:id="rId22"/>
    <p:sldLayoutId id="2147484568" r:id="rId23"/>
    <p:sldLayoutId id="2147484569" r:id="rId24"/>
    <p:sldLayoutId id="2147484544" r:id="rId25"/>
    <p:sldLayoutId id="2147484566" r:id="rId26"/>
    <p:sldLayoutId id="2147484570" r:id="rId27"/>
    <p:sldLayoutId id="2147484582" r:id="rId28"/>
    <p:sldLayoutId id="2147484524" r:id="rId29"/>
    <p:sldLayoutId id="2147484545" r:id="rId30"/>
    <p:sldLayoutId id="2147484549" r:id="rId31"/>
    <p:sldLayoutId id="2147484583" r:id="rId32"/>
    <p:sldLayoutId id="2147484585" r:id="rId33"/>
    <p:sldLayoutId id="2147484587" r:id="rId34"/>
    <p:sldLayoutId id="2147484588" r:id="rId35"/>
  </p:sldLayoutIdLst>
  <p:transition>
    <p:fade/>
  </p:transition>
  <p:timing>
    <p:tnLst>
      <p:par>
        <p:cTn id="1" dur="indefinite" restart="never" nodeType="tmRoot"/>
      </p:par>
    </p:tnLst>
  </p:timing>
  <p:hf hdr="0" ftr="0" dt="0"/>
  <p:txStyles>
    <p:titleStyle>
      <a:lvl1pPr algn="l" defTabSz="768113" rtl="0" eaLnBrk="1" latinLnBrk="0" hangingPunct="1">
        <a:lnSpc>
          <a:spcPct val="90000"/>
        </a:lnSpc>
        <a:spcBef>
          <a:spcPct val="0"/>
        </a:spcBef>
        <a:buNone/>
        <a:defRPr lang="en-US" sz="3200" b="0" kern="1200" cap="none" spc="-84" baseline="0" dirty="0" smtClean="0">
          <a:ln w="3175">
            <a:noFill/>
          </a:ln>
          <a:solidFill>
            <a:schemeClr val="accent1"/>
          </a:solidFill>
          <a:effectLst/>
          <a:latin typeface="Arial"/>
          <a:ea typeface="+mn-ea"/>
          <a:cs typeface="Arial"/>
        </a:defRPr>
      </a:lvl1pPr>
    </p:titleStyle>
    <p:bodyStyle>
      <a:lvl1pPr marL="0" marR="0" indent="0" algn="l" defTabSz="768113" rtl="0" eaLnBrk="1" fontAlgn="auto" latinLnBrk="0" hangingPunct="1">
        <a:lnSpc>
          <a:spcPct val="90000"/>
        </a:lnSpc>
        <a:spcBef>
          <a:spcPct val="20000"/>
        </a:spcBef>
        <a:spcAft>
          <a:spcPts val="0"/>
        </a:spcAft>
        <a:buClr>
          <a:srgbClr val="E96D1F"/>
        </a:buClr>
        <a:buSzPct val="100000"/>
        <a:buFont typeface="Arial"/>
        <a:buNone/>
        <a:tabLst/>
        <a:defRPr sz="2800" kern="1200" spc="0" baseline="0">
          <a:solidFill>
            <a:schemeClr val="tx1">
              <a:lumMod val="75000"/>
            </a:schemeClr>
          </a:solidFill>
          <a:latin typeface="Calibri"/>
          <a:ea typeface="+mn-ea"/>
          <a:cs typeface="Calibri"/>
        </a:defRPr>
      </a:lvl1pPr>
      <a:lvl2pPr marL="481089" marR="0" indent="-198711" algn="l" defTabSz="768113" rtl="0" eaLnBrk="1" fontAlgn="auto" latinLnBrk="0" hangingPunct="1">
        <a:lnSpc>
          <a:spcPct val="90000"/>
        </a:lnSpc>
        <a:spcBef>
          <a:spcPct val="20000"/>
        </a:spcBef>
        <a:spcAft>
          <a:spcPts val="0"/>
        </a:spcAft>
        <a:buClr>
          <a:srgbClr val="E96D1F"/>
        </a:buClr>
        <a:buSzPct val="70000"/>
        <a:buFontTx/>
        <a:buBlip>
          <a:blip r:embed="rId38"/>
        </a:buBlip>
        <a:tabLst/>
        <a:defRPr sz="2400" kern="1200" spc="0" baseline="0">
          <a:solidFill>
            <a:schemeClr val="tx1">
              <a:lumMod val="75000"/>
            </a:schemeClr>
          </a:solidFill>
          <a:latin typeface="Calibri"/>
          <a:ea typeface="+mn-ea"/>
          <a:cs typeface="Calibri"/>
        </a:defRPr>
      </a:lvl2pPr>
      <a:lvl3pPr marL="658882" marR="0" indent="-188252" algn="l" defTabSz="768113" rtl="0" eaLnBrk="1" fontAlgn="auto" latinLnBrk="0" hangingPunct="1">
        <a:lnSpc>
          <a:spcPct val="90000"/>
        </a:lnSpc>
        <a:spcBef>
          <a:spcPct val="20000"/>
        </a:spcBef>
        <a:spcAft>
          <a:spcPts val="0"/>
        </a:spcAft>
        <a:buClr>
          <a:srgbClr val="E96D1F"/>
        </a:buClr>
        <a:buSzPct val="70000"/>
        <a:buFontTx/>
        <a:buBlip>
          <a:blip r:embed="rId38"/>
        </a:buBlip>
        <a:tabLst/>
        <a:defRPr sz="2000" kern="1200" spc="0" baseline="0">
          <a:solidFill>
            <a:schemeClr val="tx1">
              <a:lumMod val="75000"/>
            </a:schemeClr>
          </a:solidFill>
          <a:latin typeface="Calibri"/>
          <a:ea typeface="+mn-ea"/>
          <a:cs typeface="Calibri"/>
        </a:defRPr>
      </a:lvl3pPr>
      <a:lvl4pPr marL="847134" marR="0" indent="-188252" algn="l" defTabSz="768113" rtl="0" eaLnBrk="1" fontAlgn="auto" latinLnBrk="0" hangingPunct="1">
        <a:lnSpc>
          <a:spcPct val="90000"/>
        </a:lnSpc>
        <a:spcBef>
          <a:spcPct val="20000"/>
        </a:spcBef>
        <a:spcAft>
          <a:spcPts val="0"/>
        </a:spcAft>
        <a:buClr>
          <a:srgbClr val="E96D1F"/>
        </a:buClr>
        <a:buSzPct val="70000"/>
        <a:buFontTx/>
        <a:buBlip>
          <a:blip r:embed="rId38"/>
        </a:buBlip>
        <a:tabLst/>
        <a:defRPr sz="1800" kern="1200" spc="0" baseline="0">
          <a:solidFill>
            <a:schemeClr val="tx1">
              <a:lumMod val="75000"/>
            </a:schemeClr>
          </a:solidFill>
          <a:latin typeface="Calibri"/>
          <a:ea typeface="+mn-ea"/>
          <a:cs typeface="Calibri"/>
        </a:defRPr>
      </a:lvl4pPr>
      <a:lvl5pPr marL="1035387" marR="0" indent="-188252" algn="l" defTabSz="768113" rtl="0" eaLnBrk="1" fontAlgn="auto" latinLnBrk="0" hangingPunct="1">
        <a:lnSpc>
          <a:spcPct val="90000"/>
        </a:lnSpc>
        <a:spcBef>
          <a:spcPct val="20000"/>
        </a:spcBef>
        <a:spcAft>
          <a:spcPts val="0"/>
        </a:spcAft>
        <a:buClr>
          <a:srgbClr val="E96D1F"/>
        </a:buClr>
        <a:buSzPct val="70000"/>
        <a:buFontTx/>
        <a:buBlip>
          <a:blip r:embed="rId38"/>
        </a:buBlip>
        <a:tabLst/>
        <a:defRPr sz="1600" kern="1200" spc="0" baseline="0">
          <a:solidFill>
            <a:schemeClr val="tx1">
              <a:lumMod val="75000"/>
            </a:schemeClr>
          </a:solidFill>
          <a:latin typeface="Calibri"/>
          <a:ea typeface="+mn-ea"/>
          <a:cs typeface="Calibri"/>
        </a:defRPr>
      </a:lvl5pPr>
      <a:lvl6pPr marL="2112310"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496368"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880424"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264482"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68113" rtl="0" eaLnBrk="1" latinLnBrk="0" hangingPunct="1">
        <a:defRPr sz="1500" kern="1200">
          <a:solidFill>
            <a:schemeClr val="tx1"/>
          </a:solidFill>
          <a:latin typeface="+mn-lt"/>
          <a:ea typeface="+mn-ea"/>
          <a:cs typeface="+mn-cs"/>
        </a:defRPr>
      </a:lvl1pPr>
      <a:lvl2pPr marL="384057" algn="l" defTabSz="768113" rtl="0" eaLnBrk="1" latinLnBrk="0" hangingPunct="1">
        <a:defRPr sz="1500" kern="1200">
          <a:solidFill>
            <a:schemeClr val="tx1"/>
          </a:solidFill>
          <a:latin typeface="+mn-lt"/>
          <a:ea typeface="+mn-ea"/>
          <a:cs typeface="+mn-cs"/>
        </a:defRPr>
      </a:lvl2pPr>
      <a:lvl3pPr marL="768113" algn="l" defTabSz="768113" rtl="0" eaLnBrk="1" latinLnBrk="0" hangingPunct="1">
        <a:defRPr sz="1500" kern="1200">
          <a:solidFill>
            <a:schemeClr val="tx1"/>
          </a:solidFill>
          <a:latin typeface="+mn-lt"/>
          <a:ea typeface="+mn-ea"/>
          <a:cs typeface="+mn-cs"/>
        </a:defRPr>
      </a:lvl3pPr>
      <a:lvl4pPr marL="1152170" algn="l" defTabSz="768113" rtl="0" eaLnBrk="1" latinLnBrk="0" hangingPunct="1">
        <a:defRPr sz="1500" kern="1200">
          <a:solidFill>
            <a:schemeClr val="tx1"/>
          </a:solidFill>
          <a:latin typeface="+mn-lt"/>
          <a:ea typeface="+mn-ea"/>
          <a:cs typeface="+mn-cs"/>
        </a:defRPr>
      </a:lvl4pPr>
      <a:lvl5pPr marL="1536226" algn="l" defTabSz="768113" rtl="0" eaLnBrk="1" latinLnBrk="0" hangingPunct="1">
        <a:defRPr sz="1500" kern="1200">
          <a:solidFill>
            <a:schemeClr val="tx1"/>
          </a:solidFill>
          <a:latin typeface="+mn-lt"/>
          <a:ea typeface="+mn-ea"/>
          <a:cs typeface="+mn-cs"/>
        </a:defRPr>
      </a:lvl5pPr>
      <a:lvl6pPr marL="1920283" algn="l" defTabSz="768113" rtl="0" eaLnBrk="1" latinLnBrk="0" hangingPunct="1">
        <a:defRPr sz="1500" kern="1200">
          <a:solidFill>
            <a:schemeClr val="tx1"/>
          </a:solidFill>
          <a:latin typeface="+mn-lt"/>
          <a:ea typeface="+mn-ea"/>
          <a:cs typeface="+mn-cs"/>
        </a:defRPr>
      </a:lvl6pPr>
      <a:lvl7pPr marL="2304339" algn="l" defTabSz="768113" rtl="0" eaLnBrk="1" latinLnBrk="0" hangingPunct="1">
        <a:defRPr sz="1500" kern="1200">
          <a:solidFill>
            <a:schemeClr val="tx1"/>
          </a:solidFill>
          <a:latin typeface="+mn-lt"/>
          <a:ea typeface="+mn-ea"/>
          <a:cs typeface="+mn-cs"/>
        </a:defRPr>
      </a:lvl7pPr>
      <a:lvl8pPr marL="2688396" algn="l" defTabSz="768113" rtl="0" eaLnBrk="1" latinLnBrk="0" hangingPunct="1">
        <a:defRPr sz="1500" kern="1200">
          <a:solidFill>
            <a:schemeClr val="tx1"/>
          </a:solidFill>
          <a:latin typeface="+mn-lt"/>
          <a:ea typeface="+mn-ea"/>
          <a:cs typeface="+mn-cs"/>
        </a:defRPr>
      </a:lvl8pPr>
      <a:lvl9pPr marL="3072453" algn="l" defTabSz="768113"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ext Placeholder 2"/>
          <p:cNvSpPr txBox="1">
            <a:spLocks/>
          </p:cNvSpPr>
          <p:nvPr userDrawn="1"/>
        </p:nvSpPr>
        <p:spPr>
          <a:xfrm>
            <a:off x="966788" y="303213"/>
            <a:ext cx="9590087" cy="977900"/>
          </a:xfrm>
          <a:prstGeom prst="rect">
            <a:avLst/>
          </a:prstGeom>
          <a:ln>
            <a:solidFill>
              <a:schemeClr val="bg1"/>
            </a:solidFill>
          </a:ln>
        </p:spPr>
        <p:txBody>
          <a:bodyPr vert="horz"/>
          <a:lstStyle>
            <a:lvl1pPr marL="0" indent="0" algn="l" defTabSz="457200" rtl="0" eaLnBrk="1" latinLnBrk="0" hangingPunct="1">
              <a:spcBef>
                <a:spcPct val="20000"/>
              </a:spcBef>
              <a:buFont typeface="Arial"/>
              <a:buNone/>
              <a:defRPr sz="2000" kern="1200" baseline="0">
                <a:solidFill>
                  <a:srgbClr val="0C3A69"/>
                </a:solidFill>
                <a:latin typeface="Arial"/>
                <a:ea typeface="+mn-ea"/>
                <a:cs typeface="Arial"/>
              </a:defRPr>
            </a:lvl1pPr>
            <a:lvl2pPr marL="457200" indent="0" algn="l" defTabSz="457200" rtl="0" eaLnBrk="1" latinLnBrk="0" hangingPunct="1">
              <a:spcBef>
                <a:spcPct val="20000"/>
              </a:spcBef>
              <a:buFont typeface="Arial"/>
              <a:buNone/>
              <a:defRPr sz="2000" kern="1200">
                <a:solidFill>
                  <a:srgbClr val="0C3A69"/>
                </a:solidFill>
                <a:latin typeface="Arial"/>
                <a:ea typeface="+mn-ea"/>
                <a:cs typeface="Arial"/>
              </a:defRPr>
            </a:lvl2pPr>
            <a:lvl3pPr marL="914400" indent="0" algn="l" defTabSz="457200" rtl="0" eaLnBrk="1" latinLnBrk="0" hangingPunct="1">
              <a:spcBef>
                <a:spcPct val="20000"/>
              </a:spcBef>
              <a:buFont typeface="Arial"/>
              <a:buNone/>
              <a:defRPr sz="2000" kern="1200">
                <a:solidFill>
                  <a:srgbClr val="0C3A69"/>
                </a:solidFill>
                <a:latin typeface="Arial"/>
                <a:ea typeface="+mn-ea"/>
                <a:cs typeface="Arial"/>
              </a:defRPr>
            </a:lvl3pPr>
            <a:lvl4pPr marL="1371600" indent="0" algn="l" defTabSz="457200" rtl="0" eaLnBrk="1" latinLnBrk="0" hangingPunct="1">
              <a:spcBef>
                <a:spcPct val="20000"/>
              </a:spcBef>
              <a:buFont typeface="Arial"/>
              <a:buNone/>
              <a:defRPr sz="2000" kern="1200">
                <a:solidFill>
                  <a:srgbClr val="0C3A69"/>
                </a:solidFill>
                <a:latin typeface="Arial"/>
                <a:ea typeface="+mn-ea"/>
                <a:cs typeface="Arial"/>
              </a:defRPr>
            </a:lvl4pPr>
            <a:lvl5pPr marL="1828800" indent="0" algn="l" defTabSz="457200" rtl="0" eaLnBrk="1" latinLnBrk="0" hangingPunct="1">
              <a:spcBef>
                <a:spcPct val="20000"/>
              </a:spcBef>
              <a:buFont typeface="Arial"/>
              <a:buNone/>
              <a:defRPr sz="2000" kern="1200">
                <a:solidFill>
                  <a:srgbClr val="0C3A6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mtClean="0"/>
              <a:t>To use these icons, go to the Master Slide and copy &amp; paste the ones that you need into your presentation</a:t>
            </a:r>
            <a:endParaRPr lang="en-US" dirty="0"/>
          </a:p>
        </p:txBody>
      </p:sp>
    </p:spTree>
    <p:extLst>
      <p:ext uri="{BB962C8B-B14F-4D97-AF65-F5344CB8AC3E}">
        <p14:creationId xmlns:p14="http://schemas.microsoft.com/office/powerpoint/2010/main" val="563949590"/>
      </p:ext>
    </p:extLst>
  </p:cSld>
  <p:clrMap bg1="lt1" tx1="dk1" bg2="lt2" tx2="dk2" accent1="accent1" accent2="accent2" accent3="accent3" accent4="accent4" accent5="accent5" accent6="accent6" hlink="hlink" folHlink="folHlink"/>
  <p:sldLayoutIdLst>
    <p:sldLayoutId id="2147484579" r:id="rId1"/>
    <p:sldLayoutId id="2147484580" r:id="rId2"/>
  </p:sldLayoutIdLst>
  <p:txStyles>
    <p:titleStyle>
      <a:lvl1pPr algn="ctr" defTabSz="457200" rtl="0" eaLnBrk="1" latinLnBrk="0" hangingPunct="1">
        <a:spcBef>
          <a:spcPct val="0"/>
        </a:spcBef>
        <a:buNone/>
        <a:defRPr sz="4400" kern="1200">
          <a:solidFill>
            <a:srgbClr val="0C3A69"/>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740F3-A807-45E2-87D9-2BFCF9EA7435}" type="datetimeFigureOut">
              <a:rPr lang="en-US" smtClean="0"/>
              <a:t>8/8/2017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1CE2A7-8DBB-4BFB-8E51-4A9F3EBF6E66}" type="slidenum">
              <a:rPr lang="en-US" smtClean="0"/>
              <a:t>‹#›</a:t>
            </a:fld>
            <a:endParaRPr lang="en-US"/>
          </a:p>
        </p:txBody>
      </p:sp>
    </p:spTree>
    <p:extLst>
      <p:ext uri="{BB962C8B-B14F-4D97-AF65-F5344CB8AC3E}">
        <p14:creationId xmlns:p14="http://schemas.microsoft.com/office/powerpoint/2010/main" val="2870083493"/>
      </p:ext>
    </p:extLst>
  </p:cSld>
  <p:clrMap bg1="lt1" tx1="dk1" bg2="lt2" tx2="dk2" accent1="accent1" accent2="accent2" accent3="accent3" accent4="accent4" accent5="accent5" accent6="accent6" hlink="hlink" folHlink="folHlink"/>
  <p:sldLayoutIdLst>
    <p:sldLayoutId id="2147484590" r:id="rId1"/>
    <p:sldLayoutId id="2147484591" r:id="rId2"/>
    <p:sldLayoutId id="2147484592" r:id="rId3"/>
    <p:sldLayoutId id="2147484593" r:id="rId4"/>
    <p:sldLayoutId id="2147484594" r:id="rId5"/>
    <p:sldLayoutId id="2147484595" r:id="rId6"/>
    <p:sldLayoutId id="2147484596" r:id="rId7"/>
    <p:sldLayoutId id="2147484597" r:id="rId8"/>
    <p:sldLayoutId id="2147484598" r:id="rId9"/>
    <p:sldLayoutId id="2147484599" r:id="rId10"/>
    <p:sldLayoutId id="21474846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Regan.Hesse@ofm.wa.gov" TargetMode="External"/><Relationship Id="rId2" Type="http://schemas.openxmlformats.org/officeDocument/2006/relationships/hyperlink" Target="mailto:OCIOConsultants@ocio.wa.gov" TargetMode="Externa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hyperlink" Target="mailto:ocioconsultants@ocio.wa.gov" TargetMode="Externa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48.png"/><Relationship Id="rId2" Type="http://schemas.openxmlformats.org/officeDocument/2006/relationships/diagramData" Target="../diagrams/data2.xml"/><Relationship Id="rId1" Type="http://schemas.openxmlformats.org/officeDocument/2006/relationships/slideLayout" Target="../slideLayouts/slideLayout21.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49.png"/><Relationship Id="rId3" Type="http://schemas.openxmlformats.org/officeDocument/2006/relationships/diagramLayout" Target="../diagrams/layout4.xml"/><Relationship Id="rId7" Type="http://schemas.openxmlformats.org/officeDocument/2006/relationships/image" Target="../media/image2.png"/><Relationship Id="rId12" Type="http://schemas.microsoft.com/office/2007/relationships/diagramDrawing" Target="../diagrams/drawing5.xml"/><Relationship Id="rId2" Type="http://schemas.openxmlformats.org/officeDocument/2006/relationships/diagramData" Target="../diagrams/data4.xml"/><Relationship Id="rId1" Type="http://schemas.openxmlformats.org/officeDocument/2006/relationships/slideLayout" Target="../slideLayouts/slideLayout21.xml"/><Relationship Id="rId6" Type="http://schemas.microsoft.com/office/2007/relationships/diagramDrawing" Target="../diagrams/drawing4.xml"/><Relationship Id="rId11" Type="http://schemas.openxmlformats.org/officeDocument/2006/relationships/diagramColors" Target="../diagrams/colors5.xml"/><Relationship Id="rId5" Type="http://schemas.openxmlformats.org/officeDocument/2006/relationships/diagramColors" Target="../diagrams/colors4.xml"/><Relationship Id="rId10" Type="http://schemas.openxmlformats.org/officeDocument/2006/relationships/diagramQuickStyle" Target="../diagrams/quickStyle5.xml"/><Relationship Id="rId4" Type="http://schemas.openxmlformats.org/officeDocument/2006/relationships/diagramQuickStyle" Target="../diagrams/quickStyle4.xml"/><Relationship Id="rId9"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chart" Target="../charts/chart1.xml"/><Relationship Id="rId2" Type="http://schemas.openxmlformats.org/officeDocument/2006/relationships/diagramData" Target="../diagrams/data6.xml"/><Relationship Id="rId1" Type="http://schemas.openxmlformats.org/officeDocument/2006/relationships/slideLayout" Target="../slideLayouts/slideLayout2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5.png"/><Relationship Id="rId1" Type="http://schemas.openxmlformats.org/officeDocument/2006/relationships/slideLayout" Target="../slideLayouts/slideLayout3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diagramData" Target="../diagrams/data10.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17" Type="http://schemas.microsoft.com/office/2007/relationships/diagramDrawing" Target="../diagrams/drawing10.xml"/><Relationship Id="rId2" Type="http://schemas.openxmlformats.org/officeDocument/2006/relationships/image" Target="../media/image50.jpeg"/><Relationship Id="rId16" Type="http://schemas.openxmlformats.org/officeDocument/2006/relationships/diagramColors" Target="../diagrams/colors10.xml"/><Relationship Id="rId1" Type="http://schemas.openxmlformats.org/officeDocument/2006/relationships/slideLayout" Target="../slideLayouts/slideLayout31.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5" Type="http://schemas.openxmlformats.org/officeDocument/2006/relationships/diagramQuickStyle" Target="../diagrams/quickStyle10.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8" Type="http://schemas.microsoft.com/office/2007/relationships/diagramDrawing" Target="../diagrams/drawing11.xml"/><Relationship Id="rId13" Type="http://schemas.microsoft.com/office/2007/relationships/diagramDrawing" Target="../diagrams/drawing12.xml"/><Relationship Id="rId3" Type="http://schemas.microsoft.com/office/2007/relationships/hdphoto" Target="../media/hdphoto1.wdp"/><Relationship Id="rId7" Type="http://schemas.openxmlformats.org/officeDocument/2006/relationships/diagramColors" Target="../diagrams/colors11.xml"/><Relationship Id="rId12" Type="http://schemas.openxmlformats.org/officeDocument/2006/relationships/diagramColors" Target="../diagrams/colors12.xml"/><Relationship Id="rId2" Type="http://schemas.openxmlformats.org/officeDocument/2006/relationships/image" Target="../media/image51.png"/><Relationship Id="rId1" Type="http://schemas.openxmlformats.org/officeDocument/2006/relationships/slideLayout" Target="../slideLayouts/slideLayout31.xml"/><Relationship Id="rId6" Type="http://schemas.openxmlformats.org/officeDocument/2006/relationships/diagramQuickStyle" Target="../diagrams/quickStyle11.xml"/><Relationship Id="rId11" Type="http://schemas.openxmlformats.org/officeDocument/2006/relationships/diagramQuickStyle" Target="../diagrams/quickStyle12.xml"/><Relationship Id="rId5" Type="http://schemas.openxmlformats.org/officeDocument/2006/relationships/diagramLayout" Target="../diagrams/layout11.xml"/><Relationship Id="rId10" Type="http://schemas.openxmlformats.org/officeDocument/2006/relationships/diagramLayout" Target="../diagrams/layout12.xml"/><Relationship Id="rId4" Type="http://schemas.openxmlformats.org/officeDocument/2006/relationships/diagramData" Target="../diagrams/data11.xml"/><Relationship Id="rId9" Type="http://schemas.openxmlformats.org/officeDocument/2006/relationships/diagramData" Target="../diagrams/data12.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image" Target="../media/image23.png"/><Relationship Id="rId1" Type="http://schemas.openxmlformats.org/officeDocument/2006/relationships/slideLayout" Target="../slideLayouts/slideLayout31.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1.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xml"/><Relationship Id="rId1" Type="http://schemas.openxmlformats.org/officeDocument/2006/relationships/slideLayout" Target="../slideLayouts/slideLayout32.xml"/><Relationship Id="rId6" Type="http://schemas.openxmlformats.org/officeDocument/2006/relationships/image" Target="../media/image55.png"/><Relationship Id="rId5" Type="http://schemas.microsoft.com/office/2007/relationships/hdphoto" Target="../media/hdphoto2.wdp"/><Relationship Id="rId4" Type="http://schemas.openxmlformats.org/officeDocument/2006/relationships/image" Target="../media/image54.jpeg"/></Relationships>
</file>

<file path=ppt/slides/_rels/slide27.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33.xml"/><Relationship Id="rId4" Type="http://schemas.openxmlformats.org/officeDocument/2006/relationships/image" Target="../media/image6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5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3.xml"/><Relationship Id="rId1" Type="http://schemas.openxmlformats.org/officeDocument/2006/relationships/slideLayout" Target="../slideLayouts/slideLayout33.xml"/><Relationship Id="rId4" Type="http://schemas.openxmlformats.org/officeDocument/2006/relationships/hyperlink" Target="http://one.wa.gov/program-blueprint-kick-event-materials"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5.xml"/><Relationship Id="rId1" Type="http://schemas.openxmlformats.org/officeDocument/2006/relationships/slideLayout" Target="../slideLayouts/slideLayout33.xml"/><Relationship Id="rId5" Type="http://schemas.openxmlformats.org/officeDocument/2006/relationships/hyperlink" Target="http://one.wa.gov/" TargetMode="External"/><Relationship Id="rId4" Type="http://schemas.openxmlformats.org/officeDocument/2006/relationships/hyperlink" Target="mailto:OneWA@ofm.wa.gov"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CIO Forum</a:t>
            </a:r>
            <a:endParaRPr lang="en-US" dirty="0"/>
          </a:p>
        </p:txBody>
      </p:sp>
      <p:sp>
        <p:nvSpPr>
          <p:cNvPr id="9" name="Text Placeholder 8"/>
          <p:cNvSpPr>
            <a:spLocks noGrp="1"/>
          </p:cNvSpPr>
          <p:nvPr>
            <p:ph type="body" sz="quarter" idx="12"/>
          </p:nvPr>
        </p:nvSpPr>
        <p:spPr/>
        <p:txBody>
          <a:bodyPr/>
          <a:lstStyle/>
          <a:p>
            <a:r>
              <a:rPr lang="en-US" smtClean="0"/>
              <a:t>August 8</a:t>
            </a:r>
            <a:r>
              <a:rPr lang="en-US" baseline="30000" smtClean="0"/>
              <a:t>th</a:t>
            </a:r>
            <a:r>
              <a:rPr lang="en-US" smtClean="0"/>
              <a:t>, </a:t>
            </a:r>
            <a:r>
              <a:rPr lang="en-US" dirty="0" smtClean="0"/>
              <a:t>2017</a:t>
            </a:r>
            <a:endParaRPr lang="en-US" dirty="0"/>
          </a:p>
        </p:txBody>
      </p:sp>
    </p:spTree>
    <p:extLst>
      <p:ext uri="{BB962C8B-B14F-4D97-AF65-F5344CB8AC3E}">
        <p14:creationId xmlns:p14="http://schemas.microsoft.com/office/powerpoint/2010/main" val="15860379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provide feedback!</a:t>
            </a:r>
            <a:endParaRPr lang="en-US" dirty="0"/>
          </a:p>
        </p:txBody>
      </p:sp>
      <p:sp>
        <p:nvSpPr>
          <p:cNvPr id="4" name="Text Placeholder 3"/>
          <p:cNvSpPr>
            <a:spLocks noGrp="1"/>
          </p:cNvSpPr>
          <p:nvPr>
            <p:ph type="body" idx="1"/>
          </p:nvPr>
        </p:nvSpPr>
        <p:spPr/>
        <p:txBody>
          <a:bodyPr/>
          <a:lstStyle/>
          <a:p>
            <a:r>
              <a:rPr lang="en-US" dirty="0" smtClean="0">
                <a:hlinkClick r:id="rId2"/>
              </a:rPr>
              <a:t>OCIOConsultants@ocio.wa.gov</a:t>
            </a:r>
            <a:endParaRPr lang="en-US" dirty="0" smtClean="0"/>
          </a:p>
          <a:p>
            <a:r>
              <a:rPr lang="en-US" dirty="0" smtClean="0">
                <a:hlinkClick r:id="rId3"/>
              </a:rPr>
              <a:t>Regan.Hesse@ofm.wa.gov</a:t>
            </a:r>
            <a:r>
              <a:rPr lang="en-US" dirty="0" smtClean="0"/>
              <a:t> </a:t>
            </a:r>
            <a:endParaRPr lang="en-US" dirty="0"/>
          </a:p>
        </p:txBody>
      </p:sp>
    </p:spTree>
    <p:extLst>
      <p:ext uri="{BB962C8B-B14F-4D97-AF65-F5344CB8AC3E}">
        <p14:creationId xmlns:p14="http://schemas.microsoft.com/office/powerpoint/2010/main" val="3037999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only</a:t>
            </a:r>
            <a:endParaRPr lang="en-US" dirty="0"/>
          </a:p>
        </p:txBody>
      </p:sp>
    </p:spTree>
    <p:extLst>
      <p:ext uri="{BB962C8B-B14F-4D97-AF65-F5344CB8AC3E}">
        <p14:creationId xmlns:p14="http://schemas.microsoft.com/office/powerpoint/2010/main" val="1118399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ight Arrow 35"/>
          <p:cNvSpPr/>
          <p:nvPr/>
        </p:nvSpPr>
        <p:spPr>
          <a:xfrm rot="10800000">
            <a:off x="4397174" y="1725182"/>
            <a:ext cx="534390" cy="412843"/>
          </a:xfrm>
          <a:prstGeom prst="rightArrow">
            <a:avLst>
              <a:gd name="adj1" fmla="val 39320"/>
              <a:gd name="adj2" fmla="val 50000"/>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Right Arrow 34"/>
          <p:cNvSpPr/>
          <p:nvPr/>
        </p:nvSpPr>
        <p:spPr>
          <a:xfrm rot="10800000">
            <a:off x="9218211" y="1718084"/>
            <a:ext cx="534390" cy="412843"/>
          </a:xfrm>
          <a:prstGeom prst="rightArrow">
            <a:avLst>
              <a:gd name="adj1" fmla="val 39320"/>
              <a:gd name="adj2" fmla="val 50000"/>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Right Arrow 33"/>
          <p:cNvSpPr/>
          <p:nvPr/>
        </p:nvSpPr>
        <p:spPr>
          <a:xfrm rot="16200000">
            <a:off x="11319886" y="4444339"/>
            <a:ext cx="534390" cy="412843"/>
          </a:xfrm>
          <a:prstGeom prst="rightArrow">
            <a:avLst>
              <a:gd name="adj1" fmla="val 39320"/>
              <a:gd name="adj2" fmla="val 50000"/>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Right Arrow 32"/>
          <p:cNvSpPr/>
          <p:nvPr/>
        </p:nvSpPr>
        <p:spPr>
          <a:xfrm rot="16200000">
            <a:off x="11319885" y="2576726"/>
            <a:ext cx="534390" cy="412843"/>
          </a:xfrm>
          <a:prstGeom prst="rightArrow">
            <a:avLst>
              <a:gd name="adj1" fmla="val 39320"/>
              <a:gd name="adj2" fmla="val 50000"/>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U-Turn Arrow 26"/>
          <p:cNvSpPr/>
          <p:nvPr/>
        </p:nvSpPr>
        <p:spPr>
          <a:xfrm flipH="1">
            <a:off x="561974" y="1846267"/>
            <a:ext cx="11115761" cy="4331438"/>
          </a:xfrm>
          <a:prstGeom prst="uturnArrow">
            <a:avLst>
              <a:gd name="adj1" fmla="val 4098"/>
              <a:gd name="adj2" fmla="val 4148"/>
              <a:gd name="adj3" fmla="val 7617"/>
              <a:gd name="adj4" fmla="val 9232"/>
              <a:gd name="adj5" fmla="val 18335"/>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259689" y="623884"/>
            <a:ext cx="3207411" cy="106182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Calibri" panose="020F0502020204030204"/>
                <a:ea typeface="+mn-ea"/>
                <a:cs typeface="+mn-cs"/>
              </a:rPr>
              <a:t>Agency</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/OCIO/OFM Kickoff meeting</a:t>
            </a:r>
          </a:p>
          <a:p>
            <a:pPr marL="284163" marR="0" lvl="1"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What is the project?</a:t>
            </a:r>
          </a:p>
          <a:p>
            <a:pPr marL="284163" marR="0" lvl="1"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What are the </a:t>
            </a:r>
            <a:r>
              <a:rPr kumimoji="0" lang="en-US" sz="1050" b="0" i="0" u="none" strike="noStrike" kern="1200" cap="none" spc="0" normalizeH="0" baseline="0" noProof="0" dirty="0" smtClean="0">
                <a:ln>
                  <a:noFill/>
                </a:ln>
                <a:solidFill>
                  <a:prstClr val="black"/>
                </a:solidFill>
                <a:effectLst/>
                <a:uLnTx/>
                <a:uFillTx/>
                <a:latin typeface="Calibri" panose="020F0502020204030204"/>
                <a:ea typeface="+mn-ea"/>
                <a:cs typeface="+mn-cs"/>
              </a:rPr>
              <a:t>stages? </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4163" marR="0" lvl="1"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Is there an investment plan approved?</a:t>
            </a:r>
          </a:p>
          <a:p>
            <a:pPr marL="284163" marR="0" lvl="1"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Is there a technology budget?</a:t>
            </a:r>
          </a:p>
          <a:p>
            <a:pPr marL="284163" marR="0" lvl="1"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What are the agency’s immediate funding needs? </a:t>
            </a:r>
          </a:p>
        </p:txBody>
      </p:sp>
      <p:sp>
        <p:nvSpPr>
          <p:cNvPr id="5" name="TextBox 4"/>
          <p:cNvSpPr txBox="1"/>
          <p:nvPr/>
        </p:nvSpPr>
        <p:spPr>
          <a:xfrm>
            <a:off x="1552661" y="2093876"/>
            <a:ext cx="2780579" cy="1384995"/>
          </a:xfrm>
          <a:prstGeom prst="rect">
            <a:avLst/>
          </a:prstGeom>
          <a:noFill/>
          <a:ln>
            <a:solidFill>
              <a:schemeClr val="tx1"/>
            </a:solidFill>
          </a:ln>
        </p:spPr>
        <p:txBody>
          <a:bodyPr wrap="square" rtlCol="0">
            <a:spAutoFit/>
          </a:bodyPr>
          <a:lstStyle>
            <a:defPPr>
              <a:defRPr lang="en-US"/>
            </a:defPPr>
            <a:lvl1pPr>
              <a:defRPr sz="1050"/>
            </a:lvl1pPr>
            <a:lvl2pPr marL="401638" lvl="1" indent="-228600">
              <a:buFont typeface="Arial" panose="020B0604020202020204" pitchFamily="34" charset="0"/>
              <a:buChar char="•"/>
              <a:defRPr sz="105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Agency applies to OCIO for certification of next </a:t>
            </a:r>
            <a:r>
              <a:rPr kumimoji="0" lang="en-US" sz="1050" b="0" i="0" u="none" strike="noStrike" kern="1200" cap="none" spc="0" normalizeH="0" baseline="0" noProof="0" dirty="0" smtClean="0">
                <a:ln>
                  <a:noFill/>
                </a:ln>
                <a:solidFill>
                  <a:prstClr val="black"/>
                </a:solidFill>
                <a:effectLst/>
                <a:uLnTx/>
                <a:uFillTx/>
                <a:latin typeface="Calibri" panose="020F0502020204030204"/>
                <a:ea typeface="+mn-ea"/>
                <a:cs typeface="+mn-cs"/>
              </a:rPr>
              <a:t>stage by emailing to </a:t>
            </a:r>
            <a:r>
              <a:rPr kumimoji="0" lang="en-US" sz="1050" b="0"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2"/>
              </a:rPr>
              <a:t>ocioconsultants@ocio.wa.gov</a:t>
            </a:r>
            <a:r>
              <a:rPr kumimoji="0" lang="en-US" sz="105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284163"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prstClr val="black"/>
                </a:solidFill>
                <a:effectLst/>
                <a:uLnTx/>
                <a:uFillTx/>
                <a:latin typeface="Calibri" panose="020F0502020204030204"/>
                <a:ea typeface="+mn-ea"/>
                <a:cs typeface="+mn-cs"/>
              </a:rPr>
              <a:t>Application</a:t>
            </a:r>
          </a:p>
          <a:p>
            <a:pPr marL="284163"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prstClr val="black"/>
                </a:solidFill>
                <a:effectLst/>
                <a:uLnTx/>
                <a:uFillTx/>
                <a:latin typeface="Calibri" panose="020F0502020204030204"/>
                <a:ea typeface="+mn-ea"/>
                <a:cs typeface="+mn-cs"/>
              </a:rPr>
              <a:t>Technology Implementation Plan/Investment Plan (waived for first stage if the project is new, or new to OCIO oversight, so project can do “planning”)</a:t>
            </a:r>
          </a:p>
        </p:txBody>
      </p:sp>
      <p:sp>
        <p:nvSpPr>
          <p:cNvPr id="6" name="TextBox 5"/>
          <p:cNvSpPr txBox="1"/>
          <p:nvPr/>
        </p:nvSpPr>
        <p:spPr>
          <a:xfrm>
            <a:off x="1552659" y="3606391"/>
            <a:ext cx="2780579" cy="1708160"/>
          </a:xfrm>
          <a:prstGeom prst="rect">
            <a:avLst/>
          </a:prstGeom>
          <a:noFill/>
          <a:ln>
            <a:solidFill>
              <a:schemeClr val="tx1"/>
            </a:solidFill>
          </a:ln>
        </p:spPr>
        <p:txBody>
          <a:bodyPr wrap="square" rtlCol="0">
            <a:spAutoFit/>
          </a:bodyPr>
          <a:lstStyle>
            <a:defPPr>
              <a:defRPr lang="en-US"/>
            </a:defPPr>
            <a:lvl1pPr>
              <a:defRPr sz="1050"/>
            </a:lvl1pPr>
            <a:lvl2pPr marL="401638" lvl="1" indent="-228600">
              <a:buFont typeface="Arial" panose="020B0604020202020204" pitchFamily="34" charset="0"/>
              <a:buChar char="•"/>
              <a:defRPr sz="105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Agency </a:t>
            </a:r>
            <a:r>
              <a:rPr kumimoji="0" lang="en-US" sz="1050" b="0" i="0" u="none" strike="noStrike" kern="1200" cap="none" spc="0" normalizeH="0" baseline="0" noProof="0" dirty="0" smtClean="0">
                <a:ln>
                  <a:noFill/>
                </a:ln>
                <a:solidFill>
                  <a:prstClr val="black"/>
                </a:solidFill>
                <a:effectLst/>
                <a:uLnTx/>
                <a:uFillTx/>
                <a:latin typeface="Calibri" panose="020F0502020204030204"/>
                <a:ea typeface="+mn-ea"/>
                <a:cs typeface="+mn-cs"/>
              </a:rPr>
              <a:t>works with OFM budget analyst to develop a technology budget that includes:</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4163" marR="0" lvl="1"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prstClr val="black"/>
                </a:solidFill>
                <a:effectLst/>
                <a:uLnTx/>
                <a:uFillTx/>
                <a:latin typeface="Calibri" panose="020F0502020204030204"/>
                <a:ea typeface="+mn-ea"/>
                <a:cs typeface="+mn-cs"/>
              </a:rPr>
              <a:t>Stages</a:t>
            </a:r>
          </a:p>
          <a:p>
            <a:pPr marL="284163" marR="0" lvl="1"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prstClr val="black"/>
                </a:solidFill>
                <a:effectLst/>
                <a:uLnTx/>
                <a:uFillTx/>
                <a:latin typeface="Calibri" panose="020F0502020204030204"/>
                <a:ea typeface="+mn-ea"/>
                <a:cs typeface="+mn-cs"/>
              </a:rPr>
              <a:t>Costs</a:t>
            </a:r>
          </a:p>
          <a:p>
            <a:pPr marL="284163" marR="0" lvl="1"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prstClr val="black"/>
                </a:solidFill>
                <a:effectLst/>
                <a:uLnTx/>
                <a:uFillTx/>
                <a:latin typeface="Calibri" panose="020F0502020204030204"/>
                <a:ea typeface="+mn-ea"/>
                <a:cs typeface="+mn-cs"/>
              </a:rPr>
              <a:t>Milestones/Deliverables </a:t>
            </a:r>
          </a:p>
          <a:p>
            <a:pPr marL="284163" marR="0" lvl="1"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prstClr val="black"/>
                </a:solidFill>
                <a:effectLst/>
                <a:uLnTx/>
                <a:uFillTx/>
                <a:latin typeface="Calibri" panose="020F0502020204030204"/>
                <a:ea typeface="+mn-ea"/>
                <a:cs typeface="+mn-cs"/>
              </a:rPr>
              <a:t>Schedule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Calibri" panose="020F0502020204030204"/>
                <a:ea typeface="+mn-ea"/>
                <a:cs typeface="+mn-cs"/>
              </a:rPr>
              <a:t>Format can vary; OFM can provide sample templates.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Calibri" panose="020F0502020204030204"/>
                <a:ea typeface="+mn-ea"/>
                <a:cs typeface="+mn-cs"/>
              </a:rPr>
              <a:t>Agency posts technology budget on OCIO dashboard. </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4893776" y="2093876"/>
            <a:ext cx="3465219" cy="1223412"/>
          </a:xfrm>
          <a:prstGeom prst="rect">
            <a:avLst/>
          </a:prstGeom>
          <a:noFill/>
          <a:ln>
            <a:solidFill>
              <a:schemeClr val="tx1"/>
            </a:solidFill>
          </a:ln>
        </p:spPr>
        <p:txBody>
          <a:bodyPr wrap="square" rtlCol="0">
            <a:spAutoFit/>
          </a:bodyPr>
          <a:lstStyle>
            <a:defPPr>
              <a:defRPr lang="en-US"/>
            </a:defPPr>
            <a:lvl1pPr>
              <a:defRPr sz="1050"/>
            </a:lvl1pPr>
            <a:lvl2pPr marL="401638" lvl="1" indent="-228600">
              <a:buFont typeface="Arial" panose="020B0604020202020204" pitchFamily="34" charset="0"/>
              <a:buChar char="•"/>
              <a:defRPr sz="105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Calibri" panose="020F0502020204030204"/>
                <a:ea typeface="+mn-ea"/>
                <a:cs typeface="+mn-cs"/>
              </a:rPr>
              <a:t>OCIO reviews Agency’s application</a:t>
            </a:r>
          </a:p>
          <a:p>
            <a:pPr marL="284163"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prstClr val="black"/>
                </a:solidFill>
                <a:effectLst/>
                <a:uLnTx/>
                <a:uFillTx/>
                <a:latin typeface="Calibri" panose="020F0502020204030204"/>
                <a:ea typeface="+mn-ea"/>
                <a:cs typeface="+mn-cs"/>
              </a:rPr>
              <a:t>Initial stage has no prerequisites</a:t>
            </a:r>
          </a:p>
          <a:p>
            <a:pPr marL="284163"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prstClr val="black"/>
                </a:solidFill>
                <a:effectLst/>
                <a:uLnTx/>
                <a:uFillTx/>
                <a:latin typeface="Calibri" panose="020F0502020204030204"/>
                <a:ea typeface="+mn-ea"/>
                <a:cs typeface="+mn-cs"/>
              </a:rPr>
              <a:t>Any other stages must have OCIO approved investment plan and comply with Section 724(3)(c)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Calibri" panose="020F0502020204030204"/>
                <a:ea typeface="+mn-ea"/>
                <a:cs typeface="+mn-cs"/>
              </a:rPr>
              <a:t>OCIO sends certification letter to OFM and posts application, investment plan, and certification letter on OCIO dashboard</a:t>
            </a:r>
          </a:p>
        </p:txBody>
      </p:sp>
      <p:sp>
        <p:nvSpPr>
          <p:cNvPr id="9" name="TextBox 8"/>
          <p:cNvSpPr txBox="1"/>
          <p:nvPr/>
        </p:nvSpPr>
        <p:spPr>
          <a:xfrm>
            <a:off x="6171795" y="3469508"/>
            <a:ext cx="4662212" cy="1384995"/>
          </a:xfrm>
          <a:prstGeom prst="rect">
            <a:avLst/>
          </a:prstGeom>
          <a:noFill/>
          <a:ln>
            <a:solidFill>
              <a:schemeClr val="tx1"/>
            </a:solidFill>
          </a:ln>
        </p:spPr>
        <p:txBody>
          <a:bodyPr wrap="square" rtlCol="0">
            <a:spAutoFit/>
          </a:bodyPr>
          <a:lstStyle>
            <a:defPPr>
              <a:defRPr lang="en-US"/>
            </a:defPPr>
            <a:lvl1pPr>
              <a:defRPr sz="1050"/>
            </a:lvl1pPr>
            <a:lvl2pPr marL="401638" lvl="1" indent="-228600">
              <a:buFont typeface="Arial" panose="020B0604020202020204" pitchFamily="34" charset="0"/>
              <a:buChar char="•"/>
              <a:defRPr sz="105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Calibri" panose="020F0502020204030204"/>
                <a:ea typeface="+mn-ea"/>
                <a:cs typeface="+mn-cs"/>
              </a:rPr>
              <a:t>OFM reviews docs on OCIO Dashboard:</a:t>
            </a:r>
          </a:p>
          <a:p>
            <a:pPr marL="284163"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prstClr val="black"/>
                </a:solidFill>
                <a:effectLst/>
                <a:uLnTx/>
                <a:uFillTx/>
                <a:latin typeface="Calibri" panose="020F0502020204030204"/>
                <a:ea typeface="+mn-ea"/>
                <a:cs typeface="+mn-cs"/>
              </a:rPr>
              <a:t>Agency application</a:t>
            </a:r>
          </a:p>
          <a:p>
            <a:pPr marL="284163"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prstClr val="black"/>
                </a:solidFill>
                <a:effectLst/>
                <a:uLnTx/>
                <a:uFillTx/>
                <a:latin typeface="Calibri" panose="020F0502020204030204"/>
                <a:ea typeface="+mn-ea"/>
                <a:cs typeface="+mn-cs"/>
              </a:rPr>
              <a:t>OCIO Certification</a:t>
            </a:r>
          </a:p>
          <a:p>
            <a:pPr marL="284163"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prstClr val="black"/>
                </a:solidFill>
                <a:effectLst/>
                <a:uLnTx/>
                <a:uFillTx/>
                <a:latin typeface="Calibri" panose="020F0502020204030204"/>
                <a:ea typeface="+mn-ea"/>
                <a:cs typeface="+mn-cs"/>
              </a:rPr>
              <a:t>Investment Plan (if not waived during planning)</a:t>
            </a:r>
          </a:p>
          <a:p>
            <a:pPr marL="284163"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prstClr val="black"/>
                </a:solidFill>
                <a:effectLst/>
                <a:uLnTx/>
                <a:uFillTx/>
                <a:latin typeface="Calibri" panose="020F0502020204030204"/>
                <a:ea typeface="+mn-ea"/>
                <a:cs typeface="+mn-cs"/>
              </a:rPr>
              <a:t>Technology Budget</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Calibri" panose="020F0502020204030204"/>
                <a:ea typeface="+mn-ea"/>
                <a:cs typeface="+mn-cs"/>
              </a:rPr>
              <a:t>OFM approves next project stage on behalf of OCIO and OFM; dual purpose letter: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prstClr val="black"/>
                </a:solidFill>
                <a:effectLst/>
                <a:uLnTx/>
                <a:uFillTx/>
                <a:latin typeface="Calibri" panose="020F0502020204030204"/>
                <a:ea typeface="+mn-ea"/>
                <a:cs typeface="+mn-cs"/>
              </a:rPr>
              <a:t>Notify Agency, Legislature, and OCIO of project approval</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prstClr val="black"/>
                </a:solidFill>
                <a:effectLst/>
                <a:uLnTx/>
                <a:uFillTx/>
                <a:latin typeface="Calibri" panose="020F0502020204030204"/>
                <a:ea typeface="+mn-ea"/>
                <a:cs typeface="+mn-cs"/>
              </a:rPr>
              <a:t>Allocates funding or authorizes allotment</a:t>
            </a:r>
          </a:p>
        </p:txBody>
      </p:sp>
      <p:sp>
        <p:nvSpPr>
          <p:cNvPr id="10" name="TextBox 9"/>
          <p:cNvSpPr txBox="1"/>
          <p:nvPr/>
        </p:nvSpPr>
        <p:spPr>
          <a:xfrm>
            <a:off x="6708568" y="5003331"/>
            <a:ext cx="3711782" cy="253916"/>
          </a:xfrm>
          <a:prstGeom prst="rect">
            <a:avLst/>
          </a:prstGeom>
          <a:noFill/>
          <a:ln>
            <a:solidFill>
              <a:schemeClr val="tx1"/>
            </a:solidFill>
          </a:ln>
        </p:spPr>
        <p:txBody>
          <a:bodyPr wrap="square" rtlCol="0">
            <a:spAutoFit/>
          </a:bodyPr>
          <a:lstStyle>
            <a:defPPr>
              <a:defRPr lang="en-US"/>
            </a:defPPr>
            <a:lvl1pPr>
              <a:defRPr sz="1050"/>
            </a:lvl1pPr>
            <a:lvl2pPr marL="401638" lvl="1" indent="-228600">
              <a:buFont typeface="Arial" panose="020B0604020202020204" pitchFamily="34" charset="0"/>
              <a:buChar char="•"/>
              <a:defRPr sz="105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Calibri" panose="020F0502020204030204"/>
                <a:ea typeface="+mn-ea"/>
                <a:cs typeface="+mn-cs"/>
              </a:rPr>
              <a:t>Agency submits allotment</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noProof="0" dirty="0" smtClean="0">
                <a:ln>
                  <a:noFill/>
                </a:ln>
                <a:solidFill>
                  <a:prstClr val="black"/>
                </a:solidFill>
                <a:effectLst/>
                <a:uLnTx/>
                <a:uFillTx/>
                <a:latin typeface="Calibri" panose="020F0502020204030204"/>
                <a:ea typeface="+mn-ea"/>
                <a:cs typeface="+mn-cs"/>
              </a:rPr>
              <a:t>consistent with Technology Budget</a:t>
            </a:r>
          </a:p>
        </p:txBody>
      </p:sp>
      <p:sp>
        <p:nvSpPr>
          <p:cNvPr id="11" name="TextBox 10"/>
          <p:cNvSpPr txBox="1"/>
          <p:nvPr/>
        </p:nvSpPr>
        <p:spPr>
          <a:xfrm>
            <a:off x="7203868" y="5383140"/>
            <a:ext cx="1644767" cy="253916"/>
          </a:xfrm>
          <a:prstGeom prst="rect">
            <a:avLst/>
          </a:prstGeom>
          <a:noFill/>
          <a:ln>
            <a:solidFill>
              <a:schemeClr val="tx1"/>
            </a:solidFill>
          </a:ln>
        </p:spPr>
        <p:txBody>
          <a:bodyPr wrap="square" rtlCol="0">
            <a:spAutoFit/>
          </a:bodyPr>
          <a:lstStyle>
            <a:defPPr>
              <a:defRPr lang="en-US"/>
            </a:defPPr>
            <a:lvl1pPr>
              <a:defRPr sz="1050"/>
            </a:lvl1pPr>
            <a:lvl2pPr marL="401638" lvl="1" indent="-228600">
              <a:buFont typeface="Arial" panose="020B0604020202020204" pitchFamily="34" charset="0"/>
              <a:buChar char="•"/>
              <a:defRPr sz="105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Calibri" panose="020F0502020204030204"/>
                <a:ea typeface="+mn-ea"/>
                <a:cs typeface="+mn-cs"/>
              </a:rPr>
              <a:t>OFM approves allotment</a:t>
            </a:r>
          </a:p>
        </p:txBody>
      </p:sp>
      <p:sp>
        <p:nvSpPr>
          <p:cNvPr id="12" name="Bent-Up Arrow 11"/>
          <p:cNvSpPr/>
          <p:nvPr/>
        </p:nvSpPr>
        <p:spPr>
          <a:xfrm rot="5400000">
            <a:off x="-374268" y="2721625"/>
            <a:ext cx="2927329" cy="874231"/>
          </a:xfrm>
          <a:prstGeom prst="bentUpArrow">
            <a:avLst>
              <a:gd name="adj1" fmla="val 24073"/>
              <a:gd name="adj2" fmla="val 18952"/>
              <a:gd name="adj3" fmla="val 25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ight Arrow 2"/>
          <p:cNvSpPr/>
          <p:nvPr/>
        </p:nvSpPr>
        <p:spPr>
          <a:xfrm>
            <a:off x="4359387" y="2501288"/>
            <a:ext cx="534390" cy="412843"/>
          </a:xfrm>
          <a:prstGeom prst="rightArrow">
            <a:avLst>
              <a:gd name="adj1" fmla="val 39320"/>
              <a:gd name="adj2"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ight Arrow 13"/>
          <p:cNvSpPr/>
          <p:nvPr/>
        </p:nvSpPr>
        <p:spPr>
          <a:xfrm>
            <a:off x="4359386" y="4242407"/>
            <a:ext cx="1821072" cy="408354"/>
          </a:xfrm>
          <a:prstGeom prst="rightArrow">
            <a:avLst>
              <a:gd name="adj1" fmla="val 58974"/>
              <a:gd name="adj2" fmla="val 48035"/>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Bent-Up Arrow 16"/>
          <p:cNvSpPr/>
          <p:nvPr/>
        </p:nvSpPr>
        <p:spPr>
          <a:xfrm rot="5400000">
            <a:off x="5243773" y="3337059"/>
            <a:ext cx="956453" cy="916916"/>
          </a:xfrm>
          <a:prstGeom prst="bentUpArrow">
            <a:avLst>
              <a:gd name="adj1" fmla="val 21774"/>
              <a:gd name="adj2" fmla="val 22355"/>
              <a:gd name="adj3" fmla="val 2694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Bent-Up Arrow 17"/>
          <p:cNvSpPr/>
          <p:nvPr/>
        </p:nvSpPr>
        <p:spPr>
          <a:xfrm rot="5400000">
            <a:off x="6841754" y="5236737"/>
            <a:ext cx="328671" cy="385494"/>
          </a:xfrm>
          <a:prstGeom prst="bentUpArrow">
            <a:avLst>
              <a:gd name="adj1" fmla="val 21774"/>
              <a:gd name="adj2" fmla="val 22355"/>
              <a:gd name="adj3" fmla="val 2694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9"/>
          <p:cNvSpPr>
            <a:spLocks noGrp="1"/>
          </p:cNvSpPr>
          <p:nvPr>
            <p:ph type="title"/>
          </p:nvPr>
        </p:nvSpPr>
        <p:spPr>
          <a:xfrm>
            <a:off x="838200" y="365126"/>
            <a:ext cx="10515600" cy="463982"/>
          </a:xfrm>
        </p:spPr>
        <p:txBody>
          <a:bodyPr>
            <a:normAutofit fontScale="90000"/>
          </a:bodyPr>
          <a:lstStyle/>
          <a:p>
            <a:pPr algn="ctr"/>
            <a:r>
              <a:rPr lang="en-US" dirty="0" smtClean="0"/>
              <a:t>2017-19 IT Pool Process</a:t>
            </a:r>
            <a:endParaRPr lang="en-US" dirty="0"/>
          </a:p>
        </p:txBody>
      </p:sp>
      <p:sp>
        <p:nvSpPr>
          <p:cNvPr id="21" name="Right Arrow 20"/>
          <p:cNvSpPr/>
          <p:nvPr/>
        </p:nvSpPr>
        <p:spPr>
          <a:xfrm>
            <a:off x="812052" y="2633058"/>
            <a:ext cx="740607" cy="300180"/>
          </a:xfrm>
          <a:prstGeom prst="rightArrow">
            <a:avLst>
              <a:gd name="adj1" fmla="val 54730"/>
              <a:gd name="adj2" fmla="val 5256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7680118" y="5759326"/>
            <a:ext cx="2578217" cy="253916"/>
          </a:xfrm>
          <a:prstGeom prst="rect">
            <a:avLst/>
          </a:prstGeom>
          <a:noFill/>
          <a:ln>
            <a:solidFill>
              <a:schemeClr val="tx1"/>
            </a:solidFill>
          </a:ln>
        </p:spPr>
        <p:txBody>
          <a:bodyPr wrap="square" rtlCol="0">
            <a:spAutoFit/>
          </a:bodyPr>
          <a:lstStyle>
            <a:defPPr>
              <a:defRPr lang="en-US"/>
            </a:defPPr>
            <a:lvl1pPr>
              <a:defRPr sz="1050"/>
            </a:lvl1pPr>
            <a:lvl2pPr marL="401638" lvl="1" indent="-228600">
              <a:buFont typeface="Arial" panose="020B0604020202020204" pitchFamily="34" charset="0"/>
              <a:buChar char="•"/>
              <a:defRPr sz="105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Calibri" panose="020F0502020204030204"/>
                <a:ea typeface="+mn-ea"/>
                <a:cs typeface="+mn-cs"/>
              </a:rPr>
              <a:t>Agency commences approved project stage</a:t>
            </a:r>
          </a:p>
        </p:txBody>
      </p:sp>
      <p:sp>
        <p:nvSpPr>
          <p:cNvPr id="23" name="TextBox 22"/>
          <p:cNvSpPr txBox="1"/>
          <p:nvPr/>
        </p:nvSpPr>
        <p:spPr>
          <a:xfrm>
            <a:off x="8108652" y="6177704"/>
            <a:ext cx="3744579" cy="253916"/>
          </a:xfrm>
          <a:prstGeom prst="rect">
            <a:avLst/>
          </a:prstGeom>
          <a:noFill/>
          <a:ln>
            <a:solidFill>
              <a:schemeClr val="tx1"/>
            </a:solidFill>
          </a:ln>
        </p:spPr>
        <p:txBody>
          <a:bodyPr wrap="square" rtlCol="0">
            <a:spAutoFit/>
          </a:bodyPr>
          <a:lstStyle>
            <a:defPPr>
              <a:defRPr lang="en-US"/>
            </a:defPPr>
            <a:lvl1pPr>
              <a:defRPr sz="1050"/>
            </a:lvl1pPr>
            <a:lvl2pPr marL="401638" lvl="1" indent="-228600">
              <a:buFont typeface="Arial" panose="020B0604020202020204" pitchFamily="34" charset="0"/>
              <a:buChar char="•"/>
              <a:defRPr sz="105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Calibri" panose="020F0502020204030204"/>
                <a:ea typeface="+mn-ea"/>
                <a:cs typeface="+mn-cs"/>
              </a:rPr>
              <a:t>Agency completes Milestones/Deliverables, ready for next stage</a:t>
            </a:r>
          </a:p>
        </p:txBody>
      </p:sp>
      <p:sp>
        <p:nvSpPr>
          <p:cNvPr id="24" name="Bent-Up Arrow 23"/>
          <p:cNvSpPr/>
          <p:nvPr/>
        </p:nvSpPr>
        <p:spPr>
          <a:xfrm rot="5400000">
            <a:off x="6351484" y="4837738"/>
            <a:ext cx="328671" cy="385494"/>
          </a:xfrm>
          <a:prstGeom prst="bentUpArrow">
            <a:avLst>
              <a:gd name="adj1" fmla="val 21774"/>
              <a:gd name="adj2" fmla="val 22355"/>
              <a:gd name="adj3" fmla="val 2694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Bent-Up Arrow 24"/>
          <p:cNvSpPr/>
          <p:nvPr/>
        </p:nvSpPr>
        <p:spPr>
          <a:xfrm rot="5400000">
            <a:off x="7322498" y="5607161"/>
            <a:ext cx="328671" cy="385494"/>
          </a:xfrm>
          <a:prstGeom prst="bentUpArrow">
            <a:avLst>
              <a:gd name="adj1" fmla="val 21774"/>
              <a:gd name="adj2" fmla="val 22355"/>
              <a:gd name="adj3" fmla="val 2694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Bent-Up Arrow 25"/>
          <p:cNvSpPr/>
          <p:nvPr/>
        </p:nvSpPr>
        <p:spPr>
          <a:xfrm rot="5400000">
            <a:off x="7760464" y="5998102"/>
            <a:ext cx="328671" cy="385494"/>
          </a:xfrm>
          <a:prstGeom prst="bentUpArrow">
            <a:avLst>
              <a:gd name="adj1" fmla="val 21774"/>
              <a:gd name="adj2" fmla="val 22355"/>
              <a:gd name="adj3" fmla="val 2694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p:cNvSpPr txBox="1"/>
          <p:nvPr/>
        </p:nvSpPr>
        <p:spPr>
          <a:xfrm>
            <a:off x="0" y="6539755"/>
            <a:ext cx="878767"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Calibri" panose="020F0502020204030204"/>
                <a:ea typeface="+mn-ea"/>
                <a:cs typeface="+mn-cs"/>
              </a:rPr>
              <a:t>Updated 7.27.17</a:t>
            </a: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TextBox 28"/>
          <p:cNvSpPr txBox="1"/>
          <p:nvPr/>
        </p:nvSpPr>
        <p:spPr>
          <a:xfrm>
            <a:off x="1552659" y="5457141"/>
            <a:ext cx="2780579" cy="415498"/>
          </a:xfrm>
          <a:prstGeom prst="rect">
            <a:avLst/>
          </a:prstGeom>
          <a:noFill/>
          <a:ln>
            <a:solidFill>
              <a:schemeClr val="tx1"/>
            </a:solidFill>
          </a:ln>
        </p:spPr>
        <p:txBody>
          <a:bodyPr wrap="square" rtlCol="0">
            <a:spAutoFit/>
          </a:bodyPr>
          <a:lstStyle>
            <a:defPPr>
              <a:defRPr lang="en-US"/>
            </a:defPPr>
            <a:lvl1pPr>
              <a:defRPr sz="1050"/>
            </a:lvl1pPr>
            <a:lvl2pPr marL="401638" lvl="1" indent="-228600">
              <a:buFont typeface="Arial" panose="020B0604020202020204" pitchFamily="34" charset="0"/>
              <a:buChar char="•"/>
              <a:defRPr sz="105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Calibri" panose="020F0502020204030204"/>
                <a:ea typeface="+mn-ea"/>
                <a:cs typeface="+mn-cs"/>
              </a:rPr>
              <a:t>Agency consults with DES for review of all contracts (required for projects &gt;$2M only)</a:t>
            </a:r>
          </a:p>
        </p:txBody>
      </p:sp>
      <p:sp>
        <p:nvSpPr>
          <p:cNvPr id="30" name="TextBox 29"/>
          <p:cNvSpPr txBox="1"/>
          <p:nvPr/>
        </p:nvSpPr>
        <p:spPr>
          <a:xfrm>
            <a:off x="1552659" y="6026513"/>
            <a:ext cx="2780579" cy="577081"/>
          </a:xfrm>
          <a:prstGeom prst="rect">
            <a:avLst/>
          </a:prstGeom>
          <a:noFill/>
          <a:ln>
            <a:solidFill>
              <a:schemeClr val="tx1"/>
            </a:solidFill>
          </a:ln>
        </p:spPr>
        <p:txBody>
          <a:bodyPr wrap="square" rtlCol="0">
            <a:spAutoFit/>
          </a:bodyPr>
          <a:lstStyle>
            <a:defPPr>
              <a:defRPr lang="en-US"/>
            </a:defPPr>
            <a:lvl1pPr>
              <a:defRPr sz="1050"/>
            </a:lvl1pPr>
            <a:lvl2pPr marL="401638" lvl="1" indent="-228600">
              <a:buFont typeface="Arial" panose="020B0604020202020204" pitchFamily="34" charset="0"/>
              <a:buChar char="•"/>
              <a:defRPr sz="105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Calibri" panose="020F0502020204030204"/>
                <a:ea typeface="+mn-ea"/>
                <a:cs typeface="+mn-cs"/>
              </a:rPr>
              <a:t>Agency consults with OST during procurement to determine if products/services can be financed (required for projects &gt;$2M only)</a:t>
            </a:r>
          </a:p>
        </p:txBody>
      </p:sp>
      <p:sp>
        <p:nvSpPr>
          <p:cNvPr id="31" name="Bent-Up Arrow 30"/>
          <p:cNvSpPr/>
          <p:nvPr/>
        </p:nvSpPr>
        <p:spPr>
          <a:xfrm rot="5400000">
            <a:off x="424474" y="4724471"/>
            <a:ext cx="1329845" cy="874231"/>
          </a:xfrm>
          <a:prstGeom prst="bentUpArrow">
            <a:avLst>
              <a:gd name="adj1" fmla="val 24073"/>
              <a:gd name="adj2" fmla="val 18952"/>
              <a:gd name="adj3" fmla="val 25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ent-Up Arrow 31"/>
          <p:cNvSpPr/>
          <p:nvPr/>
        </p:nvSpPr>
        <p:spPr>
          <a:xfrm rot="5400000">
            <a:off x="424474" y="5322210"/>
            <a:ext cx="1329845" cy="874231"/>
          </a:xfrm>
          <a:prstGeom prst="bentUpArrow">
            <a:avLst>
              <a:gd name="adj1" fmla="val 24073"/>
              <a:gd name="adj2" fmla="val 18952"/>
              <a:gd name="adj3" fmla="val 25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9363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a:spLocks noGrp="1"/>
          </p:cNvSpPr>
          <p:nvPr>
            <p:ph type="title"/>
          </p:nvPr>
        </p:nvSpPr>
        <p:spPr>
          <a:xfrm>
            <a:off x="288252" y="76583"/>
            <a:ext cx="10515600" cy="1325563"/>
          </a:xfrm>
        </p:spPr>
        <p:txBody>
          <a:bodyPr/>
          <a:lstStyle/>
          <a:p>
            <a:r>
              <a:rPr lang="en-US" dirty="0" smtClean="0"/>
              <a:t>IT Pool Process Comparison</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August 10, 2017</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6" name="Diagram 5"/>
          <p:cNvGraphicFramePr/>
          <p:nvPr>
            <p:extLst/>
          </p:nvPr>
        </p:nvGraphicFramePr>
        <p:xfrm>
          <a:off x="244082" y="771115"/>
          <a:ext cx="6142905" cy="5878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TextBox 21"/>
          <p:cNvSpPr txBox="1"/>
          <p:nvPr/>
        </p:nvSpPr>
        <p:spPr>
          <a:xfrm>
            <a:off x="1983707" y="1196565"/>
            <a:ext cx="270402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FY15-17</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7" name="Group 26"/>
          <p:cNvGrpSpPr/>
          <p:nvPr/>
        </p:nvGrpSpPr>
        <p:grpSpPr>
          <a:xfrm>
            <a:off x="6972300" y="1066800"/>
            <a:ext cx="5260610" cy="3843427"/>
            <a:chOff x="6276253" y="987710"/>
            <a:chExt cx="5956657" cy="3922517"/>
          </a:xfrm>
        </p:grpSpPr>
        <p:sp>
          <p:nvSpPr>
            <p:cNvPr id="28" name="Bent-Up Arrow 27"/>
            <p:cNvSpPr/>
            <p:nvPr/>
          </p:nvSpPr>
          <p:spPr>
            <a:xfrm rot="5400000">
              <a:off x="6553159" y="2146303"/>
              <a:ext cx="1045171" cy="1189890"/>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6">
                <a:tint val="50000"/>
                <a:hueOff val="0"/>
                <a:satOff val="0"/>
                <a:lumOff val="0"/>
                <a:alphaOff val="0"/>
              </a:schemeClr>
            </a:fillRef>
            <a:effectRef idx="0">
              <a:schemeClr val="accent6">
                <a:tint val="50000"/>
                <a:hueOff val="0"/>
                <a:satOff val="0"/>
                <a:lumOff val="0"/>
                <a:alphaOff val="0"/>
              </a:schemeClr>
            </a:effectRef>
            <a:fontRef idx="minor">
              <a:schemeClr val="lt1">
                <a:hueOff val="0"/>
                <a:satOff val="0"/>
                <a:lumOff val="0"/>
                <a:alphaOff val="0"/>
              </a:schemeClr>
            </a:fontRef>
          </p:style>
        </p:sp>
        <p:sp>
          <p:nvSpPr>
            <p:cNvPr id="29" name="Freeform 28"/>
            <p:cNvSpPr/>
            <p:nvPr/>
          </p:nvSpPr>
          <p:spPr>
            <a:xfrm>
              <a:off x="6276253" y="987710"/>
              <a:ext cx="1759452" cy="1231559"/>
            </a:xfrm>
            <a:custGeom>
              <a:avLst/>
              <a:gdLst>
                <a:gd name="connsiteX0" fmla="*/ 0 w 1759452"/>
                <a:gd name="connsiteY0" fmla="*/ 205301 h 1231559"/>
                <a:gd name="connsiteX1" fmla="*/ 205301 w 1759452"/>
                <a:gd name="connsiteY1" fmla="*/ 0 h 1231559"/>
                <a:gd name="connsiteX2" fmla="*/ 1554151 w 1759452"/>
                <a:gd name="connsiteY2" fmla="*/ 0 h 1231559"/>
                <a:gd name="connsiteX3" fmla="*/ 1759452 w 1759452"/>
                <a:gd name="connsiteY3" fmla="*/ 205301 h 1231559"/>
                <a:gd name="connsiteX4" fmla="*/ 1759452 w 1759452"/>
                <a:gd name="connsiteY4" fmla="*/ 1026258 h 1231559"/>
                <a:gd name="connsiteX5" fmla="*/ 1554151 w 1759452"/>
                <a:gd name="connsiteY5" fmla="*/ 1231559 h 1231559"/>
                <a:gd name="connsiteX6" fmla="*/ 205301 w 1759452"/>
                <a:gd name="connsiteY6" fmla="*/ 1231559 h 1231559"/>
                <a:gd name="connsiteX7" fmla="*/ 0 w 1759452"/>
                <a:gd name="connsiteY7" fmla="*/ 1026258 h 1231559"/>
                <a:gd name="connsiteX8" fmla="*/ 0 w 1759452"/>
                <a:gd name="connsiteY8" fmla="*/ 205301 h 123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452" h="1231559">
                  <a:moveTo>
                    <a:pt x="0" y="205301"/>
                  </a:moveTo>
                  <a:cubicBezTo>
                    <a:pt x="0" y="91916"/>
                    <a:pt x="91916" y="0"/>
                    <a:pt x="205301" y="0"/>
                  </a:cubicBezTo>
                  <a:lnTo>
                    <a:pt x="1554151" y="0"/>
                  </a:lnTo>
                  <a:cubicBezTo>
                    <a:pt x="1667536" y="0"/>
                    <a:pt x="1759452" y="91916"/>
                    <a:pt x="1759452" y="205301"/>
                  </a:cubicBezTo>
                  <a:lnTo>
                    <a:pt x="1759452" y="1026258"/>
                  </a:lnTo>
                  <a:cubicBezTo>
                    <a:pt x="1759452" y="1139643"/>
                    <a:pt x="1667536" y="1231559"/>
                    <a:pt x="1554151" y="1231559"/>
                  </a:cubicBezTo>
                  <a:lnTo>
                    <a:pt x="205301" y="1231559"/>
                  </a:lnTo>
                  <a:cubicBezTo>
                    <a:pt x="91916" y="1231559"/>
                    <a:pt x="0" y="1139643"/>
                    <a:pt x="0" y="1026258"/>
                  </a:cubicBezTo>
                  <a:lnTo>
                    <a:pt x="0" y="205301"/>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70621" tIns="170621" rIns="170621" bIns="170621" numCol="1" spcCol="1270" anchor="ctr" anchorCtr="0">
              <a:noAutofit/>
            </a:bodyPr>
            <a:lstStyle/>
            <a:p>
              <a:pPr marL="0" marR="0" lvl="0" indent="0" algn="ctr" defTabSz="1289050" rtl="0" eaLnBrk="1" fontAlgn="auto" latinLnBrk="0" hangingPunct="1">
                <a:lnSpc>
                  <a:spcPct val="90000"/>
                </a:lnSpc>
                <a:spcBef>
                  <a:spcPct val="0"/>
                </a:spcBef>
                <a:spcAft>
                  <a:spcPct val="35000"/>
                </a:spcAft>
                <a:buClrTx/>
                <a:buSzTx/>
                <a:buFontTx/>
                <a:buNone/>
                <a:tabLst/>
                <a:defRPr/>
              </a:pPr>
              <a:r>
                <a:rPr kumimoji="0" lang="en-US" sz="2900" b="0" i="0" u="none" strike="noStrike" kern="1200" cap="none" spc="0" normalizeH="0" baseline="0" noProof="0" dirty="0" smtClean="0">
                  <a:ln>
                    <a:noFill/>
                  </a:ln>
                  <a:solidFill>
                    <a:prstClr val="white"/>
                  </a:solidFill>
                  <a:effectLst/>
                  <a:uLnTx/>
                  <a:uFillTx/>
                  <a:latin typeface="Calibri" panose="020F0502020204030204"/>
                  <a:ea typeface="+mn-ea"/>
                  <a:cs typeface="+mn-cs"/>
                </a:rPr>
                <a:t>Agency Applies</a:t>
              </a:r>
              <a:endParaRPr kumimoji="0" lang="en-US" sz="2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p:cNvSpPr/>
            <p:nvPr/>
          </p:nvSpPr>
          <p:spPr>
            <a:xfrm>
              <a:off x="8035705" y="1105167"/>
              <a:ext cx="1279658" cy="9954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Bent-Up Arrow 30"/>
            <p:cNvSpPr/>
            <p:nvPr/>
          </p:nvSpPr>
          <p:spPr>
            <a:xfrm rot="5400000">
              <a:off x="6553159" y="3083714"/>
              <a:ext cx="1045171" cy="1189890"/>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6">
                <a:tint val="50000"/>
                <a:hueOff val="0"/>
                <a:satOff val="0"/>
                <a:lumOff val="0"/>
                <a:alphaOff val="0"/>
              </a:schemeClr>
            </a:fillRef>
            <a:effectRef idx="0">
              <a:schemeClr val="accent6">
                <a:tint val="50000"/>
                <a:hueOff val="0"/>
                <a:satOff val="0"/>
                <a:lumOff val="0"/>
                <a:alphaOff val="0"/>
              </a:schemeClr>
            </a:effectRef>
            <a:fontRef idx="minor">
              <a:schemeClr val="lt1">
                <a:hueOff val="0"/>
                <a:satOff val="0"/>
                <a:lumOff val="0"/>
                <a:alphaOff val="0"/>
              </a:schemeClr>
            </a:fontRef>
          </p:style>
        </p:sp>
        <p:sp>
          <p:nvSpPr>
            <p:cNvPr id="32" name="Freeform 31"/>
            <p:cNvSpPr/>
            <p:nvPr/>
          </p:nvSpPr>
          <p:spPr>
            <a:xfrm>
              <a:off x="7735026" y="2371158"/>
              <a:ext cx="1759452" cy="1231559"/>
            </a:xfrm>
            <a:custGeom>
              <a:avLst/>
              <a:gdLst>
                <a:gd name="connsiteX0" fmla="*/ 0 w 1759452"/>
                <a:gd name="connsiteY0" fmla="*/ 205301 h 1231559"/>
                <a:gd name="connsiteX1" fmla="*/ 205301 w 1759452"/>
                <a:gd name="connsiteY1" fmla="*/ 0 h 1231559"/>
                <a:gd name="connsiteX2" fmla="*/ 1554151 w 1759452"/>
                <a:gd name="connsiteY2" fmla="*/ 0 h 1231559"/>
                <a:gd name="connsiteX3" fmla="*/ 1759452 w 1759452"/>
                <a:gd name="connsiteY3" fmla="*/ 205301 h 1231559"/>
                <a:gd name="connsiteX4" fmla="*/ 1759452 w 1759452"/>
                <a:gd name="connsiteY4" fmla="*/ 1026258 h 1231559"/>
                <a:gd name="connsiteX5" fmla="*/ 1554151 w 1759452"/>
                <a:gd name="connsiteY5" fmla="*/ 1231559 h 1231559"/>
                <a:gd name="connsiteX6" fmla="*/ 205301 w 1759452"/>
                <a:gd name="connsiteY6" fmla="*/ 1231559 h 1231559"/>
                <a:gd name="connsiteX7" fmla="*/ 0 w 1759452"/>
                <a:gd name="connsiteY7" fmla="*/ 1026258 h 1231559"/>
                <a:gd name="connsiteX8" fmla="*/ 0 w 1759452"/>
                <a:gd name="connsiteY8" fmla="*/ 205301 h 123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452" h="1231559">
                  <a:moveTo>
                    <a:pt x="0" y="205301"/>
                  </a:moveTo>
                  <a:cubicBezTo>
                    <a:pt x="0" y="91916"/>
                    <a:pt x="91916" y="0"/>
                    <a:pt x="205301" y="0"/>
                  </a:cubicBezTo>
                  <a:lnTo>
                    <a:pt x="1554151" y="0"/>
                  </a:lnTo>
                  <a:cubicBezTo>
                    <a:pt x="1667536" y="0"/>
                    <a:pt x="1759452" y="91916"/>
                    <a:pt x="1759452" y="205301"/>
                  </a:cubicBezTo>
                  <a:lnTo>
                    <a:pt x="1759452" y="1026258"/>
                  </a:lnTo>
                  <a:cubicBezTo>
                    <a:pt x="1759452" y="1139643"/>
                    <a:pt x="1667536" y="1231559"/>
                    <a:pt x="1554151" y="1231559"/>
                  </a:cubicBezTo>
                  <a:lnTo>
                    <a:pt x="205301" y="1231559"/>
                  </a:lnTo>
                  <a:cubicBezTo>
                    <a:pt x="91916" y="1231559"/>
                    <a:pt x="0" y="1139643"/>
                    <a:pt x="0" y="1026258"/>
                  </a:cubicBezTo>
                  <a:lnTo>
                    <a:pt x="0" y="205301"/>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70621" tIns="170621" rIns="170621" bIns="170621" numCol="1" spcCol="1270" anchor="ctr" anchorCtr="0">
              <a:noAutofit/>
            </a:bodyPr>
            <a:lstStyle/>
            <a:p>
              <a:pPr marL="0" marR="0" lvl="0" indent="0" algn="ctr" defTabSz="1289050" rtl="0" eaLnBrk="1" fontAlgn="auto" latinLnBrk="0" hangingPunct="1">
                <a:lnSpc>
                  <a:spcPct val="90000"/>
                </a:lnSpc>
                <a:spcBef>
                  <a:spcPct val="0"/>
                </a:spcBef>
                <a:spcAft>
                  <a:spcPct val="35000"/>
                </a:spcAft>
                <a:buClrTx/>
                <a:buSzTx/>
                <a:buFontTx/>
                <a:buNone/>
                <a:tabLst/>
                <a:defRPr/>
              </a:pPr>
              <a:r>
                <a:rPr kumimoji="0" lang="en-US" sz="2900" b="0" i="0" u="none" strike="noStrike" kern="1200" cap="none" spc="0" normalizeH="0" baseline="0" noProof="0" dirty="0" smtClean="0">
                  <a:ln>
                    <a:noFill/>
                  </a:ln>
                  <a:solidFill>
                    <a:prstClr val="white"/>
                  </a:solidFill>
                  <a:effectLst/>
                  <a:uLnTx/>
                  <a:uFillTx/>
                  <a:latin typeface="Calibri" panose="020F0502020204030204"/>
                  <a:ea typeface="+mn-ea"/>
                  <a:cs typeface="+mn-cs"/>
                </a:rPr>
                <a:t>OCIO</a:t>
              </a:r>
              <a:endParaRPr kumimoji="0" lang="en-US" sz="2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p:cNvSpPr/>
            <p:nvPr/>
          </p:nvSpPr>
          <p:spPr>
            <a:xfrm>
              <a:off x="9494479" y="2488615"/>
              <a:ext cx="1279658" cy="9954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4" name="Bent-Up Arrow 33"/>
            <p:cNvSpPr/>
            <p:nvPr/>
          </p:nvSpPr>
          <p:spPr>
            <a:xfrm rot="10800000" flipH="1">
              <a:off x="10070613" y="2465186"/>
              <a:ext cx="1045171" cy="673727"/>
            </a:xfrm>
            <a:prstGeom prst="bentUpArrow">
              <a:avLst>
                <a:gd name="adj1" fmla="val 32840"/>
                <a:gd name="adj2" fmla="val 25000"/>
                <a:gd name="adj3" fmla="val 35780"/>
              </a:avLst>
            </a:prstGeom>
            <a:solidFill>
              <a:schemeClr val="bg1"/>
            </a:solidFill>
          </p:spPr>
          <p:style>
            <a:lnRef idx="2">
              <a:schemeClr val="lt1">
                <a:hueOff val="0"/>
                <a:satOff val="0"/>
                <a:lumOff val="0"/>
                <a:alphaOff val="0"/>
              </a:schemeClr>
            </a:lnRef>
            <a:fillRef idx="1">
              <a:scrgbClr r="0" g="0" b="0"/>
            </a:fillRef>
            <a:effectRef idx="0">
              <a:schemeClr val="accent6">
                <a:tint val="50000"/>
                <a:hueOff val="0"/>
                <a:satOff val="0"/>
                <a:lumOff val="0"/>
                <a:alphaOff val="0"/>
              </a:schemeClr>
            </a:effectRef>
            <a:fontRef idx="minor">
              <a:schemeClr val="lt1">
                <a:hueOff val="0"/>
                <a:satOff val="0"/>
                <a:lumOff val="0"/>
                <a:alphaOff val="0"/>
              </a:schemeClr>
            </a:fontRef>
          </p:style>
        </p:sp>
        <p:sp>
          <p:nvSpPr>
            <p:cNvPr id="35" name="Freeform 34"/>
            <p:cNvSpPr/>
            <p:nvPr/>
          </p:nvSpPr>
          <p:spPr>
            <a:xfrm>
              <a:off x="10110756" y="3062888"/>
              <a:ext cx="1759452" cy="1231559"/>
            </a:xfrm>
            <a:custGeom>
              <a:avLst/>
              <a:gdLst>
                <a:gd name="connsiteX0" fmla="*/ 0 w 1759452"/>
                <a:gd name="connsiteY0" fmla="*/ 205301 h 1231559"/>
                <a:gd name="connsiteX1" fmla="*/ 205301 w 1759452"/>
                <a:gd name="connsiteY1" fmla="*/ 0 h 1231559"/>
                <a:gd name="connsiteX2" fmla="*/ 1554151 w 1759452"/>
                <a:gd name="connsiteY2" fmla="*/ 0 h 1231559"/>
                <a:gd name="connsiteX3" fmla="*/ 1759452 w 1759452"/>
                <a:gd name="connsiteY3" fmla="*/ 205301 h 1231559"/>
                <a:gd name="connsiteX4" fmla="*/ 1759452 w 1759452"/>
                <a:gd name="connsiteY4" fmla="*/ 1026258 h 1231559"/>
                <a:gd name="connsiteX5" fmla="*/ 1554151 w 1759452"/>
                <a:gd name="connsiteY5" fmla="*/ 1231559 h 1231559"/>
                <a:gd name="connsiteX6" fmla="*/ 205301 w 1759452"/>
                <a:gd name="connsiteY6" fmla="*/ 1231559 h 1231559"/>
                <a:gd name="connsiteX7" fmla="*/ 0 w 1759452"/>
                <a:gd name="connsiteY7" fmla="*/ 1026258 h 1231559"/>
                <a:gd name="connsiteX8" fmla="*/ 0 w 1759452"/>
                <a:gd name="connsiteY8" fmla="*/ 205301 h 123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452" h="1231559">
                  <a:moveTo>
                    <a:pt x="0" y="205301"/>
                  </a:moveTo>
                  <a:cubicBezTo>
                    <a:pt x="0" y="91916"/>
                    <a:pt x="91916" y="0"/>
                    <a:pt x="205301" y="0"/>
                  </a:cubicBezTo>
                  <a:lnTo>
                    <a:pt x="1554151" y="0"/>
                  </a:lnTo>
                  <a:cubicBezTo>
                    <a:pt x="1667536" y="0"/>
                    <a:pt x="1759452" y="91916"/>
                    <a:pt x="1759452" y="205301"/>
                  </a:cubicBezTo>
                  <a:lnTo>
                    <a:pt x="1759452" y="1026258"/>
                  </a:lnTo>
                  <a:cubicBezTo>
                    <a:pt x="1759452" y="1139643"/>
                    <a:pt x="1667536" y="1231559"/>
                    <a:pt x="1554151" y="1231559"/>
                  </a:cubicBezTo>
                  <a:lnTo>
                    <a:pt x="205301" y="1231559"/>
                  </a:lnTo>
                  <a:cubicBezTo>
                    <a:pt x="91916" y="1231559"/>
                    <a:pt x="0" y="1139643"/>
                    <a:pt x="0" y="1026258"/>
                  </a:cubicBezTo>
                  <a:lnTo>
                    <a:pt x="0" y="205301"/>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70621" tIns="170621" rIns="170621" bIns="170621" numCol="1" spcCol="1270" anchor="ctr" anchorCtr="0">
              <a:noAutofit/>
            </a:bodyPr>
            <a:lstStyle/>
            <a:p>
              <a:pPr marL="0" marR="0" lvl="0" indent="0" algn="ctr" defTabSz="128905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rPr>
                <a:t>Approves</a:t>
              </a:r>
              <a:endParaRPr kumimoji="0" lang="en-US" sz="2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p:cNvSpPr/>
            <p:nvPr/>
          </p:nvSpPr>
          <p:spPr>
            <a:xfrm>
              <a:off x="10953252" y="3872063"/>
              <a:ext cx="1279658" cy="9954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7" name="Freeform 36"/>
            <p:cNvSpPr/>
            <p:nvPr/>
          </p:nvSpPr>
          <p:spPr>
            <a:xfrm>
              <a:off x="7711524" y="3678668"/>
              <a:ext cx="1759452" cy="1231559"/>
            </a:xfrm>
            <a:custGeom>
              <a:avLst/>
              <a:gdLst>
                <a:gd name="connsiteX0" fmla="*/ 0 w 1759452"/>
                <a:gd name="connsiteY0" fmla="*/ 205301 h 1231559"/>
                <a:gd name="connsiteX1" fmla="*/ 205301 w 1759452"/>
                <a:gd name="connsiteY1" fmla="*/ 0 h 1231559"/>
                <a:gd name="connsiteX2" fmla="*/ 1554151 w 1759452"/>
                <a:gd name="connsiteY2" fmla="*/ 0 h 1231559"/>
                <a:gd name="connsiteX3" fmla="*/ 1759452 w 1759452"/>
                <a:gd name="connsiteY3" fmla="*/ 205301 h 1231559"/>
                <a:gd name="connsiteX4" fmla="*/ 1759452 w 1759452"/>
                <a:gd name="connsiteY4" fmla="*/ 1026258 h 1231559"/>
                <a:gd name="connsiteX5" fmla="*/ 1554151 w 1759452"/>
                <a:gd name="connsiteY5" fmla="*/ 1231559 h 1231559"/>
                <a:gd name="connsiteX6" fmla="*/ 205301 w 1759452"/>
                <a:gd name="connsiteY6" fmla="*/ 1231559 h 1231559"/>
                <a:gd name="connsiteX7" fmla="*/ 0 w 1759452"/>
                <a:gd name="connsiteY7" fmla="*/ 1026258 h 1231559"/>
                <a:gd name="connsiteX8" fmla="*/ 0 w 1759452"/>
                <a:gd name="connsiteY8" fmla="*/ 205301 h 123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452" h="1231559">
                  <a:moveTo>
                    <a:pt x="0" y="205301"/>
                  </a:moveTo>
                  <a:cubicBezTo>
                    <a:pt x="0" y="91916"/>
                    <a:pt x="91916" y="0"/>
                    <a:pt x="205301" y="0"/>
                  </a:cubicBezTo>
                  <a:lnTo>
                    <a:pt x="1554151" y="0"/>
                  </a:lnTo>
                  <a:cubicBezTo>
                    <a:pt x="1667536" y="0"/>
                    <a:pt x="1759452" y="91916"/>
                    <a:pt x="1759452" y="205301"/>
                  </a:cubicBezTo>
                  <a:lnTo>
                    <a:pt x="1759452" y="1026258"/>
                  </a:lnTo>
                  <a:cubicBezTo>
                    <a:pt x="1759452" y="1139643"/>
                    <a:pt x="1667536" y="1231559"/>
                    <a:pt x="1554151" y="1231559"/>
                  </a:cubicBezTo>
                  <a:lnTo>
                    <a:pt x="205301" y="1231559"/>
                  </a:lnTo>
                  <a:cubicBezTo>
                    <a:pt x="91916" y="1231559"/>
                    <a:pt x="0" y="1139643"/>
                    <a:pt x="0" y="1026258"/>
                  </a:cubicBezTo>
                  <a:lnTo>
                    <a:pt x="0" y="205301"/>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70621" tIns="170621" rIns="170621" bIns="170621" numCol="1" spcCol="1270" anchor="ctr" anchorCtr="0">
              <a:noAutofit/>
            </a:bodyPr>
            <a:lstStyle/>
            <a:p>
              <a:pPr marL="0" marR="0" lvl="0" indent="0" algn="ctr" defTabSz="1289050" rtl="0" eaLnBrk="1" fontAlgn="auto" latinLnBrk="0" hangingPunct="1">
                <a:lnSpc>
                  <a:spcPct val="90000"/>
                </a:lnSpc>
                <a:spcBef>
                  <a:spcPct val="0"/>
                </a:spcBef>
                <a:spcAft>
                  <a:spcPct val="35000"/>
                </a:spcAft>
                <a:buClrTx/>
                <a:buSzTx/>
                <a:buFontTx/>
                <a:buNone/>
                <a:tabLst/>
                <a:defRPr/>
              </a:pPr>
              <a:r>
                <a:rPr kumimoji="0" lang="en-US" sz="2900" b="0" i="0" u="none" strike="noStrike" kern="1200" cap="none" spc="0" normalizeH="0" baseline="0" noProof="0" dirty="0" smtClean="0">
                  <a:ln>
                    <a:noFill/>
                  </a:ln>
                  <a:solidFill>
                    <a:prstClr val="white"/>
                  </a:solidFill>
                  <a:effectLst/>
                  <a:uLnTx/>
                  <a:uFillTx/>
                  <a:latin typeface="Calibri" panose="020F0502020204030204"/>
                  <a:ea typeface="+mn-ea"/>
                  <a:cs typeface="+mn-cs"/>
                </a:rPr>
                <a:t>OFM</a:t>
              </a:r>
              <a:endParaRPr kumimoji="0" lang="en-US" sz="2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5" name="TextBox 24"/>
          <p:cNvSpPr txBox="1"/>
          <p:nvPr/>
        </p:nvSpPr>
        <p:spPr>
          <a:xfrm>
            <a:off x="8813845" y="1196565"/>
            <a:ext cx="270402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FY17-19</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Right Arrow 25"/>
          <p:cNvSpPr/>
          <p:nvPr/>
        </p:nvSpPr>
        <p:spPr>
          <a:xfrm>
            <a:off x="9737676" y="3394425"/>
            <a:ext cx="663282" cy="632557"/>
          </a:xfrm>
          <a:prstGeom prst="rightArrow">
            <a:avLst/>
          </a:prstGeom>
        </p:spPr>
        <p:style>
          <a:lnRef idx="2">
            <a:schemeClr val="lt1">
              <a:hueOff val="0"/>
              <a:satOff val="0"/>
              <a:lumOff val="0"/>
              <a:alphaOff val="0"/>
            </a:schemeClr>
          </a:lnRef>
          <a:fillRef idx="1">
            <a:schemeClr val="accent6">
              <a:tint val="50000"/>
              <a:hueOff val="0"/>
              <a:satOff val="0"/>
              <a:lumOff val="0"/>
              <a:alphaOff val="0"/>
            </a:schemeClr>
          </a:fillRef>
          <a:effectRef idx="0">
            <a:schemeClr val="accent6">
              <a:tint val="50000"/>
              <a:hueOff val="0"/>
              <a:satOff val="0"/>
              <a:lumOff val="0"/>
              <a:alphaOff val="0"/>
            </a:schemeClr>
          </a:effectRef>
          <a:fontRef idx="minor">
            <a:schemeClr val="lt1">
              <a:hueOff val="0"/>
              <a:satOff val="0"/>
              <a:lumOff val="0"/>
              <a:alphaOff val="0"/>
            </a:schemeClr>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hueOff val="0"/>
                  <a:satOff val="0"/>
                  <a:lumOff val="0"/>
                  <a:alphaOff val="0"/>
                </a:prstClr>
              </a:solidFill>
              <a:effectLst/>
              <a:uLnTx/>
              <a:uFillTx/>
              <a:latin typeface="Calibri" panose="020F0502020204030204"/>
              <a:ea typeface="+mn-ea"/>
              <a:cs typeface="+mn-cs"/>
            </a:endParaRPr>
          </a:p>
        </p:txBody>
      </p:sp>
      <p:cxnSp>
        <p:nvCxnSpPr>
          <p:cNvPr id="39" name="Straight Connector 38"/>
          <p:cNvCxnSpPr/>
          <p:nvPr/>
        </p:nvCxnSpPr>
        <p:spPr>
          <a:xfrm>
            <a:off x="6591300" y="739365"/>
            <a:ext cx="57150" cy="5338845"/>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14691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SecureAccess Washington	</a:t>
            </a:r>
            <a:endParaRPr lang="en-US" dirty="0"/>
          </a:p>
        </p:txBody>
      </p:sp>
      <p:sp>
        <p:nvSpPr>
          <p:cNvPr id="3" name="Text Placeholder 2"/>
          <p:cNvSpPr>
            <a:spLocks noGrp="1"/>
          </p:cNvSpPr>
          <p:nvPr>
            <p:ph type="body" sz="quarter" idx="12"/>
          </p:nvPr>
        </p:nvSpPr>
        <p:spPr/>
        <p:txBody>
          <a:bodyPr/>
          <a:lstStyle/>
          <a:p>
            <a:r>
              <a:rPr lang="en-US" dirty="0" smtClean="0"/>
              <a:t>A Unified Single Sign-on Strategy</a:t>
            </a:r>
            <a:endParaRPr lang="en-US" dirty="0"/>
          </a:p>
        </p:txBody>
      </p:sp>
    </p:spTree>
    <p:extLst>
      <p:ext uri="{BB962C8B-B14F-4D97-AF65-F5344CB8AC3E}">
        <p14:creationId xmlns:p14="http://schemas.microsoft.com/office/powerpoint/2010/main" val="31940965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975836" y="201448"/>
          <a:ext cx="7551080" cy="899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nvPr>
        </p:nvGraphicFramePr>
        <p:xfrm>
          <a:off x="150648" y="1513490"/>
          <a:ext cx="12041352" cy="41726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8"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09624" y="4282440"/>
            <a:ext cx="3782376" cy="2357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088556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extLst/>
          </p:nvPr>
        </p:nvGraphicFramePr>
        <p:xfrm>
          <a:off x="285405" y="171417"/>
          <a:ext cx="4917215" cy="899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2"/>
          <p:cNvSpPr txBox="1">
            <a:spLocks/>
          </p:cNvSpPr>
          <p:nvPr/>
        </p:nvSpPr>
        <p:spPr>
          <a:xfrm>
            <a:off x="509373" y="4444058"/>
            <a:ext cx="7415427" cy="1383717"/>
          </a:xfrm>
          <a:prstGeom prst="round2DiagRect">
            <a:avLst/>
          </a:prstGeom>
        </p:spPr>
        <p:style>
          <a:lnRef idx="3">
            <a:schemeClr val="lt1"/>
          </a:lnRef>
          <a:fillRef idx="1">
            <a:schemeClr val="accent4"/>
          </a:fillRef>
          <a:effectRef idx="1">
            <a:schemeClr val="accent4"/>
          </a:effectRef>
          <a:fontRef idx="minor">
            <a:schemeClr val="lt1"/>
          </a:fontRef>
        </p:style>
        <p:txBody>
          <a:bodyPr vert="horz"/>
          <a:lstStyle>
            <a:lvl1pPr marL="0" marR="0" indent="0" algn="l" defTabSz="768113" rtl="0" eaLnBrk="1" fontAlgn="auto" latinLnBrk="0" hangingPunct="1">
              <a:lnSpc>
                <a:spcPct val="90000"/>
              </a:lnSpc>
              <a:spcBef>
                <a:spcPct val="20000"/>
              </a:spcBef>
              <a:spcAft>
                <a:spcPts val="0"/>
              </a:spcAft>
              <a:buClr>
                <a:srgbClr val="E96D1F"/>
              </a:buClr>
              <a:buSzPct val="100000"/>
              <a:buFont typeface="Arial"/>
              <a:buNone/>
              <a:tabLst/>
              <a:defRPr sz="2000" kern="1200" spc="0" baseline="0">
                <a:solidFill>
                  <a:srgbClr val="0C3A69"/>
                </a:solidFill>
                <a:latin typeface="+mn-lt"/>
                <a:ea typeface="+mn-ea"/>
                <a:cs typeface="Trebuchet MS"/>
              </a:defRPr>
            </a:lvl1pPr>
            <a:lvl2pPr marL="481089" marR="0" indent="-198711" algn="l" defTabSz="768113" rtl="0" eaLnBrk="1" fontAlgn="auto" latinLnBrk="0" hangingPunct="1">
              <a:lnSpc>
                <a:spcPct val="90000"/>
              </a:lnSpc>
              <a:spcBef>
                <a:spcPct val="20000"/>
              </a:spcBef>
              <a:spcAft>
                <a:spcPts val="0"/>
              </a:spcAft>
              <a:buClr>
                <a:srgbClr val="E96D1F"/>
              </a:buClr>
              <a:buSzPct val="70000"/>
              <a:buFontTx/>
              <a:buBlip>
                <a:blip r:embed="rId7"/>
              </a:buBlip>
              <a:tabLst/>
              <a:defRPr sz="2400" kern="1200" spc="0" baseline="0">
                <a:solidFill>
                  <a:schemeClr val="dk1"/>
                </a:solidFill>
                <a:latin typeface="+mn-lt"/>
                <a:ea typeface="+mn-ea"/>
                <a:cs typeface="+mn-cs"/>
              </a:defRPr>
            </a:lvl2pPr>
            <a:lvl3pPr marL="658882" marR="0" indent="-188252" algn="l" defTabSz="768113" rtl="0" eaLnBrk="1" fontAlgn="auto" latinLnBrk="0" hangingPunct="1">
              <a:lnSpc>
                <a:spcPct val="90000"/>
              </a:lnSpc>
              <a:spcBef>
                <a:spcPct val="20000"/>
              </a:spcBef>
              <a:spcAft>
                <a:spcPts val="0"/>
              </a:spcAft>
              <a:buClr>
                <a:srgbClr val="E96D1F"/>
              </a:buClr>
              <a:buSzPct val="70000"/>
              <a:buFontTx/>
              <a:buBlip>
                <a:blip r:embed="rId7"/>
              </a:buBlip>
              <a:tabLst/>
              <a:defRPr sz="2000" kern="1200" spc="0" baseline="0">
                <a:solidFill>
                  <a:schemeClr val="dk1"/>
                </a:solidFill>
                <a:latin typeface="+mn-lt"/>
                <a:ea typeface="+mn-ea"/>
                <a:cs typeface="+mn-cs"/>
              </a:defRPr>
            </a:lvl3pPr>
            <a:lvl4pPr marL="847134" marR="0" indent="-188252" algn="l" defTabSz="768113" rtl="0" eaLnBrk="1" fontAlgn="auto" latinLnBrk="0" hangingPunct="1">
              <a:lnSpc>
                <a:spcPct val="90000"/>
              </a:lnSpc>
              <a:spcBef>
                <a:spcPct val="20000"/>
              </a:spcBef>
              <a:spcAft>
                <a:spcPts val="0"/>
              </a:spcAft>
              <a:buClr>
                <a:srgbClr val="E96D1F"/>
              </a:buClr>
              <a:buSzPct val="70000"/>
              <a:buFontTx/>
              <a:buBlip>
                <a:blip r:embed="rId7"/>
              </a:buBlip>
              <a:tabLst/>
              <a:defRPr sz="1800" kern="1200" spc="0" baseline="0">
                <a:solidFill>
                  <a:schemeClr val="dk1"/>
                </a:solidFill>
                <a:latin typeface="+mn-lt"/>
                <a:ea typeface="+mn-ea"/>
                <a:cs typeface="+mn-cs"/>
              </a:defRPr>
            </a:lvl4pPr>
            <a:lvl5pPr marL="1035387" marR="0" indent="-188252" algn="l" defTabSz="768113" rtl="0" eaLnBrk="1" fontAlgn="auto" latinLnBrk="0" hangingPunct="1">
              <a:lnSpc>
                <a:spcPct val="90000"/>
              </a:lnSpc>
              <a:spcBef>
                <a:spcPct val="20000"/>
              </a:spcBef>
              <a:spcAft>
                <a:spcPts val="0"/>
              </a:spcAft>
              <a:buClr>
                <a:srgbClr val="E96D1F"/>
              </a:buClr>
              <a:buSzPct val="70000"/>
              <a:buFontTx/>
              <a:buBlip>
                <a:blip r:embed="rId7"/>
              </a:buBlip>
              <a:tabLst/>
              <a:defRPr sz="1600" kern="1200" spc="0" baseline="0">
                <a:solidFill>
                  <a:schemeClr val="dk1"/>
                </a:solidFill>
                <a:latin typeface="+mn-lt"/>
                <a:ea typeface="+mn-ea"/>
                <a:cs typeface="+mn-cs"/>
              </a:defRPr>
            </a:lvl5pPr>
            <a:lvl6pPr marL="2112310" indent="-192029" algn="l" defTabSz="768113" rtl="0" eaLnBrk="1" latinLnBrk="0" hangingPunct="1">
              <a:spcBef>
                <a:spcPct val="20000"/>
              </a:spcBef>
              <a:buFont typeface="Arial" pitchFamily="34" charset="0"/>
              <a:buChar char="•"/>
              <a:defRPr sz="1600" kern="1200">
                <a:solidFill>
                  <a:schemeClr val="dk1"/>
                </a:solidFill>
                <a:latin typeface="+mn-lt"/>
                <a:ea typeface="+mn-ea"/>
                <a:cs typeface="+mn-cs"/>
              </a:defRPr>
            </a:lvl6pPr>
            <a:lvl7pPr marL="2496368" indent="-192029" algn="l" defTabSz="768113" rtl="0" eaLnBrk="1" latinLnBrk="0" hangingPunct="1">
              <a:spcBef>
                <a:spcPct val="20000"/>
              </a:spcBef>
              <a:buFont typeface="Arial" pitchFamily="34" charset="0"/>
              <a:buChar char="•"/>
              <a:defRPr sz="1600" kern="1200">
                <a:solidFill>
                  <a:schemeClr val="dk1"/>
                </a:solidFill>
                <a:latin typeface="+mn-lt"/>
                <a:ea typeface="+mn-ea"/>
                <a:cs typeface="+mn-cs"/>
              </a:defRPr>
            </a:lvl7pPr>
            <a:lvl8pPr marL="2880424" indent="-192029" algn="l" defTabSz="768113" rtl="0" eaLnBrk="1" latinLnBrk="0" hangingPunct="1">
              <a:spcBef>
                <a:spcPct val="20000"/>
              </a:spcBef>
              <a:buFont typeface="Arial" pitchFamily="34" charset="0"/>
              <a:buChar char="•"/>
              <a:defRPr sz="1600" kern="1200">
                <a:solidFill>
                  <a:schemeClr val="dk1"/>
                </a:solidFill>
                <a:latin typeface="+mn-lt"/>
                <a:ea typeface="+mn-ea"/>
                <a:cs typeface="+mn-cs"/>
              </a:defRPr>
            </a:lvl8pPr>
            <a:lvl9pPr marL="3264482" indent="-192029" algn="l" defTabSz="768113" rtl="0" eaLnBrk="1" latinLnBrk="0" hangingPunct="1">
              <a:spcBef>
                <a:spcPct val="20000"/>
              </a:spcBef>
              <a:buFont typeface="Arial" pitchFamily="34" charset="0"/>
              <a:buChar char="•"/>
              <a:defRPr sz="1600" kern="1200">
                <a:solidFill>
                  <a:schemeClr val="dk1"/>
                </a:solidFill>
                <a:latin typeface="+mn-lt"/>
                <a:ea typeface="+mn-ea"/>
                <a:cs typeface="+mn-cs"/>
              </a:defRPr>
            </a:lvl9pPr>
          </a:lstStyle>
          <a:p>
            <a:pPr marL="457200" lvl="1" indent="0">
              <a:buNone/>
            </a:pPr>
            <a:r>
              <a:rPr lang="en-US" sz="2800" dirty="0" smtClean="0">
                <a:solidFill>
                  <a:schemeClr val="bg1"/>
                </a:solidFill>
              </a:rPr>
              <a:t>Agencies implement, manage, develop, support, and configure SEAP independent of SAW</a:t>
            </a:r>
            <a:endParaRPr lang="en-US" sz="2800" dirty="0">
              <a:solidFill>
                <a:schemeClr val="bg1"/>
              </a:solidFill>
            </a:endParaRPr>
          </a:p>
        </p:txBody>
      </p:sp>
      <p:graphicFrame>
        <p:nvGraphicFramePr>
          <p:cNvPr id="6" name="Diagram 5"/>
          <p:cNvGraphicFramePr/>
          <p:nvPr>
            <p:extLst/>
          </p:nvPr>
        </p:nvGraphicFramePr>
        <p:xfrm>
          <a:off x="516633" y="1629103"/>
          <a:ext cx="11360057" cy="30374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extBox 1"/>
          <p:cNvSpPr txBox="1"/>
          <p:nvPr/>
        </p:nvSpPr>
        <p:spPr>
          <a:xfrm>
            <a:off x="1673157" y="963038"/>
            <a:ext cx="5262664" cy="593387"/>
          </a:xfrm>
          <a:prstGeom prst="rect">
            <a:avLst/>
          </a:prstGeom>
        </p:spPr>
        <p:style>
          <a:lnRef idx="1">
            <a:schemeClr val="dk1"/>
          </a:lnRef>
          <a:fillRef idx="3">
            <a:schemeClr val="dk1"/>
          </a:fillRef>
          <a:effectRef idx="2">
            <a:schemeClr val="dk1"/>
          </a:effectRef>
          <a:fontRef idx="minor">
            <a:schemeClr val="lt1"/>
          </a:fontRef>
        </p:style>
        <p:txBody>
          <a:bodyPr wrap="square" lIns="182880" tIns="146304" rIns="182880" bIns="146304" rtlCol="0">
            <a:noAutofit/>
          </a:bodyPr>
          <a:lstStyle/>
          <a:p>
            <a:pPr algn="ctr">
              <a:spcAft>
                <a:spcPts val="600"/>
              </a:spcAft>
              <a:buSzPct val="70000"/>
            </a:pPr>
            <a:r>
              <a:rPr lang="en-US" sz="2400" u="sng" spc="-70" dirty="0" smtClean="0">
                <a:solidFill>
                  <a:schemeClr val="bg1"/>
                </a:solidFill>
              </a:rPr>
              <a:t>S</a:t>
            </a:r>
            <a:r>
              <a:rPr lang="en-US" sz="2400" spc="-70" dirty="0" smtClean="0">
                <a:solidFill>
                  <a:schemeClr val="bg1"/>
                </a:solidFill>
              </a:rPr>
              <a:t>AW </a:t>
            </a:r>
            <a:r>
              <a:rPr lang="en-US" sz="2400" u="sng" spc="-70" dirty="0" smtClean="0">
                <a:solidFill>
                  <a:schemeClr val="bg1"/>
                </a:solidFill>
              </a:rPr>
              <a:t>E</a:t>
            </a:r>
            <a:r>
              <a:rPr lang="en-US" sz="2400" spc="-70" dirty="0" smtClean="0">
                <a:solidFill>
                  <a:schemeClr val="bg1"/>
                </a:solidFill>
              </a:rPr>
              <a:t>nabled </a:t>
            </a:r>
            <a:r>
              <a:rPr lang="en-US" sz="2400" u="sng" spc="-70" dirty="0" smtClean="0">
                <a:solidFill>
                  <a:schemeClr val="bg1"/>
                </a:solidFill>
              </a:rPr>
              <a:t>A</a:t>
            </a:r>
            <a:r>
              <a:rPr lang="en-US" sz="2400" spc="-70" dirty="0" smtClean="0">
                <a:solidFill>
                  <a:schemeClr val="bg1"/>
                </a:solidFill>
              </a:rPr>
              <a:t>gency </a:t>
            </a:r>
            <a:r>
              <a:rPr lang="en-US" sz="2400" u="sng" spc="-70" dirty="0" smtClean="0">
                <a:solidFill>
                  <a:schemeClr val="bg1"/>
                </a:solidFill>
              </a:rPr>
              <a:t>P</a:t>
            </a:r>
            <a:r>
              <a:rPr lang="en-US" sz="2400" spc="-70" dirty="0" smtClean="0">
                <a:solidFill>
                  <a:schemeClr val="bg1"/>
                </a:solidFill>
              </a:rPr>
              <a:t>ortal</a:t>
            </a:r>
          </a:p>
        </p:txBody>
      </p:sp>
      <p:pic>
        <p:nvPicPr>
          <p:cNvPr id="2050" name="Picture 2" descr="C:\Users\heidig\AppData\Local\Microsoft\Windows\Temporary Internet Files\Content.IE5\8SEFLOZX\computers[1].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42082" y="4074349"/>
            <a:ext cx="3532926" cy="278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98852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97408" y="159407"/>
          <a:ext cx="6041821" cy="899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hart 5"/>
          <p:cNvGraphicFramePr>
            <a:graphicFrameLocks/>
          </p:cNvGraphicFramePr>
          <p:nvPr>
            <p:extLst/>
          </p:nvPr>
        </p:nvGraphicFramePr>
        <p:xfrm>
          <a:off x="84083" y="1303283"/>
          <a:ext cx="11992303" cy="460353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85887740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6958" y="417668"/>
            <a:ext cx="1584867" cy="1371600"/>
          </a:xfrm>
          <a:prstGeom prst="rect">
            <a:avLst/>
          </a:prstGeom>
        </p:spPr>
      </p:pic>
      <p:graphicFrame>
        <p:nvGraphicFramePr>
          <p:cNvPr id="4" name="Diagram 3"/>
          <p:cNvGraphicFramePr/>
          <p:nvPr>
            <p:extLst/>
          </p:nvPr>
        </p:nvGraphicFramePr>
        <p:xfrm>
          <a:off x="507999" y="2238703"/>
          <a:ext cx="11116441" cy="3300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738842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eidig\AppData\Local\Microsoft\Windows\Temporary Internet Files\Content.IE5\09JQ2KIL\SCRM[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8032" y="0"/>
            <a:ext cx="2751074" cy="21647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Diagram 9"/>
          <p:cNvGraphicFramePr/>
          <p:nvPr>
            <p:extLst/>
          </p:nvPr>
        </p:nvGraphicFramePr>
        <p:xfrm>
          <a:off x="7752484" y="6012112"/>
          <a:ext cx="4192174" cy="584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nvPr>
        </p:nvGraphicFramePr>
        <p:xfrm>
          <a:off x="261667" y="1575203"/>
          <a:ext cx="11197087" cy="8309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Diagram 4"/>
          <p:cNvGraphicFramePr/>
          <p:nvPr>
            <p:extLst/>
          </p:nvPr>
        </p:nvGraphicFramePr>
        <p:xfrm>
          <a:off x="261666" y="2406200"/>
          <a:ext cx="11682991" cy="316428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23762820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06220613"/>
              </p:ext>
            </p:extLst>
          </p:nvPr>
        </p:nvGraphicFramePr>
        <p:xfrm>
          <a:off x="2130641" y="0"/>
          <a:ext cx="8504807" cy="5974080"/>
        </p:xfrm>
        <a:graphic>
          <a:graphicData uri="http://schemas.openxmlformats.org/drawingml/2006/table">
            <a:tbl>
              <a:tblPr>
                <a:tableStyleId>{5C22544A-7EE6-4342-B048-85BDC9FD1C3A}</a:tableStyleId>
              </a:tblPr>
              <a:tblGrid>
                <a:gridCol w="1335560">
                  <a:extLst>
                    <a:ext uri="{9D8B030D-6E8A-4147-A177-3AD203B41FA5}">
                      <a16:colId xmlns:a16="http://schemas.microsoft.com/office/drawing/2014/main" val="20000"/>
                    </a:ext>
                  </a:extLst>
                </a:gridCol>
                <a:gridCol w="3928115">
                  <a:extLst>
                    <a:ext uri="{9D8B030D-6E8A-4147-A177-3AD203B41FA5}">
                      <a16:colId xmlns:a16="http://schemas.microsoft.com/office/drawing/2014/main" val="20001"/>
                    </a:ext>
                  </a:extLst>
                </a:gridCol>
                <a:gridCol w="3241132">
                  <a:extLst>
                    <a:ext uri="{9D8B030D-6E8A-4147-A177-3AD203B41FA5}">
                      <a16:colId xmlns:a16="http://schemas.microsoft.com/office/drawing/2014/main" val="20002"/>
                    </a:ext>
                  </a:extLst>
                </a:gridCol>
              </a:tblGrid>
              <a:tr h="247125">
                <a:tc gridSpan="3">
                  <a:txBody>
                    <a:bodyPr/>
                    <a:lstStyle/>
                    <a:p>
                      <a:pPr marL="0" marR="0" algn="ctr">
                        <a:spcBef>
                          <a:spcPts val="600"/>
                        </a:spcBef>
                        <a:spcAft>
                          <a:spcPts val="600"/>
                        </a:spcAft>
                        <a:tabLst>
                          <a:tab pos="5943600" algn="r"/>
                          <a:tab pos="1143000" algn="l"/>
                          <a:tab pos="2903220" algn="ctr"/>
                        </a:tabLst>
                      </a:pPr>
                      <a:r>
                        <a:rPr lang="en-US" sz="3200" b="1" cap="small" baseline="0" dirty="0" smtClean="0">
                          <a:solidFill>
                            <a:schemeClr val="tx2"/>
                          </a:solidFill>
                          <a:effectLst/>
                        </a:rPr>
                        <a:t>Agenda</a:t>
                      </a:r>
                      <a:endParaRPr lang="en-US" sz="3200" b="1" baseline="0" dirty="0">
                        <a:solidFill>
                          <a:schemeClr val="tx2"/>
                        </a:solidFill>
                        <a:effectLst/>
                        <a:latin typeface="Times New Roman" panose="02020603050405020304" pitchFamily="18" charset="0"/>
                        <a:ea typeface="Times New Roman" panose="02020603050405020304" pitchFamily="18" charset="0"/>
                      </a:endParaRPr>
                    </a:p>
                  </a:txBody>
                  <a:tcPr marL="46868" marR="46868"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39008">
                <a:tc>
                  <a:txBody>
                    <a:bodyPr/>
                    <a:lstStyle/>
                    <a:p>
                      <a:pPr marL="0" marR="0" algn="ctr">
                        <a:spcBef>
                          <a:spcPts val="240"/>
                        </a:spcBef>
                        <a:spcAft>
                          <a:spcPts val="240"/>
                        </a:spcAft>
                      </a:pPr>
                      <a:r>
                        <a:rPr lang="en-US" sz="1800" b="1" dirty="0">
                          <a:effectLst/>
                          <a:latin typeface="Calibri" panose="020F0502020204030204" pitchFamily="34" charset="0"/>
                          <a:ea typeface="Times New Roman" panose="02020603050405020304" pitchFamily="18" charset="0"/>
                        </a:rPr>
                        <a:t>Time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240"/>
                        </a:spcBef>
                        <a:spcAft>
                          <a:spcPts val="240"/>
                        </a:spcAft>
                      </a:pPr>
                      <a:r>
                        <a:rPr lang="en-US" sz="1800" b="1">
                          <a:effectLst/>
                          <a:latin typeface="Calibri" panose="020F0502020204030204" pitchFamily="34" charset="0"/>
                          <a:ea typeface="Times New Roman" panose="02020603050405020304" pitchFamily="18" charset="0"/>
                        </a:rPr>
                        <a:t>Topic</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240"/>
                        </a:spcBef>
                        <a:spcAft>
                          <a:spcPts val="240"/>
                        </a:spcAft>
                      </a:pPr>
                      <a:r>
                        <a:rPr lang="en-US" sz="1800" b="1" dirty="0">
                          <a:effectLst/>
                          <a:latin typeface="Calibri" panose="020F0502020204030204" pitchFamily="34" charset="0"/>
                          <a:ea typeface="Times New Roman" panose="02020603050405020304" pitchFamily="18" charset="0"/>
                        </a:rPr>
                        <a:t>Topic Lead</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39008">
                <a:tc>
                  <a:txBody>
                    <a:bodyPr/>
                    <a:lstStyle/>
                    <a:p>
                      <a:pPr marL="0" marR="0">
                        <a:spcBef>
                          <a:spcPts val="0"/>
                        </a:spcBef>
                        <a:spcAft>
                          <a:spcPts val="0"/>
                        </a:spcAft>
                      </a:pPr>
                      <a:r>
                        <a:rPr lang="en-US" sz="1800" dirty="0">
                          <a:solidFill>
                            <a:schemeClr val="tx2"/>
                          </a:solidFill>
                          <a:effectLst/>
                          <a:latin typeface="Calibri" panose="020F0502020204030204" pitchFamily="34" charset="0"/>
                          <a:ea typeface="Times New Roman" panose="02020603050405020304" pitchFamily="18" charset="0"/>
                          <a:cs typeface="Arial" panose="020B0604020202020204" pitchFamily="34" charset="0"/>
                        </a:rPr>
                        <a:t>1:30 – 1:35</a:t>
                      </a:r>
                      <a:endParaRPr lang="en-US" sz="18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a:solidFill>
                            <a:schemeClr val="tx2"/>
                          </a:solidFill>
                          <a:effectLst/>
                          <a:latin typeface="Calibri" panose="020F0502020204030204" pitchFamily="34" charset="0"/>
                          <a:ea typeface="Times New Roman" panose="02020603050405020304" pitchFamily="18" charset="0"/>
                          <a:cs typeface="Arial" panose="020B0604020202020204" pitchFamily="34" charset="0"/>
                        </a:rPr>
                        <a:t>Welcome and Introductions</a:t>
                      </a:r>
                      <a:endParaRPr lang="en-US" sz="180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a:solidFill>
                            <a:schemeClr val="tx2"/>
                          </a:solidFill>
                          <a:effectLst/>
                          <a:latin typeface="Calibri" panose="020F0502020204030204" pitchFamily="34" charset="0"/>
                          <a:ea typeface="Times New Roman" panose="02020603050405020304" pitchFamily="18" charset="0"/>
                          <a:cs typeface="Arial" panose="020B0604020202020204" pitchFamily="34" charset="0"/>
                        </a:rPr>
                        <a:t>Matt Bailey</a:t>
                      </a:r>
                      <a:endParaRPr lang="en-US" sz="180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78016">
                <a:tc>
                  <a:txBody>
                    <a:bodyPr/>
                    <a:lstStyle/>
                    <a:p>
                      <a:pPr marL="0" marR="0">
                        <a:spcBef>
                          <a:spcPts val="0"/>
                        </a:spcBef>
                        <a:spcAft>
                          <a:spcPts val="0"/>
                        </a:spcAft>
                      </a:pPr>
                      <a:r>
                        <a:rPr lang="en-US" sz="1800" dirty="0">
                          <a:solidFill>
                            <a:schemeClr val="tx2"/>
                          </a:solidFill>
                          <a:effectLst/>
                          <a:latin typeface="Calibri" panose="020F0502020204030204" pitchFamily="34" charset="0"/>
                          <a:ea typeface="Times New Roman" panose="02020603050405020304" pitchFamily="18" charset="0"/>
                          <a:cs typeface="Arial" panose="020B0604020202020204" pitchFamily="34" charset="0"/>
                        </a:rPr>
                        <a:t>1:35 – 1:55 </a:t>
                      </a:r>
                      <a:endParaRPr lang="en-US" sz="18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Arial" panose="020B0604020202020204" pitchFamily="34" charset="0"/>
                        </a:rPr>
                        <a:t>IT Pool Process</a:t>
                      </a:r>
                      <a:endParaRPr lang="en-US" sz="18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Arial" panose="020B0604020202020204" pitchFamily="34" charset="0"/>
                        </a:rPr>
                        <a:t>Regan Hess, OFM</a:t>
                      </a:r>
                    </a:p>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Arial" panose="020B0604020202020204" pitchFamily="34" charset="0"/>
                        </a:rPr>
                        <a:t>Whitney</a:t>
                      </a:r>
                      <a:r>
                        <a:rPr lang="en-US" sz="1800" baseline="0" dirty="0" smtClean="0">
                          <a:solidFill>
                            <a:schemeClr val="tx2"/>
                          </a:solidFill>
                          <a:effectLst/>
                          <a:latin typeface="Calibri" panose="020F0502020204030204" pitchFamily="34" charset="0"/>
                          <a:ea typeface="Times New Roman" panose="02020603050405020304" pitchFamily="18" charset="0"/>
                          <a:cs typeface="Arial" panose="020B0604020202020204" pitchFamily="34" charset="0"/>
                        </a:rPr>
                        <a:t> Dickinson, OCIO</a:t>
                      </a:r>
                      <a:endParaRPr lang="en-US" sz="18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139008">
                <a:tc>
                  <a:txBody>
                    <a:bodyPr/>
                    <a:lstStyle/>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Arial" panose="020B0604020202020204" pitchFamily="34" charset="0"/>
                        </a:rPr>
                        <a:t>1:55 –</a:t>
                      </a:r>
                      <a:r>
                        <a:rPr lang="en-US" sz="1800" baseline="0" dirty="0" smtClean="0">
                          <a:solidFill>
                            <a:schemeClr val="tx2"/>
                          </a:solidFill>
                          <a:effectLst/>
                          <a:latin typeface="Calibri" panose="020F0502020204030204" pitchFamily="34" charset="0"/>
                          <a:ea typeface="Times New Roman" panose="02020603050405020304" pitchFamily="18" charset="0"/>
                          <a:cs typeface="Arial" panose="020B0604020202020204" pitchFamily="34" charset="0"/>
                        </a:rPr>
                        <a:t> 2:00</a:t>
                      </a:r>
                      <a:endParaRPr lang="en-US" sz="18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Arial" panose="020B0604020202020204" pitchFamily="34" charset="0"/>
                        </a:rPr>
                        <a:t>Legislative Update</a:t>
                      </a:r>
                      <a:endParaRPr lang="en-US" sz="18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Arial" panose="020B0604020202020204" pitchFamily="34" charset="0"/>
                        </a:rPr>
                        <a:t>Connie Michener, WaTech</a:t>
                      </a:r>
                      <a:endParaRPr lang="en-US" sz="18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417024">
                <a:tc>
                  <a:txBody>
                    <a:bodyPr/>
                    <a:lstStyle/>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Arial" panose="020B0604020202020204" pitchFamily="34" charset="0"/>
                        </a:rPr>
                        <a:t>2:00 – 2:20</a:t>
                      </a:r>
                      <a:endParaRPr lang="en-US" sz="18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Arial" panose="020B0604020202020204" pitchFamily="34" charset="0"/>
                        </a:rPr>
                        <a:t>SAW User Interface Modernization</a:t>
                      </a:r>
                      <a:endParaRPr lang="en-US" sz="18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dirty="0">
                          <a:solidFill>
                            <a:schemeClr val="tx2"/>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800" dirty="0">
                        <a:solidFill>
                          <a:schemeClr val="tx2"/>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Arial" panose="020B0604020202020204" pitchFamily="34" charset="0"/>
                        </a:rPr>
                        <a:t>Scott Barringer, WaTech</a:t>
                      </a:r>
                      <a:endParaRPr lang="en-US" sz="1800" dirty="0">
                        <a:solidFill>
                          <a:schemeClr val="tx2"/>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chemeClr val="tx2"/>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800" dirty="0" smtClean="0">
                        <a:solidFill>
                          <a:schemeClr val="tx2"/>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5"/>
                  </a:ext>
                </a:extLst>
              </a:tr>
              <a:tr h="139008">
                <a:tc>
                  <a:txBody>
                    <a:bodyPr/>
                    <a:lstStyle/>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2:20 – 2:50</a:t>
                      </a:r>
                      <a:endParaRPr lang="en-US" sz="18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One Washington Update</a:t>
                      </a:r>
                      <a:endParaRPr lang="en-US" sz="18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Stacey Scott,</a:t>
                      </a:r>
                      <a:r>
                        <a:rPr lang="en-US" sz="1800" baseline="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 OFM</a:t>
                      </a:r>
                      <a:endParaRPr lang="en-US" sz="180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4221970566"/>
                  </a:ext>
                </a:extLst>
              </a:tr>
              <a:tr h="1112064">
                <a:tc>
                  <a:txBody>
                    <a:bodyPr/>
                    <a:lstStyle/>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2:50 – 3:25 </a:t>
                      </a:r>
                      <a:endParaRPr lang="en-US" sz="18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Update from the Office of the Chief Information Officer (OCIO)</a:t>
                      </a:r>
                    </a:p>
                    <a:p>
                      <a:pPr marL="285750" marR="0" indent="-285750">
                        <a:spcBef>
                          <a:spcPts val="0"/>
                        </a:spcBef>
                        <a:spcAft>
                          <a:spcPts val="0"/>
                        </a:spcAft>
                        <a:buFont typeface="Arial" panose="020B0604020202020204" pitchFamily="34" charset="0"/>
                        <a:buChar char="•"/>
                      </a:pPr>
                      <a:r>
                        <a:rPr lang="en-US" sz="180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2017 – 2019 IT Strategic Technology Plan</a:t>
                      </a:r>
                    </a:p>
                    <a:p>
                      <a:pPr marL="285750" marR="0" indent="-285750">
                        <a:spcBef>
                          <a:spcPts val="0"/>
                        </a:spcBef>
                        <a:spcAft>
                          <a:spcPts val="0"/>
                        </a:spcAft>
                        <a:buFont typeface="Arial" panose="020B0604020202020204" pitchFamily="34" charset="0"/>
                        <a:buChar char="•"/>
                      </a:pPr>
                      <a:r>
                        <a:rPr lang="en-US" sz="180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Supplemental Decision Package Process</a:t>
                      </a:r>
                    </a:p>
                    <a:p>
                      <a:pPr marL="285750" marR="0" indent="-285750">
                        <a:spcBef>
                          <a:spcPts val="0"/>
                        </a:spcBef>
                        <a:spcAft>
                          <a:spcPts val="0"/>
                        </a:spcAft>
                        <a:buFont typeface="Arial" panose="020B0604020202020204" pitchFamily="34" charset="0"/>
                        <a:buChar char="•"/>
                      </a:pPr>
                      <a:r>
                        <a:rPr lang="en-US" sz="180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Executive</a:t>
                      </a:r>
                      <a:r>
                        <a:rPr lang="en-US" sz="1800" baseline="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 Sponsor Training</a:t>
                      </a:r>
                    </a:p>
                    <a:p>
                      <a:pPr marL="285750" marR="0" indent="-285750">
                        <a:spcBef>
                          <a:spcPts val="0"/>
                        </a:spcBef>
                        <a:spcAft>
                          <a:spcPts val="0"/>
                        </a:spcAft>
                        <a:buFont typeface="Arial" panose="020B0604020202020204" pitchFamily="34" charset="0"/>
                        <a:buChar char="•"/>
                      </a:pPr>
                      <a:r>
                        <a:rPr lang="en-US" sz="1800" baseline="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Policy Status &amp; Update</a:t>
                      </a:r>
                      <a:endParaRPr lang="en-US" sz="18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Sue Langen, OCIO</a:t>
                      </a:r>
                    </a:p>
                  </a:txBody>
                  <a:tcPr marL="68580" marR="68580" marT="0" marB="0" anchor="ctr"/>
                </a:tc>
                <a:extLst>
                  <a:ext uri="{0D108BD9-81ED-4DB2-BD59-A6C34878D82A}">
                    <a16:rowId xmlns:a16="http://schemas.microsoft.com/office/drawing/2014/main" val="2490197271"/>
                  </a:ext>
                </a:extLst>
              </a:tr>
              <a:tr h="278016">
                <a:tc>
                  <a:txBody>
                    <a:bodyPr/>
                    <a:lstStyle/>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3:25 – 3:30</a:t>
                      </a:r>
                      <a:endParaRPr lang="en-US" sz="18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Good of the Order Updates, Questions, Answers, Agenda Ideas</a:t>
                      </a:r>
                      <a:endParaRPr lang="en-US" sz="18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All</a:t>
                      </a:r>
                    </a:p>
                  </a:txBody>
                  <a:tcPr marL="68580" marR="68580" marT="0" marB="0" anchor="ctr"/>
                </a:tc>
                <a:extLst>
                  <a:ext uri="{0D108BD9-81ED-4DB2-BD59-A6C34878D82A}">
                    <a16:rowId xmlns:a16="http://schemas.microsoft.com/office/drawing/2014/main" val="1159708584"/>
                  </a:ext>
                </a:extLst>
              </a:tr>
              <a:tr h="139008">
                <a:tc>
                  <a:txBody>
                    <a:bodyPr/>
                    <a:lstStyle/>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3:30 </a:t>
                      </a:r>
                      <a:endParaRPr lang="en-US" sz="18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Wrap Up</a:t>
                      </a:r>
                      <a:endParaRPr lang="en-US" sz="18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dirty="0" smtClea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Matt Bailey</a:t>
                      </a:r>
                    </a:p>
                  </a:txBody>
                  <a:tcPr marL="68580" marR="68580" marT="0" marB="0" anchor="ctr"/>
                </a:tc>
                <a:extLst>
                  <a:ext uri="{0D108BD9-81ED-4DB2-BD59-A6C34878D82A}">
                    <a16:rowId xmlns:a16="http://schemas.microsoft.com/office/drawing/2014/main" val="3806043651"/>
                  </a:ext>
                </a:extLst>
              </a:tr>
            </a:tbl>
          </a:graphicData>
        </a:graphic>
      </p:graphicFrame>
      <p:sp>
        <p:nvSpPr>
          <p:cNvPr id="4" name="Rectangle 1"/>
          <p:cNvSpPr>
            <a:spLocks noChangeArrowheads="1"/>
          </p:cNvSpPr>
          <p:nvPr/>
        </p:nvSpPr>
        <p:spPr bwMode="auto">
          <a:xfrm>
            <a:off x="-7685015" y="-601153"/>
            <a:ext cx="28548405" cy="520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66803242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0"/>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5312"/>
                    </a14:imgEffect>
                    <a14:imgEffect>
                      <a14:saturation sat="0"/>
                    </a14:imgEffect>
                  </a14:imgLayer>
                </a14:imgProps>
              </a:ext>
              <a:ext uri="{28A0092B-C50C-407E-A947-70E740481C1C}">
                <a14:useLocalDpi xmlns:a14="http://schemas.microsoft.com/office/drawing/2010/main" val="0"/>
              </a:ext>
            </a:extLst>
          </a:blip>
          <a:stretch>
            <a:fillRect/>
          </a:stretch>
        </p:blipFill>
        <p:spPr>
          <a:xfrm>
            <a:off x="5013856" y="173452"/>
            <a:ext cx="1674958" cy="1684421"/>
          </a:xfrm>
          <a:effectLst>
            <a:glow rad="63500">
              <a:schemeClr val="accent2">
                <a:satMod val="175000"/>
                <a:alpha val="40000"/>
              </a:schemeClr>
            </a:glow>
          </a:effectLst>
        </p:spPr>
      </p:pic>
      <p:graphicFrame>
        <p:nvGraphicFramePr>
          <p:cNvPr id="5" name="Diagram 4"/>
          <p:cNvGraphicFramePr/>
          <p:nvPr>
            <p:extLst/>
          </p:nvPr>
        </p:nvGraphicFramePr>
        <p:xfrm>
          <a:off x="7001422" y="6140582"/>
          <a:ext cx="4906799" cy="5847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Diagram 2"/>
          <p:cNvGraphicFramePr/>
          <p:nvPr>
            <p:extLst/>
          </p:nvPr>
        </p:nvGraphicFramePr>
        <p:xfrm>
          <a:off x="357353" y="1944414"/>
          <a:ext cx="11550868" cy="378372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81202217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1681" y="203842"/>
            <a:ext cx="1584867" cy="1371600"/>
          </a:xfrm>
          <a:prstGeom prst="rect">
            <a:avLst/>
          </a:prstGeom>
        </p:spPr>
      </p:pic>
      <p:graphicFrame>
        <p:nvGraphicFramePr>
          <p:cNvPr id="3" name="Diagram 2"/>
          <p:cNvGraphicFramePr/>
          <p:nvPr>
            <p:extLst/>
          </p:nvPr>
        </p:nvGraphicFramePr>
        <p:xfrm>
          <a:off x="229943" y="2785241"/>
          <a:ext cx="12109202" cy="3090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nvPr>
        </p:nvGraphicFramePr>
        <p:xfrm>
          <a:off x="1580114" y="1644313"/>
          <a:ext cx="8128000" cy="10720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31556360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 need your input</a:t>
            </a:r>
            <a:endParaRPr lang="en-US" b="1" dirty="0"/>
          </a:p>
        </p:txBody>
      </p:sp>
      <p:graphicFrame>
        <p:nvGraphicFramePr>
          <p:cNvPr id="4" name="Content Placeholder 3"/>
          <p:cNvGraphicFramePr>
            <a:graphicFrameLocks noGrp="1"/>
          </p:cNvGraphicFramePr>
          <p:nvPr>
            <p:ph sz="quarter" idx="10"/>
            <p:extLst/>
          </p:nvPr>
        </p:nvGraphicFramePr>
        <p:xfrm>
          <a:off x="527050" y="1635125"/>
          <a:ext cx="11066463" cy="4230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230074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SecureAccess Washington</a:t>
            </a:r>
            <a:endParaRPr lang="en-US" dirty="0"/>
          </a:p>
        </p:txBody>
      </p:sp>
      <p:sp>
        <p:nvSpPr>
          <p:cNvPr id="3" name="Text Placeholder 2"/>
          <p:cNvSpPr>
            <a:spLocks noGrp="1"/>
          </p:cNvSpPr>
          <p:nvPr>
            <p:ph type="body" sz="quarter" idx="12"/>
          </p:nvPr>
        </p:nvSpPr>
        <p:spPr/>
        <p:txBody>
          <a:bodyPr/>
          <a:lstStyle/>
          <a:p>
            <a:r>
              <a:rPr lang="en-US" dirty="0" smtClean="0"/>
              <a:t>WaTech</a:t>
            </a:r>
          </a:p>
          <a:p>
            <a:endParaRPr lang="en-US" dirty="0"/>
          </a:p>
        </p:txBody>
      </p:sp>
    </p:spTree>
    <p:extLst>
      <p:ext uri="{BB962C8B-B14F-4D97-AF65-F5344CB8AC3E}">
        <p14:creationId xmlns:p14="http://schemas.microsoft.com/office/powerpoint/2010/main" val="32010902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Challenges Identified</a:t>
            </a:r>
            <a:endParaRPr lang="en-US" dirty="0"/>
          </a:p>
        </p:txBody>
      </p:sp>
      <p:sp>
        <p:nvSpPr>
          <p:cNvPr id="5" name="Rectangle 4"/>
          <p:cNvSpPr/>
          <p:nvPr/>
        </p:nvSpPr>
        <p:spPr>
          <a:xfrm>
            <a:off x="516633" y="1523230"/>
            <a:ext cx="11361689" cy="4154984"/>
          </a:xfrm>
          <a:prstGeom prst="rect">
            <a:avLst/>
          </a:prstGeom>
        </p:spPr>
        <p:txBody>
          <a:bodyPr wrap="square">
            <a:spAutoFit/>
          </a:bodyPr>
          <a:lstStyle/>
          <a:p>
            <a:pPr marL="342900" indent="-342900">
              <a:buFont typeface="Arial" panose="020B0604020202020204" pitchFamily="34" charset="0"/>
              <a:buChar char="•"/>
            </a:pPr>
            <a:r>
              <a:rPr lang="en-US" sz="2400" dirty="0">
                <a:ln w="0"/>
                <a:solidFill>
                  <a:schemeClr val="accent1"/>
                </a:solidFill>
                <a:effectLst>
                  <a:outerShdw blurRad="38100" dist="25400" dir="5400000" algn="ctr" rotWithShape="0">
                    <a:srgbClr val="6E747A">
                      <a:alpha val="43000"/>
                    </a:srgbClr>
                  </a:outerShdw>
                </a:effectLst>
              </a:rPr>
              <a:t>Multifactor Authentication</a:t>
            </a:r>
          </a:p>
          <a:p>
            <a:pPr marL="457200" indent="-457200">
              <a:buFont typeface="Arial" panose="020B0604020202020204" pitchFamily="34" charset="0"/>
              <a:buChar char="•"/>
            </a:pPr>
            <a:r>
              <a:rPr lang="en-US" sz="2400" dirty="0" smtClean="0">
                <a:ln w="0"/>
                <a:solidFill>
                  <a:schemeClr val="accent1"/>
                </a:solidFill>
                <a:effectLst>
                  <a:outerShdw blurRad="38100" dist="25400" dir="5400000" algn="ctr" rotWithShape="0">
                    <a:srgbClr val="6E747A">
                      <a:alpha val="43000"/>
                    </a:srgbClr>
                  </a:outerShdw>
                </a:effectLst>
              </a:rPr>
              <a:t>Environment </a:t>
            </a:r>
            <a:r>
              <a:rPr lang="en-US" sz="2400" dirty="0">
                <a:ln w="0"/>
                <a:solidFill>
                  <a:schemeClr val="accent1"/>
                </a:solidFill>
                <a:effectLst>
                  <a:outerShdw blurRad="38100" dist="25400" dir="5400000" algn="ctr" rotWithShape="0">
                    <a:srgbClr val="6E747A">
                      <a:alpha val="43000"/>
                    </a:srgbClr>
                  </a:outerShdw>
                </a:effectLst>
              </a:rPr>
              <a:t>is complex and “bolted on.”</a:t>
            </a:r>
          </a:p>
          <a:p>
            <a:pPr marL="457200" indent="-457200">
              <a:buFont typeface="Arial" panose="020B0604020202020204" pitchFamily="34" charset="0"/>
              <a:buChar char="•"/>
            </a:pPr>
            <a:r>
              <a:rPr lang="en-US" sz="2400" dirty="0">
                <a:ln w="0"/>
                <a:solidFill>
                  <a:schemeClr val="accent1"/>
                </a:solidFill>
                <a:effectLst>
                  <a:outerShdw blurRad="38100" dist="25400" dir="5400000" algn="ctr" rotWithShape="0">
                    <a:srgbClr val="6E747A">
                      <a:alpha val="43000"/>
                    </a:srgbClr>
                  </a:outerShdw>
                </a:effectLst>
              </a:rPr>
              <a:t>Onboarding large user groups.</a:t>
            </a:r>
          </a:p>
          <a:p>
            <a:pPr marL="457200" indent="-457200">
              <a:buFont typeface="Arial" panose="020B0604020202020204" pitchFamily="34" charset="0"/>
              <a:buChar char="•"/>
            </a:pPr>
            <a:r>
              <a:rPr lang="en-US" sz="2400" dirty="0">
                <a:ln w="0"/>
                <a:solidFill>
                  <a:schemeClr val="accent1"/>
                </a:solidFill>
                <a:effectLst>
                  <a:outerShdw blurRad="38100" dist="25400" dir="5400000" algn="ctr" rotWithShape="0">
                    <a:srgbClr val="6E747A">
                      <a:alpha val="43000"/>
                    </a:srgbClr>
                  </a:outerShdw>
                </a:effectLst>
              </a:rPr>
              <a:t>No ability to make changes to accommodate agency specific application requirements.</a:t>
            </a:r>
          </a:p>
          <a:p>
            <a:pPr marL="457200" indent="-457200">
              <a:buFont typeface="Arial" panose="020B0604020202020204" pitchFamily="34" charset="0"/>
              <a:buChar char="•"/>
            </a:pPr>
            <a:r>
              <a:rPr lang="en-US" sz="2400" dirty="0">
                <a:ln w="0"/>
                <a:solidFill>
                  <a:schemeClr val="accent1"/>
                </a:solidFill>
                <a:effectLst>
                  <a:outerShdw blurRad="38100" dist="25400" dir="5400000" algn="ctr" rotWithShape="0">
                    <a:srgbClr val="6E747A">
                      <a:alpha val="43000"/>
                    </a:srgbClr>
                  </a:outerShdw>
                </a:effectLst>
              </a:rPr>
              <a:t>Costs associated with support and development of SEAP apps are multiplied across the enterprise.</a:t>
            </a:r>
          </a:p>
          <a:p>
            <a:pPr marL="457200" indent="-457200">
              <a:buFont typeface="Arial" panose="020B0604020202020204" pitchFamily="34" charset="0"/>
              <a:buChar char="•"/>
            </a:pPr>
            <a:r>
              <a:rPr lang="en-US" sz="2400" dirty="0">
                <a:ln w="0"/>
                <a:solidFill>
                  <a:schemeClr val="accent1"/>
                </a:solidFill>
                <a:effectLst>
                  <a:outerShdw blurRad="38100" dist="25400" dir="5400000" algn="ctr" rotWithShape="0">
                    <a:srgbClr val="6E747A">
                      <a:alpha val="43000"/>
                    </a:srgbClr>
                  </a:outerShdw>
                </a:effectLst>
              </a:rPr>
              <a:t>Agency administrators lack sufficient management tools.</a:t>
            </a:r>
          </a:p>
          <a:p>
            <a:pPr marL="457200" indent="-457200">
              <a:buFont typeface="Arial" panose="020B0604020202020204" pitchFamily="34" charset="0"/>
              <a:buChar char="•"/>
            </a:pPr>
            <a:r>
              <a:rPr lang="en-US" sz="2400" dirty="0">
                <a:ln w="0"/>
                <a:solidFill>
                  <a:schemeClr val="accent1"/>
                </a:solidFill>
                <a:effectLst>
                  <a:outerShdw blurRad="38100" dist="25400" dir="5400000" algn="ctr" rotWithShape="0">
                    <a:srgbClr val="6E747A">
                      <a:alpha val="43000"/>
                    </a:srgbClr>
                  </a:outerShdw>
                </a:effectLst>
              </a:rPr>
              <a:t>Users have challenges, impacts agency service desks.</a:t>
            </a:r>
          </a:p>
          <a:p>
            <a:pPr marL="457200" indent="-457200">
              <a:buFont typeface="Arial" panose="020B0604020202020204" pitchFamily="34" charset="0"/>
              <a:buChar char="•"/>
            </a:pPr>
            <a:r>
              <a:rPr lang="en-US" sz="2400" dirty="0">
                <a:ln w="0"/>
                <a:solidFill>
                  <a:schemeClr val="accent1"/>
                </a:solidFill>
                <a:effectLst>
                  <a:outerShdw blurRad="38100" dist="25400" dir="5400000" algn="ctr" rotWithShape="0">
                    <a:srgbClr val="6E747A">
                      <a:alpha val="43000"/>
                    </a:srgbClr>
                  </a:outerShdw>
                </a:effectLst>
              </a:rPr>
              <a:t>Short lead times for implementation</a:t>
            </a:r>
            <a:r>
              <a:rPr lang="en-US" sz="2400" dirty="0" smtClean="0">
                <a:ln w="0"/>
                <a:solidFill>
                  <a:schemeClr val="accent1"/>
                </a:solidFill>
                <a:effectLst>
                  <a:outerShdw blurRad="38100" dist="25400" dir="5400000" algn="ctr" rotWithShape="0">
                    <a:srgbClr val="6E747A">
                      <a:alpha val="43000"/>
                    </a:srgbClr>
                  </a:outerShdw>
                </a:effectLst>
              </a:rPr>
              <a:t>.</a:t>
            </a:r>
          </a:p>
          <a:p>
            <a:pPr marL="457200" indent="-457200">
              <a:buFont typeface="Arial" panose="020B0604020202020204" pitchFamily="34" charset="0"/>
              <a:buChar char="•"/>
            </a:pPr>
            <a:r>
              <a:rPr lang="en-US" sz="2400" dirty="0" smtClean="0">
                <a:ln w="0"/>
                <a:solidFill>
                  <a:schemeClr val="accent1"/>
                </a:solidFill>
                <a:effectLst>
                  <a:outerShdw blurRad="38100" dist="25400" dir="5400000" algn="ctr" rotWithShape="0">
                    <a:srgbClr val="6E747A">
                      <a:alpha val="43000"/>
                    </a:srgbClr>
                  </a:outerShdw>
                </a:effectLst>
              </a:rPr>
              <a:t>Testing of end to end impacts of large user groups</a:t>
            </a:r>
            <a:endParaRPr lang="en-US" sz="2400" dirty="0">
              <a:ln w="0"/>
              <a:solidFill>
                <a:schemeClr val="accent1"/>
              </a:solidFill>
              <a:effectLst>
                <a:outerShdw blurRad="38100" dist="25400" dir="5400000" algn="ctr" rotWithShape="0">
                  <a:srgbClr val="6E747A">
                    <a:alpha val="43000"/>
                  </a:srgbClr>
                </a:outerShdw>
              </a:effectLst>
            </a:endParaRPr>
          </a:p>
        </p:txBody>
      </p:sp>
      <p:sp>
        <p:nvSpPr>
          <p:cNvPr id="7" name="Rectangle 6"/>
          <p:cNvSpPr/>
          <p:nvPr/>
        </p:nvSpPr>
        <p:spPr>
          <a:xfrm>
            <a:off x="4967821" y="6026054"/>
            <a:ext cx="7018075" cy="584775"/>
          </a:xfrm>
          <a:prstGeom prst="rect">
            <a:avLst/>
          </a:prstGeom>
        </p:spPr>
        <p:txBody>
          <a:bodyPr wrap="none">
            <a:spAutoFit/>
          </a:bodyPr>
          <a:lstStyle/>
          <a:p>
            <a:pPr algn="ctr"/>
            <a:r>
              <a:rPr lang="en-US" sz="3200" dirty="0" smtClean="0">
                <a:ln w="0"/>
                <a:solidFill>
                  <a:schemeClr val="accent1"/>
                </a:solidFill>
                <a:effectLst>
                  <a:outerShdw blurRad="38100" dist="25400" dir="5400000" algn="ctr" rotWithShape="0">
                    <a:srgbClr val="6E747A">
                      <a:alpha val="43000"/>
                    </a:srgbClr>
                  </a:outerShdw>
                </a:effectLst>
              </a:rPr>
              <a:t>Challenges facing customer Agencies</a:t>
            </a:r>
            <a:endParaRPr lang="en-US" sz="32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6889409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Challenges Identified</a:t>
            </a:r>
            <a:endParaRPr lang="en-US" dirty="0"/>
          </a:p>
        </p:txBody>
      </p:sp>
      <p:sp>
        <p:nvSpPr>
          <p:cNvPr id="5" name="Rectangle 4"/>
          <p:cNvSpPr/>
          <p:nvPr/>
        </p:nvSpPr>
        <p:spPr>
          <a:xfrm>
            <a:off x="516633" y="1523230"/>
            <a:ext cx="11361689" cy="3046988"/>
          </a:xfrm>
          <a:prstGeom prst="rect">
            <a:avLst/>
          </a:prstGeom>
        </p:spPr>
        <p:txBody>
          <a:bodyPr wrap="square">
            <a:spAutoFit/>
          </a:bodyPr>
          <a:lstStyle/>
          <a:p>
            <a:pPr marL="342900" indent="-342900">
              <a:buFont typeface="Arial" panose="020B0604020202020204" pitchFamily="34" charset="0"/>
              <a:buChar char="•"/>
            </a:pPr>
            <a:r>
              <a:rPr lang="en-US" sz="2400" dirty="0">
                <a:ln w="0"/>
                <a:solidFill>
                  <a:schemeClr val="accent1"/>
                </a:solidFill>
                <a:effectLst>
                  <a:outerShdw blurRad="38100" dist="25400" dir="5400000" algn="ctr" rotWithShape="0">
                    <a:srgbClr val="6E747A">
                      <a:alpha val="43000"/>
                    </a:srgbClr>
                  </a:outerShdw>
                </a:effectLst>
              </a:rPr>
              <a:t>Not a consistent “State of Washington” look and feel.</a:t>
            </a:r>
          </a:p>
          <a:p>
            <a:pPr marL="342900" indent="-342900">
              <a:buFont typeface="Arial" panose="020B0604020202020204" pitchFamily="34" charset="0"/>
              <a:buChar char="•"/>
            </a:pPr>
            <a:r>
              <a:rPr lang="en-US" sz="2400" dirty="0" smtClean="0">
                <a:ln w="0"/>
                <a:solidFill>
                  <a:schemeClr val="accent1"/>
                </a:solidFill>
                <a:effectLst>
                  <a:outerShdw blurRad="38100" dist="25400" dir="5400000" algn="ctr" rotWithShape="0">
                    <a:srgbClr val="6E747A">
                      <a:alpha val="43000"/>
                    </a:srgbClr>
                  </a:outerShdw>
                </a:effectLst>
              </a:rPr>
              <a:t>User confusion – who do I call if I need help?</a:t>
            </a:r>
            <a:endParaRPr lang="en-US" sz="2400" dirty="0">
              <a:ln w="0"/>
              <a:solidFill>
                <a:schemeClr val="accent1"/>
              </a:solidFill>
              <a:effectLst>
                <a:outerShdw blurRad="38100" dist="25400" dir="5400000" algn="ctr" rotWithShape="0">
                  <a:srgbClr val="6E747A">
                    <a:alpha val="43000"/>
                  </a:srgbClr>
                </a:outerShdw>
              </a:effectLst>
            </a:endParaRPr>
          </a:p>
          <a:p>
            <a:pPr marL="342900" indent="-342900">
              <a:buFont typeface="Arial" panose="020B0604020202020204" pitchFamily="34" charset="0"/>
              <a:buChar char="•"/>
            </a:pPr>
            <a:r>
              <a:rPr lang="en-US" sz="2400" dirty="0">
                <a:ln w="0"/>
                <a:solidFill>
                  <a:schemeClr val="accent1"/>
                </a:solidFill>
                <a:effectLst>
                  <a:outerShdw blurRad="38100" dist="25400" dir="5400000" algn="ctr" rotWithShape="0">
                    <a:srgbClr val="6E747A">
                      <a:alpha val="43000"/>
                    </a:srgbClr>
                  </a:outerShdw>
                </a:effectLst>
              </a:rPr>
              <a:t>Lack of clarity of on-screen direction and help.</a:t>
            </a:r>
          </a:p>
          <a:p>
            <a:pPr marL="342900" indent="-342900">
              <a:buFont typeface="Arial" panose="020B0604020202020204" pitchFamily="34" charset="0"/>
              <a:buChar char="•"/>
            </a:pPr>
            <a:r>
              <a:rPr lang="en-US" sz="2400" dirty="0">
                <a:ln w="0"/>
                <a:solidFill>
                  <a:schemeClr val="accent1"/>
                </a:solidFill>
                <a:effectLst>
                  <a:outerShdw blurRad="38100" dist="25400" dir="5400000" algn="ctr" rotWithShape="0">
                    <a:srgbClr val="6E747A">
                      <a:alpha val="43000"/>
                    </a:srgbClr>
                  </a:outerShdw>
                </a:effectLst>
              </a:rPr>
              <a:t>Agency representation in SAW is inadequate.</a:t>
            </a:r>
          </a:p>
          <a:p>
            <a:pPr marL="342900" indent="-342900">
              <a:buFont typeface="Arial" panose="020B0604020202020204" pitchFamily="34" charset="0"/>
              <a:buChar char="•"/>
            </a:pPr>
            <a:r>
              <a:rPr lang="en-US" sz="2400" dirty="0">
                <a:ln w="0"/>
                <a:solidFill>
                  <a:schemeClr val="accent1"/>
                </a:solidFill>
                <a:effectLst>
                  <a:outerShdw blurRad="38100" dist="25400" dir="5400000" algn="ctr" rotWithShape="0">
                    <a:srgbClr val="6E747A">
                      <a:alpha val="43000"/>
                    </a:srgbClr>
                  </a:outerShdw>
                </a:effectLst>
              </a:rPr>
              <a:t>SAW application directory is not user-friendly.</a:t>
            </a:r>
          </a:p>
          <a:p>
            <a:pPr marL="342900" indent="-342900">
              <a:buFont typeface="Arial" panose="020B0604020202020204" pitchFamily="34" charset="0"/>
              <a:buChar char="•"/>
            </a:pPr>
            <a:r>
              <a:rPr lang="en-US" sz="2400" dirty="0">
                <a:ln w="0"/>
                <a:solidFill>
                  <a:schemeClr val="accent1"/>
                </a:solidFill>
                <a:effectLst>
                  <a:outerShdw blurRad="38100" dist="25400" dir="5400000" algn="ctr" rotWithShape="0">
                    <a:srgbClr val="6E747A">
                      <a:alpha val="43000"/>
                    </a:srgbClr>
                  </a:outerShdw>
                </a:effectLst>
              </a:rPr>
              <a:t>Not originally designed with mobile devices in mind.</a:t>
            </a:r>
          </a:p>
          <a:p>
            <a:pPr marL="342900" indent="-342900">
              <a:buFont typeface="Arial" panose="020B0604020202020204" pitchFamily="34" charset="0"/>
              <a:buChar char="•"/>
            </a:pPr>
            <a:r>
              <a:rPr lang="en-US" sz="2400" dirty="0">
                <a:ln w="0"/>
                <a:solidFill>
                  <a:schemeClr val="accent1"/>
                </a:solidFill>
                <a:effectLst>
                  <a:outerShdw blurRad="38100" dist="25400" dir="5400000" algn="ctr" rotWithShape="0">
                    <a:srgbClr val="6E747A">
                      <a:alpha val="43000"/>
                    </a:srgbClr>
                  </a:outerShdw>
                </a:effectLst>
              </a:rPr>
              <a:t>Service interruptions to Multi-factor authentication due to maintenance</a:t>
            </a:r>
            <a:r>
              <a:rPr lang="en-US" sz="2400" dirty="0" smtClean="0">
                <a:ln w="0"/>
                <a:solidFill>
                  <a:schemeClr val="accent1"/>
                </a:solidFill>
                <a:effectLst>
                  <a:outerShdw blurRad="38100" dist="25400" dir="5400000" algn="ctr" rotWithShape="0">
                    <a:srgbClr val="6E747A">
                      <a:alpha val="43000"/>
                    </a:srgbClr>
                  </a:outerShdw>
                </a:effectLst>
              </a:rPr>
              <a:t>.</a:t>
            </a:r>
          </a:p>
          <a:p>
            <a:pPr marL="342900" indent="-342900">
              <a:buFont typeface="Arial" panose="020B0604020202020204" pitchFamily="34" charset="0"/>
              <a:buChar char="•"/>
            </a:pPr>
            <a:r>
              <a:rPr lang="en-US" sz="2400" dirty="0" smtClean="0">
                <a:ln w="0"/>
                <a:solidFill>
                  <a:schemeClr val="accent1"/>
                </a:solidFill>
                <a:effectLst>
                  <a:outerShdw blurRad="38100" dist="25400" dir="5400000" algn="ctr" rotWithShape="0">
                    <a:srgbClr val="6E747A">
                      <a:alpha val="43000"/>
                    </a:srgbClr>
                  </a:outerShdw>
                </a:effectLst>
              </a:rPr>
              <a:t>Shorter timeframe for expiration of passwords</a:t>
            </a:r>
            <a:endParaRPr lang="en-US" sz="2400" dirty="0">
              <a:ln w="0"/>
              <a:solidFill>
                <a:schemeClr val="accent1"/>
              </a:solidFill>
              <a:effectLst>
                <a:outerShdw blurRad="38100" dist="25400" dir="5400000" algn="ctr" rotWithShape="0">
                  <a:srgbClr val="6E747A">
                    <a:alpha val="43000"/>
                  </a:srgbClr>
                </a:outerShdw>
              </a:effectLst>
            </a:endParaRPr>
          </a:p>
        </p:txBody>
      </p:sp>
      <p:sp>
        <p:nvSpPr>
          <p:cNvPr id="6" name="Rectangle 5"/>
          <p:cNvSpPr/>
          <p:nvPr/>
        </p:nvSpPr>
        <p:spPr>
          <a:xfrm>
            <a:off x="6501529" y="5981666"/>
            <a:ext cx="5376793" cy="584775"/>
          </a:xfrm>
          <a:prstGeom prst="rect">
            <a:avLst/>
          </a:prstGeom>
        </p:spPr>
        <p:txBody>
          <a:bodyPr wrap="none">
            <a:spAutoFit/>
          </a:bodyPr>
          <a:lstStyle/>
          <a:p>
            <a:pPr algn="ctr"/>
            <a:r>
              <a:rPr lang="en-US" sz="3200" dirty="0" smtClean="0">
                <a:ln w="0"/>
                <a:solidFill>
                  <a:schemeClr val="accent1"/>
                </a:solidFill>
                <a:effectLst>
                  <a:outerShdw blurRad="38100" dist="25400" dir="5400000" algn="ctr" rotWithShape="0">
                    <a:srgbClr val="6E747A">
                      <a:alpha val="43000"/>
                    </a:srgbClr>
                  </a:outerShdw>
                </a:effectLst>
              </a:rPr>
              <a:t>Challenges facing end-users</a:t>
            </a:r>
            <a:endParaRPr lang="en-US" sz="32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83076303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750" y="1954172"/>
            <a:ext cx="3614974" cy="2323911"/>
          </a:xfrm>
          <a:prstGeom prst="rect">
            <a:avLst/>
          </a:prstGeom>
        </p:spPr>
      </p:pic>
      <p:sp>
        <p:nvSpPr>
          <p:cNvPr id="3" name="Subtitle 2"/>
          <p:cNvSpPr>
            <a:spLocks noGrp="1"/>
          </p:cNvSpPr>
          <p:nvPr>
            <p:ph type="subTitle" idx="1"/>
          </p:nvPr>
        </p:nvSpPr>
        <p:spPr>
          <a:xfrm>
            <a:off x="95250" y="5554661"/>
            <a:ext cx="11991975" cy="741364"/>
          </a:xfrm>
        </p:spPr>
        <p:txBody>
          <a:bodyPr/>
          <a:lstStyle/>
          <a:p>
            <a:pPr>
              <a:lnSpc>
                <a:spcPct val="100000"/>
              </a:lnSpc>
              <a:spcBef>
                <a:spcPts val="600"/>
              </a:spcBef>
            </a:pPr>
            <a:r>
              <a:rPr lang="en-US" b="1" dirty="0">
                <a:solidFill>
                  <a:schemeClr val="accent6">
                    <a:lumMod val="50000"/>
                  </a:schemeClr>
                </a:solidFill>
              </a:rPr>
              <a:t>August </a:t>
            </a:r>
            <a:r>
              <a:rPr lang="en-US" b="1" dirty="0" smtClean="0">
                <a:solidFill>
                  <a:schemeClr val="accent6">
                    <a:lumMod val="50000"/>
                  </a:schemeClr>
                </a:solidFill>
              </a:rPr>
              <a:t>8, 2017</a:t>
            </a:r>
            <a:endParaRPr lang="en-US" b="1" dirty="0">
              <a:solidFill>
                <a:schemeClr val="accent6">
                  <a:lumMod val="50000"/>
                </a:schemeClr>
              </a:solidFill>
            </a:endParaRPr>
          </a:p>
        </p:txBody>
      </p:sp>
      <p:pic>
        <p:nvPicPr>
          <p:cNvPr id="5" name="Picture 4" descr="INS B&amp;W.JPG"/>
          <p:cNvPicPr/>
          <p:nvPr/>
        </p:nvPicPr>
        <p:blipFill rotWithShape="1">
          <a:blip r:embed="rId4" cstate="print">
            <a:lum bright="1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0" y="-1"/>
            <a:ext cx="12192000" cy="1698171"/>
          </a:xfrm>
          <a:prstGeom prst="rect">
            <a:avLst/>
          </a:prstGeom>
          <a:ln>
            <a:noFill/>
          </a:ln>
          <a:effectLst/>
        </p:spPr>
      </p:pic>
      <p:grpSp>
        <p:nvGrpSpPr>
          <p:cNvPr id="12" name="Group 11"/>
          <p:cNvGrpSpPr/>
          <p:nvPr/>
        </p:nvGrpSpPr>
        <p:grpSpPr>
          <a:xfrm>
            <a:off x="0" y="1698168"/>
            <a:ext cx="12192001" cy="5159832"/>
            <a:chOff x="0" y="1698168"/>
            <a:chExt cx="12192001" cy="5159832"/>
          </a:xfrm>
        </p:grpSpPr>
        <p:sp>
          <p:nvSpPr>
            <p:cNvPr id="7" name="Rectangle 6"/>
            <p:cNvSpPr/>
            <p:nvPr/>
          </p:nvSpPr>
          <p:spPr>
            <a:xfrm>
              <a:off x="1" y="1698170"/>
              <a:ext cx="1143000" cy="515983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16200000">
              <a:off x="5976938" y="642935"/>
              <a:ext cx="238125" cy="1219200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972925" y="1698168"/>
              <a:ext cx="219073" cy="515983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08495" y="5554663"/>
            <a:ext cx="74453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4"/>
          <p:cNvSpPr txBox="1">
            <a:spLocks/>
          </p:cNvSpPr>
          <p:nvPr/>
        </p:nvSpPr>
        <p:spPr>
          <a:xfrm>
            <a:off x="90486" y="4187798"/>
            <a:ext cx="11991975" cy="12697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200" b="1" dirty="0" smtClean="0">
                <a:solidFill>
                  <a:srgbClr val="818183">
                    <a:lumMod val="50000"/>
                  </a:srgbClr>
                </a:solidFill>
                <a:latin typeface="Corbel" panose="020B0503020204020204"/>
              </a:rPr>
              <a:t>CIO Forum</a:t>
            </a:r>
            <a:endParaRPr kumimoji="0" lang="en-US" sz="3200" b="1" i="0" u="none" strike="noStrike" kern="1200" cap="none" spc="0" normalizeH="0" baseline="0" noProof="0" dirty="0">
              <a:ln>
                <a:noFill/>
              </a:ln>
              <a:solidFill>
                <a:srgbClr val="818183">
                  <a:lumMod val="50000"/>
                </a:srgbClr>
              </a:solidFill>
              <a:effectLst/>
              <a:uLnTx/>
              <a:uFillTx/>
              <a:latin typeface="Corbel" panose="020B0503020204020204"/>
              <a:ea typeface="+mj-ea"/>
              <a:cs typeface="+mj-cs"/>
            </a:endParaRPr>
          </a:p>
        </p:txBody>
      </p:sp>
    </p:spTree>
    <p:extLst>
      <p:ext uri="{BB962C8B-B14F-4D97-AF65-F5344CB8AC3E}">
        <p14:creationId xmlns:p14="http://schemas.microsoft.com/office/powerpoint/2010/main" val="11497543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47866" y="2201222"/>
            <a:ext cx="8287871" cy="3494291"/>
          </a:xfrm>
          <a:prstGeom prst="rect">
            <a:avLst/>
          </a:prstGeom>
          <a:solidFill>
            <a:srgbClr val="54822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itle 1"/>
          <p:cNvSpPr txBox="1">
            <a:spLocks/>
          </p:cNvSpPr>
          <p:nvPr/>
        </p:nvSpPr>
        <p:spPr>
          <a:xfrm>
            <a:off x="1647866" y="2242723"/>
            <a:ext cx="8287871" cy="555843"/>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rgbClr val="FFFFFF"/>
                </a:solidFill>
              </a:rPr>
              <a:t/>
            </a:r>
            <a:br>
              <a:rPr lang="en-US" sz="2400" dirty="0">
                <a:solidFill>
                  <a:srgbClr val="FFFFFF"/>
                </a:solidFill>
              </a:rPr>
            </a:br>
            <a:r>
              <a:rPr lang="en-US" sz="3200" dirty="0">
                <a:solidFill>
                  <a:srgbClr val="FFFFFF"/>
                </a:solidFill>
              </a:rPr>
              <a:t> One Washington Enterprise Business Processes</a:t>
            </a:r>
          </a:p>
        </p:txBody>
      </p:sp>
      <p:sp>
        <p:nvSpPr>
          <p:cNvPr id="5" name="Title 4"/>
          <p:cNvSpPr>
            <a:spLocks noGrp="1"/>
          </p:cNvSpPr>
          <p:nvPr>
            <p:ph type="title"/>
          </p:nvPr>
        </p:nvSpPr>
        <p:spPr>
          <a:xfrm>
            <a:off x="293626" y="138835"/>
            <a:ext cx="9875520" cy="1181100"/>
          </a:xfrm>
        </p:spPr>
        <p:txBody>
          <a:bodyPr>
            <a:normAutofit/>
          </a:bodyPr>
          <a:lstStyle/>
          <a:p>
            <a:r>
              <a:rPr lang="en-US" b="1" dirty="0">
                <a:solidFill>
                  <a:schemeClr val="accent6">
                    <a:lumMod val="50000"/>
                  </a:schemeClr>
                </a:solidFill>
              </a:rPr>
              <a:t>One </a:t>
            </a:r>
            <a:r>
              <a:rPr lang="en-US" sz="4000" b="1" dirty="0">
                <a:solidFill>
                  <a:schemeClr val="accent6">
                    <a:lumMod val="50000"/>
                  </a:schemeClr>
                </a:solidFill>
              </a:rPr>
              <a:t>Washington</a:t>
            </a:r>
            <a:r>
              <a:rPr lang="en-US" b="1" dirty="0">
                <a:solidFill>
                  <a:schemeClr val="accent6">
                    <a:lumMod val="50000"/>
                  </a:schemeClr>
                </a:solidFill>
              </a:rPr>
              <a:t> </a:t>
            </a:r>
          </a:p>
        </p:txBody>
      </p:sp>
      <p:sp>
        <p:nvSpPr>
          <p:cNvPr id="4" name="Slide Number Placeholder 3"/>
          <p:cNvSpPr>
            <a:spLocks noGrp="1"/>
          </p:cNvSpPr>
          <p:nvPr>
            <p:ph type="sldNum" sz="quarter" idx="12"/>
          </p:nvPr>
        </p:nvSpPr>
        <p:spPr>
          <a:xfrm>
            <a:off x="9340681" y="6284736"/>
            <a:ext cx="1656931" cy="337672"/>
          </a:xfrm>
        </p:spPr>
        <p:txBody>
          <a:bodyPr/>
          <a:lstStyle/>
          <a:p>
            <a:fld id="{E08EC599-E9BA-49DE-9E9C-9696BB627D2A}" type="slidenum">
              <a:rPr lang="en-US" smtClean="0"/>
              <a:t>27</a:t>
            </a:fld>
            <a:endParaRPr lang="en-US" dirty="0"/>
          </a:p>
        </p:txBody>
      </p:sp>
      <p:sp>
        <p:nvSpPr>
          <p:cNvPr id="6" name="TextBox 5"/>
          <p:cNvSpPr txBox="1"/>
          <p:nvPr/>
        </p:nvSpPr>
        <p:spPr>
          <a:xfrm>
            <a:off x="1327495" y="1183991"/>
            <a:ext cx="9942188" cy="646331"/>
          </a:xfrm>
          <a:prstGeom prst="rect">
            <a:avLst/>
          </a:prstGeom>
          <a:noFill/>
        </p:spPr>
        <p:txBody>
          <a:bodyPr wrap="square" rtlCol="0">
            <a:spAutoFit/>
          </a:bodyPr>
          <a:lstStyle/>
          <a:p>
            <a:r>
              <a:rPr lang="en-US" dirty="0"/>
              <a:t>One Washington is a comprehensive business transformation program to modernize and improve aging administrative systems and related business processes that are common across state government.</a:t>
            </a:r>
          </a:p>
        </p:txBody>
      </p:sp>
      <p:pic>
        <p:nvPicPr>
          <p:cNvPr id="34" name="Picture 33"/>
          <p:cNvPicPr>
            <a:picLocks noChangeAspect="1"/>
          </p:cNvPicPr>
          <p:nvPr/>
        </p:nvPicPr>
        <p:blipFill>
          <a:blip r:embed="rId3"/>
          <a:stretch>
            <a:fillRect/>
          </a:stretch>
        </p:blipFill>
        <p:spPr>
          <a:xfrm>
            <a:off x="1609819" y="2798566"/>
            <a:ext cx="8550317" cy="2670004"/>
          </a:xfrm>
          <a:prstGeom prst="rect">
            <a:avLst/>
          </a:prstGeom>
        </p:spPr>
      </p:pic>
    </p:spTree>
    <p:extLst>
      <p:ext uri="{BB962C8B-B14F-4D97-AF65-F5344CB8AC3E}">
        <p14:creationId xmlns:p14="http://schemas.microsoft.com/office/powerpoint/2010/main" val="851560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852097" y="6223828"/>
            <a:ext cx="118364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8EC599-E9BA-49DE-9E9C-9696BB627D2A}"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18" name="Rectangle 21"/>
          <p:cNvSpPr>
            <a:spLocks noChangeArrowheads="1"/>
          </p:cNvSpPr>
          <p:nvPr/>
        </p:nvSpPr>
        <p:spPr bwMode="auto">
          <a:xfrm>
            <a:off x="1524001"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23" name="Title 4"/>
          <p:cNvSpPr>
            <a:spLocks noGrp="1"/>
          </p:cNvSpPr>
          <p:nvPr>
            <p:ph type="title"/>
          </p:nvPr>
        </p:nvSpPr>
        <p:spPr>
          <a:xfrm>
            <a:off x="290523" y="438076"/>
            <a:ext cx="10745224" cy="672903"/>
          </a:xfrm>
        </p:spPr>
        <p:txBody>
          <a:bodyPr>
            <a:normAutofit/>
          </a:bodyPr>
          <a:lstStyle/>
          <a:p>
            <a:r>
              <a:rPr lang="en-US" b="1" dirty="0">
                <a:solidFill>
                  <a:schemeClr val="accent6">
                    <a:lumMod val="50000"/>
                  </a:schemeClr>
                </a:solidFill>
              </a:rPr>
              <a:t>2013 – 2015 Business Case: Our Foundation </a:t>
            </a:r>
          </a:p>
        </p:txBody>
      </p:sp>
      <p:sp>
        <p:nvSpPr>
          <p:cNvPr id="44" name="Rectangle 43"/>
          <p:cNvSpPr/>
          <p:nvPr/>
        </p:nvSpPr>
        <p:spPr>
          <a:xfrm>
            <a:off x="431049" y="1264418"/>
            <a:ext cx="3852534" cy="5324535"/>
          </a:xfrm>
          <a:prstGeom prst="rect">
            <a:avLst/>
          </a:prstGeom>
        </p:spPr>
        <p:txBody>
          <a:bodyPr wrap="square">
            <a:spAutoFit/>
          </a:bodyPr>
          <a:lstStyle/>
          <a:p>
            <a:pPr lvl="0">
              <a:lnSpc>
                <a:spcPct val="110000"/>
              </a:lnSpc>
              <a:spcAft>
                <a:spcPts val="600"/>
              </a:spcAft>
              <a:defRPr/>
            </a:pPr>
            <a:r>
              <a:rPr lang="en-US" b="1" dirty="0">
                <a:solidFill>
                  <a:srgbClr val="000000"/>
                </a:solidFill>
              </a:rPr>
              <a:t>Business benefit: proved “hard dollar” business case for One Washington program</a:t>
            </a:r>
            <a:endParaRPr lang="en-US" dirty="0"/>
          </a:p>
          <a:p>
            <a:pPr marL="285750" indent="-285750">
              <a:lnSpc>
                <a:spcPct val="110000"/>
              </a:lnSpc>
              <a:spcBef>
                <a:spcPts val="0"/>
              </a:spcBef>
              <a:spcAft>
                <a:spcPts val="600"/>
              </a:spcAft>
              <a:buClrTx/>
              <a:buFont typeface="Arial" panose="020B0604020202020204" pitchFamily="34" charset="0"/>
              <a:buChar char="•"/>
            </a:pPr>
            <a:r>
              <a:rPr lang="en-US" dirty="0"/>
              <a:t>Described the hard dollar benefits, costs, and mission impacts for three hypothetical ERP deployment scenarios </a:t>
            </a:r>
          </a:p>
          <a:p>
            <a:pPr marL="285750" indent="-285750">
              <a:lnSpc>
                <a:spcPct val="110000"/>
              </a:lnSpc>
              <a:spcBef>
                <a:spcPts val="0"/>
              </a:spcBef>
              <a:spcAft>
                <a:spcPts val="600"/>
              </a:spcAft>
              <a:buClrTx/>
              <a:buFont typeface="Arial" panose="020B0604020202020204" pitchFamily="34" charset="0"/>
              <a:buChar char="•"/>
            </a:pPr>
            <a:r>
              <a:rPr lang="en-US" dirty="0"/>
              <a:t>Recommendation to perform software-agnostic business process redesign in several work streams</a:t>
            </a:r>
          </a:p>
          <a:p>
            <a:pPr marL="285750" indent="-285750">
              <a:lnSpc>
                <a:spcPct val="110000"/>
              </a:lnSpc>
              <a:spcBef>
                <a:spcPts val="0"/>
              </a:spcBef>
              <a:spcAft>
                <a:spcPts val="600"/>
              </a:spcAft>
              <a:buClrTx/>
              <a:buFont typeface="Arial" panose="020B0604020202020204" pitchFamily="34" charset="0"/>
              <a:buChar char="•"/>
            </a:pPr>
            <a:r>
              <a:rPr lang="en-US" dirty="0"/>
              <a:t>Scope was enterprise Finance &amp; Procurement</a:t>
            </a:r>
          </a:p>
          <a:p>
            <a:pPr marL="285750" indent="-285750">
              <a:lnSpc>
                <a:spcPct val="110000"/>
              </a:lnSpc>
              <a:spcBef>
                <a:spcPts val="0"/>
              </a:spcBef>
              <a:spcAft>
                <a:spcPts val="600"/>
              </a:spcAft>
              <a:buClrTx/>
              <a:buFont typeface="Arial" panose="020B0604020202020204" pitchFamily="34" charset="0"/>
              <a:buChar char="•"/>
            </a:pPr>
            <a:r>
              <a:rPr lang="en-US" dirty="0"/>
              <a:t>Concluded that implementing One Washington is a good business decision</a:t>
            </a:r>
          </a:p>
          <a:p>
            <a:pPr lvl="0">
              <a:defRPr/>
            </a:pPr>
            <a:endParaRPr lang="en-US" dirty="0"/>
          </a:p>
        </p:txBody>
      </p:sp>
      <p:grpSp>
        <p:nvGrpSpPr>
          <p:cNvPr id="54" name="Group 53"/>
          <p:cNvGrpSpPr/>
          <p:nvPr/>
        </p:nvGrpSpPr>
        <p:grpSpPr>
          <a:xfrm>
            <a:off x="4244199" y="1224955"/>
            <a:ext cx="7453224" cy="4998873"/>
            <a:chOff x="4140681" y="1224955"/>
            <a:chExt cx="7453224" cy="4998873"/>
          </a:xfrm>
        </p:grpSpPr>
        <p:grpSp>
          <p:nvGrpSpPr>
            <p:cNvPr id="14" name="Group 13"/>
            <p:cNvGrpSpPr/>
            <p:nvPr/>
          </p:nvGrpSpPr>
          <p:grpSpPr>
            <a:xfrm>
              <a:off x="4140681" y="1224955"/>
              <a:ext cx="7453224" cy="4998873"/>
              <a:chOff x="3141027" y="1529687"/>
              <a:chExt cx="5909945" cy="4095463"/>
            </a:xfrm>
          </p:grpSpPr>
          <p:sp>
            <p:nvSpPr>
              <p:cNvPr id="40" name="Text Box 24"/>
              <p:cNvSpPr txBox="1"/>
              <p:nvPr/>
            </p:nvSpPr>
            <p:spPr>
              <a:xfrm>
                <a:off x="3141027" y="2005012"/>
                <a:ext cx="396240" cy="612140"/>
              </a:xfrm>
              <a:prstGeom prst="rect">
                <a:avLst/>
              </a:prstGeom>
              <a:noFill/>
              <a:ln w="6350">
                <a:noFill/>
              </a:ln>
              <a:effectLst/>
            </p:spPr>
            <p:txBody>
              <a:bodyPr rot="0" spcFirstLastPara="0" vert="vert270"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75" normalizeH="0" baseline="0" noProof="0">
                    <a:ln>
                      <a:noFill/>
                    </a:ln>
                    <a:solidFill>
                      <a:srgbClr val="833B0A"/>
                    </a:solidFill>
                    <a:effectLst/>
                    <a:uLnTx/>
                    <a:uFillTx/>
                    <a:latin typeface="Calibri"/>
                    <a:ea typeface="Calibri" panose="020F0502020204030204" pitchFamily="34" charset="0"/>
                    <a:cs typeface="Times New Roman" panose="02020603050405020304" pitchFamily="18" charset="0"/>
                  </a:rPr>
                  <a:t>Build</a:t>
                </a:r>
                <a:endParaRPr kumimoji="0" lang="en-US" sz="1600" b="0" i="0" u="none" strike="noStrike" kern="0" cap="none" spc="0" normalizeH="0" baseline="0" noProof="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sp>
            <p:nvSpPr>
              <p:cNvPr id="41" name="Text Box 25"/>
              <p:cNvSpPr txBox="1"/>
              <p:nvPr/>
            </p:nvSpPr>
            <p:spPr>
              <a:xfrm>
                <a:off x="3141027" y="3146742"/>
                <a:ext cx="396240" cy="612140"/>
              </a:xfrm>
              <a:prstGeom prst="rect">
                <a:avLst/>
              </a:prstGeom>
              <a:noFill/>
              <a:ln w="6350">
                <a:noFill/>
              </a:ln>
              <a:effectLst/>
            </p:spPr>
            <p:txBody>
              <a:bodyPr rot="0" spcFirstLastPara="0" vert="vert270"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75" normalizeH="0" baseline="0" noProof="0">
                    <a:ln>
                      <a:noFill/>
                    </a:ln>
                    <a:solidFill>
                      <a:srgbClr val="244061"/>
                    </a:solidFill>
                    <a:effectLst/>
                    <a:uLnTx/>
                    <a:uFillTx/>
                    <a:latin typeface="Calibri"/>
                    <a:ea typeface="Calibri" panose="020F0502020204030204" pitchFamily="34" charset="0"/>
                    <a:cs typeface="Times New Roman" panose="02020603050405020304" pitchFamily="18" charset="0"/>
                  </a:rPr>
                  <a:t>Design</a:t>
                </a:r>
                <a:endParaRPr kumimoji="0" lang="en-US" sz="1600" b="0" i="0" u="none" strike="noStrike" kern="0" cap="none" spc="0" normalizeH="0" baseline="0" noProof="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sp>
            <p:nvSpPr>
              <p:cNvPr id="42" name="Text Box 26"/>
              <p:cNvSpPr txBox="1"/>
              <p:nvPr/>
            </p:nvSpPr>
            <p:spPr>
              <a:xfrm>
                <a:off x="3141662" y="4264977"/>
                <a:ext cx="396240" cy="931545"/>
              </a:xfrm>
              <a:prstGeom prst="rect">
                <a:avLst/>
              </a:prstGeom>
              <a:noFill/>
              <a:ln w="6350">
                <a:noFill/>
              </a:ln>
              <a:effectLst/>
            </p:spPr>
            <p:txBody>
              <a:bodyPr rot="0" spcFirstLastPara="0" vert="vert270"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75" normalizeH="0" baseline="0" noProof="0">
                    <a:ln>
                      <a:noFill/>
                    </a:ln>
                    <a:solidFill>
                      <a:srgbClr val="4F6228"/>
                    </a:solidFill>
                    <a:effectLst/>
                    <a:uLnTx/>
                    <a:uFillTx/>
                    <a:latin typeface="Calibri"/>
                    <a:ea typeface="Calibri" panose="020F0502020204030204" pitchFamily="34" charset="0"/>
                    <a:cs typeface="Times New Roman" panose="02020603050405020304" pitchFamily="18" charset="0"/>
                  </a:rPr>
                  <a:t>Pre-Design</a:t>
                </a:r>
                <a:endParaRPr kumimoji="0" lang="en-US" sz="1600" b="0" i="0" u="none" strike="noStrike" kern="0" cap="none" spc="0" normalizeH="0" baseline="0" noProof="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grpSp>
            <p:nvGrpSpPr>
              <p:cNvPr id="43" name="Group 42"/>
              <p:cNvGrpSpPr/>
              <p:nvPr/>
            </p:nvGrpSpPr>
            <p:grpSpPr>
              <a:xfrm>
                <a:off x="3575367" y="1529687"/>
                <a:ext cx="5475605" cy="4095463"/>
                <a:chOff x="0" y="312816"/>
                <a:chExt cx="5742537" cy="4315979"/>
              </a:xfrm>
            </p:grpSpPr>
            <p:sp>
              <p:nvSpPr>
                <p:cNvPr id="45" name="Text Box 15"/>
                <p:cNvSpPr txBox="1"/>
                <p:nvPr/>
              </p:nvSpPr>
              <p:spPr>
                <a:xfrm>
                  <a:off x="0" y="1562986"/>
                  <a:ext cx="5740486" cy="704850"/>
                </a:xfrm>
                <a:prstGeom prst="rect">
                  <a:avLst/>
                </a:prstGeom>
                <a:gradFill rotWithShape="1">
                  <a:gsLst>
                    <a:gs pos="0">
                      <a:srgbClr val="1F497D">
                        <a:lumMod val="20000"/>
                        <a:lumOff val="80000"/>
                      </a:srgbClr>
                    </a:gs>
                    <a:gs pos="77000">
                      <a:srgbClr val="1F497D">
                        <a:lumMod val="20000"/>
                        <a:lumOff val="80000"/>
                      </a:srgbClr>
                    </a:gs>
                    <a:gs pos="100000">
                      <a:srgbClr val="1F497D">
                        <a:lumMod val="20000"/>
                        <a:lumOff val="80000"/>
                      </a:srgbClr>
                    </a:gs>
                    <a:gs pos="0">
                      <a:srgbClr val="1F497D">
                        <a:lumMod val="40000"/>
                        <a:lumOff val="60000"/>
                      </a:srgbClr>
                    </a:gs>
                  </a:gsLst>
                  <a:lin ang="16200000" scaled="0"/>
                </a:gradFill>
                <a:ln w="9525" cap="flat" cmpd="sng" algn="ctr">
                  <a:solidFill>
                    <a:srgbClr val="1F497D">
                      <a:lumMod val="60000"/>
                      <a:lumOff val="40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75" normalizeH="0" baseline="0" noProof="0" dirty="0">
                      <a:ln>
                        <a:noFill/>
                      </a:ln>
                      <a:solidFill>
                        <a:srgbClr val="244061"/>
                      </a:solidFill>
                      <a:effectLst/>
                      <a:uLnTx/>
                      <a:uFillTx/>
                      <a:latin typeface="Calibri"/>
                      <a:ea typeface="Calibri" panose="020F0502020204030204" pitchFamily="34" charset="0"/>
                      <a:cs typeface="Times New Roman" panose="02020603050405020304" pitchFamily="18" charset="0"/>
                    </a:rPr>
                    <a:t>	  Document Business Requirements</a:t>
                  </a:r>
                  <a:endParaRPr kumimoji="0" lang="en-US" sz="16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75" normalizeH="0" baseline="0" noProof="0" dirty="0">
                      <a:ln>
                        <a:noFill/>
                      </a:ln>
                      <a:solidFill>
                        <a:srgbClr val="244061"/>
                      </a:solidFill>
                      <a:effectLst/>
                      <a:uLnTx/>
                      <a:uFillTx/>
                      <a:latin typeface="Calibri"/>
                      <a:ea typeface="Calibri" panose="020F0502020204030204" pitchFamily="34" charset="0"/>
                      <a:cs typeface="Times New Roman" panose="02020603050405020304" pitchFamily="18" charset="0"/>
                    </a:rPr>
                    <a:t>                     Transform Business Processes</a:t>
                  </a:r>
                  <a:endParaRPr kumimoji="0" lang="en-US" sz="16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sp>
              <p:nvSpPr>
                <p:cNvPr id="47" name="Isosceles Triangle 46"/>
                <p:cNvSpPr/>
                <p:nvPr/>
              </p:nvSpPr>
              <p:spPr>
                <a:xfrm>
                  <a:off x="21265" y="312816"/>
                  <a:ext cx="5721272" cy="545992"/>
                </a:xfrm>
                <a:prstGeom prst="triangle">
                  <a:avLst>
                    <a:gd name="adj" fmla="val 50000"/>
                  </a:avLst>
                </a:prstGeom>
                <a:solidFill>
                  <a:srgbClr val="F79646"/>
                </a:solidFill>
                <a:ln w="25400" cap="flat" cmpd="sng" algn="ctr">
                  <a:solidFill>
                    <a:srgbClr val="F79646">
                      <a:shade val="50000"/>
                    </a:srgbClr>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1800"/>
                    </a:spcAft>
                    <a:buClrTx/>
                    <a:buSzTx/>
                    <a:buFontTx/>
                    <a:buNone/>
                    <a:tabLst/>
                    <a:defRPr/>
                  </a:pPr>
                  <a:r>
                    <a:rPr kumimoji="0" lang="en-US" sz="2400" b="1" i="0" u="none" strike="noStrike" kern="0" cap="none" spc="0" normalizeH="0" baseline="0" noProof="0">
                      <a:ln>
                        <a:noFill/>
                      </a:ln>
                      <a:solidFill>
                        <a:sysClr val="window" lastClr="FFFFFF"/>
                      </a:solidFill>
                      <a:effectLst/>
                      <a:uLnTx/>
                      <a:uFillTx/>
                      <a:latin typeface="Calibri"/>
                      <a:ea typeface="Calibri" panose="020F0502020204030204" pitchFamily="34" charset="0"/>
                      <a:cs typeface="Times New Roman" panose="02020603050405020304" pitchFamily="18" charset="0"/>
                    </a:rPr>
                    <a:t> </a:t>
                  </a:r>
                  <a:endParaRPr kumimoji="0" lang="en-US" sz="1600" b="0" i="0" u="none" strike="noStrike" kern="0" cap="none" spc="0" normalizeH="0" baseline="0" noProof="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p:txBody>
            </p:sp>
            <p:sp>
              <p:nvSpPr>
                <p:cNvPr id="48" name="Text Box 16"/>
                <p:cNvSpPr txBox="1"/>
                <p:nvPr/>
              </p:nvSpPr>
              <p:spPr>
                <a:xfrm>
                  <a:off x="0" y="2274812"/>
                  <a:ext cx="5741650" cy="947085"/>
                </a:xfrm>
                <a:prstGeom prst="rect">
                  <a:avLst/>
                </a:prstGeom>
                <a:gradFill rotWithShape="1">
                  <a:gsLst>
                    <a:gs pos="0">
                      <a:srgbClr val="1F497D">
                        <a:lumMod val="20000"/>
                        <a:lumOff val="80000"/>
                      </a:srgbClr>
                    </a:gs>
                    <a:gs pos="77000">
                      <a:srgbClr val="1F497D">
                        <a:lumMod val="20000"/>
                        <a:lumOff val="80000"/>
                      </a:srgbClr>
                    </a:gs>
                    <a:gs pos="100000">
                      <a:srgbClr val="1F497D">
                        <a:lumMod val="20000"/>
                        <a:lumOff val="80000"/>
                      </a:srgbClr>
                    </a:gs>
                    <a:gs pos="0">
                      <a:srgbClr val="1F497D">
                        <a:lumMod val="40000"/>
                        <a:lumOff val="60000"/>
                      </a:srgbClr>
                    </a:gs>
                  </a:gsLst>
                  <a:lin ang="16200000" scaled="0"/>
                </a:gradFill>
                <a:ln w="9525" cap="flat" cmpd="sng" algn="ctr">
                  <a:solidFill>
                    <a:srgbClr val="1F497D">
                      <a:lumMod val="60000"/>
                      <a:lumOff val="40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kern="0" cap="none" spc="-75" normalizeH="0" baseline="0">
                      <a:ln>
                        <a:noFill/>
                      </a:ln>
                      <a:solidFill>
                        <a:srgbClr val="244061"/>
                      </a:solidFill>
                      <a:effectLst/>
                      <a:uLnTx/>
                      <a:uFillTx/>
                      <a:latin typeface="Calibri"/>
                      <a:ea typeface="Calibri" panose="020F0502020204030204" pitchFamily="34" charset="0"/>
                      <a:cs typeface="Times New Roman" panose="02020603050405020304" pitchFamily="18" charset="0"/>
                    </a:defRPr>
                  </a:lvl1pPr>
                </a:lstStyle>
                <a:p>
                  <a:pPr algn="ctr"/>
                  <a:r>
                    <a:rPr lang="en-US" sz="2000" dirty="0"/>
                    <a:t>Program Blueprint</a:t>
                  </a:r>
                </a:p>
                <a:p>
                  <a:pPr algn="ctr"/>
                  <a:r>
                    <a:rPr lang="en-US" sz="2000" dirty="0"/>
                    <a:t>Business Intelligence Strategy</a:t>
                  </a:r>
                </a:p>
                <a:p>
                  <a:pPr algn="ctr"/>
                  <a:r>
                    <a:rPr lang="en-US" sz="2000" dirty="0"/>
                    <a:t>Mainframe and Integrations Plan </a:t>
                  </a:r>
                </a:p>
              </p:txBody>
            </p:sp>
            <p:sp>
              <p:nvSpPr>
                <p:cNvPr id="49" name="Text Box 20"/>
                <p:cNvSpPr txBox="1"/>
                <p:nvPr/>
              </p:nvSpPr>
              <p:spPr>
                <a:xfrm>
                  <a:off x="0" y="3222198"/>
                  <a:ext cx="5741650" cy="704850"/>
                </a:xfrm>
                <a:prstGeom prst="rect">
                  <a:avLst/>
                </a:prstGeom>
                <a:gradFill rotWithShape="1">
                  <a:gsLst>
                    <a:gs pos="0">
                      <a:srgbClr val="1F497D">
                        <a:lumMod val="20000"/>
                        <a:lumOff val="80000"/>
                      </a:srgbClr>
                    </a:gs>
                    <a:gs pos="77000">
                      <a:srgbClr val="9BBB59">
                        <a:lumMod val="20000"/>
                        <a:lumOff val="80000"/>
                      </a:srgbClr>
                    </a:gs>
                    <a:gs pos="100000">
                      <a:srgbClr val="9BBB59">
                        <a:lumMod val="60000"/>
                        <a:lumOff val="40000"/>
                      </a:srgbClr>
                    </a:gs>
                    <a:gs pos="0">
                      <a:srgbClr val="9BBB59">
                        <a:lumMod val="60000"/>
                        <a:lumOff val="40000"/>
                      </a:srgbClr>
                    </a:gs>
                  </a:gsLst>
                  <a:lin ang="16200000" scaled="0"/>
                </a:gradFill>
                <a:ln w="9525" cap="flat" cmpd="sng" algn="ctr">
                  <a:solidFill>
                    <a:srgbClr val="9BBB59">
                      <a:lumMod val="7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75" normalizeH="0" baseline="0" noProof="0" dirty="0">
                      <a:ln>
                        <a:noFill/>
                      </a:ln>
                      <a:solidFill>
                        <a:srgbClr val="4F6228"/>
                      </a:solidFill>
                      <a:effectLst/>
                      <a:uLnTx/>
                      <a:uFillTx/>
                      <a:latin typeface="Calibri"/>
                      <a:ea typeface="Calibri" panose="020F0502020204030204" pitchFamily="34" charset="0"/>
                      <a:cs typeface="Times New Roman" panose="02020603050405020304" pitchFamily="18" charset="0"/>
                    </a:rPr>
                    <a:t>Strategic Partner</a:t>
                  </a:r>
                  <a:endParaRPr lang="en-US" sz="1600" kern="0" dirty="0">
                    <a:solidFill>
                      <a:sysClr val="windowText" lastClr="000000"/>
                    </a:solidFill>
                    <a:latin typeface="Calibri"/>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75" normalizeH="0" baseline="0" noProof="0" dirty="0">
                      <a:ln>
                        <a:noFill/>
                      </a:ln>
                      <a:solidFill>
                        <a:srgbClr val="4F6228"/>
                      </a:solidFill>
                      <a:effectLst/>
                      <a:uLnTx/>
                      <a:uFillTx/>
                      <a:latin typeface="Calibri"/>
                      <a:ea typeface="Calibri" panose="020F0502020204030204" pitchFamily="34" charset="0"/>
                      <a:cs typeface="Times New Roman" panose="02020603050405020304" pitchFamily="18" charset="0"/>
                    </a:rPr>
                    <a:t>Change Management and Business Readiness</a:t>
                  </a:r>
                  <a:endParaRPr kumimoji="0" lang="en-US" sz="16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sp>
              <p:nvSpPr>
                <p:cNvPr id="50" name="Text Box 22"/>
                <p:cNvSpPr txBox="1"/>
                <p:nvPr/>
              </p:nvSpPr>
              <p:spPr>
                <a:xfrm>
                  <a:off x="0" y="3923945"/>
                  <a:ext cx="5741650" cy="704850"/>
                </a:xfrm>
                <a:prstGeom prst="rect">
                  <a:avLst/>
                </a:prstGeom>
                <a:solidFill>
                  <a:srgbClr val="E1EACC"/>
                </a:solidFill>
                <a:ln w="9525" cap="flat" cmpd="sng" algn="ctr">
                  <a:solidFill>
                    <a:schemeClr val="accent1"/>
                  </a:solidFill>
                  <a:prstDash val="solid"/>
                </a:ln>
                <a:effectLst>
                  <a:outerShdw blurRad="40000" dist="20000" dir="5400000" rotWithShape="0">
                    <a:srgbClr val="000000">
                      <a:alpha val="38000"/>
                    </a:srgbClr>
                  </a:outerShdw>
                  <a:reflection stA="45000" endPos="0" dist="50800" dir="5400000" sy="-100000" algn="bl" rotWithShape="0"/>
                </a:effectLst>
                <a:scene3d>
                  <a:camera prst="orthographicFront"/>
                  <a:lightRig rig="balanced" dir="t">
                    <a:rot lat="0" lon="0" rev="1200000"/>
                  </a:lightRig>
                </a:scene3d>
                <a:sp3d extrusionH="76200" prstMaterial="plastic">
                  <a:bevelT w="177800" h="114300"/>
                  <a:extrusionClr>
                    <a:sysClr val="window" lastClr="FFFFFF"/>
                  </a:extrusionClr>
                </a:sp3d>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kern="0" cap="none" spc="-75" normalizeH="0" baseline="0">
                      <a:ln>
                        <a:noFill/>
                      </a:ln>
                      <a:solidFill>
                        <a:srgbClr val="244061"/>
                      </a:solidFill>
                      <a:effectLst/>
                      <a:uLnTx/>
                      <a:uFillTx/>
                      <a:latin typeface="Calibri"/>
                      <a:ea typeface="Calibri" panose="020F0502020204030204" pitchFamily="34" charset="0"/>
                      <a:cs typeface="Times New Roman" panose="02020603050405020304" pitchFamily="18" charset="0"/>
                    </a:defRPr>
                  </a:lvl1pPr>
                </a:lstStyle>
                <a:p>
                  <a:pPr algn="ctr"/>
                  <a:r>
                    <a:rPr lang="en-US" sz="2000" b="1" dirty="0">
                      <a:solidFill>
                        <a:srgbClr val="4F6228"/>
                      </a:solidFill>
                    </a:rPr>
                    <a:t>Establish One Washington Program </a:t>
                  </a:r>
                </a:p>
                <a:p>
                  <a:pPr algn="ctr"/>
                  <a:r>
                    <a:rPr lang="en-US" sz="2000" b="1" dirty="0">
                      <a:solidFill>
                        <a:srgbClr val="4F6228"/>
                      </a:solidFill>
                    </a:rPr>
                    <a:t>The Business Case</a:t>
                  </a:r>
                </a:p>
              </p:txBody>
            </p:sp>
            <p:sp>
              <p:nvSpPr>
                <p:cNvPr id="51" name="Text Box 14"/>
                <p:cNvSpPr txBox="1"/>
                <p:nvPr/>
              </p:nvSpPr>
              <p:spPr>
                <a:xfrm>
                  <a:off x="0" y="861237"/>
                  <a:ext cx="5741650" cy="704850"/>
                </a:xfrm>
                <a:prstGeom prst="rect">
                  <a:avLst/>
                </a:prstGeom>
                <a:gradFill rotWithShape="1">
                  <a:gsLst>
                    <a:gs pos="0">
                      <a:srgbClr val="F79646">
                        <a:lumMod val="60000"/>
                        <a:lumOff val="40000"/>
                      </a:srgbClr>
                    </a:gs>
                    <a:gs pos="75000">
                      <a:srgbClr val="F79646">
                        <a:lumMod val="40000"/>
                        <a:lumOff val="6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75" normalizeH="0" baseline="0" noProof="0" dirty="0">
                      <a:ln>
                        <a:noFill/>
                      </a:ln>
                      <a:solidFill>
                        <a:srgbClr val="833B0A"/>
                      </a:solidFill>
                      <a:effectLst/>
                      <a:uLnTx/>
                      <a:uFillTx/>
                      <a:latin typeface="Calibri"/>
                      <a:ea typeface="Calibri" panose="020F0502020204030204" pitchFamily="34" charset="0"/>
                      <a:cs typeface="Times New Roman" panose="02020603050405020304" pitchFamily="18" charset="0"/>
                    </a:rPr>
                    <a:t>	Implement Technology to Support Business Processes</a:t>
                  </a:r>
                  <a:endParaRPr kumimoji="0" lang="en-US" sz="16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grpSp>
        </p:grpSp>
        <p:sp>
          <p:nvSpPr>
            <p:cNvPr id="20" name="Rectangle 19"/>
            <p:cNvSpPr/>
            <p:nvPr/>
          </p:nvSpPr>
          <p:spPr>
            <a:xfrm>
              <a:off x="4752723" y="5512007"/>
              <a:ext cx="974947" cy="400110"/>
            </a:xfrm>
            <a:prstGeom prst="rect">
              <a:avLst/>
            </a:prstGeom>
          </p:spPr>
          <p:txBody>
            <a:bodyPr wrap="none">
              <a:spAutoFit/>
            </a:bodyPr>
            <a:lstStyle/>
            <a:p>
              <a:r>
                <a:rPr lang="en-US" sz="2000" kern="0" spc="-75" dirty="0">
                  <a:solidFill>
                    <a:srgbClr val="4F6228"/>
                  </a:solidFill>
                  <a:latin typeface="Calibri"/>
                  <a:ea typeface="Calibri" panose="020F0502020204030204" pitchFamily="34" charset="0"/>
                  <a:cs typeface="Times New Roman" panose="02020603050405020304" pitchFamily="18" charset="0"/>
                </a:rPr>
                <a:t>2013-15</a:t>
              </a:r>
            </a:p>
          </p:txBody>
        </p:sp>
        <p:sp>
          <p:nvSpPr>
            <p:cNvPr id="52" name="Rectangle 51"/>
            <p:cNvSpPr/>
            <p:nvPr/>
          </p:nvSpPr>
          <p:spPr>
            <a:xfrm>
              <a:off x="4752722" y="4759728"/>
              <a:ext cx="974947" cy="400110"/>
            </a:xfrm>
            <a:prstGeom prst="rect">
              <a:avLst/>
            </a:prstGeom>
          </p:spPr>
          <p:txBody>
            <a:bodyPr wrap="none">
              <a:spAutoFit/>
            </a:bodyPr>
            <a:lstStyle/>
            <a:p>
              <a:r>
                <a:rPr lang="en-US" sz="2000" kern="0" spc="-75" dirty="0">
                  <a:solidFill>
                    <a:srgbClr val="4F6228"/>
                  </a:solidFill>
                  <a:latin typeface="Calibri"/>
                  <a:ea typeface="Calibri" panose="020F0502020204030204" pitchFamily="34" charset="0"/>
                  <a:cs typeface="Times New Roman" panose="02020603050405020304" pitchFamily="18" charset="0"/>
                </a:rPr>
                <a:t>2015-17</a:t>
              </a:r>
            </a:p>
          </p:txBody>
        </p:sp>
        <p:sp>
          <p:nvSpPr>
            <p:cNvPr id="53" name="Rectangle 52"/>
            <p:cNvSpPr/>
            <p:nvPr/>
          </p:nvSpPr>
          <p:spPr>
            <a:xfrm>
              <a:off x="4752722" y="3845800"/>
              <a:ext cx="974947" cy="400110"/>
            </a:xfrm>
            <a:prstGeom prst="rect">
              <a:avLst/>
            </a:prstGeom>
          </p:spPr>
          <p:txBody>
            <a:bodyPr wrap="none">
              <a:spAutoFit/>
            </a:bodyPr>
            <a:lstStyle/>
            <a:p>
              <a:r>
                <a:rPr lang="en-US" sz="2000" kern="0" spc="-75" dirty="0">
                  <a:solidFill>
                    <a:srgbClr val="244061"/>
                  </a:solidFill>
                  <a:latin typeface="Calibri"/>
                  <a:ea typeface="Calibri" panose="020F0502020204030204" pitchFamily="34" charset="0"/>
                  <a:cs typeface="Times New Roman" panose="02020603050405020304" pitchFamily="18" charset="0"/>
                </a:rPr>
                <a:t>2017-19</a:t>
              </a:r>
            </a:p>
          </p:txBody>
        </p:sp>
        <p:sp>
          <p:nvSpPr>
            <p:cNvPr id="21" name="Rectangle 20"/>
            <p:cNvSpPr/>
            <p:nvPr/>
          </p:nvSpPr>
          <p:spPr>
            <a:xfrm>
              <a:off x="4714011" y="2744563"/>
              <a:ext cx="1420461" cy="707886"/>
            </a:xfrm>
            <a:prstGeom prst="rect">
              <a:avLst/>
            </a:prstGeom>
          </p:spPr>
          <p:txBody>
            <a:bodyPr wrap="square">
              <a:spAutoFit/>
            </a:bodyPr>
            <a:lstStyle/>
            <a:p>
              <a:r>
                <a:rPr lang="en-US" sz="2000" kern="0" spc="-75" dirty="0">
                  <a:solidFill>
                    <a:srgbClr val="244061"/>
                  </a:solidFill>
                  <a:latin typeface="Calibri"/>
                  <a:ea typeface="Calibri" panose="020F0502020204030204" pitchFamily="34" charset="0"/>
                  <a:cs typeface="Times New Roman" panose="02020603050405020304" pitchFamily="18" charset="0"/>
                </a:rPr>
                <a:t> Future Biennium</a:t>
              </a:r>
              <a:endParaRPr lang="en-US" sz="2000" dirty="0"/>
            </a:p>
          </p:txBody>
        </p:sp>
        <p:sp>
          <p:nvSpPr>
            <p:cNvPr id="22" name="Rectangle 21"/>
            <p:cNvSpPr/>
            <p:nvPr/>
          </p:nvSpPr>
          <p:spPr>
            <a:xfrm>
              <a:off x="4714011" y="1914961"/>
              <a:ext cx="1394834" cy="707886"/>
            </a:xfrm>
            <a:prstGeom prst="rect">
              <a:avLst/>
            </a:prstGeom>
          </p:spPr>
          <p:txBody>
            <a:bodyPr wrap="square">
              <a:spAutoFit/>
            </a:bodyPr>
            <a:lstStyle/>
            <a:p>
              <a:r>
                <a:rPr lang="en-US" sz="2000" kern="0" spc="-75" dirty="0">
                  <a:solidFill>
                    <a:srgbClr val="833B0A"/>
                  </a:solidFill>
                  <a:latin typeface="Calibri"/>
                  <a:ea typeface="Calibri" panose="020F0502020204030204" pitchFamily="34" charset="0"/>
                  <a:cs typeface="Times New Roman" panose="02020603050405020304" pitchFamily="18" charset="0"/>
                </a:rPr>
                <a:t> Future Biennium</a:t>
              </a:r>
              <a:endParaRPr lang="en-US" sz="2000" dirty="0"/>
            </a:p>
          </p:txBody>
        </p:sp>
      </p:grpSp>
    </p:spTree>
    <p:extLst>
      <p:ext uri="{BB962C8B-B14F-4D97-AF65-F5344CB8AC3E}">
        <p14:creationId xmlns:p14="http://schemas.microsoft.com/office/powerpoint/2010/main" val="22708379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8EC599-E9BA-49DE-9E9C-9696BB627D2A}"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18" name="Rectangle 21"/>
          <p:cNvSpPr>
            <a:spLocks noChangeArrowheads="1"/>
          </p:cNvSpPr>
          <p:nvPr/>
        </p:nvSpPr>
        <p:spPr bwMode="auto">
          <a:xfrm>
            <a:off x="1524001"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23" name="Title 4"/>
          <p:cNvSpPr>
            <a:spLocks noGrp="1"/>
          </p:cNvSpPr>
          <p:nvPr>
            <p:ph type="title"/>
          </p:nvPr>
        </p:nvSpPr>
        <p:spPr>
          <a:xfrm>
            <a:off x="290523" y="438077"/>
            <a:ext cx="11766010" cy="612352"/>
          </a:xfrm>
        </p:spPr>
        <p:txBody>
          <a:bodyPr>
            <a:normAutofit/>
          </a:bodyPr>
          <a:lstStyle/>
          <a:p>
            <a:r>
              <a:rPr lang="en-US" b="1" dirty="0">
                <a:solidFill>
                  <a:schemeClr val="accent6">
                    <a:lumMod val="50000"/>
                  </a:schemeClr>
                </a:solidFill>
              </a:rPr>
              <a:t>2015 – 2017 Activities: Our Building Blocks</a:t>
            </a:r>
          </a:p>
        </p:txBody>
      </p:sp>
      <p:sp>
        <p:nvSpPr>
          <p:cNvPr id="46" name="Slide Number Placeholder 3"/>
          <p:cNvSpPr txBox="1">
            <a:spLocks/>
          </p:cNvSpPr>
          <p:nvPr/>
        </p:nvSpPr>
        <p:spPr>
          <a:xfrm>
            <a:off x="9329530" y="6223828"/>
            <a:ext cx="170621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08EC599-E9BA-49DE-9E9C-9696BB627D2A}" type="slidenum">
              <a:rPr lang="en-US" smtClean="0">
                <a:solidFill>
                  <a:srgbClr val="A6B727"/>
                </a:solidFill>
                <a:latin typeface="Corbel" panose="020B0503020204020204"/>
              </a:rPr>
              <a:pPr>
                <a:defRPr/>
              </a:pPr>
              <a:t>29</a:t>
            </a:fld>
            <a:endParaRPr lang="en-US" dirty="0">
              <a:solidFill>
                <a:srgbClr val="A6B727"/>
              </a:solidFill>
              <a:latin typeface="Corbel" panose="020B0503020204020204"/>
            </a:endParaRPr>
          </a:p>
        </p:txBody>
      </p:sp>
      <p:sp>
        <p:nvSpPr>
          <p:cNvPr id="72" name="Rectangle 71"/>
          <p:cNvSpPr/>
          <p:nvPr/>
        </p:nvSpPr>
        <p:spPr>
          <a:xfrm>
            <a:off x="518931" y="1173215"/>
            <a:ext cx="3487080" cy="4819781"/>
          </a:xfrm>
          <a:prstGeom prst="rect">
            <a:avLst/>
          </a:prstGeom>
        </p:spPr>
        <p:txBody>
          <a:bodyPr wrap="square">
            <a:spAutoFit/>
          </a:bodyPr>
          <a:lstStyle/>
          <a:p>
            <a:pPr>
              <a:lnSpc>
                <a:spcPct val="110000"/>
              </a:lnSpc>
              <a:spcAft>
                <a:spcPts val="600"/>
              </a:spcAft>
            </a:pPr>
            <a:r>
              <a:rPr lang="en-US" b="1" dirty="0">
                <a:solidFill>
                  <a:srgbClr val="000000"/>
                </a:solidFill>
              </a:rPr>
              <a:t>Business benefit: enabling activities that prepared us for continued planning</a:t>
            </a:r>
          </a:p>
          <a:p>
            <a:pPr marL="285750" indent="-285750">
              <a:lnSpc>
                <a:spcPct val="110000"/>
              </a:lnSpc>
              <a:spcAft>
                <a:spcPts val="600"/>
              </a:spcAft>
              <a:buFont typeface="Arial" panose="020B0604020202020204" pitchFamily="34" charset="0"/>
              <a:buChar char="•"/>
            </a:pPr>
            <a:r>
              <a:rPr lang="en-US" dirty="0">
                <a:solidFill>
                  <a:srgbClr val="000000"/>
                </a:solidFill>
              </a:rPr>
              <a:t>Strategic Partner Evaluation process created and partner selected</a:t>
            </a:r>
          </a:p>
          <a:p>
            <a:pPr marL="285750" indent="-285750">
              <a:lnSpc>
                <a:spcPct val="110000"/>
              </a:lnSpc>
              <a:spcAft>
                <a:spcPts val="600"/>
              </a:spcAft>
              <a:buFont typeface="Arial" panose="020B0604020202020204" pitchFamily="34" charset="0"/>
              <a:buChar char="•"/>
            </a:pPr>
            <a:r>
              <a:rPr lang="en-US" dirty="0">
                <a:solidFill>
                  <a:srgbClr val="000000"/>
                </a:solidFill>
              </a:rPr>
              <a:t>Chart of Accounts Improvements </a:t>
            </a:r>
          </a:p>
          <a:p>
            <a:pPr marL="285750" indent="-285750">
              <a:lnSpc>
                <a:spcPct val="110000"/>
              </a:lnSpc>
              <a:spcAft>
                <a:spcPts val="600"/>
              </a:spcAft>
              <a:buFont typeface="Arial" panose="020B0604020202020204" pitchFamily="34" charset="0"/>
              <a:buChar char="•"/>
            </a:pPr>
            <a:r>
              <a:rPr lang="en-US" dirty="0">
                <a:solidFill>
                  <a:srgbClr val="000000"/>
                </a:solidFill>
              </a:rPr>
              <a:t>Procurement Readiness Activities</a:t>
            </a:r>
          </a:p>
          <a:p>
            <a:pPr marL="285750" indent="-285750">
              <a:lnSpc>
                <a:spcPct val="110000"/>
              </a:lnSpc>
              <a:spcAft>
                <a:spcPts val="600"/>
              </a:spcAft>
              <a:buFont typeface="Arial" panose="020B0604020202020204" pitchFamily="34" charset="0"/>
              <a:buChar char="•"/>
            </a:pPr>
            <a:r>
              <a:rPr lang="en-US" dirty="0">
                <a:solidFill>
                  <a:srgbClr val="000000"/>
                </a:solidFill>
              </a:rPr>
              <a:t>WSDOT Readiness Activities</a:t>
            </a:r>
          </a:p>
          <a:p>
            <a:pPr marL="285750" indent="-285750">
              <a:lnSpc>
                <a:spcPct val="110000"/>
              </a:lnSpc>
              <a:spcAft>
                <a:spcPts val="600"/>
              </a:spcAft>
              <a:buFont typeface="Arial" panose="020B0604020202020204" pitchFamily="34" charset="0"/>
              <a:buChar char="•"/>
            </a:pPr>
            <a:r>
              <a:rPr lang="en-US" dirty="0">
                <a:solidFill>
                  <a:srgbClr val="000000"/>
                </a:solidFill>
              </a:rPr>
              <a:t>Facilities Portfolio Management Tool</a:t>
            </a:r>
          </a:p>
          <a:p>
            <a:pPr marL="285750" indent="-285750">
              <a:lnSpc>
                <a:spcPct val="110000"/>
              </a:lnSpc>
              <a:spcAft>
                <a:spcPts val="600"/>
              </a:spcAft>
              <a:buFont typeface="Arial" panose="020B0604020202020204" pitchFamily="34" charset="0"/>
              <a:buChar char="•"/>
            </a:pPr>
            <a:r>
              <a:rPr lang="en-US" dirty="0">
                <a:solidFill>
                  <a:srgbClr val="000000"/>
                </a:solidFill>
              </a:rPr>
              <a:t>Budget System Improvements</a:t>
            </a:r>
          </a:p>
        </p:txBody>
      </p:sp>
      <p:grpSp>
        <p:nvGrpSpPr>
          <p:cNvPr id="25" name="Group 24"/>
          <p:cNvGrpSpPr/>
          <p:nvPr/>
        </p:nvGrpSpPr>
        <p:grpSpPr>
          <a:xfrm>
            <a:off x="4244199" y="1224955"/>
            <a:ext cx="7453224" cy="4998873"/>
            <a:chOff x="4140681" y="1224955"/>
            <a:chExt cx="7453224" cy="4998873"/>
          </a:xfrm>
        </p:grpSpPr>
        <p:grpSp>
          <p:nvGrpSpPr>
            <p:cNvPr id="26" name="Group 25"/>
            <p:cNvGrpSpPr/>
            <p:nvPr/>
          </p:nvGrpSpPr>
          <p:grpSpPr>
            <a:xfrm>
              <a:off x="4140681" y="1224955"/>
              <a:ext cx="7453224" cy="4998873"/>
              <a:chOff x="3141027" y="1529687"/>
              <a:chExt cx="5909945" cy="4095463"/>
            </a:xfrm>
          </p:grpSpPr>
          <p:sp>
            <p:nvSpPr>
              <p:cNvPr id="32" name="Text Box 24"/>
              <p:cNvSpPr txBox="1"/>
              <p:nvPr/>
            </p:nvSpPr>
            <p:spPr>
              <a:xfrm>
                <a:off x="3141027" y="2005012"/>
                <a:ext cx="396240" cy="612140"/>
              </a:xfrm>
              <a:prstGeom prst="rect">
                <a:avLst/>
              </a:prstGeom>
              <a:noFill/>
              <a:ln w="6350">
                <a:noFill/>
              </a:ln>
              <a:effectLst/>
            </p:spPr>
            <p:txBody>
              <a:bodyPr rot="0" spcFirstLastPara="0" vert="vert270"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75" normalizeH="0" baseline="0" noProof="0">
                    <a:ln>
                      <a:noFill/>
                    </a:ln>
                    <a:solidFill>
                      <a:srgbClr val="833B0A"/>
                    </a:solidFill>
                    <a:effectLst/>
                    <a:uLnTx/>
                    <a:uFillTx/>
                    <a:latin typeface="Calibri"/>
                    <a:ea typeface="Calibri" panose="020F0502020204030204" pitchFamily="34" charset="0"/>
                    <a:cs typeface="Times New Roman" panose="02020603050405020304" pitchFamily="18" charset="0"/>
                  </a:rPr>
                  <a:t>Build</a:t>
                </a:r>
                <a:endParaRPr kumimoji="0" lang="en-US" sz="1600" b="0" i="0" u="none" strike="noStrike" kern="0" cap="none" spc="0" normalizeH="0" baseline="0" noProof="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sp>
            <p:nvSpPr>
              <p:cNvPr id="33" name="Text Box 25"/>
              <p:cNvSpPr txBox="1"/>
              <p:nvPr/>
            </p:nvSpPr>
            <p:spPr>
              <a:xfrm>
                <a:off x="3141027" y="3146742"/>
                <a:ext cx="396240" cy="612140"/>
              </a:xfrm>
              <a:prstGeom prst="rect">
                <a:avLst/>
              </a:prstGeom>
              <a:noFill/>
              <a:ln w="6350">
                <a:noFill/>
              </a:ln>
              <a:effectLst/>
            </p:spPr>
            <p:txBody>
              <a:bodyPr rot="0" spcFirstLastPara="0" vert="vert270"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75" normalizeH="0" baseline="0" noProof="0">
                    <a:ln>
                      <a:noFill/>
                    </a:ln>
                    <a:solidFill>
                      <a:srgbClr val="244061"/>
                    </a:solidFill>
                    <a:effectLst/>
                    <a:uLnTx/>
                    <a:uFillTx/>
                    <a:latin typeface="Calibri"/>
                    <a:ea typeface="Calibri" panose="020F0502020204030204" pitchFamily="34" charset="0"/>
                    <a:cs typeface="Times New Roman" panose="02020603050405020304" pitchFamily="18" charset="0"/>
                  </a:rPr>
                  <a:t>Design</a:t>
                </a:r>
                <a:endParaRPr kumimoji="0" lang="en-US" sz="1600" b="0" i="0" u="none" strike="noStrike" kern="0" cap="none" spc="0" normalizeH="0" baseline="0" noProof="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sp>
            <p:nvSpPr>
              <p:cNvPr id="34" name="Text Box 26"/>
              <p:cNvSpPr txBox="1"/>
              <p:nvPr/>
            </p:nvSpPr>
            <p:spPr>
              <a:xfrm>
                <a:off x="3141662" y="4264977"/>
                <a:ext cx="396240" cy="931545"/>
              </a:xfrm>
              <a:prstGeom prst="rect">
                <a:avLst/>
              </a:prstGeom>
              <a:noFill/>
              <a:ln w="6350">
                <a:noFill/>
              </a:ln>
              <a:effectLst/>
            </p:spPr>
            <p:txBody>
              <a:bodyPr rot="0" spcFirstLastPara="0" vert="vert270"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75" normalizeH="0" baseline="0" noProof="0">
                    <a:ln>
                      <a:noFill/>
                    </a:ln>
                    <a:solidFill>
                      <a:srgbClr val="4F6228"/>
                    </a:solidFill>
                    <a:effectLst/>
                    <a:uLnTx/>
                    <a:uFillTx/>
                    <a:latin typeface="Calibri"/>
                    <a:ea typeface="Calibri" panose="020F0502020204030204" pitchFamily="34" charset="0"/>
                    <a:cs typeface="Times New Roman" panose="02020603050405020304" pitchFamily="18" charset="0"/>
                  </a:rPr>
                  <a:t>Pre-Design</a:t>
                </a:r>
                <a:endParaRPr kumimoji="0" lang="en-US" sz="1600" b="0" i="0" u="none" strike="noStrike" kern="0" cap="none" spc="0" normalizeH="0" baseline="0" noProof="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grpSp>
            <p:nvGrpSpPr>
              <p:cNvPr id="35" name="Group 34"/>
              <p:cNvGrpSpPr/>
              <p:nvPr/>
            </p:nvGrpSpPr>
            <p:grpSpPr>
              <a:xfrm>
                <a:off x="3575367" y="1529687"/>
                <a:ext cx="5475605" cy="4095463"/>
                <a:chOff x="0" y="312816"/>
                <a:chExt cx="5742537" cy="4315979"/>
              </a:xfrm>
            </p:grpSpPr>
            <p:sp>
              <p:nvSpPr>
                <p:cNvPr id="36" name="Text Box 15"/>
                <p:cNvSpPr txBox="1"/>
                <p:nvPr/>
              </p:nvSpPr>
              <p:spPr>
                <a:xfrm>
                  <a:off x="0" y="1562986"/>
                  <a:ext cx="5740486" cy="704850"/>
                </a:xfrm>
                <a:prstGeom prst="rect">
                  <a:avLst/>
                </a:prstGeom>
                <a:gradFill rotWithShape="1">
                  <a:gsLst>
                    <a:gs pos="0">
                      <a:srgbClr val="1F497D">
                        <a:lumMod val="20000"/>
                        <a:lumOff val="80000"/>
                      </a:srgbClr>
                    </a:gs>
                    <a:gs pos="77000">
                      <a:srgbClr val="1F497D">
                        <a:lumMod val="20000"/>
                        <a:lumOff val="80000"/>
                      </a:srgbClr>
                    </a:gs>
                    <a:gs pos="100000">
                      <a:srgbClr val="1F497D">
                        <a:lumMod val="20000"/>
                        <a:lumOff val="80000"/>
                      </a:srgbClr>
                    </a:gs>
                    <a:gs pos="0">
                      <a:srgbClr val="1F497D">
                        <a:lumMod val="40000"/>
                        <a:lumOff val="60000"/>
                      </a:srgbClr>
                    </a:gs>
                  </a:gsLst>
                  <a:lin ang="16200000" scaled="0"/>
                </a:gradFill>
                <a:ln w="9525" cap="flat" cmpd="sng" algn="ctr">
                  <a:solidFill>
                    <a:srgbClr val="1F497D">
                      <a:lumMod val="60000"/>
                      <a:lumOff val="40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75" normalizeH="0" baseline="0" noProof="0" dirty="0">
                      <a:ln>
                        <a:noFill/>
                      </a:ln>
                      <a:solidFill>
                        <a:srgbClr val="244061"/>
                      </a:solidFill>
                      <a:effectLst/>
                      <a:uLnTx/>
                      <a:uFillTx/>
                      <a:latin typeface="Calibri"/>
                      <a:ea typeface="Calibri" panose="020F0502020204030204" pitchFamily="34" charset="0"/>
                      <a:cs typeface="Times New Roman" panose="02020603050405020304" pitchFamily="18" charset="0"/>
                    </a:rPr>
                    <a:t>	  Document Business Requirements</a:t>
                  </a:r>
                  <a:endParaRPr kumimoji="0" lang="en-US" sz="16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75" normalizeH="0" baseline="0" noProof="0" dirty="0">
                      <a:ln>
                        <a:noFill/>
                      </a:ln>
                      <a:solidFill>
                        <a:srgbClr val="244061"/>
                      </a:solidFill>
                      <a:effectLst/>
                      <a:uLnTx/>
                      <a:uFillTx/>
                      <a:latin typeface="Calibri"/>
                      <a:ea typeface="Calibri" panose="020F0502020204030204" pitchFamily="34" charset="0"/>
                      <a:cs typeface="Times New Roman" panose="02020603050405020304" pitchFamily="18" charset="0"/>
                    </a:rPr>
                    <a:t>                     Transform Business Processes</a:t>
                  </a:r>
                  <a:endParaRPr kumimoji="0" lang="en-US" sz="16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sp>
              <p:nvSpPr>
                <p:cNvPr id="37" name="Isosceles Triangle 36"/>
                <p:cNvSpPr/>
                <p:nvPr/>
              </p:nvSpPr>
              <p:spPr>
                <a:xfrm>
                  <a:off x="21265" y="312816"/>
                  <a:ext cx="5721272" cy="545992"/>
                </a:xfrm>
                <a:prstGeom prst="triangle">
                  <a:avLst>
                    <a:gd name="adj" fmla="val 50000"/>
                  </a:avLst>
                </a:prstGeom>
                <a:solidFill>
                  <a:srgbClr val="F79646"/>
                </a:solidFill>
                <a:ln w="25400" cap="flat" cmpd="sng" algn="ctr">
                  <a:solidFill>
                    <a:srgbClr val="F79646">
                      <a:shade val="50000"/>
                    </a:srgbClr>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1800"/>
                    </a:spcAft>
                    <a:buClrTx/>
                    <a:buSzTx/>
                    <a:buFontTx/>
                    <a:buNone/>
                    <a:tabLst/>
                    <a:defRPr/>
                  </a:pPr>
                  <a:r>
                    <a:rPr kumimoji="0" lang="en-US" sz="2400" b="1" i="0" u="none" strike="noStrike" kern="0" cap="none" spc="0" normalizeH="0" baseline="0" noProof="0">
                      <a:ln>
                        <a:noFill/>
                      </a:ln>
                      <a:solidFill>
                        <a:sysClr val="window" lastClr="FFFFFF"/>
                      </a:solidFill>
                      <a:effectLst/>
                      <a:uLnTx/>
                      <a:uFillTx/>
                      <a:latin typeface="Calibri"/>
                      <a:ea typeface="Calibri" panose="020F0502020204030204" pitchFamily="34" charset="0"/>
                      <a:cs typeface="Times New Roman" panose="02020603050405020304" pitchFamily="18" charset="0"/>
                    </a:rPr>
                    <a:t> </a:t>
                  </a:r>
                  <a:endParaRPr kumimoji="0" lang="en-US" sz="1600" b="0" i="0" u="none" strike="noStrike" kern="0" cap="none" spc="0" normalizeH="0" baseline="0" noProof="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p:txBody>
            </p:sp>
            <p:sp>
              <p:nvSpPr>
                <p:cNvPr id="38" name="Text Box 16"/>
                <p:cNvSpPr txBox="1"/>
                <p:nvPr/>
              </p:nvSpPr>
              <p:spPr>
                <a:xfrm>
                  <a:off x="0" y="2274812"/>
                  <a:ext cx="5741650" cy="947085"/>
                </a:xfrm>
                <a:prstGeom prst="rect">
                  <a:avLst/>
                </a:prstGeom>
                <a:gradFill rotWithShape="1">
                  <a:gsLst>
                    <a:gs pos="0">
                      <a:srgbClr val="1F497D">
                        <a:lumMod val="20000"/>
                        <a:lumOff val="80000"/>
                      </a:srgbClr>
                    </a:gs>
                    <a:gs pos="77000">
                      <a:srgbClr val="1F497D">
                        <a:lumMod val="20000"/>
                        <a:lumOff val="80000"/>
                      </a:srgbClr>
                    </a:gs>
                    <a:gs pos="100000">
                      <a:srgbClr val="1F497D">
                        <a:lumMod val="20000"/>
                        <a:lumOff val="80000"/>
                      </a:srgbClr>
                    </a:gs>
                    <a:gs pos="0">
                      <a:srgbClr val="1F497D">
                        <a:lumMod val="40000"/>
                        <a:lumOff val="60000"/>
                      </a:srgbClr>
                    </a:gs>
                  </a:gsLst>
                  <a:lin ang="16200000" scaled="0"/>
                </a:gradFill>
                <a:ln w="9525" cap="flat" cmpd="sng" algn="ctr">
                  <a:solidFill>
                    <a:srgbClr val="1F497D">
                      <a:lumMod val="60000"/>
                      <a:lumOff val="40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kern="0" cap="none" spc="-75" normalizeH="0" baseline="0">
                      <a:ln>
                        <a:noFill/>
                      </a:ln>
                      <a:solidFill>
                        <a:srgbClr val="244061"/>
                      </a:solidFill>
                      <a:effectLst/>
                      <a:uLnTx/>
                      <a:uFillTx/>
                      <a:latin typeface="Calibri"/>
                      <a:ea typeface="Calibri" panose="020F0502020204030204" pitchFamily="34" charset="0"/>
                      <a:cs typeface="Times New Roman" panose="02020603050405020304" pitchFamily="18" charset="0"/>
                    </a:defRPr>
                  </a:lvl1pPr>
                </a:lstStyle>
                <a:p>
                  <a:pPr algn="ctr"/>
                  <a:r>
                    <a:rPr lang="en-US" sz="2000" dirty="0"/>
                    <a:t>Program Blueprint</a:t>
                  </a:r>
                </a:p>
                <a:p>
                  <a:pPr algn="ctr"/>
                  <a:r>
                    <a:rPr lang="en-US" sz="2000" dirty="0"/>
                    <a:t>Business Intelligence Strategy</a:t>
                  </a:r>
                </a:p>
                <a:p>
                  <a:pPr algn="ctr"/>
                  <a:r>
                    <a:rPr lang="en-US" sz="2000" dirty="0"/>
                    <a:t>Mainframe and Integrations Plan </a:t>
                  </a:r>
                </a:p>
              </p:txBody>
            </p:sp>
            <p:sp>
              <p:nvSpPr>
                <p:cNvPr id="39" name="Text Box 20"/>
                <p:cNvSpPr txBox="1"/>
                <p:nvPr/>
              </p:nvSpPr>
              <p:spPr>
                <a:xfrm>
                  <a:off x="0" y="3222198"/>
                  <a:ext cx="5741650" cy="704850"/>
                </a:xfrm>
                <a:prstGeom prst="rect">
                  <a:avLst/>
                </a:prstGeom>
                <a:solidFill>
                  <a:srgbClr val="E1EACC"/>
                </a:solidFill>
                <a:ln w="9525" cap="flat" cmpd="sng" algn="ctr">
                  <a:solidFill>
                    <a:schemeClr val="accent1"/>
                  </a:solidFill>
                  <a:prstDash val="solid"/>
                </a:ln>
                <a:effectLst>
                  <a:outerShdw blurRad="40000" dist="20000" dir="5400000" rotWithShape="0">
                    <a:srgbClr val="000000">
                      <a:alpha val="38000"/>
                    </a:srgbClr>
                  </a:outerShdw>
                  <a:reflection stA="45000" endPos="0" dist="50800" dir="5400000" sy="-100000" algn="bl" rotWithShape="0"/>
                </a:effectLst>
                <a:scene3d>
                  <a:camera prst="orthographicFront"/>
                  <a:lightRig rig="balanced" dir="t">
                    <a:rot lat="0" lon="0" rev="1200000"/>
                  </a:lightRig>
                </a:scene3d>
                <a:sp3d extrusionH="76200" prstMaterial="plastic">
                  <a:bevelT w="177800" h="114300"/>
                  <a:extrusionClr>
                    <a:sysClr val="window" lastClr="FFFFFF"/>
                  </a:extrusionClr>
                </a:sp3d>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kern="0" cap="none" spc="-75" normalizeH="0" baseline="0">
                      <a:ln>
                        <a:noFill/>
                      </a:ln>
                      <a:solidFill>
                        <a:srgbClr val="4F6228"/>
                      </a:solidFill>
                      <a:effectLst/>
                      <a:uLnTx/>
                      <a:uFillTx/>
                      <a:latin typeface="Calibri"/>
                      <a:ea typeface="Calibri" panose="020F0502020204030204" pitchFamily="34" charset="0"/>
                      <a:cs typeface="Times New Roman" panose="02020603050405020304" pitchFamily="18" charset="0"/>
                    </a:defRPr>
                  </a:lvl1pPr>
                </a:lstStyle>
                <a:p>
                  <a:r>
                    <a:rPr lang="en-US" dirty="0"/>
                    <a:t>Strategic Partner</a:t>
                  </a:r>
                </a:p>
                <a:p>
                  <a:r>
                    <a:rPr lang="en-US" dirty="0"/>
                    <a:t>Change Management and Business Readiness</a:t>
                  </a:r>
                </a:p>
              </p:txBody>
            </p:sp>
            <p:sp>
              <p:nvSpPr>
                <p:cNvPr id="48" name="Text Box 22"/>
                <p:cNvSpPr txBox="1"/>
                <p:nvPr/>
              </p:nvSpPr>
              <p:spPr>
                <a:xfrm>
                  <a:off x="0" y="3923945"/>
                  <a:ext cx="5741650" cy="704850"/>
                </a:xfrm>
                <a:prstGeom prst="rect">
                  <a:avLst/>
                </a:prstGeom>
                <a:solidFill>
                  <a:srgbClr val="E1EACC"/>
                </a:solidFill>
                <a:ln w="9525" cap="flat" cmpd="sng" algn="ctr">
                  <a:solidFill>
                    <a:schemeClr val="accent1"/>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lvl="0" indent="0" algn="ctr" fontAlgn="auto">
                    <a:lnSpc>
                      <a:spcPct val="100000"/>
                    </a:lnSpc>
                    <a:spcBef>
                      <a:spcPts val="0"/>
                    </a:spcBef>
                    <a:spcAft>
                      <a:spcPts val="0"/>
                    </a:spcAft>
                    <a:buClrTx/>
                    <a:buSzTx/>
                    <a:buFontTx/>
                    <a:buNone/>
                    <a:tabLst/>
                    <a:defRPr kumimoji="0" sz="2000" b="0" i="0" u="none" strike="noStrike" kern="0" cap="none" spc="-75" normalizeH="0" baseline="0">
                      <a:ln>
                        <a:noFill/>
                      </a:ln>
                      <a:solidFill>
                        <a:srgbClr val="244061"/>
                      </a:solidFill>
                      <a:effectLst/>
                      <a:uLnTx/>
                      <a:uFillTx/>
                      <a:latin typeface="Calibri"/>
                      <a:ea typeface="Calibri" panose="020F0502020204030204" pitchFamily="34" charset="0"/>
                      <a:cs typeface="Times New Roman" panose="02020603050405020304" pitchFamily="18" charset="0"/>
                    </a:defRPr>
                  </a:lvl1pPr>
                </a:lstStyle>
                <a:p>
                  <a:r>
                    <a:rPr lang="en-US" dirty="0">
                      <a:solidFill>
                        <a:srgbClr val="4F6228"/>
                      </a:solidFill>
                    </a:rPr>
                    <a:t>Establish One Washington Program </a:t>
                  </a:r>
                </a:p>
                <a:p>
                  <a:r>
                    <a:rPr lang="en-US" dirty="0">
                      <a:solidFill>
                        <a:srgbClr val="4F6228"/>
                      </a:solidFill>
                    </a:rPr>
                    <a:t>The Business Case</a:t>
                  </a:r>
                </a:p>
              </p:txBody>
            </p:sp>
            <p:sp>
              <p:nvSpPr>
                <p:cNvPr id="49" name="Text Box 14"/>
                <p:cNvSpPr txBox="1"/>
                <p:nvPr/>
              </p:nvSpPr>
              <p:spPr>
                <a:xfrm>
                  <a:off x="0" y="861237"/>
                  <a:ext cx="5741650" cy="704850"/>
                </a:xfrm>
                <a:prstGeom prst="rect">
                  <a:avLst/>
                </a:prstGeom>
                <a:gradFill rotWithShape="1">
                  <a:gsLst>
                    <a:gs pos="0">
                      <a:srgbClr val="F79646">
                        <a:lumMod val="60000"/>
                        <a:lumOff val="40000"/>
                      </a:srgbClr>
                    </a:gs>
                    <a:gs pos="75000">
                      <a:srgbClr val="F79646">
                        <a:lumMod val="40000"/>
                        <a:lumOff val="6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75" normalizeH="0" baseline="0" noProof="0" dirty="0">
                      <a:ln>
                        <a:noFill/>
                      </a:ln>
                      <a:solidFill>
                        <a:srgbClr val="833B0A"/>
                      </a:solidFill>
                      <a:effectLst/>
                      <a:uLnTx/>
                      <a:uFillTx/>
                      <a:latin typeface="Calibri"/>
                      <a:ea typeface="Calibri" panose="020F0502020204030204" pitchFamily="34" charset="0"/>
                      <a:cs typeface="Times New Roman" panose="02020603050405020304" pitchFamily="18" charset="0"/>
                    </a:rPr>
                    <a:t>	Implement Technology to Support Business Processes</a:t>
                  </a:r>
                  <a:endParaRPr kumimoji="0" lang="en-US" sz="16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grpSp>
        </p:grpSp>
        <p:sp>
          <p:nvSpPr>
            <p:cNvPr id="27" name="Rectangle 26"/>
            <p:cNvSpPr/>
            <p:nvPr/>
          </p:nvSpPr>
          <p:spPr>
            <a:xfrm>
              <a:off x="4752723" y="5512007"/>
              <a:ext cx="974947" cy="400110"/>
            </a:xfrm>
            <a:prstGeom prst="rect">
              <a:avLst/>
            </a:prstGeom>
          </p:spPr>
          <p:txBody>
            <a:bodyPr wrap="none">
              <a:spAutoFit/>
            </a:bodyPr>
            <a:lstStyle/>
            <a:p>
              <a:r>
                <a:rPr lang="en-US" sz="2000" kern="0" spc="-75" dirty="0">
                  <a:solidFill>
                    <a:srgbClr val="4F6228"/>
                  </a:solidFill>
                  <a:latin typeface="Calibri"/>
                  <a:ea typeface="Calibri" panose="020F0502020204030204" pitchFamily="34" charset="0"/>
                  <a:cs typeface="Times New Roman" panose="02020603050405020304" pitchFamily="18" charset="0"/>
                </a:rPr>
                <a:t>2013-15</a:t>
              </a:r>
            </a:p>
          </p:txBody>
        </p:sp>
        <p:sp>
          <p:nvSpPr>
            <p:cNvPr id="28" name="Rectangle 27"/>
            <p:cNvSpPr/>
            <p:nvPr/>
          </p:nvSpPr>
          <p:spPr>
            <a:xfrm>
              <a:off x="4752722" y="4759728"/>
              <a:ext cx="974947" cy="400110"/>
            </a:xfrm>
            <a:prstGeom prst="rect">
              <a:avLst/>
            </a:prstGeom>
          </p:spPr>
          <p:txBody>
            <a:bodyPr wrap="none">
              <a:spAutoFit/>
            </a:bodyPr>
            <a:lstStyle/>
            <a:p>
              <a:r>
                <a:rPr lang="en-US" sz="2000" kern="0" spc="-75" dirty="0">
                  <a:solidFill>
                    <a:srgbClr val="4F6228"/>
                  </a:solidFill>
                  <a:latin typeface="Calibri"/>
                  <a:ea typeface="Calibri" panose="020F0502020204030204" pitchFamily="34" charset="0"/>
                  <a:cs typeface="Times New Roman" panose="02020603050405020304" pitchFamily="18" charset="0"/>
                </a:rPr>
                <a:t>2015-17</a:t>
              </a:r>
            </a:p>
          </p:txBody>
        </p:sp>
        <p:sp>
          <p:nvSpPr>
            <p:cNvPr id="29" name="Rectangle 28"/>
            <p:cNvSpPr/>
            <p:nvPr/>
          </p:nvSpPr>
          <p:spPr>
            <a:xfrm>
              <a:off x="4752722" y="3845800"/>
              <a:ext cx="974947" cy="400110"/>
            </a:xfrm>
            <a:prstGeom prst="rect">
              <a:avLst/>
            </a:prstGeom>
          </p:spPr>
          <p:txBody>
            <a:bodyPr wrap="none">
              <a:spAutoFit/>
            </a:bodyPr>
            <a:lstStyle/>
            <a:p>
              <a:r>
                <a:rPr lang="en-US" sz="2000" kern="0" spc="-75" dirty="0">
                  <a:solidFill>
                    <a:srgbClr val="244061"/>
                  </a:solidFill>
                  <a:latin typeface="Calibri"/>
                  <a:ea typeface="Calibri" panose="020F0502020204030204" pitchFamily="34" charset="0"/>
                  <a:cs typeface="Times New Roman" panose="02020603050405020304" pitchFamily="18" charset="0"/>
                </a:rPr>
                <a:t>2017-19</a:t>
              </a:r>
            </a:p>
          </p:txBody>
        </p:sp>
        <p:sp>
          <p:nvSpPr>
            <p:cNvPr id="30" name="Rectangle 29"/>
            <p:cNvSpPr/>
            <p:nvPr/>
          </p:nvSpPr>
          <p:spPr>
            <a:xfrm>
              <a:off x="4714011" y="2744563"/>
              <a:ext cx="1420461" cy="707886"/>
            </a:xfrm>
            <a:prstGeom prst="rect">
              <a:avLst/>
            </a:prstGeom>
          </p:spPr>
          <p:txBody>
            <a:bodyPr wrap="square">
              <a:spAutoFit/>
            </a:bodyPr>
            <a:lstStyle/>
            <a:p>
              <a:r>
                <a:rPr lang="en-US" sz="2000" kern="0" spc="-75" dirty="0">
                  <a:solidFill>
                    <a:srgbClr val="244061"/>
                  </a:solidFill>
                  <a:latin typeface="Calibri"/>
                  <a:ea typeface="Calibri" panose="020F0502020204030204" pitchFamily="34" charset="0"/>
                  <a:cs typeface="Times New Roman" panose="02020603050405020304" pitchFamily="18" charset="0"/>
                </a:rPr>
                <a:t> Future Biennium</a:t>
              </a:r>
              <a:endParaRPr lang="en-US" sz="2000" dirty="0"/>
            </a:p>
          </p:txBody>
        </p:sp>
        <p:sp>
          <p:nvSpPr>
            <p:cNvPr id="31" name="Rectangle 30"/>
            <p:cNvSpPr/>
            <p:nvPr/>
          </p:nvSpPr>
          <p:spPr>
            <a:xfrm>
              <a:off x="4714011" y="1914961"/>
              <a:ext cx="1394834" cy="707886"/>
            </a:xfrm>
            <a:prstGeom prst="rect">
              <a:avLst/>
            </a:prstGeom>
          </p:spPr>
          <p:txBody>
            <a:bodyPr wrap="square">
              <a:spAutoFit/>
            </a:bodyPr>
            <a:lstStyle/>
            <a:p>
              <a:r>
                <a:rPr lang="en-US" sz="2000" kern="0" spc="-75" dirty="0">
                  <a:solidFill>
                    <a:srgbClr val="833B0A"/>
                  </a:solidFill>
                  <a:latin typeface="Calibri"/>
                  <a:ea typeface="Calibri" panose="020F0502020204030204" pitchFamily="34" charset="0"/>
                  <a:cs typeface="Times New Roman" panose="02020603050405020304" pitchFamily="18" charset="0"/>
                </a:rPr>
                <a:t> Future Biennium</a:t>
              </a:r>
              <a:endParaRPr lang="en-US" sz="2000" dirty="0"/>
            </a:p>
          </p:txBody>
        </p:sp>
      </p:grpSp>
    </p:spTree>
    <p:extLst>
      <p:ext uri="{BB962C8B-B14F-4D97-AF65-F5344CB8AC3E}">
        <p14:creationId xmlns:p14="http://schemas.microsoft.com/office/powerpoint/2010/main" val="366572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2017-19 IT Pool</a:t>
            </a:r>
            <a:endParaRPr lang="en-US" dirty="0"/>
          </a:p>
        </p:txBody>
      </p:sp>
      <p:sp>
        <p:nvSpPr>
          <p:cNvPr id="3" name="Text Placeholder 2"/>
          <p:cNvSpPr>
            <a:spLocks noGrp="1"/>
          </p:cNvSpPr>
          <p:nvPr>
            <p:ph type="body" idx="1"/>
          </p:nvPr>
        </p:nvSpPr>
        <p:spPr>
          <a:xfrm>
            <a:off x="1822450" y="5044848"/>
            <a:ext cx="10515600" cy="1084943"/>
          </a:xfrm>
        </p:spPr>
        <p:txBody>
          <a:bodyPr/>
          <a:lstStyle/>
          <a:p>
            <a:r>
              <a:rPr lang="en-US" dirty="0" smtClean="0"/>
              <a:t>Information</a:t>
            </a:r>
            <a:endParaRPr lang="en-US" dirty="0"/>
          </a:p>
        </p:txBody>
      </p:sp>
      <p:sp>
        <p:nvSpPr>
          <p:cNvPr id="6" name="Date Placeholder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August 10, 2017</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FE56DA-EEDD-4BC4-AC61-3FB58E333C0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24388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7118" y="352425"/>
            <a:ext cx="9875520" cy="1088850"/>
          </a:xfrm>
        </p:spPr>
        <p:txBody>
          <a:bodyPr>
            <a:normAutofit/>
          </a:bodyPr>
          <a:lstStyle/>
          <a:p>
            <a:r>
              <a:rPr lang="en-US" sz="4000" b="1" dirty="0">
                <a:solidFill>
                  <a:schemeClr val="accent6">
                    <a:lumMod val="50000"/>
                  </a:schemeClr>
                </a:solidFill>
              </a:rPr>
              <a:t>2015-17 Biennium Accomplishments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8EC599-E9BA-49DE-9E9C-9696BB627D2A}"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7" name="Content Placeholder 1"/>
          <p:cNvSpPr>
            <a:spLocks noGrp="1"/>
          </p:cNvSpPr>
          <p:nvPr>
            <p:ph idx="1"/>
          </p:nvPr>
        </p:nvSpPr>
        <p:spPr>
          <a:xfrm>
            <a:off x="466724" y="2594534"/>
            <a:ext cx="3905425" cy="4046540"/>
          </a:xfrm>
        </p:spPr>
        <p:txBody>
          <a:bodyPr>
            <a:noAutofit/>
          </a:bodyPr>
          <a:lstStyle/>
          <a:p>
            <a:pPr marL="0" indent="0">
              <a:buNone/>
            </a:pPr>
            <a:r>
              <a:rPr lang="en-US" sz="2000" dirty="0">
                <a:solidFill>
                  <a:schemeClr val="tx1"/>
                </a:solidFill>
              </a:rPr>
              <a:t>Accenture was selected as our Strategic Partner through a Competitive Procurement process</a:t>
            </a:r>
          </a:p>
          <a:p>
            <a:pPr marL="0" indent="0">
              <a:buNone/>
            </a:pPr>
            <a:r>
              <a:rPr lang="en-US" sz="2000" dirty="0">
                <a:solidFill>
                  <a:schemeClr val="tx1"/>
                </a:solidFill>
              </a:rPr>
              <a:t>Process included participants from OFM, DES, LEAP, DOT, DSHS, DNR, SIB, LNI, HCA and </a:t>
            </a:r>
            <a:r>
              <a:rPr lang="en-US" sz="2000" dirty="0" smtClean="0">
                <a:solidFill>
                  <a:schemeClr val="tx1"/>
                </a:solidFill>
              </a:rPr>
              <a:t>OCIO</a:t>
            </a:r>
          </a:p>
          <a:p>
            <a:pPr marL="0" indent="0">
              <a:buNone/>
            </a:pPr>
            <a:r>
              <a:rPr lang="en-US" sz="2000" dirty="0" smtClean="0">
                <a:solidFill>
                  <a:schemeClr val="tx1"/>
                </a:solidFill>
              </a:rPr>
              <a:t>Work began early July</a:t>
            </a:r>
            <a:endParaRPr lang="en-US" sz="2000" dirty="0">
              <a:solidFill>
                <a:schemeClr val="tx1"/>
              </a:solidFill>
            </a:endParaRPr>
          </a:p>
        </p:txBody>
      </p:sp>
      <p:pic>
        <p:nvPicPr>
          <p:cNvPr id="8" name="Picture 7"/>
          <p:cNvPicPr>
            <a:picLocks noChangeAspect="1"/>
          </p:cNvPicPr>
          <p:nvPr/>
        </p:nvPicPr>
        <p:blipFill>
          <a:blip r:embed="rId3"/>
          <a:stretch>
            <a:fillRect/>
          </a:stretch>
        </p:blipFill>
        <p:spPr>
          <a:xfrm>
            <a:off x="4498081" y="2070395"/>
            <a:ext cx="6479516" cy="3393480"/>
          </a:xfrm>
          <a:prstGeom prst="rect">
            <a:avLst/>
          </a:prstGeom>
        </p:spPr>
      </p:pic>
      <p:sp>
        <p:nvSpPr>
          <p:cNvPr id="10" name="TextBox 9"/>
          <p:cNvSpPr txBox="1"/>
          <p:nvPr/>
        </p:nvSpPr>
        <p:spPr>
          <a:xfrm>
            <a:off x="4498081" y="4140130"/>
            <a:ext cx="1991930" cy="1325880"/>
          </a:xfrm>
          <a:prstGeom prst="rect">
            <a:avLst/>
          </a:prstGeom>
          <a:solidFill>
            <a:schemeClr val="bg2">
              <a:alpha val="6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1" name="TextBox 10"/>
          <p:cNvSpPr txBox="1"/>
          <p:nvPr/>
        </p:nvSpPr>
        <p:spPr>
          <a:xfrm>
            <a:off x="6741874" y="2564092"/>
            <a:ext cx="1991930" cy="1325880"/>
          </a:xfrm>
          <a:prstGeom prst="rect">
            <a:avLst/>
          </a:prstGeom>
          <a:solidFill>
            <a:schemeClr val="bg2">
              <a:alpha val="6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2" name="TextBox 11"/>
          <p:cNvSpPr txBox="1"/>
          <p:nvPr/>
        </p:nvSpPr>
        <p:spPr>
          <a:xfrm>
            <a:off x="6741874" y="4128979"/>
            <a:ext cx="1991930" cy="1325880"/>
          </a:xfrm>
          <a:prstGeom prst="rect">
            <a:avLst/>
          </a:prstGeom>
          <a:solidFill>
            <a:schemeClr val="bg2">
              <a:alpha val="6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3" name="TextBox 12"/>
          <p:cNvSpPr txBox="1"/>
          <p:nvPr/>
        </p:nvSpPr>
        <p:spPr>
          <a:xfrm>
            <a:off x="8985667" y="4128979"/>
            <a:ext cx="1991930" cy="1325880"/>
          </a:xfrm>
          <a:prstGeom prst="rect">
            <a:avLst/>
          </a:prstGeom>
          <a:solidFill>
            <a:schemeClr val="bg2">
              <a:alpha val="6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4" name="TextBox 13"/>
          <p:cNvSpPr txBox="1"/>
          <p:nvPr/>
        </p:nvSpPr>
        <p:spPr>
          <a:xfrm>
            <a:off x="8985667" y="2564092"/>
            <a:ext cx="1991930" cy="1325880"/>
          </a:xfrm>
          <a:prstGeom prst="rect">
            <a:avLst/>
          </a:prstGeom>
          <a:solidFill>
            <a:schemeClr val="bg2">
              <a:alpha val="6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7546245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7118" y="352425"/>
            <a:ext cx="9875520" cy="1088850"/>
          </a:xfrm>
        </p:spPr>
        <p:txBody>
          <a:bodyPr>
            <a:normAutofit/>
          </a:bodyPr>
          <a:lstStyle/>
          <a:p>
            <a:r>
              <a:rPr lang="en-US" sz="4000" b="1" dirty="0">
                <a:solidFill>
                  <a:schemeClr val="accent6">
                    <a:lumMod val="50000"/>
                  </a:schemeClr>
                </a:solidFill>
              </a:rPr>
              <a:t>2015-17 Biennium Accomplishments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8EC599-E9BA-49DE-9E9C-9696BB627D2A}"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7" name="Content Placeholder 1"/>
          <p:cNvSpPr>
            <a:spLocks noGrp="1"/>
          </p:cNvSpPr>
          <p:nvPr>
            <p:ph idx="1"/>
          </p:nvPr>
        </p:nvSpPr>
        <p:spPr>
          <a:xfrm>
            <a:off x="778887" y="2110050"/>
            <a:ext cx="3329717" cy="3564811"/>
          </a:xfrm>
        </p:spPr>
        <p:txBody>
          <a:bodyPr>
            <a:noAutofit/>
          </a:bodyPr>
          <a:lstStyle/>
          <a:p>
            <a:pPr marL="0" indent="0">
              <a:buNone/>
            </a:pPr>
            <a:r>
              <a:rPr lang="en-US" sz="2000" dirty="0">
                <a:solidFill>
                  <a:schemeClr val="tx1"/>
                </a:solidFill>
              </a:rPr>
              <a:t>Completed a Future State Chart of Accounts Design</a:t>
            </a:r>
          </a:p>
          <a:p>
            <a:pPr marL="0" indent="0">
              <a:buNone/>
            </a:pPr>
            <a:r>
              <a:rPr lang="en-US" sz="2000" dirty="0">
                <a:solidFill>
                  <a:schemeClr val="tx1"/>
                </a:solidFill>
              </a:rPr>
              <a:t>Coordinated with 10 pilot agencies to analyze the Chart of Accounts Expenditure Sub-sub-objects</a:t>
            </a:r>
          </a:p>
          <a:p>
            <a:pPr marL="0" indent="0">
              <a:buNone/>
            </a:pPr>
            <a:r>
              <a:rPr lang="en-US" sz="2000" dirty="0">
                <a:solidFill>
                  <a:schemeClr val="tx1"/>
                </a:solidFill>
              </a:rPr>
              <a:t>The team reduced 23,000 unique data elements to around 2,000 common</a:t>
            </a:r>
          </a:p>
          <a:p>
            <a:pPr marL="0" indent="0">
              <a:buNone/>
            </a:pPr>
            <a:r>
              <a:rPr lang="en-US" sz="2000" dirty="0">
                <a:solidFill>
                  <a:schemeClr val="tx1"/>
                </a:solidFill>
              </a:rPr>
              <a:t>Updated Chart of Accounts in SAAM and in use July 1, 2017</a:t>
            </a:r>
          </a:p>
          <a:p>
            <a:pPr marL="0" indent="0">
              <a:buNone/>
            </a:pPr>
            <a:endParaRPr lang="en-US" sz="2000" dirty="0">
              <a:solidFill>
                <a:schemeClr val="tx1"/>
              </a:solidFill>
            </a:endParaRPr>
          </a:p>
        </p:txBody>
      </p:sp>
      <p:pic>
        <p:nvPicPr>
          <p:cNvPr id="8" name="Picture 7"/>
          <p:cNvPicPr>
            <a:picLocks noChangeAspect="1"/>
          </p:cNvPicPr>
          <p:nvPr/>
        </p:nvPicPr>
        <p:blipFill>
          <a:blip r:embed="rId3"/>
          <a:stretch>
            <a:fillRect/>
          </a:stretch>
        </p:blipFill>
        <p:spPr>
          <a:xfrm>
            <a:off x="4498081" y="2070395"/>
            <a:ext cx="6479516" cy="3393480"/>
          </a:xfrm>
          <a:prstGeom prst="rect">
            <a:avLst/>
          </a:prstGeom>
        </p:spPr>
      </p:pic>
      <p:sp>
        <p:nvSpPr>
          <p:cNvPr id="12" name="TextBox 11"/>
          <p:cNvSpPr txBox="1"/>
          <p:nvPr/>
        </p:nvSpPr>
        <p:spPr>
          <a:xfrm>
            <a:off x="4486928" y="2557432"/>
            <a:ext cx="1998455" cy="1335024"/>
          </a:xfrm>
          <a:prstGeom prst="rect">
            <a:avLst/>
          </a:prstGeom>
          <a:solidFill>
            <a:schemeClr val="bg2">
              <a:alpha val="6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3" name="TextBox 12"/>
          <p:cNvSpPr txBox="1"/>
          <p:nvPr/>
        </p:nvSpPr>
        <p:spPr>
          <a:xfrm>
            <a:off x="8979142" y="2568583"/>
            <a:ext cx="1998455" cy="1325880"/>
          </a:xfrm>
          <a:prstGeom prst="rect">
            <a:avLst/>
          </a:prstGeom>
          <a:solidFill>
            <a:schemeClr val="bg2">
              <a:alpha val="6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4" name="TextBox 13"/>
          <p:cNvSpPr txBox="1"/>
          <p:nvPr/>
        </p:nvSpPr>
        <p:spPr>
          <a:xfrm>
            <a:off x="8983670" y="4121325"/>
            <a:ext cx="1998455" cy="1325880"/>
          </a:xfrm>
          <a:prstGeom prst="rect">
            <a:avLst/>
          </a:prstGeom>
          <a:solidFill>
            <a:schemeClr val="bg2">
              <a:alpha val="6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5" name="TextBox 14"/>
          <p:cNvSpPr txBox="1"/>
          <p:nvPr/>
        </p:nvSpPr>
        <p:spPr>
          <a:xfrm>
            <a:off x="4486927" y="4137995"/>
            <a:ext cx="1998455" cy="1325880"/>
          </a:xfrm>
          <a:prstGeom prst="rect">
            <a:avLst/>
          </a:prstGeom>
          <a:solidFill>
            <a:schemeClr val="bg2">
              <a:alpha val="6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6" name="TextBox 15"/>
          <p:cNvSpPr txBox="1"/>
          <p:nvPr/>
        </p:nvSpPr>
        <p:spPr>
          <a:xfrm>
            <a:off x="6733034" y="4121325"/>
            <a:ext cx="1998455" cy="1325880"/>
          </a:xfrm>
          <a:prstGeom prst="rect">
            <a:avLst/>
          </a:prstGeom>
          <a:solidFill>
            <a:schemeClr val="bg2">
              <a:alpha val="6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5792628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7118" y="352425"/>
            <a:ext cx="9875520" cy="1088850"/>
          </a:xfrm>
        </p:spPr>
        <p:txBody>
          <a:bodyPr>
            <a:normAutofit/>
          </a:bodyPr>
          <a:lstStyle/>
          <a:p>
            <a:r>
              <a:rPr lang="en-US" sz="4000" b="1" dirty="0">
                <a:solidFill>
                  <a:schemeClr val="accent6">
                    <a:lumMod val="50000"/>
                  </a:schemeClr>
                </a:solidFill>
              </a:rPr>
              <a:t>2015-17 Biennium Accomplishments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8EC599-E9BA-49DE-9E9C-9696BB627D2A}"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7" name="Content Placeholder 1"/>
          <p:cNvSpPr>
            <a:spLocks noGrp="1"/>
          </p:cNvSpPr>
          <p:nvPr>
            <p:ph idx="1"/>
          </p:nvPr>
        </p:nvSpPr>
        <p:spPr>
          <a:xfrm>
            <a:off x="697809" y="1523627"/>
            <a:ext cx="3329717" cy="4411660"/>
          </a:xfrm>
        </p:spPr>
        <p:txBody>
          <a:bodyPr>
            <a:noAutofit/>
          </a:bodyPr>
          <a:lstStyle/>
          <a:p>
            <a:pPr marL="0" indent="0">
              <a:buNone/>
            </a:pPr>
            <a:r>
              <a:rPr lang="en-US" sz="2000" dirty="0" smtClean="0">
                <a:solidFill>
                  <a:schemeClr val="tx1"/>
                </a:solidFill>
              </a:rPr>
              <a:t>Procurement </a:t>
            </a:r>
            <a:r>
              <a:rPr lang="en-US" sz="2000" dirty="0">
                <a:solidFill>
                  <a:schemeClr val="tx1"/>
                </a:solidFill>
              </a:rPr>
              <a:t>Readiness Workgroup </a:t>
            </a:r>
            <a:r>
              <a:rPr lang="en-US" sz="2000" dirty="0" smtClean="0">
                <a:solidFill>
                  <a:schemeClr val="tx1"/>
                </a:solidFill>
              </a:rPr>
              <a:t>- </a:t>
            </a:r>
            <a:r>
              <a:rPr lang="en-US" sz="2000" dirty="0">
                <a:solidFill>
                  <a:schemeClr val="tx1"/>
                </a:solidFill>
              </a:rPr>
              <a:t>contract and procurement experts from 15 agencies</a:t>
            </a:r>
          </a:p>
          <a:p>
            <a:pPr marL="342900" indent="-342900">
              <a:buFontTx/>
              <a:buChar char="-"/>
            </a:pPr>
            <a:r>
              <a:rPr lang="en-US" sz="2000" dirty="0" smtClean="0">
                <a:solidFill>
                  <a:schemeClr val="tx1"/>
                </a:solidFill>
              </a:rPr>
              <a:t>Chartered work </a:t>
            </a:r>
            <a:r>
              <a:rPr lang="en-US" sz="2000" dirty="0">
                <a:solidFill>
                  <a:schemeClr val="tx1"/>
                </a:solidFill>
              </a:rPr>
              <a:t>will complete </a:t>
            </a:r>
            <a:r>
              <a:rPr lang="en-US" sz="2000" dirty="0" smtClean="0">
                <a:solidFill>
                  <a:schemeClr val="tx1"/>
                </a:solidFill>
              </a:rPr>
              <a:t>n </a:t>
            </a:r>
            <a:r>
              <a:rPr lang="en-US" sz="2000" dirty="0">
                <a:solidFill>
                  <a:schemeClr val="tx1"/>
                </a:solidFill>
              </a:rPr>
              <a:t>August </a:t>
            </a:r>
            <a:endParaRPr lang="en-US" sz="2000" dirty="0" smtClean="0">
              <a:solidFill>
                <a:schemeClr val="tx1"/>
              </a:solidFill>
            </a:endParaRPr>
          </a:p>
          <a:p>
            <a:pPr marL="0" indent="0">
              <a:buNone/>
            </a:pPr>
            <a:r>
              <a:rPr lang="en-US" sz="2000" dirty="0" smtClean="0">
                <a:solidFill>
                  <a:schemeClr val="tx1"/>
                </a:solidFill>
              </a:rPr>
              <a:t>Results –</a:t>
            </a:r>
          </a:p>
          <a:p>
            <a:pPr marL="0" indent="0">
              <a:buNone/>
            </a:pPr>
            <a:r>
              <a:rPr lang="en-US" sz="2000" dirty="0" smtClean="0">
                <a:solidFill>
                  <a:schemeClr val="tx1"/>
                </a:solidFill>
              </a:rPr>
              <a:t>-defined </a:t>
            </a:r>
            <a:r>
              <a:rPr lang="en-US" sz="2000" dirty="0">
                <a:solidFill>
                  <a:schemeClr val="tx1"/>
                </a:solidFill>
              </a:rPr>
              <a:t>common procurement processes </a:t>
            </a:r>
            <a:endParaRPr lang="en-US" sz="2000" dirty="0" smtClean="0">
              <a:solidFill>
                <a:schemeClr val="tx1"/>
              </a:solidFill>
            </a:endParaRPr>
          </a:p>
          <a:p>
            <a:pPr marL="0" indent="0">
              <a:buNone/>
            </a:pPr>
            <a:r>
              <a:rPr lang="en-US" sz="2000" dirty="0" smtClean="0">
                <a:solidFill>
                  <a:schemeClr val="tx1"/>
                </a:solidFill>
              </a:rPr>
              <a:t>-defined </a:t>
            </a:r>
            <a:r>
              <a:rPr lang="en-US" sz="2000" dirty="0">
                <a:solidFill>
                  <a:schemeClr val="tx1"/>
                </a:solidFill>
              </a:rPr>
              <a:t>common data elements </a:t>
            </a:r>
            <a:endParaRPr lang="en-US" sz="2000" dirty="0" smtClean="0">
              <a:solidFill>
                <a:schemeClr val="tx1"/>
              </a:solidFill>
            </a:endParaRPr>
          </a:p>
          <a:p>
            <a:pPr marL="0" indent="0">
              <a:buNone/>
            </a:pPr>
            <a:r>
              <a:rPr lang="en-US" sz="2000" dirty="0" smtClean="0">
                <a:solidFill>
                  <a:schemeClr val="tx1"/>
                </a:solidFill>
              </a:rPr>
              <a:t>- definition dictionary</a:t>
            </a:r>
            <a:endParaRPr lang="en-US" sz="2000" dirty="0">
              <a:solidFill>
                <a:schemeClr val="tx1"/>
              </a:solidFill>
            </a:endParaRPr>
          </a:p>
          <a:p>
            <a:pPr marL="0" indent="0">
              <a:buNone/>
            </a:pPr>
            <a:endParaRPr lang="en-US" sz="2000" dirty="0">
              <a:solidFill>
                <a:schemeClr val="tx1"/>
              </a:solidFill>
            </a:endParaRPr>
          </a:p>
        </p:txBody>
      </p:sp>
      <p:pic>
        <p:nvPicPr>
          <p:cNvPr id="8" name="Picture 7"/>
          <p:cNvPicPr>
            <a:picLocks noChangeAspect="1"/>
          </p:cNvPicPr>
          <p:nvPr/>
        </p:nvPicPr>
        <p:blipFill>
          <a:blip r:embed="rId3"/>
          <a:stretch>
            <a:fillRect/>
          </a:stretch>
        </p:blipFill>
        <p:spPr>
          <a:xfrm>
            <a:off x="4498081" y="2070395"/>
            <a:ext cx="6479516" cy="3393480"/>
          </a:xfrm>
          <a:prstGeom prst="rect">
            <a:avLst/>
          </a:prstGeom>
        </p:spPr>
      </p:pic>
      <p:sp>
        <p:nvSpPr>
          <p:cNvPr id="12" name="TextBox 11"/>
          <p:cNvSpPr txBox="1"/>
          <p:nvPr/>
        </p:nvSpPr>
        <p:spPr>
          <a:xfrm>
            <a:off x="4486928" y="2557432"/>
            <a:ext cx="1998455" cy="1335024"/>
          </a:xfrm>
          <a:prstGeom prst="rect">
            <a:avLst/>
          </a:prstGeom>
          <a:solidFill>
            <a:schemeClr val="bg2">
              <a:alpha val="6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3" name="TextBox 12"/>
          <p:cNvSpPr txBox="1"/>
          <p:nvPr/>
        </p:nvSpPr>
        <p:spPr>
          <a:xfrm>
            <a:off x="6733033" y="2566576"/>
            <a:ext cx="1998455" cy="1325880"/>
          </a:xfrm>
          <a:prstGeom prst="rect">
            <a:avLst/>
          </a:prstGeom>
          <a:solidFill>
            <a:schemeClr val="bg2">
              <a:alpha val="6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4" name="TextBox 13"/>
          <p:cNvSpPr txBox="1"/>
          <p:nvPr/>
        </p:nvSpPr>
        <p:spPr>
          <a:xfrm>
            <a:off x="8983670" y="4121325"/>
            <a:ext cx="1998455" cy="1325880"/>
          </a:xfrm>
          <a:prstGeom prst="rect">
            <a:avLst/>
          </a:prstGeom>
          <a:solidFill>
            <a:schemeClr val="bg2">
              <a:alpha val="6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5" name="TextBox 14"/>
          <p:cNvSpPr txBox="1"/>
          <p:nvPr/>
        </p:nvSpPr>
        <p:spPr>
          <a:xfrm>
            <a:off x="4486927" y="4137995"/>
            <a:ext cx="1998455" cy="1325880"/>
          </a:xfrm>
          <a:prstGeom prst="rect">
            <a:avLst/>
          </a:prstGeom>
          <a:solidFill>
            <a:schemeClr val="bg2">
              <a:alpha val="6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6" name="TextBox 15"/>
          <p:cNvSpPr txBox="1"/>
          <p:nvPr/>
        </p:nvSpPr>
        <p:spPr>
          <a:xfrm>
            <a:off x="6733034" y="4121325"/>
            <a:ext cx="1998455" cy="1325880"/>
          </a:xfrm>
          <a:prstGeom prst="rect">
            <a:avLst/>
          </a:prstGeom>
          <a:solidFill>
            <a:schemeClr val="bg2">
              <a:alpha val="6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9519780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7118" y="352425"/>
            <a:ext cx="9875520" cy="1088850"/>
          </a:xfrm>
        </p:spPr>
        <p:txBody>
          <a:bodyPr>
            <a:normAutofit/>
          </a:bodyPr>
          <a:lstStyle/>
          <a:p>
            <a:r>
              <a:rPr lang="en-US" sz="4000" b="1" dirty="0">
                <a:solidFill>
                  <a:schemeClr val="accent6">
                    <a:lumMod val="50000"/>
                  </a:schemeClr>
                </a:solidFill>
              </a:rPr>
              <a:t>2015-17 Biennium Accomplishments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8EC599-E9BA-49DE-9E9C-9696BB627D2A}"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7" name="Content Placeholder 1"/>
          <p:cNvSpPr>
            <a:spLocks noGrp="1"/>
          </p:cNvSpPr>
          <p:nvPr>
            <p:ph idx="1"/>
          </p:nvPr>
        </p:nvSpPr>
        <p:spPr>
          <a:xfrm>
            <a:off x="758254" y="2150264"/>
            <a:ext cx="3329717" cy="3297764"/>
          </a:xfrm>
        </p:spPr>
        <p:txBody>
          <a:bodyPr>
            <a:noAutofit/>
          </a:bodyPr>
          <a:lstStyle/>
          <a:p>
            <a:pPr marL="0" indent="0">
              <a:buNone/>
            </a:pPr>
            <a:r>
              <a:rPr lang="en-US" sz="2000" dirty="0">
                <a:solidFill>
                  <a:schemeClr val="tx1"/>
                </a:solidFill>
              </a:rPr>
              <a:t>Partnering with WSDOT to:</a:t>
            </a:r>
          </a:p>
          <a:p>
            <a:pPr marL="342900" indent="-342900"/>
            <a:r>
              <a:rPr lang="en-US" sz="2000" dirty="0">
                <a:solidFill>
                  <a:schemeClr val="tx1"/>
                </a:solidFill>
              </a:rPr>
              <a:t>understand their unique business requirements</a:t>
            </a:r>
          </a:p>
          <a:p>
            <a:pPr marL="342900" indent="-342900"/>
            <a:r>
              <a:rPr lang="en-US" sz="2000" dirty="0">
                <a:solidFill>
                  <a:schemeClr val="tx1"/>
                </a:solidFill>
              </a:rPr>
              <a:t>identify opportunities for enterprise systems </a:t>
            </a:r>
          </a:p>
          <a:p>
            <a:pPr marL="342900" indent="-342900"/>
            <a:r>
              <a:rPr lang="en-US" sz="2000" dirty="0">
                <a:solidFill>
                  <a:schemeClr val="tx1"/>
                </a:solidFill>
              </a:rPr>
              <a:t>determine ability to integrate DOT’s needs to the One Washington Program</a:t>
            </a:r>
          </a:p>
          <a:p>
            <a:pPr marL="0" indent="0">
              <a:buNone/>
            </a:pPr>
            <a:endParaRPr lang="en-US" sz="2000" dirty="0">
              <a:solidFill>
                <a:schemeClr val="tx1"/>
              </a:solidFill>
            </a:endParaRPr>
          </a:p>
        </p:txBody>
      </p:sp>
      <p:pic>
        <p:nvPicPr>
          <p:cNvPr id="8" name="Picture 7"/>
          <p:cNvPicPr>
            <a:picLocks noChangeAspect="1"/>
          </p:cNvPicPr>
          <p:nvPr/>
        </p:nvPicPr>
        <p:blipFill>
          <a:blip r:embed="rId3"/>
          <a:stretch>
            <a:fillRect/>
          </a:stretch>
        </p:blipFill>
        <p:spPr>
          <a:xfrm>
            <a:off x="4498081" y="2070395"/>
            <a:ext cx="6479516" cy="3393480"/>
          </a:xfrm>
          <a:prstGeom prst="rect">
            <a:avLst/>
          </a:prstGeom>
        </p:spPr>
      </p:pic>
      <p:sp>
        <p:nvSpPr>
          <p:cNvPr id="12" name="TextBox 11"/>
          <p:cNvSpPr txBox="1"/>
          <p:nvPr/>
        </p:nvSpPr>
        <p:spPr>
          <a:xfrm>
            <a:off x="4486928" y="2557432"/>
            <a:ext cx="1998455" cy="1335024"/>
          </a:xfrm>
          <a:prstGeom prst="rect">
            <a:avLst/>
          </a:prstGeom>
          <a:solidFill>
            <a:schemeClr val="bg2">
              <a:alpha val="6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3" name="TextBox 12"/>
          <p:cNvSpPr txBox="1"/>
          <p:nvPr/>
        </p:nvSpPr>
        <p:spPr>
          <a:xfrm>
            <a:off x="8979142" y="2568583"/>
            <a:ext cx="1998455" cy="1325880"/>
          </a:xfrm>
          <a:prstGeom prst="rect">
            <a:avLst/>
          </a:prstGeom>
          <a:solidFill>
            <a:schemeClr val="bg2">
              <a:alpha val="6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4" name="TextBox 13"/>
          <p:cNvSpPr txBox="1"/>
          <p:nvPr/>
        </p:nvSpPr>
        <p:spPr>
          <a:xfrm>
            <a:off x="8983670" y="4121325"/>
            <a:ext cx="1998455" cy="1325880"/>
          </a:xfrm>
          <a:prstGeom prst="rect">
            <a:avLst/>
          </a:prstGeom>
          <a:solidFill>
            <a:schemeClr val="bg2">
              <a:alpha val="6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5" name="TextBox 14"/>
          <p:cNvSpPr txBox="1"/>
          <p:nvPr/>
        </p:nvSpPr>
        <p:spPr>
          <a:xfrm>
            <a:off x="6733033" y="2568583"/>
            <a:ext cx="1998455" cy="1325880"/>
          </a:xfrm>
          <a:prstGeom prst="rect">
            <a:avLst/>
          </a:prstGeom>
          <a:solidFill>
            <a:schemeClr val="bg2">
              <a:alpha val="6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6" name="TextBox 15"/>
          <p:cNvSpPr txBox="1"/>
          <p:nvPr/>
        </p:nvSpPr>
        <p:spPr>
          <a:xfrm>
            <a:off x="6733034" y="4121325"/>
            <a:ext cx="1998455" cy="1325880"/>
          </a:xfrm>
          <a:prstGeom prst="rect">
            <a:avLst/>
          </a:prstGeom>
          <a:solidFill>
            <a:schemeClr val="bg2">
              <a:alpha val="6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3086508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7118" y="352425"/>
            <a:ext cx="9875520" cy="1088850"/>
          </a:xfrm>
        </p:spPr>
        <p:txBody>
          <a:bodyPr>
            <a:normAutofit/>
          </a:bodyPr>
          <a:lstStyle/>
          <a:p>
            <a:r>
              <a:rPr lang="en-US" b="1" dirty="0">
                <a:solidFill>
                  <a:schemeClr val="accent6">
                    <a:lumMod val="50000"/>
                  </a:schemeClr>
                </a:solidFill>
              </a:rPr>
              <a:t>2015-17 Biennium Accomplishments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8EC599-E9BA-49DE-9E9C-9696BB627D2A}"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7" name="Content Placeholder 1"/>
          <p:cNvSpPr>
            <a:spLocks noGrp="1"/>
          </p:cNvSpPr>
          <p:nvPr>
            <p:ph idx="1"/>
          </p:nvPr>
        </p:nvSpPr>
        <p:spPr>
          <a:xfrm>
            <a:off x="571500" y="1733919"/>
            <a:ext cx="3667773" cy="4562106"/>
          </a:xfrm>
        </p:spPr>
        <p:txBody>
          <a:bodyPr>
            <a:noAutofit/>
          </a:bodyPr>
          <a:lstStyle/>
          <a:p>
            <a:pPr marL="0" indent="0">
              <a:buNone/>
            </a:pPr>
            <a:r>
              <a:rPr lang="en-US" sz="1800" dirty="0">
                <a:solidFill>
                  <a:schemeClr val="tx1"/>
                </a:solidFill>
              </a:rPr>
              <a:t>SAAS, web-based, facility inventory program.</a:t>
            </a:r>
          </a:p>
          <a:p>
            <a:pPr marL="0" indent="0">
              <a:buNone/>
            </a:pPr>
            <a:r>
              <a:rPr lang="en-US" sz="1800" dirty="0">
                <a:solidFill>
                  <a:schemeClr val="tx1"/>
                </a:solidFill>
              </a:rPr>
              <a:t>Successful Project!</a:t>
            </a:r>
          </a:p>
          <a:p>
            <a:pPr marL="342900" indent="-342900"/>
            <a:r>
              <a:rPr lang="en-US" sz="1800" dirty="0">
                <a:solidFill>
                  <a:schemeClr val="tx1"/>
                </a:solidFill>
              </a:rPr>
              <a:t>change management at a state wide level</a:t>
            </a:r>
          </a:p>
          <a:p>
            <a:pPr marL="342900" indent="-342900"/>
            <a:r>
              <a:rPr lang="en-US" sz="1800" dirty="0">
                <a:solidFill>
                  <a:schemeClr val="tx1"/>
                </a:solidFill>
              </a:rPr>
              <a:t>e</a:t>
            </a:r>
            <a:r>
              <a:rPr lang="en-US" sz="1800" dirty="0" smtClean="0">
                <a:solidFill>
                  <a:schemeClr val="tx1"/>
                </a:solidFill>
              </a:rPr>
              <a:t>ffective </a:t>
            </a:r>
            <a:r>
              <a:rPr lang="en-US" sz="1800" dirty="0">
                <a:solidFill>
                  <a:schemeClr val="tx1"/>
                </a:solidFill>
              </a:rPr>
              <a:t>communication to all state agencies</a:t>
            </a:r>
          </a:p>
          <a:p>
            <a:pPr marL="342900" indent="-342900"/>
            <a:r>
              <a:rPr lang="en-US" sz="1800" dirty="0">
                <a:solidFill>
                  <a:schemeClr val="tx1"/>
                </a:solidFill>
              </a:rPr>
              <a:t>d</a:t>
            </a:r>
            <a:r>
              <a:rPr lang="en-US" sz="1800" dirty="0" smtClean="0">
                <a:solidFill>
                  <a:schemeClr val="tx1"/>
                </a:solidFill>
              </a:rPr>
              <a:t>iverse </a:t>
            </a:r>
            <a:r>
              <a:rPr lang="en-US" sz="1800" dirty="0">
                <a:solidFill>
                  <a:schemeClr val="tx1"/>
                </a:solidFill>
              </a:rPr>
              <a:t>training to all state agencies</a:t>
            </a:r>
          </a:p>
          <a:p>
            <a:pPr marL="0" indent="0">
              <a:buNone/>
            </a:pPr>
            <a:r>
              <a:rPr lang="en-US" sz="1800" dirty="0">
                <a:solidFill>
                  <a:schemeClr val="tx1"/>
                </a:solidFill>
              </a:rPr>
              <a:t>System went live on June 30</a:t>
            </a:r>
            <a:r>
              <a:rPr lang="en-US" sz="1800" baseline="30000" dirty="0">
                <a:solidFill>
                  <a:schemeClr val="tx1"/>
                </a:solidFill>
              </a:rPr>
              <a:t>th</a:t>
            </a:r>
            <a:r>
              <a:rPr lang="en-US" sz="1800" dirty="0">
                <a:solidFill>
                  <a:schemeClr val="tx1"/>
                </a:solidFill>
              </a:rPr>
              <a:t>!</a:t>
            </a:r>
          </a:p>
        </p:txBody>
      </p:sp>
      <p:pic>
        <p:nvPicPr>
          <p:cNvPr id="8" name="Picture 7"/>
          <p:cNvPicPr>
            <a:picLocks noChangeAspect="1"/>
          </p:cNvPicPr>
          <p:nvPr/>
        </p:nvPicPr>
        <p:blipFill>
          <a:blip r:embed="rId3"/>
          <a:stretch>
            <a:fillRect/>
          </a:stretch>
        </p:blipFill>
        <p:spPr>
          <a:xfrm>
            <a:off x="4498081" y="2070395"/>
            <a:ext cx="6479516" cy="3393480"/>
          </a:xfrm>
          <a:prstGeom prst="rect">
            <a:avLst/>
          </a:prstGeom>
        </p:spPr>
      </p:pic>
      <p:sp>
        <p:nvSpPr>
          <p:cNvPr id="12" name="TextBox 11"/>
          <p:cNvSpPr txBox="1"/>
          <p:nvPr/>
        </p:nvSpPr>
        <p:spPr>
          <a:xfrm>
            <a:off x="4486928" y="2557432"/>
            <a:ext cx="1998455" cy="1335024"/>
          </a:xfrm>
          <a:prstGeom prst="rect">
            <a:avLst/>
          </a:prstGeom>
          <a:solidFill>
            <a:schemeClr val="bg2">
              <a:alpha val="6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3" name="TextBox 12"/>
          <p:cNvSpPr txBox="1"/>
          <p:nvPr/>
        </p:nvSpPr>
        <p:spPr>
          <a:xfrm>
            <a:off x="8979142" y="2568583"/>
            <a:ext cx="1998455" cy="1325880"/>
          </a:xfrm>
          <a:prstGeom prst="rect">
            <a:avLst/>
          </a:prstGeom>
          <a:solidFill>
            <a:schemeClr val="bg2">
              <a:alpha val="6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4" name="TextBox 13"/>
          <p:cNvSpPr txBox="1"/>
          <p:nvPr/>
        </p:nvSpPr>
        <p:spPr>
          <a:xfrm>
            <a:off x="8983670" y="4121325"/>
            <a:ext cx="1998455" cy="1325880"/>
          </a:xfrm>
          <a:prstGeom prst="rect">
            <a:avLst/>
          </a:prstGeom>
          <a:solidFill>
            <a:schemeClr val="bg2">
              <a:alpha val="6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5" name="TextBox 14"/>
          <p:cNvSpPr txBox="1"/>
          <p:nvPr/>
        </p:nvSpPr>
        <p:spPr>
          <a:xfrm>
            <a:off x="6733033" y="2568583"/>
            <a:ext cx="1998455" cy="1325880"/>
          </a:xfrm>
          <a:prstGeom prst="rect">
            <a:avLst/>
          </a:prstGeom>
          <a:solidFill>
            <a:schemeClr val="bg2">
              <a:alpha val="6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6" name="TextBox 15"/>
          <p:cNvSpPr txBox="1"/>
          <p:nvPr/>
        </p:nvSpPr>
        <p:spPr>
          <a:xfrm>
            <a:off x="4486927" y="4137995"/>
            <a:ext cx="1998455" cy="1325880"/>
          </a:xfrm>
          <a:prstGeom prst="rect">
            <a:avLst/>
          </a:prstGeom>
          <a:solidFill>
            <a:schemeClr val="bg2">
              <a:alpha val="6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5110533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7118" y="352425"/>
            <a:ext cx="9875520" cy="1088850"/>
          </a:xfrm>
        </p:spPr>
        <p:txBody>
          <a:bodyPr>
            <a:normAutofit/>
          </a:bodyPr>
          <a:lstStyle/>
          <a:p>
            <a:r>
              <a:rPr lang="en-US" sz="4000" b="1" dirty="0">
                <a:solidFill>
                  <a:schemeClr val="accent6">
                    <a:lumMod val="50000"/>
                  </a:schemeClr>
                </a:solidFill>
              </a:rPr>
              <a:t>2015-17 Biennium Accomplishments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8EC599-E9BA-49DE-9E9C-9696BB627D2A}"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7" name="Content Placeholder 1"/>
          <p:cNvSpPr>
            <a:spLocks noGrp="1"/>
          </p:cNvSpPr>
          <p:nvPr>
            <p:ph idx="1"/>
          </p:nvPr>
        </p:nvSpPr>
        <p:spPr>
          <a:xfrm>
            <a:off x="743614" y="2166046"/>
            <a:ext cx="3399178" cy="3108108"/>
          </a:xfrm>
        </p:spPr>
        <p:txBody>
          <a:bodyPr>
            <a:normAutofit lnSpcReduction="10000"/>
          </a:bodyPr>
          <a:lstStyle/>
          <a:p>
            <a:pPr marL="0" indent="0">
              <a:buNone/>
            </a:pPr>
            <a:r>
              <a:rPr lang="en-US" sz="2000" dirty="0">
                <a:solidFill>
                  <a:schemeClr val="tx1"/>
                </a:solidFill>
              </a:rPr>
              <a:t>Phase 1:</a:t>
            </a:r>
          </a:p>
          <a:p>
            <a:pPr marL="0" indent="0">
              <a:buNone/>
            </a:pPr>
            <a:r>
              <a:rPr lang="en-US" sz="2000" dirty="0">
                <a:solidFill>
                  <a:schemeClr val="tx1"/>
                </a:solidFill>
              </a:rPr>
              <a:t>The OFM Budget Development Suite was successfully upgraded by leveraging LEAP applications. </a:t>
            </a:r>
          </a:p>
          <a:p>
            <a:pPr marL="0" indent="0">
              <a:buNone/>
            </a:pPr>
            <a:r>
              <a:rPr lang="en-US" sz="2000" dirty="0">
                <a:solidFill>
                  <a:schemeClr val="tx1"/>
                </a:solidFill>
              </a:rPr>
              <a:t>Used these new tools to create the 17-19 Governor’s Budget.</a:t>
            </a:r>
          </a:p>
          <a:p>
            <a:pPr marL="0" indent="0">
              <a:buNone/>
            </a:pPr>
            <a:r>
              <a:rPr lang="en-US" sz="2000" dirty="0">
                <a:solidFill>
                  <a:schemeClr val="tx1"/>
                </a:solidFill>
              </a:rPr>
              <a:t>Phase 2:</a:t>
            </a:r>
          </a:p>
          <a:p>
            <a:pPr marL="0" indent="0">
              <a:buNone/>
            </a:pPr>
            <a:r>
              <a:rPr lang="en-US" sz="2000" dirty="0">
                <a:solidFill>
                  <a:schemeClr val="tx1"/>
                </a:solidFill>
              </a:rPr>
              <a:t>Using these tools to create a “BDS” replacement.  Live date is targeted for Spring 2018.</a:t>
            </a:r>
          </a:p>
          <a:p>
            <a:pPr marL="0" indent="0">
              <a:buNone/>
            </a:pPr>
            <a:endParaRPr lang="en-US" sz="2000" dirty="0">
              <a:solidFill>
                <a:schemeClr val="tx1"/>
              </a:solidFill>
            </a:endParaRPr>
          </a:p>
        </p:txBody>
      </p:sp>
      <p:pic>
        <p:nvPicPr>
          <p:cNvPr id="8" name="Picture 7"/>
          <p:cNvPicPr>
            <a:picLocks noChangeAspect="1"/>
          </p:cNvPicPr>
          <p:nvPr/>
        </p:nvPicPr>
        <p:blipFill>
          <a:blip r:embed="rId3"/>
          <a:stretch>
            <a:fillRect/>
          </a:stretch>
        </p:blipFill>
        <p:spPr>
          <a:xfrm>
            <a:off x="4498081" y="2070395"/>
            <a:ext cx="6479516" cy="3393480"/>
          </a:xfrm>
          <a:prstGeom prst="rect">
            <a:avLst/>
          </a:prstGeom>
        </p:spPr>
      </p:pic>
      <p:sp>
        <p:nvSpPr>
          <p:cNvPr id="12" name="TextBox 11"/>
          <p:cNvSpPr txBox="1"/>
          <p:nvPr/>
        </p:nvSpPr>
        <p:spPr>
          <a:xfrm>
            <a:off x="4486928" y="2557432"/>
            <a:ext cx="1998455" cy="1335024"/>
          </a:xfrm>
          <a:prstGeom prst="rect">
            <a:avLst/>
          </a:prstGeom>
          <a:solidFill>
            <a:schemeClr val="bg2">
              <a:alpha val="6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3" name="TextBox 12"/>
          <p:cNvSpPr txBox="1"/>
          <p:nvPr/>
        </p:nvSpPr>
        <p:spPr>
          <a:xfrm>
            <a:off x="8979142" y="2568583"/>
            <a:ext cx="1998455" cy="1325880"/>
          </a:xfrm>
          <a:prstGeom prst="rect">
            <a:avLst/>
          </a:prstGeom>
          <a:solidFill>
            <a:schemeClr val="bg2">
              <a:alpha val="6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4" name="TextBox 13"/>
          <p:cNvSpPr txBox="1"/>
          <p:nvPr/>
        </p:nvSpPr>
        <p:spPr>
          <a:xfrm>
            <a:off x="6733032" y="4115693"/>
            <a:ext cx="1998455" cy="1325880"/>
          </a:xfrm>
          <a:prstGeom prst="rect">
            <a:avLst/>
          </a:prstGeom>
          <a:solidFill>
            <a:schemeClr val="bg2">
              <a:alpha val="6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5" name="TextBox 14"/>
          <p:cNvSpPr txBox="1"/>
          <p:nvPr/>
        </p:nvSpPr>
        <p:spPr>
          <a:xfrm>
            <a:off x="6733033" y="2568583"/>
            <a:ext cx="1998455" cy="1325880"/>
          </a:xfrm>
          <a:prstGeom prst="rect">
            <a:avLst/>
          </a:prstGeom>
          <a:solidFill>
            <a:schemeClr val="bg2">
              <a:alpha val="6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6" name="TextBox 15"/>
          <p:cNvSpPr txBox="1"/>
          <p:nvPr/>
        </p:nvSpPr>
        <p:spPr>
          <a:xfrm>
            <a:off x="4486927" y="4137995"/>
            <a:ext cx="1998455" cy="1325880"/>
          </a:xfrm>
          <a:prstGeom prst="rect">
            <a:avLst/>
          </a:prstGeom>
          <a:solidFill>
            <a:schemeClr val="bg2">
              <a:alpha val="6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4260569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8EC599-E9BA-49DE-9E9C-9696BB627D2A}"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18" name="Rectangle 21"/>
          <p:cNvSpPr>
            <a:spLocks noChangeArrowheads="1"/>
          </p:cNvSpPr>
          <p:nvPr/>
        </p:nvSpPr>
        <p:spPr bwMode="auto">
          <a:xfrm>
            <a:off x="1524001"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23" name="Title 4"/>
          <p:cNvSpPr>
            <a:spLocks noGrp="1"/>
          </p:cNvSpPr>
          <p:nvPr>
            <p:ph type="title"/>
          </p:nvPr>
        </p:nvSpPr>
        <p:spPr>
          <a:xfrm>
            <a:off x="338650" y="470160"/>
            <a:ext cx="7788475" cy="672903"/>
          </a:xfrm>
        </p:spPr>
        <p:txBody>
          <a:bodyPr>
            <a:normAutofit/>
          </a:bodyPr>
          <a:lstStyle/>
          <a:p>
            <a:r>
              <a:rPr lang="en-US" b="1" dirty="0">
                <a:solidFill>
                  <a:schemeClr val="accent6">
                    <a:lumMod val="50000"/>
                  </a:schemeClr>
                </a:solidFill>
              </a:rPr>
              <a:t>2017-19 Biennium Request</a:t>
            </a:r>
          </a:p>
        </p:txBody>
      </p:sp>
      <p:sp>
        <p:nvSpPr>
          <p:cNvPr id="19" name="Content Placeholder 1"/>
          <p:cNvSpPr>
            <a:spLocks noGrp="1"/>
          </p:cNvSpPr>
          <p:nvPr>
            <p:ph idx="1"/>
          </p:nvPr>
        </p:nvSpPr>
        <p:spPr>
          <a:xfrm>
            <a:off x="615621" y="1497970"/>
            <a:ext cx="4043050" cy="2258997"/>
          </a:xfrm>
        </p:spPr>
        <p:txBody>
          <a:bodyPr>
            <a:noAutofit/>
          </a:bodyPr>
          <a:lstStyle/>
          <a:p>
            <a:pPr marL="0" indent="0">
              <a:lnSpc>
                <a:spcPct val="110000"/>
              </a:lnSpc>
              <a:buNone/>
            </a:pPr>
            <a:r>
              <a:rPr lang="en-US" sz="1800" b="1" dirty="0">
                <a:solidFill>
                  <a:srgbClr val="00B0F0"/>
                </a:solidFill>
              </a:rPr>
              <a:t>Program Blueprint </a:t>
            </a:r>
            <a:r>
              <a:rPr lang="en-US" sz="1800" dirty="0">
                <a:solidFill>
                  <a:schemeClr val="tx1"/>
                </a:solidFill>
              </a:rPr>
              <a:t>– detailed, incremental plan with phased implementation schedule and budget estimates.</a:t>
            </a:r>
          </a:p>
          <a:p>
            <a:pPr marL="0" indent="0">
              <a:lnSpc>
                <a:spcPct val="110000"/>
              </a:lnSpc>
              <a:buNone/>
            </a:pPr>
            <a:r>
              <a:rPr lang="en-US" sz="1800" b="1" dirty="0">
                <a:solidFill>
                  <a:schemeClr val="accent2">
                    <a:lumMod val="75000"/>
                  </a:schemeClr>
                </a:solidFill>
              </a:rPr>
              <a:t>Integration Strategy and Plan </a:t>
            </a:r>
            <a:r>
              <a:rPr lang="en-US" sz="1800" dirty="0">
                <a:solidFill>
                  <a:schemeClr val="tx1"/>
                </a:solidFill>
              </a:rPr>
              <a:t>- integration strategy and plan for the transition to a new enterprise solution.</a:t>
            </a:r>
          </a:p>
          <a:p>
            <a:pPr marL="0" indent="0">
              <a:lnSpc>
                <a:spcPct val="110000"/>
              </a:lnSpc>
              <a:buNone/>
            </a:pPr>
            <a:r>
              <a:rPr lang="en-US" sz="1800" b="1" dirty="0">
                <a:solidFill>
                  <a:schemeClr val="accent1">
                    <a:lumMod val="50000"/>
                  </a:schemeClr>
                </a:solidFill>
              </a:rPr>
              <a:t>Business Intelligence Strategy </a:t>
            </a:r>
            <a:r>
              <a:rPr lang="en-US" sz="1800" dirty="0">
                <a:solidFill>
                  <a:schemeClr val="tx1"/>
                </a:solidFill>
              </a:rPr>
              <a:t>– strategy for collection and connection of data to provide transparency and access to decision makers.</a:t>
            </a:r>
          </a:p>
          <a:p>
            <a:pPr marL="0" indent="0">
              <a:lnSpc>
                <a:spcPct val="110000"/>
              </a:lnSpc>
              <a:buNone/>
            </a:pPr>
            <a:r>
              <a:rPr lang="en-US" sz="1800" b="1" dirty="0">
                <a:solidFill>
                  <a:schemeClr val="accent3">
                    <a:lumMod val="75000"/>
                  </a:schemeClr>
                </a:solidFill>
              </a:rPr>
              <a:t>Mainframe Plan </a:t>
            </a:r>
            <a:r>
              <a:rPr lang="en-US" sz="1800" dirty="0">
                <a:solidFill>
                  <a:schemeClr val="tx1"/>
                </a:solidFill>
              </a:rPr>
              <a:t>– plan for the retirement of the mainframe system.</a:t>
            </a:r>
          </a:p>
          <a:p>
            <a:pPr marL="0" indent="0">
              <a:lnSpc>
                <a:spcPct val="110000"/>
              </a:lnSpc>
              <a:buNone/>
            </a:pPr>
            <a:endParaRPr lang="en-US" sz="1800" dirty="0">
              <a:solidFill>
                <a:schemeClr val="tx1"/>
              </a:solidFill>
            </a:endParaRPr>
          </a:p>
        </p:txBody>
      </p:sp>
      <p:grpSp>
        <p:nvGrpSpPr>
          <p:cNvPr id="17" name="Group 16"/>
          <p:cNvGrpSpPr/>
          <p:nvPr/>
        </p:nvGrpSpPr>
        <p:grpSpPr>
          <a:xfrm>
            <a:off x="4658670" y="1224955"/>
            <a:ext cx="7038749" cy="4998873"/>
            <a:chOff x="4140680" y="1224955"/>
            <a:chExt cx="7453222" cy="4998873"/>
          </a:xfrm>
        </p:grpSpPr>
        <p:grpSp>
          <p:nvGrpSpPr>
            <p:cNvPr id="20" name="Group 19"/>
            <p:cNvGrpSpPr/>
            <p:nvPr/>
          </p:nvGrpSpPr>
          <p:grpSpPr>
            <a:xfrm>
              <a:off x="4140680" y="1224955"/>
              <a:ext cx="7453222" cy="4998873"/>
              <a:chOff x="3141027" y="1529687"/>
              <a:chExt cx="5909945" cy="4095461"/>
            </a:xfrm>
          </p:grpSpPr>
          <p:sp>
            <p:nvSpPr>
              <p:cNvPr id="28" name="Text Box 24"/>
              <p:cNvSpPr txBox="1"/>
              <p:nvPr/>
            </p:nvSpPr>
            <p:spPr>
              <a:xfrm>
                <a:off x="3141027" y="2005012"/>
                <a:ext cx="396240" cy="612140"/>
              </a:xfrm>
              <a:prstGeom prst="rect">
                <a:avLst/>
              </a:prstGeom>
              <a:noFill/>
              <a:ln w="6350">
                <a:noFill/>
              </a:ln>
              <a:effectLst/>
            </p:spPr>
            <p:txBody>
              <a:bodyPr rot="0" spcFirstLastPara="0" vert="vert270"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75" normalizeH="0" baseline="0" noProof="0">
                    <a:ln>
                      <a:noFill/>
                    </a:ln>
                    <a:solidFill>
                      <a:srgbClr val="833B0A"/>
                    </a:solidFill>
                    <a:effectLst/>
                    <a:uLnTx/>
                    <a:uFillTx/>
                    <a:latin typeface="Calibri"/>
                    <a:ea typeface="Calibri" panose="020F0502020204030204" pitchFamily="34" charset="0"/>
                    <a:cs typeface="Times New Roman" panose="02020603050405020304" pitchFamily="18" charset="0"/>
                  </a:rPr>
                  <a:t>Build</a:t>
                </a:r>
                <a:endParaRPr kumimoji="0" lang="en-US" sz="1600" b="0" i="0" u="none" strike="noStrike" kern="0" cap="none" spc="0" normalizeH="0" baseline="0" noProof="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sp>
            <p:nvSpPr>
              <p:cNvPr id="29" name="Text Box 25"/>
              <p:cNvSpPr txBox="1"/>
              <p:nvPr/>
            </p:nvSpPr>
            <p:spPr>
              <a:xfrm>
                <a:off x="3141027" y="3146742"/>
                <a:ext cx="396240" cy="612140"/>
              </a:xfrm>
              <a:prstGeom prst="rect">
                <a:avLst/>
              </a:prstGeom>
              <a:noFill/>
              <a:ln w="6350">
                <a:noFill/>
              </a:ln>
              <a:effectLst/>
            </p:spPr>
            <p:txBody>
              <a:bodyPr rot="0" spcFirstLastPara="0" vert="vert270"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75" normalizeH="0" baseline="0" noProof="0">
                    <a:ln>
                      <a:noFill/>
                    </a:ln>
                    <a:solidFill>
                      <a:srgbClr val="244061"/>
                    </a:solidFill>
                    <a:effectLst/>
                    <a:uLnTx/>
                    <a:uFillTx/>
                    <a:latin typeface="Calibri"/>
                    <a:ea typeface="Calibri" panose="020F0502020204030204" pitchFamily="34" charset="0"/>
                    <a:cs typeface="Times New Roman" panose="02020603050405020304" pitchFamily="18" charset="0"/>
                  </a:rPr>
                  <a:t>Design</a:t>
                </a:r>
                <a:endParaRPr kumimoji="0" lang="en-US" sz="1600" b="0" i="0" u="none" strike="noStrike" kern="0" cap="none" spc="0" normalizeH="0" baseline="0" noProof="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sp>
            <p:nvSpPr>
              <p:cNvPr id="30" name="Text Box 26"/>
              <p:cNvSpPr txBox="1"/>
              <p:nvPr/>
            </p:nvSpPr>
            <p:spPr>
              <a:xfrm>
                <a:off x="3141662" y="4264977"/>
                <a:ext cx="396240" cy="931545"/>
              </a:xfrm>
              <a:prstGeom prst="rect">
                <a:avLst/>
              </a:prstGeom>
              <a:noFill/>
              <a:ln w="6350">
                <a:noFill/>
              </a:ln>
              <a:effectLst/>
            </p:spPr>
            <p:txBody>
              <a:bodyPr rot="0" spcFirstLastPara="0" vert="vert270"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75" normalizeH="0" baseline="0" noProof="0">
                    <a:ln>
                      <a:noFill/>
                    </a:ln>
                    <a:solidFill>
                      <a:srgbClr val="4F6228"/>
                    </a:solidFill>
                    <a:effectLst/>
                    <a:uLnTx/>
                    <a:uFillTx/>
                    <a:latin typeface="Calibri"/>
                    <a:ea typeface="Calibri" panose="020F0502020204030204" pitchFamily="34" charset="0"/>
                    <a:cs typeface="Times New Roman" panose="02020603050405020304" pitchFamily="18" charset="0"/>
                  </a:rPr>
                  <a:t>Pre-Design</a:t>
                </a:r>
                <a:endParaRPr kumimoji="0" lang="en-US" sz="1600" b="0" i="0" u="none" strike="noStrike" kern="0" cap="none" spc="0" normalizeH="0" baseline="0" noProof="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grpSp>
            <p:nvGrpSpPr>
              <p:cNvPr id="31" name="Group 30"/>
              <p:cNvGrpSpPr/>
              <p:nvPr/>
            </p:nvGrpSpPr>
            <p:grpSpPr>
              <a:xfrm>
                <a:off x="3575367" y="1529687"/>
                <a:ext cx="5475605" cy="4095461"/>
                <a:chOff x="0" y="312816"/>
                <a:chExt cx="5742537" cy="4315979"/>
              </a:xfrm>
            </p:grpSpPr>
            <p:sp>
              <p:nvSpPr>
                <p:cNvPr id="32" name="Text Box 15"/>
                <p:cNvSpPr txBox="1"/>
                <p:nvPr/>
              </p:nvSpPr>
              <p:spPr>
                <a:xfrm>
                  <a:off x="0" y="1562986"/>
                  <a:ext cx="5740486" cy="704850"/>
                </a:xfrm>
                <a:prstGeom prst="rect">
                  <a:avLst/>
                </a:prstGeom>
                <a:gradFill rotWithShape="1">
                  <a:gsLst>
                    <a:gs pos="0">
                      <a:srgbClr val="1F497D">
                        <a:lumMod val="20000"/>
                        <a:lumOff val="80000"/>
                      </a:srgbClr>
                    </a:gs>
                    <a:gs pos="77000">
                      <a:srgbClr val="1F497D">
                        <a:lumMod val="20000"/>
                        <a:lumOff val="80000"/>
                      </a:srgbClr>
                    </a:gs>
                    <a:gs pos="100000">
                      <a:srgbClr val="1F497D">
                        <a:lumMod val="20000"/>
                        <a:lumOff val="80000"/>
                      </a:srgbClr>
                    </a:gs>
                    <a:gs pos="0">
                      <a:srgbClr val="1F497D">
                        <a:lumMod val="40000"/>
                        <a:lumOff val="60000"/>
                      </a:srgbClr>
                    </a:gs>
                  </a:gsLst>
                  <a:lin ang="16200000" scaled="0"/>
                </a:gradFill>
                <a:ln w="9525" cap="flat" cmpd="sng" algn="ctr">
                  <a:solidFill>
                    <a:srgbClr val="1F497D">
                      <a:lumMod val="60000"/>
                      <a:lumOff val="40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75" normalizeH="0" baseline="0" noProof="0" dirty="0">
                      <a:ln>
                        <a:noFill/>
                      </a:ln>
                      <a:solidFill>
                        <a:srgbClr val="244061"/>
                      </a:solidFill>
                      <a:effectLst/>
                      <a:uLnTx/>
                      <a:uFillTx/>
                      <a:latin typeface="Calibri"/>
                      <a:ea typeface="Calibri" panose="020F0502020204030204" pitchFamily="34" charset="0"/>
                      <a:cs typeface="Times New Roman" panose="02020603050405020304" pitchFamily="18" charset="0"/>
                    </a:rPr>
                    <a:t>	  Document Business Requirements</a:t>
                  </a:r>
                  <a:endParaRPr kumimoji="0" lang="en-US" sz="16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75" normalizeH="0" baseline="0" noProof="0" dirty="0">
                      <a:ln>
                        <a:noFill/>
                      </a:ln>
                      <a:solidFill>
                        <a:srgbClr val="244061"/>
                      </a:solidFill>
                      <a:effectLst/>
                      <a:uLnTx/>
                      <a:uFillTx/>
                      <a:latin typeface="Calibri"/>
                      <a:ea typeface="Calibri" panose="020F0502020204030204" pitchFamily="34" charset="0"/>
                      <a:cs typeface="Times New Roman" panose="02020603050405020304" pitchFamily="18" charset="0"/>
                    </a:rPr>
                    <a:t>                     Transform Business Processes</a:t>
                  </a:r>
                  <a:endParaRPr kumimoji="0" lang="en-US" sz="16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sp>
              <p:nvSpPr>
                <p:cNvPr id="33" name="Isosceles Triangle 32"/>
                <p:cNvSpPr/>
                <p:nvPr/>
              </p:nvSpPr>
              <p:spPr>
                <a:xfrm>
                  <a:off x="21265" y="312816"/>
                  <a:ext cx="5721272" cy="545992"/>
                </a:xfrm>
                <a:prstGeom prst="triangle">
                  <a:avLst>
                    <a:gd name="adj" fmla="val 50000"/>
                  </a:avLst>
                </a:prstGeom>
                <a:solidFill>
                  <a:srgbClr val="F79646"/>
                </a:solidFill>
                <a:ln w="25400" cap="flat" cmpd="sng" algn="ctr">
                  <a:solidFill>
                    <a:srgbClr val="F79646">
                      <a:shade val="50000"/>
                    </a:srgbClr>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1800"/>
                    </a:spcAft>
                    <a:buClrTx/>
                    <a:buSzTx/>
                    <a:buFontTx/>
                    <a:buNone/>
                    <a:tabLst/>
                    <a:defRPr/>
                  </a:pPr>
                  <a:r>
                    <a:rPr kumimoji="0" lang="en-US" sz="2400" b="1" i="0" u="none" strike="noStrike" kern="0" cap="none" spc="0" normalizeH="0" baseline="0" noProof="0">
                      <a:ln>
                        <a:noFill/>
                      </a:ln>
                      <a:solidFill>
                        <a:sysClr val="window" lastClr="FFFFFF"/>
                      </a:solidFill>
                      <a:effectLst/>
                      <a:uLnTx/>
                      <a:uFillTx/>
                      <a:latin typeface="Calibri"/>
                      <a:ea typeface="Calibri" panose="020F0502020204030204" pitchFamily="34" charset="0"/>
                      <a:cs typeface="Times New Roman" panose="02020603050405020304" pitchFamily="18" charset="0"/>
                    </a:rPr>
                    <a:t> </a:t>
                  </a:r>
                  <a:endParaRPr kumimoji="0" lang="en-US" sz="1600" b="0" i="0" u="none" strike="noStrike" kern="0" cap="none" spc="0" normalizeH="0" baseline="0" noProof="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p:txBody>
            </p:sp>
            <p:sp>
              <p:nvSpPr>
                <p:cNvPr id="34" name="Text Box 16"/>
                <p:cNvSpPr txBox="1"/>
                <p:nvPr/>
              </p:nvSpPr>
              <p:spPr>
                <a:xfrm>
                  <a:off x="0" y="2274812"/>
                  <a:ext cx="5741650" cy="947085"/>
                </a:xfrm>
                <a:prstGeom prst="rect">
                  <a:avLst/>
                </a:prstGeom>
                <a:solidFill>
                  <a:srgbClr val="C3D7F0"/>
                </a:solidFill>
                <a:ln w="9525" cap="flat" cmpd="sng" algn="ctr">
                  <a:solidFill>
                    <a:schemeClr val="accent4"/>
                  </a:solidFill>
                  <a:prstDash val="solid"/>
                </a:ln>
                <a:effectLst>
                  <a:outerShdw blurRad="40000" dist="20000" dir="5400000" rotWithShape="0">
                    <a:srgbClr val="000000">
                      <a:alpha val="38000"/>
                    </a:srgbClr>
                  </a:outerShdw>
                  <a:reflection stA="45000" endPos="0" dist="50800" dir="5400000" sy="-100000" algn="bl" rotWithShape="0"/>
                </a:effectLst>
                <a:scene3d>
                  <a:camera prst="orthographicFront"/>
                  <a:lightRig rig="balanced" dir="t">
                    <a:rot lat="0" lon="0" rev="1200000"/>
                  </a:lightRig>
                </a:scene3d>
                <a:sp3d extrusionH="76200" prstMaterial="plastic">
                  <a:bevelT w="177800" h="114300"/>
                  <a:extrusionClr>
                    <a:sysClr val="window" lastClr="FFFFFF"/>
                  </a:extrusionClr>
                </a:sp3d>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kern="0" cap="none" spc="-75" normalizeH="0" baseline="0">
                      <a:ln>
                        <a:noFill/>
                      </a:ln>
                      <a:solidFill>
                        <a:srgbClr val="4F6228"/>
                      </a:solidFill>
                      <a:effectLst/>
                      <a:uLnTx/>
                      <a:uFillTx/>
                      <a:latin typeface="Calibri"/>
                      <a:ea typeface="Calibri" panose="020F0502020204030204" pitchFamily="34" charset="0"/>
                      <a:cs typeface="Times New Roman" panose="02020603050405020304" pitchFamily="18" charset="0"/>
                    </a:defRPr>
                  </a:lvl1pPr>
                </a:lstStyle>
                <a:p>
                  <a:r>
                    <a:rPr lang="en-US" dirty="0">
                      <a:solidFill>
                        <a:srgbClr val="244061"/>
                      </a:solidFill>
                    </a:rPr>
                    <a:t>Program Blueprint</a:t>
                  </a:r>
                </a:p>
                <a:p>
                  <a:r>
                    <a:rPr lang="en-US" dirty="0">
                      <a:solidFill>
                        <a:srgbClr val="244061"/>
                      </a:solidFill>
                    </a:rPr>
                    <a:t>Business Intelligence Strategy</a:t>
                  </a:r>
                </a:p>
                <a:p>
                  <a:r>
                    <a:rPr lang="en-US" dirty="0">
                      <a:solidFill>
                        <a:srgbClr val="244061"/>
                      </a:solidFill>
                    </a:rPr>
                    <a:t>Mainframe and Integrations Plan </a:t>
                  </a:r>
                </a:p>
              </p:txBody>
            </p:sp>
            <p:sp>
              <p:nvSpPr>
                <p:cNvPr id="35" name="Text Box 20"/>
                <p:cNvSpPr txBox="1"/>
                <p:nvPr/>
              </p:nvSpPr>
              <p:spPr>
                <a:xfrm>
                  <a:off x="0" y="3222198"/>
                  <a:ext cx="5741650" cy="704850"/>
                </a:xfrm>
                <a:prstGeom prst="rect">
                  <a:avLst/>
                </a:prstGeom>
                <a:gradFill rotWithShape="1">
                  <a:gsLst>
                    <a:gs pos="0">
                      <a:srgbClr val="1F497D">
                        <a:lumMod val="20000"/>
                        <a:lumOff val="80000"/>
                      </a:srgbClr>
                    </a:gs>
                    <a:gs pos="77000">
                      <a:srgbClr val="9BBB59">
                        <a:lumMod val="20000"/>
                        <a:lumOff val="80000"/>
                      </a:srgbClr>
                    </a:gs>
                    <a:gs pos="100000">
                      <a:srgbClr val="9BBB59">
                        <a:lumMod val="60000"/>
                        <a:lumOff val="40000"/>
                      </a:srgbClr>
                    </a:gs>
                    <a:gs pos="0">
                      <a:srgbClr val="9BBB59">
                        <a:lumMod val="60000"/>
                        <a:lumOff val="40000"/>
                      </a:srgbClr>
                    </a:gs>
                  </a:gsLst>
                  <a:lin ang="16200000" scaled="0"/>
                </a:gradFill>
                <a:ln w="9525" cap="flat" cmpd="sng" algn="ctr">
                  <a:solidFill>
                    <a:srgbClr val="9BBB59">
                      <a:lumMod val="7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75" normalizeH="0" baseline="0" noProof="0" dirty="0">
                      <a:ln>
                        <a:noFill/>
                      </a:ln>
                      <a:solidFill>
                        <a:srgbClr val="4F6228"/>
                      </a:solidFill>
                      <a:effectLst/>
                      <a:uLnTx/>
                      <a:uFillTx/>
                      <a:latin typeface="Calibri"/>
                      <a:ea typeface="Calibri" panose="020F0502020204030204" pitchFamily="34" charset="0"/>
                      <a:cs typeface="Times New Roman" panose="02020603050405020304" pitchFamily="18" charset="0"/>
                    </a:rPr>
                    <a:t>Strategic Partner</a:t>
                  </a:r>
                  <a:endParaRPr lang="en-US" sz="1600" kern="0" dirty="0">
                    <a:solidFill>
                      <a:sysClr val="windowText" lastClr="000000"/>
                    </a:solidFill>
                    <a:latin typeface="Calibri"/>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75" normalizeH="0" baseline="0" noProof="0" dirty="0">
                      <a:ln>
                        <a:noFill/>
                      </a:ln>
                      <a:solidFill>
                        <a:srgbClr val="4F6228"/>
                      </a:solidFill>
                      <a:effectLst/>
                      <a:uLnTx/>
                      <a:uFillTx/>
                      <a:latin typeface="Calibri"/>
                      <a:ea typeface="Calibri" panose="020F0502020204030204" pitchFamily="34" charset="0"/>
                      <a:cs typeface="Times New Roman" panose="02020603050405020304" pitchFamily="18" charset="0"/>
                    </a:rPr>
                    <a:t>Change Management and Business Readiness</a:t>
                  </a:r>
                  <a:endParaRPr kumimoji="0" lang="en-US" sz="16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sp>
              <p:nvSpPr>
                <p:cNvPr id="36" name="Text Box 22"/>
                <p:cNvSpPr txBox="1"/>
                <p:nvPr/>
              </p:nvSpPr>
              <p:spPr>
                <a:xfrm>
                  <a:off x="0" y="3923945"/>
                  <a:ext cx="5741650" cy="704850"/>
                </a:xfrm>
                <a:prstGeom prst="rect">
                  <a:avLst/>
                </a:prstGeom>
                <a:gradFill rotWithShape="1">
                  <a:gsLst>
                    <a:gs pos="0">
                      <a:srgbClr val="1F497D">
                        <a:lumMod val="20000"/>
                        <a:lumOff val="80000"/>
                      </a:srgbClr>
                    </a:gs>
                    <a:gs pos="77000">
                      <a:srgbClr val="9BBB59">
                        <a:lumMod val="20000"/>
                        <a:lumOff val="80000"/>
                      </a:srgbClr>
                    </a:gs>
                    <a:gs pos="100000">
                      <a:srgbClr val="9BBB59">
                        <a:lumMod val="60000"/>
                        <a:lumOff val="40000"/>
                      </a:srgbClr>
                    </a:gs>
                    <a:gs pos="0">
                      <a:srgbClr val="9BBB59">
                        <a:lumMod val="60000"/>
                        <a:lumOff val="40000"/>
                      </a:srgbClr>
                    </a:gs>
                  </a:gsLst>
                  <a:lin ang="16200000" scaled="0"/>
                </a:gradFill>
                <a:ln w="9525" cap="flat" cmpd="sng" algn="ctr">
                  <a:solidFill>
                    <a:srgbClr val="9BBB59">
                      <a:lumMod val="7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lvl="0" indent="0" algn="ctr" fontAlgn="auto">
                    <a:lnSpc>
                      <a:spcPct val="100000"/>
                    </a:lnSpc>
                    <a:spcBef>
                      <a:spcPts val="0"/>
                    </a:spcBef>
                    <a:spcAft>
                      <a:spcPts val="0"/>
                    </a:spcAft>
                    <a:buClrTx/>
                    <a:buSzTx/>
                    <a:buFontTx/>
                    <a:buNone/>
                    <a:tabLst/>
                    <a:defRPr kumimoji="0" sz="2000" b="0" i="0" u="none" strike="noStrike" kern="0" cap="none" spc="-75" normalizeH="0" baseline="0">
                      <a:ln>
                        <a:noFill/>
                      </a:ln>
                      <a:solidFill>
                        <a:srgbClr val="4F6228"/>
                      </a:solidFill>
                      <a:effectLst/>
                      <a:uLnTx/>
                      <a:uFillTx/>
                      <a:latin typeface="Calibri"/>
                      <a:ea typeface="Calibri" panose="020F0502020204030204" pitchFamily="34" charset="0"/>
                      <a:cs typeface="Times New Roman" panose="02020603050405020304" pitchFamily="18" charset="0"/>
                    </a:defRPr>
                  </a:lvl1pPr>
                </a:lstStyle>
                <a:p>
                  <a:r>
                    <a:rPr lang="en-US" dirty="0"/>
                    <a:t>Establish One Washington Program </a:t>
                  </a:r>
                </a:p>
                <a:p>
                  <a:r>
                    <a:rPr lang="en-US" dirty="0"/>
                    <a:t>The Business Case</a:t>
                  </a:r>
                </a:p>
              </p:txBody>
            </p:sp>
            <p:sp>
              <p:nvSpPr>
                <p:cNvPr id="37" name="Text Box 14"/>
                <p:cNvSpPr txBox="1"/>
                <p:nvPr/>
              </p:nvSpPr>
              <p:spPr>
                <a:xfrm>
                  <a:off x="0" y="861237"/>
                  <a:ext cx="5741650" cy="704850"/>
                </a:xfrm>
                <a:prstGeom prst="rect">
                  <a:avLst/>
                </a:prstGeom>
                <a:gradFill rotWithShape="1">
                  <a:gsLst>
                    <a:gs pos="0">
                      <a:srgbClr val="F79646">
                        <a:lumMod val="60000"/>
                        <a:lumOff val="40000"/>
                      </a:srgbClr>
                    </a:gs>
                    <a:gs pos="75000">
                      <a:srgbClr val="F79646">
                        <a:lumMod val="40000"/>
                        <a:lumOff val="6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75" normalizeH="0" baseline="0" noProof="0" dirty="0">
                      <a:ln>
                        <a:noFill/>
                      </a:ln>
                      <a:solidFill>
                        <a:srgbClr val="833B0A"/>
                      </a:solidFill>
                      <a:effectLst/>
                      <a:uLnTx/>
                      <a:uFillTx/>
                      <a:latin typeface="Calibri"/>
                      <a:ea typeface="Calibri" panose="020F0502020204030204" pitchFamily="34" charset="0"/>
                      <a:cs typeface="Times New Roman" panose="02020603050405020304" pitchFamily="18" charset="0"/>
                    </a:rPr>
                    <a:t>	Implement Technology to Support Business Processes</a:t>
                  </a:r>
                  <a:endParaRPr kumimoji="0" lang="en-US" sz="16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grpSp>
        </p:grpSp>
        <p:sp>
          <p:nvSpPr>
            <p:cNvPr id="21" name="Rectangle 20"/>
            <p:cNvSpPr/>
            <p:nvPr/>
          </p:nvSpPr>
          <p:spPr>
            <a:xfrm>
              <a:off x="4752723" y="5512007"/>
              <a:ext cx="974947" cy="400110"/>
            </a:xfrm>
            <a:prstGeom prst="rect">
              <a:avLst/>
            </a:prstGeom>
          </p:spPr>
          <p:txBody>
            <a:bodyPr wrap="none">
              <a:spAutoFit/>
            </a:bodyPr>
            <a:lstStyle/>
            <a:p>
              <a:r>
                <a:rPr lang="en-US" sz="2000" kern="0" spc="-75" dirty="0">
                  <a:solidFill>
                    <a:srgbClr val="4F6228"/>
                  </a:solidFill>
                  <a:latin typeface="Calibri"/>
                  <a:ea typeface="Calibri" panose="020F0502020204030204" pitchFamily="34" charset="0"/>
                  <a:cs typeface="Times New Roman" panose="02020603050405020304" pitchFamily="18" charset="0"/>
                </a:rPr>
                <a:t>2013-15</a:t>
              </a:r>
            </a:p>
          </p:txBody>
        </p:sp>
        <p:sp>
          <p:nvSpPr>
            <p:cNvPr id="24" name="Rectangle 23"/>
            <p:cNvSpPr/>
            <p:nvPr/>
          </p:nvSpPr>
          <p:spPr>
            <a:xfrm>
              <a:off x="4752722" y="4759728"/>
              <a:ext cx="974947" cy="400110"/>
            </a:xfrm>
            <a:prstGeom prst="rect">
              <a:avLst/>
            </a:prstGeom>
          </p:spPr>
          <p:txBody>
            <a:bodyPr wrap="none">
              <a:spAutoFit/>
            </a:bodyPr>
            <a:lstStyle/>
            <a:p>
              <a:r>
                <a:rPr lang="en-US" sz="2000" kern="0" spc="-75" dirty="0">
                  <a:solidFill>
                    <a:srgbClr val="4F6228"/>
                  </a:solidFill>
                  <a:latin typeface="Calibri"/>
                  <a:ea typeface="Calibri" panose="020F0502020204030204" pitchFamily="34" charset="0"/>
                  <a:cs typeface="Times New Roman" panose="02020603050405020304" pitchFamily="18" charset="0"/>
                </a:rPr>
                <a:t>2015-17</a:t>
              </a:r>
            </a:p>
          </p:txBody>
        </p:sp>
        <p:sp>
          <p:nvSpPr>
            <p:cNvPr id="25" name="Rectangle 24"/>
            <p:cNvSpPr/>
            <p:nvPr/>
          </p:nvSpPr>
          <p:spPr>
            <a:xfrm>
              <a:off x="4752722" y="3845800"/>
              <a:ext cx="974947" cy="400110"/>
            </a:xfrm>
            <a:prstGeom prst="rect">
              <a:avLst/>
            </a:prstGeom>
          </p:spPr>
          <p:txBody>
            <a:bodyPr wrap="none">
              <a:spAutoFit/>
            </a:bodyPr>
            <a:lstStyle/>
            <a:p>
              <a:r>
                <a:rPr lang="en-US" sz="2000" kern="0" spc="-75" dirty="0">
                  <a:solidFill>
                    <a:srgbClr val="244061"/>
                  </a:solidFill>
                  <a:latin typeface="Calibri"/>
                  <a:ea typeface="Calibri" panose="020F0502020204030204" pitchFamily="34" charset="0"/>
                  <a:cs typeface="Times New Roman" panose="02020603050405020304" pitchFamily="18" charset="0"/>
                </a:rPr>
                <a:t>2017-19</a:t>
              </a:r>
            </a:p>
          </p:txBody>
        </p:sp>
        <p:sp>
          <p:nvSpPr>
            <p:cNvPr id="26" name="Rectangle 25"/>
            <p:cNvSpPr/>
            <p:nvPr/>
          </p:nvSpPr>
          <p:spPr>
            <a:xfrm>
              <a:off x="4714011" y="2744563"/>
              <a:ext cx="1420461" cy="707886"/>
            </a:xfrm>
            <a:prstGeom prst="rect">
              <a:avLst/>
            </a:prstGeom>
          </p:spPr>
          <p:txBody>
            <a:bodyPr wrap="square">
              <a:spAutoFit/>
            </a:bodyPr>
            <a:lstStyle/>
            <a:p>
              <a:r>
                <a:rPr lang="en-US" sz="2000" kern="0" spc="-75" dirty="0">
                  <a:solidFill>
                    <a:srgbClr val="244061"/>
                  </a:solidFill>
                  <a:latin typeface="Calibri"/>
                  <a:ea typeface="Calibri" panose="020F0502020204030204" pitchFamily="34" charset="0"/>
                  <a:cs typeface="Times New Roman" panose="02020603050405020304" pitchFamily="18" charset="0"/>
                </a:rPr>
                <a:t> Future Biennium</a:t>
              </a:r>
              <a:endParaRPr lang="en-US" sz="2000" dirty="0"/>
            </a:p>
          </p:txBody>
        </p:sp>
        <p:sp>
          <p:nvSpPr>
            <p:cNvPr id="27" name="Rectangle 26"/>
            <p:cNvSpPr/>
            <p:nvPr/>
          </p:nvSpPr>
          <p:spPr>
            <a:xfrm>
              <a:off x="4714011" y="1914961"/>
              <a:ext cx="1394834" cy="707886"/>
            </a:xfrm>
            <a:prstGeom prst="rect">
              <a:avLst/>
            </a:prstGeom>
          </p:spPr>
          <p:txBody>
            <a:bodyPr wrap="square">
              <a:spAutoFit/>
            </a:bodyPr>
            <a:lstStyle/>
            <a:p>
              <a:r>
                <a:rPr lang="en-US" sz="2000" kern="0" spc="-75" dirty="0">
                  <a:solidFill>
                    <a:srgbClr val="833B0A"/>
                  </a:solidFill>
                  <a:latin typeface="Calibri"/>
                  <a:ea typeface="Calibri" panose="020F0502020204030204" pitchFamily="34" charset="0"/>
                  <a:cs typeface="Times New Roman" panose="02020603050405020304" pitchFamily="18" charset="0"/>
                </a:rPr>
                <a:t> Future Biennium</a:t>
              </a:r>
              <a:endParaRPr lang="en-US" sz="2000" dirty="0"/>
            </a:p>
          </p:txBody>
        </p:sp>
      </p:grpSp>
    </p:spTree>
    <p:extLst>
      <p:ext uri="{BB962C8B-B14F-4D97-AF65-F5344CB8AC3E}">
        <p14:creationId xmlns:p14="http://schemas.microsoft.com/office/powerpoint/2010/main" val="34465581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8EC599-E9BA-49DE-9E9C-9696BB627D2A}"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18" name="Rectangle 21"/>
          <p:cNvSpPr>
            <a:spLocks noChangeArrowheads="1"/>
          </p:cNvSpPr>
          <p:nvPr/>
        </p:nvSpPr>
        <p:spPr bwMode="auto">
          <a:xfrm>
            <a:off x="1524001"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23" name="Title 4"/>
          <p:cNvSpPr>
            <a:spLocks noGrp="1"/>
          </p:cNvSpPr>
          <p:nvPr>
            <p:ph type="title"/>
          </p:nvPr>
        </p:nvSpPr>
        <p:spPr>
          <a:xfrm>
            <a:off x="290523" y="438076"/>
            <a:ext cx="10233098" cy="672903"/>
          </a:xfrm>
        </p:spPr>
        <p:txBody>
          <a:bodyPr>
            <a:normAutofit/>
          </a:bodyPr>
          <a:lstStyle/>
          <a:p>
            <a:r>
              <a:rPr lang="en-US" b="1" dirty="0" smtClean="0">
                <a:solidFill>
                  <a:schemeClr val="accent6">
                    <a:lumMod val="50000"/>
                  </a:schemeClr>
                </a:solidFill>
              </a:rPr>
              <a:t>Future Biennia</a:t>
            </a:r>
            <a:endParaRPr lang="en-US" b="1" dirty="0">
              <a:solidFill>
                <a:schemeClr val="accent6">
                  <a:lumMod val="50000"/>
                </a:schemeClr>
              </a:solidFill>
            </a:endParaRPr>
          </a:p>
        </p:txBody>
      </p:sp>
      <p:sp>
        <p:nvSpPr>
          <p:cNvPr id="22" name="Content Placeholder 1"/>
          <p:cNvSpPr>
            <a:spLocks noGrp="1"/>
          </p:cNvSpPr>
          <p:nvPr>
            <p:ph idx="1"/>
          </p:nvPr>
        </p:nvSpPr>
        <p:spPr>
          <a:xfrm>
            <a:off x="433235" y="1197069"/>
            <a:ext cx="4070725" cy="5426870"/>
          </a:xfrm>
          <a:ln>
            <a:noFill/>
          </a:ln>
        </p:spPr>
        <p:txBody>
          <a:bodyPr vert="horz" lIns="91440" tIns="45720" rIns="91440" bIns="45720" rtlCol="0">
            <a:noAutofit/>
          </a:bodyPr>
          <a:lstStyle/>
          <a:p>
            <a:pPr marL="0" indent="0">
              <a:lnSpc>
                <a:spcPct val="110000"/>
              </a:lnSpc>
              <a:spcBef>
                <a:spcPts val="0"/>
              </a:spcBef>
              <a:spcAft>
                <a:spcPts val="600"/>
              </a:spcAft>
              <a:buClrTx/>
              <a:buNone/>
            </a:pPr>
            <a:r>
              <a:rPr lang="en-US" sz="1800" b="1" dirty="0" smtClean="0">
                <a:solidFill>
                  <a:schemeClr val="tx1"/>
                </a:solidFill>
              </a:rPr>
              <a:t>2019-21</a:t>
            </a:r>
          </a:p>
          <a:p>
            <a:pPr marL="285750" indent="-285750">
              <a:lnSpc>
                <a:spcPct val="110000"/>
              </a:lnSpc>
              <a:spcBef>
                <a:spcPts val="0"/>
              </a:spcBef>
              <a:spcAft>
                <a:spcPts val="600"/>
              </a:spcAft>
              <a:buClrTx/>
            </a:pPr>
            <a:r>
              <a:rPr lang="en-US" sz="1800" dirty="0" smtClean="0">
                <a:solidFill>
                  <a:schemeClr val="tx1"/>
                </a:solidFill>
              </a:rPr>
              <a:t>Document Business Requirements</a:t>
            </a:r>
            <a:endParaRPr lang="en-US" sz="1800" dirty="0">
              <a:solidFill>
                <a:schemeClr val="tx1"/>
              </a:solidFill>
            </a:endParaRPr>
          </a:p>
          <a:p>
            <a:pPr marL="285750" indent="-285750">
              <a:lnSpc>
                <a:spcPct val="110000"/>
              </a:lnSpc>
              <a:spcBef>
                <a:spcPts val="0"/>
              </a:spcBef>
              <a:spcAft>
                <a:spcPts val="600"/>
              </a:spcAft>
              <a:buClrTx/>
            </a:pPr>
            <a:r>
              <a:rPr lang="en-US" sz="1800" dirty="0" smtClean="0">
                <a:solidFill>
                  <a:schemeClr val="tx1"/>
                </a:solidFill>
              </a:rPr>
              <a:t>Transform Business Processes</a:t>
            </a:r>
          </a:p>
          <a:p>
            <a:pPr marL="285750" indent="-285750">
              <a:lnSpc>
                <a:spcPct val="110000"/>
              </a:lnSpc>
              <a:spcBef>
                <a:spcPts val="0"/>
              </a:spcBef>
              <a:spcAft>
                <a:spcPts val="600"/>
              </a:spcAft>
              <a:buClrTx/>
            </a:pPr>
            <a:r>
              <a:rPr lang="en-US" sz="1800" dirty="0" smtClean="0">
                <a:solidFill>
                  <a:schemeClr val="tx1"/>
                </a:solidFill>
              </a:rPr>
              <a:t>Write RFP for Finance, Procurement, and Budget</a:t>
            </a:r>
          </a:p>
          <a:p>
            <a:pPr marL="285750" indent="-285750">
              <a:lnSpc>
                <a:spcPct val="110000"/>
              </a:lnSpc>
              <a:spcBef>
                <a:spcPts val="0"/>
              </a:spcBef>
              <a:spcAft>
                <a:spcPts val="600"/>
              </a:spcAft>
              <a:buClrTx/>
            </a:pPr>
            <a:r>
              <a:rPr lang="en-US" sz="1800" dirty="0" smtClean="0">
                <a:solidFill>
                  <a:schemeClr val="tx1"/>
                </a:solidFill>
              </a:rPr>
              <a:t>Choose Software</a:t>
            </a:r>
          </a:p>
          <a:p>
            <a:pPr marL="285750" indent="-285750">
              <a:lnSpc>
                <a:spcPct val="110000"/>
              </a:lnSpc>
              <a:spcBef>
                <a:spcPts val="0"/>
              </a:spcBef>
              <a:spcAft>
                <a:spcPts val="600"/>
              </a:spcAft>
              <a:buClrTx/>
            </a:pPr>
            <a:endParaRPr lang="en-US" sz="1800" dirty="0">
              <a:solidFill>
                <a:schemeClr val="tx1"/>
              </a:solidFill>
            </a:endParaRPr>
          </a:p>
          <a:p>
            <a:pPr marL="0" indent="0">
              <a:lnSpc>
                <a:spcPct val="110000"/>
              </a:lnSpc>
              <a:spcBef>
                <a:spcPts val="0"/>
              </a:spcBef>
              <a:spcAft>
                <a:spcPts val="600"/>
              </a:spcAft>
              <a:buClrTx/>
              <a:buNone/>
            </a:pPr>
            <a:r>
              <a:rPr lang="en-US" sz="1800" b="1" dirty="0" smtClean="0">
                <a:solidFill>
                  <a:schemeClr val="tx1"/>
                </a:solidFill>
              </a:rPr>
              <a:t>2021-23</a:t>
            </a:r>
          </a:p>
          <a:p>
            <a:pPr marL="285750" indent="-285750">
              <a:lnSpc>
                <a:spcPct val="110000"/>
              </a:lnSpc>
              <a:spcBef>
                <a:spcPts val="0"/>
              </a:spcBef>
              <a:spcAft>
                <a:spcPts val="600"/>
              </a:spcAft>
              <a:buClrTx/>
            </a:pPr>
            <a:r>
              <a:rPr lang="en-US" sz="1800" dirty="0" smtClean="0">
                <a:solidFill>
                  <a:schemeClr val="tx1"/>
                </a:solidFill>
              </a:rPr>
              <a:t>Write RFP for HR/Payroll</a:t>
            </a:r>
          </a:p>
          <a:p>
            <a:pPr marL="285750" indent="-285750">
              <a:lnSpc>
                <a:spcPct val="110000"/>
              </a:lnSpc>
              <a:spcBef>
                <a:spcPts val="0"/>
              </a:spcBef>
              <a:spcAft>
                <a:spcPts val="600"/>
              </a:spcAft>
              <a:buClrTx/>
            </a:pPr>
            <a:r>
              <a:rPr lang="en-US" sz="1800" dirty="0" smtClean="0">
                <a:solidFill>
                  <a:schemeClr val="tx1"/>
                </a:solidFill>
              </a:rPr>
              <a:t>Implementation for:</a:t>
            </a:r>
          </a:p>
          <a:p>
            <a:pPr marL="514350" lvl="1" indent="-285750">
              <a:lnSpc>
                <a:spcPct val="110000"/>
              </a:lnSpc>
              <a:spcBef>
                <a:spcPts val="0"/>
              </a:spcBef>
              <a:spcAft>
                <a:spcPts val="600"/>
              </a:spcAft>
              <a:buClrTx/>
            </a:pPr>
            <a:r>
              <a:rPr lang="en-US" sz="1600" dirty="0" smtClean="0">
                <a:solidFill>
                  <a:schemeClr val="tx1"/>
                </a:solidFill>
              </a:rPr>
              <a:t>Finance</a:t>
            </a:r>
          </a:p>
          <a:p>
            <a:pPr marL="514350" lvl="1" indent="-285750">
              <a:lnSpc>
                <a:spcPct val="110000"/>
              </a:lnSpc>
              <a:spcBef>
                <a:spcPts val="0"/>
              </a:spcBef>
              <a:spcAft>
                <a:spcPts val="600"/>
              </a:spcAft>
              <a:buClrTx/>
            </a:pPr>
            <a:r>
              <a:rPr lang="en-US" sz="1600" dirty="0" smtClean="0">
                <a:solidFill>
                  <a:schemeClr val="tx1"/>
                </a:solidFill>
              </a:rPr>
              <a:t>Procurement</a:t>
            </a:r>
          </a:p>
          <a:p>
            <a:pPr marL="514350" lvl="1" indent="-285750">
              <a:lnSpc>
                <a:spcPct val="110000"/>
              </a:lnSpc>
              <a:spcBef>
                <a:spcPts val="0"/>
              </a:spcBef>
              <a:spcAft>
                <a:spcPts val="600"/>
              </a:spcAft>
              <a:buClrTx/>
            </a:pPr>
            <a:r>
              <a:rPr lang="en-US" sz="1600" dirty="0" smtClean="0">
                <a:solidFill>
                  <a:schemeClr val="tx1"/>
                </a:solidFill>
              </a:rPr>
              <a:t>Budget</a:t>
            </a:r>
            <a:endParaRPr lang="en-US" sz="1600" dirty="0">
              <a:solidFill>
                <a:schemeClr val="tx1"/>
              </a:solidFill>
            </a:endParaRPr>
          </a:p>
        </p:txBody>
      </p:sp>
      <p:grpSp>
        <p:nvGrpSpPr>
          <p:cNvPr id="59" name="Group 58"/>
          <p:cNvGrpSpPr/>
          <p:nvPr/>
        </p:nvGrpSpPr>
        <p:grpSpPr>
          <a:xfrm>
            <a:off x="4658670" y="1224955"/>
            <a:ext cx="7038749" cy="4998873"/>
            <a:chOff x="4140681" y="1224955"/>
            <a:chExt cx="7453224" cy="4998873"/>
          </a:xfrm>
        </p:grpSpPr>
        <p:grpSp>
          <p:nvGrpSpPr>
            <p:cNvPr id="60" name="Group 59"/>
            <p:cNvGrpSpPr/>
            <p:nvPr/>
          </p:nvGrpSpPr>
          <p:grpSpPr>
            <a:xfrm>
              <a:off x="4140681" y="1224955"/>
              <a:ext cx="7453224" cy="4998873"/>
              <a:chOff x="3141027" y="1529687"/>
              <a:chExt cx="5909945" cy="4095463"/>
            </a:xfrm>
          </p:grpSpPr>
          <p:sp>
            <p:nvSpPr>
              <p:cNvPr id="66" name="Text Box 24"/>
              <p:cNvSpPr txBox="1"/>
              <p:nvPr/>
            </p:nvSpPr>
            <p:spPr>
              <a:xfrm>
                <a:off x="3141027" y="2005012"/>
                <a:ext cx="396240" cy="612140"/>
              </a:xfrm>
              <a:prstGeom prst="rect">
                <a:avLst/>
              </a:prstGeom>
              <a:noFill/>
              <a:ln w="6350">
                <a:noFill/>
              </a:ln>
              <a:effectLst/>
            </p:spPr>
            <p:txBody>
              <a:bodyPr rot="0" spcFirstLastPara="0" vert="vert270"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75" normalizeH="0" baseline="0" noProof="0">
                    <a:ln>
                      <a:noFill/>
                    </a:ln>
                    <a:solidFill>
                      <a:srgbClr val="833B0A"/>
                    </a:solidFill>
                    <a:effectLst/>
                    <a:uLnTx/>
                    <a:uFillTx/>
                    <a:latin typeface="Calibri"/>
                    <a:ea typeface="Calibri" panose="020F0502020204030204" pitchFamily="34" charset="0"/>
                    <a:cs typeface="Times New Roman" panose="02020603050405020304" pitchFamily="18" charset="0"/>
                  </a:rPr>
                  <a:t>Build</a:t>
                </a:r>
                <a:endParaRPr kumimoji="0" lang="en-US" sz="1600" b="0" i="0" u="none" strike="noStrike" kern="0" cap="none" spc="0" normalizeH="0" baseline="0" noProof="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sp>
            <p:nvSpPr>
              <p:cNvPr id="67" name="Text Box 25"/>
              <p:cNvSpPr txBox="1"/>
              <p:nvPr/>
            </p:nvSpPr>
            <p:spPr>
              <a:xfrm>
                <a:off x="3141027" y="3146742"/>
                <a:ext cx="396240" cy="612140"/>
              </a:xfrm>
              <a:prstGeom prst="rect">
                <a:avLst/>
              </a:prstGeom>
              <a:noFill/>
              <a:ln w="6350">
                <a:noFill/>
              </a:ln>
              <a:effectLst/>
            </p:spPr>
            <p:txBody>
              <a:bodyPr rot="0" spcFirstLastPara="0" vert="vert270"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75" normalizeH="0" baseline="0" noProof="0">
                    <a:ln>
                      <a:noFill/>
                    </a:ln>
                    <a:solidFill>
                      <a:srgbClr val="244061"/>
                    </a:solidFill>
                    <a:effectLst/>
                    <a:uLnTx/>
                    <a:uFillTx/>
                    <a:latin typeface="Calibri"/>
                    <a:ea typeface="Calibri" panose="020F0502020204030204" pitchFamily="34" charset="0"/>
                    <a:cs typeface="Times New Roman" panose="02020603050405020304" pitchFamily="18" charset="0"/>
                  </a:rPr>
                  <a:t>Design</a:t>
                </a:r>
                <a:endParaRPr kumimoji="0" lang="en-US" sz="1600" b="0" i="0" u="none" strike="noStrike" kern="0" cap="none" spc="0" normalizeH="0" baseline="0" noProof="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sp>
            <p:nvSpPr>
              <p:cNvPr id="68" name="Text Box 26"/>
              <p:cNvSpPr txBox="1"/>
              <p:nvPr/>
            </p:nvSpPr>
            <p:spPr>
              <a:xfrm>
                <a:off x="3141662" y="4264977"/>
                <a:ext cx="396240" cy="931545"/>
              </a:xfrm>
              <a:prstGeom prst="rect">
                <a:avLst/>
              </a:prstGeom>
              <a:noFill/>
              <a:ln w="6350">
                <a:noFill/>
              </a:ln>
              <a:effectLst/>
            </p:spPr>
            <p:txBody>
              <a:bodyPr rot="0" spcFirstLastPara="0" vert="vert270"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75" normalizeH="0" baseline="0" noProof="0">
                    <a:ln>
                      <a:noFill/>
                    </a:ln>
                    <a:solidFill>
                      <a:srgbClr val="4F6228"/>
                    </a:solidFill>
                    <a:effectLst/>
                    <a:uLnTx/>
                    <a:uFillTx/>
                    <a:latin typeface="Calibri"/>
                    <a:ea typeface="Calibri" panose="020F0502020204030204" pitchFamily="34" charset="0"/>
                    <a:cs typeface="Times New Roman" panose="02020603050405020304" pitchFamily="18" charset="0"/>
                  </a:rPr>
                  <a:t>Pre-Design</a:t>
                </a:r>
                <a:endParaRPr kumimoji="0" lang="en-US" sz="1600" b="0" i="0" u="none" strike="noStrike" kern="0" cap="none" spc="0" normalizeH="0" baseline="0" noProof="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grpSp>
            <p:nvGrpSpPr>
              <p:cNvPr id="69" name="Group 68"/>
              <p:cNvGrpSpPr/>
              <p:nvPr/>
            </p:nvGrpSpPr>
            <p:grpSpPr>
              <a:xfrm>
                <a:off x="3575367" y="1529687"/>
                <a:ext cx="5475605" cy="4095463"/>
                <a:chOff x="0" y="312816"/>
                <a:chExt cx="5742537" cy="4315979"/>
              </a:xfrm>
            </p:grpSpPr>
            <p:sp>
              <p:nvSpPr>
                <p:cNvPr id="70" name="Text Box 15"/>
                <p:cNvSpPr txBox="1"/>
                <p:nvPr/>
              </p:nvSpPr>
              <p:spPr>
                <a:xfrm>
                  <a:off x="0" y="1562986"/>
                  <a:ext cx="5740486" cy="704850"/>
                </a:xfrm>
                <a:prstGeom prst="rect">
                  <a:avLst/>
                </a:prstGeom>
                <a:solidFill>
                  <a:srgbClr val="C3D7F0"/>
                </a:solidFill>
                <a:ln w="9525" cap="flat" cmpd="sng" algn="ctr">
                  <a:solidFill>
                    <a:schemeClr val="accent4"/>
                  </a:solidFill>
                  <a:prstDash val="solid"/>
                </a:ln>
                <a:effectLst>
                  <a:outerShdw blurRad="40000" dist="20000" dir="5400000" rotWithShape="0">
                    <a:srgbClr val="000000">
                      <a:alpha val="38000"/>
                    </a:srgbClr>
                  </a:outerShdw>
                  <a:reflection stA="45000" endPos="0" dist="50800" dir="5400000" sy="-100000" algn="bl" rotWithShape="0"/>
                </a:effectLst>
                <a:scene3d>
                  <a:camera prst="orthographicFront"/>
                  <a:lightRig rig="balanced" dir="t">
                    <a:rot lat="0" lon="0" rev="1200000"/>
                  </a:lightRig>
                </a:scene3d>
                <a:sp3d extrusionH="76200" prstMaterial="plastic">
                  <a:bevelT w="177800" h="114300"/>
                  <a:extrusionClr>
                    <a:sysClr val="window" lastClr="FFFFFF"/>
                  </a:extrusionClr>
                </a:sp3d>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kern="0" cap="none" spc="-75" normalizeH="0" baseline="0">
                      <a:ln>
                        <a:noFill/>
                      </a:ln>
                      <a:solidFill>
                        <a:srgbClr val="244061"/>
                      </a:solidFill>
                      <a:effectLst/>
                      <a:uLnTx/>
                      <a:uFillTx/>
                      <a:latin typeface="Calibri"/>
                      <a:ea typeface="Calibri" panose="020F0502020204030204" pitchFamily="34" charset="0"/>
                      <a:cs typeface="Times New Roman" panose="02020603050405020304" pitchFamily="18" charset="0"/>
                    </a:defRPr>
                  </a:lvl1pPr>
                </a:lstStyle>
                <a:p>
                  <a:r>
                    <a:rPr lang="en-US" dirty="0"/>
                    <a:t>	  Document Business Requirements</a:t>
                  </a:r>
                </a:p>
                <a:p>
                  <a:r>
                    <a:rPr lang="en-US" dirty="0"/>
                    <a:t>                     Transform Business Processes</a:t>
                  </a:r>
                </a:p>
              </p:txBody>
            </p:sp>
            <p:sp>
              <p:nvSpPr>
                <p:cNvPr id="71" name="Isosceles Triangle 70"/>
                <p:cNvSpPr/>
                <p:nvPr/>
              </p:nvSpPr>
              <p:spPr>
                <a:xfrm>
                  <a:off x="21265" y="312816"/>
                  <a:ext cx="5721272" cy="545992"/>
                </a:xfrm>
                <a:prstGeom prst="triangle">
                  <a:avLst>
                    <a:gd name="adj" fmla="val 50000"/>
                  </a:avLst>
                </a:prstGeom>
                <a:solidFill>
                  <a:srgbClr val="F79646"/>
                </a:solidFill>
                <a:ln w="25400" cap="flat" cmpd="sng" algn="ctr">
                  <a:solidFill>
                    <a:srgbClr val="F79646">
                      <a:shade val="50000"/>
                    </a:srgbClr>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1800"/>
                    </a:spcAft>
                    <a:buClrTx/>
                    <a:buSzTx/>
                    <a:buFontTx/>
                    <a:buNone/>
                    <a:tabLst/>
                    <a:defRPr/>
                  </a:pPr>
                  <a:r>
                    <a:rPr kumimoji="0" lang="en-US" sz="2400" b="1" i="0" u="none" strike="noStrike" kern="0" cap="none" spc="0" normalizeH="0" baseline="0" noProof="0">
                      <a:ln>
                        <a:noFill/>
                      </a:ln>
                      <a:solidFill>
                        <a:sysClr val="window" lastClr="FFFFFF"/>
                      </a:solidFill>
                      <a:effectLst/>
                      <a:uLnTx/>
                      <a:uFillTx/>
                      <a:latin typeface="Calibri"/>
                      <a:ea typeface="Calibri" panose="020F0502020204030204" pitchFamily="34" charset="0"/>
                      <a:cs typeface="Times New Roman" panose="02020603050405020304" pitchFamily="18" charset="0"/>
                    </a:rPr>
                    <a:t> </a:t>
                  </a:r>
                  <a:endParaRPr kumimoji="0" lang="en-US" sz="1600" b="0" i="0" u="none" strike="noStrike" kern="0" cap="none" spc="0" normalizeH="0" baseline="0" noProof="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p:txBody>
            </p:sp>
            <p:sp>
              <p:nvSpPr>
                <p:cNvPr id="72" name="Text Box 16"/>
                <p:cNvSpPr txBox="1"/>
                <p:nvPr/>
              </p:nvSpPr>
              <p:spPr>
                <a:xfrm>
                  <a:off x="0" y="2274812"/>
                  <a:ext cx="5741650" cy="947085"/>
                </a:xfrm>
                <a:prstGeom prst="rect">
                  <a:avLst/>
                </a:prstGeom>
                <a:solidFill>
                  <a:srgbClr val="C3D7F0"/>
                </a:solidFill>
                <a:ln w="9525" cap="flat" cmpd="sng" algn="ctr">
                  <a:solidFill>
                    <a:schemeClr val="accent4"/>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lvl="0" indent="0" algn="ctr" fontAlgn="auto">
                    <a:lnSpc>
                      <a:spcPct val="100000"/>
                    </a:lnSpc>
                    <a:spcBef>
                      <a:spcPts val="0"/>
                    </a:spcBef>
                    <a:spcAft>
                      <a:spcPts val="0"/>
                    </a:spcAft>
                    <a:buClrTx/>
                    <a:buSzTx/>
                    <a:buFontTx/>
                    <a:buNone/>
                    <a:tabLst/>
                    <a:defRPr kumimoji="0" sz="2000" b="0" i="0" u="none" strike="noStrike" kern="0" cap="none" spc="-75" normalizeH="0" baseline="0">
                      <a:ln>
                        <a:noFill/>
                      </a:ln>
                      <a:solidFill>
                        <a:srgbClr val="4F6228"/>
                      </a:solidFill>
                      <a:effectLst/>
                      <a:uLnTx/>
                      <a:uFillTx/>
                      <a:latin typeface="Calibri"/>
                      <a:ea typeface="Calibri" panose="020F0502020204030204" pitchFamily="34" charset="0"/>
                      <a:cs typeface="Times New Roman" panose="02020603050405020304" pitchFamily="18" charset="0"/>
                    </a:defRPr>
                  </a:lvl1pPr>
                </a:lstStyle>
                <a:p>
                  <a:r>
                    <a:rPr lang="en-US" dirty="0">
                      <a:solidFill>
                        <a:srgbClr val="244061"/>
                      </a:solidFill>
                    </a:rPr>
                    <a:t>Program Blueprint</a:t>
                  </a:r>
                </a:p>
                <a:p>
                  <a:r>
                    <a:rPr lang="en-US" dirty="0">
                      <a:solidFill>
                        <a:srgbClr val="244061"/>
                      </a:solidFill>
                    </a:rPr>
                    <a:t>Business Intelligence Strategy</a:t>
                  </a:r>
                </a:p>
                <a:p>
                  <a:r>
                    <a:rPr lang="en-US" dirty="0">
                      <a:solidFill>
                        <a:srgbClr val="244061"/>
                      </a:solidFill>
                    </a:rPr>
                    <a:t>Mainframe and Integrations Plan </a:t>
                  </a:r>
                </a:p>
              </p:txBody>
            </p:sp>
            <p:sp>
              <p:nvSpPr>
                <p:cNvPr id="73" name="Text Box 20"/>
                <p:cNvSpPr txBox="1"/>
                <p:nvPr/>
              </p:nvSpPr>
              <p:spPr>
                <a:xfrm>
                  <a:off x="0" y="3222198"/>
                  <a:ext cx="5741650" cy="704850"/>
                </a:xfrm>
                <a:prstGeom prst="rect">
                  <a:avLst/>
                </a:prstGeom>
                <a:gradFill rotWithShape="1">
                  <a:gsLst>
                    <a:gs pos="0">
                      <a:srgbClr val="1F497D">
                        <a:lumMod val="20000"/>
                        <a:lumOff val="80000"/>
                      </a:srgbClr>
                    </a:gs>
                    <a:gs pos="77000">
                      <a:srgbClr val="9BBB59">
                        <a:lumMod val="20000"/>
                        <a:lumOff val="80000"/>
                      </a:srgbClr>
                    </a:gs>
                    <a:gs pos="100000">
                      <a:srgbClr val="9BBB59">
                        <a:lumMod val="60000"/>
                        <a:lumOff val="40000"/>
                      </a:srgbClr>
                    </a:gs>
                    <a:gs pos="0">
                      <a:srgbClr val="9BBB59">
                        <a:lumMod val="60000"/>
                        <a:lumOff val="40000"/>
                      </a:srgbClr>
                    </a:gs>
                  </a:gsLst>
                  <a:lin ang="16200000" scaled="0"/>
                </a:gradFill>
                <a:ln w="9525" cap="flat" cmpd="sng" algn="ctr">
                  <a:solidFill>
                    <a:srgbClr val="9BBB59">
                      <a:lumMod val="7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75" normalizeH="0" baseline="0" noProof="0" dirty="0">
                      <a:ln>
                        <a:noFill/>
                      </a:ln>
                      <a:solidFill>
                        <a:srgbClr val="4F6228"/>
                      </a:solidFill>
                      <a:effectLst/>
                      <a:uLnTx/>
                      <a:uFillTx/>
                      <a:latin typeface="Calibri"/>
                      <a:ea typeface="Calibri" panose="020F0502020204030204" pitchFamily="34" charset="0"/>
                      <a:cs typeface="Times New Roman" panose="02020603050405020304" pitchFamily="18" charset="0"/>
                    </a:rPr>
                    <a:t>Strategic Partner</a:t>
                  </a:r>
                  <a:endParaRPr lang="en-US" sz="1600" kern="0" dirty="0">
                    <a:solidFill>
                      <a:sysClr val="windowText" lastClr="000000"/>
                    </a:solidFill>
                    <a:latin typeface="Calibri"/>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75" normalizeH="0" baseline="0" noProof="0" dirty="0">
                      <a:ln>
                        <a:noFill/>
                      </a:ln>
                      <a:solidFill>
                        <a:srgbClr val="4F6228"/>
                      </a:solidFill>
                      <a:effectLst/>
                      <a:uLnTx/>
                      <a:uFillTx/>
                      <a:latin typeface="Calibri"/>
                      <a:ea typeface="Calibri" panose="020F0502020204030204" pitchFamily="34" charset="0"/>
                      <a:cs typeface="Times New Roman" panose="02020603050405020304" pitchFamily="18" charset="0"/>
                    </a:rPr>
                    <a:t>Change Management and Business Readiness</a:t>
                  </a:r>
                  <a:endParaRPr kumimoji="0" lang="en-US" sz="16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sp>
              <p:nvSpPr>
                <p:cNvPr id="74" name="Text Box 22"/>
                <p:cNvSpPr txBox="1"/>
                <p:nvPr/>
              </p:nvSpPr>
              <p:spPr>
                <a:xfrm>
                  <a:off x="0" y="3923945"/>
                  <a:ext cx="5741650" cy="704850"/>
                </a:xfrm>
                <a:prstGeom prst="rect">
                  <a:avLst/>
                </a:prstGeom>
                <a:gradFill rotWithShape="1">
                  <a:gsLst>
                    <a:gs pos="0">
                      <a:srgbClr val="1F497D">
                        <a:lumMod val="20000"/>
                        <a:lumOff val="80000"/>
                      </a:srgbClr>
                    </a:gs>
                    <a:gs pos="77000">
                      <a:srgbClr val="9BBB59">
                        <a:lumMod val="20000"/>
                        <a:lumOff val="80000"/>
                      </a:srgbClr>
                    </a:gs>
                    <a:gs pos="100000">
                      <a:srgbClr val="9BBB59">
                        <a:lumMod val="60000"/>
                        <a:lumOff val="40000"/>
                      </a:srgbClr>
                    </a:gs>
                    <a:gs pos="0">
                      <a:srgbClr val="9BBB59">
                        <a:lumMod val="60000"/>
                        <a:lumOff val="40000"/>
                      </a:srgbClr>
                    </a:gs>
                  </a:gsLst>
                  <a:lin ang="16200000" scaled="0"/>
                </a:gradFill>
                <a:ln w="9525" cap="flat" cmpd="sng" algn="ctr">
                  <a:solidFill>
                    <a:srgbClr val="9BBB59">
                      <a:lumMod val="7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lvl="0" indent="0" algn="ctr" fontAlgn="auto">
                    <a:lnSpc>
                      <a:spcPct val="100000"/>
                    </a:lnSpc>
                    <a:spcBef>
                      <a:spcPts val="0"/>
                    </a:spcBef>
                    <a:spcAft>
                      <a:spcPts val="0"/>
                    </a:spcAft>
                    <a:buClrTx/>
                    <a:buSzTx/>
                    <a:buFontTx/>
                    <a:buNone/>
                    <a:tabLst/>
                    <a:defRPr kumimoji="0" sz="2000" b="0" i="0" u="none" strike="noStrike" kern="0" cap="none" spc="-75" normalizeH="0" baseline="0">
                      <a:ln>
                        <a:noFill/>
                      </a:ln>
                      <a:solidFill>
                        <a:srgbClr val="4F6228"/>
                      </a:solidFill>
                      <a:effectLst/>
                      <a:uLnTx/>
                      <a:uFillTx/>
                      <a:latin typeface="Calibri"/>
                      <a:ea typeface="Calibri" panose="020F0502020204030204" pitchFamily="34" charset="0"/>
                      <a:cs typeface="Times New Roman" panose="02020603050405020304" pitchFamily="18" charset="0"/>
                    </a:defRPr>
                  </a:lvl1pPr>
                </a:lstStyle>
                <a:p>
                  <a:r>
                    <a:rPr lang="en-US" dirty="0"/>
                    <a:t>Establish One Washington Program </a:t>
                  </a:r>
                </a:p>
                <a:p>
                  <a:r>
                    <a:rPr lang="en-US" dirty="0"/>
                    <a:t>The Business Case</a:t>
                  </a:r>
                </a:p>
              </p:txBody>
            </p:sp>
            <p:sp>
              <p:nvSpPr>
                <p:cNvPr id="75" name="Text Box 14"/>
                <p:cNvSpPr txBox="1"/>
                <p:nvPr/>
              </p:nvSpPr>
              <p:spPr>
                <a:xfrm>
                  <a:off x="0" y="861237"/>
                  <a:ext cx="5741650" cy="704850"/>
                </a:xfrm>
                <a:prstGeom prst="rect">
                  <a:avLst/>
                </a:prstGeom>
                <a:solidFill>
                  <a:schemeClr val="accent3">
                    <a:lumMod val="40000"/>
                    <a:lumOff val="60000"/>
                  </a:schemeClr>
                </a:solidFill>
                <a:ln w="9525" cap="flat" cmpd="sng" algn="ctr">
                  <a:solidFill>
                    <a:schemeClr val="accent3"/>
                  </a:solidFill>
                  <a:prstDash val="solid"/>
                </a:ln>
                <a:effectLst>
                  <a:outerShdw blurRad="40000" dist="20000" dir="5400000" rotWithShape="0">
                    <a:srgbClr val="000000">
                      <a:alpha val="38000"/>
                    </a:srgbClr>
                  </a:outerShdw>
                  <a:reflection stA="45000" endPos="0" dist="50800" dir="5400000" sy="-100000" algn="bl" rotWithShape="0"/>
                </a:effectLst>
                <a:scene3d>
                  <a:camera prst="orthographicFront"/>
                  <a:lightRig rig="balanced" dir="t">
                    <a:rot lat="0" lon="0" rev="1200000"/>
                  </a:lightRig>
                </a:scene3d>
                <a:sp3d extrusionH="76200" prstMaterial="plastic">
                  <a:bevelT w="177800" h="114300"/>
                  <a:extrusionClr>
                    <a:sysClr val="window" lastClr="FFFFFF"/>
                  </a:extrusionClr>
                </a:sp3d>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kern="0" cap="none" spc="-75" normalizeH="0" baseline="0">
                      <a:ln>
                        <a:noFill/>
                      </a:ln>
                      <a:solidFill>
                        <a:srgbClr val="244061"/>
                      </a:solidFill>
                      <a:effectLst/>
                      <a:uLnTx/>
                      <a:uFillTx/>
                      <a:latin typeface="Calibri"/>
                      <a:ea typeface="Calibri" panose="020F0502020204030204" pitchFamily="34" charset="0"/>
                      <a:cs typeface="Times New Roman" panose="02020603050405020304" pitchFamily="18" charset="0"/>
                    </a:defRPr>
                  </a:lvl1pPr>
                </a:lstStyle>
                <a:p>
                  <a:r>
                    <a:rPr lang="en-US" dirty="0"/>
                    <a:t>	</a:t>
                  </a:r>
                  <a:r>
                    <a:rPr lang="en-US" dirty="0">
                      <a:solidFill>
                        <a:srgbClr val="833B0A"/>
                      </a:solidFill>
                    </a:rPr>
                    <a:t>Implement Technology to Support Business Processes</a:t>
                  </a:r>
                </a:p>
              </p:txBody>
            </p:sp>
          </p:grpSp>
        </p:grpSp>
        <p:sp>
          <p:nvSpPr>
            <p:cNvPr id="61" name="Rectangle 60"/>
            <p:cNvSpPr/>
            <p:nvPr/>
          </p:nvSpPr>
          <p:spPr>
            <a:xfrm>
              <a:off x="4752723" y="5512007"/>
              <a:ext cx="974947" cy="400110"/>
            </a:xfrm>
            <a:prstGeom prst="rect">
              <a:avLst/>
            </a:prstGeom>
          </p:spPr>
          <p:txBody>
            <a:bodyPr wrap="none">
              <a:spAutoFit/>
            </a:bodyPr>
            <a:lstStyle/>
            <a:p>
              <a:r>
                <a:rPr lang="en-US" sz="2000" kern="0" spc="-75" dirty="0">
                  <a:solidFill>
                    <a:srgbClr val="4F6228"/>
                  </a:solidFill>
                  <a:latin typeface="Calibri"/>
                  <a:ea typeface="Calibri" panose="020F0502020204030204" pitchFamily="34" charset="0"/>
                  <a:cs typeface="Times New Roman" panose="02020603050405020304" pitchFamily="18" charset="0"/>
                </a:rPr>
                <a:t>2013-15</a:t>
              </a:r>
            </a:p>
          </p:txBody>
        </p:sp>
        <p:sp>
          <p:nvSpPr>
            <p:cNvPr id="62" name="Rectangle 61"/>
            <p:cNvSpPr/>
            <p:nvPr/>
          </p:nvSpPr>
          <p:spPr>
            <a:xfrm>
              <a:off x="4752722" y="4759728"/>
              <a:ext cx="974947" cy="400110"/>
            </a:xfrm>
            <a:prstGeom prst="rect">
              <a:avLst/>
            </a:prstGeom>
          </p:spPr>
          <p:txBody>
            <a:bodyPr wrap="none">
              <a:spAutoFit/>
            </a:bodyPr>
            <a:lstStyle/>
            <a:p>
              <a:r>
                <a:rPr lang="en-US" sz="2000" kern="0" spc="-75" dirty="0">
                  <a:solidFill>
                    <a:srgbClr val="4F6228"/>
                  </a:solidFill>
                  <a:latin typeface="Calibri"/>
                  <a:ea typeface="Calibri" panose="020F0502020204030204" pitchFamily="34" charset="0"/>
                  <a:cs typeface="Times New Roman" panose="02020603050405020304" pitchFamily="18" charset="0"/>
                </a:rPr>
                <a:t>2015-17</a:t>
              </a:r>
            </a:p>
          </p:txBody>
        </p:sp>
        <p:sp>
          <p:nvSpPr>
            <p:cNvPr id="63" name="Rectangle 62"/>
            <p:cNvSpPr/>
            <p:nvPr/>
          </p:nvSpPr>
          <p:spPr>
            <a:xfrm>
              <a:off x="4752722" y="3845800"/>
              <a:ext cx="974947" cy="400110"/>
            </a:xfrm>
            <a:prstGeom prst="rect">
              <a:avLst/>
            </a:prstGeom>
          </p:spPr>
          <p:txBody>
            <a:bodyPr wrap="none">
              <a:spAutoFit/>
            </a:bodyPr>
            <a:lstStyle/>
            <a:p>
              <a:r>
                <a:rPr lang="en-US" sz="2000" kern="0" spc="-75" dirty="0">
                  <a:solidFill>
                    <a:srgbClr val="244061"/>
                  </a:solidFill>
                  <a:latin typeface="Calibri"/>
                  <a:ea typeface="Calibri" panose="020F0502020204030204" pitchFamily="34" charset="0"/>
                  <a:cs typeface="Times New Roman" panose="02020603050405020304" pitchFamily="18" charset="0"/>
                </a:rPr>
                <a:t>2017-19</a:t>
              </a:r>
            </a:p>
          </p:txBody>
        </p:sp>
        <p:sp>
          <p:nvSpPr>
            <p:cNvPr id="64" name="Rectangle 63"/>
            <p:cNvSpPr/>
            <p:nvPr/>
          </p:nvSpPr>
          <p:spPr>
            <a:xfrm>
              <a:off x="4714011" y="2744563"/>
              <a:ext cx="1420461" cy="707886"/>
            </a:xfrm>
            <a:prstGeom prst="rect">
              <a:avLst/>
            </a:prstGeom>
          </p:spPr>
          <p:txBody>
            <a:bodyPr wrap="square">
              <a:spAutoFit/>
            </a:bodyPr>
            <a:lstStyle/>
            <a:p>
              <a:r>
                <a:rPr lang="en-US" sz="2000" b="1" kern="0" spc="-75" dirty="0">
                  <a:solidFill>
                    <a:srgbClr val="244061"/>
                  </a:solidFill>
                  <a:latin typeface="Calibri"/>
                  <a:ea typeface="Calibri" panose="020F0502020204030204" pitchFamily="34" charset="0"/>
                  <a:cs typeface="Times New Roman" panose="02020603050405020304" pitchFamily="18" charset="0"/>
                </a:rPr>
                <a:t> Future Biennium</a:t>
              </a:r>
              <a:endParaRPr lang="en-US" sz="2000" b="1" dirty="0"/>
            </a:p>
          </p:txBody>
        </p:sp>
        <p:sp>
          <p:nvSpPr>
            <p:cNvPr id="65" name="Rectangle 64"/>
            <p:cNvSpPr/>
            <p:nvPr/>
          </p:nvSpPr>
          <p:spPr>
            <a:xfrm>
              <a:off x="4714011" y="1914961"/>
              <a:ext cx="1394834" cy="707886"/>
            </a:xfrm>
            <a:prstGeom prst="rect">
              <a:avLst/>
            </a:prstGeom>
          </p:spPr>
          <p:txBody>
            <a:bodyPr wrap="square">
              <a:spAutoFit/>
            </a:bodyPr>
            <a:lstStyle/>
            <a:p>
              <a:r>
                <a:rPr lang="en-US" sz="2000" b="1" kern="0" spc="-75" dirty="0">
                  <a:solidFill>
                    <a:srgbClr val="833B0A"/>
                  </a:solidFill>
                  <a:latin typeface="Calibri"/>
                  <a:ea typeface="Calibri" panose="020F0502020204030204" pitchFamily="34" charset="0"/>
                  <a:cs typeface="Times New Roman" panose="02020603050405020304" pitchFamily="18" charset="0"/>
                </a:rPr>
                <a:t> Future Biennium</a:t>
              </a:r>
              <a:endParaRPr lang="en-US" sz="2000" b="1" dirty="0"/>
            </a:p>
          </p:txBody>
        </p:sp>
      </p:grpSp>
    </p:spTree>
    <p:extLst>
      <p:ext uri="{BB962C8B-B14F-4D97-AF65-F5344CB8AC3E}">
        <p14:creationId xmlns:p14="http://schemas.microsoft.com/office/powerpoint/2010/main" val="2636928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8EC599-E9BA-49DE-9E9C-9696BB627D2A}"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pic>
        <p:nvPicPr>
          <p:cNvPr id="3" name="Picture 2"/>
          <p:cNvPicPr>
            <a:picLocks noChangeAspect="1"/>
          </p:cNvPicPr>
          <p:nvPr/>
        </p:nvPicPr>
        <p:blipFill>
          <a:blip r:embed="rId3"/>
          <a:stretch>
            <a:fillRect/>
          </a:stretch>
        </p:blipFill>
        <p:spPr>
          <a:xfrm>
            <a:off x="480372" y="1328057"/>
            <a:ext cx="11082466" cy="4800600"/>
          </a:xfrm>
          <a:prstGeom prst="rect">
            <a:avLst/>
          </a:prstGeom>
        </p:spPr>
      </p:pic>
      <p:sp>
        <p:nvSpPr>
          <p:cNvPr id="6" name="Title 4"/>
          <p:cNvSpPr>
            <a:spLocks noGrp="1"/>
          </p:cNvSpPr>
          <p:nvPr>
            <p:ph type="title"/>
          </p:nvPr>
        </p:nvSpPr>
        <p:spPr>
          <a:xfrm>
            <a:off x="290523" y="438076"/>
            <a:ext cx="10233098" cy="672903"/>
          </a:xfrm>
        </p:spPr>
        <p:txBody>
          <a:bodyPr>
            <a:normAutofit/>
          </a:bodyPr>
          <a:lstStyle/>
          <a:p>
            <a:r>
              <a:rPr lang="en-US" b="1" dirty="0" smtClean="0">
                <a:solidFill>
                  <a:schemeClr val="accent6">
                    <a:lumMod val="50000"/>
                  </a:schemeClr>
                </a:solidFill>
              </a:rPr>
              <a:t>One Washington Program Timeline</a:t>
            </a:r>
            <a:endParaRPr lang="en-US" b="1" dirty="0">
              <a:solidFill>
                <a:schemeClr val="accent6">
                  <a:lumMod val="50000"/>
                </a:schemeClr>
              </a:solidFill>
            </a:endParaRPr>
          </a:p>
        </p:txBody>
      </p:sp>
    </p:spTree>
    <p:extLst>
      <p:ext uri="{BB962C8B-B14F-4D97-AF65-F5344CB8AC3E}">
        <p14:creationId xmlns:p14="http://schemas.microsoft.com/office/powerpoint/2010/main" val="15768514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0500" y="2838450"/>
            <a:ext cx="11772900" cy="1181100"/>
          </a:xfrm>
        </p:spPr>
        <p:txBody>
          <a:bodyPr>
            <a:normAutofit/>
          </a:bodyPr>
          <a:lstStyle/>
          <a:p>
            <a:pPr algn="ctr"/>
            <a:r>
              <a:rPr lang="en-US" sz="3200" b="1" dirty="0" smtClean="0">
                <a:solidFill>
                  <a:schemeClr val="accent6">
                    <a:lumMod val="50000"/>
                  </a:schemeClr>
                </a:solidFill>
              </a:rPr>
              <a:t>Governance</a:t>
            </a:r>
            <a:endParaRPr lang="en-US" sz="3200" b="1" dirty="0">
              <a:solidFill>
                <a:schemeClr val="accent6">
                  <a:lumMod val="50000"/>
                </a:schemeClr>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8EC599-E9BA-49DE-9E9C-9696BB627D2A}"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14" name="Rectangle 13"/>
          <p:cNvSpPr/>
          <p:nvPr/>
        </p:nvSpPr>
        <p:spPr>
          <a:xfrm>
            <a:off x="2877026" y="4839325"/>
            <a:ext cx="91440" cy="914400"/>
          </a:xfrm>
          <a:prstGeom prst="rect">
            <a:avLst/>
          </a:prstGeom>
          <a:solidFill>
            <a:srgbClr val="FFFFFF"/>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234391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Upon the IT Pool </a:t>
            </a:r>
            <a:r>
              <a:rPr lang="en-US"/>
              <a:t>for 2017-19 </a:t>
            </a:r>
            <a:endParaRPr lang="en-US" dirty="0"/>
          </a:p>
        </p:txBody>
      </p:sp>
      <p:sp>
        <p:nvSpPr>
          <p:cNvPr id="3" name="Content Placeholder 2"/>
          <p:cNvSpPr>
            <a:spLocks noGrp="1"/>
          </p:cNvSpPr>
          <p:nvPr>
            <p:ph idx="1"/>
          </p:nvPr>
        </p:nvSpPr>
        <p:spPr/>
        <p:txBody>
          <a:bodyPr>
            <a:normAutofit lnSpcReduction="10000"/>
          </a:bodyPr>
          <a:lstStyle/>
          <a:p>
            <a:r>
              <a:rPr lang="en-US" dirty="0" smtClean="0"/>
              <a:t>Lessons learned from the 2015-17 IT Pool</a:t>
            </a:r>
          </a:p>
          <a:p>
            <a:pPr lvl="1"/>
            <a:r>
              <a:rPr lang="en-US" dirty="0" smtClean="0"/>
              <a:t>Proactive coordination between the agency, OFM, and the OCIO</a:t>
            </a:r>
          </a:p>
          <a:p>
            <a:pPr lvl="1"/>
            <a:r>
              <a:rPr lang="en-US" dirty="0" smtClean="0"/>
              <a:t>Process should be flexible and scalable</a:t>
            </a:r>
          </a:p>
          <a:p>
            <a:pPr lvl="1"/>
            <a:r>
              <a:rPr lang="en-US" dirty="0" smtClean="0"/>
              <a:t>Stage gating is a useful tool</a:t>
            </a:r>
          </a:p>
          <a:p>
            <a:r>
              <a:rPr lang="en-US" dirty="0" smtClean="0"/>
              <a:t>Goals:</a:t>
            </a:r>
          </a:p>
          <a:p>
            <a:pPr marL="914400" lvl="1" indent="-457200">
              <a:buFont typeface="+mj-lt"/>
              <a:buAutoNum type="arabicPeriod"/>
            </a:pPr>
            <a:r>
              <a:rPr lang="en-US" dirty="0" smtClean="0"/>
              <a:t>Mitigate risk</a:t>
            </a:r>
          </a:p>
          <a:p>
            <a:pPr marL="914400" lvl="1" indent="-457200">
              <a:buFont typeface="+mj-lt"/>
              <a:buAutoNum type="arabicPeriod"/>
            </a:pPr>
            <a:r>
              <a:rPr lang="en-US" dirty="0" smtClean="0"/>
              <a:t>Improve/maximize project success</a:t>
            </a:r>
          </a:p>
          <a:p>
            <a:pPr marL="914400" lvl="1" indent="-457200">
              <a:buFont typeface="+mj-lt"/>
              <a:buAutoNum type="arabicPeriod"/>
            </a:pPr>
            <a:r>
              <a:rPr lang="en-US" dirty="0" smtClean="0"/>
              <a:t>Comply with statutory requirements</a:t>
            </a:r>
          </a:p>
          <a:p>
            <a:r>
              <a:rPr lang="en-US" dirty="0" smtClean="0"/>
              <a:t>Legislature established an IT Pool for 2017-19 biennium</a:t>
            </a:r>
          </a:p>
          <a:p>
            <a:pPr lvl="1"/>
            <a:r>
              <a:rPr lang="en-US" dirty="0" smtClean="0"/>
              <a:t>Section 724 of the Operating budget</a:t>
            </a:r>
          </a:p>
          <a:p>
            <a:pPr lvl="1"/>
            <a:r>
              <a:rPr lang="en-US" dirty="0" smtClean="0"/>
              <a:t>Section 701 of the Transportation budget</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FE56DA-EEDD-4BC4-AC61-3FB58E333C0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August 10, 2017</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77416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863CF-6B96-420F-A99F-AAA3CB88A28A}" type="slidenum">
              <a:rPr kumimoji="0" lang="en-US" sz="1200" b="0" i="0" u="none" strike="noStrike" kern="1200" cap="none" spc="0" normalizeH="0" baseline="0" noProof="0" smtClean="0">
                <a:ln>
                  <a:noFill/>
                </a:ln>
                <a:solidFill>
                  <a:srgbClr val="336600"/>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rgbClr val="336600"/>
              </a:solidFill>
              <a:effectLst/>
              <a:uLnTx/>
              <a:uFillTx/>
              <a:latin typeface="Corbel" panose="020B0503020204020204"/>
              <a:ea typeface="+mn-ea"/>
              <a:cs typeface="+mn-cs"/>
            </a:endParaRPr>
          </a:p>
        </p:txBody>
      </p:sp>
      <p:pic>
        <p:nvPicPr>
          <p:cNvPr id="2" name="Picture 1"/>
          <p:cNvPicPr>
            <a:picLocks noChangeAspect="1"/>
          </p:cNvPicPr>
          <p:nvPr/>
        </p:nvPicPr>
        <p:blipFill>
          <a:blip r:embed="rId3"/>
          <a:stretch>
            <a:fillRect/>
          </a:stretch>
        </p:blipFill>
        <p:spPr>
          <a:xfrm>
            <a:off x="1793421" y="271080"/>
            <a:ext cx="8311379" cy="6317874"/>
          </a:xfrm>
          <a:prstGeom prst="rect">
            <a:avLst/>
          </a:prstGeom>
        </p:spPr>
      </p:pic>
    </p:spTree>
    <p:extLst>
      <p:ext uri="{BB962C8B-B14F-4D97-AF65-F5344CB8AC3E}">
        <p14:creationId xmlns:p14="http://schemas.microsoft.com/office/powerpoint/2010/main" val="18743209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0500" y="2838450"/>
            <a:ext cx="11772900" cy="1181100"/>
          </a:xfrm>
        </p:spPr>
        <p:txBody>
          <a:bodyPr>
            <a:normAutofit/>
          </a:bodyPr>
          <a:lstStyle/>
          <a:p>
            <a:pPr algn="ctr"/>
            <a:r>
              <a:rPr lang="en-US" sz="3200" b="1" dirty="0" smtClean="0">
                <a:solidFill>
                  <a:schemeClr val="accent6">
                    <a:lumMod val="50000"/>
                  </a:schemeClr>
                </a:solidFill>
              </a:rPr>
              <a:t>State </a:t>
            </a:r>
            <a:r>
              <a:rPr lang="en-US" sz="3200" b="1" dirty="0">
                <a:solidFill>
                  <a:schemeClr val="accent6">
                    <a:lumMod val="50000"/>
                  </a:schemeClr>
                </a:solidFill>
              </a:rPr>
              <a:t>of the ERP</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8EC599-E9BA-49DE-9E9C-9696BB627D2A}"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14" name="Rectangle 13"/>
          <p:cNvSpPr/>
          <p:nvPr/>
        </p:nvSpPr>
        <p:spPr>
          <a:xfrm>
            <a:off x="2877026" y="4839325"/>
            <a:ext cx="91440" cy="914400"/>
          </a:xfrm>
          <a:prstGeom prst="rect">
            <a:avLst/>
          </a:prstGeom>
          <a:solidFill>
            <a:srgbClr val="FFFFFF"/>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0988798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3626" y="300124"/>
            <a:ext cx="9875520" cy="1181100"/>
          </a:xfrm>
        </p:spPr>
        <p:txBody>
          <a:bodyPr anchor="t">
            <a:normAutofit/>
          </a:bodyPr>
          <a:lstStyle/>
          <a:p>
            <a:r>
              <a:rPr lang="en-US" sz="4000" b="1" dirty="0">
                <a:solidFill>
                  <a:schemeClr val="accent6">
                    <a:lumMod val="50000"/>
                  </a:schemeClr>
                </a:solidFill>
              </a:rPr>
              <a:t>Enterprise Resource Planning (ERP)</a:t>
            </a:r>
          </a:p>
        </p:txBody>
      </p:sp>
      <p:sp>
        <p:nvSpPr>
          <p:cNvPr id="4" name="Slide Number Placeholder 3"/>
          <p:cNvSpPr>
            <a:spLocks noGrp="1"/>
          </p:cNvSpPr>
          <p:nvPr>
            <p:ph type="sldNum" sz="quarter" idx="12"/>
          </p:nvPr>
        </p:nvSpPr>
        <p:spPr>
          <a:xfrm>
            <a:off x="9340681" y="6284736"/>
            <a:ext cx="1656931" cy="33767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8EC599-E9BA-49DE-9E9C-9696BB627D2A}"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9" name="Rectangle 8"/>
          <p:cNvSpPr/>
          <p:nvPr/>
        </p:nvSpPr>
        <p:spPr>
          <a:xfrm>
            <a:off x="638193" y="4050788"/>
            <a:ext cx="10746827" cy="830997"/>
          </a:xfrm>
          <a:prstGeom prst="rect">
            <a:avLst/>
          </a:prstGeom>
          <a:solidFill>
            <a:srgbClr val="33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300"/>
              </a:spcAft>
            </a:pPr>
            <a:r>
              <a:rPr lang="en-US" sz="2400" dirty="0" smtClean="0">
                <a:solidFill>
                  <a:srgbClr val="FFFFFF"/>
                </a:solidFill>
                <a:latin typeface="Corbel" panose="020B0503020204020204"/>
                <a:ea typeface="Calibri" panose="020F0502020204030204" pitchFamily="34" charset="0"/>
              </a:rPr>
              <a:t>For the One Washington program, ERP can be defined </a:t>
            </a:r>
            <a:r>
              <a:rPr lang="en-US" sz="2400" dirty="0">
                <a:solidFill>
                  <a:srgbClr val="FFFFFF"/>
                </a:solidFill>
                <a:latin typeface="Corbel" panose="020B0503020204020204"/>
                <a:ea typeface="Calibri" panose="020F0502020204030204" pitchFamily="34" charset="0"/>
              </a:rPr>
              <a:t>as</a:t>
            </a:r>
            <a:r>
              <a:rPr lang="en-US" sz="2400" b="1" dirty="0">
                <a:solidFill>
                  <a:srgbClr val="FFFFFF"/>
                </a:solidFill>
                <a:latin typeface="Corbel" panose="020B0503020204020204"/>
                <a:ea typeface="Calibri" panose="020F0502020204030204" pitchFamily="34" charset="0"/>
              </a:rPr>
              <a:t> </a:t>
            </a:r>
            <a:r>
              <a:rPr lang="en-US" sz="2400" b="1" dirty="0" smtClean="0">
                <a:solidFill>
                  <a:srgbClr val="FFFFFF"/>
                </a:solidFill>
                <a:latin typeface="Corbel" panose="020B0503020204020204"/>
                <a:ea typeface="Calibri" panose="020F0502020204030204" pitchFamily="34" charset="0"/>
              </a:rPr>
              <a:t>the common </a:t>
            </a:r>
            <a:r>
              <a:rPr lang="en-US" sz="2400" b="1" dirty="0">
                <a:solidFill>
                  <a:srgbClr val="FFFFFF"/>
                </a:solidFill>
                <a:latin typeface="Corbel" panose="020B0503020204020204"/>
                <a:ea typeface="Calibri" panose="020F0502020204030204" pitchFamily="34" charset="0"/>
              </a:rPr>
              <a:t>business practices across </a:t>
            </a:r>
            <a:r>
              <a:rPr lang="en-US" sz="2400" b="1" dirty="0" smtClean="0">
                <a:solidFill>
                  <a:srgbClr val="FFFFFF"/>
                </a:solidFill>
                <a:latin typeface="Corbel" panose="020B0503020204020204"/>
                <a:ea typeface="Calibri" panose="020F0502020204030204" pitchFamily="34" charset="0"/>
              </a:rPr>
              <a:t>all state agencies and </a:t>
            </a:r>
            <a:r>
              <a:rPr lang="en-US" sz="2400" b="1" dirty="0">
                <a:solidFill>
                  <a:srgbClr val="FFFFFF"/>
                </a:solidFill>
                <a:latin typeface="Corbel" panose="020B0503020204020204"/>
                <a:ea typeface="Calibri" panose="020F0502020204030204" pitchFamily="34" charset="0"/>
              </a:rPr>
              <a:t>the technology that support them </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4573" y="1597913"/>
            <a:ext cx="3634066" cy="2336185"/>
          </a:xfrm>
          <a:prstGeom prst="rect">
            <a:avLst/>
          </a:prstGeom>
        </p:spPr>
      </p:pic>
    </p:spTree>
    <p:extLst>
      <p:ext uri="{BB962C8B-B14F-4D97-AF65-F5344CB8AC3E}">
        <p14:creationId xmlns:p14="http://schemas.microsoft.com/office/powerpoint/2010/main" val="17681239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3083" y="284181"/>
            <a:ext cx="11209968" cy="1181100"/>
          </a:xfrm>
        </p:spPr>
        <p:txBody>
          <a:bodyPr anchor="t">
            <a:normAutofit/>
          </a:bodyPr>
          <a:lstStyle/>
          <a:p>
            <a:r>
              <a:rPr lang="en-US" b="1" dirty="0">
                <a:solidFill>
                  <a:schemeClr val="accent6">
                    <a:lumMod val="50000"/>
                  </a:schemeClr>
                </a:solidFill>
              </a:rPr>
              <a:t>Enterprise Resource Planning: Functional View</a:t>
            </a:r>
          </a:p>
        </p:txBody>
      </p:sp>
      <p:sp>
        <p:nvSpPr>
          <p:cNvPr id="4" name="Slide Number Placeholder 3"/>
          <p:cNvSpPr>
            <a:spLocks noGrp="1"/>
          </p:cNvSpPr>
          <p:nvPr>
            <p:ph type="sldNum" sz="quarter" idx="12"/>
          </p:nvPr>
        </p:nvSpPr>
        <p:spPr>
          <a:xfrm>
            <a:off x="9340681" y="6099679"/>
            <a:ext cx="1656931" cy="33767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8EC599-E9BA-49DE-9E9C-9696BB627D2A}"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grpSp>
        <p:nvGrpSpPr>
          <p:cNvPr id="13" name="Group 12"/>
          <p:cNvGrpSpPr/>
          <p:nvPr/>
        </p:nvGrpSpPr>
        <p:grpSpPr>
          <a:xfrm>
            <a:off x="4309132" y="1162213"/>
            <a:ext cx="5587613" cy="4958025"/>
            <a:chOff x="3132954" y="1121929"/>
            <a:chExt cx="5587613" cy="4958025"/>
          </a:xfrm>
        </p:grpSpPr>
        <p:sp>
          <p:nvSpPr>
            <p:cNvPr id="6" name="Oval 5"/>
            <p:cNvSpPr/>
            <p:nvPr/>
          </p:nvSpPr>
          <p:spPr>
            <a:xfrm>
              <a:off x="3132954" y="2933966"/>
              <a:ext cx="3280356" cy="3126938"/>
            </a:xfrm>
            <a:prstGeom prst="ellipse">
              <a:avLst/>
            </a:prstGeom>
            <a:solidFill>
              <a:srgbClr val="1F3863">
                <a:alpha val="75000"/>
              </a:srgbClr>
            </a:solidFill>
            <a:ln>
              <a:solidFill>
                <a:srgbClr val="1F386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0" name="Oval 9"/>
            <p:cNvSpPr/>
            <p:nvPr/>
          </p:nvSpPr>
          <p:spPr>
            <a:xfrm>
              <a:off x="3132954" y="1121929"/>
              <a:ext cx="3280356" cy="3126938"/>
            </a:xfrm>
            <a:prstGeom prst="ellipse">
              <a:avLst/>
            </a:prstGeom>
            <a:solidFill>
              <a:srgbClr val="C55A11">
                <a:alpha val="75000"/>
              </a:srgb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1" name="Oval 10"/>
            <p:cNvSpPr/>
            <p:nvPr/>
          </p:nvSpPr>
          <p:spPr>
            <a:xfrm>
              <a:off x="5440211" y="1121929"/>
              <a:ext cx="3280356" cy="3126938"/>
            </a:xfrm>
            <a:prstGeom prst="ellipse">
              <a:avLst/>
            </a:prstGeom>
            <a:solidFill>
              <a:srgbClr val="385622">
                <a:alpha val="75000"/>
              </a:srgb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chemeClr val="bg1"/>
                </a:solidFill>
                <a:effectLst/>
                <a:uLnTx/>
                <a:uFillTx/>
                <a:latin typeface="Corbel" panose="020B0503020204020204"/>
                <a:ea typeface="+mn-ea"/>
                <a:cs typeface="+mn-cs"/>
              </a:endParaRPr>
            </a:p>
          </p:txBody>
        </p:sp>
        <p:sp>
          <p:nvSpPr>
            <p:cNvPr id="12" name="Oval 11"/>
            <p:cNvSpPr/>
            <p:nvPr/>
          </p:nvSpPr>
          <p:spPr>
            <a:xfrm>
              <a:off x="5440211" y="2953016"/>
              <a:ext cx="3280356" cy="3126938"/>
            </a:xfrm>
            <a:prstGeom prst="ellipse">
              <a:avLst/>
            </a:prstGeom>
            <a:solidFill>
              <a:srgbClr val="4F81BC">
                <a:alpha val="75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2" name="Rectangle 1"/>
            <p:cNvSpPr/>
            <p:nvPr/>
          </p:nvSpPr>
          <p:spPr>
            <a:xfrm>
              <a:off x="3387519" y="4344005"/>
              <a:ext cx="2089611"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chemeClr val="bg1"/>
                  </a:solidFill>
                  <a:effectLst/>
                  <a:uLnTx/>
                  <a:uFillTx/>
                  <a:latin typeface="Calibri" panose="020F0502020204030204" pitchFamily="34" charset="0"/>
                </a:rPr>
                <a:t>Procurement</a:t>
              </a:r>
            </a:p>
          </p:txBody>
        </p:sp>
        <p:sp>
          <p:nvSpPr>
            <p:cNvPr id="7" name="Rectangle 6"/>
            <p:cNvSpPr/>
            <p:nvPr/>
          </p:nvSpPr>
          <p:spPr>
            <a:xfrm>
              <a:off x="6413310" y="1870726"/>
              <a:ext cx="1789978"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orbel" panose="020B0503020204020204"/>
                  <a:ea typeface="+mn-ea"/>
                  <a:cs typeface="+mn-cs"/>
                </a:rPr>
                <a:t>HR / </a:t>
              </a:r>
              <a:r>
                <a:rPr kumimoji="0" lang="en-US" sz="2800" i="0" u="none" strike="noStrike" kern="1200" cap="none" spc="0" normalizeH="0" baseline="0" noProof="0" dirty="0">
                  <a:ln>
                    <a:noFill/>
                  </a:ln>
                  <a:solidFill>
                    <a:schemeClr val="bg1"/>
                  </a:solidFill>
                  <a:effectLst/>
                  <a:uLnTx/>
                  <a:uFillTx/>
                  <a:latin typeface="Calibri" panose="020F0502020204030204" pitchFamily="34" charset="0"/>
                </a:rPr>
                <a:t>Payroll</a:t>
              </a:r>
            </a:p>
          </p:txBody>
        </p:sp>
        <p:sp>
          <p:nvSpPr>
            <p:cNvPr id="8" name="Rectangle 7"/>
            <p:cNvSpPr/>
            <p:nvPr/>
          </p:nvSpPr>
          <p:spPr>
            <a:xfrm>
              <a:off x="6291416" y="4361000"/>
              <a:ext cx="2285529"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chemeClr val="bg1"/>
                  </a:solidFill>
                  <a:effectLst/>
                  <a:uLnTx/>
                  <a:uFillTx/>
                  <a:latin typeface="Calibri" panose="020F0502020204030204" pitchFamily="34" charset="0"/>
                </a:rPr>
                <a:t>Budgeting</a:t>
              </a:r>
              <a:endParaRPr kumimoji="0" lang="en-US" sz="2400" b="1" i="0" u="none" strike="noStrike" kern="1200" cap="none" spc="0" normalizeH="0" baseline="0" noProof="0" dirty="0">
                <a:ln>
                  <a:noFill/>
                </a:ln>
                <a:solidFill>
                  <a:schemeClr val="bg1"/>
                </a:solidFill>
                <a:effectLst/>
                <a:uLnTx/>
                <a:uFillTx/>
                <a:latin typeface="Corbel" panose="020B0503020204020204"/>
                <a:ea typeface="+mn-ea"/>
                <a:cs typeface="+mn-cs"/>
              </a:endParaRPr>
            </a:p>
          </p:txBody>
        </p:sp>
        <p:sp>
          <p:nvSpPr>
            <p:cNvPr id="9" name="Rectangle 8"/>
            <p:cNvSpPr/>
            <p:nvPr/>
          </p:nvSpPr>
          <p:spPr>
            <a:xfrm>
              <a:off x="3746728" y="1816489"/>
              <a:ext cx="1677097" cy="140551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chemeClr val="bg1"/>
                  </a:solidFill>
                  <a:effectLst/>
                  <a:uLnTx/>
                  <a:uFillTx/>
                  <a:latin typeface="Calibri" panose="020F0502020204030204" pitchFamily="34" charset="0"/>
                </a:rPr>
                <a:t>Finance</a:t>
              </a:r>
            </a:p>
            <a:p>
              <a:pPr algn="ctr">
                <a:lnSpc>
                  <a:spcPts val="4000"/>
                </a:lnSpc>
                <a:defRPr/>
              </a:pPr>
              <a:r>
                <a:rPr lang="en-US" sz="3600" dirty="0">
                  <a:solidFill>
                    <a:schemeClr val="bg1"/>
                  </a:solidFill>
                  <a:latin typeface="Calibri" panose="020F050202020403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i="0" u="none" strike="noStrike" kern="1200" cap="none" spc="0" normalizeH="0" baseline="0" noProof="0" dirty="0">
                <a:ln>
                  <a:noFill/>
                </a:ln>
                <a:solidFill>
                  <a:schemeClr val="bg1"/>
                </a:solidFill>
                <a:effectLst/>
                <a:uLnTx/>
                <a:uFillTx/>
                <a:latin typeface="Calibri" panose="020F0502020204030204" pitchFamily="34" charset="0"/>
              </a:endParaRPr>
            </a:p>
          </p:txBody>
        </p:sp>
      </p:grpSp>
      <p:pic>
        <p:nvPicPr>
          <p:cNvPr id="15" name="Picture 14"/>
          <p:cNvPicPr/>
          <p:nvPr/>
        </p:nvPicPr>
        <p:blipFill>
          <a:blip r:embed="rId3"/>
          <a:stretch>
            <a:fillRect/>
          </a:stretch>
        </p:blipFill>
        <p:spPr>
          <a:xfrm>
            <a:off x="5397034" y="4893593"/>
            <a:ext cx="766943" cy="727828"/>
          </a:xfrm>
          <a:prstGeom prst="rect">
            <a:avLst/>
          </a:prstGeom>
        </p:spPr>
      </p:pic>
      <p:pic>
        <p:nvPicPr>
          <p:cNvPr id="16" name="Picture 15"/>
          <p:cNvPicPr/>
          <p:nvPr/>
        </p:nvPicPr>
        <p:blipFill rotWithShape="1">
          <a:blip r:embed="rId4"/>
          <a:srcRect l="2026" t="2327" r="1882" b="2445"/>
          <a:stretch/>
        </p:blipFill>
        <p:spPr bwMode="auto">
          <a:xfrm>
            <a:off x="8039708" y="4931693"/>
            <a:ext cx="996402" cy="606652"/>
          </a:xfrm>
          <a:prstGeom prst="rect">
            <a:avLst/>
          </a:prstGeom>
          <a:ln>
            <a:noFill/>
          </a:ln>
          <a:extLst>
            <a:ext uri="{53640926-AAD7-44D8-BBD7-CCE9431645EC}">
              <a14:shadowObscured xmlns:a14="http://schemas.microsoft.com/office/drawing/2010/main"/>
            </a:ext>
          </a:extLst>
        </p:spPr>
      </p:pic>
      <p:grpSp>
        <p:nvGrpSpPr>
          <p:cNvPr id="3" name="Group 2"/>
          <p:cNvGrpSpPr/>
          <p:nvPr/>
        </p:nvGrpSpPr>
        <p:grpSpPr>
          <a:xfrm>
            <a:off x="7972861" y="2371888"/>
            <a:ext cx="770255" cy="607695"/>
            <a:chOff x="6641740" y="2552409"/>
            <a:chExt cx="770255" cy="607695"/>
          </a:xfrm>
        </p:grpSpPr>
        <p:sp>
          <p:nvSpPr>
            <p:cNvPr id="17" name="Freeform 16"/>
            <p:cNvSpPr>
              <a:spLocks/>
            </p:cNvSpPr>
            <p:nvPr/>
          </p:nvSpPr>
          <p:spPr bwMode="auto">
            <a:xfrm>
              <a:off x="6803665" y="2554949"/>
              <a:ext cx="418465" cy="429260"/>
            </a:xfrm>
            <a:custGeom>
              <a:avLst/>
              <a:gdLst>
                <a:gd name="T0" fmla="+- 0 1097 755"/>
                <a:gd name="T1" fmla="*/ T0 w 684"/>
                <a:gd name="T2" fmla="+- 0 1379 1379"/>
                <a:gd name="T3" fmla="*/ 1379 h 684"/>
                <a:gd name="T4" fmla="+- 0 1015 755"/>
                <a:gd name="T5" fmla="*/ T4 w 684"/>
                <a:gd name="T6" fmla="+- 0 1389 1379"/>
                <a:gd name="T7" fmla="*/ 1389 h 684"/>
                <a:gd name="T8" fmla="+- 0 940 755"/>
                <a:gd name="T9" fmla="*/ T8 w 684"/>
                <a:gd name="T10" fmla="+- 0 1418 1379"/>
                <a:gd name="T11" fmla="*/ 1418 h 684"/>
                <a:gd name="T12" fmla="+- 0 875 755"/>
                <a:gd name="T13" fmla="*/ T12 w 684"/>
                <a:gd name="T14" fmla="+- 0 1462 1379"/>
                <a:gd name="T15" fmla="*/ 1462 h 684"/>
                <a:gd name="T16" fmla="+- 0 821 755"/>
                <a:gd name="T17" fmla="*/ T16 w 684"/>
                <a:gd name="T18" fmla="+- 0 1519 1379"/>
                <a:gd name="T19" fmla="*/ 1519 h 684"/>
                <a:gd name="T20" fmla="+- 0 782 755"/>
                <a:gd name="T21" fmla="*/ T20 w 684"/>
                <a:gd name="T22" fmla="+- 0 1588 1379"/>
                <a:gd name="T23" fmla="*/ 1588 h 684"/>
                <a:gd name="T24" fmla="+- 0 760 755"/>
                <a:gd name="T25" fmla="*/ T24 w 684"/>
                <a:gd name="T26" fmla="+- 0 1666 1379"/>
                <a:gd name="T27" fmla="*/ 1666 h 684"/>
                <a:gd name="T28" fmla="+- 0 755 755"/>
                <a:gd name="T29" fmla="*/ T28 w 684"/>
                <a:gd name="T30" fmla="+- 0 1721 1379"/>
                <a:gd name="T31" fmla="*/ 1721 h 684"/>
                <a:gd name="T32" fmla="+- 0 756 755"/>
                <a:gd name="T33" fmla="*/ T32 w 684"/>
                <a:gd name="T34" fmla="+- 0 1749 1379"/>
                <a:gd name="T35" fmla="*/ 1749 h 684"/>
                <a:gd name="T36" fmla="+- 0 773 755"/>
                <a:gd name="T37" fmla="*/ T36 w 684"/>
                <a:gd name="T38" fmla="+- 0 1829 1379"/>
                <a:gd name="T39" fmla="*/ 1829 h 684"/>
                <a:gd name="T40" fmla="+- 0 807 755"/>
                <a:gd name="T41" fmla="*/ T40 w 684"/>
                <a:gd name="T42" fmla="+- 0 1901 1379"/>
                <a:gd name="T43" fmla="*/ 1901 h 684"/>
                <a:gd name="T44" fmla="+- 0 855 755"/>
                <a:gd name="T45" fmla="*/ T44 w 684"/>
                <a:gd name="T46" fmla="+- 0 1963 1379"/>
                <a:gd name="T47" fmla="*/ 1963 h 684"/>
                <a:gd name="T48" fmla="+- 0 917 755"/>
                <a:gd name="T49" fmla="*/ T48 w 684"/>
                <a:gd name="T50" fmla="+- 0 2012 1379"/>
                <a:gd name="T51" fmla="*/ 2012 h 684"/>
                <a:gd name="T52" fmla="+- 0 989 755"/>
                <a:gd name="T53" fmla="*/ T52 w 684"/>
                <a:gd name="T54" fmla="+- 0 2045 1379"/>
                <a:gd name="T55" fmla="*/ 2045 h 684"/>
                <a:gd name="T56" fmla="+- 0 1069 755"/>
                <a:gd name="T57" fmla="*/ T56 w 684"/>
                <a:gd name="T58" fmla="+- 0 2062 1379"/>
                <a:gd name="T59" fmla="*/ 2062 h 684"/>
                <a:gd name="T60" fmla="+- 0 1097 755"/>
                <a:gd name="T61" fmla="*/ T60 w 684"/>
                <a:gd name="T62" fmla="+- 0 2063 1379"/>
                <a:gd name="T63" fmla="*/ 2063 h 684"/>
                <a:gd name="T64" fmla="+- 0 1125 755"/>
                <a:gd name="T65" fmla="*/ T64 w 684"/>
                <a:gd name="T66" fmla="+- 0 2062 1379"/>
                <a:gd name="T67" fmla="*/ 2062 h 684"/>
                <a:gd name="T68" fmla="+- 0 1205 755"/>
                <a:gd name="T69" fmla="*/ T68 w 684"/>
                <a:gd name="T70" fmla="+- 0 2045 1379"/>
                <a:gd name="T71" fmla="*/ 2045 h 684"/>
                <a:gd name="T72" fmla="+- 0 1277 755"/>
                <a:gd name="T73" fmla="*/ T72 w 684"/>
                <a:gd name="T74" fmla="+- 0 2012 1379"/>
                <a:gd name="T75" fmla="*/ 2012 h 684"/>
                <a:gd name="T76" fmla="+- 0 1339 755"/>
                <a:gd name="T77" fmla="*/ T76 w 684"/>
                <a:gd name="T78" fmla="+- 0 1963 1379"/>
                <a:gd name="T79" fmla="*/ 1963 h 684"/>
                <a:gd name="T80" fmla="+- 0 1387 755"/>
                <a:gd name="T81" fmla="*/ T80 w 684"/>
                <a:gd name="T82" fmla="+- 0 1901 1379"/>
                <a:gd name="T83" fmla="*/ 1901 h 684"/>
                <a:gd name="T84" fmla="+- 0 1421 755"/>
                <a:gd name="T85" fmla="*/ T84 w 684"/>
                <a:gd name="T86" fmla="+- 0 1829 1379"/>
                <a:gd name="T87" fmla="*/ 1829 h 684"/>
                <a:gd name="T88" fmla="+- 0 1438 755"/>
                <a:gd name="T89" fmla="*/ T88 w 684"/>
                <a:gd name="T90" fmla="+- 0 1749 1379"/>
                <a:gd name="T91" fmla="*/ 1749 h 684"/>
                <a:gd name="T92" fmla="+- 0 1439 755"/>
                <a:gd name="T93" fmla="*/ T92 w 684"/>
                <a:gd name="T94" fmla="+- 0 1721 1379"/>
                <a:gd name="T95" fmla="*/ 1721 h 684"/>
                <a:gd name="T96" fmla="+- 0 1438 755"/>
                <a:gd name="T97" fmla="*/ T96 w 684"/>
                <a:gd name="T98" fmla="+- 0 1693 1379"/>
                <a:gd name="T99" fmla="*/ 1693 h 684"/>
                <a:gd name="T100" fmla="+- 0 1421 755"/>
                <a:gd name="T101" fmla="*/ T100 w 684"/>
                <a:gd name="T102" fmla="+- 0 1613 1379"/>
                <a:gd name="T103" fmla="*/ 1613 h 684"/>
                <a:gd name="T104" fmla="+- 0 1387 755"/>
                <a:gd name="T105" fmla="*/ T104 w 684"/>
                <a:gd name="T106" fmla="+- 0 1541 1379"/>
                <a:gd name="T107" fmla="*/ 1541 h 684"/>
                <a:gd name="T108" fmla="+- 0 1339 755"/>
                <a:gd name="T109" fmla="*/ T108 w 684"/>
                <a:gd name="T110" fmla="+- 0 1480 1379"/>
                <a:gd name="T111" fmla="*/ 1480 h 684"/>
                <a:gd name="T112" fmla="+- 0 1277 755"/>
                <a:gd name="T113" fmla="*/ T112 w 684"/>
                <a:gd name="T114" fmla="+- 0 1431 1379"/>
                <a:gd name="T115" fmla="*/ 1431 h 684"/>
                <a:gd name="T116" fmla="+- 0 1205 755"/>
                <a:gd name="T117" fmla="*/ T116 w 684"/>
                <a:gd name="T118" fmla="+- 0 1397 1379"/>
                <a:gd name="T119" fmla="*/ 1397 h 684"/>
                <a:gd name="T120" fmla="+- 0 1125 755"/>
                <a:gd name="T121" fmla="*/ T120 w 684"/>
                <a:gd name="T122" fmla="+- 0 1381 1379"/>
                <a:gd name="T123" fmla="*/ 1381 h 684"/>
                <a:gd name="T124" fmla="+- 0 1097 755"/>
                <a:gd name="T125" fmla="*/ T124 w 684"/>
                <a:gd name="T126" fmla="+- 0 1379 1379"/>
                <a:gd name="T127" fmla="*/ 1379 h 6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684" h="684">
                  <a:moveTo>
                    <a:pt x="342" y="0"/>
                  </a:moveTo>
                  <a:lnTo>
                    <a:pt x="260" y="10"/>
                  </a:lnTo>
                  <a:lnTo>
                    <a:pt x="185" y="39"/>
                  </a:lnTo>
                  <a:lnTo>
                    <a:pt x="120" y="83"/>
                  </a:lnTo>
                  <a:lnTo>
                    <a:pt x="66" y="140"/>
                  </a:lnTo>
                  <a:lnTo>
                    <a:pt x="27" y="209"/>
                  </a:lnTo>
                  <a:lnTo>
                    <a:pt x="5" y="287"/>
                  </a:lnTo>
                  <a:lnTo>
                    <a:pt x="0" y="342"/>
                  </a:lnTo>
                  <a:lnTo>
                    <a:pt x="1" y="370"/>
                  </a:lnTo>
                  <a:lnTo>
                    <a:pt x="18" y="450"/>
                  </a:lnTo>
                  <a:lnTo>
                    <a:pt x="52" y="522"/>
                  </a:lnTo>
                  <a:lnTo>
                    <a:pt x="100" y="584"/>
                  </a:lnTo>
                  <a:lnTo>
                    <a:pt x="162" y="633"/>
                  </a:lnTo>
                  <a:lnTo>
                    <a:pt x="234" y="666"/>
                  </a:lnTo>
                  <a:lnTo>
                    <a:pt x="314" y="683"/>
                  </a:lnTo>
                  <a:lnTo>
                    <a:pt x="342" y="684"/>
                  </a:lnTo>
                  <a:lnTo>
                    <a:pt x="370" y="683"/>
                  </a:lnTo>
                  <a:lnTo>
                    <a:pt x="450" y="666"/>
                  </a:lnTo>
                  <a:lnTo>
                    <a:pt x="522" y="633"/>
                  </a:lnTo>
                  <a:lnTo>
                    <a:pt x="584" y="584"/>
                  </a:lnTo>
                  <a:lnTo>
                    <a:pt x="632" y="522"/>
                  </a:lnTo>
                  <a:lnTo>
                    <a:pt x="666" y="450"/>
                  </a:lnTo>
                  <a:lnTo>
                    <a:pt x="683" y="370"/>
                  </a:lnTo>
                  <a:lnTo>
                    <a:pt x="684" y="342"/>
                  </a:lnTo>
                  <a:lnTo>
                    <a:pt x="683" y="314"/>
                  </a:lnTo>
                  <a:lnTo>
                    <a:pt x="666" y="234"/>
                  </a:lnTo>
                  <a:lnTo>
                    <a:pt x="632" y="162"/>
                  </a:lnTo>
                  <a:lnTo>
                    <a:pt x="584" y="101"/>
                  </a:lnTo>
                  <a:lnTo>
                    <a:pt x="522" y="52"/>
                  </a:lnTo>
                  <a:lnTo>
                    <a:pt x="450" y="18"/>
                  </a:lnTo>
                  <a:lnTo>
                    <a:pt x="370" y="2"/>
                  </a:lnTo>
                  <a:lnTo>
                    <a:pt x="342" y="0"/>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8" name="Freeform 17"/>
            <p:cNvSpPr>
              <a:spLocks/>
            </p:cNvSpPr>
            <p:nvPr/>
          </p:nvSpPr>
          <p:spPr bwMode="auto">
            <a:xfrm>
              <a:off x="6805570" y="2552409"/>
              <a:ext cx="417830" cy="432435"/>
            </a:xfrm>
            <a:custGeom>
              <a:avLst/>
              <a:gdLst>
                <a:gd name="T0" fmla="+- 0 1002 1002"/>
                <a:gd name="T1" fmla="*/ T0 w 683"/>
                <a:gd name="T2" fmla="+- 0 2015 1674"/>
                <a:gd name="T3" fmla="*/ 2015 h 683"/>
                <a:gd name="T4" fmla="+- 0 1012 1002"/>
                <a:gd name="T5" fmla="*/ T4 w 683"/>
                <a:gd name="T6" fmla="+- 0 1933 1674"/>
                <a:gd name="T7" fmla="*/ 1933 h 683"/>
                <a:gd name="T8" fmla="+- 0 1040 1002"/>
                <a:gd name="T9" fmla="*/ T8 w 683"/>
                <a:gd name="T10" fmla="+- 0 1858 1674"/>
                <a:gd name="T11" fmla="*/ 1858 h 683"/>
                <a:gd name="T12" fmla="+- 0 1084 1002"/>
                <a:gd name="T13" fmla="*/ T12 w 683"/>
                <a:gd name="T14" fmla="+- 0 1793 1674"/>
                <a:gd name="T15" fmla="*/ 1793 h 683"/>
                <a:gd name="T16" fmla="+- 0 1142 1002"/>
                <a:gd name="T17" fmla="*/ T16 w 683"/>
                <a:gd name="T18" fmla="+- 0 1740 1674"/>
                <a:gd name="T19" fmla="*/ 1740 h 683"/>
                <a:gd name="T20" fmla="+- 0 1211 1002"/>
                <a:gd name="T21" fmla="*/ T20 w 683"/>
                <a:gd name="T22" fmla="+- 0 1701 1674"/>
                <a:gd name="T23" fmla="*/ 1701 h 683"/>
                <a:gd name="T24" fmla="+- 0 1288 1002"/>
                <a:gd name="T25" fmla="*/ T24 w 683"/>
                <a:gd name="T26" fmla="+- 0 1678 1674"/>
                <a:gd name="T27" fmla="*/ 1678 h 683"/>
                <a:gd name="T28" fmla="+- 0 1344 1002"/>
                <a:gd name="T29" fmla="*/ T28 w 683"/>
                <a:gd name="T30" fmla="+- 0 1674 1674"/>
                <a:gd name="T31" fmla="*/ 1674 h 683"/>
                <a:gd name="T32" fmla="+- 0 1372 1002"/>
                <a:gd name="T33" fmla="*/ T32 w 683"/>
                <a:gd name="T34" fmla="+- 0 1675 1674"/>
                <a:gd name="T35" fmla="*/ 1675 h 683"/>
                <a:gd name="T36" fmla="+- 0 1452 1002"/>
                <a:gd name="T37" fmla="*/ T36 w 683"/>
                <a:gd name="T38" fmla="+- 0 1691 1674"/>
                <a:gd name="T39" fmla="*/ 1691 h 683"/>
                <a:gd name="T40" fmla="+- 0 1524 1002"/>
                <a:gd name="T41" fmla="*/ T40 w 683"/>
                <a:gd name="T42" fmla="+- 0 1725 1674"/>
                <a:gd name="T43" fmla="*/ 1725 h 683"/>
                <a:gd name="T44" fmla="+- 0 1585 1002"/>
                <a:gd name="T45" fmla="*/ T44 w 683"/>
                <a:gd name="T46" fmla="+- 0 1774 1674"/>
                <a:gd name="T47" fmla="*/ 1774 h 683"/>
                <a:gd name="T48" fmla="+- 0 1634 1002"/>
                <a:gd name="T49" fmla="*/ T48 w 683"/>
                <a:gd name="T50" fmla="+- 0 1835 1674"/>
                <a:gd name="T51" fmla="*/ 1835 h 683"/>
                <a:gd name="T52" fmla="+- 0 1668 1002"/>
                <a:gd name="T53" fmla="*/ T52 w 683"/>
                <a:gd name="T54" fmla="+- 0 1907 1674"/>
                <a:gd name="T55" fmla="*/ 1907 h 683"/>
                <a:gd name="T56" fmla="+- 0 1684 1002"/>
                <a:gd name="T57" fmla="*/ T56 w 683"/>
                <a:gd name="T58" fmla="+- 0 1987 1674"/>
                <a:gd name="T59" fmla="*/ 1987 h 683"/>
                <a:gd name="T60" fmla="+- 0 1685 1002"/>
                <a:gd name="T61" fmla="*/ T60 w 683"/>
                <a:gd name="T62" fmla="+- 0 2015 1674"/>
                <a:gd name="T63" fmla="*/ 2015 h 683"/>
                <a:gd name="T64" fmla="+- 0 1684 1002"/>
                <a:gd name="T65" fmla="*/ T64 w 683"/>
                <a:gd name="T66" fmla="+- 0 2043 1674"/>
                <a:gd name="T67" fmla="*/ 2043 h 683"/>
                <a:gd name="T68" fmla="+- 0 1668 1002"/>
                <a:gd name="T69" fmla="*/ T68 w 683"/>
                <a:gd name="T70" fmla="+- 0 2123 1674"/>
                <a:gd name="T71" fmla="*/ 2123 h 683"/>
                <a:gd name="T72" fmla="+- 0 1634 1002"/>
                <a:gd name="T73" fmla="*/ T72 w 683"/>
                <a:gd name="T74" fmla="+- 0 2195 1674"/>
                <a:gd name="T75" fmla="*/ 2195 h 683"/>
                <a:gd name="T76" fmla="+- 0 1585 1002"/>
                <a:gd name="T77" fmla="*/ T76 w 683"/>
                <a:gd name="T78" fmla="+- 0 2257 1674"/>
                <a:gd name="T79" fmla="*/ 2257 h 683"/>
                <a:gd name="T80" fmla="+- 0 1524 1002"/>
                <a:gd name="T81" fmla="*/ T80 w 683"/>
                <a:gd name="T82" fmla="+- 0 2306 1674"/>
                <a:gd name="T83" fmla="*/ 2306 h 683"/>
                <a:gd name="T84" fmla="+- 0 1452 1002"/>
                <a:gd name="T85" fmla="*/ T84 w 683"/>
                <a:gd name="T86" fmla="+- 0 2340 1674"/>
                <a:gd name="T87" fmla="*/ 2340 h 683"/>
                <a:gd name="T88" fmla="+- 0 1372 1002"/>
                <a:gd name="T89" fmla="*/ T88 w 683"/>
                <a:gd name="T90" fmla="+- 0 2356 1674"/>
                <a:gd name="T91" fmla="*/ 2356 h 683"/>
                <a:gd name="T92" fmla="+- 0 1344 1002"/>
                <a:gd name="T93" fmla="*/ T92 w 683"/>
                <a:gd name="T94" fmla="+- 0 2357 1674"/>
                <a:gd name="T95" fmla="*/ 2357 h 683"/>
                <a:gd name="T96" fmla="+- 0 1316 1002"/>
                <a:gd name="T97" fmla="*/ T96 w 683"/>
                <a:gd name="T98" fmla="+- 0 2356 1674"/>
                <a:gd name="T99" fmla="*/ 2356 h 683"/>
                <a:gd name="T100" fmla="+- 0 1236 1002"/>
                <a:gd name="T101" fmla="*/ T100 w 683"/>
                <a:gd name="T102" fmla="+- 0 2340 1674"/>
                <a:gd name="T103" fmla="*/ 2340 h 683"/>
                <a:gd name="T104" fmla="+- 0 1164 1002"/>
                <a:gd name="T105" fmla="*/ T104 w 683"/>
                <a:gd name="T106" fmla="+- 0 2306 1674"/>
                <a:gd name="T107" fmla="*/ 2306 h 683"/>
                <a:gd name="T108" fmla="+- 0 1102 1002"/>
                <a:gd name="T109" fmla="*/ T108 w 683"/>
                <a:gd name="T110" fmla="+- 0 2257 1674"/>
                <a:gd name="T111" fmla="*/ 2257 h 683"/>
                <a:gd name="T112" fmla="+- 0 1053 1002"/>
                <a:gd name="T113" fmla="*/ T112 w 683"/>
                <a:gd name="T114" fmla="+- 0 2195 1674"/>
                <a:gd name="T115" fmla="*/ 2195 h 683"/>
                <a:gd name="T116" fmla="+- 0 1019 1002"/>
                <a:gd name="T117" fmla="*/ T116 w 683"/>
                <a:gd name="T118" fmla="+- 0 2123 1674"/>
                <a:gd name="T119" fmla="*/ 2123 h 683"/>
                <a:gd name="T120" fmla="+- 0 1003 1002"/>
                <a:gd name="T121" fmla="*/ T120 w 683"/>
                <a:gd name="T122" fmla="+- 0 2043 1674"/>
                <a:gd name="T123" fmla="*/ 2043 h 683"/>
                <a:gd name="T124" fmla="+- 0 1002 1002"/>
                <a:gd name="T125" fmla="*/ T124 w 683"/>
                <a:gd name="T126" fmla="+- 0 2015 1674"/>
                <a:gd name="T127" fmla="*/ 2015 h 6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683" h="683">
                  <a:moveTo>
                    <a:pt x="0" y="341"/>
                  </a:moveTo>
                  <a:lnTo>
                    <a:pt x="10" y="259"/>
                  </a:lnTo>
                  <a:lnTo>
                    <a:pt x="38" y="184"/>
                  </a:lnTo>
                  <a:lnTo>
                    <a:pt x="82" y="119"/>
                  </a:lnTo>
                  <a:lnTo>
                    <a:pt x="140" y="66"/>
                  </a:lnTo>
                  <a:lnTo>
                    <a:pt x="209" y="27"/>
                  </a:lnTo>
                  <a:lnTo>
                    <a:pt x="286" y="4"/>
                  </a:lnTo>
                  <a:lnTo>
                    <a:pt x="342" y="0"/>
                  </a:lnTo>
                  <a:lnTo>
                    <a:pt x="370" y="1"/>
                  </a:lnTo>
                  <a:lnTo>
                    <a:pt x="450" y="17"/>
                  </a:lnTo>
                  <a:lnTo>
                    <a:pt x="522" y="51"/>
                  </a:lnTo>
                  <a:lnTo>
                    <a:pt x="583" y="100"/>
                  </a:lnTo>
                  <a:lnTo>
                    <a:pt x="632" y="161"/>
                  </a:lnTo>
                  <a:lnTo>
                    <a:pt x="666" y="233"/>
                  </a:lnTo>
                  <a:lnTo>
                    <a:pt x="682" y="313"/>
                  </a:lnTo>
                  <a:lnTo>
                    <a:pt x="683" y="341"/>
                  </a:lnTo>
                  <a:lnTo>
                    <a:pt x="682" y="369"/>
                  </a:lnTo>
                  <a:lnTo>
                    <a:pt x="666" y="449"/>
                  </a:lnTo>
                  <a:lnTo>
                    <a:pt x="632" y="521"/>
                  </a:lnTo>
                  <a:lnTo>
                    <a:pt x="583" y="583"/>
                  </a:lnTo>
                  <a:lnTo>
                    <a:pt x="522" y="632"/>
                  </a:lnTo>
                  <a:lnTo>
                    <a:pt x="450" y="666"/>
                  </a:lnTo>
                  <a:lnTo>
                    <a:pt x="370" y="682"/>
                  </a:lnTo>
                  <a:lnTo>
                    <a:pt x="342" y="683"/>
                  </a:lnTo>
                  <a:lnTo>
                    <a:pt x="314" y="682"/>
                  </a:lnTo>
                  <a:lnTo>
                    <a:pt x="234" y="666"/>
                  </a:lnTo>
                  <a:lnTo>
                    <a:pt x="162" y="632"/>
                  </a:lnTo>
                  <a:lnTo>
                    <a:pt x="100" y="583"/>
                  </a:lnTo>
                  <a:lnTo>
                    <a:pt x="51" y="521"/>
                  </a:lnTo>
                  <a:lnTo>
                    <a:pt x="17" y="449"/>
                  </a:lnTo>
                  <a:lnTo>
                    <a:pt x="1" y="369"/>
                  </a:lnTo>
                  <a:lnTo>
                    <a:pt x="0" y="341"/>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9" name="Freeform 18"/>
            <p:cNvSpPr>
              <a:spLocks/>
            </p:cNvSpPr>
            <p:nvPr/>
          </p:nvSpPr>
          <p:spPr bwMode="auto">
            <a:xfrm>
              <a:off x="6994165" y="2727669"/>
              <a:ext cx="417830" cy="428625"/>
            </a:xfrm>
            <a:custGeom>
              <a:avLst/>
              <a:gdLst>
                <a:gd name="T0" fmla="+- 0 1344 1002"/>
                <a:gd name="T1" fmla="*/ T0 w 683"/>
                <a:gd name="T2" fmla="+- 0 1674 1674"/>
                <a:gd name="T3" fmla="*/ 1674 h 683"/>
                <a:gd name="T4" fmla="+- 0 1261 1002"/>
                <a:gd name="T5" fmla="*/ T4 w 683"/>
                <a:gd name="T6" fmla="+- 0 1684 1674"/>
                <a:gd name="T7" fmla="*/ 1684 h 683"/>
                <a:gd name="T8" fmla="+- 0 1187 1002"/>
                <a:gd name="T9" fmla="*/ T8 w 683"/>
                <a:gd name="T10" fmla="+- 0 1712 1674"/>
                <a:gd name="T11" fmla="*/ 1712 h 683"/>
                <a:gd name="T12" fmla="+- 0 1121 1002"/>
                <a:gd name="T13" fmla="*/ T12 w 683"/>
                <a:gd name="T14" fmla="+- 0 1756 1674"/>
                <a:gd name="T15" fmla="*/ 1756 h 683"/>
                <a:gd name="T16" fmla="+- 0 1068 1002"/>
                <a:gd name="T17" fmla="*/ T16 w 683"/>
                <a:gd name="T18" fmla="+- 0 1814 1674"/>
                <a:gd name="T19" fmla="*/ 1814 h 683"/>
                <a:gd name="T20" fmla="+- 0 1029 1002"/>
                <a:gd name="T21" fmla="*/ T20 w 683"/>
                <a:gd name="T22" fmla="+- 0 1882 1674"/>
                <a:gd name="T23" fmla="*/ 1882 h 683"/>
                <a:gd name="T24" fmla="+- 0 1006 1002"/>
                <a:gd name="T25" fmla="*/ T24 w 683"/>
                <a:gd name="T26" fmla="+- 0 1960 1674"/>
                <a:gd name="T27" fmla="*/ 1960 h 683"/>
                <a:gd name="T28" fmla="+- 0 1002 1002"/>
                <a:gd name="T29" fmla="*/ T28 w 683"/>
                <a:gd name="T30" fmla="+- 0 2015 1674"/>
                <a:gd name="T31" fmla="*/ 2015 h 683"/>
                <a:gd name="T32" fmla="+- 0 1003 1002"/>
                <a:gd name="T33" fmla="*/ T32 w 683"/>
                <a:gd name="T34" fmla="+- 0 2043 1674"/>
                <a:gd name="T35" fmla="*/ 2043 h 683"/>
                <a:gd name="T36" fmla="+- 0 1019 1002"/>
                <a:gd name="T37" fmla="*/ T36 w 683"/>
                <a:gd name="T38" fmla="+- 0 2123 1674"/>
                <a:gd name="T39" fmla="*/ 2123 h 683"/>
                <a:gd name="T40" fmla="+- 0 1053 1002"/>
                <a:gd name="T41" fmla="*/ T40 w 683"/>
                <a:gd name="T42" fmla="+- 0 2195 1674"/>
                <a:gd name="T43" fmla="*/ 2195 h 683"/>
                <a:gd name="T44" fmla="+- 0 1102 1002"/>
                <a:gd name="T45" fmla="*/ T44 w 683"/>
                <a:gd name="T46" fmla="+- 0 2257 1674"/>
                <a:gd name="T47" fmla="*/ 2257 h 683"/>
                <a:gd name="T48" fmla="+- 0 1164 1002"/>
                <a:gd name="T49" fmla="*/ T48 w 683"/>
                <a:gd name="T50" fmla="+- 0 2306 1674"/>
                <a:gd name="T51" fmla="*/ 2306 h 683"/>
                <a:gd name="T52" fmla="+- 0 1236 1002"/>
                <a:gd name="T53" fmla="*/ T52 w 683"/>
                <a:gd name="T54" fmla="+- 0 2340 1674"/>
                <a:gd name="T55" fmla="*/ 2340 h 683"/>
                <a:gd name="T56" fmla="+- 0 1316 1002"/>
                <a:gd name="T57" fmla="*/ T56 w 683"/>
                <a:gd name="T58" fmla="+- 0 2356 1674"/>
                <a:gd name="T59" fmla="*/ 2356 h 683"/>
                <a:gd name="T60" fmla="+- 0 1344 1002"/>
                <a:gd name="T61" fmla="*/ T60 w 683"/>
                <a:gd name="T62" fmla="+- 0 2357 1674"/>
                <a:gd name="T63" fmla="*/ 2357 h 683"/>
                <a:gd name="T64" fmla="+- 0 1372 1002"/>
                <a:gd name="T65" fmla="*/ T64 w 683"/>
                <a:gd name="T66" fmla="+- 0 2356 1674"/>
                <a:gd name="T67" fmla="*/ 2356 h 683"/>
                <a:gd name="T68" fmla="+- 0 1452 1002"/>
                <a:gd name="T69" fmla="*/ T68 w 683"/>
                <a:gd name="T70" fmla="+- 0 2340 1674"/>
                <a:gd name="T71" fmla="*/ 2340 h 683"/>
                <a:gd name="T72" fmla="+- 0 1524 1002"/>
                <a:gd name="T73" fmla="*/ T72 w 683"/>
                <a:gd name="T74" fmla="+- 0 2306 1674"/>
                <a:gd name="T75" fmla="*/ 2306 h 683"/>
                <a:gd name="T76" fmla="+- 0 1585 1002"/>
                <a:gd name="T77" fmla="*/ T76 w 683"/>
                <a:gd name="T78" fmla="+- 0 2257 1674"/>
                <a:gd name="T79" fmla="*/ 2257 h 683"/>
                <a:gd name="T80" fmla="+- 0 1634 1002"/>
                <a:gd name="T81" fmla="*/ T80 w 683"/>
                <a:gd name="T82" fmla="+- 0 2195 1674"/>
                <a:gd name="T83" fmla="*/ 2195 h 683"/>
                <a:gd name="T84" fmla="+- 0 1668 1002"/>
                <a:gd name="T85" fmla="*/ T84 w 683"/>
                <a:gd name="T86" fmla="+- 0 2123 1674"/>
                <a:gd name="T87" fmla="*/ 2123 h 683"/>
                <a:gd name="T88" fmla="+- 0 1684 1002"/>
                <a:gd name="T89" fmla="*/ T88 w 683"/>
                <a:gd name="T90" fmla="+- 0 2043 1674"/>
                <a:gd name="T91" fmla="*/ 2043 h 683"/>
                <a:gd name="T92" fmla="+- 0 1685 1002"/>
                <a:gd name="T93" fmla="*/ T92 w 683"/>
                <a:gd name="T94" fmla="+- 0 2015 1674"/>
                <a:gd name="T95" fmla="*/ 2015 h 683"/>
                <a:gd name="T96" fmla="+- 0 1684 1002"/>
                <a:gd name="T97" fmla="*/ T96 w 683"/>
                <a:gd name="T98" fmla="+- 0 1987 1674"/>
                <a:gd name="T99" fmla="*/ 1987 h 683"/>
                <a:gd name="T100" fmla="+- 0 1668 1002"/>
                <a:gd name="T101" fmla="*/ T100 w 683"/>
                <a:gd name="T102" fmla="+- 0 1907 1674"/>
                <a:gd name="T103" fmla="*/ 1907 h 683"/>
                <a:gd name="T104" fmla="+- 0 1634 1002"/>
                <a:gd name="T105" fmla="*/ T104 w 683"/>
                <a:gd name="T106" fmla="+- 0 1835 1674"/>
                <a:gd name="T107" fmla="*/ 1835 h 683"/>
                <a:gd name="T108" fmla="+- 0 1585 1002"/>
                <a:gd name="T109" fmla="*/ T108 w 683"/>
                <a:gd name="T110" fmla="+- 0 1774 1674"/>
                <a:gd name="T111" fmla="*/ 1774 h 683"/>
                <a:gd name="T112" fmla="+- 0 1524 1002"/>
                <a:gd name="T113" fmla="*/ T112 w 683"/>
                <a:gd name="T114" fmla="+- 0 1725 1674"/>
                <a:gd name="T115" fmla="*/ 1725 h 683"/>
                <a:gd name="T116" fmla="+- 0 1452 1002"/>
                <a:gd name="T117" fmla="*/ T116 w 683"/>
                <a:gd name="T118" fmla="+- 0 1691 1674"/>
                <a:gd name="T119" fmla="*/ 1691 h 683"/>
                <a:gd name="T120" fmla="+- 0 1372 1002"/>
                <a:gd name="T121" fmla="*/ T120 w 683"/>
                <a:gd name="T122" fmla="+- 0 1675 1674"/>
                <a:gd name="T123" fmla="*/ 1675 h 683"/>
                <a:gd name="T124" fmla="+- 0 1344 1002"/>
                <a:gd name="T125" fmla="*/ T124 w 683"/>
                <a:gd name="T126" fmla="+- 0 1674 1674"/>
                <a:gd name="T127" fmla="*/ 1674 h 6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683" h="683">
                  <a:moveTo>
                    <a:pt x="342" y="0"/>
                  </a:moveTo>
                  <a:lnTo>
                    <a:pt x="259" y="10"/>
                  </a:lnTo>
                  <a:lnTo>
                    <a:pt x="185" y="38"/>
                  </a:lnTo>
                  <a:lnTo>
                    <a:pt x="119" y="82"/>
                  </a:lnTo>
                  <a:lnTo>
                    <a:pt x="66" y="140"/>
                  </a:lnTo>
                  <a:lnTo>
                    <a:pt x="27" y="208"/>
                  </a:lnTo>
                  <a:lnTo>
                    <a:pt x="4" y="286"/>
                  </a:lnTo>
                  <a:lnTo>
                    <a:pt x="0" y="341"/>
                  </a:lnTo>
                  <a:lnTo>
                    <a:pt x="1" y="369"/>
                  </a:lnTo>
                  <a:lnTo>
                    <a:pt x="17" y="449"/>
                  </a:lnTo>
                  <a:lnTo>
                    <a:pt x="51" y="521"/>
                  </a:lnTo>
                  <a:lnTo>
                    <a:pt x="100" y="583"/>
                  </a:lnTo>
                  <a:lnTo>
                    <a:pt x="162" y="632"/>
                  </a:lnTo>
                  <a:lnTo>
                    <a:pt x="234" y="666"/>
                  </a:lnTo>
                  <a:lnTo>
                    <a:pt x="314" y="682"/>
                  </a:lnTo>
                  <a:lnTo>
                    <a:pt x="342" y="683"/>
                  </a:lnTo>
                  <a:lnTo>
                    <a:pt x="370" y="682"/>
                  </a:lnTo>
                  <a:lnTo>
                    <a:pt x="450" y="666"/>
                  </a:lnTo>
                  <a:lnTo>
                    <a:pt x="522" y="632"/>
                  </a:lnTo>
                  <a:lnTo>
                    <a:pt x="583" y="583"/>
                  </a:lnTo>
                  <a:lnTo>
                    <a:pt x="632" y="521"/>
                  </a:lnTo>
                  <a:lnTo>
                    <a:pt x="666" y="449"/>
                  </a:lnTo>
                  <a:lnTo>
                    <a:pt x="682" y="369"/>
                  </a:lnTo>
                  <a:lnTo>
                    <a:pt x="683" y="341"/>
                  </a:lnTo>
                  <a:lnTo>
                    <a:pt x="682" y="313"/>
                  </a:lnTo>
                  <a:lnTo>
                    <a:pt x="666" y="233"/>
                  </a:lnTo>
                  <a:lnTo>
                    <a:pt x="632" y="161"/>
                  </a:lnTo>
                  <a:lnTo>
                    <a:pt x="583" y="100"/>
                  </a:lnTo>
                  <a:lnTo>
                    <a:pt x="522" y="51"/>
                  </a:lnTo>
                  <a:lnTo>
                    <a:pt x="450" y="17"/>
                  </a:lnTo>
                  <a:lnTo>
                    <a:pt x="370" y="1"/>
                  </a:lnTo>
                  <a:lnTo>
                    <a:pt x="342" y="0"/>
                  </a:lnTo>
                  <a:close/>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0" name="Freeform 19"/>
            <p:cNvSpPr>
              <a:spLocks/>
            </p:cNvSpPr>
            <p:nvPr/>
          </p:nvSpPr>
          <p:spPr bwMode="auto">
            <a:xfrm>
              <a:off x="6990355" y="2719414"/>
              <a:ext cx="417830" cy="432435"/>
            </a:xfrm>
            <a:custGeom>
              <a:avLst/>
              <a:gdLst>
                <a:gd name="T0" fmla="+- 0 1002 1002"/>
                <a:gd name="T1" fmla="*/ T0 w 683"/>
                <a:gd name="T2" fmla="+- 0 2015 1674"/>
                <a:gd name="T3" fmla="*/ 2015 h 683"/>
                <a:gd name="T4" fmla="+- 0 1012 1002"/>
                <a:gd name="T5" fmla="*/ T4 w 683"/>
                <a:gd name="T6" fmla="+- 0 1933 1674"/>
                <a:gd name="T7" fmla="*/ 1933 h 683"/>
                <a:gd name="T8" fmla="+- 0 1040 1002"/>
                <a:gd name="T9" fmla="*/ T8 w 683"/>
                <a:gd name="T10" fmla="+- 0 1858 1674"/>
                <a:gd name="T11" fmla="*/ 1858 h 683"/>
                <a:gd name="T12" fmla="+- 0 1084 1002"/>
                <a:gd name="T13" fmla="*/ T12 w 683"/>
                <a:gd name="T14" fmla="+- 0 1793 1674"/>
                <a:gd name="T15" fmla="*/ 1793 h 683"/>
                <a:gd name="T16" fmla="+- 0 1142 1002"/>
                <a:gd name="T17" fmla="*/ T16 w 683"/>
                <a:gd name="T18" fmla="+- 0 1740 1674"/>
                <a:gd name="T19" fmla="*/ 1740 h 683"/>
                <a:gd name="T20" fmla="+- 0 1211 1002"/>
                <a:gd name="T21" fmla="*/ T20 w 683"/>
                <a:gd name="T22" fmla="+- 0 1701 1674"/>
                <a:gd name="T23" fmla="*/ 1701 h 683"/>
                <a:gd name="T24" fmla="+- 0 1288 1002"/>
                <a:gd name="T25" fmla="*/ T24 w 683"/>
                <a:gd name="T26" fmla="+- 0 1678 1674"/>
                <a:gd name="T27" fmla="*/ 1678 h 683"/>
                <a:gd name="T28" fmla="+- 0 1344 1002"/>
                <a:gd name="T29" fmla="*/ T28 w 683"/>
                <a:gd name="T30" fmla="+- 0 1674 1674"/>
                <a:gd name="T31" fmla="*/ 1674 h 683"/>
                <a:gd name="T32" fmla="+- 0 1372 1002"/>
                <a:gd name="T33" fmla="*/ T32 w 683"/>
                <a:gd name="T34" fmla="+- 0 1675 1674"/>
                <a:gd name="T35" fmla="*/ 1675 h 683"/>
                <a:gd name="T36" fmla="+- 0 1452 1002"/>
                <a:gd name="T37" fmla="*/ T36 w 683"/>
                <a:gd name="T38" fmla="+- 0 1691 1674"/>
                <a:gd name="T39" fmla="*/ 1691 h 683"/>
                <a:gd name="T40" fmla="+- 0 1524 1002"/>
                <a:gd name="T41" fmla="*/ T40 w 683"/>
                <a:gd name="T42" fmla="+- 0 1725 1674"/>
                <a:gd name="T43" fmla="*/ 1725 h 683"/>
                <a:gd name="T44" fmla="+- 0 1585 1002"/>
                <a:gd name="T45" fmla="*/ T44 w 683"/>
                <a:gd name="T46" fmla="+- 0 1774 1674"/>
                <a:gd name="T47" fmla="*/ 1774 h 683"/>
                <a:gd name="T48" fmla="+- 0 1634 1002"/>
                <a:gd name="T49" fmla="*/ T48 w 683"/>
                <a:gd name="T50" fmla="+- 0 1835 1674"/>
                <a:gd name="T51" fmla="*/ 1835 h 683"/>
                <a:gd name="T52" fmla="+- 0 1668 1002"/>
                <a:gd name="T53" fmla="*/ T52 w 683"/>
                <a:gd name="T54" fmla="+- 0 1907 1674"/>
                <a:gd name="T55" fmla="*/ 1907 h 683"/>
                <a:gd name="T56" fmla="+- 0 1684 1002"/>
                <a:gd name="T57" fmla="*/ T56 w 683"/>
                <a:gd name="T58" fmla="+- 0 1987 1674"/>
                <a:gd name="T59" fmla="*/ 1987 h 683"/>
                <a:gd name="T60" fmla="+- 0 1685 1002"/>
                <a:gd name="T61" fmla="*/ T60 w 683"/>
                <a:gd name="T62" fmla="+- 0 2015 1674"/>
                <a:gd name="T63" fmla="*/ 2015 h 683"/>
                <a:gd name="T64" fmla="+- 0 1684 1002"/>
                <a:gd name="T65" fmla="*/ T64 w 683"/>
                <a:gd name="T66" fmla="+- 0 2043 1674"/>
                <a:gd name="T67" fmla="*/ 2043 h 683"/>
                <a:gd name="T68" fmla="+- 0 1668 1002"/>
                <a:gd name="T69" fmla="*/ T68 w 683"/>
                <a:gd name="T70" fmla="+- 0 2123 1674"/>
                <a:gd name="T71" fmla="*/ 2123 h 683"/>
                <a:gd name="T72" fmla="+- 0 1634 1002"/>
                <a:gd name="T73" fmla="*/ T72 w 683"/>
                <a:gd name="T74" fmla="+- 0 2195 1674"/>
                <a:gd name="T75" fmla="*/ 2195 h 683"/>
                <a:gd name="T76" fmla="+- 0 1585 1002"/>
                <a:gd name="T77" fmla="*/ T76 w 683"/>
                <a:gd name="T78" fmla="+- 0 2257 1674"/>
                <a:gd name="T79" fmla="*/ 2257 h 683"/>
                <a:gd name="T80" fmla="+- 0 1524 1002"/>
                <a:gd name="T81" fmla="*/ T80 w 683"/>
                <a:gd name="T82" fmla="+- 0 2306 1674"/>
                <a:gd name="T83" fmla="*/ 2306 h 683"/>
                <a:gd name="T84" fmla="+- 0 1452 1002"/>
                <a:gd name="T85" fmla="*/ T84 w 683"/>
                <a:gd name="T86" fmla="+- 0 2340 1674"/>
                <a:gd name="T87" fmla="*/ 2340 h 683"/>
                <a:gd name="T88" fmla="+- 0 1372 1002"/>
                <a:gd name="T89" fmla="*/ T88 w 683"/>
                <a:gd name="T90" fmla="+- 0 2356 1674"/>
                <a:gd name="T91" fmla="*/ 2356 h 683"/>
                <a:gd name="T92" fmla="+- 0 1344 1002"/>
                <a:gd name="T93" fmla="*/ T92 w 683"/>
                <a:gd name="T94" fmla="+- 0 2357 1674"/>
                <a:gd name="T95" fmla="*/ 2357 h 683"/>
                <a:gd name="T96" fmla="+- 0 1316 1002"/>
                <a:gd name="T97" fmla="*/ T96 w 683"/>
                <a:gd name="T98" fmla="+- 0 2356 1674"/>
                <a:gd name="T99" fmla="*/ 2356 h 683"/>
                <a:gd name="T100" fmla="+- 0 1236 1002"/>
                <a:gd name="T101" fmla="*/ T100 w 683"/>
                <a:gd name="T102" fmla="+- 0 2340 1674"/>
                <a:gd name="T103" fmla="*/ 2340 h 683"/>
                <a:gd name="T104" fmla="+- 0 1164 1002"/>
                <a:gd name="T105" fmla="*/ T104 w 683"/>
                <a:gd name="T106" fmla="+- 0 2306 1674"/>
                <a:gd name="T107" fmla="*/ 2306 h 683"/>
                <a:gd name="T108" fmla="+- 0 1102 1002"/>
                <a:gd name="T109" fmla="*/ T108 w 683"/>
                <a:gd name="T110" fmla="+- 0 2257 1674"/>
                <a:gd name="T111" fmla="*/ 2257 h 683"/>
                <a:gd name="T112" fmla="+- 0 1053 1002"/>
                <a:gd name="T113" fmla="*/ T112 w 683"/>
                <a:gd name="T114" fmla="+- 0 2195 1674"/>
                <a:gd name="T115" fmla="*/ 2195 h 683"/>
                <a:gd name="T116" fmla="+- 0 1019 1002"/>
                <a:gd name="T117" fmla="*/ T116 w 683"/>
                <a:gd name="T118" fmla="+- 0 2123 1674"/>
                <a:gd name="T119" fmla="*/ 2123 h 683"/>
                <a:gd name="T120" fmla="+- 0 1003 1002"/>
                <a:gd name="T121" fmla="*/ T120 w 683"/>
                <a:gd name="T122" fmla="+- 0 2043 1674"/>
                <a:gd name="T123" fmla="*/ 2043 h 683"/>
                <a:gd name="T124" fmla="+- 0 1002 1002"/>
                <a:gd name="T125" fmla="*/ T124 w 683"/>
                <a:gd name="T126" fmla="+- 0 2015 1674"/>
                <a:gd name="T127" fmla="*/ 2015 h 6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683" h="683">
                  <a:moveTo>
                    <a:pt x="0" y="341"/>
                  </a:moveTo>
                  <a:lnTo>
                    <a:pt x="10" y="259"/>
                  </a:lnTo>
                  <a:lnTo>
                    <a:pt x="38" y="184"/>
                  </a:lnTo>
                  <a:lnTo>
                    <a:pt x="82" y="119"/>
                  </a:lnTo>
                  <a:lnTo>
                    <a:pt x="140" y="66"/>
                  </a:lnTo>
                  <a:lnTo>
                    <a:pt x="209" y="27"/>
                  </a:lnTo>
                  <a:lnTo>
                    <a:pt x="286" y="4"/>
                  </a:lnTo>
                  <a:lnTo>
                    <a:pt x="342" y="0"/>
                  </a:lnTo>
                  <a:lnTo>
                    <a:pt x="370" y="1"/>
                  </a:lnTo>
                  <a:lnTo>
                    <a:pt x="450" y="17"/>
                  </a:lnTo>
                  <a:lnTo>
                    <a:pt x="522" y="51"/>
                  </a:lnTo>
                  <a:lnTo>
                    <a:pt x="583" y="100"/>
                  </a:lnTo>
                  <a:lnTo>
                    <a:pt x="632" y="161"/>
                  </a:lnTo>
                  <a:lnTo>
                    <a:pt x="666" y="233"/>
                  </a:lnTo>
                  <a:lnTo>
                    <a:pt x="682" y="313"/>
                  </a:lnTo>
                  <a:lnTo>
                    <a:pt x="683" y="341"/>
                  </a:lnTo>
                  <a:lnTo>
                    <a:pt x="682" y="369"/>
                  </a:lnTo>
                  <a:lnTo>
                    <a:pt x="666" y="449"/>
                  </a:lnTo>
                  <a:lnTo>
                    <a:pt x="632" y="521"/>
                  </a:lnTo>
                  <a:lnTo>
                    <a:pt x="583" y="583"/>
                  </a:lnTo>
                  <a:lnTo>
                    <a:pt x="522" y="632"/>
                  </a:lnTo>
                  <a:lnTo>
                    <a:pt x="450" y="666"/>
                  </a:lnTo>
                  <a:lnTo>
                    <a:pt x="370" y="682"/>
                  </a:lnTo>
                  <a:lnTo>
                    <a:pt x="342" y="683"/>
                  </a:lnTo>
                  <a:lnTo>
                    <a:pt x="314" y="682"/>
                  </a:lnTo>
                  <a:lnTo>
                    <a:pt x="234" y="666"/>
                  </a:lnTo>
                  <a:lnTo>
                    <a:pt x="162" y="632"/>
                  </a:lnTo>
                  <a:lnTo>
                    <a:pt x="100" y="583"/>
                  </a:lnTo>
                  <a:lnTo>
                    <a:pt x="51" y="521"/>
                  </a:lnTo>
                  <a:lnTo>
                    <a:pt x="17" y="449"/>
                  </a:lnTo>
                  <a:lnTo>
                    <a:pt x="1" y="369"/>
                  </a:lnTo>
                  <a:lnTo>
                    <a:pt x="0" y="341"/>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1" name="Freeform 20"/>
            <p:cNvSpPr>
              <a:spLocks/>
            </p:cNvSpPr>
            <p:nvPr/>
          </p:nvSpPr>
          <p:spPr bwMode="auto">
            <a:xfrm>
              <a:off x="6644280" y="2727034"/>
              <a:ext cx="417830" cy="433070"/>
            </a:xfrm>
            <a:custGeom>
              <a:avLst/>
              <a:gdLst>
                <a:gd name="T0" fmla="+- 0 850 509"/>
                <a:gd name="T1" fmla="*/ T0 w 683"/>
                <a:gd name="T2" fmla="+- 0 1674 1674"/>
                <a:gd name="T3" fmla="*/ 1674 h 683"/>
                <a:gd name="T4" fmla="+- 0 768 509"/>
                <a:gd name="T5" fmla="*/ T4 w 683"/>
                <a:gd name="T6" fmla="+- 0 1684 1674"/>
                <a:gd name="T7" fmla="*/ 1684 h 683"/>
                <a:gd name="T8" fmla="+- 0 693 509"/>
                <a:gd name="T9" fmla="*/ T8 w 683"/>
                <a:gd name="T10" fmla="+- 0 1712 1674"/>
                <a:gd name="T11" fmla="*/ 1712 h 683"/>
                <a:gd name="T12" fmla="+- 0 628 509"/>
                <a:gd name="T13" fmla="*/ T12 w 683"/>
                <a:gd name="T14" fmla="+- 0 1756 1674"/>
                <a:gd name="T15" fmla="*/ 1756 h 683"/>
                <a:gd name="T16" fmla="+- 0 575 509"/>
                <a:gd name="T17" fmla="*/ T16 w 683"/>
                <a:gd name="T18" fmla="+- 0 1814 1674"/>
                <a:gd name="T19" fmla="*/ 1814 h 683"/>
                <a:gd name="T20" fmla="+- 0 536 509"/>
                <a:gd name="T21" fmla="*/ T20 w 683"/>
                <a:gd name="T22" fmla="+- 0 1882 1674"/>
                <a:gd name="T23" fmla="*/ 1882 h 683"/>
                <a:gd name="T24" fmla="+- 0 513 509"/>
                <a:gd name="T25" fmla="*/ T24 w 683"/>
                <a:gd name="T26" fmla="+- 0 1960 1674"/>
                <a:gd name="T27" fmla="*/ 1960 h 683"/>
                <a:gd name="T28" fmla="+- 0 509 509"/>
                <a:gd name="T29" fmla="*/ T28 w 683"/>
                <a:gd name="T30" fmla="+- 0 2015 1674"/>
                <a:gd name="T31" fmla="*/ 2015 h 683"/>
                <a:gd name="T32" fmla="+- 0 510 509"/>
                <a:gd name="T33" fmla="*/ T32 w 683"/>
                <a:gd name="T34" fmla="+- 0 2043 1674"/>
                <a:gd name="T35" fmla="*/ 2043 h 683"/>
                <a:gd name="T36" fmla="+- 0 526 509"/>
                <a:gd name="T37" fmla="*/ T36 w 683"/>
                <a:gd name="T38" fmla="+- 0 2123 1674"/>
                <a:gd name="T39" fmla="*/ 2123 h 683"/>
                <a:gd name="T40" fmla="+- 0 560 509"/>
                <a:gd name="T41" fmla="*/ T40 w 683"/>
                <a:gd name="T42" fmla="+- 0 2195 1674"/>
                <a:gd name="T43" fmla="*/ 2195 h 683"/>
                <a:gd name="T44" fmla="+- 0 609 509"/>
                <a:gd name="T45" fmla="*/ T44 w 683"/>
                <a:gd name="T46" fmla="+- 0 2257 1674"/>
                <a:gd name="T47" fmla="*/ 2257 h 683"/>
                <a:gd name="T48" fmla="+- 0 670 509"/>
                <a:gd name="T49" fmla="*/ T48 w 683"/>
                <a:gd name="T50" fmla="+- 0 2306 1674"/>
                <a:gd name="T51" fmla="*/ 2306 h 683"/>
                <a:gd name="T52" fmla="+- 0 742 509"/>
                <a:gd name="T53" fmla="*/ T52 w 683"/>
                <a:gd name="T54" fmla="+- 0 2340 1674"/>
                <a:gd name="T55" fmla="*/ 2340 h 683"/>
                <a:gd name="T56" fmla="+- 0 822 509"/>
                <a:gd name="T57" fmla="*/ T56 w 683"/>
                <a:gd name="T58" fmla="+- 0 2356 1674"/>
                <a:gd name="T59" fmla="*/ 2356 h 683"/>
                <a:gd name="T60" fmla="+- 0 850 509"/>
                <a:gd name="T61" fmla="*/ T60 w 683"/>
                <a:gd name="T62" fmla="+- 0 2357 1674"/>
                <a:gd name="T63" fmla="*/ 2357 h 683"/>
                <a:gd name="T64" fmla="+- 0 878 509"/>
                <a:gd name="T65" fmla="*/ T64 w 683"/>
                <a:gd name="T66" fmla="+- 0 2356 1674"/>
                <a:gd name="T67" fmla="*/ 2356 h 683"/>
                <a:gd name="T68" fmla="+- 0 958 509"/>
                <a:gd name="T69" fmla="*/ T68 w 683"/>
                <a:gd name="T70" fmla="+- 0 2340 1674"/>
                <a:gd name="T71" fmla="*/ 2340 h 683"/>
                <a:gd name="T72" fmla="+- 0 1030 509"/>
                <a:gd name="T73" fmla="*/ T72 w 683"/>
                <a:gd name="T74" fmla="+- 0 2306 1674"/>
                <a:gd name="T75" fmla="*/ 2306 h 683"/>
                <a:gd name="T76" fmla="+- 0 1092 509"/>
                <a:gd name="T77" fmla="*/ T76 w 683"/>
                <a:gd name="T78" fmla="+- 0 2257 1674"/>
                <a:gd name="T79" fmla="*/ 2257 h 683"/>
                <a:gd name="T80" fmla="+- 0 1141 509"/>
                <a:gd name="T81" fmla="*/ T80 w 683"/>
                <a:gd name="T82" fmla="+- 0 2195 1674"/>
                <a:gd name="T83" fmla="*/ 2195 h 683"/>
                <a:gd name="T84" fmla="+- 0 1175 509"/>
                <a:gd name="T85" fmla="*/ T84 w 683"/>
                <a:gd name="T86" fmla="+- 0 2123 1674"/>
                <a:gd name="T87" fmla="*/ 2123 h 683"/>
                <a:gd name="T88" fmla="+- 0 1191 509"/>
                <a:gd name="T89" fmla="*/ T88 w 683"/>
                <a:gd name="T90" fmla="+- 0 2043 1674"/>
                <a:gd name="T91" fmla="*/ 2043 h 683"/>
                <a:gd name="T92" fmla="+- 0 1192 509"/>
                <a:gd name="T93" fmla="*/ T92 w 683"/>
                <a:gd name="T94" fmla="+- 0 2015 1674"/>
                <a:gd name="T95" fmla="*/ 2015 h 683"/>
                <a:gd name="T96" fmla="+- 0 1191 509"/>
                <a:gd name="T97" fmla="*/ T96 w 683"/>
                <a:gd name="T98" fmla="+- 0 1987 1674"/>
                <a:gd name="T99" fmla="*/ 1987 h 683"/>
                <a:gd name="T100" fmla="+- 0 1175 509"/>
                <a:gd name="T101" fmla="*/ T100 w 683"/>
                <a:gd name="T102" fmla="+- 0 1907 1674"/>
                <a:gd name="T103" fmla="*/ 1907 h 683"/>
                <a:gd name="T104" fmla="+- 0 1141 509"/>
                <a:gd name="T105" fmla="*/ T104 w 683"/>
                <a:gd name="T106" fmla="+- 0 1835 1674"/>
                <a:gd name="T107" fmla="*/ 1835 h 683"/>
                <a:gd name="T108" fmla="+- 0 1092 509"/>
                <a:gd name="T109" fmla="*/ T108 w 683"/>
                <a:gd name="T110" fmla="+- 0 1774 1674"/>
                <a:gd name="T111" fmla="*/ 1774 h 683"/>
                <a:gd name="T112" fmla="+- 0 1030 509"/>
                <a:gd name="T113" fmla="*/ T112 w 683"/>
                <a:gd name="T114" fmla="+- 0 1725 1674"/>
                <a:gd name="T115" fmla="*/ 1725 h 683"/>
                <a:gd name="T116" fmla="+- 0 958 509"/>
                <a:gd name="T117" fmla="*/ T116 w 683"/>
                <a:gd name="T118" fmla="+- 0 1691 1674"/>
                <a:gd name="T119" fmla="*/ 1691 h 683"/>
                <a:gd name="T120" fmla="+- 0 878 509"/>
                <a:gd name="T121" fmla="*/ T120 w 683"/>
                <a:gd name="T122" fmla="+- 0 1675 1674"/>
                <a:gd name="T123" fmla="*/ 1675 h 683"/>
                <a:gd name="T124" fmla="+- 0 850 509"/>
                <a:gd name="T125" fmla="*/ T124 w 683"/>
                <a:gd name="T126" fmla="+- 0 1674 1674"/>
                <a:gd name="T127" fmla="*/ 1674 h 6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683" h="683">
                  <a:moveTo>
                    <a:pt x="341" y="0"/>
                  </a:moveTo>
                  <a:lnTo>
                    <a:pt x="259" y="10"/>
                  </a:lnTo>
                  <a:lnTo>
                    <a:pt x="184" y="38"/>
                  </a:lnTo>
                  <a:lnTo>
                    <a:pt x="119" y="82"/>
                  </a:lnTo>
                  <a:lnTo>
                    <a:pt x="66" y="140"/>
                  </a:lnTo>
                  <a:lnTo>
                    <a:pt x="27" y="208"/>
                  </a:lnTo>
                  <a:lnTo>
                    <a:pt x="4" y="286"/>
                  </a:lnTo>
                  <a:lnTo>
                    <a:pt x="0" y="341"/>
                  </a:lnTo>
                  <a:lnTo>
                    <a:pt x="1" y="369"/>
                  </a:lnTo>
                  <a:lnTo>
                    <a:pt x="17" y="449"/>
                  </a:lnTo>
                  <a:lnTo>
                    <a:pt x="51" y="521"/>
                  </a:lnTo>
                  <a:lnTo>
                    <a:pt x="100" y="583"/>
                  </a:lnTo>
                  <a:lnTo>
                    <a:pt x="161" y="632"/>
                  </a:lnTo>
                  <a:lnTo>
                    <a:pt x="233" y="666"/>
                  </a:lnTo>
                  <a:lnTo>
                    <a:pt x="313" y="682"/>
                  </a:lnTo>
                  <a:lnTo>
                    <a:pt x="341" y="683"/>
                  </a:lnTo>
                  <a:lnTo>
                    <a:pt x="369" y="682"/>
                  </a:lnTo>
                  <a:lnTo>
                    <a:pt x="449" y="666"/>
                  </a:lnTo>
                  <a:lnTo>
                    <a:pt x="521" y="632"/>
                  </a:lnTo>
                  <a:lnTo>
                    <a:pt x="583" y="583"/>
                  </a:lnTo>
                  <a:lnTo>
                    <a:pt x="632" y="521"/>
                  </a:lnTo>
                  <a:lnTo>
                    <a:pt x="666" y="449"/>
                  </a:lnTo>
                  <a:lnTo>
                    <a:pt x="682" y="369"/>
                  </a:lnTo>
                  <a:lnTo>
                    <a:pt x="683" y="341"/>
                  </a:lnTo>
                  <a:lnTo>
                    <a:pt x="682" y="313"/>
                  </a:lnTo>
                  <a:lnTo>
                    <a:pt x="666" y="233"/>
                  </a:lnTo>
                  <a:lnTo>
                    <a:pt x="632" y="161"/>
                  </a:lnTo>
                  <a:lnTo>
                    <a:pt x="583" y="100"/>
                  </a:lnTo>
                  <a:lnTo>
                    <a:pt x="521" y="51"/>
                  </a:lnTo>
                  <a:lnTo>
                    <a:pt x="449" y="17"/>
                  </a:lnTo>
                  <a:lnTo>
                    <a:pt x="369" y="1"/>
                  </a:lnTo>
                  <a:lnTo>
                    <a:pt x="341" y="0"/>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 name="Freeform 21"/>
            <p:cNvSpPr>
              <a:spLocks/>
            </p:cNvSpPr>
            <p:nvPr/>
          </p:nvSpPr>
          <p:spPr bwMode="auto">
            <a:xfrm>
              <a:off x="6641740" y="2727034"/>
              <a:ext cx="417830" cy="432435"/>
            </a:xfrm>
            <a:custGeom>
              <a:avLst/>
              <a:gdLst>
                <a:gd name="T0" fmla="+- 0 1002 1002"/>
                <a:gd name="T1" fmla="*/ T0 w 683"/>
                <a:gd name="T2" fmla="+- 0 2015 1674"/>
                <a:gd name="T3" fmla="*/ 2015 h 683"/>
                <a:gd name="T4" fmla="+- 0 1012 1002"/>
                <a:gd name="T5" fmla="*/ T4 w 683"/>
                <a:gd name="T6" fmla="+- 0 1933 1674"/>
                <a:gd name="T7" fmla="*/ 1933 h 683"/>
                <a:gd name="T8" fmla="+- 0 1040 1002"/>
                <a:gd name="T9" fmla="*/ T8 w 683"/>
                <a:gd name="T10" fmla="+- 0 1858 1674"/>
                <a:gd name="T11" fmla="*/ 1858 h 683"/>
                <a:gd name="T12" fmla="+- 0 1084 1002"/>
                <a:gd name="T13" fmla="*/ T12 w 683"/>
                <a:gd name="T14" fmla="+- 0 1793 1674"/>
                <a:gd name="T15" fmla="*/ 1793 h 683"/>
                <a:gd name="T16" fmla="+- 0 1142 1002"/>
                <a:gd name="T17" fmla="*/ T16 w 683"/>
                <a:gd name="T18" fmla="+- 0 1740 1674"/>
                <a:gd name="T19" fmla="*/ 1740 h 683"/>
                <a:gd name="T20" fmla="+- 0 1211 1002"/>
                <a:gd name="T21" fmla="*/ T20 w 683"/>
                <a:gd name="T22" fmla="+- 0 1701 1674"/>
                <a:gd name="T23" fmla="*/ 1701 h 683"/>
                <a:gd name="T24" fmla="+- 0 1288 1002"/>
                <a:gd name="T25" fmla="*/ T24 w 683"/>
                <a:gd name="T26" fmla="+- 0 1678 1674"/>
                <a:gd name="T27" fmla="*/ 1678 h 683"/>
                <a:gd name="T28" fmla="+- 0 1344 1002"/>
                <a:gd name="T29" fmla="*/ T28 w 683"/>
                <a:gd name="T30" fmla="+- 0 1674 1674"/>
                <a:gd name="T31" fmla="*/ 1674 h 683"/>
                <a:gd name="T32" fmla="+- 0 1372 1002"/>
                <a:gd name="T33" fmla="*/ T32 w 683"/>
                <a:gd name="T34" fmla="+- 0 1675 1674"/>
                <a:gd name="T35" fmla="*/ 1675 h 683"/>
                <a:gd name="T36" fmla="+- 0 1452 1002"/>
                <a:gd name="T37" fmla="*/ T36 w 683"/>
                <a:gd name="T38" fmla="+- 0 1691 1674"/>
                <a:gd name="T39" fmla="*/ 1691 h 683"/>
                <a:gd name="T40" fmla="+- 0 1524 1002"/>
                <a:gd name="T41" fmla="*/ T40 w 683"/>
                <a:gd name="T42" fmla="+- 0 1725 1674"/>
                <a:gd name="T43" fmla="*/ 1725 h 683"/>
                <a:gd name="T44" fmla="+- 0 1585 1002"/>
                <a:gd name="T45" fmla="*/ T44 w 683"/>
                <a:gd name="T46" fmla="+- 0 1774 1674"/>
                <a:gd name="T47" fmla="*/ 1774 h 683"/>
                <a:gd name="T48" fmla="+- 0 1634 1002"/>
                <a:gd name="T49" fmla="*/ T48 w 683"/>
                <a:gd name="T50" fmla="+- 0 1835 1674"/>
                <a:gd name="T51" fmla="*/ 1835 h 683"/>
                <a:gd name="T52" fmla="+- 0 1668 1002"/>
                <a:gd name="T53" fmla="*/ T52 w 683"/>
                <a:gd name="T54" fmla="+- 0 1907 1674"/>
                <a:gd name="T55" fmla="*/ 1907 h 683"/>
                <a:gd name="T56" fmla="+- 0 1684 1002"/>
                <a:gd name="T57" fmla="*/ T56 w 683"/>
                <a:gd name="T58" fmla="+- 0 1987 1674"/>
                <a:gd name="T59" fmla="*/ 1987 h 683"/>
                <a:gd name="T60" fmla="+- 0 1685 1002"/>
                <a:gd name="T61" fmla="*/ T60 w 683"/>
                <a:gd name="T62" fmla="+- 0 2015 1674"/>
                <a:gd name="T63" fmla="*/ 2015 h 683"/>
                <a:gd name="T64" fmla="+- 0 1684 1002"/>
                <a:gd name="T65" fmla="*/ T64 w 683"/>
                <a:gd name="T66" fmla="+- 0 2043 1674"/>
                <a:gd name="T67" fmla="*/ 2043 h 683"/>
                <a:gd name="T68" fmla="+- 0 1668 1002"/>
                <a:gd name="T69" fmla="*/ T68 w 683"/>
                <a:gd name="T70" fmla="+- 0 2123 1674"/>
                <a:gd name="T71" fmla="*/ 2123 h 683"/>
                <a:gd name="T72" fmla="+- 0 1634 1002"/>
                <a:gd name="T73" fmla="*/ T72 w 683"/>
                <a:gd name="T74" fmla="+- 0 2195 1674"/>
                <a:gd name="T75" fmla="*/ 2195 h 683"/>
                <a:gd name="T76" fmla="+- 0 1585 1002"/>
                <a:gd name="T77" fmla="*/ T76 w 683"/>
                <a:gd name="T78" fmla="+- 0 2257 1674"/>
                <a:gd name="T79" fmla="*/ 2257 h 683"/>
                <a:gd name="T80" fmla="+- 0 1524 1002"/>
                <a:gd name="T81" fmla="*/ T80 w 683"/>
                <a:gd name="T82" fmla="+- 0 2306 1674"/>
                <a:gd name="T83" fmla="*/ 2306 h 683"/>
                <a:gd name="T84" fmla="+- 0 1452 1002"/>
                <a:gd name="T85" fmla="*/ T84 w 683"/>
                <a:gd name="T86" fmla="+- 0 2340 1674"/>
                <a:gd name="T87" fmla="*/ 2340 h 683"/>
                <a:gd name="T88" fmla="+- 0 1372 1002"/>
                <a:gd name="T89" fmla="*/ T88 w 683"/>
                <a:gd name="T90" fmla="+- 0 2356 1674"/>
                <a:gd name="T91" fmla="*/ 2356 h 683"/>
                <a:gd name="T92" fmla="+- 0 1344 1002"/>
                <a:gd name="T93" fmla="*/ T92 w 683"/>
                <a:gd name="T94" fmla="+- 0 2357 1674"/>
                <a:gd name="T95" fmla="*/ 2357 h 683"/>
                <a:gd name="T96" fmla="+- 0 1316 1002"/>
                <a:gd name="T97" fmla="*/ T96 w 683"/>
                <a:gd name="T98" fmla="+- 0 2356 1674"/>
                <a:gd name="T99" fmla="*/ 2356 h 683"/>
                <a:gd name="T100" fmla="+- 0 1236 1002"/>
                <a:gd name="T101" fmla="*/ T100 w 683"/>
                <a:gd name="T102" fmla="+- 0 2340 1674"/>
                <a:gd name="T103" fmla="*/ 2340 h 683"/>
                <a:gd name="T104" fmla="+- 0 1164 1002"/>
                <a:gd name="T105" fmla="*/ T104 w 683"/>
                <a:gd name="T106" fmla="+- 0 2306 1674"/>
                <a:gd name="T107" fmla="*/ 2306 h 683"/>
                <a:gd name="T108" fmla="+- 0 1102 1002"/>
                <a:gd name="T109" fmla="*/ T108 w 683"/>
                <a:gd name="T110" fmla="+- 0 2257 1674"/>
                <a:gd name="T111" fmla="*/ 2257 h 683"/>
                <a:gd name="T112" fmla="+- 0 1053 1002"/>
                <a:gd name="T113" fmla="*/ T112 w 683"/>
                <a:gd name="T114" fmla="+- 0 2195 1674"/>
                <a:gd name="T115" fmla="*/ 2195 h 683"/>
                <a:gd name="T116" fmla="+- 0 1019 1002"/>
                <a:gd name="T117" fmla="*/ T116 w 683"/>
                <a:gd name="T118" fmla="+- 0 2123 1674"/>
                <a:gd name="T119" fmla="*/ 2123 h 683"/>
                <a:gd name="T120" fmla="+- 0 1003 1002"/>
                <a:gd name="T121" fmla="*/ T120 w 683"/>
                <a:gd name="T122" fmla="+- 0 2043 1674"/>
                <a:gd name="T123" fmla="*/ 2043 h 683"/>
                <a:gd name="T124" fmla="+- 0 1002 1002"/>
                <a:gd name="T125" fmla="*/ T124 w 683"/>
                <a:gd name="T126" fmla="+- 0 2015 1674"/>
                <a:gd name="T127" fmla="*/ 2015 h 6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683" h="683">
                  <a:moveTo>
                    <a:pt x="0" y="341"/>
                  </a:moveTo>
                  <a:lnTo>
                    <a:pt x="10" y="259"/>
                  </a:lnTo>
                  <a:lnTo>
                    <a:pt x="38" y="184"/>
                  </a:lnTo>
                  <a:lnTo>
                    <a:pt x="82" y="119"/>
                  </a:lnTo>
                  <a:lnTo>
                    <a:pt x="140" y="66"/>
                  </a:lnTo>
                  <a:lnTo>
                    <a:pt x="209" y="27"/>
                  </a:lnTo>
                  <a:lnTo>
                    <a:pt x="286" y="4"/>
                  </a:lnTo>
                  <a:lnTo>
                    <a:pt x="342" y="0"/>
                  </a:lnTo>
                  <a:lnTo>
                    <a:pt x="370" y="1"/>
                  </a:lnTo>
                  <a:lnTo>
                    <a:pt x="450" y="17"/>
                  </a:lnTo>
                  <a:lnTo>
                    <a:pt x="522" y="51"/>
                  </a:lnTo>
                  <a:lnTo>
                    <a:pt x="583" y="100"/>
                  </a:lnTo>
                  <a:lnTo>
                    <a:pt x="632" y="161"/>
                  </a:lnTo>
                  <a:lnTo>
                    <a:pt x="666" y="233"/>
                  </a:lnTo>
                  <a:lnTo>
                    <a:pt x="682" y="313"/>
                  </a:lnTo>
                  <a:lnTo>
                    <a:pt x="683" y="341"/>
                  </a:lnTo>
                  <a:lnTo>
                    <a:pt x="682" y="369"/>
                  </a:lnTo>
                  <a:lnTo>
                    <a:pt x="666" y="449"/>
                  </a:lnTo>
                  <a:lnTo>
                    <a:pt x="632" y="521"/>
                  </a:lnTo>
                  <a:lnTo>
                    <a:pt x="583" y="583"/>
                  </a:lnTo>
                  <a:lnTo>
                    <a:pt x="522" y="632"/>
                  </a:lnTo>
                  <a:lnTo>
                    <a:pt x="450" y="666"/>
                  </a:lnTo>
                  <a:lnTo>
                    <a:pt x="370" y="682"/>
                  </a:lnTo>
                  <a:lnTo>
                    <a:pt x="342" y="683"/>
                  </a:lnTo>
                  <a:lnTo>
                    <a:pt x="314" y="682"/>
                  </a:lnTo>
                  <a:lnTo>
                    <a:pt x="234" y="666"/>
                  </a:lnTo>
                  <a:lnTo>
                    <a:pt x="162" y="632"/>
                  </a:lnTo>
                  <a:lnTo>
                    <a:pt x="100" y="583"/>
                  </a:lnTo>
                  <a:lnTo>
                    <a:pt x="51" y="521"/>
                  </a:lnTo>
                  <a:lnTo>
                    <a:pt x="17" y="449"/>
                  </a:lnTo>
                  <a:lnTo>
                    <a:pt x="1" y="369"/>
                  </a:lnTo>
                  <a:lnTo>
                    <a:pt x="0" y="341"/>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
        <p:nvSpPr>
          <p:cNvPr id="23" name="Content Placeholder 5"/>
          <p:cNvSpPr>
            <a:spLocks noGrp="1"/>
          </p:cNvSpPr>
          <p:nvPr>
            <p:ph idx="1"/>
          </p:nvPr>
        </p:nvSpPr>
        <p:spPr>
          <a:xfrm>
            <a:off x="563566" y="1988671"/>
            <a:ext cx="3498705" cy="3268836"/>
          </a:xfrm>
        </p:spPr>
        <p:txBody>
          <a:bodyPr>
            <a:normAutofit fontScale="92500" lnSpcReduction="20000"/>
          </a:bodyPr>
          <a:lstStyle/>
          <a:p>
            <a:pPr marL="47308" lvl="1" indent="0">
              <a:buNone/>
            </a:pPr>
            <a:r>
              <a:rPr lang="en-US" altLang="en-US" dirty="0">
                <a:solidFill>
                  <a:schemeClr val="tx1"/>
                </a:solidFill>
              </a:rPr>
              <a:t>ERP systems can be defined different ways</a:t>
            </a:r>
          </a:p>
          <a:p>
            <a:pPr marL="512763" lvl="1" indent="-282575">
              <a:buFont typeface="Arial" panose="020B0604020202020204" pitchFamily="34" charset="0"/>
              <a:buChar char="•"/>
            </a:pPr>
            <a:r>
              <a:rPr lang="en-US" altLang="en-US" dirty="0">
                <a:solidFill>
                  <a:schemeClr val="tx1"/>
                </a:solidFill>
              </a:rPr>
              <a:t>By major functional areas</a:t>
            </a:r>
          </a:p>
          <a:p>
            <a:pPr marL="512763" lvl="1" indent="-282575">
              <a:buFont typeface="Arial" panose="020B0604020202020204" pitchFamily="34" charset="0"/>
              <a:buChar char="•"/>
            </a:pPr>
            <a:r>
              <a:rPr lang="en-US" altLang="en-US" dirty="0">
                <a:solidFill>
                  <a:schemeClr val="tx1"/>
                </a:solidFill>
              </a:rPr>
              <a:t>By detailed software </a:t>
            </a:r>
            <a:r>
              <a:rPr lang="en-US" altLang="en-US" dirty="0" smtClean="0">
                <a:solidFill>
                  <a:schemeClr val="tx1"/>
                </a:solidFill>
              </a:rPr>
              <a:t>modules</a:t>
            </a:r>
          </a:p>
          <a:p>
            <a:pPr marL="687388" lvl="1" indent="-457200">
              <a:buFont typeface="Arial" panose="020B0604020202020204" pitchFamily="34" charset="0"/>
              <a:buChar char="•"/>
            </a:pPr>
            <a:endParaRPr lang="en-US" altLang="en-US" dirty="0">
              <a:solidFill>
                <a:schemeClr val="tx1"/>
              </a:solidFill>
            </a:endParaRPr>
          </a:p>
          <a:p>
            <a:pPr marL="0" lvl="1" indent="0">
              <a:buNone/>
            </a:pPr>
            <a:r>
              <a:rPr lang="en-US" dirty="0" smtClean="0">
                <a:solidFill>
                  <a:schemeClr val="tx1"/>
                </a:solidFill>
              </a:rPr>
              <a:t>One Washington is focused on the business processes common to all agencies in these functional areas</a:t>
            </a:r>
            <a:endParaRPr lang="en-US" sz="2000" dirty="0">
              <a:ea typeface="Calibri" panose="020F0502020204030204" pitchFamily="34" charset="0"/>
            </a:endParaRPr>
          </a:p>
          <a:p>
            <a:endParaRPr lang="en-US" sz="2000" dirty="0"/>
          </a:p>
        </p:txBody>
      </p:sp>
    </p:spTree>
    <p:extLst>
      <p:ext uri="{BB962C8B-B14F-4D97-AF65-F5344CB8AC3E}">
        <p14:creationId xmlns:p14="http://schemas.microsoft.com/office/powerpoint/2010/main" val="29540307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3626" y="300124"/>
            <a:ext cx="9875520" cy="1181100"/>
          </a:xfrm>
        </p:spPr>
        <p:txBody>
          <a:bodyPr anchor="t">
            <a:normAutofit/>
          </a:bodyPr>
          <a:lstStyle/>
          <a:p>
            <a:r>
              <a:rPr lang="en-US" sz="4000" b="1" dirty="0">
                <a:solidFill>
                  <a:schemeClr val="accent6">
                    <a:lumMod val="50000"/>
                  </a:schemeClr>
                </a:solidFill>
              </a:rPr>
              <a:t>Enterprise Resource Planning (ERP)</a:t>
            </a:r>
          </a:p>
        </p:txBody>
      </p:sp>
      <p:sp>
        <p:nvSpPr>
          <p:cNvPr id="4" name="Slide Number Placeholder 3"/>
          <p:cNvSpPr>
            <a:spLocks noGrp="1"/>
          </p:cNvSpPr>
          <p:nvPr>
            <p:ph type="sldNum" sz="quarter" idx="12"/>
          </p:nvPr>
        </p:nvSpPr>
        <p:spPr>
          <a:xfrm>
            <a:off x="9340681" y="6284736"/>
            <a:ext cx="1656931" cy="33767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8EC599-E9BA-49DE-9E9C-9696BB627D2A}"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2" name="Rectangle 1"/>
          <p:cNvSpPr/>
          <p:nvPr/>
        </p:nvSpPr>
        <p:spPr>
          <a:xfrm>
            <a:off x="646689" y="1238091"/>
            <a:ext cx="5120869" cy="4297680"/>
          </a:xfrm>
          <a:prstGeom prst="rect">
            <a:avLst/>
          </a:prstGeom>
          <a:ln w="19050">
            <a:solidFill>
              <a:schemeClr val="tx1"/>
            </a:solidFill>
          </a:ln>
        </p:spPr>
        <p:txBody>
          <a:bodyPr wrap="square">
            <a:spAutoFit/>
          </a:bodyPr>
          <a:lstStyle/>
          <a:p>
            <a:pPr marL="0" marR="0" lvl="0" indent="0" algn="l" defTabSz="914400" rtl="0" eaLnBrk="1" fontAlgn="auto" latinLnBrk="0" hangingPunct="1">
              <a:spcBef>
                <a:spcPts val="0"/>
              </a:spcBef>
              <a:spcAft>
                <a:spcPts val="12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rbel" panose="020B0503020204020204"/>
                <a:ea typeface="Calibri" panose="020F0502020204030204" pitchFamily="34" charset="0"/>
                <a:cs typeface="+mn-cs"/>
              </a:rPr>
              <a:t>Successful Organizations:</a:t>
            </a:r>
          </a:p>
          <a:p>
            <a:pPr marL="285750" marR="0" lvl="0" indent="-285750" algn="l" defTabSz="914400" rtl="0" eaLnBrk="1" fontAlgn="auto" latinLnBrk="0" hangingPunct="1">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orbel" panose="020B0503020204020204"/>
                <a:ea typeface="Calibri" panose="020F0502020204030204" pitchFamily="34" charset="0"/>
                <a:cs typeface="+mn-cs"/>
              </a:rPr>
              <a:t>Tend to have highly integrated, automated systems</a:t>
            </a:r>
          </a:p>
          <a:p>
            <a:pPr marL="285750" marR="0" lvl="0" indent="-285750" algn="l" defTabSz="914400" rtl="0" eaLnBrk="1" fontAlgn="auto" latinLnBrk="0" hangingPunct="1">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orbel" panose="020B0503020204020204"/>
                <a:ea typeface="Calibri" panose="020F0502020204030204" pitchFamily="34" charset="0"/>
                <a:cs typeface="+mn-cs"/>
              </a:rPr>
              <a:t>Include budgeting, finance, procurement, human resources, technology, and assets</a:t>
            </a:r>
          </a:p>
          <a:p>
            <a:pPr marL="285750" marR="0" lvl="0" indent="-285750" algn="l" defTabSz="914400" rtl="0" eaLnBrk="1" fontAlgn="auto" latinLnBrk="0" hangingPunct="1">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orbel" panose="020B0503020204020204"/>
                <a:ea typeface="Calibri" panose="020F0502020204030204" pitchFamily="34" charset="0"/>
                <a:cs typeface="+mn-cs"/>
              </a:rPr>
              <a:t>Can deliver critical information quickly and accurately</a:t>
            </a:r>
          </a:p>
        </p:txBody>
      </p:sp>
      <p:sp>
        <p:nvSpPr>
          <p:cNvPr id="6" name="Rectangle 5"/>
          <p:cNvSpPr/>
          <p:nvPr/>
        </p:nvSpPr>
        <p:spPr>
          <a:xfrm>
            <a:off x="5876743" y="1238091"/>
            <a:ext cx="5120869" cy="4297680"/>
          </a:xfrm>
          <a:prstGeom prst="rect">
            <a:avLst/>
          </a:prstGeom>
          <a:ln w="19050">
            <a:solidFill>
              <a:schemeClr val="tx1"/>
            </a:solidFill>
          </a:ln>
        </p:spPr>
        <p:txBody>
          <a:bodyPr wrap="square">
            <a:spAutoFit/>
          </a:bodyPr>
          <a:lstStyle/>
          <a:p>
            <a:pPr marL="0" marR="0" lvl="0" indent="0" algn="l" defTabSz="914400" rtl="0" eaLnBrk="1" fontAlgn="auto" latinLnBrk="0" hangingPunct="1">
              <a:spcBef>
                <a:spcPts val="0"/>
              </a:spcBef>
              <a:spcAft>
                <a:spcPts val="12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rbel" panose="020B0503020204020204"/>
                <a:ea typeface="Calibri" panose="020F0502020204030204" pitchFamily="34" charset="0"/>
                <a:cs typeface="+mn-cs"/>
              </a:rPr>
              <a:t>Less Successful Organizations:</a:t>
            </a:r>
          </a:p>
          <a:p>
            <a:pPr marL="285750" marR="0" lvl="0" indent="-285750" algn="l" defTabSz="914400" rtl="0" eaLnBrk="1" fontAlgn="auto" latinLnBrk="0" hangingPunct="1">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orbel" panose="020B0503020204020204"/>
                <a:ea typeface="Calibri" panose="020F0502020204030204" pitchFamily="34" charset="0"/>
                <a:cs typeface="+mn-cs"/>
              </a:rPr>
              <a:t>Tend to have disjointed, manual applications</a:t>
            </a:r>
          </a:p>
          <a:p>
            <a:pPr marL="285750" marR="0" lvl="0" indent="-285750" algn="l" defTabSz="914400" rtl="0" eaLnBrk="1" fontAlgn="auto" latinLnBrk="0" hangingPunct="1">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orbel" panose="020B0503020204020204"/>
                <a:ea typeface="Calibri" panose="020F0502020204030204" pitchFamily="34" charset="0"/>
                <a:cs typeface="+mn-cs"/>
              </a:rPr>
              <a:t>Systems may be scattered across the organization &amp; joined together by multiple technical or human interfaces </a:t>
            </a:r>
          </a:p>
          <a:p>
            <a:pPr marL="285750" marR="0" lvl="0" indent="-285750" algn="l" defTabSz="914400" rtl="0" eaLnBrk="1" fontAlgn="auto" latinLnBrk="0" hangingPunct="1">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orbel" panose="020B0503020204020204"/>
                <a:ea typeface="Calibri" panose="020F0502020204030204" pitchFamily="34" charset="0"/>
                <a:cs typeface="+mn-cs"/>
              </a:rPr>
              <a:t>Difficult to obtain high quality of information to make key decisions in a timely way</a:t>
            </a:r>
          </a:p>
        </p:txBody>
      </p:sp>
    </p:spTree>
    <p:extLst>
      <p:ext uri="{BB962C8B-B14F-4D97-AF65-F5344CB8AC3E}">
        <p14:creationId xmlns:p14="http://schemas.microsoft.com/office/powerpoint/2010/main" val="31287840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4929" y="285165"/>
            <a:ext cx="10430691" cy="758910"/>
          </a:xfrm>
        </p:spPr>
        <p:txBody>
          <a:bodyPr anchor="t">
            <a:normAutofit/>
          </a:bodyPr>
          <a:lstStyle/>
          <a:p>
            <a:r>
              <a:rPr lang="en-US" sz="4000" dirty="0"/>
              <a:t>Benefits of an Enterprise approach to ERP </a:t>
            </a:r>
          </a:p>
        </p:txBody>
      </p:sp>
      <p:sp>
        <p:nvSpPr>
          <p:cNvPr id="7" name="Text Placeholder 6"/>
          <p:cNvSpPr>
            <a:spLocks noGrp="1"/>
          </p:cNvSpPr>
          <p:nvPr>
            <p:ph type="body" idx="1"/>
          </p:nvPr>
        </p:nvSpPr>
        <p:spPr>
          <a:xfrm>
            <a:off x="672488" y="1292772"/>
            <a:ext cx="3499338" cy="970565"/>
          </a:xfrm>
          <a:solidFill>
            <a:srgbClr val="336600"/>
          </a:solidFill>
          <a:ln>
            <a:solidFill>
              <a:schemeClr val="accent1"/>
            </a:solidFill>
          </a:ln>
        </p:spPr>
        <p:txBody>
          <a:bodyPr>
            <a:noAutofit/>
          </a:bodyPr>
          <a:lstStyle/>
          <a:p>
            <a:pPr algn="ctr"/>
            <a:r>
              <a:rPr lang="en-US" altLang="en-US" dirty="0">
                <a:solidFill>
                  <a:srgbClr val="FFFFFF"/>
                </a:solidFill>
              </a:rPr>
              <a:t>Encourages cross boundary coordination</a:t>
            </a:r>
          </a:p>
        </p:txBody>
      </p:sp>
      <p:sp>
        <p:nvSpPr>
          <p:cNvPr id="8" name="Content Placeholder 7"/>
          <p:cNvSpPr>
            <a:spLocks noGrp="1"/>
          </p:cNvSpPr>
          <p:nvPr>
            <p:ph sz="half" idx="2"/>
          </p:nvPr>
        </p:nvSpPr>
        <p:spPr>
          <a:xfrm>
            <a:off x="672488" y="2270801"/>
            <a:ext cx="3499338" cy="3704330"/>
          </a:xfrm>
          <a:ln>
            <a:solidFill>
              <a:schemeClr val="accent1"/>
            </a:solidFill>
          </a:ln>
        </p:spPr>
        <p:txBody>
          <a:bodyPr/>
          <a:lstStyle/>
          <a:p>
            <a:pPr marL="573088" lvl="1" indent="-342900"/>
            <a:r>
              <a:rPr lang="en-US" altLang="en-US" sz="2400" dirty="0"/>
              <a:t>Unified business processes across programs &amp; organizations</a:t>
            </a:r>
          </a:p>
          <a:p>
            <a:pPr marL="573088" lvl="1" indent="-342900"/>
            <a:r>
              <a:rPr lang="en-US" altLang="en-US" sz="2400" dirty="0"/>
              <a:t>Applications work together</a:t>
            </a:r>
          </a:p>
          <a:p>
            <a:pPr marL="573088" lvl="1" indent="-342900"/>
            <a:r>
              <a:rPr lang="en-US" altLang="en-US" sz="2400" dirty="0"/>
              <a:t>Data exchange across systems</a:t>
            </a:r>
          </a:p>
        </p:txBody>
      </p:sp>
      <p:sp>
        <p:nvSpPr>
          <p:cNvPr id="9" name="Text Placeholder 8"/>
          <p:cNvSpPr>
            <a:spLocks noGrp="1"/>
          </p:cNvSpPr>
          <p:nvPr>
            <p:ph type="body" sz="quarter" idx="3"/>
          </p:nvPr>
        </p:nvSpPr>
        <p:spPr>
          <a:xfrm>
            <a:off x="4171826" y="1292772"/>
            <a:ext cx="3499338" cy="970565"/>
          </a:xfrm>
          <a:solidFill>
            <a:srgbClr val="336600"/>
          </a:solidFill>
          <a:ln>
            <a:solidFill>
              <a:schemeClr val="accent1"/>
            </a:solidFill>
          </a:ln>
        </p:spPr>
        <p:txBody>
          <a:bodyPr vert="horz" lIns="91440" tIns="45720" rIns="91440" bIns="45720" rtlCol="0" anchor="ctr">
            <a:normAutofit/>
          </a:bodyPr>
          <a:lstStyle/>
          <a:p>
            <a:pPr algn="ctr"/>
            <a:r>
              <a:rPr lang="en-US" altLang="en-US" dirty="0">
                <a:solidFill>
                  <a:srgbClr val="FFFFFF"/>
                </a:solidFill>
              </a:rPr>
              <a:t>Creates operational efficiencies</a:t>
            </a:r>
          </a:p>
        </p:txBody>
      </p:sp>
      <p:sp>
        <p:nvSpPr>
          <p:cNvPr id="10" name="Content Placeholder 9"/>
          <p:cNvSpPr>
            <a:spLocks noGrp="1"/>
          </p:cNvSpPr>
          <p:nvPr>
            <p:ph sz="quarter" idx="4"/>
          </p:nvPr>
        </p:nvSpPr>
        <p:spPr>
          <a:xfrm>
            <a:off x="4171826" y="2270801"/>
            <a:ext cx="3499338" cy="3704330"/>
          </a:xfrm>
          <a:ln>
            <a:solidFill>
              <a:schemeClr val="accent1"/>
            </a:solidFill>
          </a:ln>
        </p:spPr>
        <p:txBody>
          <a:bodyPr vert="horz" lIns="91440" tIns="45720" rIns="91440" bIns="45720" rtlCol="0">
            <a:normAutofit fontScale="92500" lnSpcReduction="10000"/>
          </a:bodyPr>
          <a:lstStyle/>
          <a:p>
            <a:pPr marL="573088" lvl="1" indent="-342900"/>
            <a:r>
              <a:rPr lang="en-US" altLang="en-US" sz="2400" dirty="0"/>
              <a:t>Standardize processes and data</a:t>
            </a:r>
          </a:p>
          <a:p>
            <a:pPr marL="573088" lvl="1" indent="-342900"/>
            <a:r>
              <a:rPr lang="en-US" altLang="en-US" sz="2400" dirty="0"/>
              <a:t>Simplify processes and data</a:t>
            </a:r>
          </a:p>
          <a:p>
            <a:pPr marL="573088" lvl="1" indent="-342900"/>
            <a:r>
              <a:rPr lang="en-US" altLang="en-US" sz="2400" dirty="0"/>
              <a:t>Streamline processes</a:t>
            </a:r>
          </a:p>
          <a:p>
            <a:pPr marL="573088" lvl="1" indent="-342900"/>
            <a:r>
              <a:rPr lang="en-US" altLang="en-US" sz="2400" dirty="0"/>
              <a:t>Improve workflows</a:t>
            </a:r>
          </a:p>
          <a:p>
            <a:pPr marL="573088" lvl="1" indent="-342900"/>
            <a:r>
              <a:rPr lang="en-US" altLang="en-US" sz="2400" dirty="0"/>
              <a:t>Improve productivity</a:t>
            </a:r>
          </a:p>
          <a:p>
            <a:pPr marL="573088" lvl="1" indent="-342900"/>
            <a:r>
              <a:rPr lang="en-US" altLang="en-US" sz="2400" dirty="0"/>
              <a:t>Increase cycle time and reduce errors</a:t>
            </a:r>
          </a:p>
          <a:p>
            <a:pPr marL="573088" lvl="1" indent="-342900"/>
            <a:r>
              <a:rPr lang="en-US" altLang="en-US" sz="2400" dirty="0"/>
              <a:t>Reduce Total Cost of Ownership (TCO)</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863CF-6B96-420F-A99F-AAA3CB88A28A}" type="slidenum">
              <a:rPr kumimoji="0" lang="en-US" sz="1200" b="0" i="0" u="none" strike="noStrike" kern="1200" cap="none" spc="0" normalizeH="0" baseline="0" noProof="0" smtClean="0">
                <a:ln>
                  <a:noFill/>
                </a:ln>
                <a:solidFill>
                  <a:srgbClr val="336600"/>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rgbClr val="336600"/>
              </a:solidFill>
              <a:effectLst/>
              <a:uLnTx/>
              <a:uFillTx/>
              <a:latin typeface="Corbel" panose="020B0503020204020204"/>
              <a:ea typeface="+mn-ea"/>
              <a:cs typeface="+mn-cs"/>
            </a:endParaRPr>
          </a:p>
        </p:txBody>
      </p:sp>
      <p:sp>
        <p:nvSpPr>
          <p:cNvPr id="11" name="Text Placeholder 8"/>
          <p:cNvSpPr txBox="1">
            <a:spLocks/>
          </p:cNvSpPr>
          <p:nvPr/>
        </p:nvSpPr>
        <p:spPr>
          <a:xfrm>
            <a:off x="7671164" y="1292772"/>
            <a:ext cx="3499338" cy="970565"/>
          </a:xfrm>
          <a:prstGeom prst="rect">
            <a:avLst/>
          </a:prstGeom>
          <a:solidFill>
            <a:srgbClr val="336600"/>
          </a:solidFill>
          <a:ln>
            <a:solidFill>
              <a:schemeClr val="accent1"/>
            </a:solidFill>
          </a:ln>
        </p:spPr>
        <p:txBody>
          <a:bodyPr vert="horz" lIns="91440" tIns="45720" rIns="91440" bIns="45720" rtlCol="0" anchor="ctr">
            <a:normAutofit/>
          </a:bodyPr>
          <a:lstStyle>
            <a:lvl1pPr indent="0" algn="ctr">
              <a:lnSpc>
                <a:spcPct val="90000"/>
              </a:lnSpc>
              <a:spcBef>
                <a:spcPts val="0"/>
              </a:spcBef>
              <a:buClr>
                <a:schemeClr val="accent1"/>
              </a:buClr>
              <a:buSzPct val="80000"/>
              <a:buFont typeface="Corbel" pitchFamily="34" charset="0"/>
              <a:buNone/>
              <a:defRPr sz="2400" b="1"/>
            </a:lvl1pPr>
            <a:lvl2pPr indent="0">
              <a:lnSpc>
                <a:spcPct val="90000"/>
              </a:lnSpc>
              <a:spcBef>
                <a:spcPts val="200"/>
              </a:spcBef>
              <a:spcAft>
                <a:spcPts val="400"/>
              </a:spcAft>
              <a:buClr>
                <a:schemeClr val="accent1"/>
              </a:buClr>
              <a:buSzPct val="80000"/>
              <a:buFont typeface="Corbel" pitchFamily="34" charset="0"/>
              <a:buNone/>
              <a:defRPr sz="2000" b="1"/>
            </a:lvl2pPr>
            <a:lvl3pPr indent="0">
              <a:lnSpc>
                <a:spcPct val="90000"/>
              </a:lnSpc>
              <a:spcBef>
                <a:spcPts val="200"/>
              </a:spcBef>
              <a:spcAft>
                <a:spcPts val="400"/>
              </a:spcAft>
              <a:buClr>
                <a:schemeClr val="accent1"/>
              </a:buClr>
              <a:buSzPct val="80000"/>
              <a:buFont typeface="Corbel" pitchFamily="34" charset="0"/>
              <a:buNone/>
              <a:defRPr b="1"/>
            </a:lvl3pPr>
            <a:lvl4pPr indent="0">
              <a:lnSpc>
                <a:spcPct val="90000"/>
              </a:lnSpc>
              <a:spcBef>
                <a:spcPts val="200"/>
              </a:spcBef>
              <a:spcAft>
                <a:spcPts val="400"/>
              </a:spcAft>
              <a:buClr>
                <a:schemeClr val="accent1"/>
              </a:buClr>
              <a:buSzPct val="80000"/>
              <a:buFont typeface="Corbel" pitchFamily="34" charset="0"/>
              <a:buNone/>
              <a:defRPr sz="1600" b="1"/>
            </a:lvl4pPr>
            <a:lvl5pPr indent="0">
              <a:lnSpc>
                <a:spcPct val="90000"/>
              </a:lnSpc>
              <a:spcBef>
                <a:spcPts val="200"/>
              </a:spcBef>
              <a:spcAft>
                <a:spcPts val="400"/>
              </a:spcAft>
              <a:buClr>
                <a:schemeClr val="accent1"/>
              </a:buClr>
              <a:buSzPct val="80000"/>
              <a:buFont typeface="Corbel" pitchFamily="34" charset="0"/>
              <a:buNone/>
              <a:defRPr sz="1600" b="1"/>
            </a:lvl5pPr>
            <a:lvl6pPr indent="0">
              <a:lnSpc>
                <a:spcPct val="90000"/>
              </a:lnSpc>
              <a:spcBef>
                <a:spcPts val="200"/>
              </a:spcBef>
              <a:spcAft>
                <a:spcPts val="400"/>
              </a:spcAft>
              <a:buClr>
                <a:schemeClr val="accent1"/>
              </a:buClr>
              <a:buSzPct val="80000"/>
              <a:buFont typeface="Corbel" pitchFamily="34" charset="0"/>
              <a:buNone/>
              <a:defRPr sz="1600" b="1">
                <a:solidFill>
                  <a:schemeClr val="accent1"/>
                </a:solidFill>
              </a:defRPr>
            </a:lvl6pPr>
            <a:lvl7pPr indent="0">
              <a:lnSpc>
                <a:spcPct val="90000"/>
              </a:lnSpc>
              <a:spcBef>
                <a:spcPts val="200"/>
              </a:spcBef>
              <a:spcAft>
                <a:spcPts val="400"/>
              </a:spcAft>
              <a:buClr>
                <a:schemeClr val="accent1"/>
              </a:buClr>
              <a:buSzPct val="80000"/>
              <a:buFont typeface="Corbel" pitchFamily="34" charset="0"/>
              <a:buNone/>
              <a:defRPr sz="1600" b="1">
                <a:solidFill>
                  <a:schemeClr val="accent1"/>
                </a:solidFill>
              </a:defRPr>
            </a:lvl7pPr>
            <a:lvl8pPr indent="0">
              <a:lnSpc>
                <a:spcPct val="90000"/>
              </a:lnSpc>
              <a:spcBef>
                <a:spcPts val="200"/>
              </a:spcBef>
              <a:spcAft>
                <a:spcPts val="400"/>
              </a:spcAft>
              <a:buClr>
                <a:schemeClr val="accent1"/>
              </a:buClr>
              <a:buSzPct val="80000"/>
              <a:buFont typeface="Corbel" pitchFamily="34" charset="0"/>
              <a:buNone/>
              <a:defRPr sz="1600" b="1">
                <a:solidFill>
                  <a:schemeClr val="accent1"/>
                </a:solidFill>
              </a:defRPr>
            </a:lvl8pPr>
            <a:lvl9pPr indent="0">
              <a:lnSpc>
                <a:spcPct val="90000"/>
              </a:lnSpc>
              <a:spcBef>
                <a:spcPts val="200"/>
              </a:spcBef>
              <a:spcAft>
                <a:spcPts val="400"/>
              </a:spcAft>
              <a:buClr>
                <a:schemeClr val="accent1"/>
              </a:buClr>
              <a:buSzPct val="80000"/>
              <a:buFont typeface="Corbel" pitchFamily="34" charset="0"/>
              <a:buNone/>
              <a:defRPr sz="1600" b="1">
                <a:solidFill>
                  <a:schemeClr val="accent1"/>
                </a:solidFill>
              </a:defRPr>
            </a:lvl9pPr>
          </a:lstStyle>
          <a:p>
            <a:pPr marL="0" marR="0" lvl="0" indent="0" algn="ctr" defTabSz="914400" rtl="0" eaLnBrk="1" fontAlgn="auto" latinLnBrk="0" hangingPunct="1">
              <a:lnSpc>
                <a:spcPct val="90000"/>
              </a:lnSpc>
              <a:spcBef>
                <a:spcPts val="0"/>
              </a:spcBef>
              <a:spcAft>
                <a:spcPts val="0"/>
              </a:spcAft>
              <a:buClr>
                <a:srgbClr val="336600"/>
              </a:buClr>
              <a:buSzPct val="80000"/>
              <a:buFont typeface="Corbel" pitchFamily="34" charset="0"/>
              <a:buNone/>
              <a:tabLst/>
              <a:defRPr/>
            </a:pPr>
            <a:r>
              <a:rPr kumimoji="0" lang="en-US" altLang="en-US" b="1" i="0" u="none" strike="noStrike" kern="1200" cap="none" spc="0" normalizeH="0" baseline="0" noProof="0" dirty="0">
                <a:ln>
                  <a:noFill/>
                </a:ln>
                <a:solidFill>
                  <a:srgbClr val="FFFFFF"/>
                </a:solidFill>
                <a:effectLst/>
                <a:uLnTx/>
                <a:uFillTx/>
                <a:latin typeface="Corbel" panose="020B0503020204020204"/>
                <a:ea typeface="+mn-ea"/>
                <a:cs typeface="+mn-cs"/>
              </a:rPr>
              <a:t>Creates organizational effectiveness</a:t>
            </a:r>
          </a:p>
        </p:txBody>
      </p:sp>
      <p:sp>
        <p:nvSpPr>
          <p:cNvPr id="12" name="Content Placeholder 9"/>
          <p:cNvSpPr txBox="1">
            <a:spLocks/>
          </p:cNvSpPr>
          <p:nvPr/>
        </p:nvSpPr>
        <p:spPr>
          <a:xfrm>
            <a:off x="7671164" y="2270801"/>
            <a:ext cx="3499338" cy="3704330"/>
          </a:xfrm>
          <a:prstGeom prst="rect">
            <a:avLst/>
          </a:prstGeom>
          <a:ln>
            <a:solidFill>
              <a:schemeClr val="accent1"/>
            </a:solidFill>
          </a:ln>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573088" marR="0" lvl="1" indent="-342900" algn="l" defTabSz="914400" rtl="0" eaLnBrk="1" fontAlgn="auto" latinLnBrk="0" hangingPunct="1">
              <a:lnSpc>
                <a:spcPct val="90000"/>
              </a:lnSpc>
              <a:spcBef>
                <a:spcPts val="200"/>
              </a:spcBef>
              <a:spcAft>
                <a:spcPts val="400"/>
              </a:spcAft>
              <a:buClr>
                <a:srgbClr val="336600"/>
              </a:buClr>
              <a:buSzPct val="80000"/>
              <a:buFont typeface="Corbel"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Corbel" panose="020B0503020204020204"/>
                <a:ea typeface="+mn-ea"/>
                <a:cs typeface="+mn-cs"/>
              </a:rPr>
              <a:t>Empower new delivery models</a:t>
            </a:r>
          </a:p>
          <a:p>
            <a:pPr marL="573088" marR="0" lvl="1" indent="-342900" algn="l" defTabSz="914400" rtl="0" eaLnBrk="1" fontAlgn="auto" latinLnBrk="0" hangingPunct="1">
              <a:lnSpc>
                <a:spcPct val="90000"/>
              </a:lnSpc>
              <a:spcBef>
                <a:spcPts val="200"/>
              </a:spcBef>
              <a:spcAft>
                <a:spcPts val="400"/>
              </a:spcAft>
              <a:buClr>
                <a:srgbClr val="336600"/>
              </a:buClr>
              <a:buSzPct val="80000"/>
              <a:buFont typeface="Corbel"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Corbel" panose="020B0503020204020204"/>
                <a:ea typeface="+mn-ea"/>
                <a:cs typeface="+mn-cs"/>
              </a:rPr>
              <a:t>Exercise scale</a:t>
            </a:r>
          </a:p>
          <a:p>
            <a:pPr marL="573088" marR="0" lvl="1" indent="-342900" algn="l" defTabSz="914400" rtl="0" eaLnBrk="1" fontAlgn="auto" latinLnBrk="0" hangingPunct="1">
              <a:lnSpc>
                <a:spcPct val="90000"/>
              </a:lnSpc>
              <a:spcBef>
                <a:spcPts val="200"/>
              </a:spcBef>
              <a:spcAft>
                <a:spcPts val="400"/>
              </a:spcAft>
              <a:buClr>
                <a:srgbClr val="336600"/>
              </a:buClr>
              <a:buSzPct val="80000"/>
              <a:buFont typeface="Corbel"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Corbel" panose="020B0503020204020204"/>
                <a:ea typeface="+mn-ea"/>
                <a:cs typeface="+mn-cs"/>
              </a:rPr>
              <a:t>Adopt best practices</a:t>
            </a:r>
          </a:p>
          <a:p>
            <a:pPr marL="573088" marR="0" lvl="1" indent="-342900" algn="l" defTabSz="914400" rtl="0" eaLnBrk="1" fontAlgn="auto" latinLnBrk="0" hangingPunct="1">
              <a:lnSpc>
                <a:spcPct val="90000"/>
              </a:lnSpc>
              <a:spcBef>
                <a:spcPts val="200"/>
              </a:spcBef>
              <a:spcAft>
                <a:spcPts val="400"/>
              </a:spcAft>
              <a:buClr>
                <a:srgbClr val="336600"/>
              </a:buClr>
              <a:buSzPct val="80000"/>
              <a:buFont typeface="Corbel"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Corbel" panose="020B0503020204020204"/>
                <a:ea typeface="+mn-ea"/>
                <a:cs typeface="+mn-cs"/>
              </a:rPr>
              <a:t>Create shared services</a:t>
            </a:r>
          </a:p>
          <a:p>
            <a:pPr marL="573088" marR="0" lvl="1" indent="-342900" algn="l" defTabSz="914400" rtl="0" eaLnBrk="1" fontAlgn="auto" latinLnBrk="0" hangingPunct="1">
              <a:lnSpc>
                <a:spcPct val="90000"/>
              </a:lnSpc>
              <a:spcBef>
                <a:spcPts val="200"/>
              </a:spcBef>
              <a:spcAft>
                <a:spcPts val="400"/>
              </a:spcAft>
              <a:buClr>
                <a:srgbClr val="336600"/>
              </a:buClr>
              <a:buSzPct val="80000"/>
              <a:buFont typeface="Corbel"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Corbel" panose="020B0503020204020204"/>
                <a:ea typeface="+mn-ea"/>
                <a:cs typeface="+mn-cs"/>
              </a:rPr>
              <a:t>Reduce TCO</a:t>
            </a:r>
          </a:p>
        </p:txBody>
      </p:sp>
    </p:spTree>
    <p:extLst>
      <p:ext uri="{BB962C8B-B14F-4D97-AF65-F5344CB8AC3E}">
        <p14:creationId xmlns:p14="http://schemas.microsoft.com/office/powerpoint/2010/main" val="7311817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2482" y="251288"/>
            <a:ext cx="11590932" cy="1356360"/>
          </a:xfrm>
        </p:spPr>
        <p:txBody>
          <a:bodyPr anchor="t">
            <a:normAutofit/>
          </a:bodyPr>
          <a:lstStyle/>
          <a:p>
            <a:pPr algn="ctr"/>
            <a:r>
              <a:rPr lang="en-US" sz="4000" dirty="0"/>
              <a:t>One Washington can take advantage of new trends in the </a:t>
            </a:r>
            <a:r>
              <a:rPr lang="en-US" sz="4000" b="1" dirty="0">
                <a:solidFill>
                  <a:schemeClr val="accent6">
                    <a:lumMod val="50000"/>
                  </a:schemeClr>
                </a:solidFill>
              </a:rPr>
              <a:t>ERP market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8EC599-E9BA-49DE-9E9C-9696BB627D2A}" type="slidenum">
              <a:rPr kumimoji="0" lang="en-US" sz="1200" b="0" i="0" u="none" strike="noStrike" kern="1200" cap="none" spc="0" normalizeH="0" baseline="0" noProof="0" smtClean="0">
                <a:ln>
                  <a:noFill/>
                </a:ln>
                <a:solidFill>
                  <a:srgbClr val="336600"/>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rgbClr val="336600"/>
              </a:solidFill>
              <a:effectLst/>
              <a:uLnTx/>
              <a:uFillTx/>
              <a:latin typeface="Corbel" panose="020B0503020204020204"/>
              <a:ea typeface="+mn-ea"/>
              <a:cs typeface="+mn-cs"/>
            </a:endParaRPr>
          </a:p>
        </p:txBody>
      </p:sp>
      <p:graphicFrame>
        <p:nvGraphicFramePr>
          <p:cNvPr id="2" name="Table 1"/>
          <p:cNvGraphicFramePr>
            <a:graphicFrameLocks noGrp="1"/>
          </p:cNvGraphicFramePr>
          <p:nvPr>
            <p:extLst/>
          </p:nvPr>
        </p:nvGraphicFramePr>
        <p:xfrm>
          <a:off x="642257" y="1466874"/>
          <a:ext cx="10940143" cy="4635034"/>
        </p:xfrm>
        <a:graphic>
          <a:graphicData uri="http://schemas.openxmlformats.org/drawingml/2006/table">
            <a:tbl>
              <a:tblPr firstRow="1" bandRow="1">
                <a:tableStyleId>{5C22544A-7EE6-4342-B048-85BDC9FD1C3A}</a:tableStyleId>
              </a:tblPr>
              <a:tblGrid>
                <a:gridCol w="5387820">
                  <a:extLst>
                    <a:ext uri="{9D8B030D-6E8A-4147-A177-3AD203B41FA5}">
                      <a16:colId xmlns:a16="http://schemas.microsoft.com/office/drawing/2014/main" val="929062155"/>
                    </a:ext>
                  </a:extLst>
                </a:gridCol>
                <a:gridCol w="5552323">
                  <a:extLst>
                    <a:ext uri="{9D8B030D-6E8A-4147-A177-3AD203B41FA5}">
                      <a16:colId xmlns:a16="http://schemas.microsoft.com/office/drawing/2014/main" val="3584077227"/>
                    </a:ext>
                  </a:extLst>
                </a:gridCol>
              </a:tblGrid>
              <a:tr h="544582">
                <a:tc>
                  <a:txBody>
                    <a:bodyPr/>
                    <a:lstStyle/>
                    <a:p>
                      <a:pPr algn="ctr"/>
                      <a:r>
                        <a:rPr lang="en-US" sz="2400" dirty="0"/>
                        <a:t>Characteristics</a:t>
                      </a:r>
                      <a:r>
                        <a:rPr lang="en-US" sz="2400" baseline="0" dirty="0"/>
                        <a:t> of traditional ERP</a:t>
                      </a:r>
                      <a:endParaRPr lang="en-US" sz="2400" dirty="0"/>
                    </a:p>
                  </a:txBody>
                  <a:tcPr>
                    <a:solidFill>
                      <a:srgbClr val="336600"/>
                    </a:solidFill>
                  </a:tcPr>
                </a:tc>
                <a:tc>
                  <a:txBody>
                    <a:bodyPr/>
                    <a:lstStyle/>
                    <a:p>
                      <a:pPr algn="ctr"/>
                      <a:r>
                        <a:rPr lang="en-US" sz="2400" dirty="0"/>
                        <a:t>Characteristics</a:t>
                      </a:r>
                      <a:r>
                        <a:rPr lang="en-US" sz="2400" baseline="0" dirty="0"/>
                        <a:t> of modern ERP</a:t>
                      </a:r>
                      <a:endParaRPr lang="en-US" sz="2400" dirty="0"/>
                    </a:p>
                  </a:txBody>
                  <a:tcPr/>
                </a:tc>
                <a:extLst>
                  <a:ext uri="{0D108BD9-81ED-4DB2-BD59-A6C34878D82A}">
                    <a16:rowId xmlns:a16="http://schemas.microsoft.com/office/drawing/2014/main" val="614540969"/>
                  </a:ext>
                </a:extLst>
              </a:tr>
              <a:tr h="544582">
                <a:tc>
                  <a:txBody>
                    <a:bodyPr/>
                    <a:lstStyle/>
                    <a:p>
                      <a:r>
                        <a:rPr lang="en-US" sz="2400" dirty="0"/>
                        <a:t>Software license</a:t>
                      </a:r>
                    </a:p>
                  </a:txBody>
                  <a:tcPr/>
                </a:tc>
                <a:tc>
                  <a:txBody>
                    <a:bodyPr/>
                    <a:lstStyle/>
                    <a:p>
                      <a:r>
                        <a:rPr lang="en-US" sz="2400" dirty="0"/>
                        <a:t>Software as a service</a:t>
                      </a:r>
                    </a:p>
                  </a:txBody>
                  <a:tcPr/>
                </a:tc>
                <a:extLst>
                  <a:ext uri="{0D108BD9-81ED-4DB2-BD59-A6C34878D82A}">
                    <a16:rowId xmlns:a16="http://schemas.microsoft.com/office/drawing/2014/main" val="2581975735"/>
                  </a:ext>
                </a:extLst>
              </a:tr>
              <a:tr h="544582">
                <a:tc>
                  <a:txBody>
                    <a:bodyPr/>
                    <a:lstStyle/>
                    <a:p>
                      <a:r>
                        <a:rPr lang="en-US" sz="2400" dirty="0"/>
                        <a:t>Single</a:t>
                      </a:r>
                      <a:r>
                        <a:rPr lang="en-US" sz="2400" baseline="0" dirty="0"/>
                        <a:t> tenant m</a:t>
                      </a:r>
                      <a:r>
                        <a:rPr lang="en-US" sz="2400" dirty="0"/>
                        <a:t>anaged</a:t>
                      </a:r>
                      <a:r>
                        <a:rPr lang="en-US" sz="2400" baseline="0" dirty="0"/>
                        <a:t> in State or vendor data center</a:t>
                      </a:r>
                      <a:endParaRPr lang="en-US" sz="2400" dirty="0"/>
                    </a:p>
                  </a:txBody>
                  <a:tcPr/>
                </a:tc>
                <a:tc>
                  <a:txBody>
                    <a:bodyPr/>
                    <a:lstStyle/>
                    <a:p>
                      <a:r>
                        <a:rPr lang="en-US" sz="2400" dirty="0"/>
                        <a:t>Multi-tenant managed in the Cloud</a:t>
                      </a:r>
                    </a:p>
                  </a:txBody>
                  <a:tcPr/>
                </a:tc>
                <a:extLst>
                  <a:ext uri="{0D108BD9-81ED-4DB2-BD59-A6C34878D82A}">
                    <a16:rowId xmlns:a16="http://schemas.microsoft.com/office/drawing/2014/main" val="2237567573"/>
                  </a:ext>
                </a:extLst>
              </a:tr>
              <a:tr h="544582">
                <a:tc>
                  <a:txBody>
                    <a:bodyPr/>
                    <a:lstStyle/>
                    <a:p>
                      <a:r>
                        <a:rPr lang="en-US" sz="2400" dirty="0"/>
                        <a:t>Technology led</a:t>
                      </a:r>
                    </a:p>
                  </a:txBody>
                  <a:tcPr/>
                </a:tc>
                <a:tc>
                  <a:txBody>
                    <a:bodyPr/>
                    <a:lstStyle/>
                    <a:p>
                      <a:r>
                        <a:rPr lang="en-US" sz="2400" dirty="0"/>
                        <a:t>Business led</a:t>
                      </a:r>
                    </a:p>
                  </a:txBody>
                  <a:tcPr/>
                </a:tc>
                <a:extLst>
                  <a:ext uri="{0D108BD9-81ED-4DB2-BD59-A6C34878D82A}">
                    <a16:rowId xmlns:a16="http://schemas.microsoft.com/office/drawing/2014/main" val="1566223504"/>
                  </a:ext>
                </a:extLst>
              </a:tr>
              <a:tr h="544582">
                <a:tc>
                  <a:txBody>
                    <a:bodyPr/>
                    <a:lstStyle/>
                    <a:p>
                      <a:r>
                        <a:rPr lang="en-US" sz="2400" dirty="0"/>
                        <a:t>Numerous customizations</a:t>
                      </a:r>
                    </a:p>
                  </a:txBody>
                  <a:tcPr/>
                </a:tc>
                <a:tc>
                  <a:txBody>
                    <a:bodyPr/>
                    <a:lstStyle/>
                    <a:p>
                      <a:r>
                        <a:rPr lang="en-US" sz="2400" dirty="0"/>
                        <a:t>Configurations not customizations</a:t>
                      </a:r>
                    </a:p>
                  </a:txBody>
                  <a:tcPr/>
                </a:tc>
                <a:extLst>
                  <a:ext uri="{0D108BD9-81ED-4DB2-BD59-A6C34878D82A}">
                    <a16:rowId xmlns:a16="http://schemas.microsoft.com/office/drawing/2014/main" val="2473232659"/>
                  </a:ext>
                </a:extLst>
              </a:tr>
              <a:tr h="544582">
                <a:tc>
                  <a:txBody>
                    <a:bodyPr/>
                    <a:lstStyle/>
                    <a:p>
                      <a:r>
                        <a:rPr lang="en-US" sz="2400" dirty="0"/>
                        <a:t>Focus on detailed  requirements</a:t>
                      </a:r>
                    </a:p>
                  </a:txBody>
                  <a:tcPr/>
                </a:tc>
                <a:tc>
                  <a:txBody>
                    <a:bodyPr/>
                    <a:lstStyle/>
                    <a:p>
                      <a:r>
                        <a:rPr lang="en-US" sz="2400" dirty="0"/>
                        <a:t>Focus on business benefits</a:t>
                      </a:r>
                    </a:p>
                  </a:txBody>
                  <a:tcPr/>
                </a:tc>
                <a:extLst>
                  <a:ext uri="{0D108BD9-81ED-4DB2-BD59-A6C34878D82A}">
                    <a16:rowId xmlns:a16="http://schemas.microsoft.com/office/drawing/2014/main" val="3442667579"/>
                  </a:ext>
                </a:extLst>
              </a:tr>
              <a:tr h="544582">
                <a:tc>
                  <a:txBody>
                    <a:bodyPr/>
                    <a:lstStyle/>
                    <a:p>
                      <a:r>
                        <a:rPr lang="en-US" sz="2400" dirty="0"/>
                        <a:t>Waterfall</a:t>
                      </a:r>
                    </a:p>
                  </a:txBody>
                  <a:tcPr/>
                </a:tc>
                <a:tc>
                  <a:txBody>
                    <a:bodyPr/>
                    <a:lstStyle/>
                    <a:p>
                      <a:r>
                        <a:rPr lang="en-US" sz="2400" dirty="0"/>
                        <a:t>Agile</a:t>
                      </a:r>
                    </a:p>
                  </a:txBody>
                  <a:tcPr/>
                </a:tc>
                <a:extLst>
                  <a:ext uri="{0D108BD9-81ED-4DB2-BD59-A6C34878D82A}">
                    <a16:rowId xmlns:a16="http://schemas.microsoft.com/office/drawing/2014/main" val="2493870544"/>
                  </a:ext>
                </a:extLst>
              </a:tr>
              <a:tr h="544582">
                <a:tc>
                  <a:txBody>
                    <a:bodyPr/>
                    <a:lstStyle/>
                    <a:p>
                      <a:r>
                        <a:rPr lang="en-US" sz="2400" dirty="0"/>
                        <a:t>Long</a:t>
                      </a:r>
                      <a:r>
                        <a:rPr lang="en-US" sz="2400" baseline="0" dirty="0"/>
                        <a:t> time</a:t>
                      </a:r>
                      <a:r>
                        <a:rPr lang="en-US" sz="2400" dirty="0"/>
                        <a:t> to see the system</a:t>
                      </a:r>
                    </a:p>
                  </a:txBody>
                  <a:tcPr/>
                </a:tc>
                <a:tc>
                  <a:txBody>
                    <a:bodyPr/>
                    <a:lstStyle/>
                    <a:p>
                      <a:r>
                        <a:rPr lang="en-US" sz="2400" dirty="0"/>
                        <a:t>Short</a:t>
                      </a:r>
                      <a:r>
                        <a:rPr lang="en-US" sz="2400" baseline="0" dirty="0"/>
                        <a:t> time</a:t>
                      </a:r>
                      <a:r>
                        <a:rPr lang="en-US" sz="2400" dirty="0"/>
                        <a:t> to see the system</a:t>
                      </a:r>
                    </a:p>
                  </a:txBody>
                  <a:tcPr/>
                </a:tc>
                <a:extLst>
                  <a:ext uri="{0D108BD9-81ED-4DB2-BD59-A6C34878D82A}">
                    <a16:rowId xmlns:a16="http://schemas.microsoft.com/office/drawing/2014/main" val="193105735"/>
                  </a:ext>
                </a:extLst>
              </a:tr>
            </a:tbl>
          </a:graphicData>
        </a:graphic>
      </p:graphicFrame>
    </p:spTree>
    <p:extLst>
      <p:ext uri="{BB962C8B-B14F-4D97-AF65-F5344CB8AC3E}">
        <p14:creationId xmlns:p14="http://schemas.microsoft.com/office/powerpoint/2010/main" val="42912400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8EC599-E9BA-49DE-9E9C-9696BB627D2A}"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14" name="Rectangle 13"/>
          <p:cNvSpPr/>
          <p:nvPr/>
        </p:nvSpPr>
        <p:spPr>
          <a:xfrm>
            <a:off x="3213908" y="5047871"/>
            <a:ext cx="91440" cy="914400"/>
          </a:xfrm>
          <a:prstGeom prst="rect">
            <a:avLst/>
          </a:prstGeom>
          <a:solidFill>
            <a:srgbClr val="FFFFFF"/>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grpSp>
        <p:nvGrpSpPr>
          <p:cNvPr id="10" name="Group 9"/>
          <p:cNvGrpSpPr/>
          <p:nvPr/>
        </p:nvGrpSpPr>
        <p:grpSpPr>
          <a:xfrm>
            <a:off x="791247" y="1580669"/>
            <a:ext cx="7270268" cy="4712001"/>
            <a:chOff x="663800" y="1709447"/>
            <a:chExt cx="3459691" cy="2773420"/>
          </a:xfrm>
          <a:solidFill>
            <a:srgbClr val="002060"/>
          </a:solidFill>
        </p:grpSpPr>
        <p:sp>
          <p:nvSpPr>
            <p:cNvPr id="11" name="Freeform 159"/>
            <p:cNvSpPr>
              <a:spLocks/>
            </p:cNvSpPr>
            <p:nvPr/>
          </p:nvSpPr>
          <p:spPr bwMode="auto">
            <a:xfrm>
              <a:off x="742850" y="3404843"/>
              <a:ext cx="1034981" cy="821563"/>
            </a:xfrm>
            <a:custGeom>
              <a:avLst/>
              <a:gdLst/>
              <a:ahLst/>
              <a:cxnLst>
                <a:cxn ang="0">
                  <a:pos x="48" y="491"/>
                </a:cxn>
                <a:cxn ang="0">
                  <a:pos x="174" y="528"/>
                </a:cxn>
                <a:cxn ang="0">
                  <a:pos x="215" y="537"/>
                </a:cxn>
                <a:cxn ang="0">
                  <a:pos x="130" y="638"/>
                </a:cxn>
                <a:cxn ang="0">
                  <a:pos x="68" y="686"/>
                </a:cxn>
                <a:cxn ang="0">
                  <a:pos x="50" y="782"/>
                </a:cxn>
                <a:cxn ang="0">
                  <a:pos x="79" y="788"/>
                </a:cxn>
                <a:cxn ang="0">
                  <a:pos x="100" y="823"/>
                </a:cxn>
                <a:cxn ang="0">
                  <a:pos x="85" y="862"/>
                </a:cxn>
                <a:cxn ang="0">
                  <a:pos x="183" y="823"/>
                </a:cxn>
                <a:cxn ang="0">
                  <a:pos x="187" y="964"/>
                </a:cxn>
                <a:cxn ang="0">
                  <a:pos x="272" y="962"/>
                </a:cxn>
                <a:cxn ang="0">
                  <a:pos x="335" y="962"/>
                </a:cxn>
                <a:cxn ang="0">
                  <a:pos x="376" y="964"/>
                </a:cxn>
                <a:cxn ang="0">
                  <a:pos x="357" y="1073"/>
                </a:cxn>
                <a:cxn ang="0">
                  <a:pos x="237" y="1203"/>
                </a:cxn>
                <a:cxn ang="0">
                  <a:pos x="124" y="1247"/>
                </a:cxn>
                <a:cxn ang="0">
                  <a:pos x="144" y="1240"/>
                </a:cxn>
                <a:cxn ang="0">
                  <a:pos x="207" y="1232"/>
                </a:cxn>
                <a:cxn ang="0">
                  <a:pos x="296" y="1195"/>
                </a:cxn>
                <a:cxn ang="0">
                  <a:pos x="339" y="1149"/>
                </a:cxn>
                <a:cxn ang="0">
                  <a:pos x="404" y="1101"/>
                </a:cxn>
                <a:cxn ang="0">
                  <a:pos x="458" y="1029"/>
                </a:cxn>
                <a:cxn ang="0">
                  <a:pos x="517" y="947"/>
                </a:cxn>
                <a:cxn ang="0">
                  <a:pos x="515" y="877"/>
                </a:cxn>
                <a:cxn ang="0">
                  <a:pos x="565" y="786"/>
                </a:cxn>
                <a:cxn ang="0">
                  <a:pos x="645" y="777"/>
                </a:cxn>
                <a:cxn ang="0">
                  <a:pos x="572" y="882"/>
                </a:cxn>
                <a:cxn ang="0">
                  <a:pos x="598" y="908"/>
                </a:cxn>
                <a:cxn ang="0">
                  <a:pos x="650" y="862"/>
                </a:cxn>
                <a:cxn ang="0">
                  <a:pos x="702" y="819"/>
                </a:cxn>
                <a:cxn ang="0">
                  <a:pos x="687" y="782"/>
                </a:cxn>
                <a:cxn ang="0">
                  <a:pos x="708" y="771"/>
                </a:cxn>
                <a:cxn ang="0">
                  <a:pos x="761" y="745"/>
                </a:cxn>
                <a:cxn ang="0">
                  <a:pos x="787" y="786"/>
                </a:cxn>
                <a:cxn ang="0">
                  <a:pos x="897" y="791"/>
                </a:cxn>
                <a:cxn ang="0">
                  <a:pos x="1051" y="765"/>
                </a:cxn>
                <a:cxn ang="0">
                  <a:pos x="1075" y="808"/>
                </a:cxn>
                <a:cxn ang="0">
                  <a:pos x="1195" y="828"/>
                </a:cxn>
                <a:cxn ang="0">
                  <a:pos x="1180" y="806"/>
                </a:cxn>
                <a:cxn ang="0">
                  <a:pos x="1223" y="802"/>
                </a:cxn>
                <a:cxn ang="0">
                  <a:pos x="1256" y="814"/>
                </a:cxn>
                <a:cxn ang="0">
                  <a:pos x="1319" y="825"/>
                </a:cxn>
                <a:cxn ang="0">
                  <a:pos x="1327" y="873"/>
                </a:cxn>
                <a:cxn ang="0">
                  <a:pos x="1393" y="906"/>
                </a:cxn>
                <a:cxn ang="0">
                  <a:pos x="1440" y="964"/>
                </a:cxn>
                <a:cxn ang="0">
                  <a:pos x="1503" y="973"/>
                </a:cxn>
                <a:cxn ang="0">
                  <a:pos x="1499" y="903"/>
                </a:cxn>
                <a:cxn ang="0">
                  <a:pos x="1347" y="836"/>
                </a:cxn>
                <a:cxn ang="0">
                  <a:pos x="1158" y="743"/>
                </a:cxn>
                <a:cxn ang="0">
                  <a:pos x="1001" y="749"/>
                </a:cxn>
                <a:cxn ang="0">
                  <a:pos x="660" y="65"/>
                </a:cxn>
                <a:cxn ang="0">
                  <a:pos x="508" y="57"/>
                </a:cxn>
                <a:cxn ang="0">
                  <a:pos x="439" y="33"/>
                </a:cxn>
                <a:cxn ang="0">
                  <a:pos x="365" y="15"/>
                </a:cxn>
                <a:cxn ang="0">
                  <a:pos x="263" y="69"/>
                </a:cxn>
                <a:cxn ang="0">
                  <a:pos x="204" y="89"/>
                </a:cxn>
                <a:cxn ang="0">
                  <a:pos x="109" y="259"/>
                </a:cxn>
                <a:cxn ang="0">
                  <a:pos x="204" y="367"/>
                </a:cxn>
                <a:cxn ang="0">
                  <a:pos x="180" y="350"/>
                </a:cxn>
                <a:cxn ang="0">
                  <a:pos x="161" y="408"/>
                </a:cxn>
                <a:cxn ang="0">
                  <a:pos x="79" y="384"/>
                </a:cxn>
              </a:cxnLst>
              <a:rect l="0" t="0" r="r" b="b"/>
              <a:pathLst>
                <a:path w="1525" h="1275">
                  <a:moveTo>
                    <a:pt x="20" y="447"/>
                  </a:moveTo>
                  <a:lnTo>
                    <a:pt x="20" y="447"/>
                  </a:lnTo>
                  <a:lnTo>
                    <a:pt x="31" y="454"/>
                  </a:lnTo>
                  <a:lnTo>
                    <a:pt x="35" y="458"/>
                  </a:lnTo>
                  <a:lnTo>
                    <a:pt x="41" y="458"/>
                  </a:lnTo>
                  <a:lnTo>
                    <a:pt x="41" y="458"/>
                  </a:lnTo>
                  <a:lnTo>
                    <a:pt x="42" y="458"/>
                  </a:lnTo>
                  <a:lnTo>
                    <a:pt x="42" y="458"/>
                  </a:lnTo>
                  <a:lnTo>
                    <a:pt x="39" y="454"/>
                  </a:lnTo>
                  <a:lnTo>
                    <a:pt x="35" y="452"/>
                  </a:lnTo>
                  <a:lnTo>
                    <a:pt x="35" y="452"/>
                  </a:lnTo>
                  <a:lnTo>
                    <a:pt x="37" y="452"/>
                  </a:lnTo>
                  <a:lnTo>
                    <a:pt x="37" y="452"/>
                  </a:lnTo>
                  <a:lnTo>
                    <a:pt x="52" y="458"/>
                  </a:lnTo>
                  <a:lnTo>
                    <a:pt x="59" y="461"/>
                  </a:lnTo>
                  <a:lnTo>
                    <a:pt x="63" y="465"/>
                  </a:lnTo>
                  <a:lnTo>
                    <a:pt x="63" y="465"/>
                  </a:lnTo>
                  <a:lnTo>
                    <a:pt x="63" y="469"/>
                  </a:lnTo>
                  <a:lnTo>
                    <a:pt x="59" y="467"/>
                  </a:lnTo>
                  <a:lnTo>
                    <a:pt x="55" y="465"/>
                  </a:lnTo>
                  <a:lnTo>
                    <a:pt x="52" y="463"/>
                  </a:lnTo>
                  <a:lnTo>
                    <a:pt x="52" y="463"/>
                  </a:lnTo>
                  <a:lnTo>
                    <a:pt x="50" y="465"/>
                  </a:lnTo>
                  <a:lnTo>
                    <a:pt x="50" y="467"/>
                  </a:lnTo>
                  <a:lnTo>
                    <a:pt x="48" y="469"/>
                  </a:lnTo>
                  <a:lnTo>
                    <a:pt x="46" y="471"/>
                  </a:lnTo>
                  <a:lnTo>
                    <a:pt x="46" y="471"/>
                  </a:lnTo>
                  <a:lnTo>
                    <a:pt x="44" y="471"/>
                  </a:lnTo>
                  <a:lnTo>
                    <a:pt x="41" y="471"/>
                  </a:lnTo>
                  <a:lnTo>
                    <a:pt x="37" y="467"/>
                  </a:lnTo>
                  <a:lnTo>
                    <a:pt x="35" y="463"/>
                  </a:lnTo>
                  <a:lnTo>
                    <a:pt x="35" y="461"/>
                  </a:lnTo>
                  <a:lnTo>
                    <a:pt x="33" y="463"/>
                  </a:lnTo>
                  <a:lnTo>
                    <a:pt x="33" y="463"/>
                  </a:lnTo>
                  <a:lnTo>
                    <a:pt x="35" y="469"/>
                  </a:lnTo>
                  <a:lnTo>
                    <a:pt x="37" y="473"/>
                  </a:lnTo>
                  <a:lnTo>
                    <a:pt x="39" y="476"/>
                  </a:lnTo>
                  <a:lnTo>
                    <a:pt x="41" y="480"/>
                  </a:lnTo>
                  <a:lnTo>
                    <a:pt x="41" y="480"/>
                  </a:lnTo>
                  <a:lnTo>
                    <a:pt x="42" y="486"/>
                  </a:lnTo>
                  <a:lnTo>
                    <a:pt x="46" y="487"/>
                  </a:lnTo>
                  <a:lnTo>
                    <a:pt x="48" y="491"/>
                  </a:lnTo>
                  <a:lnTo>
                    <a:pt x="48" y="497"/>
                  </a:lnTo>
                  <a:lnTo>
                    <a:pt x="48" y="497"/>
                  </a:lnTo>
                  <a:lnTo>
                    <a:pt x="46" y="502"/>
                  </a:lnTo>
                  <a:lnTo>
                    <a:pt x="48" y="508"/>
                  </a:lnTo>
                  <a:lnTo>
                    <a:pt x="50" y="512"/>
                  </a:lnTo>
                  <a:lnTo>
                    <a:pt x="54" y="513"/>
                  </a:lnTo>
                  <a:lnTo>
                    <a:pt x="63" y="519"/>
                  </a:lnTo>
                  <a:lnTo>
                    <a:pt x="74" y="523"/>
                  </a:lnTo>
                  <a:lnTo>
                    <a:pt x="74" y="523"/>
                  </a:lnTo>
                  <a:lnTo>
                    <a:pt x="83" y="526"/>
                  </a:lnTo>
                  <a:lnTo>
                    <a:pt x="87" y="526"/>
                  </a:lnTo>
                  <a:lnTo>
                    <a:pt x="92" y="526"/>
                  </a:lnTo>
                  <a:lnTo>
                    <a:pt x="92" y="526"/>
                  </a:lnTo>
                  <a:lnTo>
                    <a:pt x="98" y="526"/>
                  </a:lnTo>
                  <a:lnTo>
                    <a:pt x="102" y="526"/>
                  </a:lnTo>
                  <a:lnTo>
                    <a:pt x="102" y="526"/>
                  </a:lnTo>
                  <a:lnTo>
                    <a:pt x="113" y="521"/>
                  </a:lnTo>
                  <a:lnTo>
                    <a:pt x="113" y="521"/>
                  </a:lnTo>
                  <a:lnTo>
                    <a:pt x="126" y="521"/>
                  </a:lnTo>
                  <a:lnTo>
                    <a:pt x="137" y="523"/>
                  </a:lnTo>
                  <a:lnTo>
                    <a:pt x="137" y="523"/>
                  </a:lnTo>
                  <a:lnTo>
                    <a:pt x="142" y="526"/>
                  </a:lnTo>
                  <a:lnTo>
                    <a:pt x="148" y="530"/>
                  </a:lnTo>
                  <a:lnTo>
                    <a:pt x="152" y="536"/>
                  </a:lnTo>
                  <a:lnTo>
                    <a:pt x="154" y="536"/>
                  </a:lnTo>
                  <a:lnTo>
                    <a:pt x="154" y="534"/>
                  </a:lnTo>
                  <a:lnTo>
                    <a:pt x="154" y="534"/>
                  </a:lnTo>
                  <a:lnTo>
                    <a:pt x="152" y="526"/>
                  </a:lnTo>
                  <a:lnTo>
                    <a:pt x="146" y="521"/>
                  </a:lnTo>
                  <a:lnTo>
                    <a:pt x="146" y="521"/>
                  </a:lnTo>
                  <a:lnTo>
                    <a:pt x="146" y="519"/>
                  </a:lnTo>
                  <a:lnTo>
                    <a:pt x="146" y="519"/>
                  </a:lnTo>
                  <a:lnTo>
                    <a:pt x="150" y="519"/>
                  </a:lnTo>
                  <a:lnTo>
                    <a:pt x="155" y="523"/>
                  </a:lnTo>
                  <a:lnTo>
                    <a:pt x="159" y="526"/>
                  </a:lnTo>
                  <a:lnTo>
                    <a:pt x="159" y="526"/>
                  </a:lnTo>
                  <a:lnTo>
                    <a:pt x="167" y="539"/>
                  </a:lnTo>
                  <a:lnTo>
                    <a:pt x="167" y="539"/>
                  </a:lnTo>
                  <a:lnTo>
                    <a:pt x="167" y="541"/>
                  </a:lnTo>
                  <a:lnTo>
                    <a:pt x="168" y="539"/>
                  </a:lnTo>
                  <a:lnTo>
                    <a:pt x="170" y="536"/>
                  </a:lnTo>
                  <a:lnTo>
                    <a:pt x="174" y="528"/>
                  </a:lnTo>
                  <a:lnTo>
                    <a:pt x="178" y="523"/>
                  </a:lnTo>
                  <a:lnTo>
                    <a:pt x="178" y="523"/>
                  </a:lnTo>
                  <a:lnTo>
                    <a:pt x="193" y="512"/>
                  </a:lnTo>
                  <a:lnTo>
                    <a:pt x="193" y="512"/>
                  </a:lnTo>
                  <a:lnTo>
                    <a:pt x="198" y="508"/>
                  </a:lnTo>
                  <a:lnTo>
                    <a:pt x="200" y="506"/>
                  </a:lnTo>
                  <a:lnTo>
                    <a:pt x="202" y="506"/>
                  </a:lnTo>
                  <a:lnTo>
                    <a:pt x="202" y="506"/>
                  </a:lnTo>
                  <a:lnTo>
                    <a:pt x="205" y="510"/>
                  </a:lnTo>
                  <a:lnTo>
                    <a:pt x="207" y="510"/>
                  </a:lnTo>
                  <a:lnTo>
                    <a:pt x="209" y="508"/>
                  </a:lnTo>
                  <a:lnTo>
                    <a:pt x="209" y="508"/>
                  </a:lnTo>
                  <a:lnTo>
                    <a:pt x="215" y="500"/>
                  </a:lnTo>
                  <a:lnTo>
                    <a:pt x="218" y="499"/>
                  </a:lnTo>
                  <a:lnTo>
                    <a:pt x="224" y="497"/>
                  </a:lnTo>
                  <a:lnTo>
                    <a:pt x="224" y="497"/>
                  </a:lnTo>
                  <a:lnTo>
                    <a:pt x="226" y="497"/>
                  </a:lnTo>
                  <a:lnTo>
                    <a:pt x="224" y="499"/>
                  </a:lnTo>
                  <a:lnTo>
                    <a:pt x="220" y="500"/>
                  </a:lnTo>
                  <a:lnTo>
                    <a:pt x="220" y="500"/>
                  </a:lnTo>
                  <a:lnTo>
                    <a:pt x="220" y="500"/>
                  </a:lnTo>
                  <a:lnTo>
                    <a:pt x="220" y="500"/>
                  </a:lnTo>
                  <a:lnTo>
                    <a:pt x="226" y="506"/>
                  </a:lnTo>
                  <a:lnTo>
                    <a:pt x="230" y="513"/>
                  </a:lnTo>
                  <a:lnTo>
                    <a:pt x="230" y="517"/>
                  </a:lnTo>
                  <a:lnTo>
                    <a:pt x="230" y="521"/>
                  </a:lnTo>
                  <a:lnTo>
                    <a:pt x="228" y="524"/>
                  </a:lnTo>
                  <a:lnTo>
                    <a:pt x="224" y="526"/>
                  </a:lnTo>
                  <a:lnTo>
                    <a:pt x="224" y="526"/>
                  </a:lnTo>
                  <a:lnTo>
                    <a:pt x="220" y="530"/>
                  </a:lnTo>
                  <a:lnTo>
                    <a:pt x="218" y="528"/>
                  </a:lnTo>
                  <a:lnTo>
                    <a:pt x="215" y="528"/>
                  </a:lnTo>
                  <a:lnTo>
                    <a:pt x="211" y="528"/>
                  </a:lnTo>
                  <a:lnTo>
                    <a:pt x="211" y="528"/>
                  </a:lnTo>
                  <a:lnTo>
                    <a:pt x="209" y="528"/>
                  </a:lnTo>
                  <a:lnTo>
                    <a:pt x="209" y="530"/>
                  </a:lnTo>
                  <a:lnTo>
                    <a:pt x="209" y="536"/>
                  </a:lnTo>
                  <a:lnTo>
                    <a:pt x="209" y="536"/>
                  </a:lnTo>
                  <a:lnTo>
                    <a:pt x="209" y="536"/>
                  </a:lnTo>
                  <a:lnTo>
                    <a:pt x="211" y="537"/>
                  </a:lnTo>
                  <a:lnTo>
                    <a:pt x="215" y="537"/>
                  </a:lnTo>
                  <a:lnTo>
                    <a:pt x="215" y="537"/>
                  </a:lnTo>
                  <a:lnTo>
                    <a:pt x="220" y="543"/>
                  </a:lnTo>
                  <a:lnTo>
                    <a:pt x="224" y="550"/>
                  </a:lnTo>
                  <a:lnTo>
                    <a:pt x="224" y="550"/>
                  </a:lnTo>
                  <a:lnTo>
                    <a:pt x="224" y="558"/>
                  </a:lnTo>
                  <a:lnTo>
                    <a:pt x="226" y="565"/>
                  </a:lnTo>
                  <a:lnTo>
                    <a:pt x="226" y="565"/>
                  </a:lnTo>
                  <a:lnTo>
                    <a:pt x="230" y="580"/>
                  </a:lnTo>
                  <a:lnTo>
                    <a:pt x="230" y="587"/>
                  </a:lnTo>
                  <a:lnTo>
                    <a:pt x="228" y="593"/>
                  </a:lnTo>
                  <a:lnTo>
                    <a:pt x="228" y="593"/>
                  </a:lnTo>
                  <a:lnTo>
                    <a:pt x="220" y="602"/>
                  </a:lnTo>
                  <a:lnTo>
                    <a:pt x="215" y="608"/>
                  </a:lnTo>
                  <a:lnTo>
                    <a:pt x="215" y="608"/>
                  </a:lnTo>
                  <a:lnTo>
                    <a:pt x="211" y="610"/>
                  </a:lnTo>
                  <a:lnTo>
                    <a:pt x="207" y="610"/>
                  </a:lnTo>
                  <a:lnTo>
                    <a:pt x="200" y="610"/>
                  </a:lnTo>
                  <a:lnTo>
                    <a:pt x="200" y="610"/>
                  </a:lnTo>
                  <a:lnTo>
                    <a:pt x="196" y="612"/>
                  </a:lnTo>
                  <a:lnTo>
                    <a:pt x="193" y="612"/>
                  </a:lnTo>
                  <a:lnTo>
                    <a:pt x="193" y="612"/>
                  </a:lnTo>
                  <a:lnTo>
                    <a:pt x="189" y="610"/>
                  </a:lnTo>
                  <a:lnTo>
                    <a:pt x="185" y="606"/>
                  </a:lnTo>
                  <a:lnTo>
                    <a:pt x="185" y="606"/>
                  </a:lnTo>
                  <a:lnTo>
                    <a:pt x="181" y="606"/>
                  </a:lnTo>
                  <a:lnTo>
                    <a:pt x="178" y="608"/>
                  </a:lnTo>
                  <a:lnTo>
                    <a:pt x="174" y="613"/>
                  </a:lnTo>
                  <a:lnTo>
                    <a:pt x="174" y="613"/>
                  </a:lnTo>
                  <a:lnTo>
                    <a:pt x="163" y="626"/>
                  </a:lnTo>
                  <a:lnTo>
                    <a:pt x="152" y="639"/>
                  </a:lnTo>
                  <a:lnTo>
                    <a:pt x="152" y="639"/>
                  </a:lnTo>
                  <a:lnTo>
                    <a:pt x="148" y="641"/>
                  </a:lnTo>
                  <a:lnTo>
                    <a:pt x="144" y="641"/>
                  </a:lnTo>
                  <a:lnTo>
                    <a:pt x="141" y="639"/>
                  </a:lnTo>
                  <a:lnTo>
                    <a:pt x="137" y="638"/>
                  </a:lnTo>
                  <a:lnTo>
                    <a:pt x="137" y="638"/>
                  </a:lnTo>
                  <a:lnTo>
                    <a:pt x="133" y="639"/>
                  </a:lnTo>
                  <a:lnTo>
                    <a:pt x="130" y="643"/>
                  </a:lnTo>
                  <a:lnTo>
                    <a:pt x="126" y="647"/>
                  </a:lnTo>
                  <a:lnTo>
                    <a:pt x="124" y="647"/>
                  </a:lnTo>
                  <a:lnTo>
                    <a:pt x="124" y="645"/>
                  </a:lnTo>
                  <a:lnTo>
                    <a:pt x="124" y="645"/>
                  </a:lnTo>
                  <a:lnTo>
                    <a:pt x="130" y="638"/>
                  </a:lnTo>
                  <a:lnTo>
                    <a:pt x="130" y="634"/>
                  </a:lnTo>
                  <a:lnTo>
                    <a:pt x="130" y="630"/>
                  </a:lnTo>
                  <a:lnTo>
                    <a:pt x="130" y="630"/>
                  </a:lnTo>
                  <a:lnTo>
                    <a:pt x="126" y="626"/>
                  </a:lnTo>
                  <a:lnTo>
                    <a:pt x="124" y="625"/>
                  </a:lnTo>
                  <a:lnTo>
                    <a:pt x="115" y="623"/>
                  </a:lnTo>
                  <a:lnTo>
                    <a:pt x="115" y="623"/>
                  </a:lnTo>
                  <a:lnTo>
                    <a:pt x="111" y="623"/>
                  </a:lnTo>
                  <a:lnTo>
                    <a:pt x="107" y="625"/>
                  </a:lnTo>
                  <a:lnTo>
                    <a:pt x="104" y="626"/>
                  </a:lnTo>
                  <a:lnTo>
                    <a:pt x="102" y="630"/>
                  </a:lnTo>
                  <a:lnTo>
                    <a:pt x="102" y="630"/>
                  </a:lnTo>
                  <a:lnTo>
                    <a:pt x="102" y="634"/>
                  </a:lnTo>
                  <a:lnTo>
                    <a:pt x="102" y="636"/>
                  </a:lnTo>
                  <a:lnTo>
                    <a:pt x="107" y="641"/>
                  </a:lnTo>
                  <a:lnTo>
                    <a:pt x="107" y="641"/>
                  </a:lnTo>
                  <a:lnTo>
                    <a:pt x="107" y="643"/>
                  </a:lnTo>
                  <a:lnTo>
                    <a:pt x="105" y="643"/>
                  </a:lnTo>
                  <a:lnTo>
                    <a:pt x="102" y="643"/>
                  </a:lnTo>
                  <a:lnTo>
                    <a:pt x="94" y="643"/>
                  </a:lnTo>
                  <a:lnTo>
                    <a:pt x="92" y="643"/>
                  </a:lnTo>
                  <a:lnTo>
                    <a:pt x="91" y="647"/>
                  </a:lnTo>
                  <a:lnTo>
                    <a:pt x="91" y="647"/>
                  </a:lnTo>
                  <a:lnTo>
                    <a:pt x="89" y="651"/>
                  </a:lnTo>
                  <a:lnTo>
                    <a:pt x="89" y="654"/>
                  </a:lnTo>
                  <a:lnTo>
                    <a:pt x="89" y="658"/>
                  </a:lnTo>
                  <a:lnTo>
                    <a:pt x="85" y="662"/>
                  </a:lnTo>
                  <a:lnTo>
                    <a:pt x="85" y="662"/>
                  </a:lnTo>
                  <a:lnTo>
                    <a:pt x="83" y="663"/>
                  </a:lnTo>
                  <a:lnTo>
                    <a:pt x="85" y="663"/>
                  </a:lnTo>
                  <a:lnTo>
                    <a:pt x="89" y="662"/>
                  </a:lnTo>
                  <a:lnTo>
                    <a:pt x="96" y="660"/>
                  </a:lnTo>
                  <a:lnTo>
                    <a:pt x="98" y="660"/>
                  </a:lnTo>
                  <a:lnTo>
                    <a:pt x="100" y="662"/>
                  </a:lnTo>
                  <a:lnTo>
                    <a:pt x="100" y="662"/>
                  </a:lnTo>
                  <a:lnTo>
                    <a:pt x="94" y="669"/>
                  </a:lnTo>
                  <a:lnTo>
                    <a:pt x="87" y="675"/>
                  </a:lnTo>
                  <a:lnTo>
                    <a:pt x="87" y="675"/>
                  </a:lnTo>
                  <a:lnTo>
                    <a:pt x="83" y="675"/>
                  </a:lnTo>
                  <a:lnTo>
                    <a:pt x="78" y="678"/>
                  </a:lnTo>
                  <a:lnTo>
                    <a:pt x="78" y="678"/>
                  </a:lnTo>
                  <a:lnTo>
                    <a:pt x="68" y="686"/>
                  </a:lnTo>
                  <a:lnTo>
                    <a:pt x="61" y="697"/>
                  </a:lnTo>
                  <a:lnTo>
                    <a:pt x="61" y="697"/>
                  </a:lnTo>
                  <a:lnTo>
                    <a:pt x="54" y="706"/>
                  </a:lnTo>
                  <a:lnTo>
                    <a:pt x="52" y="712"/>
                  </a:lnTo>
                  <a:lnTo>
                    <a:pt x="52" y="717"/>
                  </a:lnTo>
                  <a:lnTo>
                    <a:pt x="52" y="717"/>
                  </a:lnTo>
                  <a:lnTo>
                    <a:pt x="52" y="721"/>
                  </a:lnTo>
                  <a:lnTo>
                    <a:pt x="50" y="723"/>
                  </a:lnTo>
                  <a:lnTo>
                    <a:pt x="42" y="726"/>
                  </a:lnTo>
                  <a:lnTo>
                    <a:pt x="37" y="726"/>
                  </a:lnTo>
                  <a:lnTo>
                    <a:pt x="37" y="728"/>
                  </a:lnTo>
                  <a:lnTo>
                    <a:pt x="37" y="730"/>
                  </a:lnTo>
                  <a:lnTo>
                    <a:pt x="37" y="730"/>
                  </a:lnTo>
                  <a:lnTo>
                    <a:pt x="41" y="734"/>
                  </a:lnTo>
                  <a:lnTo>
                    <a:pt x="46" y="738"/>
                  </a:lnTo>
                  <a:lnTo>
                    <a:pt x="48" y="739"/>
                  </a:lnTo>
                  <a:lnTo>
                    <a:pt x="48" y="739"/>
                  </a:lnTo>
                  <a:lnTo>
                    <a:pt x="46" y="739"/>
                  </a:lnTo>
                  <a:lnTo>
                    <a:pt x="46" y="739"/>
                  </a:lnTo>
                  <a:lnTo>
                    <a:pt x="39" y="741"/>
                  </a:lnTo>
                  <a:lnTo>
                    <a:pt x="33" y="739"/>
                  </a:lnTo>
                  <a:lnTo>
                    <a:pt x="33" y="739"/>
                  </a:lnTo>
                  <a:lnTo>
                    <a:pt x="31" y="739"/>
                  </a:lnTo>
                  <a:lnTo>
                    <a:pt x="31" y="741"/>
                  </a:lnTo>
                  <a:lnTo>
                    <a:pt x="29" y="747"/>
                  </a:lnTo>
                  <a:lnTo>
                    <a:pt x="31" y="752"/>
                  </a:lnTo>
                  <a:lnTo>
                    <a:pt x="31" y="752"/>
                  </a:lnTo>
                  <a:lnTo>
                    <a:pt x="33" y="752"/>
                  </a:lnTo>
                  <a:lnTo>
                    <a:pt x="33" y="752"/>
                  </a:lnTo>
                  <a:lnTo>
                    <a:pt x="37" y="751"/>
                  </a:lnTo>
                  <a:lnTo>
                    <a:pt x="41" y="751"/>
                  </a:lnTo>
                  <a:lnTo>
                    <a:pt x="46" y="756"/>
                  </a:lnTo>
                  <a:lnTo>
                    <a:pt x="46" y="756"/>
                  </a:lnTo>
                  <a:lnTo>
                    <a:pt x="42" y="760"/>
                  </a:lnTo>
                  <a:lnTo>
                    <a:pt x="41" y="764"/>
                  </a:lnTo>
                  <a:lnTo>
                    <a:pt x="42" y="769"/>
                  </a:lnTo>
                  <a:lnTo>
                    <a:pt x="48" y="773"/>
                  </a:lnTo>
                  <a:lnTo>
                    <a:pt x="48" y="773"/>
                  </a:lnTo>
                  <a:lnTo>
                    <a:pt x="50" y="775"/>
                  </a:lnTo>
                  <a:lnTo>
                    <a:pt x="50" y="777"/>
                  </a:lnTo>
                  <a:lnTo>
                    <a:pt x="50" y="780"/>
                  </a:lnTo>
                  <a:lnTo>
                    <a:pt x="50" y="782"/>
                  </a:lnTo>
                  <a:lnTo>
                    <a:pt x="50" y="782"/>
                  </a:lnTo>
                  <a:lnTo>
                    <a:pt x="52" y="786"/>
                  </a:lnTo>
                  <a:lnTo>
                    <a:pt x="54" y="786"/>
                  </a:lnTo>
                  <a:lnTo>
                    <a:pt x="59" y="784"/>
                  </a:lnTo>
                  <a:lnTo>
                    <a:pt x="59" y="784"/>
                  </a:lnTo>
                  <a:lnTo>
                    <a:pt x="59" y="782"/>
                  </a:lnTo>
                  <a:lnTo>
                    <a:pt x="59" y="780"/>
                  </a:lnTo>
                  <a:lnTo>
                    <a:pt x="61" y="775"/>
                  </a:lnTo>
                  <a:lnTo>
                    <a:pt x="61" y="775"/>
                  </a:lnTo>
                  <a:lnTo>
                    <a:pt x="63" y="769"/>
                  </a:lnTo>
                  <a:lnTo>
                    <a:pt x="66" y="764"/>
                  </a:lnTo>
                  <a:lnTo>
                    <a:pt x="66" y="764"/>
                  </a:lnTo>
                  <a:lnTo>
                    <a:pt x="72" y="758"/>
                  </a:lnTo>
                  <a:lnTo>
                    <a:pt x="79" y="754"/>
                  </a:lnTo>
                  <a:lnTo>
                    <a:pt x="79" y="754"/>
                  </a:lnTo>
                  <a:lnTo>
                    <a:pt x="81" y="752"/>
                  </a:lnTo>
                  <a:lnTo>
                    <a:pt x="81" y="749"/>
                  </a:lnTo>
                  <a:lnTo>
                    <a:pt x="83" y="745"/>
                  </a:lnTo>
                  <a:lnTo>
                    <a:pt x="83" y="747"/>
                  </a:lnTo>
                  <a:lnTo>
                    <a:pt x="83" y="747"/>
                  </a:lnTo>
                  <a:lnTo>
                    <a:pt x="83" y="751"/>
                  </a:lnTo>
                  <a:lnTo>
                    <a:pt x="79" y="756"/>
                  </a:lnTo>
                  <a:lnTo>
                    <a:pt x="72" y="762"/>
                  </a:lnTo>
                  <a:lnTo>
                    <a:pt x="72" y="762"/>
                  </a:lnTo>
                  <a:lnTo>
                    <a:pt x="66" y="767"/>
                  </a:lnTo>
                  <a:lnTo>
                    <a:pt x="65" y="771"/>
                  </a:lnTo>
                  <a:lnTo>
                    <a:pt x="63" y="775"/>
                  </a:lnTo>
                  <a:lnTo>
                    <a:pt x="63" y="780"/>
                  </a:lnTo>
                  <a:lnTo>
                    <a:pt x="63" y="780"/>
                  </a:lnTo>
                  <a:lnTo>
                    <a:pt x="66" y="778"/>
                  </a:lnTo>
                  <a:lnTo>
                    <a:pt x="68" y="778"/>
                  </a:lnTo>
                  <a:lnTo>
                    <a:pt x="68" y="778"/>
                  </a:lnTo>
                  <a:lnTo>
                    <a:pt x="68" y="778"/>
                  </a:lnTo>
                  <a:lnTo>
                    <a:pt x="66" y="786"/>
                  </a:lnTo>
                  <a:lnTo>
                    <a:pt x="66" y="786"/>
                  </a:lnTo>
                  <a:lnTo>
                    <a:pt x="66" y="786"/>
                  </a:lnTo>
                  <a:lnTo>
                    <a:pt x="68" y="788"/>
                  </a:lnTo>
                  <a:lnTo>
                    <a:pt x="74" y="786"/>
                  </a:lnTo>
                  <a:lnTo>
                    <a:pt x="79" y="786"/>
                  </a:lnTo>
                  <a:lnTo>
                    <a:pt x="79" y="786"/>
                  </a:lnTo>
                  <a:lnTo>
                    <a:pt x="79" y="788"/>
                  </a:lnTo>
                  <a:lnTo>
                    <a:pt x="79" y="788"/>
                  </a:lnTo>
                  <a:lnTo>
                    <a:pt x="76" y="789"/>
                  </a:lnTo>
                  <a:lnTo>
                    <a:pt x="70" y="791"/>
                  </a:lnTo>
                  <a:lnTo>
                    <a:pt x="66" y="793"/>
                  </a:lnTo>
                  <a:lnTo>
                    <a:pt x="66" y="793"/>
                  </a:lnTo>
                  <a:lnTo>
                    <a:pt x="66" y="793"/>
                  </a:lnTo>
                  <a:lnTo>
                    <a:pt x="70" y="801"/>
                  </a:lnTo>
                  <a:lnTo>
                    <a:pt x="78" y="801"/>
                  </a:lnTo>
                  <a:lnTo>
                    <a:pt x="78" y="801"/>
                  </a:lnTo>
                  <a:lnTo>
                    <a:pt x="81" y="801"/>
                  </a:lnTo>
                  <a:lnTo>
                    <a:pt x="85" y="802"/>
                  </a:lnTo>
                  <a:lnTo>
                    <a:pt x="91" y="806"/>
                  </a:lnTo>
                  <a:lnTo>
                    <a:pt x="91" y="806"/>
                  </a:lnTo>
                  <a:lnTo>
                    <a:pt x="98" y="808"/>
                  </a:lnTo>
                  <a:lnTo>
                    <a:pt x="105" y="808"/>
                  </a:lnTo>
                  <a:lnTo>
                    <a:pt x="111" y="804"/>
                  </a:lnTo>
                  <a:lnTo>
                    <a:pt x="118" y="801"/>
                  </a:lnTo>
                  <a:lnTo>
                    <a:pt x="118" y="801"/>
                  </a:lnTo>
                  <a:lnTo>
                    <a:pt x="120" y="801"/>
                  </a:lnTo>
                  <a:lnTo>
                    <a:pt x="124" y="802"/>
                  </a:lnTo>
                  <a:lnTo>
                    <a:pt x="124" y="806"/>
                  </a:lnTo>
                  <a:lnTo>
                    <a:pt x="124" y="806"/>
                  </a:lnTo>
                  <a:lnTo>
                    <a:pt x="122" y="808"/>
                  </a:lnTo>
                  <a:lnTo>
                    <a:pt x="122" y="808"/>
                  </a:lnTo>
                  <a:lnTo>
                    <a:pt x="117" y="808"/>
                  </a:lnTo>
                  <a:lnTo>
                    <a:pt x="115" y="808"/>
                  </a:lnTo>
                  <a:lnTo>
                    <a:pt x="115" y="810"/>
                  </a:lnTo>
                  <a:lnTo>
                    <a:pt x="115" y="810"/>
                  </a:lnTo>
                  <a:lnTo>
                    <a:pt x="120" y="812"/>
                  </a:lnTo>
                  <a:lnTo>
                    <a:pt x="126" y="817"/>
                  </a:lnTo>
                  <a:lnTo>
                    <a:pt x="128" y="819"/>
                  </a:lnTo>
                  <a:lnTo>
                    <a:pt x="128" y="821"/>
                  </a:lnTo>
                  <a:lnTo>
                    <a:pt x="126" y="825"/>
                  </a:lnTo>
                  <a:lnTo>
                    <a:pt x="122" y="827"/>
                  </a:lnTo>
                  <a:lnTo>
                    <a:pt x="122" y="827"/>
                  </a:lnTo>
                  <a:lnTo>
                    <a:pt x="118" y="828"/>
                  </a:lnTo>
                  <a:lnTo>
                    <a:pt x="117" y="827"/>
                  </a:lnTo>
                  <a:lnTo>
                    <a:pt x="113" y="821"/>
                  </a:lnTo>
                  <a:lnTo>
                    <a:pt x="111" y="815"/>
                  </a:lnTo>
                  <a:lnTo>
                    <a:pt x="109" y="814"/>
                  </a:lnTo>
                  <a:lnTo>
                    <a:pt x="109" y="814"/>
                  </a:lnTo>
                  <a:lnTo>
                    <a:pt x="109" y="814"/>
                  </a:lnTo>
                  <a:lnTo>
                    <a:pt x="100" y="823"/>
                  </a:lnTo>
                  <a:lnTo>
                    <a:pt x="96" y="827"/>
                  </a:lnTo>
                  <a:lnTo>
                    <a:pt x="91" y="830"/>
                  </a:lnTo>
                  <a:lnTo>
                    <a:pt x="91" y="830"/>
                  </a:lnTo>
                  <a:lnTo>
                    <a:pt x="89" y="830"/>
                  </a:lnTo>
                  <a:lnTo>
                    <a:pt x="89" y="830"/>
                  </a:lnTo>
                  <a:lnTo>
                    <a:pt x="92" y="825"/>
                  </a:lnTo>
                  <a:lnTo>
                    <a:pt x="96" y="819"/>
                  </a:lnTo>
                  <a:lnTo>
                    <a:pt x="96" y="815"/>
                  </a:lnTo>
                  <a:lnTo>
                    <a:pt x="96" y="814"/>
                  </a:lnTo>
                  <a:lnTo>
                    <a:pt x="96" y="814"/>
                  </a:lnTo>
                  <a:lnTo>
                    <a:pt x="91" y="810"/>
                  </a:lnTo>
                  <a:lnTo>
                    <a:pt x="85" y="810"/>
                  </a:lnTo>
                  <a:lnTo>
                    <a:pt x="85" y="810"/>
                  </a:lnTo>
                  <a:lnTo>
                    <a:pt x="81" y="808"/>
                  </a:lnTo>
                  <a:lnTo>
                    <a:pt x="81" y="804"/>
                  </a:lnTo>
                  <a:lnTo>
                    <a:pt x="81" y="804"/>
                  </a:lnTo>
                  <a:lnTo>
                    <a:pt x="79" y="802"/>
                  </a:lnTo>
                  <a:lnTo>
                    <a:pt x="79" y="802"/>
                  </a:lnTo>
                  <a:lnTo>
                    <a:pt x="76" y="806"/>
                  </a:lnTo>
                  <a:lnTo>
                    <a:pt x="68" y="815"/>
                  </a:lnTo>
                  <a:lnTo>
                    <a:pt x="68" y="815"/>
                  </a:lnTo>
                  <a:lnTo>
                    <a:pt x="61" y="823"/>
                  </a:lnTo>
                  <a:lnTo>
                    <a:pt x="54" y="830"/>
                  </a:lnTo>
                  <a:lnTo>
                    <a:pt x="54" y="830"/>
                  </a:lnTo>
                  <a:lnTo>
                    <a:pt x="54" y="832"/>
                  </a:lnTo>
                  <a:lnTo>
                    <a:pt x="54" y="834"/>
                  </a:lnTo>
                  <a:lnTo>
                    <a:pt x="57" y="834"/>
                  </a:lnTo>
                  <a:lnTo>
                    <a:pt x="68" y="836"/>
                  </a:lnTo>
                  <a:lnTo>
                    <a:pt x="68" y="836"/>
                  </a:lnTo>
                  <a:lnTo>
                    <a:pt x="66" y="841"/>
                  </a:lnTo>
                  <a:lnTo>
                    <a:pt x="70" y="847"/>
                  </a:lnTo>
                  <a:lnTo>
                    <a:pt x="70" y="847"/>
                  </a:lnTo>
                  <a:lnTo>
                    <a:pt x="76" y="851"/>
                  </a:lnTo>
                  <a:lnTo>
                    <a:pt x="78" y="849"/>
                  </a:lnTo>
                  <a:lnTo>
                    <a:pt x="81" y="849"/>
                  </a:lnTo>
                  <a:lnTo>
                    <a:pt x="81" y="849"/>
                  </a:lnTo>
                  <a:lnTo>
                    <a:pt x="81" y="847"/>
                  </a:lnTo>
                  <a:lnTo>
                    <a:pt x="81" y="849"/>
                  </a:lnTo>
                  <a:lnTo>
                    <a:pt x="83" y="853"/>
                  </a:lnTo>
                  <a:lnTo>
                    <a:pt x="83" y="858"/>
                  </a:lnTo>
                  <a:lnTo>
                    <a:pt x="85" y="862"/>
                  </a:lnTo>
                  <a:lnTo>
                    <a:pt x="85" y="862"/>
                  </a:lnTo>
                  <a:lnTo>
                    <a:pt x="92" y="869"/>
                  </a:lnTo>
                  <a:lnTo>
                    <a:pt x="98" y="875"/>
                  </a:lnTo>
                  <a:lnTo>
                    <a:pt x="98" y="875"/>
                  </a:lnTo>
                  <a:lnTo>
                    <a:pt x="100" y="875"/>
                  </a:lnTo>
                  <a:lnTo>
                    <a:pt x="100" y="877"/>
                  </a:lnTo>
                  <a:lnTo>
                    <a:pt x="98" y="882"/>
                  </a:lnTo>
                  <a:lnTo>
                    <a:pt x="96" y="886"/>
                  </a:lnTo>
                  <a:lnTo>
                    <a:pt x="98" y="886"/>
                  </a:lnTo>
                  <a:lnTo>
                    <a:pt x="100" y="888"/>
                  </a:lnTo>
                  <a:lnTo>
                    <a:pt x="100" y="888"/>
                  </a:lnTo>
                  <a:lnTo>
                    <a:pt x="107" y="890"/>
                  </a:lnTo>
                  <a:lnTo>
                    <a:pt x="117" y="890"/>
                  </a:lnTo>
                  <a:lnTo>
                    <a:pt x="117" y="890"/>
                  </a:lnTo>
                  <a:lnTo>
                    <a:pt x="126" y="890"/>
                  </a:lnTo>
                  <a:lnTo>
                    <a:pt x="135" y="888"/>
                  </a:lnTo>
                  <a:lnTo>
                    <a:pt x="142" y="884"/>
                  </a:lnTo>
                  <a:lnTo>
                    <a:pt x="150" y="877"/>
                  </a:lnTo>
                  <a:lnTo>
                    <a:pt x="150" y="877"/>
                  </a:lnTo>
                  <a:lnTo>
                    <a:pt x="159" y="877"/>
                  </a:lnTo>
                  <a:lnTo>
                    <a:pt x="159" y="877"/>
                  </a:lnTo>
                  <a:lnTo>
                    <a:pt x="161" y="877"/>
                  </a:lnTo>
                  <a:lnTo>
                    <a:pt x="161" y="875"/>
                  </a:lnTo>
                  <a:lnTo>
                    <a:pt x="163" y="871"/>
                  </a:lnTo>
                  <a:lnTo>
                    <a:pt x="163" y="871"/>
                  </a:lnTo>
                  <a:lnTo>
                    <a:pt x="163" y="864"/>
                  </a:lnTo>
                  <a:lnTo>
                    <a:pt x="161" y="860"/>
                  </a:lnTo>
                  <a:lnTo>
                    <a:pt x="155" y="858"/>
                  </a:lnTo>
                  <a:lnTo>
                    <a:pt x="155" y="858"/>
                  </a:lnTo>
                  <a:lnTo>
                    <a:pt x="163" y="849"/>
                  </a:lnTo>
                  <a:lnTo>
                    <a:pt x="167" y="845"/>
                  </a:lnTo>
                  <a:lnTo>
                    <a:pt x="168" y="840"/>
                  </a:lnTo>
                  <a:lnTo>
                    <a:pt x="168" y="840"/>
                  </a:lnTo>
                  <a:lnTo>
                    <a:pt x="172" y="834"/>
                  </a:lnTo>
                  <a:lnTo>
                    <a:pt x="176" y="830"/>
                  </a:lnTo>
                  <a:lnTo>
                    <a:pt x="176" y="830"/>
                  </a:lnTo>
                  <a:lnTo>
                    <a:pt x="176" y="827"/>
                  </a:lnTo>
                  <a:lnTo>
                    <a:pt x="176" y="823"/>
                  </a:lnTo>
                  <a:lnTo>
                    <a:pt x="174" y="821"/>
                  </a:lnTo>
                  <a:lnTo>
                    <a:pt x="176" y="821"/>
                  </a:lnTo>
                  <a:lnTo>
                    <a:pt x="176" y="821"/>
                  </a:lnTo>
                  <a:lnTo>
                    <a:pt x="180" y="823"/>
                  </a:lnTo>
                  <a:lnTo>
                    <a:pt x="183" y="823"/>
                  </a:lnTo>
                  <a:lnTo>
                    <a:pt x="187" y="823"/>
                  </a:lnTo>
                  <a:lnTo>
                    <a:pt x="187" y="825"/>
                  </a:lnTo>
                  <a:lnTo>
                    <a:pt x="187" y="825"/>
                  </a:lnTo>
                  <a:lnTo>
                    <a:pt x="183" y="828"/>
                  </a:lnTo>
                  <a:lnTo>
                    <a:pt x="180" y="830"/>
                  </a:lnTo>
                  <a:lnTo>
                    <a:pt x="176" y="832"/>
                  </a:lnTo>
                  <a:lnTo>
                    <a:pt x="174" y="838"/>
                  </a:lnTo>
                  <a:lnTo>
                    <a:pt x="174" y="838"/>
                  </a:lnTo>
                  <a:lnTo>
                    <a:pt x="170" y="845"/>
                  </a:lnTo>
                  <a:lnTo>
                    <a:pt x="167" y="854"/>
                  </a:lnTo>
                  <a:lnTo>
                    <a:pt x="167" y="854"/>
                  </a:lnTo>
                  <a:lnTo>
                    <a:pt x="167" y="860"/>
                  </a:lnTo>
                  <a:lnTo>
                    <a:pt x="170" y="864"/>
                  </a:lnTo>
                  <a:lnTo>
                    <a:pt x="170" y="864"/>
                  </a:lnTo>
                  <a:lnTo>
                    <a:pt x="172" y="867"/>
                  </a:lnTo>
                  <a:lnTo>
                    <a:pt x="172" y="871"/>
                  </a:lnTo>
                  <a:lnTo>
                    <a:pt x="172" y="871"/>
                  </a:lnTo>
                  <a:lnTo>
                    <a:pt x="172" y="877"/>
                  </a:lnTo>
                  <a:lnTo>
                    <a:pt x="174" y="880"/>
                  </a:lnTo>
                  <a:lnTo>
                    <a:pt x="176" y="884"/>
                  </a:lnTo>
                  <a:lnTo>
                    <a:pt x="178" y="888"/>
                  </a:lnTo>
                  <a:lnTo>
                    <a:pt x="178" y="888"/>
                  </a:lnTo>
                  <a:lnTo>
                    <a:pt x="178" y="893"/>
                  </a:lnTo>
                  <a:lnTo>
                    <a:pt x="181" y="897"/>
                  </a:lnTo>
                  <a:lnTo>
                    <a:pt x="185" y="908"/>
                  </a:lnTo>
                  <a:lnTo>
                    <a:pt x="185" y="908"/>
                  </a:lnTo>
                  <a:lnTo>
                    <a:pt x="189" y="916"/>
                  </a:lnTo>
                  <a:lnTo>
                    <a:pt x="185" y="921"/>
                  </a:lnTo>
                  <a:lnTo>
                    <a:pt x="185" y="921"/>
                  </a:lnTo>
                  <a:lnTo>
                    <a:pt x="180" y="930"/>
                  </a:lnTo>
                  <a:lnTo>
                    <a:pt x="178" y="934"/>
                  </a:lnTo>
                  <a:lnTo>
                    <a:pt x="178" y="940"/>
                  </a:lnTo>
                  <a:lnTo>
                    <a:pt x="178" y="940"/>
                  </a:lnTo>
                  <a:lnTo>
                    <a:pt x="180" y="943"/>
                  </a:lnTo>
                  <a:lnTo>
                    <a:pt x="183" y="945"/>
                  </a:lnTo>
                  <a:lnTo>
                    <a:pt x="191" y="951"/>
                  </a:lnTo>
                  <a:lnTo>
                    <a:pt x="191" y="951"/>
                  </a:lnTo>
                  <a:lnTo>
                    <a:pt x="187" y="954"/>
                  </a:lnTo>
                  <a:lnTo>
                    <a:pt x="185" y="954"/>
                  </a:lnTo>
                  <a:lnTo>
                    <a:pt x="185" y="958"/>
                  </a:lnTo>
                  <a:lnTo>
                    <a:pt x="185" y="958"/>
                  </a:lnTo>
                  <a:lnTo>
                    <a:pt x="187" y="964"/>
                  </a:lnTo>
                  <a:lnTo>
                    <a:pt x="187" y="969"/>
                  </a:lnTo>
                  <a:lnTo>
                    <a:pt x="187" y="969"/>
                  </a:lnTo>
                  <a:lnTo>
                    <a:pt x="183" y="979"/>
                  </a:lnTo>
                  <a:lnTo>
                    <a:pt x="180" y="982"/>
                  </a:lnTo>
                  <a:lnTo>
                    <a:pt x="176" y="984"/>
                  </a:lnTo>
                  <a:lnTo>
                    <a:pt x="176" y="984"/>
                  </a:lnTo>
                  <a:lnTo>
                    <a:pt x="174" y="986"/>
                  </a:lnTo>
                  <a:lnTo>
                    <a:pt x="178" y="986"/>
                  </a:lnTo>
                  <a:lnTo>
                    <a:pt x="183" y="986"/>
                  </a:lnTo>
                  <a:lnTo>
                    <a:pt x="189" y="990"/>
                  </a:lnTo>
                  <a:lnTo>
                    <a:pt x="189" y="990"/>
                  </a:lnTo>
                  <a:lnTo>
                    <a:pt x="191" y="988"/>
                  </a:lnTo>
                  <a:lnTo>
                    <a:pt x="194" y="986"/>
                  </a:lnTo>
                  <a:lnTo>
                    <a:pt x="200" y="980"/>
                  </a:lnTo>
                  <a:lnTo>
                    <a:pt x="200" y="980"/>
                  </a:lnTo>
                  <a:lnTo>
                    <a:pt x="204" y="975"/>
                  </a:lnTo>
                  <a:lnTo>
                    <a:pt x="205" y="973"/>
                  </a:lnTo>
                  <a:lnTo>
                    <a:pt x="207" y="971"/>
                  </a:lnTo>
                  <a:lnTo>
                    <a:pt x="207" y="971"/>
                  </a:lnTo>
                  <a:lnTo>
                    <a:pt x="213" y="969"/>
                  </a:lnTo>
                  <a:lnTo>
                    <a:pt x="218" y="966"/>
                  </a:lnTo>
                  <a:lnTo>
                    <a:pt x="218" y="966"/>
                  </a:lnTo>
                  <a:lnTo>
                    <a:pt x="224" y="964"/>
                  </a:lnTo>
                  <a:lnTo>
                    <a:pt x="230" y="960"/>
                  </a:lnTo>
                  <a:lnTo>
                    <a:pt x="230" y="960"/>
                  </a:lnTo>
                  <a:lnTo>
                    <a:pt x="235" y="956"/>
                  </a:lnTo>
                  <a:lnTo>
                    <a:pt x="239" y="954"/>
                  </a:lnTo>
                  <a:lnTo>
                    <a:pt x="243" y="954"/>
                  </a:lnTo>
                  <a:lnTo>
                    <a:pt x="243" y="954"/>
                  </a:lnTo>
                  <a:lnTo>
                    <a:pt x="246" y="958"/>
                  </a:lnTo>
                  <a:lnTo>
                    <a:pt x="250" y="964"/>
                  </a:lnTo>
                  <a:lnTo>
                    <a:pt x="250" y="964"/>
                  </a:lnTo>
                  <a:lnTo>
                    <a:pt x="256" y="966"/>
                  </a:lnTo>
                  <a:lnTo>
                    <a:pt x="257" y="967"/>
                  </a:lnTo>
                  <a:lnTo>
                    <a:pt x="257" y="971"/>
                  </a:lnTo>
                  <a:lnTo>
                    <a:pt x="257" y="971"/>
                  </a:lnTo>
                  <a:lnTo>
                    <a:pt x="259" y="973"/>
                  </a:lnTo>
                  <a:lnTo>
                    <a:pt x="261" y="971"/>
                  </a:lnTo>
                  <a:lnTo>
                    <a:pt x="265" y="966"/>
                  </a:lnTo>
                  <a:lnTo>
                    <a:pt x="270" y="960"/>
                  </a:lnTo>
                  <a:lnTo>
                    <a:pt x="270" y="960"/>
                  </a:lnTo>
                  <a:lnTo>
                    <a:pt x="272" y="962"/>
                  </a:lnTo>
                  <a:lnTo>
                    <a:pt x="272" y="962"/>
                  </a:lnTo>
                  <a:lnTo>
                    <a:pt x="272" y="967"/>
                  </a:lnTo>
                  <a:lnTo>
                    <a:pt x="278" y="973"/>
                  </a:lnTo>
                  <a:lnTo>
                    <a:pt x="278" y="973"/>
                  </a:lnTo>
                  <a:lnTo>
                    <a:pt x="281" y="977"/>
                  </a:lnTo>
                  <a:lnTo>
                    <a:pt x="283" y="980"/>
                  </a:lnTo>
                  <a:lnTo>
                    <a:pt x="283" y="980"/>
                  </a:lnTo>
                  <a:lnTo>
                    <a:pt x="291" y="993"/>
                  </a:lnTo>
                  <a:lnTo>
                    <a:pt x="296" y="999"/>
                  </a:lnTo>
                  <a:lnTo>
                    <a:pt x="298" y="1001"/>
                  </a:lnTo>
                  <a:lnTo>
                    <a:pt x="302" y="1001"/>
                  </a:lnTo>
                  <a:lnTo>
                    <a:pt x="302" y="1001"/>
                  </a:lnTo>
                  <a:lnTo>
                    <a:pt x="306" y="1001"/>
                  </a:lnTo>
                  <a:lnTo>
                    <a:pt x="307" y="999"/>
                  </a:lnTo>
                  <a:lnTo>
                    <a:pt x="307" y="993"/>
                  </a:lnTo>
                  <a:lnTo>
                    <a:pt x="302" y="980"/>
                  </a:lnTo>
                  <a:lnTo>
                    <a:pt x="302" y="980"/>
                  </a:lnTo>
                  <a:lnTo>
                    <a:pt x="302" y="979"/>
                  </a:lnTo>
                  <a:lnTo>
                    <a:pt x="302" y="977"/>
                  </a:lnTo>
                  <a:lnTo>
                    <a:pt x="304" y="975"/>
                  </a:lnTo>
                  <a:lnTo>
                    <a:pt x="306" y="971"/>
                  </a:lnTo>
                  <a:lnTo>
                    <a:pt x="306" y="971"/>
                  </a:lnTo>
                  <a:lnTo>
                    <a:pt x="304" y="958"/>
                  </a:lnTo>
                  <a:lnTo>
                    <a:pt x="304" y="958"/>
                  </a:lnTo>
                  <a:lnTo>
                    <a:pt x="306" y="956"/>
                  </a:lnTo>
                  <a:lnTo>
                    <a:pt x="307" y="960"/>
                  </a:lnTo>
                  <a:lnTo>
                    <a:pt x="309" y="962"/>
                  </a:lnTo>
                  <a:lnTo>
                    <a:pt x="309" y="964"/>
                  </a:lnTo>
                  <a:lnTo>
                    <a:pt x="311" y="962"/>
                  </a:lnTo>
                  <a:lnTo>
                    <a:pt x="311" y="962"/>
                  </a:lnTo>
                  <a:lnTo>
                    <a:pt x="315" y="953"/>
                  </a:lnTo>
                  <a:lnTo>
                    <a:pt x="315" y="947"/>
                  </a:lnTo>
                  <a:lnTo>
                    <a:pt x="315" y="943"/>
                  </a:lnTo>
                  <a:lnTo>
                    <a:pt x="315" y="943"/>
                  </a:lnTo>
                  <a:lnTo>
                    <a:pt x="313" y="940"/>
                  </a:lnTo>
                  <a:lnTo>
                    <a:pt x="317" y="943"/>
                  </a:lnTo>
                  <a:lnTo>
                    <a:pt x="320" y="949"/>
                  </a:lnTo>
                  <a:lnTo>
                    <a:pt x="324" y="953"/>
                  </a:lnTo>
                  <a:lnTo>
                    <a:pt x="324" y="953"/>
                  </a:lnTo>
                  <a:lnTo>
                    <a:pt x="332" y="956"/>
                  </a:lnTo>
                  <a:lnTo>
                    <a:pt x="335" y="962"/>
                  </a:lnTo>
                  <a:lnTo>
                    <a:pt x="335" y="962"/>
                  </a:lnTo>
                  <a:lnTo>
                    <a:pt x="333" y="962"/>
                  </a:lnTo>
                  <a:lnTo>
                    <a:pt x="332" y="960"/>
                  </a:lnTo>
                  <a:lnTo>
                    <a:pt x="330" y="956"/>
                  </a:lnTo>
                  <a:lnTo>
                    <a:pt x="330" y="956"/>
                  </a:lnTo>
                  <a:lnTo>
                    <a:pt x="328" y="954"/>
                  </a:lnTo>
                  <a:lnTo>
                    <a:pt x="324" y="954"/>
                  </a:lnTo>
                  <a:lnTo>
                    <a:pt x="324" y="954"/>
                  </a:lnTo>
                  <a:lnTo>
                    <a:pt x="322" y="954"/>
                  </a:lnTo>
                  <a:lnTo>
                    <a:pt x="320" y="954"/>
                  </a:lnTo>
                  <a:lnTo>
                    <a:pt x="319" y="958"/>
                  </a:lnTo>
                  <a:lnTo>
                    <a:pt x="315" y="967"/>
                  </a:lnTo>
                  <a:lnTo>
                    <a:pt x="315" y="967"/>
                  </a:lnTo>
                  <a:lnTo>
                    <a:pt x="315" y="971"/>
                  </a:lnTo>
                  <a:lnTo>
                    <a:pt x="319" y="973"/>
                  </a:lnTo>
                  <a:lnTo>
                    <a:pt x="320" y="975"/>
                  </a:lnTo>
                  <a:lnTo>
                    <a:pt x="322" y="980"/>
                  </a:lnTo>
                  <a:lnTo>
                    <a:pt x="322" y="980"/>
                  </a:lnTo>
                  <a:lnTo>
                    <a:pt x="324" y="982"/>
                  </a:lnTo>
                  <a:lnTo>
                    <a:pt x="328" y="984"/>
                  </a:lnTo>
                  <a:lnTo>
                    <a:pt x="330" y="984"/>
                  </a:lnTo>
                  <a:lnTo>
                    <a:pt x="333" y="984"/>
                  </a:lnTo>
                  <a:lnTo>
                    <a:pt x="333" y="984"/>
                  </a:lnTo>
                  <a:lnTo>
                    <a:pt x="350" y="975"/>
                  </a:lnTo>
                  <a:lnTo>
                    <a:pt x="365" y="966"/>
                  </a:lnTo>
                  <a:lnTo>
                    <a:pt x="365" y="966"/>
                  </a:lnTo>
                  <a:lnTo>
                    <a:pt x="369" y="964"/>
                  </a:lnTo>
                  <a:lnTo>
                    <a:pt x="372" y="960"/>
                  </a:lnTo>
                  <a:lnTo>
                    <a:pt x="376" y="953"/>
                  </a:lnTo>
                  <a:lnTo>
                    <a:pt x="378" y="945"/>
                  </a:lnTo>
                  <a:lnTo>
                    <a:pt x="380" y="943"/>
                  </a:lnTo>
                  <a:lnTo>
                    <a:pt x="383" y="941"/>
                  </a:lnTo>
                  <a:lnTo>
                    <a:pt x="383" y="941"/>
                  </a:lnTo>
                  <a:lnTo>
                    <a:pt x="383" y="943"/>
                  </a:lnTo>
                  <a:lnTo>
                    <a:pt x="382" y="945"/>
                  </a:lnTo>
                  <a:lnTo>
                    <a:pt x="380" y="949"/>
                  </a:lnTo>
                  <a:lnTo>
                    <a:pt x="380" y="949"/>
                  </a:lnTo>
                  <a:lnTo>
                    <a:pt x="382" y="953"/>
                  </a:lnTo>
                  <a:lnTo>
                    <a:pt x="382" y="953"/>
                  </a:lnTo>
                  <a:lnTo>
                    <a:pt x="378" y="958"/>
                  </a:lnTo>
                  <a:lnTo>
                    <a:pt x="376" y="962"/>
                  </a:lnTo>
                  <a:lnTo>
                    <a:pt x="376" y="964"/>
                  </a:lnTo>
                  <a:lnTo>
                    <a:pt x="376" y="964"/>
                  </a:lnTo>
                  <a:lnTo>
                    <a:pt x="378" y="969"/>
                  </a:lnTo>
                  <a:lnTo>
                    <a:pt x="378" y="973"/>
                  </a:lnTo>
                  <a:lnTo>
                    <a:pt x="376" y="975"/>
                  </a:lnTo>
                  <a:lnTo>
                    <a:pt x="376" y="975"/>
                  </a:lnTo>
                  <a:lnTo>
                    <a:pt x="370" y="979"/>
                  </a:lnTo>
                  <a:lnTo>
                    <a:pt x="367" y="982"/>
                  </a:lnTo>
                  <a:lnTo>
                    <a:pt x="367" y="982"/>
                  </a:lnTo>
                  <a:lnTo>
                    <a:pt x="359" y="993"/>
                  </a:lnTo>
                  <a:lnTo>
                    <a:pt x="356" y="999"/>
                  </a:lnTo>
                  <a:lnTo>
                    <a:pt x="356" y="1004"/>
                  </a:lnTo>
                  <a:lnTo>
                    <a:pt x="356" y="1004"/>
                  </a:lnTo>
                  <a:lnTo>
                    <a:pt x="356" y="1012"/>
                  </a:lnTo>
                  <a:lnTo>
                    <a:pt x="361" y="1014"/>
                  </a:lnTo>
                  <a:lnTo>
                    <a:pt x="367" y="1016"/>
                  </a:lnTo>
                  <a:lnTo>
                    <a:pt x="372" y="1017"/>
                  </a:lnTo>
                  <a:lnTo>
                    <a:pt x="372" y="1017"/>
                  </a:lnTo>
                  <a:lnTo>
                    <a:pt x="374" y="1019"/>
                  </a:lnTo>
                  <a:lnTo>
                    <a:pt x="372" y="1019"/>
                  </a:lnTo>
                  <a:lnTo>
                    <a:pt x="369" y="1019"/>
                  </a:lnTo>
                  <a:lnTo>
                    <a:pt x="361" y="1019"/>
                  </a:lnTo>
                  <a:lnTo>
                    <a:pt x="357" y="1021"/>
                  </a:lnTo>
                  <a:lnTo>
                    <a:pt x="357" y="1021"/>
                  </a:lnTo>
                  <a:lnTo>
                    <a:pt x="354" y="1025"/>
                  </a:lnTo>
                  <a:lnTo>
                    <a:pt x="352" y="1029"/>
                  </a:lnTo>
                  <a:lnTo>
                    <a:pt x="352" y="1040"/>
                  </a:lnTo>
                  <a:lnTo>
                    <a:pt x="352" y="1040"/>
                  </a:lnTo>
                  <a:lnTo>
                    <a:pt x="350" y="1058"/>
                  </a:lnTo>
                  <a:lnTo>
                    <a:pt x="350" y="1058"/>
                  </a:lnTo>
                  <a:lnTo>
                    <a:pt x="352" y="1060"/>
                  </a:lnTo>
                  <a:lnTo>
                    <a:pt x="356" y="1064"/>
                  </a:lnTo>
                  <a:lnTo>
                    <a:pt x="356" y="1064"/>
                  </a:lnTo>
                  <a:lnTo>
                    <a:pt x="356" y="1069"/>
                  </a:lnTo>
                  <a:lnTo>
                    <a:pt x="356" y="1071"/>
                  </a:lnTo>
                  <a:lnTo>
                    <a:pt x="357" y="1071"/>
                  </a:lnTo>
                  <a:lnTo>
                    <a:pt x="357" y="1071"/>
                  </a:lnTo>
                  <a:lnTo>
                    <a:pt x="359" y="1069"/>
                  </a:lnTo>
                  <a:lnTo>
                    <a:pt x="361" y="1066"/>
                  </a:lnTo>
                  <a:lnTo>
                    <a:pt x="365" y="1064"/>
                  </a:lnTo>
                  <a:lnTo>
                    <a:pt x="363" y="1066"/>
                  </a:lnTo>
                  <a:lnTo>
                    <a:pt x="363" y="1066"/>
                  </a:lnTo>
                  <a:lnTo>
                    <a:pt x="361" y="1071"/>
                  </a:lnTo>
                  <a:lnTo>
                    <a:pt x="357" y="1073"/>
                  </a:lnTo>
                  <a:lnTo>
                    <a:pt x="354" y="1071"/>
                  </a:lnTo>
                  <a:lnTo>
                    <a:pt x="352" y="1066"/>
                  </a:lnTo>
                  <a:lnTo>
                    <a:pt x="352" y="1066"/>
                  </a:lnTo>
                  <a:lnTo>
                    <a:pt x="343" y="1071"/>
                  </a:lnTo>
                  <a:lnTo>
                    <a:pt x="335" y="1079"/>
                  </a:lnTo>
                  <a:lnTo>
                    <a:pt x="320" y="1093"/>
                  </a:lnTo>
                  <a:lnTo>
                    <a:pt x="320" y="1093"/>
                  </a:lnTo>
                  <a:lnTo>
                    <a:pt x="315" y="1101"/>
                  </a:lnTo>
                  <a:lnTo>
                    <a:pt x="311" y="1110"/>
                  </a:lnTo>
                  <a:lnTo>
                    <a:pt x="311" y="1110"/>
                  </a:lnTo>
                  <a:lnTo>
                    <a:pt x="311" y="1119"/>
                  </a:lnTo>
                  <a:lnTo>
                    <a:pt x="307" y="1127"/>
                  </a:lnTo>
                  <a:lnTo>
                    <a:pt x="307" y="1127"/>
                  </a:lnTo>
                  <a:lnTo>
                    <a:pt x="304" y="1125"/>
                  </a:lnTo>
                  <a:lnTo>
                    <a:pt x="300" y="1123"/>
                  </a:lnTo>
                  <a:lnTo>
                    <a:pt x="298" y="1125"/>
                  </a:lnTo>
                  <a:lnTo>
                    <a:pt x="294" y="1127"/>
                  </a:lnTo>
                  <a:lnTo>
                    <a:pt x="294" y="1127"/>
                  </a:lnTo>
                  <a:lnTo>
                    <a:pt x="291" y="1132"/>
                  </a:lnTo>
                  <a:lnTo>
                    <a:pt x="287" y="1134"/>
                  </a:lnTo>
                  <a:lnTo>
                    <a:pt x="285" y="1136"/>
                  </a:lnTo>
                  <a:lnTo>
                    <a:pt x="285" y="1136"/>
                  </a:lnTo>
                  <a:lnTo>
                    <a:pt x="267" y="1143"/>
                  </a:lnTo>
                  <a:lnTo>
                    <a:pt x="267" y="1143"/>
                  </a:lnTo>
                  <a:lnTo>
                    <a:pt x="261" y="1149"/>
                  </a:lnTo>
                  <a:lnTo>
                    <a:pt x="257" y="1155"/>
                  </a:lnTo>
                  <a:lnTo>
                    <a:pt x="257" y="1155"/>
                  </a:lnTo>
                  <a:lnTo>
                    <a:pt x="244" y="1164"/>
                  </a:lnTo>
                  <a:lnTo>
                    <a:pt x="239" y="1169"/>
                  </a:lnTo>
                  <a:lnTo>
                    <a:pt x="237" y="1177"/>
                  </a:lnTo>
                  <a:lnTo>
                    <a:pt x="237" y="1177"/>
                  </a:lnTo>
                  <a:lnTo>
                    <a:pt x="235" y="1186"/>
                  </a:lnTo>
                  <a:lnTo>
                    <a:pt x="235" y="1190"/>
                  </a:lnTo>
                  <a:lnTo>
                    <a:pt x="237" y="1195"/>
                  </a:lnTo>
                  <a:lnTo>
                    <a:pt x="237" y="1195"/>
                  </a:lnTo>
                  <a:lnTo>
                    <a:pt x="239" y="1197"/>
                  </a:lnTo>
                  <a:lnTo>
                    <a:pt x="243" y="1199"/>
                  </a:lnTo>
                  <a:lnTo>
                    <a:pt x="243" y="1201"/>
                  </a:lnTo>
                  <a:lnTo>
                    <a:pt x="244" y="1205"/>
                  </a:lnTo>
                  <a:lnTo>
                    <a:pt x="244" y="1205"/>
                  </a:lnTo>
                  <a:lnTo>
                    <a:pt x="237" y="1203"/>
                  </a:lnTo>
                  <a:lnTo>
                    <a:pt x="237" y="1203"/>
                  </a:lnTo>
                  <a:lnTo>
                    <a:pt x="233" y="1201"/>
                  </a:lnTo>
                  <a:lnTo>
                    <a:pt x="230" y="1199"/>
                  </a:lnTo>
                  <a:lnTo>
                    <a:pt x="230" y="1199"/>
                  </a:lnTo>
                  <a:lnTo>
                    <a:pt x="228" y="1199"/>
                  </a:lnTo>
                  <a:lnTo>
                    <a:pt x="226" y="1199"/>
                  </a:lnTo>
                  <a:lnTo>
                    <a:pt x="226" y="1205"/>
                  </a:lnTo>
                  <a:lnTo>
                    <a:pt x="226" y="1208"/>
                  </a:lnTo>
                  <a:lnTo>
                    <a:pt x="226" y="1208"/>
                  </a:lnTo>
                  <a:lnTo>
                    <a:pt x="226" y="1208"/>
                  </a:lnTo>
                  <a:lnTo>
                    <a:pt x="226" y="1208"/>
                  </a:lnTo>
                  <a:lnTo>
                    <a:pt x="220" y="1205"/>
                  </a:lnTo>
                  <a:lnTo>
                    <a:pt x="217" y="1201"/>
                  </a:lnTo>
                  <a:lnTo>
                    <a:pt x="215" y="1197"/>
                  </a:lnTo>
                  <a:lnTo>
                    <a:pt x="215" y="1190"/>
                  </a:lnTo>
                  <a:lnTo>
                    <a:pt x="215" y="1190"/>
                  </a:lnTo>
                  <a:lnTo>
                    <a:pt x="215" y="1188"/>
                  </a:lnTo>
                  <a:lnTo>
                    <a:pt x="213" y="1188"/>
                  </a:lnTo>
                  <a:lnTo>
                    <a:pt x="211" y="1188"/>
                  </a:lnTo>
                  <a:lnTo>
                    <a:pt x="202" y="1188"/>
                  </a:lnTo>
                  <a:lnTo>
                    <a:pt x="202" y="1188"/>
                  </a:lnTo>
                  <a:lnTo>
                    <a:pt x="193" y="1190"/>
                  </a:lnTo>
                  <a:lnTo>
                    <a:pt x="185" y="1194"/>
                  </a:lnTo>
                  <a:lnTo>
                    <a:pt x="185" y="1194"/>
                  </a:lnTo>
                  <a:lnTo>
                    <a:pt x="180" y="1195"/>
                  </a:lnTo>
                  <a:lnTo>
                    <a:pt x="172" y="1201"/>
                  </a:lnTo>
                  <a:lnTo>
                    <a:pt x="161" y="1210"/>
                  </a:lnTo>
                  <a:lnTo>
                    <a:pt x="161" y="1210"/>
                  </a:lnTo>
                  <a:lnTo>
                    <a:pt x="157" y="1214"/>
                  </a:lnTo>
                  <a:lnTo>
                    <a:pt x="152" y="1219"/>
                  </a:lnTo>
                  <a:lnTo>
                    <a:pt x="152" y="1219"/>
                  </a:lnTo>
                  <a:lnTo>
                    <a:pt x="150" y="1225"/>
                  </a:lnTo>
                  <a:lnTo>
                    <a:pt x="148" y="1231"/>
                  </a:lnTo>
                  <a:lnTo>
                    <a:pt x="148" y="1231"/>
                  </a:lnTo>
                  <a:lnTo>
                    <a:pt x="142" y="1236"/>
                  </a:lnTo>
                  <a:lnTo>
                    <a:pt x="135" y="1240"/>
                  </a:lnTo>
                  <a:lnTo>
                    <a:pt x="135" y="1240"/>
                  </a:lnTo>
                  <a:lnTo>
                    <a:pt x="131" y="1242"/>
                  </a:lnTo>
                  <a:lnTo>
                    <a:pt x="131" y="1245"/>
                  </a:lnTo>
                  <a:lnTo>
                    <a:pt x="130" y="1247"/>
                  </a:lnTo>
                  <a:lnTo>
                    <a:pt x="130" y="1249"/>
                  </a:lnTo>
                  <a:lnTo>
                    <a:pt x="130" y="1249"/>
                  </a:lnTo>
                  <a:lnTo>
                    <a:pt x="124" y="1247"/>
                  </a:lnTo>
                  <a:lnTo>
                    <a:pt x="118" y="1247"/>
                  </a:lnTo>
                  <a:lnTo>
                    <a:pt x="113" y="1251"/>
                  </a:lnTo>
                  <a:lnTo>
                    <a:pt x="111" y="1255"/>
                  </a:lnTo>
                  <a:lnTo>
                    <a:pt x="111" y="1255"/>
                  </a:lnTo>
                  <a:lnTo>
                    <a:pt x="111" y="1260"/>
                  </a:lnTo>
                  <a:lnTo>
                    <a:pt x="111" y="1266"/>
                  </a:lnTo>
                  <a:lnTo>
                    <a:pt x="111" y="1266"/>
                  </a:lnTo>
                  <a:lnTo>
                    <a:pt x="109" y="1269"/>
                  </a:lnTo>
                  <a:lnTo>
                    <a:pt x="109" y="1275"/>
                  </a:lnTo>
                  <a:lnTo>
                    <a:pt x="109" y="1275"/>
                  </a:lnTo>
                  <a:lnTo>
                    <a:pt x="113" y="1275"/>
                  </a:lnTo>
                  <a:lnTo>
                    <a:pt x="115" y="1275"/>
                  </a:lnTo>
                  <a:lnTo>
                    <a:pt x="118" y="1271"/>
                  </a:lnTo>
                  <a:lnTo>
                    <a:pt x="122" y="1268"/>
                  </a:lnTo>
                  <a:lnTo>
                    <a:pt x="122" y="1266"/>
                  </a:lnTo>
                  <a:lnTo>
                    <a:pt x="122" y="1264"/>
                  </a:lnTo>
                  <a:lnTo>
                    <a:pt x="122" y="1264"/>
                  </a:lnTo>
                  <a:lnTo>
                    <a:pt x="117" y="1260"/>
                  </a:lnTo>
                  <a:lnTo>
                    <a:pt x="117" y="1257"/>
                  </a:lnTo>
                  <a:lnTo>
                    <a:pt x="117" y="1253"/>
                  </a:lnTo>
                  <a:lnTo>
                    <a:pt x="117" y="1253"/>
                  </a:lnTo>
                  <a:lnTo>
                    <a:pt x="117" y="1253"/>
                  </a:lnTo>
                  <a:lnTo>
                    <a:pt x="118" y="1253"/>
                  </a:lnTo>
                  <a:lnTo>
                    <a:pt x="122" y="1257"/>
                  </a:lnTo>
                  <a:lnTo>
                    <a:pt x="128" y="1260"/>
                  </a:lnTo>
                  <a:lnTo>
                    <a:pt x="130" y="1268"/>
                  </a:lnTo>
                  <a:lnTo>
                    <a:pt x="130" y="1268"/>
                  </a:lnTo>
                  <a:lnTo>
                    <a:pt x="131" y="1269"/>
                  </a:lnTo>
                  <a:lnTo>
                    <a:pt x="133" y="1269"/>
                  </a:lnTo>
                  <a:lnTo>
                    <a:pt x="137" y="1268"/>
                  </a:lnTo>
                  <a:lnTo>
                    <a:pt x="142" y="1266"/>
                  </a:lnTo>
                  <a:lnTo>
                    <a:pt x="142" y="1264"/>
                  </a:lnTo>
                  <a:lnTo>
                    <a:pt x="142" y="1264"/>
                  </a:lnTo>
                  <a:lnTo>
                    <a:pt x="141" y="1257"/>
                  </a:lnTo>
                  <a:lnTo>
                    <a:pt x="141" y="1251"/>
                  </a:lnTo>
                  <a:lnTo>
                    <a:pt x="141" y="1245"/>
                  </a:lnTo>
                  <a:lnTo>
                    <a:pt x="139" y="1244"/>
                  </a:lnTo>
                  <a:lnTo>
                    <a:pt x="139" y="1244"/>
                  </a:lnTo>
                  <a:lnTo>
                    <a:pt x="139" y="1242"/>
                  </a:lnTo>
                  <a:lnTo>
                    <a:pt x="141" y="1240"/>
                  </a:lnTo>
                  <a:lnTo>
                    <a:pt x="144" y="1240"/>
                  </a:lnTo>
                  <a:lnTo>
                    <a:pt x="144" y="1240"/>
                  </a:lnTo>
                  <a:lnTo>
                    <a:pt x="144" y="1240"/>
                  </a:lnTo>
                  <a:lnTo>
                    <a:pt x="146" y="1253"/>
                  </a:lnTo>
                  <a:lnTo>
                    <a:pt x="150" y="1258"/>
                  </a:lnTo>
                  <a:lnTo>
                    <a:pt x="154" y="1262"/>
                  </a:lnTo>
                  <a:lnTo>
                    <a:pt x="154" y="1262"/>
                  </a:lnTo>
                  <a:lnTo>
                    <a:pt x="157" y="1262"/>
                  </a:lnTo>
                  <a:lnTo>
                    <a:pt x="159" y="1260"/>
                  </a:lnTo>
                  <a:lnTo>
                    <a:pt x="163" y="1255"/>
                  </a:lnTo>
                  <a:lnTo>
                    <a:pt x="163" y="1255"/>
                  </a:lnTo>
                  <a:lnTo>
                    <a:pt x="167" y="1253"/>
                  </a:lnTo>
                  <a:lnTo>
                    <a:pt x="170" y="1251"/>
                  </a:lnTo>
                  <a:lnTo>
                    <a:pt x="170" y="1251"/>
                  </a:lnTo>
                  <a:lnTo>
                    <a:pt x="170" y="1249"/>
                  </a:lnTo>
                  <a:lnTo>
                    <a:pt x="168" y="1245"/>
                  </a:lnTo>
                  <a:lnTo>
                    <a:pt x="168" y="1245"/>
                  </a:lnTo>
                  <a:lnTo>
                    <a:pt x="172" y="1244"/>
                  </a:lnTo>
                  <a:lnTo>
                    <a:pt x="176" y="1242"/>
                  </a:lnTo>
                  <a:lnTo>
                    <a:pt x="176" y="1242"/>
                  </a:lnTo>
                  <a:lnTo>
                    <a:pt x="180" y="1236"/>
                  </a:lnTo>
                  <a:lnTo>
                    <a:pt x="180" y="1236"/>
                  </a:lnTo>
                  <a:lnTo>
                    <a:pt x="181" y="1231"/>
                  </a:lnTo>
                  <a:lnTo>
                    <a:pt x="183" y="1223"/>
                  </a:lnTo>
                  <a:lnTo>
                    <a:pt x="183" y="1223"/>
                  </a:lnTo>
                  <a:lnTo>
                    <a:pt x="185" y="1219"/>
                  </a:lnTo>
                  <a:lnTo>
                    <a:pt x="187" y="1218"/>
                  </a:lnTo>
                  <a:lnTo>
                    <a:pt x="193" y="1216"/>
                  </a:lnTo>
                  <a:lnTo>
                    <a:pt x="193" y="1216"/>
                  </a:lnTo>
                  <a:lnTo>
                    <a:pt x="198" y="1218"/>
                  </a:lnTo>
                  <a:lnTo>
                    <a:pt x="202" y="1221"/>
                  </a:lnTo>
                  <a:lnTo>
                    <a:pt x="204" y="1223"/>
                  </a:lnTo>
                  <a:lnTo>
                    <a:pt x="202" y="1223"/>
                  </a:lnTo>
                  <a:lnTo>
                    <a:pt x="202" y="1223"/>
                  </a:lnTo>
                  <a:lnTo>
                    <a:pt x="194" y="1223"/>
                  </a:lnTo>
                  <a:lnTo>
                    <a:pt x="193" y="1225"/>
                  </a:lnTo>
                  <a:lnTo>
                    <a:pt x="193" y="1229"/>
                  </a:lnTo>
                  <a:lnTo>
                    <a:pt x="193" y="1229"/>
                  </a:lnTo>
                  <a:lnTo>
                    <a:pt x="193" y="1232"/>
                  </a:lnTo>
                  <a:lnTo>
                    <a:pt x="194" y="1236"/>
                  </a:lnTo>
                  <a:lnTo>
                    <a:pt x="198" y="1238"/>
                  </a:lnTo>
                  <a:lnTo>
                    <a:pt x="202" y="1236"/>
                  </a:lnTo>
                  <a:lnTo>
                    <a:pt x="202" y="1236"/>
                  </a:lnTo>
                  <a:lnTo>
                    <a:pt x="207" y="1232"/>
                  </a:lnTo>
                  <a:lnTo>
                    <a:pt x="215" y="1227"/>
                  </a:lnTo>
                  <a:lnTo>
                    <a:pt x="215" y="1227"/>
                  </a:lnTo>
                  <a:lnTo>
                    <a:pt x="220" y="1229"/>
                  </a:lnTo>
                  <a:lnTo>
                    <a:pt x="228" y="1229"/>
                  </a:lnTo>
                  <a:lnTo>
                    <a:pt x="228" y="1229"/>
                  </a:lnTo>
                  <a:lnTo>
                    <a:pt x="224" y="1223"/>
                  </a:lnTo>
                  <a:lnTo>
                    <a:pt x="224" y="1223"/>
                  </a:lnTo>
                  <a:lnTo>
                    <a:pt x="228" y="1221"/>
                  </a:lnTo>
                  <a:lnTo>
                    <a:pt x="231" y="1221"/>
                  </a:lnTo>
                  <a:lnTo>
                    <a:pt x="233" y="1229"/>
                  </a:lnTo>
                  <a:lnTo>
                    <a:pt x="233" y="1229"/>
                  </a:lnTo>
                  <a:lnTo>
                    <a:pt x="235" y="1229"/>
                  </a:lnTo>
                  <a:lnTo>
                    <a:pt x="235" y="1227"/>
                  </a:lnTo>
                  <a:lnTo>
                    <a:pt x="237" y="1223"/>
                  </a:lnTo>
                  <a:lnTo>
                    <a:pt x="241" y="1218"/>
                  </a:lnTo>
                  <a:lnTo>
                    <a:pt x="243" y="1216"/>
                  </a:lnTo>
                  <a:lnTo>
                    <a:pt x="246" y="1214"/>
                  </a:lnTo>
                  <a:lnTo>
                    <a:pt x="246" y="1214"/>
                  </a:lnTo>
                  <a:lnTo>
                    <a:pt x="250" y="1214"/>
                  </a:lnTo>
                  <a:lnTo>
                    <a:pt x="254" y="1210"/>
                  </a:lnTo>
                  <a:lnTo>
                    <a:pt x="256" y="1206"/>
                  </a:lnTo>
                  <a:lnTo>
                    <a:pt x="257" y="1205"/>
                  </a:lnTo>
                  <a:lnTo>
                    <a:pt x="257" y="1205"/>
                  </a:lnTo>
                  <a:lnTo>
                    <a:pt x="265" y="1201"/>
                  </a:lnTo>
                  <a:lnTo>
                    <a:pt x="269" y="1199"/>
                  </a:lnTo>
                  <a:lnTo>
                    <a:pt x="270" y="1201"/>
                  </a:lnTo>
                  <a:lnTo>
                    <a:pt x="272" y="1203"/>
                  </a:lnTo>
                  <a:lnTo>
                    <a:pt x="272" y="1203"/>
                  </a:lnTo>
                  <a:lnTo>
                    <a:pt x="272" y="1210"/>
                  </a:lnTo>
                  <a:lnTo>
                    <a:pt x="269" y="1218"/>
                  </a:lnTo>
                  <a:lnTo>
                    <a:pt x="267" y="1221"/>
                  </a:lnTo>
                  <a:lnTo>
                    <a:pt x="269" y="1221"/>
                  </a:lnTo>
                  <a:lnTo>
                    <a:pt x="269" y="1221"/>
                  </a:lnTo>
                  <a:lnTo>
                    <a:pt x="269" y="1221"/>
                  </a:lnTo>
                  <a:lnTo>
                    <a:pt x="276" y="1214"/>
                  </a:lnTo>
                  <a:lnTo>
                    <a:pt x="278" y="1205"/>
                  </a:lnTo>
                  <a:lnTo>
                    <a:pt x="278" y="1205"/>
                  </a:lnTo>
                  <a:lnTo>
                    <a:pt x="281" y="1201"/>
                  </a:lnTo>
                  <a:lnTo>
                    <a:pt x="283" y="1197"/>
                  </a:lnTo>
                  <a:lnTo>
                    <a:pt x="293" y="1195"/>
                  </a:lnTo>
                  <a:lnTo>
                    <a:pt x="293" y="1195"/>
                  </a:lnTo>
                  <a:lnTo>
                    <a:pt x="296" y="1195"/>
                  </a:lnTo>
                  <a:lnTo>
                    <a:pt x="298" y="1195"/>
                  </a:lnTo>
                  <a:lnTo>
                    <a:pt x="300" y="1194"/>
                  </a:lnTo>
                  <a:lnTo>
                    <a:pt x="300" y="1194"/>
                  </a:lnTo>
                  <a:lnTo>
                    <a:pt x="309" y="1186"/>
                  </a:lnTo>
                  <a:lnTo>
                    <a:pt x="309" y="1186"/>
                  </a:lnTo>
                  <a:lnTo>
                    <a:pt x="315" y="1181"/>
                  </a:lnTo>
                  <a:lnTo>
                    <a:pt x="320" y="1175"/>
                  </a:lnTo>
                  <a:lnTo>
                    <a:pt x="320" y="1175"/>
                  </a:lnTo>
                  <a:lnTo>
                    <a:pt x="319" y="1184"/>
                  </a:lnTo>
                  <a:lnTo>
                    <a:pt x="320" y="1188"/>
                  </a:lnTo>
                  <a:lnTo>
                    <a:pt x="322" y="1188"/>
                  </a:lnTo>
                  <a:lnTo>
                    <a:pt x="324" y="1186"/>
                  </a:lnTo>
                  <a:lnTo>
                    <a:pt x="324" y="1186"/>
                  </a:lnTo>
                  <a:lnTo>
                    <a:pt x="326" y="1181"/>
                  </a:lnTo>
                  <a:lnTo>
                    <a:pt x="324" y="1175"/>
                  </a:lnTo>
                  <a:lnTo>
                    <a:pt x="324" y="1175"/>
                  </a:lnTo>
                  <a:lnTo>
                    <a:pt x="326" y="1173"/>
                  </a:lnTo>
                  <a:lnTo>
                    <a:pt x="330" y="1173"/>
                  </a:lnTo>
                  <a:lnTo>
                    <a:pt x="332" y="1173"/>
                  </a:lnTo>
                  <a:lnTo>
                    <a:pt x="332" y="1171"/>
                  </a:lnTo>
                  <a:lnTo>
                    <a:pt x="332" y="1171"/>
                  </a:lnTo>
                  <a:lnTo>
                    <a:pt x="328" y="1171"/>
                  </a:lnTo>
                  <a:lnTo>
                    <a:pt x="324" y="1169"/>
                  </a:lnTo>
                  <a:lnTo>
                    <a:pt x="324" y="1169"/>
                  </a:lnTo>
                  <a:lnTo>
                    <a:pt x="324" y="1169"/>
                  </a:lnTo>
                  <a:lnTo>
                    <a:pt x="324" y="1169"/>
                  </a:lnTo>
                  <a:lnTo>
                    <a:pt x="326" y="1168"/>
                  </a:lnTo>
                  <a:lnTo>
                    <a:pt x="330" y="1164"/>
                  </a:lnTo>
                  <a:lnTo>
                    <a:pt x="330" y="1164"/>
                  </a:lnTo>
                  <a:lnTo>
                    <a:pt x="330" y="1164"/>
                  </a:lnTo>
                  <a:lnTo>
                    <a:pt x="324" y="1164"/>
                  </a:lnTo>
                  <a:lnTo>
                    <a:pt x="319" y="1164"/>
                  </a:lnTo>
                  <a:lnTo>
                    <a:pt x="317" y="1164"/>
                  </a:lnTo>
                  <a:lnTo>
                    <a:pt x="317" y="1164"/>
                  </a:lnTo>
                  <a:lnTo>
                    <a:pt x="317" y="1164"/>
                  </a:lnTo>
                  <a:lnTo>
                    <a:pt x="322" y="1155"/>
                  </a:lnTo>
                  <a:lnTo>
                    <a:pt x="326" y="1153"/>
                  </a:lnTo>
                  <a:lnTo>
                    <a:pt x="332" y="1151"/>
                  </a:lnTo>
                  <a:lnTo>
                    <a:pt x="332" y="1151"/>
                  </a:lnTo>
                  <a:lnTo>
                    <a:pt x="335" y="1151"/>
                  </a:lnTo>
                  <a:lnTo>
                    <a:pt x="339" y="1149"/>
                  </a:lnTo>
                  <a:lnTo>
                    <a:pt x="339" y="1149"/>
                  </a:lnTo>
                  <a:lnTo>
                    <a:pt x="341" y="1149"/>
                  </a:lnTo>
                  <a:lnTo>
                    <a:pt x="343" y="1149"/>
                  </a:lnTo>
                  <a:lnTo>
                    <a:pt x="344" y="1151"/>
                  </a:lnTo>
                  <a:lnTo>
                    <a:pt x="346" y="1151"/>
                  </a:lnTo>
                  <a:lnTo>
                    <a:pt x="346" y="1151"/>
                  </a:lnTo>
                  <a:lnTo>
                    <a:pt x="346" y="1147"/>
                  </a:lnTo>
                  <a:lnTo>
                    <a:pt x="346" y="1143"/>
                  </a:lnTo>
                  <a:lnTo>
                    <a:pt x="341" y="1140"/>
                  </a:lnTo>
                  <a:lnTo>
                    <a:pt x="341" y="1140"/>
                  </a:lnTo>
                  <a:lnTo>
                    <a:pt x="341" y="1138"/>
                  </a:lnTo>
                  <a:lnTo>
                    <a:pt x="343" y="1138"/>
                  </a:lnTo>
                  <a:lnTo>
                    <a:pt x="346" y="1136"/>
                  </a:lnTo>
                  <a:lnTo>
                    <a:pt x="350" y="1136"/>
                  </a:lnTo>
                  <a:lnTo>
                    <a:pt x="350" y="1136"/>
                  </a:lnTo>
                  <a:lnTo>
                    <a:pt x="354" y="1140"/>
                  </a:lnTo>
                  <a:lnTo>
                    <a:pt x="357" y="1136"/>
                  </a:lnTo>
                  <a:lnTo>
                    <a:pt x="357" y="1136"/>
                  </a:lnTo>
                  <a:lnTo>
                    <a:pt x="361" y="1132"/>
                  </a:lnTo>
                  <a:lnTo>
                    <a:pt x="363" y="1127"/>
                  </a:lnTo>
                  <a:lnTo>
                    <a:pt x="363" y="1127"/>
                  </a:lnTo>
                  <a:lnTo>
                    <a:pt x="363" y="1123"/>
                  </a:lnTo>
                  <a:lnTo>
                    <a:pt x="361" y="1121"/>
                  </a:lnTo>
                  <a:lnTo>
                    <a:pt x="363" y="1121"/>
                  </a:lnTo>
                  <a:lnTo>
                    <a:pt x="363" y="1121"/>
                  </a:lnTo>
                  <a:lnTo>
                    <a:pt x="370" y="1121"/>
                  </a:lnTo>
                  <a:lnTo>
                    <a:pt x="376" y="1121"/>
                  </a:lnTo>
                  <a:lnTo>
                    <a:pt x="376" y="1121"/>
                  </a:lnTo>
                  <a:lnTo>
                    <a:pt x="376" y="1121"/>
                  </a:lnTo>
                  <a:lnTo>
                    <a:pt x="376" y="1121"/>
                  </a:lnTo>
                  <a:lnTo>
                    <a:pt x="374" y="1121"/>
                  </a:lnTo>
                  <a:lnTo>
                    <a:pt x="374" y="1119"/>
                  </a:lnTo>
                  <a:lnTo>
                    <a:pt x="374" y="1119"/>
                  </a:lnTo>
                  <a:lnTo>
                    <a:pt x="380" y="1116"/>
                  </a:lnTo>
                  <a:lnTo>
                    <a:pt x="383" y="1110"/>
                  </a:lnTo>
                  <a:lnTo>
                    <a:pt x="383" y="1110"/>
                  </a:lnTo>
                  <a:lnTo>
                    <a:pt x="385" y="1108"/>
                  </a:lnTo>
                  <a:lnTo>
                    <a:pt x="387" y="1110"/>
                  </a:lnTo>
                  <a:lnTo>
                    <a:pt x="389" y="1112"/>
                  </a:lnTo>
                  <a:lnTo>
                    <a:pt x="393" y="1112"/>
                  </a:lnTo>
                  <a:lnTo>
                    <a:pt x="393" y="1112"/>
                  </a:lnTo>
                  <a:lnTo>
                    <a:pt x="404" y="1101"/>
                  </a:lnTo>
                  <a:lnTo>
                    <a:pt x="404" y="1101"/>
                  </a:lnTo>
                  <a:lnTo>
                    <a:pt x="406" y="1097"/>
                  </a:lnTo>
                  <a:lnTo>
                    <a:pt x="406" y="1092"/>
                  </a:lnTo>
                  <a:lnTo>
                    <a:pt x="406" y="1092"/>
                  </a:lnTo>
                  <a:lnTo>
                    <a:pt x="406" y="1088"/>
                  </a:lnTo>
                  <a:lnTo>
                    <a:pt x="408" y="1086"/>
                  </a:lnTo>
                  <a:lnTo>
                    <a:pt x="408" y="1082"/>
                  </a:lnTo>
                  <a:lnTo>
                    <a:pt x="408" y="1082"/>
                  </a:lnTo>
                  <a:lnTo>
                    <a:pt x="408" y="1082"/>
                  </a:lnTo>
                  <a:lnTo>
                    <a:pt x="402" y="1082"/>
                  </a:lnTo>
                  <a:lnTo>
                    <a:pt x="400" y="1082"/>
                  </a:lnTo>
                  <a:lnTo>
                    <a:pt x="400" y="1082"/>
                  </a:lnTo>
                  <a:lnTo>
                    <a:pt x="400" y="1082"/>
                  </a:lnTo>
                  <a:lnTo>
                    <a:pt x="411" y="1071"/>
                  </a:lnTo>
                  <a:lnTo>
                    <a:pt x="411" y="1071"/>
                  </a:lnTo>
                  <a:lnTo>
                    <a:pt x="415" y="1071"/>
                  </a:lnTo>
                  <a:lnTo>
                    <a:pt x="417" y="1071"/>
                  </a:lnTo>
                  <a:lnTo>
                    <a:pt x="420" y="1073"/>
                  </a:lnTo>
                  <a:lnTo>
                    <a:pt x="420" y="1071"/>
                  </a:lnTo>
                  <a:lnTo>
                    <a:pt x="420" y="1071"/>
                  </a:lnTo>
                  <a:lnTo>
                    <a:pt x="419" y="1066"/>
                  </a:lnTo>
                  <a:lnTo>
                    <a:pt x="419" y="1066"/>
                  </a:lnTo>
                  <a:lnTo>
                    <a:pt x="422" y="1064"/>
                  </a:lnTo>
                  <a:lnTo>
                    <a:pt x="422" y="1064"/>
                  </a:lnTo>
                  <a:lnTo>
                    <a:pt x="432" y="1064"/>
                  </a:lnTo>
                  <a:lnTo>
                    <a:pt x="432" y="1064"/>
                  </a:lnTo>
                  <a:lnTo>
                    <a:pt x="432" y="1058"/>
                  </a:lnTo>
                  <a:lnTo>
                    <a:pt x="433" y="1055"/>
                  </a:lnTo>
                  <a:lnTo>
                    <a:pt x="435" y="1049"/>
                  </a:lnTo>
                  <a:lnTo>
                    <a:pt x="435" y="1043"/>
                  </a:lnTo>
                  <a:lnTo>
                    <a:pt x="435" y="1043"/>
                  </a:lnTo>
                  <a:lnTo>
                    <a:pt x="443" y="1047"/>
                  </a:lnTo>
                  <a:lnTo>
                    <a:pt x="446" y="1047"/>
                  </a:lnTo>
                  <a:lnTo>
                    <a:pt x="448" y="1047"/>
                  </a:lnTo>
                  <a:lnTo>
                    <a:pt x="448" y="1045"/>
                  </a:lnTo>
                  <a:lnTo>
                    <a:pt x="448" y="1045"/>
                  </a:lnTo>
                  <a:lnTo>
                    <a:pt x="448" y="1042"/>
                  </a:lnTo>
                  <a:lnTo>
                    <a:pt x="450" y="1038"/>
                  </a:lnTo>
                  <a:lnTo>
                    <a:pt x="450" y="1038"/>
                  </a:lnTo>
                  <a:lnTo>
                    <a:pt x="454" y="1038"/>
                  </a:lnTo>
                  <a:lnTo>
                    <a:pt x="456" y="1036"/>
                  </a:lnTo>
                  <a:lnTo>
                    <a:pt x="456" y="1036"/>
                  </a:lnTo>
                  <a:lnTo>
                    <a:pt x="458" y="1029"/>
                  </a:lnTo>
                  <a:lnTo>
                    <a:pt x="463" y="1025"/>
                  </a:lnTo>
                  <a:lnTo>
                    <a:pt x="469" y="1021"/>
                  </a:lnTo>
                  <a:lnTo>
                    <a:pt x="476" y="1023"/>
                  </a:lnTo>
                  <a:lnTo>
                    <a:pt x="476" y="1023"/>
                  </a:lnTo>
                  <a:lnTo>
                    <a:pt x="478" y="1021"/>
                  </a:lnTo>
                  <a:lnTo>
                    <a:pt x="476" y="1019"/>
                  </a:lnTo>
                  <a:lnTo>
                    <a:pt x="474" y="1017"/>
                  </a:lnTo>
                  <a:lnTo>
                    <a:pt x="474" y="1016"/>
                  </a:lnTo>
                  <a:lnTo>
                    <a:pt x="476" y="1016"/>
                  </a:lnTo>
                  <a:lnTo>
                    <a:pt x="476" y="1016"/>
                  </a:lnTo>
                  <a:lnTo>
                    <a:pt x="483" y="1016"/>
                  </a:lnTo>
                  <a:lnTo>
                    <a:pt x="489" y="1012"/>
                  </a:lnTo>
                  <a:lnTo>
                    <a:pt x="491" y="1008"/>
                  </a:lnTo>
                  <a:lnTo>
                    <a:pt x="491" y="1001"/>
                  </a:lnTo>
                  <a:lnTo>
                    <a:pt x="491" y="1001"/>
                  </a:lnTo>
                  <a:lnTo>
                    <a:pt x="489" y="1001"/>
                  </a:lnTo>
                  <a:lnTo>
                    <a:pt x="485" y="1003"/>
                  </a:lnTo>
                  <a:lnTo>
                    <a:pt x="483" y="1003"/>
                  </a:lnTo>
                  <a:lnTo>
                    <a:pt x="483" y="1001"/>
                  </a:lnTo>
                  <a:lnTo>
                    <a:pt x="483" y="1001"/>
                  </a:lnTo>
                  <a:lnTo>
                    <a:pt x="489" y="997"/>
                  </a:lnTo>
                  <a:lnTo>
                    <a:pt x="496" y="992"/>
                  </a:lnTo>
                  <a:lnTo>
                    <a:pt x="496" y="992"/>
                  </a:lnTo>
                  <a:lnTo>
                    <a:pt x="498" y="990"/>
                  </a:lnTo>
                  <a:lnTo>
                    <a:pt x="496" y="988"/>
                  </a:lnTo>
                  <a:lnTo>
                    <a:pt x="495" y="986"/>
                  </a:lnTo>
                  <a:lnTo>
                    <a:pt x="493" y="986"/>
                  </a:lnTo>
                  <a:lnTo>
                    <a:pt x="495" y="984"/>
                  </a:lnTo>
                  <a:lnTo>
                    <a:pt x="495" y="984"/>
                  </a:lnTo>
                  <a:lnTo>
                    <a:pt x="498" y="980"/>
                  </a:lnTo>
                  <a:lnTo>
                    <a:pt x="500" y="975"/>
                  </a:lnTo>
                  <a:lnTo>
                    <a:pt x="500" y="975"/>
                  </a:lnTo>
                  <a:lnTo>
                    <a:pt x="502" y="975"/>
                  </a:lnTo>
                  <a:lnTo>
                    <a:pt x="504" y="975"/>
                  </a:lnTo>
                  <a:lnTo>
                    <a:pt x="509" y="973"/>
                  </a:lnTo>
                  <a:lnTo>
                    <a:pt x="509" y="973"/>
                  </a:lnTo>
                  <a:lnTo>
                    <a:pt x="515" y="966"/>
                  </a:lnTo>
                  <a:lnTo>
                    <a:pt x="515" y="966"/>
                  </a:lnTo>
                  <a:lnTo>
                    <a:pt x="521" y="956"/>
                  </a:lnTo>
                  <a:lnTo>
                    <a:pt x="522" y="951"/>
                  </a:lnTo>
                  <a:lnTo>
                    <a:pt x="521" y="949"/>
                  </a:lnTo>
                  <a:lnTo>
                    <a:pt x="517" y="947"/>
                  </a:lnTo>
                  <a:lnTo>
                    <a:pt x="517" y="947"/>
                  </a:lnTo>
                  <a:lnTo>
                    <a:pt x="511" y="945"/>
                  </a:lnTo>
                  <a:lnTo>
                    <a:pt x="508" y="941"/>
                  </a:lnTo>
                  <a:lnTo>
                    <a:pt x="508" y="941"/>
                  </a:lnTo>
                  <a:lnTo>
                    <a:pt x="504" y="940"/>
                  </a:lnTo>
                  <a:lnTo>
                    <a:pt x="498" y="940"/>
                  </a:lnTo>
                  <a:lnTo>
                    <a:pt x="498" y="940"/>
                  </a:lnTo>
                  <a:lnTo>
                    <a:pt x="487" y="941"/>
                  </a:lnTo>
                  <a:lnTo>
                    <a:pt x="483" y="940"/>
                  </a:lnTo>
                  <a:lnTo>
                    <a:pt x="482" y="938"/>
                  </a:lnTo>
                  <a:lnTo>
                    <a:pt x="483" y="936"/>
                  </a:lnTo>
                  <a:lnTo>
                    <a:pt x="483" y="936"/>
                  </a:lnTo>
                  <a:lnTo>
                    <a:pt x="485" y="932"/>
                  </a:lnTo>
                  <a:lnTo>
                    <a:pt x="485" y="927"/>
                  </a:lnTo>
                  <a:lnTo>
                    <a:pt x="485" y="927"/>
                  </a:lnTo>
                  <a:lnTo>
                    <a:pt x="485" y="921"/>
                  </a:lnTo>
                  <a:lnTo>
                    <a:pt x="487" y="917"/>
                  </a:lnTo>
                  <a:lnTo>
                    <a:pt x="487" y="917"/>
                  </a:lnTo>
                  <a:lnTo>
                    <a:pt x="500" y="910"/>
                  </a:lnTo>
                  <a:lnTo>
                    <a:pt x="500" y="910"/>
                  </a:lnTo>
                  <a:lnTo>
                    <a:pt x="500" y="906"/>
                  </a:lnTo>
                  <a:lnTo>
                    <a:pt x="498" y="901"/>
                  </a:lnTo>
                  <a:lnTo>
                    <a:pt x="498" y="901"/>
                  </a:lnTo>
                  <a:lnTo>
                    <a:pt x="500" y="897"/>
                  </a:lnTo>
                  <a:lnTo>
                    <a:pt x="500" y="897"/>
                  </a:lnTo>
                  <a:lnTo>
                    <a:pt x="504" y="897"/>
                  </a:lnTo>
                  <a:lnTo>
                    <a:pt x="506" y="895"/>
                  </a:lnTo>
                  <a:lnTo>
                    <a:pt x="506" y="895"/>
                  </a:lnTo>
                  <a:lnTo>
                    <a:pt x="509" y="890"/>
                  </a:lnTo>
                  <a:lnTo>
                    <a:pt x="511" y="886"/>
                  </a:lnTo>
                  <a:lnTo>
                    <a:pt x="513" y="888"/>
                  </a:lnTo>
                  <a:lnTo>
                    <a:pt x="513" y="888"/>
                  </a:lnTo>
                  <a:lnTo>
                    <a:pt x="511" y="893"/>
                  </a:lnTo>
                  <a:lnTo>
                    <a:pt x="511" y="895"/>
                  </a:lnTo>
                  <a:lnTo>
                    <a:pt x="513" y="895"/>
                  </a:lnTo>
                  <a:lnTo>
                    <a:pt x="513" y="895"/>
                  </a:lnTo>
                  <a:lnTo>
                    <a:pt x="519" y="891"/>
                  </a:lnTo>
                  <a:lnTo>
                    <a:pt x="522" y="886"/>
                  </a:lnTo>
                  <a:lnTo>
                    <a:pt x="524" y="882"/>
                  </a:lnTo>
                  <a:lnTo>
                    <a:pt x="522" y="880"/>
                  </a:lnTo>
                  <a:lnTo>
                    <a:pt x="521" y="878"/>
                  </a:lnTo>
                  <a:lnTo>
                    <a:pt x="515" y="877"/>
                  </a:lnTo>
                  <a:lnTo>
                    <a:pt x="515" y="877"/>
                  </a:lnTo>
                  <a:lnTo>
                    <a:pt x="513" y="877"/>
                  </a:lnTo>
                  <a:lnTo>
                    <a:pt x="513" y="875"/>
                  </a:lnTo>
                  <a:lnTo>
                    <a:pt x="519" y="875"/>
                  </a:lnTo>
                  <a:lnTo>
                    <a:pt x="530" y="873"/>
                  </a:lnTo>
                  <a:lnTo>
                    <a:pt x="530" y="873"/>
                  </a:lnTo>
                  <a:lnTo>
                    <a:pt x="534" y="871"/>
                  </a:lnTo>
                  <a:lnTo>
                    <a:pt x="535" y="867"/>
                  </a:lnTo>
                  <a:lnTo>
                    <a:pt x="537" y="860"/>
                  </a:lnTo>
                  <a:lnTo>
                    <a:pt x="537" y="860"/>
                  </a:lnTo>
                  <a:lnTo>
                    <a:pt x="537" y="856"/>
                  </a:lnTo>
                  <a:lnTo>
                    <a:pt x="535" y="854"/>
                  </a:lnTo>
                  <a:lnTo>
                    <a:pt x="528" y="849"/>
                  </a:lnTo>
                  <a:lnTo>
                    <a:pt x="521" y="843"/>
                  </a:lnTo>
                  <a:lnTo>
                    <a:pt x="519" y="843"/>
                  </a:lnTo>
                  <a:lnTo>
                    <a:pt x="519" y="841"/>
                  </a:lnTo>
                  <a:lnTo>
                    <a:pt x="519" y="841"/>
                  </a:lnTo>
                  <a:lnTo>
                    <a:pt x="524" y="841"/>
                  </a:lnTo>
                  <a:lnTo>
                    <a:pt x="528" y="843"/>
                  </a:lnTo>
                  <a:lnTo>
                    <a:pt x="537" y="845"/>
                  </a:lnTo>
                  <a:lnTo>
                    <a:pt x="537" y="845"/>
                  </a:lnTo>
                  <a:lnTo>
                    <a:pt x="541" y="845"/>
                  </a:lnTo>
                  <a:lnTo>
                    <a:pt x="545" y="841"/>
                  </a:lnTo>
                  <a:lnTo>
                    <a:pt x="548" y="838"/>
                  </a:lnTo>
                  <a:lnTo>
                    <a:pt x="548" y="834"/>
                  </a:lnTo>
                  <a:lnTo>
                    <a:pt x="548" y="832"/>
                  </a:lnTo>
                  <a:lnTo>
                    <a:pt x="548" y="832"/>
                  </a:lnTo>
                  <a:lnTo>
                    <a:pt x="547" y="823"/>
                  </a:lnTo>
                  <a:lnTo>
                    <a:pt x="547" y="819"/>
                  </a:lnTo>
                  <a:lnTo>
                    <a:pt x="550" y="815"/>
                  </a:lnTo>
                  <a:lnTo>
                    <a:pt x="550" y="815"/>
                  </a:lnTo>
                  <a:lnTo>
                    <a:pt x="558" y="806"/>
                  </a:lnTo>
                  <a:lnTo>
                    <a:pt x="558" y="806"/>
                  </a:lnTo>
                  <a:lnTo>
                    <a:pt x="561" y="804"/>
                  </a:lnTo>
                  <a:lnTo>
                    <a:pt x="563" y="801"/>
                  </a:lnTo>
                  <a:lnTo>
                    <a:pt x="563" y="801"/>
                  </a:lnTo>
                  <a:lnTo>
                    <a:pt x="563" y="797"/>
                  </a:lnTo>
                  <a:lnTo>
                    <a:pt x="561" y="795"/>
                  </a:lnTo>
                  <a:lnTo>
                    <a:pt x="561" y="793"/>
                  </a:lnTo>
                  <a:lnTo>
                    <a:pt x="561" y="793"/>
                  </a:lnTo>
                  <a:lnTo>
                    <a:pt x="565" y="786"/>
                  </a:lnTo>
                  <a:lnTo>
                    <a:pt x="565" y="786"/>
                  </a:lnTo>
                  <a:lnTo>
                    <a:pt x="572" y="780"/>
                  </a:lnTo>
                  <a:lnTo>
                    <a:pt x="580" y="777"/>
                  </a:lnTo>
                  <a:lnTo>
                    <a:pt x="580" y="777"/>
                  </a:lnTo>
                  <a:lnTo>
                    <a:pt x="585" y="769"/>
                  </a:lnTo>
                  <a:lnTo>
                    <a:pt x="591" y="764"/>
                  </a:lnTo>
                  <a:lnTo>
                    <a:pt x="591" y="764"/>
                  </a:lnTo>
                  <a:lnTo>
                    <a:pt x="597" y="758"/>
                  </a:lnTo>
                  <a:lnTo>
                    <a:pt x="600" y="749"/>
                  </a:lnTo>
                  <a:lnTo>
                    <a:pt x="600" y="749"/>
                  </a:lnTo>
                  <a:lnTo>
                    <a:pt x="602" y="747"/>
                  </a:lnTo>
                  <a:lnTo>
                    <a:pt x="602" y="749"/>
                  </a:lnTo>
                  <a:lnTo>
                    <a:pt x="604" y="752"/>
                  </a:lnTo>
                  <a:lnTo>
                    <a:pt x="606" y="756"/>
                  </a:lnTo>
                  <a:lnTo>
                    <a:pt x="608" y="758"/>
                  </a:lnTo>
                  <a:lnTo>
                    <a:pt x="611" y="756"/>
                  </a:lnTo>
                  <a:lnTo>
                    <a:pt x="611" y="756"/>
                  </a:lnTo>
                  <a:lnTo>
                    <a:pt x="617" y="756"/>
                  </a:lnTo>
                  <a:lnTo>
                    <a:pt x="621" y="754"/>
                  </a:lnTo>
                  <a:lnTo>
                    <a:pt x="624" y="752"/>
                  </a:lnTo>
                  <a:lnTo>
                    <a:pt x="624" y="752"/>
                  </a:lnTo>
                  <a:lnTo>
                    <a:pt x="634" y="738"/>
                  </a:lnTo>
                  <a:lnTo>
                    <a:pt x="637" y="734"/>
                  </a:lnTo>
                  <a:lnTo>
                    <a:pt x="645" y="734"/>
                  </a:lnTo>
                  <a:lnTo>
                    <a:pt x="645" y="734"/>
                  </a:lnTo>
                  <a:lnTo>
                    <a:pt x="645" y="736"/>
                  </a:lnTo>
                  <a:lnTo>
                    <a:pt x="643" y="738"/>
                  </a:lnTo>
                  <a:lnTo>
                    <a:pt x="634" y="747"/>
                  </a:lnTo>
                  <a:lnTo>
                    <a:pt x="624" y="758"/>
                  </a:lnTo>
                  <a:lnTo>
                    <a:pt x="624" y="762"/>
                  </a:lnTo>
                  <a:lnTo>
                    <a:pt x="624" y="764"/>
                  </a:lnTo>
                  <a:lnTo>
                    <a:pt x="624" y="764"/>
                  </a:lnTo>
                  <a:lnTo>
                    <a:pt x="634" y="769"/>
                  </a:lnTo>
                  <a:lnTo>
                    <a:pt x="641" y="773"/>
                  </a:lnTo>
                  <a:lnTo>
                    <a:pt x="641" y="773"/>
                  </a:lnTo>
                  <a:lnTo>
                    <a:pt x="652" y="775"/>
                  </a:lnTo>
                  <a:lnTo>
                    <a:pt x="660" y="778"/>
                  </a:lnTo>
                  <a:lnTo>
                    <a:pt x="660" y="778"/>
                  </a:lnTo>
                  <a:lnTo>
                    <a:pt x="661" y="780"/>
                  </a:lnTo>
                  <a:lnTo>
                    <a:pt x="660" y="780"/>
                  </a:lnTo>
                  <a:lnTo>
                    <a:pt x="656" y="778"/>
                  </a:lnTo>
                  <a:lnTo>
                    <a:pt x="645" y="777"/>
                  </a:lnTo>
                  <a:lnTo>
                    <a:pt x="645" y="777"/>
                  </a:lnTo>
                  <a:lnTo>
                    <a:pt x="639" y="777"/>
                  </a:lnTo>
                  <a:lnTo>
                    <a:pt x="634" y="775"/>
                  </a:lnTo>
                  <a:lnTo>
                    <a:pt x="634" y="775"/>
                  </a:lnTo>
                  <a:lnTo>
                    <a:pt x="630" y="777"/>
                  </a:lnTo>
                  <a:lnTo>
                    <a:pt x="628" y="778"/>
                  </a:lnTo>
                  <a:lnTo>
                    <a:pt x="624" y="780"/>
                  </a:lnTo>
                  <a:lnTo>
                    <a:pt x="622" y="780"/>
                  </a:lnTo>
                  <a:lnTo>
                    <a:pt x="622" y="780"/>
                  </a:lnTo>
                  <a:lnTo>
                    <a:pt x="619" y="780"/>
                  </a:lnTo>
                  <a:lnTo>
                    <a:pt x="615" y="777"/>
                  </a:lnTo>
                  <a:lnTo>
                    <a:pt x="611" y="775"/>
                  </a:lnTo>
                  <a:lnTo>
                    <a:pt x="608" y="775"/>
                  </a:lnTo>
                  <a:lnTo>
                    <a:pt x="608" y="775"/>
                  </a:lnTo>
                  <a:lnTo>
                    <a:pt x="604" y="778"/>
                  </a:lnTo>
                  <a:lnTo>
                    <a:pt x="598" y="784"/>
                  </a:lnTo>
                  <a:lnTo>
                    <a:pt x="595" y="789"/>
                  </a:lnTo>
                  <a:lnTo>
                    <a:pt x="591" y="793"/>
                  </a:lnTo>
                  <a:lnTo>
                    <a:pt x="591" y="793"/>
                  </a:lnTo>
                  <a:lnTo>
                    <a:pt x="584" y="797"/>
                  </a:lnTo>
                  <a:lnTo>
                    <a:pt x="580" y="801"/>
                  </a:lnTo>
                  <a:lnTo>
                    <a:pt x="576" y="802"/>
                  </a:lnTo>
                  <a:lnTo>
                    <a:pt x="576" y="802"/>
                  </a:lnTo>
                  <a:lnTo>
                    <a:pt x="580" y="808"/>
                  </a:lnTo>
                  <a:lnTo>
                    <a:pt x="584" y="814"/>
                  </a:lnTo>
                  <a:lnTo>
                    <a:pt x="584" y="814"/>
                  </a:lnTo>
                  <a:lnTo>
                    <a:pt x="584" y="821"/>
                  </a:lnTo>
                  <a:lnTo>
                    <a:pt x="584" y="828"/>
                  </a:lnTo>
                  <a:lnTo>
                    <a:pt x="584" y="828"/>
                  </a:lnTo>
                  <a:lnTo>
                    <a:pt x="584" y="830"/>
                  </a:lnTo>
                  <a:lnTo>
                    <a:pt x="582" y="834"/>
                  </a:lnTo>
                  <a:lnTo>
                    <a:pt x="582" y="834"/>
                  </a:lnTo>
                  <a:lnTo>
                    <a:pt x="582" y="840"/>
                  </a:lnTo>
                  <a:lnTo>
                    <a:pt x="582" y="840"/>
                  </a:lnTo>
                  <a:lnTo>
                    <a:pt x="580" y="845"/>
                  </a:lnTo>
                  <a:lnTo>
                    <a:pt x="576" y="851"/>
                  </a:lnTo>
                  <a:lnTo>
                    <a:pt x="574" y="856"/>
                  </a:lnTo>
                  <a:lnTo>
                    <a:pt x="572" y="862"/>
                  </a:lnTo>
                  <a:lnTo>
                    <a:pt x="572" y="862"/>
                  </a:lnTo>
                  <a:lnTo>
                    <a:pt x="571" y="869"/>
                  </a:lnTo>
                  <a:lnTo>
                    <a:pt x="569" y="877"/>
                  </a:lnTo>
                  <a:lnTo>
                    <a:pt x="571" y="878"/>
                  </a:lnTo>
                  <a:lnTo>
                    <a:pt x="572" y="882"/>
                  </a:lnTo>
                  <a:lnTo>
                    <a:pt x="576" y="884"/>
                  </a:lnTo>
                  <a:lnTo>
                    <a:pt x="580" y="886"/>
                  </a:lnTo>
                  <a:lnTo>
                    <a:pt x="580" y="886"/>
                  </a:lnTo>
                  <a:lnTo>
                    <a:pt x="585" y="884"/>
                  </a:lnTo>
                  <a:lnTo>
                    <a:pt x="591" y="882"/>
                  </a:lnTo>
                  <a:lnTo>
                    <a:pt x="597" y="878"/>
                  </a:lnTo>
                  <a:lnTo>
                    <a:pt x="600" y="875"/>
                  </a:lnTo>
                  <a:lnTo>
                    <a:pt x="600" y="875"/>
                  </a:lnTo>
                  <a:lnTo>
                    <a:pt x="602" y="875"/>
                  </a:lnTo>
                  <a:lnTo>
                    <a:pt x="602" y="877"/>
                  </a:lnTo>
                  <a:lnTo>
                    <a:pt x="600" y="880"/>
                  </a:lnTo>
                  <a:lnTo>
                    <a:pt x="595" y="888"/>
                  </a:lnTo>
                  <a:lnTo>
                    <a:pt x="595" y="888"/>
                  </a:lnTo>
                  <a:lnTo>
                    <a:pt x="589" y="893"/>
                  </a:lnTo>
                  <a:lnTo>
                    <a:pt x="589" y="897"/>
                  </a:lnTo>
                  <a:lnTo>
                    <a:pt x="591" y="901"/>
                  </a:lnTo>
                  <a:lnTo>
                    <a:pt x="591" y="901"/>
                  </a:lnTo>
                  <a:lnTo>
                    <a:pt x="591" y="901"/>
                  </a:lnTo>
                  <a:lnTo>
                    <a:pt x="585" y="901"/>
                  </a:lnTo>
                  <a:lnTo>
                    <a:pt x="580" y="901"/>
                  </a:lnTo>
                  <a:lnTo>
                    <a:pt x="576" y="904"/>
                  </a:lnTo>
                  <a:lnTo>
                    <a:pt x="576" y="904"/>
                  </a:lnTo>
                  <a:lnTo>
                    <a:pt x="571" y="908"/>
                  </a:lnTo>
                  <a:lnTo>
                    <a:pt x="571" y="910"/>
                  </a:lnTo>
                  <a:lnTo>
                    <a:pt x="571" y="914"/>
                  </a:lnTo>
                  <a:lnTo>
                    <a:pt x="572" y="919"/>
                  </a:lnTo>
                  <a:lnTo>
                    <a:pt x="572" y="919"/>
                  </a:lnTo>
                  <a:lnTo>
                    <a:pt x="576" y="921"/>
                  </a:lnTo>
                  <a:lnTo>
                    <a:pt x="580" y="923"/>
                  </a:lnTo>
                  <a:lnTo>
                    <a:pt x="584" y="923"/>
                  </a:lnTo>
                  <a:lnTo>
                    <a:pt x="587" y="921"/>
                  </a:lnTo>
                  <a:lnTo>
                    <a:pt x="587" y="921"/>
                  </a:lnTo>
                  <a:lnTo>
                    <a:pt x="591" y="917"/>
                  </a:lnTo>
                  <a:lnTo>
                    <a:pt x="595" y="916"/>
                  </a:lnTo>
                  <a:lnTo>
                    <a:pt x="604" y="916"/>
                  </a:lnTo>
                  <a:lnTo>
                    <a:pt x="604" y="916"/>
                  </a:lnTo>
                  <a:lnTo>
                    <a:pt x="604" y="916"/>
                  </a:lnTo>
                  <a:lnTo>
                    <a:pt x="602" y="914"/>
                  </a:lnTo>
                  <a:lnTo>
                    <a:pt x="598" y="910"/>
                  </a:lnTo>
                  <a:lnTo>
                    <a:pt x="598" y="910"/>
                  </a:lnTo>
                  <a:lnTo>
                    <a:pt x="598" y="908"/>
                  </a:lnTo>
                  <a:lnTo>
                    <a:pt x="598" y="908"/>
                  </a:lnTo>
                  <a:lnTo>
                    <a:pt x="602" y="908"/>
                  </a:lnTo>
                  <a:lnTo>
                    <a:pt x="611" y="912"/>
                  </a:lnTo>
                  <a:lnTo>
                    <a:pt x="611" y="912"/>
                  </a:lnTo>
                  <a:lnTo>
                    <a:pt x="613" y="912"/>
                  </a:lnTo>
                  <a:lnTo>
                    <a:pt x="615" y="908"/>
                  </a:lnTo>
                  <a:lnTo>
                    <a:pt x="615" y="904"/>
                  </a:lnTo>
                  <a:lnTo>
                    <a:pt x="617" y="899"/>
                  </a:lnTo>
                  <a:lnTo>
                    <a:pt x="617" y="899"/>
                  </a:lnTo>
                  <a:lnTo>
                    <a:pt x="621" y="893"/>
                  </a:lnTo>
                  <a:lnTo>
                    <a:pt x="621" y="886"/>
                  </a:lnTo>
                  <a:lnTo>
                    <a:pt x="621" y="886"/>
                  </a:lnTo>
                  <a:lnTo>
                    <a:pt x="621" y="886"/>
                  </a:lnTo>
                  <a:lnTo>
                    <a:pt x="622" y="886"/>
                  </a:lnTo>
                  <a:lnTo>
                    <a:pt x="626" y="888"/>
                  </a:lnTo>
                  <a:lnTo>
                    <a:pt x="628" y="888"/>
                  </a:lnTo>
                  <a:lnTo>
                    <a:pt x="628" y="888"/>
                  </a:lnTo>
                  <a:lnTo>
                    <a:pt x="630" y="877"/>
                  </a:lnTo>
                  <a:lnTo>
                    <a:pt x="632" y="875"/>
                  </a:lnTo>
                  <a:lnTo>
                    <a:pt x="632" y="877"/>
                  </a:lnTo>
                  <a:lnTo>
                    <a:pt x="632" y="877"/>
                  </a:lnTo>
                  <a:lnTo>
                    <a:pt x="632" y="882"/>
                  </a:lnTo>
                  <a:lnTo>
                    <a:pt x="634" y="890"/>
                  </a:lnTo>
                  <a:lnTo>
                    <a:pt x="634" y="890"/>
                  </a:lnTo>
                  <a:lnTo>
                    <a:pt x="634" y="890"/>
                  </a:lnTo>
                  <a:lnTo>
                    <a:pt x="635" y="888"/>
                  </a:lnTo>
                  <a:lnTo>
                    <a:pt x="635" y="882"/>
                  </a:lnTo>
                  <a:lnTo>
                    <a:pt x="635" y="882"/>
                  </a:lnTo>
                  <a:lnTo>
                    <a:pt x="639" y="880"/>
                  </a:lnTo>
                  <a:lnTo>
                    <a:pt x="641" y="878"/>
                  </a:lnTo>
                  <a:lnTo>
                    <a:pt x="641" y="878"/>
                  </a:lnTo>
                  <a:lnTo>
                    <a:pt x="641" y="875"/>
                  </a:lnTo>
                  <a:lnTo>
                    <a:pt x="641" y="871"/>
                  </a:lnTo>
                  <a:lnTo>
                    <a:pt x="639" y="867"/>
                  </a:lnTo>
                  <a:lnTo>
                    <a:pt x="639" y="865"/>
                  </a:lnTo>
                  <a:lnTo>
                    <a:pt x="639" y="865"/>
                  </a:lnTo>
                  <a:lnTo>
                    <a:pt x="639" y="865"/>
                  </a:lnTo>
                  <a:lnTo>
                    <a:pt x="647" y="869"/>
                  </a:lnTo>
                  <a:lnTo>
                    <a:pt x="650" y="873"/>
                  </a:lnTo>
                  <a:lnTo>
                    <a:pt x="650" y="873"/>
                  </a:lnTo>
                  <a:lnTo>
                    <a:pt x="652" y="873"/>
                  </a:lnTo>
                  <a:lnTo>
                    <a:pt x="652" y="871"/>
                  </a:lnTo>
                  <a:lnTo>
                    <a:pt x="650" y="862"/>
                  </a:lnTo>
                  <a:lnTo>
                    <a:pt x="650" y="854"/>
                  </a:lnTo>
                  <a:lnTo>
                    <a:pt x="650" y="853"/>
                  </a:lnTo>
                  <a:lnTo>
                    <a:pt x="650" y="854"/>
                  </a:lnTo>
                  <a:lnTo>
                    <a:pt x="650" y="854"/>
                  </a:lnTo>
                  <a:lnTo>
                    <a:pt x="654" y="862"/>
                  </a:lnTo>
                  <a:lnTo>
                    <a:pt x="658" y="867"/>
                  </a:lnTo>
                  <a:lnTo>
                    <a:pt x="658" y="867"/>
                  </a:lnTo>
                  <a:lnTo>
                    <a:pt x="660" y="867"/>
                  </a:lnTo>
                  <a:lnTo>
                    <a:pt x="660" y="867"/>
                  </a:lnTo>
                  <a:lnTo>
                    <a:pt x="658" y="864"/>
                  </a:lnTo>
                  <a:lnTo>
                    <a:pt x="656" y="858"/>
                  </a:lnTo>
                  <a:lnTo>
                    <a:pt x="656" y="853"/>
                  </a:lnTo>
                  <a:lnTo>
                    <a:pt x="656" y="853"/>
                  </a:lnTo>
                  <a:lnTo>
                    <a:pt x="660" y="847"/>
                  </a:lnTo>
                  <a:lnTo>
                    <a:pt x="661" y="840"/>
                  </a:lnTo>
                  <a:lnTo>
                    <a:pt x="661" y="840"/>
                  </a:lnTo>
                  <a:lnTo>
                    <a:pt x="661" y="838"/>
                  </a:lnTo>
                  <a:lnTo>
                    <a:pt x="661" y="840"/>
                  </a:lnTo>
                  <a:lnTo>
                    <a:pt x="663" y="845"/>
                  </a:lnTo>
                  <a:lnTo>
                    <a:pt x="667" y="851"/>
                  </a:lnTo>
                  <a:lnTo>
                    <a:pt x="667" y="853"/>
                  </a:lnTo>
                  <a:lnTo>
                    <a:pt x="667" y="853"/>
                  </a:lnTo>
                  <a:lnTo>
                    <a:pt x="667" y="847"/>
                  </a:lnTo>
                  <a:lnTo>
                    <a:pt x="669" y="845"/>
                  </a:lnTo>
                  <a:lnTo>
                    <a:pt x="673" y="845"/>
                  </a:lnTo>
                  <a:lnTo>
                    <a:pt x="676" y="845"/>
                  </a:lnTo>
                  <a:lnTo>
                    <a:pt x="676" y="845"/>
                  </a:lnTo>
                  <a:lnTo>
                    <a:pt x="687" y="847"/>
                  </a:lnTo>
                  <a:lnTo>
                    <a:pt x="689" y="847"/>
                  </a:lnTo>
                  <a:lnTo>
                    <a:pt x="693" y="841"/>
                  </a:lnTo>
                  <a:lnTo>
                    <a:pt x="693" y="841"/>
                  </a:lnTo>
                  <a:lnTo>
                    <a:pt x="695" y="841"/>
                  </a:lnTo>
                  <a:lnTo>
                    <a:pt x="697" y="840"/>
                  </a:lnTo>
                  <a:lnTo>
                    <a:pt x="697" y="840"/>
                  </a:lnTo>
                  <a:lnTo>
                    <a:pt x="697" y="838"/>
                  </a:lnTo>
                  <a:lnTo>
                    <a:pt x="697" y="838"/>
                  </a:lnTo>
                  <a:lnTo>
                    <a:pt x="698" y="832"/>
                  </a:lnTo>
                  <a:lnTo>
                    <a:pt x="700" y="828"/>
                  </a:lnTo>
                  <a:lnTo>
                    <a:pt x="700" y="828"/>
                  </a:lnTo>
                  <a:lnTo>
                    <a:pt x="702" y="825"/>
                  </a:lnTo>
                  <a:lnTo>
                    <a:pt x="702" y="821"/>
                  </a:lnTo>
                  <a:lnTo>
                    <a:pt x="702" y="819"/>
                  </a:lnTo>
                  <a:lnTo>
                    <a:pt x="702" y="819"/>
                  </a:lnTo>
                  <a:lnTo>
                    <a:pt x="698" y="819"/>
                  </a:lnTo>
                  <a:lnTo>
                    <a:pt x="695" y="821"/>
                  </a:lnTo>
                  <a:lnTo>
                    <a:pt x="695" y="821"/>
                  </a:lnTo>
                  <a:lnTo>
                    <a:pt x="700" y="814"/>
                  </a:lnTo>
                  <a:lnTo>
                    <a:pt x="700" y="814"/>
                  </a:lnTo>
                  <a:lnTo>
                    <a:pt x="700" y="812"/>
                  </a:lnTo>
                  <a:lnTo>
                    <a:pt x="702" y="808"/>
                  </a:lnTo>
                  <a:lnTo>
                    <a:pt x="702" y="808"/>
                  </a:lnTo>
                  <a:lnTo>
                    <a:pt x="708" y="804"/>
                  </a:lnTo>
                  <a:lnTo>
                    <a:pt x="710" y="802"/>
                  </a:lnTo>
                  <a:lnTo>
                    <a:pt x="706" y="799"/>
                  </a:lnTo>
                  <a:lnTo>
                    <a:pt x="706" y="799"/>
                  </a:lnTo>
                  <a:lnTo>
                    <a:pt x="702" y="795"/>
                  </a:lnTo>
                  <a:lnTo>
                    <a:pt x="700" y="797"/>
                  </a:lnTo>
                  <a:lnTo>
                    <a:pt x="698" y="799"/>
                  </a:lnTo>
                  <a:lnTo>
                    <a:pt x="697" y="802"/>
                  </a:lnTo>
                  <a:lnTo>
                    <a:pt x="697" y="802"/>
                  </a:lnTo>
                  <a:lnTo>
                    <a:pt x="693" y="801"/>
                  </a:lnTo>
                  <a:lnTo>
                    <a:pt x="689" y="799"/>
                  </a:lnTo>
                  <a:lnTo>
                    <a:pt x="689" y="799"/>
                  </a:lnTo>
                  <a:lnTo>
                    <a:pt x="686" y="801"/>
                  </a:lnTo>
                  <a:lnTo>
                    <a:pt x="682" y="802"/>
                  </a:lnTo>
                  <a:lnTo>
                    <a:pt x="682" y="802"/>
                  </a:lnTo>
                  <a:lnTo>
                    <a:pt x="686" y="801"/>
                  </a:lnTo>
                  <a:lnTo>
                    <a:pt x="687" y="797"/>
                  </a:lnTo>
                  <a:lnTo>
                    <a:pt x="687" y="797"/>
                  </a:lnTo>
                  <a:lnTo>
                    <a:pt x="691" y="797"/>
                  </a:lnTo>
                  <a:lnTo>
                    <a:pt x="693" y="795"/>
                  </a:lnTo>
                  <a:lnTo>
                    <a:pt x="695" y="795"/>
                  </a:lnTo>
                  <a:lnTo>
                    <a:pt x="695" y="795"/>
                  </a:lnTo>
                  <a:lnTo>
                    <a:pt x="695" y="788"/>
                  </a:lnTo>
                  <a:lnTo>
                    <a:pt x="693" y="782"/>
                  </a:lnTo>
                  <a:lnTo>
                    <a:pt x="693" y="782"/>
                  </a:lnTo>
                  <a:lnTo>
                    <a:pt x="691" y="782"/>
                  </a:lnTo>
                  <a:lnTo>
                    <a:pt x="691" y="782"/>
                  </a:lnTo>
                  <a:lnTo>
                    <a:pt x="691" y="786"/>
                  </a:lnTo>
                  <a:lnTo>
                    <a:pt x="689" y="788"/>
                  </a:lnTo>
                  <a:lnTo>
                    <a:pt x="689" y="789"/>
                  </a:lnTo>
                  <a:lnTo>
                    <a:pt x="689" y="789"/>
                  </a:lnTo>
                  <a:lnTo>
                    <a:pt x="687" y="784"/>
                  </a:lnTo>
                  <a:lnTo>
                    <a:pt x="687" y="782"/>
                  </a:lnTo>
                  <a:lnTo>
                    <a:pt x="686" y="782"/>
                  </a:lnTo>
                  <a:lnTo>
                    <a:pt x="686" y="782"/>
                  </a:lnTo>
                  <a:lnTo>
                    <a:pt x="680" y="786"/>
                  </a:lnTo>
                  <a:lnTo>
                    <a:pt x="678" y="788"/>
                  </a:lnTo>
                  <a:lnTo>
                    <a:pt x="678" y="786"/>
                  </a:lnTo>
                  <a:lnTo>
                    <a:pt x="678" y="786"/>
                  </a:lnTo>
                  <a:lnTo>
                    <a:pt x="682" y="782"/>
                  </a:lnTo>
                  <a:lnTo>
                    <a:pt x="684" y="780"/>
                  </a:lnTo>
                  <a:lnTo>
                    <a:pt x="682" y="780"/>
                  </a:lnTo>
                  <a:lnTo>
                    <a:pt x="682" y="780"/>
                  </a:lnTo>
                  <a:lnTo>
                    <a:pt x="678" y="782"/>
                  </a:lnTo>
                  <a:lnTo>
                    <a:pt x="676" y="784"/>
                  </a:lnTo>
                  <a:lnTo>
                    <a:pt x="676" y="782"/>
                  </a:lnTo>
                  <a:lnTo>
                    <a:pt x="676" y="782"/>
                  </a:lnTo>
                  <a:lnTo>
                    <a:pt x="684" y="778"/>
                  </a:lnTo>
                  <a:lnTo>
                    <a:pt x="687" y="773"/>
                  </a:lnTo>
                  <a:lnTo>
                    <a:pt x="691" y="767"/>
                  </a:lnTo>
                  <a:lnTo>
                    <a:pt x="689" y="760"/>
                  </a:lnTo>
                  <a:lnTo>
                    <a:pt x="689" y="760"/>
                  </a:lnTo>
                  <a:lnTo>
                    <a:pt x="687" y="760"/>
                  </a:lnTo>
                  <a:lnTo>
                    <a:pt x="686" y="764"/>
                  </a:lnTo>
                  <a:lnTo>
                    <a:pt x="684" y="765"/>
                  </a:lnTo>
                  <a:lnTo>
                    <a:pt x="684" y="765"/>
                  </a:lnTo>
                  <a:lnTo>
                    <a:pt x="684" y="765"/>
                  </a:lnTo>
                  <a:lnTo>
                    <a:pt x="686" y="760"/>
                  </a:lnTo>
                  <a:lnTo>
                    <a:pt x="687" y="756"/>
                  </a:lnTo>
                  <a:lnTo>
                    <a:pt x="693" y="756"/>
                  </a:lnTo>
                  <a:lnTo>
                    <a:pt x="697" y="758"/>
                  </a:lnTo>
                  <a:lnTo>
                    <a:pt x="697" y="758"/>
                  </a:lnTo>
                  <a:lnTo>
                    <a:pt x="698" y="756"/>
                  </a:lnTo>
                  <a:lnTo>
                    <a:pt x="700" y="752"/>
                  </a:lnTo>
                  <a:lnTo>
                    <a:pt x="706" y="738"/>
                  </a:lnTo>
                  <a:lnTo>
                    <a:pt x="706" y="738"/>
                  </a:lnTo>
                  <a:lnTo>
                    <a:pt x="706" y="738"/>
                  </a:lnTo>
                  <a:lnTo>
                    <a:pt x="706" y="738"/>
                  </a:lnTo>
                  <a:lnTo>
                    <a:pt x="704" y="743"/>
                  </a:lnTo>
                  <a:lnTo>
                    <a:pt x="700" y="756"/>
                  </a:lnTo>
                  <a:lnTo>
                    <a:pt x="700" y="756"/>
                  </a:lnTo>
                  <a:lnTo>
                    <a:pt x="700" y="762"/>
                  </a:lnTo>
                  <a:lnTo>
                    <a:pt x="700" y="765"/>
                  </a:lnTo>
                  <a:lnTo>
                    <a:pt x="704" y="767"/>
                  </a:lnTo>
                  <a:lnTo>
                    <a:pt x="708" y="771"/>
                  </a:lnTo>
                  <a:lnTo>
                    <a:pt x="708" y="771"/>
                  </a:lnTo>
                  <a:lnTo>
                    <a:pt x="708" y="764"/>
                  </a:lnTo>
                  <a:lnTo>
                    <a:pt x="710" y="762"/>
                  </a:lnTo>
                  <a:lnTo>
                    <a:pt x="710" y="764"/>
                  </a:lnTo>
                  <a:lnTo>
                    <a:pt x="710" y="764"/>
                  </a:lnTo>
                  <a:lnTo>
                    <a:pt x="715" y="771"/>
                  </a:lnTo>
                  <a:lnTo>
                    <a:pt x="715" y="771"/>
                  </a:lnTo>
                  <a:lnTo>
                    <a:pt x="715" y="771"/>
                  </a:lnTo>
                  <a:lnTo>
                    <a:pt x="715" y="769"/>
                  </a:lnTo>
                  <a:lnTo>
                    <a:pt x="715" y="764"/>
                  </a:lnTo>
                  <a:lnTo>
                    <a:pt x="715" y="756"/>
                  </a:lnTo>
                  <a:lnTo>
                    <a:pt x="715" y="751"/>
                  </a:lnTo>
                  <a:lnTo>
                    <a:pt x="715" y="751"/>
                  </a:lnTo>
                  <a:lnTo>
                    <a:pt x="715" y="749"/>
                  </a:lnTo>
                  <a:lnTo>
                    <a:pt x="717" y="749"/>
                  </a:lnTo>
                  <a:lnTo>
                    <a:pt x="717" y="752"/>
                  </a:lnTo>
                  <a:lnTo>
                    <a:pt x="719" y="764"/>
                  </a:lnTo>
                  <a:lnTo>
                    <a:pt x="719" y="764"/>
                  </a:lnTo>
                  <a:lnTo>
                    <a:pt x="719" y="765"/>
                  </a:lnTo>
                  <a:lnTo>
                    <a:pt x="719" y="764"/>
                  </a:lnTo>
                  <a:lnTo>
                    <a:pt x="719" y="758"/>
                  </a:lnTo>
                  <a:lnTo>
                    <a:pt x="719" y="758"/>
                  </a:lnTo>
                  <a:lnTo>
                    <a:pt x="719" y="756"/>
                  </a:lnTo>
                  <a:lnTo>
                    <a:pt x="721" y="756"/>
                  </a:lnTo>
                  <a:lnTo>
                    <a:pt x="723" y="760"/>
                  </a:lnTo>
                  <a:lnTo>
                    <a:pt x="724" y="764"/>
                  </a:lnTo>
                  <a:lnTo>
                    <a:pt x="724" y="764"/>
                  </a:lnTo>
                  <a:lnTo>
                    <a:pt x="726" y="764"/>
                  </a:lnTo>
                  <a:lnTo>
                    <a:pt x="726" y="764"/>
                  </a:lnTo>
                  <a:lnTo>
                    <a:pt x="728" y="758"/>
                  </a:lnTo>
                  <a:lnTo>
                    <a:pt x="734" y="758"/>
                  </a:lnTo>
                  <a:lnTo>
                    <a:pt x="734" y="758"/>
                  </a:lnTo>
                  <a:lnTo>
                    <a:pt x="739" y="756"/>
                  </a:lnTo>
                  <a:lnTo>
                    <a:pt x="741" y="752"/>
                  </a:lnTo>
                  <a:lnTo>
                    <a:pt x="741" y="752"/>
                  </a:lnTo>
                  <a:lnTo>
                    <a:pt x="747" y="747"/>
                  </a:lnTo>
                  <a:lnTo>
                    <a:pt x="750" y="743"/>
                  </a:lnTo>
                  <a:lnTo>
                    <a:pt x="754" y="741"/>
                  </a:lnTo>
                  <a:lnTo>
                    <a:pt x="761" y="743"/>
                  </a:lnTo>
                  <a:lnTo>
                    <a:pt x="761" y="743"/>
                  </a:lnTo>
                  <a:lnTo>
                    <a:pt x="761" y="743"/>
                  </a:lnTo>
                  <a:lnTo>
                    <a:pt x="761" y="745"/>
                  </a:lnTo>
                  <a:lnTo>
                    <a:pt x="756" y="745"/>
                  </a:lnTo>
                  <a:lnTo>
                    <a:pt x="750" y="745"/>
                  </a:lnTo>
                  <a:lnTo>
                    <a:pt x="749" y="747"/>
                  </a:lnTo>
                  <a:lnTo>
                    <a:pt x="749" y="747"/>
                  </a:lnTo>
                  <a:lnTo>
                    <a:pt x="747" y="754"/>
                  </a:lnTo>
                  <a:lnTo>
                    <a:pt x="747" y="758"/>
                  </a:lnTo>
                  <a:lnTo>
                    <a:pt x="749" y="760"/>
                  </a:lnTo>
                  <a:lnTo>
                    <a:pt x="749" y="760"/>
                  </a:lnTo>
                  <a:lnTo>
                    <a:pt x="754" y="764"/>
                  </a:lnTo>
                  <a:lnTo>
                    <a:pt x="758" y="764"/>
                  </a:lnTo>
                  <a:lnTo>
                    <a:pt x="761" y="764"/>
                  </a:lnTo>
                  <a:lnTo>
                    <a:pt x="761" y="764"/>
                  </a:lnTo>
                  <a:lnTo>
                    <a:pt x="763" y="760"/>
                  </a:lnTo>
                  <a:lnTo>
                    <a:pt x="765" y="760"/>
                  </a:lnTo>
                  <a:lnTo>
                    <a:pt x="771" y="760"/>
                  </a:lnTo>
                  <a:lnTo>
                    <a:pt x="771" y="760"/>
                  </a:lnTo>
                  <a:lnTo>
                    <a:pt x="758" y="771"/>
                  </a:lnTo>
                  <a:lnTo>
                    <a:pt x="752" y="775"/>
                  </a:lnTo>
                  <a:lnTo>
                    <a:pt x="752" y="775"/>
                  </a:lnTo>
                  <a:lnTo>
                    <a:pt x="754" y="775"/>
                  </a:lnTo>
                  <a:lnTo>
                    <a:pt x="754" y="775"/>
                  </a:lnTo>
                  <a:lnTo>
                    <a:pt x="765" y="771"/>
                  </a:lnTo>
                  <a:lnTo>
                    <a:pt x="774" y="764"/>
                  </a:lnTo>
                  <a:lnTo>
                    <a:pt x="774" y="764"/>
                  </a:lnTo>
                  <a:lnTo>
                    <a:pt x="774" y="764"/>
                  </a:lnTo>
                  <a:lnTo>
                    <a:pt x="774" y="764"/>
                  </a:lnTo>
                  <a:lnTo>
                    <a:pt x="774" y="767"/>
                  </a:lnTo>
                  <a:lnTo>
                    <a:pt x="771" y="777"/>
                  </a:lnTo>
                  <a:lnTo>
                    <a:pt x="771" y="777"/>
                  </a:lnTo>
                  <a:lnTo>
                    <a:pt x="771" y="777"/>
                  </a:lnTo>
                  <a:lnTo>
                    <a:pt x="773" y="777"/>
                  </a:lnTo>
                  <a:lnTo>
                    <a:pt x="776" y="775"/>
                  </a:lnTo>
                  <a:lnTo>
                    <a:pt x="780" y="775"/>
                  </a:lnTo>
                  <a:lnTo>
                    <a:pt x="780" y="775"/>
                  </a:lnTo>
                  <a:lnTo>
                    <a:pt x="784" y="775"/>
                  </a:lnTo>
                  <a:lnTo>
                    <a:pt x="787" y="773"/>
                  </a:lnTo>
                  <a:lnTo>
                    <a:pt x="789" y="773"/>
                  </a:lnTo>
                  <a:lnTo>
                    <a:pt x="791" y="773"/>
                  </a:lnTo>
                  <a:lnTo>
                    <a:pt x="791" y="773"/>
                  </a:lnTo>
                  <a:lnTo>
                    <a:pt x="787" y="780"/>
                  </a:lnTo>
                  <a:lnTo>
                    <a:pt x="787" y="786"/>
                  </a:lnTo>
                  <a:lnTo>
                    <a:pt x="787" y="786"/>
                  </a:lnTo>
                  <a:lnTo>
                    <a:pt x="789" y="788"/>
                  </a:lnTo>
                  <a:lnTo>
                    <a:pt x="789" y="788"/>
                  </a:lnTo>
                  <a:lnTo>
                    <a:pt x="793" y="786"/>
                  </a:lnTo>
                  <a:lnTo>
                    <a:pt x="793" y="786"/>
                  </a:lnTo>
                  <a:lnTo>
                    <a:pt x="800" y="789"/>
                  </a:lnTo>
                  <a:lnTo>
                    <a:pt x="800" y="789"/>
                  </a:lnTo>
                  <a:lnTo>
                    <a:pt x="806" y="789"/>
                  </a:lnTo>
                  <a:lnTo>
                    <a:pt x="808" y="789"/>
                  </a:lnTo>
                  <a:lnTo>
                    <a:pt x="810" y="788"/>
                  </a:lnTo>
                  <a:lnTo>
                    <a:pt x="813" y="784"/>
                  </a:lnTo>
                  <a:lnTo>
                    <a:pt x="813" y="784"/>
                  </a:lnTo>
                  <a:lnTo>
                    <a:pt x="819" y="769"/>
                  </a:lnTo>
                  <a:lnTo>
                    <a:pt x="823" y="764"/>
                  </a:lnTo>
                  <a:lnTo>
                    <a:pt x="826" y="758"/>
                  </a:lnTo>
                  <a:lnTo>
                    <a:pt x="826" y="758"/>
                  </a:lnTo>
                  <a:lnTo>
                    <a:pt x="830" y="756"/>
                  </a:lnTo>
                  <a:lnTo>
                    <a:pt x="828" y="760"/>
                  </a:lnTo>
                  <a:lnTo>
                    <a:pt x="825" y="765"/>
                  </a:lnTo>
                  <a:lnTo>
                    <a:pt x="823" y="769"/>
                  </a:lnTo>
                  <a:lnTo>
                    <a:pt x="823" y="769"/>
                  </a:lnTo>
                  <a:lnTo>
                    <a:pt x="825" y="775"/>
                  </a:lnTo>
                  <a:lnTo>
                    <a:pt x="825" y="777"/>
                  </a:lnTo>
                  <a:lnTo>
                    <a:pt x="825" y="780"/>
                  </a:lnTo>
                  <a:lnTo>
                    <a:pt x="825" y="780"/>
                  </a:lnTo>
                  <a:lnTo>
                    <a:pt x="823" y="784"/>
                  </a:lnTo>
                  <a:lnTo>
                    <a:pt x="826" y="789"/>
                  </a:lnTo>
                  <a:lnTo>
                    <a:pt x="830" y="793"/>
                  </a:lnTo>
                  <a:lnTo>
                    <a:pt x="836" y="795"/>
                  </a:lnTo>
                  <a:lnTo>
                    <a:pt x="836" y="795"/>
                  </a:lnTo>
                  <a:lnTo>
                    <a:pt x="841" y="793"/>
                  </a:lnTo>
                  <a:lnTo>
                    <a:pt x="847" y="795"/>
                  </a:lnTo>
                  <a:lnTo>
                    <a:pt x="852" y="797"/>
                  </a:lnTo>
                  <a:lnTo>
                    <a:pt x="856" y="802"/>
                  </a:lnTo>
                  <a:lnTo>
                    <a:pt x="856" y="802"/>
                  </a:lnTo>
                  <a:lnTo>
                    <a:pt x="858" y="804"/>
                  </a:lnTo>
                  <a:lnTo>
                    <a:pt x="860" y="806"/>
                  </a:lnTo>
                  <a:lnTo>
                    <a:pt x="865" y="804"/>
                  </a:lnTo>
                  <a:lnTo>
                    <a:pt x="875" y="799"/>
                  </a:lnTo>
                  <a:lnTo>
                    <a:pt x="875" y="799"/>
                  </a:lnTo>
                  <a:lnTo>
                    <a:pt x="886" y="795"/>
                  </a:lnTo>
                  <a:lnTo>
                    <a:pt x="897" y="791"/>
                  </a:lnTo>
                  <a:lnTo>
                    <a:pt x="897" y="791"/>
                  </a:lnTo>
                  <a:lnTo>
                    <a:pt x="906" y="786"/>
                  </a:lnTo>
                  <a:lnTo>
                    <a:pt x="919" y="784"/>
                  </a:lnTo>
                  <a:lnTo>
                    <a:pt x="919" y="784"/>
                  </a:lnTo>
                  <a:lnTo>
                    <a:pt x="932" y="784"/>
                  </a:lnTo>
                  <a:lnTo>
                    <a:pt x="938" y="784"/>
                  </a:lnTo>
                  <a:lnTo>
                    <a:pt x="945" y="786"/>
                  </a:lnTo>
                  <a:lnTo>
                    <a:pt x="945" y="786"/>
                  </a:lnTo>
                  <a:lnTo>
                    <a:pt x="951" y="786"/>
                  </a:lnTo>
                  <a:lnTo>
                    <a:pt x="954" y="782"/>
                  </a:lnTo>
                  <a:lnTo>
                    <a:pt x="956" y="778"/>
                  </a:lnTo>
                  <a:lnTo>
                    <a:pt x="958" y="773"/>
                  </a:lnTo>
                  <a:lnTo>
                    <a:pt x="958" y="773"/>
                  </a:lnTo>
                  <a:lnTo>
                    <a:pt x="958" y="771"/>
                  </a:lnTo>
                  <a:lnTo>
                    <a:pt x="958" y="771"/>
                  </a:lnTo>
                  <a:lnTo>
                    <a:pt x="962" y="773"/>
                  </a:lnTo>
                  <a:lnTo>
                    <a:pt x="964" y="780"/>
                  </a:lnTo>
                  <a:lnTo>
                    <a:pt x="964" y="786"/>
                  </a:lnTo>
                  <a:lnTo>
                    <a:pt x="962" y="789"/>
                  </a:lnTo>
                  <a:lnTo>
                    <a:pt x="962" y="789"/>
                  </a:lnTo>
                  <a:lnTo>
                    <a:pt x="962" y="791"/>
                  </a:lnTo>
                  <a:lnTo>
                    <a:pt x="964" y="791"/>
                  </a:lnTo>
                  <a:lnTo>
                    <a:pt x="971" y="793"/>
                  </a:lnTo>
                  <a:lnTo>
                    <a:pt x="989" y="793"/>
                  </a:lnTo>
                  <a:lnTo>
                    <a:pt x="989" y="793"/>
                  </a:lnTo>
                  <a:lnTo>
                    <a:pt x="997" y="791"/>
                  </a:lnTo>
                  <a:lnTo>
                    <a:pt x="1004" y="789"/>
                  </a:lnTo>
                  <a:lnTo>
                    <a:pt x="1010" y="786"/>
                  </a:lnTo>
                  <a:lnTo>
                    <a:pt x="1015" y="780"/>
                  </a:lnTo>
                  <a:lnTo>
                    <a:pt x="1015" y="780"/>
                  </a:lnTo>
                  <a:lnTo>
                    <a:pt x="1019" y="775"/>
                  </a:lnTo>
                  <a:lnTo>
                    <a:pt x="1023" y="769"/>
                  </a:lnTo>
                  <a:lnTo>
                    <a:pt x="1023" y="769"/>
                  </a:lnTo>
                  <a:lnTo>
                    <a:pt x="1025" y="762"/>
                  </a:lnTo>
                  <a:lnTo>
                    <a:pt x="1027" y="760"/>
                  </a:lnTo>
                  <a:lnTo>
                    <a:pt x="1028" y="758"/>
                  </a:lnTo>
                  <a:lnTo>
                    <a:pt x="1028" y="758"/>
                  </a:lnTo>
                  <a:lnTo>
                    <a:pt x="1032" y="758"/>
                  </a:lnTo>
                  <a:lnTo>
                    <a:pt x="1036" y="760"/>
                  </a:lnTo>
                  <a:lnTo>
                    <a:pt x="1038" y="764"/>
                  </a:lnTo>
                  <a:lnTo>
                    <a:pt x="1040" y="765"/>
                  </a:lnTo>
                  <a:lnTo>
                    <a:pt x="1040" y="765"/>
                  </a:lnTo>
                  <a:lnTo>
                    <a:pt x="1051" y="765"/>
                  </a:lnTo>
                  <a:lnTo>
                    <a:pt x="1054" y="765"/>
                  </a:lnTo>
                  <a:lnTo>
                    <a:pt x="1054" y="765"/>
                  </a:lnTo>
                  <a:lnTo>
                    <a:pt x="1052" y="765"/>
                  </a:lnTo>
                  <a:lnTo>
                    <a:pt x="1052" y="765"/>
                  </a:lnTo>
                  <a:lnTo>
                    <a:pt x="1045" y="767"/>
                  </a:lnTo>
                  <a:lnTo>
                    <a:pt x="1041" y="767"/>
                  </a:lnTo>
                  <a:lnTo>
                    <a:pt x="1040" y="769"/>
                  </a:lnTo>
                  <a:lnTo>
                    <a:pt x="1040" y="769"/>
                  </a:lnTo>
                  <a:lnTo>
                    <a:pt x="1040" y="769"/>
                  </a:lnTo>
                  <a:lnTo>
                    <a:pt x="1043" y="777"/>
                  </a:lnTo>
                  <a:lnTo>
                    <a:pt x="1045" y="782"/>
                  </a:lnTo>
                  <a:lnTo>
                    <a:pt x="1045" y="782"/>
                  </a:lnTo>
                  <a:lnTo>
                    <a:pt x="1045" y="784"/>
                  </a:lnTo>
                  <a:lnTo>
                    <a:pt x="1043" y="782"/>
                  </a:lnTo>
                  <a:lnTo>
                    <a:pt x="1041" y="778"/>
                  </a:lnTo>
                  <a:lnTo>
                    <a:pt x="1038" y="767"/>
                  </a:lnTo>
                  <a:lnTo>
                    <a:pt x="1038" y="767"/>
                  </a:lnTo>
                  <a:lnTo>
                    <a:pt x="1034" y="764"/>
                  </a:lnTo>
                  <a:lnTo>
                    <a:pt x="1030" y="764"/>
                  </a:lnTo>
                  <a:lnTo>
                    <a:pt x="1028" y="765"/>
                  </a:lnTo>
                  <a:lnTo>
                    <a:pt x="1028" y="769"/>
                  </a:lnTo>
                  <a:lnTo>
                    <a:pt x="1028" y="769"/>
                  </a:lnTo>
                  <a:lnTo>
                    <a:pt x="1032" y="777"/>
                  </a:lnTo>
                  <a:lnTo>
                    <a:pt x="1034" y="780"/>
                  </a:lnTo>
                  <a:lnTo>
                    <a:pt x="1034" y="786"/>
                  </a:lnTo>
                  <a:lnTo>
                    <a:pt x="1034" y="786"/>
                  </a:lnTo>
                  <a:lnTo>
                    <a:pt x="1034" y="789"/>
                  </a:lnTo>
                  <a:lnTo>
                    <a:pt x="1032" y="791"/>
                  </a:lnTo>
                  <a:lnTo>
                    <a:pt x="1027" y="797"/>
                  </a:lnTo>
                  <a:lnTo>
                    <a:pt x="1027" y="797"/>
                  </a:lnTo>
                  <a:lnTo>
                    <a:pt x="1025" y="799"/>
                  </a:lnTo>
                  <a:lnTo>
                    <a:pt x="1025" y="799"/>
                  </a:lnTo>
                  <a:lnTo>
                    <a:pt x="1028" y="799"/>
                  </a:lnTo>
                  <a:lnTo>
                    <a:pt x="1036" y="801"/>
                  </a:lnTo>
                  <a:lnTo>
                    <a:pt x="1041" y="801"/>
                  </a:lnTo>
                  <a:lnTo>
                    <a:pt x="1041" y="801"/>
                  </a:lnTo>
                  <a:lnTo>
                    <a:pt x="1051" y="802"/>
                  </a:lnTo>
                  <a:lnTo>
                    <a:pt x="1058" y="806"/>
                  </a:lnTo>
                  <a:lnTo>
                    <a:pt x="1058" y="806"/>
                  </a:lnTo>
                  <a:lnTo>
                    <a:pt x="1065" y="808"/>
                  </a:lnTo>
                  <a:lnTo>
                    <a:pt x="1075" y="808"/>
                  </a:lnTo>
                  <a:lnTo>
                    <a:pt x="1075" y="808"/>
                  </a:lnTo>
                  <a:lnTo>
                    <a:pt x="1080" y="810"/>
                  </a:lnTo>
                  <a:lnTo>
                    <a:pt x="1088" y="806"/>
                  </a:lnTo>
                  <a:lnTo>
                    <a:pt x="1088" y="806"/>
                  </a:lnTo>
                  <a:lnTo>
                    <a:pt x="1088" y="806"/>
                  </a:lnTo>
                  <a:lnTo>
                    <a:pt x="1088" y="808"/>
                  </a:lnTo>
                  <a:lnTo>
                    <a:pt x="1086" y="812"/>
                  </a:lnTo>
                  <a:lnTo>
                    <a:pt x="1086" y="812"/>
                  </a:lnTo>
                  <a:lnTo>
                    <a:pt x="1086" y="812"/>
                  </a:lnTo>
                  <a:lnTo>
                    <a:pt x="1093" y="814"/>
                  </a:lnTo>
                  <a:lnTo>
                    <a:pt x="1101" y="815"/>
                  </a:lnTo>
                  <a:lnTo>
                    <a:pt x="1108" y="817"/>
                  </a:lnTo>
                  <a:lnTo>
                    <a:pt x="1114" y="823"/>
                  </a:lnTo>
                  <a:lnTo>
                    <a:pt x="1114" y="823"/>
                  </a:lnTo>
                  <a:lnTo>
                    <a:pt x="1117" y="828"/>
                  </a:lnTo>
                  <a:lnTo>
                    <a:pt x="1125" y="832"/>
                  </a:lnTo>
                  <a:lnTo>
                    <a:pt x="1130" y="834"/>
                  </a:lnTo>
                  <a:lnTo>
                    <a:pt x="1138" y="832"/>
                  </a:lnTo>
                  <a:lnTo>
                    <a:pt x="1138" y="832"/>
                  </a:lnTo>
                  <a:lnTo>
                    <a:pt x="1140" y="832"/>
                  </a:lnTo>
                  <a:lnTo>
                    <a:pt x="1138" y="834"/>
                  </a:lnTo>
                  <a:lnTo>
                    <a:pt x="1132" y="838"/>
                  </a:lnTo>
                  <a:lnTo>
                    <a:pt x="1132" y="838"/>
                  </a:lnTo>
                  <a:lnTo>
                    <a:pt x="1130" y="840"/>
                  </a:lnTo>
                  <a:lnTo>
                    <a:pt x="1132" y="841"/>
                  </a:lnTo>
                  <a:lnTo>
                    <a:pt x="1143" y="843"/>
                  </a:lnTo>
                  <a:lnTo>
                    <a:pt x="1162" y="847"/>
                  </a:lnTo>
                  <a:lnTo>
                    <a:pt x="1179" y="853"/>
                  </a:lnTo>
                  <a:lnTo>
                    <a:pt x="1179" y="853"/>
                  </a:lnTo>
                  <a:lnTo>
                    <a:pt x="1182" y="854"/>
                  </a:lnTo>
                  <a:lnTo>
                    <a:pt x="1184" y="854"/>
                  </a:lnTo>
                  <a:lnTo>
                    <a:pt x="1184" y="849"/>
                  </a:lnTo>
                  <a:lnTo>
                    <a:pt x="1179" y="836"/>
                  </a:lnTo>
                  <a:lnTo>
                    <a:pt x="1179" y="836"/>
                  </a:lnTo>
                  <a:lnTo>
                    <a:pt x="1179" y="834"/>
                  </a:lnTo>
                  <a:lnTo>
                    <a:pt x="1179" y="832"/>
                  </a:lnTo>
                  <a:lnTo>
                    <a:pt x="1184" y="836"/>
                  </a:lnTo>
                  <a:lnTo>
                    <a:pt x="1188" y="840"/>
                  </a:lnTo>
                  <a:lnTo>
                    <a:pt x="1191" y="840"/>
                  </a:lnTo>
                  <a:lnTo>
                    <a:pt x="1191" y="840"/>
                  </a:lnTo>
                  <a:lnTo>
                    <a:pt x="1195" y="838"/>
                  </a:lnTo>
                  <a:lnTo>
                    <a:pt x="1197" y="836"/>
                  </a:lnTo>
                  <a:lnTo>
                    <a:pt x="1195" y="828"/>
                  </a:lnTo>
                  <a:lnTo>
                    <a:pt x="1195" y="828"/>
                  </a:lnTo>
                  <a:lnTo>
                    <a:pt x="1191" y="823"/>
                  </a:lnTo>
                  <a:lnTo>
                    <a:pt x="1186" y="819"/>
                  </a:lnTo>
                  <a:lnTo>
                    <a:pt x="1186" y="819"/>
                  </a:lnTo>
                  <a:lnTo>
                    <a:pt x="1184" y="817"/>
                  </a:lnTo>
                  <a:lnTo>
                    <a:pt x="1180" y="817"/>
                  </a:lnTo>
                  <a:lnTo>
                    <a:pt x="1175" y="819"/>
                  </a:lnTo>
                  <a:lnTo>
                    <a:pt x="1175" y="819"/>
                  </a:lnTo>
                  <a:lnTo>
                    <a:pt x="1175" y="819"/>
                  </a:lnTo>
                  <a:lnTo>
                    <a:pt x="1175" y="817"/>
                  </a:lnTo>
                  <a:lnTo>
                    <a:pt x="1177" y="814"/>
                  </a:lnTo>
                  <a:lnTo>
                    <a:pt x="1177" y="814"/>
                  </a:lnTo>
                  <a:lnTo>
                    <a:pt x="1177" y="812"/>
                  </a:lnTo>
                  <a:lnTo>
                    <a:pt x="1175" y="812"/>
                  </a:lnTo>
                  <a:lnTo>
                    <a:pt x="1171" y="812"/>
                  </a:lnTo>
                  <a:lnTo>
                    <a:pt x="1169" y="812"/>
                  </a:lnTo>
                  <a:lnTo>
                    <a:pt x="1169" y="812"/>
                  </a:lnTo>
                  <a:lnTo>
                    <a:pt x="1166" y="808"/>
                  </a:lnTo>
                  <a:lnTo>
                    <a:pt x="1162" y="808"/>
                  </a:lnTo>
                  <a:lnTo>
                    <a:pt x="1162" y="808"/>
                  </a:lnTo>
                  <a:lnTo>
                    <a:pt x="1156" y="808"/>
                  </a:lnTo>
                  <a:lnTo>
                    <a:pt x="1151" y="810"/>
                  </a:lnTo>
                  <a:lnTo>
                    <a:pt x="1147" y="812"/>
                  </a:lnTo>
                  <a:lnTo>
                    <a:pt x="1145" y="812"/>
                  </a:lnTo>
                  <a:lnTo>
                    <a:pt x="1145" y="812"/>
                  </a:lnTo>
                  <a:lnTo>
                    <a:pt x="1149" y="806"/>
                  </a:lnTo>
                  <a:lnTo>
                    <a:pt x="1147" y="802"/>
                  </a:lnTo>
                  <a:lnTo>
                    <a:pt x="1145" y="801"/>
                  </a:lnTo>
                  <a:lnTo>
                    <a:pt x="1145" y="799"/>
                  </a:lnTo>
                  <a:lnTo>
                    <a:pt x="1145" y="799"/>
                  </a:lnTo>
                  <a:lnTo>
                    <a:pt x="1147" y="799"/>
                  </a:lnTo>
                  <a:lnTo>
                    <a:pt x="1149" y="799"/>
                  </a:lnTo>
                  <a:lnTo>
                    <a:pt x="1153" y="801"/>
                  </a:lnTo>
                  <a:lnTo>
                    <a:pt x="1158" y="799"/>
                  </a:lnTo>
                  <a:lnTo>
                    <a:pt x="1158" y="799"/>
                  </a:lnTo>
                  <a:lnTo>
                    <a:pt x="1162" y="797"/>
                  </a:lnTo>
                  <a:lnTo>
                    <a:pt x="1166" y="801"/>
                  </a:lnTo>
                  <a:lnTo>
                    <a:pt x="1167" y="804"/>
                  </a:lnTo>
                  <a:lnTo>
                    <a:pt x="1169" y="806"/>
                  </a:lnTo>
                  <a:lnTo>
                    <a:pt x="1169" y="806"/>
                  </a:lnTo>
                  <a:lnTo>
                    <a:pt x="1177" y="806"/>
                  </a:lnTo>
                  <a:lnTo>
                    <a:pt x="1180" y="806"/>
                  </a:lnTo>
                  <a:lnTo>
                    <a:pt x="1182" y="804"/>
                  </a:lnTo>
                  <a:lnTo>
                    <a:pt x="1182" y="804"/>
                  </a:lnTo>
                  <a:lnTo>
                    <a:pt x="1182" y="797"/>
                  </a:lnTo>
                  <a:lnTo>
                    <a:pt x="1179" y="791"/>
                  </a:lnTo>
                  <a:lnTo>
                    <a:pt x="1179" y="791"/>
                  </a:lnTo>
                  <a:lnTo>
                    <a:pt x="1179" y="789"/>
                  </a:lnTo>
                  <a:lnTo>
                    <a:pt x="1180" y="789"/>
                  </a:lnTo>
                  <a:lnTo>
                    <a:pt x="1186" y="789"/>
                  </a:lnTo>
                  <a:lnTo>
                    <a:pt x="1191" y="789"/>
                  </a:lnTo>
                  <a:lnTo>
                    <a:pt x="1193" y="791"/>
                  </a:lnTo>
                  <a:lnTo>
                    <a:pt x="1193" y="791"/>
                  </a:lnTo>
                  <a:lnTo>
                    <a:pt x="1193" y="791"/>
                  </a:lnTo>
                  <a:lnTo>
                    <a:pt x="1188" y="799"/>
                  </a:lnTo>
                  <a:lnTo>
                    <a:pt x="1188" y="801"/>
                  </a:lnTo>
                  <a:lnTo>
                    <a:pt x="1188" y="804"/>
                  </a:lnTo>
                  <a:lnTo>
                    <a:pt x="1188" y="804"/>
                  </a:lnTo>
                  <a:lnTo>
                    <a:pt x="1193" y="812"/>
                  </a:lnTo>
                  <a:lnTo>
                    <a:pt x="1201" y="817"/>
                  </a:lnTo>
                  <a:lnTo>
                    <a:pt x="1201" y="817"/>
                  </a:lnTo>
                  <a:lnTo>
                    <a:pt x="1201" y="821"/>
                  </a:lnTo>
                  <a:lnTo>
                    <a:pt x="1201" y="823"/>
                  </a:lnTo>
                  <a:lnTo>
                    <a:pt x="1199" y="825"/>
                  </a:lnTo>
                  <a:lnTo>
                    <a:pt x="1203" y="828"/>
                  </a:lnTo>
                  <a:lnTo>
                    <a:pt x="1203" y="828"/>
                  </a:lnTo>
                  <a:lnTo>
                    <a:pt x="1206" y="828"/>
                  </a:lnTo>
                  <a:lnTo>
                    <a:pt x="1208" y="827"/>
                  </a:lnTo>
                  <a:lnTo>
                    <a:pt x="1214" y="823"/>
                  </a:lnTo>
                  <a:lnTo>
                    <a:pt x="1214" y="823"/>
                  </a:lnTo>
                  <a:lnTo>
                    <a:pt x="1217" y="821"/>
                  </a:lnTo>
                  <a:lnTo>
                    <a:pt x="1219" y="823"/>
                  </a:lnTo>
                  <a:lnTo>
                    <a:pt x="1221" y="825"/>
                  </a:lnTo>
                  <a:lnTo>
                    <a:pt x="1225" y="828"/>
                  </a:lnTo>
                  <a:lnTo>
                    <a:pt x="1225" y="828"/>
                  </a:lnTo>
                  <a:lnTo>
                    <a:pt x="1230" y="830"/>
                  </a:lnTo>
                  <a:lnTo>
                    <a:pt x="1234" y="832"/>
                  </a:lnTo>
                  <a:lnTo>
                    <a:pt x="1236" y="828"/>
                  </a:lnTo>
                  <a:lnTo>
                    <a:pt x="1236" y="828"/>
                  </a:lnTo>
                  <a:lnTo>
                    <a:pt x="1238" y="827"/>
                  </a:lnTo>
                  <a:lnTo>
                    <a:pt x="1236" y="823"/>
                  </a:lnTo>
                  <a:lnTo>
                    <a:pt x="1232" y="815"/>
                  </a:lnTo>
                  <a:lnTo>
                    <a:pt x="1223" y="802"/>
                  </a:lnTo>
                  <a:lnTo>
                    <a:pt x="1223" y="802"/>
                  </a:lnTo>
                  <a:lnTo>
                    <a:pt x="1214" y="789"/>
                  </a:lnTo>
                  <a:lnTo>
                    <a:pt x="1204" y="777"/>
                  </a:lnTo>
                  <a:lnTo>
                    <a:pt x="1197" y="764"/>
                  </a:lnTo>
                  <a:lnTo>
                    <a:pt x="1197" y="764"/>
                  </a:lnTo>
                  <a:lnTo>
                    <a:pt x="1201" y="767"/>
                  </a:lnTo>
                  <a:lnTo>
                    <a:pt x="1204" y="769"/>
                  </a:lnTo>
                  <a:lnTo>
                    <a:pt x="1204" y="769"/>
                  </a:lnTo>
                  <a:lnTo>
                    <a:pt x="1204" y="769"/>
                  </a:lnTo>
                  <a:lnTo>
                    <a:pt x="1201" y="765"/>
                  </a:lnTo>
                  <a:lnTo>
                    <a:pt x="1195" y="762"/>
                  </a:lnTo>
                  <a:lnTo>
                    <a:pt x="1191" y="760"/>
                  </a:lnTo>
                  <a:lnTo>
                    <a:pt x="1191" y="758"/>
                  </a:lnTo>
                  <a:lnTo>
                    <a:pt x="1191" y="758"/>
                  </a:lnTo>
                  <a:lnTo>
                    <a:pt x="1191" y="758"/>
                  </a:lnTo>
                  <a:lnTo>
                    <a:pt x="1193" y="754"/>
                  </a:lnTo>
                  <a:lnTo>
                    <a:pt x="1193" y="749"/>
                  </a:lnTo>
                  <a:lnTo>
                    <a:pt x="1193" y="743"/>
                  </a:lnTo>
                  <a:lnTo>
                    <a:pt x="1193" y="743"/>
                  </a:lnTo>
                  <a:lnTo>
                    <a:pt x="1193" y="745"/>
                  </a:lnTo>
                  <a:lnTo>
                    <a:pt x="1193" y="745"/>
                  </a:lnTo>
                  <a:lnTo>
                    <a:pt x="1197" y="754"/>
                  </a:lnTo>
                  <a:lnTo>
                    <a:pt x="1203" y="762"/>
                  </a:lnTo>
                  <a:lnTo>
                    <a:pt x="1203" y="762"/>
                  </a:lnTo>
                  <a:lnTo>
                    <a:pt x="1208" y="769"/>
                  </a:lnTo>
                  <a:lnTo>
                    <a:pt x="1214" y="777"/>
                  </a:lnTo>
                  <a:lnTo>
                    <a:pt x="1214" y="777"/>
                  </a:lnTo>
                  <a:lnTo>
                    <a:pt x="1217" y="786"/>
                  </a:lnTo>
                  <a:lnTo>
                    <a:pt x="1221" y="788"/>
                  </a:lnTo>
                  <a:lnTo>
                    <a:pt x="1225" y="789"/>
                  </a:lnTo>
                  <a:lnTo>
                    <a:pt x="1225" y="789"/>
                  </a:lnTo>
                  <a:lnTo>
                    <a:pt x="1227" y="789"/>
                  </a:lnTo>
                  <a:lnTo>
                    <a:pt x="1229" y="791"/>
                  </a:lnTo>
                  <a:lnTo>
                    <a:pt x="1229" y="795"/>
                  </a:lnTo>
                  <a:lnTo>
                    <a:pt x="1229" y="795"/>
                  </a:lnTo>
                  <a:lnTo>
                    <a:pt x="1230" y="799"/>
                  </a:lnTo>
                  <a:lnTo>
                    <a:pt x="1234" y="801"/>
                  </a:lnTo>
                  <a:lnTo>
                    <a:pt x="1234" y="801"/>
                  </a:lnTo>
                  <a:lnTo>
                    <a:pt x="1242" y="808"/>
                  </a:lnTo>
                  <a:lnTo>
                    <a:pt x="1245" y="812"/>
                  </a:lnTo>
                  <a:lnTo>
                    <a:pt x="1249" y="814"/>
                  </a:lnTo>
                  <a:lnTo>
                    <a:pt x="1249" y="814"/>
                  </a:lnTo>
                  <a:lnTo>
                    <a:pt x="1256" y="814"/>
                  </a:lnTo>
                  <a:lnTo>
                    <a:pt x="1264" y="815"/>
                  </a:lnTo>
                  <a:lnTo>
                    <a:pt x="1264" y="815"/>
                  </a:lnTo>
                  <a:lnTo>
                    <a:pt x="1269" y="815"/>
                  </a:lnTo>
                  <a:lnTo>
                    <a:pt x="1271" y="814"/>
                  </a:lnTo>
                  <a:lnTo>
                    <a:pt x="1273" y="810"/>
                  </a:lnTo>
                  <a:lnTo>
                    <a:pt x="1273" y="804"/>
                  </a:lnTo>
                  <a:lnTo>
                    <a:pt x="1273" y="804"/>
                  </a:lnTo>
                  <a:lnTo>
                    <a:pt x="1271" y="797"/>
                  </a:lnTo>
                  <a:lnTo>
                    <a:pt x="1271" y="795"/>
                  </a:lnTo>
                  <a:lnTo>
                    <a:pt x="1273" y="793"/>
                  </a:lnTo>
                  <a:lnTo>
                    <a:pt x="1273" y="793"/>
                  </a:lnTo>
                  <a:lnTo>
                    <a:pt x="1277" y="788"/>
                  </a:lnTo>
                  <a:lnTo>
                    <a:pt x="1279" y="788"/>
                  </a:lnTo>
                  <a:lnTo>
                    <a:pt x="1277" y="789"/>
                  </a:lnTo>
                  <a:lnTo>
                    <a:pt x="1277" y="789"/>
                  </a:lnTo>
                  <a:lnTo>
                    <a:pt x="1275" y="795"/>
                  </a:lnTo>
                  <a:lnTo>
                    <a:pt x="1275" y="799"/>
                  </a:lnTo>
                  <a:lnTo>
                    <a:pt x="1275" y="804"/>
                  </a:lnTo>
                  <a:lnTo>
                    <a:pt x="1275" y="812"/>
                  </a:lnTo>
                  <a:lnTo>
                    <a:pt x="1275" y="812"/>
                  </a:lnTo>
                  <a:lnTo>
                    <a:pt x="1277" y="817"/>
                  </a:lnTo>
                  <a:lnTo>
                    <a:pt x="1280" y="823"/>
                  </a:lnTo>
                  <a:lnTo>
                    <a:pt x="1284" y="827"/>
                  </a:lnTo>
                  <a:lnTo>
                    <a:pt x="1290" y="828"/>
                  </a:lnTo>
                  <a:lnTo>
                    <a:pt x="1290" y="828"/>
                  </a:lnTo>
                  <a:lnTo>
                    <a:pt x="1292" y="815"/>
                  </a:lnTo>
                  <a:lnTo>
                    <a:pt x="1292" y="812"/>
                  </a:lnTo>
                  <a:lnTo>
                    <a:pt x="1292" y="814"/>
                  </a:lnTo>
                  <a:lnTo>
                    <a:pt x="1292" y="814"/>
                  </a:lnTo>
                  <a:lnTo>
                    <a:pt x="1293" y="827"/>
                  </a:lnTo>
                  <a:lnTo>
                    <a:pt x="1295" y="832"/>
                  </a:lnTo>
                  <a:lnTo>
                    <a:pt x="1297" y="834"/>
                  </a:lnTo>
                  <a:lnTo>
                    <a:pt x="1299" y="834"/>
                  </a:lnTo>
                  <a:lnTo>
                    <a:pt x="1299" y="834"/>
                  </a:lnTo>
                  <a:lnTo>
                    <a:pt x="1303" y="834"/>
                  </a:lnTo>
                  <a:lnTo>
                    <a:pt x="1303" y="830"/>
                  </a:lnTo>
                  <a:lnTo>
                    <a:pt x="1303" y="828"/>
                  </a:lnTo>
                  <a:lnTo>
                    <a:pt x="1305" y="827"/>
                  </a:lnTo>
                  <a:lnTo>
                    <a:pt x="1305" y="827"/>
                  </a:lnTo>
                  <a:lnTo>
                    <a:pt x="1314" y="825"/>
                  </a:lnTo>
                  <a:lnTo>
                    <a:pt x="1319" y="825"/>
                  </a:lnTo>
                  <a:lnTo>
                    <a:pt x="1319" y="825"/>
                  </a:lnTo>
                  <a:lnTo>
                    <a:pt x="1318" y="827"/>
                  </a:lnTo>
                  <a:lnTo>
                    <a:pt x="1318" y="827"/>
                  </a:lnTo>
                  <a:lnTo>
                    <a:pt x="1310" y="828"/>
                  </a:lnTo>
                  <a:lnTo>
                    <a:pt x="1306" y="828"/>
                  </a:lnTo>
                  <a:lnTo>
                    <a:pt x="1305" y="832"/>
                  </a:lnTo>
                  <a:lnTo>
                    <a:pt x="1305" y="832"/>
                  </a:lnTo>
                  <a:lnTo>
                    <a:pt x="1308" y="836"/>
                  </a:lnTo>
                  <a:lnTo>
                    <a:pt x="1314" y="840"/>
                  </a:lnTo>
                  <a:lnTo>
                    <a:pt x="1325" y="845"/>
                  </a:lnTo>
                  <a:lnTo>
                    <a:pt x="1334" y="847"/>
                  </a:lnTo>
                  <a:lnTo>
                    <a:pt x="1336" y="849"/>
                  </a:lnTo>
                  <a:lnTo>
                    <a:pt x="1334" y="849"/>
                  </a:lnTo>
                  <a:lnTo>
                    <a:pt x="1334" y="849"/>
                  </a:lnTo>
                  <a:lnTo>
                    <a:pt x="1321" y="847"/>
                  </a:lnTo>
                  <a:lnTo>
                    <a:pt x="1308" y="845"/>
                  </a:lnTo>
                  <a:lnTo>
                    <a:pt x="1308" y="845"/>
                  </a:lnTo>
                  <a:lnTo>
                    <a:pt x="1306" y="847"/>
                  </a:lnTo>
                  <a:lnTo>
                    <a:pt x="1308" y="849"/>
                  </a:lnTo>
                  <a:lnTo>
                    <a:pt x="1312" y="853"/>
                  </a:lnTo>
                  <a:lnTo>
                    <a:pt x="1312" y="853"/>
                  </a:lnTo>
                  <a:lnTo>
                    <a:pt x="1314" y="853"/>
                  </a:lnTo>
                  <a:lnTo>
                    <a:pt x="1318" y="854"/>
                  </a:lnTo>
                  <a:lnTo>
                    <a:pt x="1318" y="854"/>
                  </a:lnTo>
                  <a:lnTo>
                    <a:pt x="1319" y="856"/>
                  </a:lnTo>
                  <a:lnTo>
                    <a:pt x="1321" y="858"/>
                  </a:lnTo>
                  <a:lnTo>
                    <a:pt x="1323" y="860"/>
                  </a:lnTo>
                  <a:lnTo>
                    <a:pt x="1327" y="860"/>
                  </a:lnTo>
                  <a:lnTo>
                    <a:pt x="1327" y="860"/>
                  </a:lnTo>
                  <a:lnTo>
                    <a:pt x="1329" y="862"/>
                  </a:lnTo>
                  <a:lnTo>
                    <a:pt x="1329" y="862"/>
                  </a:lnTo>
                  <a:lnTo>
                    <a:pt x="1325" y="867"/>
                  </a:lnTo>
                  <a:lnTo>
                    <a:pt x="1325" y="867"/>
                  </a:lnTo>
                  <a:lnTo>
                    <a:pt x="1327" y="867"/>
                  </a:lnTo>
                  <a:lnTo>
                    <a:pt x="1327" y="867"/>
                  </a:lnTo>
                  <a:lnTo>
                    <a:pt x="1330" y="867"/>
                  </a:lnTo>
                  <a:lnTo>
                    <a:pt x="1334" y="864"/>
                  </a:lnTo>
                  <a:lnTo>
                    <a:pt x="1340" y="864"/>
                  </a:lnTo>
                  <a:lnTo>
                    <a:pt x="1340" y="864"/>
                  </a:lnTo>
                  <a:lnTo>
                    <a:pt x="1340" y="864"/>
                  </a:lnTo>
                  <a:lnTo>
                    <a:pt x="1340" y="864"/>
                  </a:lnTo>
                  <a:lnTo>
                    <a:pt x="1338" y="867"/>
                  </a:lnTo>
                  <a:lnTo>
                    <a:pt x="1327" y="873"/>
                  </a:lnTo>
                  <a:lnTo>
                    <a:pt x="1327" y="873"/>
                  </a:lnTo>
                  <a:lnTo>
                    <a:pt x="1325" y="875"/>
                  </a:lnTo>
                  <a:lnTo>
                    <a:pt x="1327" y="878"/>
                  </a:lnTo>
                  <a:lnTo>
                    <a:pt x="1327" y="878"/>
                  </a:lnTo>
                  <a:lnTo>
                    <a:pt x="1327" y="880"/>
                  </a:lnTo>
                  <a:lnTo>
                    <a:pt x="1327" y="880"/>
                  </a:lnTo>
                  <a:lnTo>
                    <a:pt x="1332" y="882"/>
                  </a:lnTo>
                  <a:lnTo>
                    <a:pt x="1332" y="882"/>
                  </a:lnTo>
                  <a:lnTo>
                    <a:pt x="1336" y="880"/>
                  </a:lnTo>
                  <a:lnTo>
                    <a:pt x="1338" y="877"/>
                  </a:lnTo>
                  <a:lnTo>
                    <a:pt x="1338" y="877"/>
                  </a:lnTo>
                  <a:lnTo>
                    <a:pt x="1340" y="877"/>
                  </a:lnTo>
                  <a:lnTo>
                    <a:pt x="1342" y="878"/>
                  </a:lnTo>
                  <a:lnTo>
                    <a:pt x="1345" y="880"/>
                  </a:lnTo>
                  <a:lnTo>
                    <a:pt x="1345" y="880"/>
                  </a:lnTo>
                  <a:lnTo>
                    <a:pt x="1349" y="882"/>
                  </a:lnTo>
                  <a:lnTo>
                    <a:pt x="1353" y="880"/>
                  </a:lnTo>
                  <a:lnTo>
                    <a:pt x="1358" y="875"/>
                  </a:lnTo>
                  <a:lnTo>
                    <a:pt x="1358" y="875"/>
                  </a:lnTo>
                  <a:lnTo>
                    <a:pt x="1358" y="875"/>
                  </a:lnTo>
                  <a:lnTo>
                    <a:pt x="1360" y="875"/>
                  </a:lnTo>
                  <a:lnTo>
                    <a:pt x="1360" y="880"/>
                  </a:lnTo>
                  <a:lnTo>
                    <a:pt x="1362" y="886"/>
                  </a:lnTo>
                  <a:lnTo>
                    <a:pt x="1366" y="891"/>
                  </a:lnTo>
                  <a:lnTo>
                    <a:pt x="1366" y="891"/>
                  </a:lnTo>
                  <a:lnTo>
                    <a:pt x="1369" y="891"/>
                  </a:lnTo>
                  <a:lnTo>
                    <a:pt x="1371" y="891"/>
                  </a:lnTo>
                  <a:lnTo>
                    <a:pt x="1377" y="890"/>
                  </a:lnTo>
                  <a:lnTo>
                    <a:pt x="1382" y="888"/>
                  </a:lnTo>
                  <a:lnTo>
                    <a:pt x="1382" y="888"/>
                  </a:lnTo>
                  <a:lnTo>
                    <a:pt x="1382" y="890"/>
                  </a:lnTo>
                  <a:lnTo>
                    <a:pt x="1382" y="890"/>
                  </a:lnTo>
                  <a:lnTo>
                    <a:pt x="1381" y="897"/>
                  </a:lnTo>
                  <a:lnTo>
                    <a:pt x="1382" y="904"/>
                  </a:lnTo>
                  <a:lnTo>
                    <a:pt x="1382" y="904"/>
                  </a:lnTo>
                  <a:lnTo>
                    <a:pt x="1384" y="904"/>
                  </a:lnTo>
                  <a:lnTo>
                    <a:pt x="1386" y="903"/>
                  </a:lnTo>
                  <a:lnTo>
                    <a:pt x="1390" y="899"/>
                  </a:lnTo>
                  <a:lnTo>
                    <a:pt x="1390" y="899"/>
                  </a:lnTo>
                  <a:lnTo>
                    <a:pt x="1392" y="899"/>
                  </a:lnTo>
                  <a:lnTo>
                    <a:pt x="1392" y="903"/>
                  </a:lnTo>
                  <a:lnTo>
                    <a:pt x="1393" y="906"/>
                  </a:lnTo>
                  <a:lnTo>
                    <a:pt x="1397" y="908"/>
                  </a:lnTo>
                  <a:lnTo>
                    <a:pt x="1397" y="908"/>
                  </a:lnTo>
                  <a:lnTo>
                    <a:pt x="1403" y="912"/>
                  </a:lnTo>
                  <a:lnTo>
                    <a:pt x="1405" y="914"/>
                  </a:lnTo>
                  <a:lnTo>
                    <a:pt x="1408" y="914"/>
                  </a:lnTo>
                  <a:lnTo>
                    <a:pt x="1408" y="914"/>
                  </a:lnTo>
                  <a:lnTo>
                    <a:pt x="1412" y="916"/>
                  </a:lnTo>
                  <a:lnTo>
                    <a:pt x="1414" y="916"/>
                  </a:lnTo>
                  <a:lnTo>
                    <a:pt x="1416" y="919"/>
                  </a:lnTo>
                  <a:lnTo>
                    <a:pt x="1419" y="919"/>
                  </a:lnTo>
                  <a:lnTo>
                    <a:pt x="1419" y="919"/>
                  </a:lnTo>
                  <a:lnTo>
                    <a:pt x="1425" y="919"/>
                  </a:lnTo>
                  <a:lnTo>
                    <a:pt x="1427" y="917"/>
                  </a:lnTo>
                  <a:lnTo>
                    <a:pt x="1431" y="919"/>
                  </a:lnTo>
                  <a:lnTo>
                    <a:pt x="1431" y="919"/>
                  </a:lnTo>
                  <a:lnTo>
                    <a:pt x="1423" y="923"/>
                  </a:lnTo>
                  <a:lnTo>
                    <a:pt x="1419" y="927"/>
                  </a:lnTo>
                  <a:lnTo>
                    <a:pt x="1421" y="930"/>
                  </a:lnTo>
                  <a:lnTo>
                    <a:pt x="1421" y="930"/>
                  </a:lnTo>
                  <a:lnTo>
                    <a:pt x="1423" y="940"/>
                  </a:lnTo>
                  <a:lnTo>
                    <a:pt x="1425" y="949"/>
                  </a:lnTo>
                  <a:lnTo>
                    <a:pt x="1425" y="949"/>
                  </a:lnTo>
                  <a:lnTo>
                    <a:pt x="1423" y="953"/>
                  </a:lnTo>
                  <a:lnTo>
                    <a:pt x="1421" y="958"/>
                  </a:lnTo>
                  <a:lnTo>
                    <a:pt x="1421" y="958"/>
                  </a:lnTo>
                  <a:lnTo>
                    <a:pt x="1421" y="960"/>
                  </a:lnTo>
                  <a:lnTo>
                    <a:pt x="1421" y="962"/>
                  </a:lnTo>
                  <a:lnTo>
                    <a:pt x="1425" y="966"/>
                  </a:lnTo>
                  <a:lnTo>
                    <a:pt x="1425" y="966"/>
                  </a:lnTo>
                  <a:lnTo>
                    <a:pt x="1429" y="969"/>
                  </a:lnTo>
                  <a:lnTo>
                    <a:pt x="1432" y="969"/>
                  </a:lnTo>
                  <a:lnTo>
                    <a:pt x="1436" y="969"/>
                  </a:lnTo>
                  <a:lnTo>
                    <a:pt x="1440" y="967"/>
                  </a:lnTo>
                  <a:lnTo>
                    <a:pt x="1440" y="967"/>
                  </a:lnTo>
                  <a:lnTo>
                    <a:pt x="1440" y="967"/>
                  </a:lnTo>
                  <a:lnTo>
                    <a:pt x="1438" y="966"/>
                  </a:lnTo>
                  <a:lnTo>
                    <a:pt x="1432" y="962"/>
                  </a:lnTo>
                  <a:lnTo>
                    <a:pt x="1432" y="962"/>
                  </a:lnTo>
                  <a:lnTo>
                    <a:pt x="1432" y="960"/>
                  </a:lnTo>
                  <a:lnTo>
                    <a:pt x="1436" y="962"/>
                  </a:lnTo>
                  <a:lnTo>
                    <a:pt x="1440" y="964"/>
                  </a:lnTo>
                  <a:lnTo>
                    <a:pt x="1440" y="964"/>
                  </a:lnTo>
                  <a:lnTo>
                    <a:pt x="1440" y="956"/>
                  </a:lnTo>
                  <a:lnTo>
                    <a:pt x="1438" y="953"/>
                  </a:lnTo>
                  <a:lnTo>
                    <a:pt x="1436" y="949"/>
                  </a:lnTo>
                  <a:lnTo>
                    <a:pt x="1436" y="949"/>
                  </a:lnTo>
                  <a:lnTo>
                    <a:pt x="1434" y="945"/>
                  </a:lnTo>
                  <a:lnTo>
                    <a:pt x="1434" y="943"/>
                  </a:lnTo>
                  <a:lnTo>
                    <a:pt x="1438" y="936"/>
                  </a:lnTo>
                  <a:lnTo>
                    <a:pt x="1438" y="936"/>
                  </a:lnTo>
                  <a:lnTo>
                    <a:pt x="1444" y="930"/>
                  </a:lnTo>
                  <a:lnTo>
                    <a:pt x="1444" y="930"/>
                  </a:lnTo>
                  <a:lnTo>
                    <a:pt x="1447" y="928"/>
                  </a:lnTo>
                  <a:lnTo>
                    <a:pt x="1449" y="928"/>
                  </a:lnTo>
                  <a:lnTo>
                    <a:pt x="1449" y="928"/>
                  </a:lnTo>
                  <a:lnTo>
                    <a:pt x="1453" y="923"/>
                  </a:lnTo>
                  <a:lnTo>
                    <a:pt x="1455" y="919"/>
                  </a:lnTo>
                  <a:lnTo>
                    <a:pt x="1457" y="914"/>
                  </a:lnTo>
                  <a:lnTo>
                    <a:pt x="1457" y="914"/>
                  </a:lnTo>
                  <a:lnTo>
                    <a:pt x="1457" y="916"/>
                  </a:lnTo>
                  <a:lnTo>
                    <a:pt x="1457" y="916"/>
                  </a:lnTo>
                  <a:lnTo>
                    <a:pt x="1457" y="919"/>
                  </a:lnTo>
                  <a:lnTo>
                    <a:pt x="1458" y="923"/>
                  </a:lnTo>
                  <a:lnTo>
                    <a:pt x="1462" y="928"/>
                  </a:lnTo>
                  <a:lnTo>
                    <a:pt x="1468" y="934"/>
                  </a:lnTo>
                  <a:lnTo>
                    <a:pt x="1475" y="940"/>
                  </a:lnTo>
                  <a:lnTo>
                    <a:pt x="1475" y="940"/>
                  </a:lnTo>
                  <a:lnTo>
                    <a:pt x="1479" y="947"/>
                  </a:lnTo>
                  <a:lnTo>
                    <a:pt x="1482" y="954"/>
                  </a:lnTo>
                  <a:lnTo>
                    <a:pt x="1486" y="960"/>
                  </a:lnTo>
                  <a:lnTo>
                    <a:pt x="1494" y="966"/>
                  </a:lnTo>
                  <a:lnTo>
                    <a:pt x="1494" y="966"/>
                  </a:lnTo>
                  <a:lnTo>
                    <a:pt x="1488" y="969"/>
                  </a:lnTo>
                  <a:lnTo>
                    <a:pt x="1486" y="971"/>
                  </a:lnTo>
                  <a:lnTo>
                    <a:pt x="1486" y="975"/>
                  </a:lnTo>
                  <a:lnTo>
                    <a:pt x="1486" y="975"/>
                  </a:lnTo>
                  <a:lnTo>
                    <a:pt x="1486" y="979"/>
                  </a:lnTo>
                  <a:lnTo>
                    <a:pt x="1486" y="980"/>
                  </a:lnTo>
                  <a:lnTo>
                    <a:pt x="1490" y="982"/>
                  </a:lnTo>
                  <a:lnTo>
                    <a:pt x="1494" y="982"/>
                  </a:lnTo>
                  <a:lnTo>
                    <a:pt x="1494" y="982"/>
                  </a:lnTo>
                  <a:lnTo>
                    <a:pt x="1499" y="977"/>
                  </a:lnTo>
                  <a:lnTo>
                    <a:pt x="1501" y="975"/>
                  </a:lnTo>
                  <a:lnTo>
                    <a:pt x="1503" y="973"/>
                  </a:lnTo>
                  <a:lnTo>
                    <a:pt x="1503" y="975"/>
                  </a:lnTo>
                  <a:lnTo>
                    <a:pt x="1503" y="975"/>
                  </a:lnTo>
                  <a:lnTo>
                    <a:pt x="1495" y="982"/>
                  </a:lnTo>
                  <a:lnTo>
                    <a:pt x="1495" y="982"/>
                  </a:lnTo>
                  <a:lnTo>
                    <a:pt x="1494" y="986"/>
                  </a:lnTo>
                  <a:lnTo>
                    <a:pt x="1495" y="990"/>
                  </a:lnTo>
                  <a:lnTo>
                    <a:pt x="1499" y="997"/>
                  </a:lnTo>
                  <a:lnTo>
                    <a:pt x="1499" y="997"/>
                  </a:lnTo>
                  <a:lnTo>
                    <a:pt x="1503" y="1001"/>
                  </a:lnTo>
                  <a:lnTo>
                    <a:pt x="1510" y="1001"/>
                  </a:lnTo>
                  <a:lnTo>
                    <a:pt x="1510" y="1001"/>
                  </a:lnTo>
                  <a:lnTo>
                    <a:pt x="1510" y="999"/>
                  </a:lnTo>
                  <a:lnTo>
                    <a:pt x="1508" y="995"/>
                  </a:lnTo>
                  <a:lnTo>
                    <a:pt x="1505" y="988"/>
                  </a:lnTo>
                  <a:lnTo>
                    <a:pt x="1505" y="988"/>
                  </a:lnTo>
                  <a:lnTo>
                    <a:pt x="1505" y="986"/>
                  </a:lnTo>
                  <a:lnTo>
                    <a:pt x="1507" y="986"/>
                  </a:lnTo>
                  <a:lnTo>
                    <a:pt x="1508" y="990"/>
                  </a:lnTo>
                  <a:lnTo>
                    <a:pt x="1514" y="1001"/>
                  </a:lnTo>
                  <a:lnTo>
                    <a:pt x="1514" y="1001"/>
                  </a:lnTo>
                  <a:lnTo>
                    <a:pt x="1516" y="999"/>
                  </a:lnTo>
                  <a:lnTo>
                    <a:pt x="1518" y="995"/>
                  </a:lnTo>
                  <a:lnTo>
                    <a:pt x="1521" y="986"/>
                  </a:lnTo>
                  <a:lnTo>
                    <a:pt x="1521" y="986"/>
                  </a:lnTo>
                  <a:lnTo>
                    <a:pt x="1523" y="979"/>
                  </a:lnTo>
                  <a:lnTo>
                    <a:pt x="1523" y="971"/>
                  </a:lnTo>
                  <a:lnTo>
                    <a:pt x="1523" y="971"/>
                  </a:lnTo>
                  <a:lnTo>
                    <a:pt x="1523" y="962"/>
                  </a:lnTo>
                  <a:lnTo>
                    <a:pt x="1525" y="953"/>
                  </a:lnTo>
                  <a:lnTo>
                    <a:pt x="1525" y="953"/>
                  </a:lnTo>
                  <a:lnTo>
                    <a:pt x="1523" y="949"/>
                  </a:lnTo>
                  <a:lnTo>
                    <a:pt x="1520" y="945"/>
                  </a:lnTo>
                  <a:lnTo>
                    <a:pt x="1514" y="940"/>
                  </a:lnTo>
                  <a:lnTo>
                    <a:pt x="1514" y="940"/>
                  </a:lnTo>
                  <a:lnTo>
                    <a:pt x="1510" y="934"/>
                  </a:lnTo>
                  <a:lnTo>
                    <a:pt x="1507" y="928"/>
                  </a:lnTo>
                  <a:lnTo>
                    <a:pt x="1507" y="928"/>
                  </a:lnTo>
                  <a:lnTo>
                    <a:pt x="1503" y="921"/>
                  </a:lnTo>
                  <a:lnTo>
                    <a:pt x="1503" y="914"/>
                  </a:lnTo>
                  <a:lnTo>
                    <a:pt x="1503" y="914"/>
                  </a:lnTo>
                  <a:lnTo>
                    <a:pt x="1501" y="906"/>
                  </a:lnTo>
                  <a:lnTo>
                    <a:pt x="1499" y="903"/>
                  </a:lnTo>
                  <a:lnTo>
                    <a:pt x="1497" y="899"/>
                  </a:lnTo>
                  <a:lnTo>
                    <a:pt x="1497" y="899"/>
                  </a:lnTo>
                  <a:lnTo>
                    <a:pt x="1494" y="897"/>
                  </a:lnTo>
                  <a:lnTo>
                    <a:pt x="1492" y="897"/>
                  </a:lnTo>
                  <a:lnTo>
                    <a:pt x="1490" y="899"/>
                  </a:lnTo>
                  <a:lnTo>
                    <a:pt x="1484" y="899"/>
                  </a:lnTo>
                  <a:lnTo>
                    <a:pt x="1484" y="899"/>
                  </a:lnTo>
                  <a:lnTo>
                    <a:pt x="1481" y="899"/>
                  </a:lnTo>
                  <a:lnTo>
                    <a:pt x="1477" y="897"/>
                  </a:lnTo>
                  <a:lnTo>
                    <a:pt x="1473" y="895"/>
                  </a:lnTo>
                  <a:lnTo>
                    <a:pt x="1469" y="893"/>
                  </a:lnTo>
                  <a:lnTo>
                    <a:pt x="1469" y="893"/>
                  </a:lnTo>
                  <a:lnTo>
                    <a:pt x="1462" y="891"/>
                  </a:lnTo>
                  <a:lnTo>
                    <a:pt x="1458" y="891"/>
                  </a:lnTo>
                  <a:lnTo>
                    <a:pt x="1457" y="890"/>
                  </a:lnTo>
                  <a:lnTo>
                    <a:pt x="1457" y="890"/>
                  </a:lnTo>
                  <a:lnTo>
                    <a:pt x="1447" y="891"/>
                  </a:lnTo>
                  <a:lnTo>
                    <a:pt x="1438" y="891"/>
                  </a:lnTo>
                  <a:lnTo>
                    <a:pt x="1438" y="891"/>
                  </a:lnTo>
                  <a:lnTo>
                    <a:pt x="1423" y="890"/>
                  </a:lnTo>
                  <a:lnTo>
                    <a:pt x="1423" y="890"/>
                  </a:lnTo>
                  <a:lnTo>
                    <a:pt x="1416" y="891"/>
                  </a:lnTo>
                  <a:lnTo>
                    <a:pt x="1412" y="891"/>
                  </a:lnTo>
                  <a:lnTo>
                    <a:pt x="1408" y="890"/>
                  </a:lnTo>
                  <a:lnTo>
                    <a:pt x="1408" y="890"/>
                  </a:lnTo>
                  <a:lnTo>
                    <a:pt x="1405" y="884"/>
                  </a:lnTo>
                  <a:lnTo>
                    <a:pt x="1399" y="880"/>
                  </a:lnTo>
                  <a:lnTo>
                    <a:pt x="1399" y="880"/>
                  </a:lnTo>
                  <a:lnTo>
                    <a:pt x="1392" y="875"/>
                  </a:lnTo>
                  <a:lnTo>
                    <a:pt x="1386" y="869"/>
                  </a:lnTo>
                  <a:lnTo>
                    <a:pt x="1386" y="869"/>
                  </a:lnTo>
                  <a:lnTo>
                    <a:pt x="1382" y="869"/>
                  </a:lnTo>
                  <a:lnTo>
                    <a:pt x="1379" y="869"/>
                  </a:lnTo>
                  <a:lnTo>
                    <a:pt x="1377" y="869"/>
                  </a:lnTo>
                  <a:lnTo>
                    <a:pt x="1375" y="867"/>
                  </a:lnTo>
                  <a:lnTo>
                    <a:pt x="1375" y="867"/>
                  </a:lnTo>
                  <a:lnTo>
                    <a:pt x="1375" y="860"/>
                  </a:lnTo>
                  <a:lnTo>
                    <a:pt x="1371" y="854"/>
                  </a:lnTo>
                  <a:lnTo>
                    <a:pt x="1368" y="849"/>
                  </a:lnTo>
                  <a:lnTo>
                    <a:pt x="1362" y="845"/>
                  </a:lnTo>
                  <a:lnTo>
                    <a:pt x="1362" y="845"/>
                  </a:lnTo>
                  <a:lnTo>
                    <a:pt x="1347" y="836"/>
                  </a:lnTo>
                  <a:lnTo>
                    <a:pt x="1334" y="825"/>
                  </a:lnTo>
                  <a:lnTo>
                    <a:pt x="1334" y="825"/>
                  </a:lnTo>
                  <a:lnTo>
                    <a:pt x="1319" y="812"/>
                  </a:lnTo>
                  <a:lnTo>
                    <a:pt x="1305" y="801"/>
                  </a:lnTo>
                  <a:lnTo>
                    <a:pt x="1305" y="801"/>
                  </a:lnTo>
                  <a:lnTo>
                    <a:pt x="1299" y="799"/>
                  </a:lnTo>
                  <a:lnTo>
                    <a:pt x="1297" y="795"/>
                  </a:lnTo>
                  <a:lnTo>
                    <a:pt x="1297" y="795"/>
                  </a:lnTo>
                  <a:lnTo>
                    <a:pt x="1295" y="789"/>
                  </a:lnTo>
                  <a:lnTo>
                    <a:pt x="1295" y="789"/>
                  </a:lnTo>
                  <a:lnTo>
                    <a:pt x="1286" y="786"/>
                  </a:lnTo>
                  <a:lnTo>
                    <a:pt x="1277" y="780"/>
                  </a:lnTo>
                  <a:lnTo>
                    <a:pt x="1277" y="780"/>
                  </a:lnTo>
                  <a:lnTo>
                    <a:pt x="1267" y="777"/>
                  </a:lnTo>
                  <a:lnTo>
                    <a:pt x="1260" y="773"/>
                  </a:lnTo>
                  <a:lnTo>
                    <a:pt x="1251" y="771"/>
                  </a:lnTo>
                  <a:lnTo>
                    <a:pt x="1243" y="765"/>
                  </a:lnTo>
                  <a:lnTo>
                    <a:pt x="1243" y="765"/>
                  </a:lnTo>
                  <a:lnTo>
                    <a:pt x="1238" y="760"/>
                  </a:lnTo>
                  <a:lnTo>
                    <a:pt x="1234" y="756"/>
                  </a:lnTo>
                  <a:lnTo>
                    <a:pt x="1234" y="756"/>
                  </a:lnTo>
                  <a:lnTo>
                    <a:pt x="1230" y="756"/>
                  </a:lnTo>
                  <a:lnTo>
                    <a:pt x="1227" y="754"/>
                  </a:lnTo>
                  <a:lnTo>
                    <a:pt x="1227" y="754"/>
                  </a:lnTo>
                  <a:lnTo>
                    <a:pt x="1221" y="752"/>
                  </a:lnTo>
                  <a:lnTo>
                    <a:pt x="1217" y="752"/>
                  </a:lnTo>
                  <a:lnTo>
                    <a:pt x="1217" y="752"/>
                  </a:lnTo>
                  <a:lnTo>
                    <a:pt x="1214" y="752"/>
                  </a:lnTo>
                  <a:lnTo>
                    <a:pt x="1210" y="749"/>
                  </a:lnTo>
                  <a:lnTo>
                    <a:pt x="1210" y="749"/>
                  </a:lnTo>
                  <a:lnTo>
                    <a:pt x="1206" y="741"/>
                  </a:lnTo>
                  <a:lnTo>
                    <a:pt x="1201" y="732"/>
                  </a:lnTo>
                  <a:lnTo>
                    <a:pt x="1193" y="726"/>
                  </a:lnTo>
                  <a:lnTo>
                    <a:pt x="1188" y="725"/>
                  </a:lnTo>
                  <a:lnTo>
                    <a:pt x="1182" y="725"/>
                  </a:lnTo>
                  <a:lnTo>
                    <a:pt x="1182" y="725"/>
                  </a:lnTo>
                  <a:lnTo>
                    <a:pt x="1177" y="725"/>
                  </a:lnTo>
                  <a:lnTo>
                    <a:pt x="1173" y="728"/>
                  </a:lnTo>
                  <a:lnTo>
                    <a:pt x="1167" y="736"/>
                  </a:lnTo>
                  <a:lnTo>
                    <a:pt x="1167" y="736"/>
                  </a:lnTo>
                  <a:lnTo>
                    <a:pt x="1160" y="741"/>
                  </a:lnTo>
                  <a:lnTo>
                    <a:pt x="1158" y="743"/>
                  </a:lnTo>
                  <a:lnTo>
                    <a:pt x="1158" y="749"/>
                  </a:lnTo>
                  <a:lnTo>
                    <a:pt x="1158" y="749"/>
                  </a:lnTo>
                  <a:lnTo>
                    <a:pt x="1158" y="752"/>
                  </a:lnTo>
                  <a:lnTo>
                    <a:pt x="1156" y="758"/>
                  </a:lnTo>
                  <a:lnTo>
                    <a:pt x="1154" y="762"/>
                  </a:lnTo>
                  <a:lnTo>
                    <a:pt x="1154" y="765"/>
                  </a:lnTo>
                  <a:lnTo>
                    <a:pt x="1154" y="765"/>
                  </a:lnTo>
                  <a:lnTo>
                    <a:pt x="1156" y="775"/>
                  </a:lnTo>
                  <a:lnTo>
                    <a:pt x="1156" y="778"/>
                  </a:lnTo>
                  <a:lnTo>
                    <a:pt x="1153" y="782"/>
                  </a:lnTo>
                  <a:lnTo>
                    <a:pt x="1153" y="782"/>
                  </a:lnTo>
                  <a:lnTo>
                    <a:pt x="1140" y="795"/>
                  </a:lnTo>
                  <a:lnTo>
                    <a:pt x="1136" y="804"/>
                  </a:lnTo>
                  <a:lnTo>
                    <a:pt x="1132" y="812"/>
                  </a:lnTo>
                  <a:lnTo>
                    <a:pt x="1132" y="812"/>
                  </a:lnTo>
                  <a:lnTo>
                    <a:pt x="1123" y="799"/>
                  </a:lnTo>
                  <a:lnTo>
                    <a:pt x="1117" y="793"/>
                  </a:lnTo>
                  <a:lnTo>
                    <a:pt x="1110" y="788"/>
                  </a:lnTo>
                  <a:lnTo>
                    <a:pt x="1110" y="788"/>
                  </a:lnTo>
                  <a:lnTo>
                    <a:pt x="1069" y="767"/>
                  </a:lnTo>
                  <a:lnTo>
                    <a:pt x="1069" y="767"/>
                  </a:lnTo>
                  <a:lnTo>
                    <a:pt x="1062" y="762"/>
                  </a:lnTo>
                  <a:lnTo>
                    <a:pt x="1056" y="756"/>
                  </a:lnTo>
                  <a:lnTo>
                    <a:pt x="1056" y="756"/>
                  </a:lnTo>
                  <a:lnTo>
                    <a:pt x="1047" y="752"/>
                  </a:lnTo>
                  <a:lnTo>
                    <a:pt x="1038" y="749"/>
                  </a:lnTo>
                  <a:lnTo>
                    <a:pt x="1038" y="749"/>
                  </a:lnTo>
                  <a:lnTo>
                    <a:pt x="1038" y="747"/>
                  </a:lnTo>
                  <a:lnTo>
                    <a:pt x="1038" y="741"/>
                  </a:lnTo>
                  <a:lnTo>
                    <a:pt x="1038" y="736"/>
                  </a:lnTo>
                  <a:lnTo>
                    <a:pt x="1036" y="734"/>
                  </a:lnTo>
                  <a:lnTo>
                    <a:pt x="1036" y="734"/>
                  </a:lnTo>
                  <a:lnTo>
                    <a:pt x="1030" y="732"/>
                  </a:lnTo>
                  <a:lnTo>
                    <a:pt x="1027" y="730"/>
                  </a:lnTo>
                  <a:lnTo>
                    <a:pt x="1017" y="734"/>
                  </a:lnTo>
                  <a:lnTo>
                    <a:pt x="1017" y="734"/>
                  </a:lnTo>
                  <a:lnTo>
                    <a:pt x="1014" y="736"/>
                  </a:lnTo>
                  <a:lnTo>
                    <a:pt x="1012" y="739"/>
                  </a:lnTo>
                  <a:lnTo>
                    <a:pt x="1006" y="749"/>
                  </a:lnTo>
                  <a:lnTo>
                    <a:pt x="1006" y="749"/>
                  </a:lnTo>
                  <a:lnTo>
                    <a:pt x="1004" y="751"/>
                  </a:lnTo>
                  <a:lnTo>
                    <a:pt x="1001" y="749"/>
                  </a:lnTo>
                  <a:lnTo>
                    <a:pt x="995" y="749"/>
                  </a:lnTo>
                  <a:lnTo>
                    <a:pt x="991" y="749"/>
                  </a:lnTo>
                  <a:lnTo>
                    <a:pt x="991" y="749"/>
                  </a:lnTo>
                  <a:lnTo>
                    <a:pt x="988" y="751"/>
                  </a:lnTo>
                  <a:lnTo>
                    <a:pt x="984" y="754"/>
                  </a:lnTo>
                  <a:lnTo>
                    <a:pt x="984" y="754"/>
                  </a:lnTo>
                  <a:lnTo>
                    <a:pt x="978" y="754"/>
                  </a:lnTo>
                  <a:lnTo>
                    <a:pt x="965" y="754"/>
                  </a:lnTo>
                  <a:lnTo>
                    <a:pt x="965" y="754"/>
                  </a:lnTo>
                  <a:lnTo>
                    <a:pt x="763" y="67"/>
                  </a:lnTo>
                  <a:lnTo>
                    <a:pt x="763" y="67"/>
                  </a:lnTo>
                  <a:lnTo>
                    <a:pt x="756" y="67"/>
                  </a:lnTo>
                  <a:lnTo>
                    <a:pt x="750" y="63"/>
                  </a:lnTo>
                  <a:lnTo>
                    <a:pt x="750" y="63"/>
                  </a:lnTo>
                  <a:lnTo>
                    <a:pt x="741" y="59"/>
                  </a:lnTo>
                  <a:lnTo>
                    <a:pt x="737" y="57"/>
                  </a:lnTo>
                  <a:lnTo>
                    <a:pt x="736" y="57"/>
                  </a:lnTo>
                  <a:lnTo>
                    <a:pt x="736" y="59"/>
                  </a:lnTo>
                  <a:lnTo>
                    <a:pt x="736" y="59"/>
                  </a:lnTo>
                  <a:lnTo>
                    <a:pt x="734" y="59"/>
                  </a:lnTo>
                  <a:lnTo>
                    <a:pt x="730" y="59"/>
                  </a:lnTo>
                  <a:lnTo>
                    <a:pt x="723" y="54"/>
                  </a:lnTo>
                  <a:lnTo>
                    <a:pt x="711" y="48"/>
                  </a:lnTo>
                  <a:lnTo>
                    <a:pt x="706" y="46"/>
                  </a:lnTo>
                  <a:lnTo>
                    <a:pt x="702" y="46"/>
                  </a:lnTo>
                  <a:lnTo>
                    <a:pt x="702" y="46"/>
                  </a:lnTo>
                  <a:lnTo>
                    <a:pt x="698" y="48"/>
                  </a:lnTo>
                  <a:lnTo>
                    <a:pt x="697" y="50"/>
                  </a:lnTo>
                  <a:lnTo>
                    <a:pt x="695" y="50"/>
                  </a:lnTo>
                  <a:lnTo>
                    <a:pt x="695" y="50"/>
                  </a:lnTo>
                  <a:lnTo>
                    <a:pt x="691" y="48"/>
                  </a:lnTo>
                  <a:lnTo>
                    <a:pt x="686" y="48"/>
                  </a:lnTo>
                  <a:lnTo>
                    <a:pt x="686" y="48"/>
                  </a:lnTo>
                  <a:lnTo>
                    <a:pt x="682" y="50"/>
                  </a:lnTo>
                  <a:lnTo>
                    <a:pt x="680" y="54"/>
                  </a:lnTo>
                  <a:lnTo>
                    <a:pt x="678" y="57"/>
                  </a:lnTo>
                  <a:lnTo>
                    <a:pt x="676" y="57"/>
                  </a:lnTo>
                  <a:lnTo>
                    <a:pt x="676" y="57"/>
                  </a:lnTo>
                  <a:lnTo>
                    <a:pt x="674" y="57"/>
                  </a:lnTo>
                  <a:lnTo>
                    <a:pt x="671" y="57"/>
                  </a:lnTo>
                  <a:lnTo>
                    <a:pt x="665" y="61"/>
                  </a:lnTo>
                  <a:lnTo>
                    <a:pt x="660" y="65"/>
                  </a:lnTo>
                  <a:lnTo>
                    <a:pt x="654" y="65"/>
                  </a:lnTo>
                  <a:lnTo>
                    <a:pt x="654" y="65"/>
                  </a:lnTo>
                  <a:lnTo>
                    <a:pt x="647" y="65"/>
                  </a:lnTo>
                  <a:lnTo>
                    <a:pt x="639" y="63"/>
                  </a:lnTo>
                  <a:lnTo>
                    <a:pt x="639" y="63"/>
                  </a:lnTo>
                  <a:lnTo>
                    <a:pt x="634" y="59"/>
                  </a:lnTo>
                  <a:lnTo>
                    <a:pt x="632" y="57"/>
                  </a:lnTo>
                  <a:lnTo>
                    <a:pt x="628" y="57"/>
                  </a:lnTo>
                  <a:lnTo>
                    <a:pt x="628" y="57"/>
                  </a:lnTo>
                  <a:lnTo>
                    <a:pt x="622" y="57"/>
                  </a:lnTo>
                  <a:lnTo>
                    <a:pt x="615" y="57"/>
                  </a:lnTo>
                  <a:lnTo>
                    <a:pt x="608" y="57"/>
                  </a:lnTo>
                  <a:lnTo>
                    <a:pt x="602" y="61"/>
                  </a:lnTo>
                  <a:lnTo>
                    <a:pt x="602" y="61"/>
                  </a:lnTo>
                  <a:lnTo>
                    <a:pt x="595" y="63"/>
                  </a:lnTo>
                  <a:lnTo>
                    <a:pt x="589" y="63"/>
                  </a:lnTo>
                  <a:lnTo>
                    <a:pt x="582" y="63"/>
                  </a:lnTo>
                  <a:lnTo>
                    <a:pt x="576" y="59"/>
                  </a:lnTo>
                  <a:lnTo>
                    <a:pt x="576" y="59"/>
                  </a:lnTo>
                  <a:lnTo>
                    <a:pt x="574" y="57"/>
                  </a:lnTo>
                  <a:lnTo>
                    <a:pt x="572" y="56"/>
                  </a:lnTo>
                  <a:lnTo>
                    <a:pt x="572" y="56"/>
                  </a:lnTo>
                  <a:lnTo>
                    <a:pt x="567" y="56"/>
                  </a:lnTo>
                  <a:lnTo>
                    <a:pt x="567" y="56"/>
                  </a:lnTo>
                  <a:lnTo>
                    <a:pt x="563" y="56"/>
                  </a:lnTo>
                  <a:lnTo>
                    <a:pt x="561" y="57"/>
                  </a:lnTo>
                  <a:lnTo>
                    <a:pt x="559" y="57"/>
                  </a:lnTo>
                  <a:lnTo>
                    <a:pt x="556" y="57"/>
                  </a:lnTo>
                  <a:lnTo>
                    <a:pt x="556" y="57"/>
                  </a:lnTo>
                  <a:lnTo>
                    <a:pt x="552" y="54"/>
                  </a:lnTo>
                  <a:lnTo>
                    <a:pt x="545" y="50"/>
                  </a:lnTo>
                  <a:lnTo>
                    <a:pt x="539" y="50"/>
                  </a:lnTo>
                  <a:lnTo>
                    <a:pt x="534" y="50"/>
                  </a:lnTo>
                  <a:lnTo>
                    <a:pt x="534" y="50"/>
                  </a:lnTo>
                  <a:lnTo>
                    <a:pt x="526" y="50"/>
                  </a:lnTo>
                  <a:lnTo>
                    <a:pt x="522" y="50"/>
                  </a:lnTo>
                  <a:lnTo>
                    <a:pt x="519" y="50"/>
                  </a:lnTo>
                  <a:lnTo>
                    <a:pt x="519" y="50"/>
                  </a:lnTo>
                  <a:lnTo>
                    <a:pt x="513" y="56"/>
                  </a:lnTo>
                  <a:lnTo>
                    <a:pt x="511" y="56"/>
                  </a:lnTo>
                  <a:lnTo>
                    <a:pt x="508" y="57"/>
                  </a:lnTo>
                  <a:lnTo>
                    <a:pt x="508" y="57"/>
                  </a:lnTo>
                  <a:lnTo>
                    <a:pt x="504" y="56"/>
                  </a:lnTo>
                  <a:lnTo>
                    <a:pt x="500" y="56"/>
                  </a:lnTo>
                  <a:lnTo>
                    <a:pt x="500" y="56"/>
                  </a:lnTo>
                  <a:lnTo>
                    <a:pt x="495" y="57"/>
                  </a:lnTo>
                  <a:lnTo>
                    <a:pt x="495" y="57"/>
                  </a:lnTo>
                  <a:lnTo>
                    <a:pt x="491" y="59"/>
                  </a:lnTo>
                  <a:lnTo>
                    <a:pt x="489" y="63"/>
                  </a:lnTo>
                  <a:lnTo>
                    <a:pt x="489" y="65"/>
                  </a:lnTo>
                  <a:lnTo>
                    <a:pt x="487" y="65"/>
                  </a:lnTo>
                  <a:lnTo>
                    <a:pt x="487" y="65"/>
                  </a:lnTo>
                  <a:lnTo>
                    <a:pt x="476" y="61"/>
                  </a:lnTo>
                  <a:lnTo>
                    <a:pt x="467" y="59"/>
                  </a:lnTo>
                  <a:lnTo>
                    <a:pt x="467" y="59"/>
                  </a:lnTo>
                  <a:lnTo>
                    <a:pt x="465" y="59"/>
                  </a:lnTo>
                  <a:lnTo>
                    <a:pt x="465" y="57"/>
                  </a:lnTo>
                  <a:lnTo>
                    <a:pt x="469" y="54"/>
                  </a:lnTo>
                  <a:lnTo>
                    <a:pt x="469" y="54"/>
                  </a:lnTo>
                  <a:lnTo>
                    <a:pt x="469" y="52"/>
                  </a:lnTo>
                  <a:lnTo>
                    <a:pt x="465" y="52"/>
                  </a:lnTo>
                  <a:lnTo>
                    <a:pt x="458" y="54"/>
                  </a:lnTo>
                  <a:lnTo>
                    <a:pt x="450" y="56"/>
                  </a:lnTo>
                  <a:lnTo>
                    <a:pt x="448" y="54"/>
                  </a:lnTo>
                  <a:lnTo>
                    <a:pt x="450" y="54"/>
                  </a:lnTo>
                  <a:lnTo>
                    <a:pt x="450" y="54"/>
                  </a:lnTo>
                  <a:lnTo>
                    <a:pt x="452" y="52"/>
                  </a:lnTo>
                  <a:lnTo>
                    <a:pt x="456" y="52"/>
                  </a:lnTo>
                  <a:lnTo>
                    <a:pt x="456" y="52"/>
                  </a:lnTo>
                  <a:lnTo>
                    <a:pt x="458" y="50"/>
                  </a:lnTo>
                  <a:lnTo>
                    <a:pt x="458" y="50"/>
                  </a:lnTo>
                  <a:lnTo>
                    <a:pt x="454" y="48"/>
                  </a:lnTo>
                  <a:lnTo>
                    <a:pt x="452" y="46"/>
                  </a:lnTo>
                  <a:lnTo>
                    <a:pt x="450" y="44"/>
                  </a:lnTo>
                  <a:lnTo>
                    <a:pt x="450" y="43"/>
                  </a:lnTo>
                  <a:lnTo>
                    <a:pt x="450" y="43"/>
                  </a:lnTo>
                  <a:lnTo>
                    <a:pt x="452" y="37"/>
                  </a:lnTo>
                  <a:lnTo>
                    <a:pt x="452" y="32"/>
                  </a:lnTo>
                  <a:lnTo>
                    <a:pt x="452" y="32"/>
                  </a:lnTo>
                  <a:lnTo>
                    <a:pt x="450" y="32"/>
                  </a:lnTo>
                  <a:lnTo>
                    <a:pt x="446" y="32"/>
                  </a:lnTo>
                  <a:lnTo>
                    <a:pt x="443" y="33"/>
                  </a:lnTo>
                  <a:lnTo>
                    <a:pt x="439" y="33"/>
                  </a:lnTo>
                  <a:lnTo>
                    <a:pt x="439" y="33"/>
                  </a:lnTo>
                  <a:lnTo>
                    <a:pt x="435" y="32"/>
                  </a:lnTo>
                  <a:lnTo>
                    <a:pt x="432" y="30"/>
                  </a:lnTo>
                  <a:lnTo>
                    <a:pt x="430" y="30"/>
                  </a:lnTo>
                  <a:lnTo>
                    <a:pt x="430" y="30"/>
                  </a:lnTo>
                  <a:lnTo>
                    <a:pt x="420" y="33"/>
                  </a:lnTo>
                  <a:lnTo>
                    <a:pt x="409" y="39"/>
                  </a:lnTo>
                  <a:lnTo>
                    <a:pt x="409" y="39"/>
                  </a:lnTo>
                  <a:lnTo>
                    <a:pt x="404" y="41"/>
                  </a:lnTo>
                  <a:lnTo>
                    <a:pt x="398" y="41"/>
                  </a:lnTo>
                  <a:lnTo>
                    <a:pt x="398" y="41"/>
                  </a:lnTo>
                  <a:lnTo>
                    <a:pt x="395" y="37"/>
                  </a:lnTo>
                  <a:lnTo>
                    <a:pt x="391" y="35"/>
                  </a:lnTo>
                  <a:lnTo>
                    <a:pt x="391" y="35"/>
                  </a:lnTo>
                  <a:lnTo>
                    <a:pt x="393" y="30"/>
                  </a:lnTo>
                  <a:lnTo>
                    <a:pt x="391" y="26"/>
                  </a:lnTo>
                  <a:lnTo>
                    <a:pt x="389" y="22"/>
                  </a:lnTo>
                  <a:lnTo>
                    <a:pt x="383" y="20"/>
                  </a:lnTo>
                  <a:lnTo>
                    <a:pt x="383" y="20"/>
                  </a:lnTo>
                  <a:lnTo>
                    <a:pt x="382" y="20"/>
                  </a:lnTo>
                  <a:lnTo>
                    <a:pt x="383" y="22"/>
                  </a:lnTo>
                  <a:lnTo>
                    <a:pt x="383" y="24"/>
                  </a:lnTo>
                  <a:lnTo>
                    <a:pt x="383" y="26"/>
                  </a:lnTo>
                  <a:lnTo>
                    <a:pt x="383" y="26"/>
                  </a:lnTo>
                  <a:lnTo>
                    <a:pt x="376" y="22"/>
                  </a:lnTo>
                  <a:lnTo>
                    <a:pt x="376" y="22"/>
                  </a:lnTo>
                  <a:lnTo>
                    <a:pt x="374" y="22"/>
                  </a:lnTo>
                  <a:lnTo>
                    <a:pt x="374" y="22"/>
                  </a:lnTo>
                  <a:lnTo>
                    <a:pt x="370" y="30"/>
                  </a:lnTo>
                  <a:lnTo>
                    <a:pt x="369" y="37"/>
                  </a:lnTo>
                  <a:lnTo>
                    <a:pt x="367" y="41"/>
                  </a:lnTo>
                  <a:lnTo>
                    <a:pt x="365" y="43"/>
                  </a:lnTo>
                  <a:lnTo>
                    <a:pt x="365" y="43"/>
                  </a:lnTo>
                  <a:lnTo>
                    <a:pt x="359" y="41"/>
                  </a:lnTo>
                  <a:lnTo>
                    <a:pt x="356" y="37"/>
                  </a:lnTo>
                  <a:lnTo>
                    <a:pt x="356" y="35"/>
                  </a:lnTo>
                  <a:lnTo>
                    <a:pt x="357" y="33"/>
                  </a:lnTo>
                  <a:lnTo>
                    <a:pt x="363" y="32"/>
                  </a:lnTo>
                  <a:lnTo>
                    <a:pt x="363" y="32"/>
                  </a:lnTo>
                  <a:lnTo>
                    <a:pt x="367" y="28"/>
                  </a:lnTo>
                  <a:lnTo>
                    <a:pt x="369" y="22"/>
                  </a:lnTo>
                  <a:lnTo>
                    <a:pt x="367" y="17"/>
                  </a:lnTo>
                  <a:lnTo>
                    <a:pt x="365" y="15"/>
                  </a:lnTo>
                  <a:lnTo>
                    <a:pt x="361" y="15"/>
                  </a:lnTo>
                  <a:lnTo>
                    <a:pt x="361" y="15"/>
                  </a:lnTo>
                  <a:lnTo>
                    <a:pt x="357" y="15"/>
                  </a:lnTo>
                  <a:lnTo>
                    <a:pt x="356" y="15"/>
                  </a:lnTo>
                  <a:lnTo>
                    <a:pt x="354" y="15"/>
                  </a:lnTo>
                  <a:lnTo>
                    <a:pt x="352" y="13"/>
                  </a:lnTo>
                  <a:lnTo>
                    <a:pt x="352" y="13"/>
                  </a:lnTo>
                  <a:lnTo>
                    <a:pt x="348" y="9"/>
                  </a:lnTo>
                  <a:lnTo>
                    <a:pt x="343" y="7"/>
                  </a:lnTo>
                  <a:lnTo>
                    <a:pt x="343" y="7"/>
                  </a:lnTo>
                  <a:lnTo>
                    <a:pt x="348" y="2"/>
                  </a:lnTo>
                  <a:lnTo>
                    <a:pt x="350" y="0"/>
                  </a:lnTo>
                  <a:lnTo>
                    <a:pt x="346" y="0"/>
                  </a:lnTo>
                  <a:lnTo>
                    <a:pt x="346" y="0"/>
                  </a:lnTo>
                  <a:lnTo>
                    <a:pt x="341" y="2"/>
                  </a:lnTo>
                  <a:lnTo>
                    <a:pt x="337" y="6"/>
                  </a:lnTo>
                  <a:lnTo>
                    <a:pt x="332" y="17"/>
                  </a:lnTo>
                  <a:lnTo>
                    <a:pt x="326" y="26"/>
                  </a:lnTo>
                  <a:lnTo>
                    <a:pt x="319" y="35"/>
                  </a:lnTo>
                  <a:lnTo>
                    <a:pt x="319" y="35"/>
                  </a:lnTo>
                  <a:lnTo>
                    <a:pt x="307" y="43"/>
                  </a:lnTo>
                  <a:lnTo>
                    <a:pt x="296" y="46"/>
                  </a:lnTo>
                  <a:lnTo>
                    <a:pt x="296" y="46"/>
                  </a:lnTo>
                  <a:lnTo>
                    <a:pt x="283" y="48"/>
                  </a:lnTo>
                  <a:lnTo>
                    <a:pt x="283" y="48"/>
                  </a:lnTo>
                  <a:lnTo>
                    <a:pt x="281" y="50"/>
                  </a:lnTo>
                  <a:lnTo>
                    <a:pt x="280" y="54"/>
                  </a:lnTo>
                  <a:lnTo>
                    <a:pt x="278" y="56"/>
                  </a:lnTo>
                  <a:lnTo>
                    <a:pt x="276" y="56"/>
                  </a:lnTo>
                  <a:lnTo>
                    <a:pt x="276" y="56"/>
                  </a:lnTo>
                  <a:lnTo>
                    <a:pt x="276" y="50"/>
                  </a:lnTo>
                  <a:lnTo>
                    <a:pt x="276" y="48"/>
                  </a:lnTo>
                  <a:lnTo>
                    <a:pt x="276" y="44"/>
                  </a:lnTo>
                  <a:lnTo>
                    <a:pt x="276" y="43"/>
                  </a:lnTo>
                  <a:lnTo>
                    <a:pt x="276" y="43"/>
                  </a:lnTo>
                  <a:lnTo>
                    <a:pt x="272" y="43"/>
                  </a:lnTo>
                  <a:lnTo>
                    <a:pt x="267" y="48"/>
                  </a:lnTo>
                  <a:lnTo>
                    <a:pt x="259" y="54"/>
                  </a:lnTo>
                  <a:lnTo>
                    <a:pt x="257" y="59"/>
                  </a:lnTo>
                  <a:lnTo>
                    <a:pt x="257" y="59"/>
                  </a:lnTo>
                  <a:lnTo>
                    <a:pt x="259" y="65"/>
                  </a:lnTo>
                  <a:lnTo>
                    <a:pt x="263" y="69"/>
                  </a:lnTo>
                  <a:lnTo>
                    <a:pt x="269" y="69"/>
                  </a:lnTo>
                  <a:lnTo>
                    <a:pt x="274" y="69"/>
                  </a:lnTo>
                  <a:lnTo>
                    <a:pt x="274" y="69"/>
                  </a:lnTo>
                  <a:lnTo>
                    <a:pt x="274" y="70"/>
                  </a:lnTo>
                  <a:lnTo>
                    <a:pt x="274" y="70"/>
                  </a:lnTo>
                  <a:lnTo>
                    <a:pt x="270" y="72"/>
                  </a:lnTo>
                  <a:lnTo>
                    <a:pt x="265" y="72"/>
                  </a:lnTo>
                  <a:lnTo>
                    <a:pt x="261" y="74"/>
                  </a:lnTo>
                  <a:lnTo>
                    <a:pt x="261" y="74"/>
                  </a:lnTo>
                  <a:lnTo>
                    <a:pt x="261" y="78"/>
                  </a:lnTo>
                  <a:lnTo>
                    <a:pt x="261" y="83"/>
                  </a:lnTo>
                  <a:lnTo>
                    <a:pt x="261" y="87"/>
                  </a:lnTo>
                  <a:lnTo>
                    <a:pt x="261" y="89"/>
                  </a:lnTo>
                  <a:lnTo>
                    <a:pt x="259" y="89"/>
                  </a:lnTo>
                  <a:lnTo>
                    <a:pt x="259" y="89"/>
                  </a:lnTo>
                  <a:lnTo>
                    <a:pt x="259" y="83"/>
                  </a:lnTo>
                  <a:lnTo>
                    <a:pt x="257" y="82"/>
                  </a:lnTo>
                  <a:lnTo>
                    <a:pt x="257" y="82"/>
                  </a:lnTo>
                  <a:lnTo>
                    <a:pt x="257" y="82"/>
                  </a:lnTo>
                  <a:lnTo>
                    <a:pt x="254" y="83"/>
                  </a:lnTo>
                  <a:lnTo>
                    <a:pt x="254" y="83"/>
                  </a:lnTo>
                  <a:lnTo>
                    <a:pt x="254" y="80"/>
                  </a:lnTo>
                  <a:lnTo>
                    <a:pt x="256" y="74"/>
                  </a:lnTo>
                  <a:lnTo>
                    <a:pt x="256" y="69"/>
                  </a:lnTo>
                  <a:lnTo>
                    <a:pt x="256" y="67"/>
                  </a:lnTo>
                  <a:lnTo>
                    <a:pt x="256" y="67"/>
                  </a:lnTo>
                  <a:lnTo>
                    <a:pt x="248" y="69"/>
                  </a:lnTo>
                  <a:lnTo>
                    <a:pt x="243" y="72"/>
                  </a:lnTo>
                  <a:lnTo>
                    <a:pt x="239" y="78"/>
                  </a:lnTo>
                  <a:lnTo>
                    <a:pt x="233" y="83"/>
                  </a:lnTo>
                  <a:lnTo>
                    <a:pt x="233" y="83"/>
                  </a:lnTo>
                  <a:lnTo>
                    <a:pt x="217" y="91"/>
                  </a:lnTo>
                  <a:lnTo>
                    <a:pt x="207" y="95"/>
                  </a:lnTo>
                  <a:lnTo>
                    <a:pt x="204" y="95"/>
                  </a:lnTo>
                  <a:lnTo>
                    <a:pt x="204" y="95"/>
                  </a:lnTo>
                  <a:lnTo>
                    <a:pt x="204" y="93"/>
                  </a:lnTo>
                  <a:lnTo>
                    <a:pt x="205" y="91"/>
                  </a:lnTo>
                  <a:lnTo>
                    <a:pt x="209" y="89"/>
                  </a:lnTo>
                  <a:lnTo>
                    <a:pt x="211" y="87"/>
                  </a:lnTo>
                  <a:lnTo>
                    <a:pt x="211" y="87"/>
                  </a:lnTo>
                  <a:lnTo>
                    <a:pt x="205" y="87"/>
                  </a:lnTo>
                  <a:lnTo>
                    <a:pt x="204" y="89"/>
                  </a:lnTo>
                  <a:lnTo>
                    <a:pt x="198" y="95"/>
                  </a:lnTo>
                  <a:lnTo>
                    <a:pt x="198" y="95"/>
                  </a:lnTo>
                  <a:lnTo>
                    <a:pt x="191" y="107"/>
                  </a:lnTo>
                  <a:lnTo>
                    <a:pt x="191" y="107"/>
                  </a:lnTo>
                  <a:lnTo>
                    <a:pt x="183" y="119"/>
                  </a:lnTo>
                  <a:lnTo>
                    <a:pt x="176" y="130"/>
                  </a:lnTo>
                  <a:lnTo>
                    <a:pt x="176" y="130"/>
                  </a:lnTo>
                  <a:lnTo>
                    <a:pt x="172" y="143"/>
                  </a:lnTo>
                  <a:lnTo>
                    <a:pt x="168" y="154"/>
                  </a:lnTo>
                  <a:lnTo>
                    <a:pt x="168" y="154"/>
                  </a:lnTo>
                  <a:lnTo>
                    <a:pt x="161" y="167"/>
                  </a:lnTo>
                  <a:lnTo>
                    <a:pt x="152" y="178"/>
                  </a:lnTo>
                  <a:lnTo>
                    <a:pt x="152" y="178"/>
                  </a:lnTo>
                  <a:lnTo>
                    <a:pt x="146" y="182"/>
                  </a:lnTo>
                  <a:lnTo>
                    <a:pt x="139" y="185"/>
                  </a:lnTo>
                  <a:lnTo>
                    <a:pt x="126" y="189"/>
                  </a:lnTo>
                  <a:lnTo>
                    <a:pt x="109" y="189"/>
                  </a:lnTo>
                  <a:lnTo>
                    <a:pt x="96" y="187"/>
                  </a:lnTo>
                  <a:lnTo>
                    <a:pt x="96" y="187"/>
                  </a:lnTo>
                  <a:lnTo>
                    <a:pt x="91" y="187"/>
                  </a:lnTo>
                  <a:lnTo>
                    <a:pt x="87" y="189"/>
                  </a:lnTo>
                  <a:lnTo>
                    <a:pt x="85" y="191"/>
                  </a:lnTo>
                  <a:lnTo>
                    <a:pt x="83" y="193"/>
                  </a:lnTo>
                  <a:lnTo>
                    <a:pt x="81" y="200"/>
                  </a:lnTo>
                  <a:lnTo>
                    <a:pt x="81" y="208"/>
                  </a:lnTo>
                  <a:lnTo>
                    <a:pt x="81" y="208"/>
                  </a:lnTo>
                  <a:lnTo>
                    <a:pt x="79" y="213"/>
                  </a:lnTo>
                  <a:lnTo>
                    <a:pt x="78" y="219"/>
                  </a:lnTo>
                  <a:lnTo>
                    <a:pt x="78" y="219"/>
                  </a:lnTo>
                  <a:lnTo>
                    <a:pt x="72" y="222"/>
                  </a:lnTo>
                  <a:lnTo>
                    <a:pt x="66" y="226"/>
                  </a:lnTo>
                  <a:lnTo>
                    <a:pt x="66" y="226"/>
                  </a:lnTo>
                  <a:lnTo>
                    <a:pt x="66" y="228"/>
                  </a:lnTo>
                  <a:lnTo>
                    <a:pt x="72" y="232"/>
                  </a:lnTo>
                  <a:lnTo>
                    <a:pt x="79" y="235"/>
                  </a:lnTo>
                  <a:lnTo>
                    <a:pt x="83" y="239"/>
                  </a:lnTo>
                  <a:lnTo>
                    <a:pt x="83" y="239"/>
                  </a:lnTo>
                  <a:lnTo>
                    <a:pt x="89" y="243"/>
                  </a:lnTo>
                  <a:lnTo>
                    <a:pt x="92" y="246"/>
                  </a:lnTo>
                  <a:lnTo>
                    <a:pt x="102" y="252"/>
                  </a:lnTo>
                  <a:lnTo>
                    <a:pt x="102" y="252"/>
                  </a:lnTo>
                  <a:lnTo>
                    <a:pt x="109" y="259"/>
                  </a:lnTo>
                  <a:lnTo>
                    <a:pt x="117" y="269"/>
                  </a:lnTo>
                  <a:lnTo>
                    <a:pt x="124" y="278"/>
                  </a:lnTo>
                  <a:lnTo>
                    <a:pt x="131" y="285"/>
                  </a:lnTo>
                  <a:lnTo>
                    <a:pt x="131" y="285"/>
                  </a:lnTo>
                  <a:lnTo>
                    <a:pt x="137" y="289"/>
                  </a:lnTo>
                  <a:lnTo>
                    <a:pt x="139" y="295"/>
                  </a:lnTo>
                  <a:lnTo>
                    <a:pt x="142" y="306"/>
                  </a:lnTo>
                  <a:lnTo>
                    <a:pt x="142" y="306"/>
                  </a:lnTo>
                  <a:lnTo>
                    <a:pt x="144" y="311"/>
                  </a:lnTo>
                  <a:lnTo>
                    <a:pt x="144" y="317"/>
                  </a:lnTo>
                  <a:lnTo>
                    <a:pt x="144" y="321"/>
                  </a:lnTo>
                  <a:lnTo>
                    <a:pt x="148" y="326"/>
                  </a:lnTo>
                  <a:lnTo>
                    <a:pt x="148" y="326"/>
                  </a:lnTo>
                  <a:lnTo>
                    <a:pt x="152" y="330"/>
                  </a:lnTo>
                  <a:lnTo>
                    <a:pt x="157" y="332"/>
                  </a:lnTo>
                  <a:lnTo>
                    <a:pt x="168" y="334"/>
                  </a:lnTo>
                  <a:lnTo>
                    <a:pt x="168" y="334"/>
                  </a:lnTo>
                  <a:lnTo>
                    <a:pt x="174" y="334"/>
                  </a:lnTo>
                  <a:lnTo>
                    <a:pt x="180" y="334"/>
                  </a:lnTo>
                  <a:lnTo>
                    <a:pt x="180" y="334"/>
                  </a:lnTo>
                  <a:lnTo>
                    <a:pt x="181" y="332"/>
                  </a:lnTo>
                  <a:lnTo>
                    <a:pt x="183" y="330"/>
                  </a:lnTo>
                  <a:lnTo>
                    <a:pt x="183" y="324"/>
                  </a:lnTo>
                  <a:lnTo>
                    <a:pt x="183" y="324"/>
                  </a:lnTo>
                  <a:lnTo>
                    <a:pt x="185" y="322"/>
                  </a:lnTo>
                  <a:lnTo>
                    <a:pt x="185" y="322"/>
                  </a:lnTo>
                  <a:lnTo>
                    <a:pt x="187" y="326"/>
                  </a:lnTo>
                  <a:lnTo>
                    <a:pt x="189" y="337"/>
                  </a:lnTo>
                  <a:lnTo>
                    <a:pt x="189" y="337"/>
                  </a:lnTo>
                  <a:lnTo>
                    <a:pt x="189" y="339"/>
                  </a:lnTo>
                  <a:lnTo>
                    <a:pt x="191" y="339"/>
                  </a:lnTo>
                  <a:lnTo>
                    <a:pt x="194" y="337"/>
                  </a:lnTo>
                  <a:lnTo>
                    <a:pt x="200" y="335"/>
                  </a:lnTo>
                  <a:lnTo>
                    <a:pt x="202" y="335"/>
                  </a:lnTo>
                  <a:lnTo>
                    <a:pt x="202" y="335"/>
                  </a:lnTo>
                  <a:lnTo>
                    <a:pt x="204" y="337"/>
                  </a:lnTo>
                  <a:lnTo>
                    <a:pt x="205" y="341"/>
                  </a:lnTo>
                  <a:lnTo>
                    <a:pt x="202" y="347"/>
                  </a:lnTo>
                  <a:lnTo>
                    <a:pt x="202" y="347"/>
                  </a:lnTo>
                  <a:lnTo>
                    <a:pt x="200" y="354"/>
                  </a:lnTo>
                  <a:lnTo>
                    <a:pt x="200" y="360"/>
                  </a:lnTo>
                  <a:lnTo>
                    <a:pt x="204" y="367"/>
                  </a:lnTo>
                  <a:lnTo>
                    <a:pt x="209" y="373"/>
                  </a:lnTo>
                  <a:lnTo>
                    <a:pt x="209" y="373"/>
                  </a:lnTo>
                  <a:lnTo>
                    <a:pt x="213" y="374"/>
                  </a:lnTo>
                  <a:lnTo>
                    <a:pt x="215" y="373"/>
                  </a:lnTo>
                  <a:lnTo>
                    <a:pt x="220" y="369"/>
                  </a:lnTo>
                  <a:lnTo>
                    <a:pt x="224" y="365"/>
                  </a:lnTo>
                  <a:lnTo>
                    <a:pt x="228" y="363"/>
                  </a:lnTo>
                  <a:lnTo>
                    <a:pt x="231" y="365"/>
                  </a:lnTo>
                  <a:lnTo>
                    <a:pt x="231" y="365"/>
                  </a:lnTo>
                  <a:lnTo>
                    <a:pt x="237" y="369"/>
                  </a:lnTo>
                  <a:lnTo>
                    <a:pt x="243" y="369"/>
                  </a:lnTo>
                  <a:lnTo>
                    <a:pt x="248" y="371"/>
                  </a:lnTo>
                  <a:lnTo>
                    <a:pt x="248" y="374"/>
                  </a:lnTo>
                  <a:lnTo>
                    <a:pt x="250" y="378"/>
                  </a:lnTo>
                  <a:lnTo>
                    <a:pt x="250" y="378"/>
                  </a:lnTo>
                  <a:lnTo>
                    <a:pt x="250" y="382"/>
                  </a:lnTo>
                  <a:lnTo>
                    <a:pt x="248" y="384"/>
                  </a:lnTo>
                  <a:lnTo>
                    <a:pt x="246" y="385"/>
                  </a:lnTo>
                  <a:lnTo>
                    <a:pt x="243" y="387"/>
                  </a:lnTo>
                  <a:lnTo>
                    <a:pt x="235" y="385"/>
                  </a:lnTo>
                  <a:lnTo>
                    <a:pt x="230" y="384"/>
                  </a:lnTo>
                  <a:lnTo>
                    <a:pt x="230" y="384"/>
                  </a:lnTo>
                  <a:lnTo>
                    <a:pt x="224" y="380"/>
                  </a:lnTo>
                  <a:lnTo>
                    <a:pt x="222" y="378"/>
                  </a:lnTo>
                  <a:lnTo>
                    <a:pt x="220" y="378"/>
                  </a:lnTo>
                  <a:lnTo>
                    <a:pt x="220" y="378"/>
                  </a:lnTo>
                  <a:lnTo>
                    <a:pt x="213" y="380"/>
                  </a:lnTo>
                  <a:lnTo>
                    <a:pt x="207" y="380"/>
                  </a:lnTo>
                  <a:lnTo>
                    <a:pt x="207" y="380"/>
                  </a:lnTo>
                  <a:lnTo>
                    <a:pt x="202" y="376"/>
                  </a:lnTo>
                  <a:lnTo>
                    <a:pt x="198" y="371"/>
                  </a:lnTo>
                  <a:lnTo>
                    <a:pt x="194" y="365"/>
                  </a:lnTo>
                  <a:lnTo>
                    <a:pt x="194" y="358"/>
                  </a:lnTo>
                  <a:lnTo>
                    <a:pt x="194" y="358"/>
                  </a:lnTo>
                  <a:lnTo>
                    <a:pt x="194" y="356"/>
                  </a:lnTo>
                  <a:lnTo>
                    <a:pt x="193" y="352"/>
                  </a:lnTo>
                  <a:lnTo>
                    <a:pt x="189" y="348"/>
                  </a:lnTo>
                  <a:lnTo>
                    <a:pt x="189" y="348"/>
                  </a:lnTo>
                  <a:lnTo>
                    <a:pt x="183" y="345"/>
                  </a:lnTo>
                  <a:lnTo>
                    <a:pt x="178" y="345"/>
                  </a:lnTo>
                  <a:lnTo>
                    <a:pt x="178" y="345"/>
                  </a:lnTo>
                  <a:lnTo>
                    <a:pt x="180" y="350"/>
                  </a:lnTo>
                  <a:lnTo>
                    <a:pt x="183" y="356"/>
                  </a:lnTo>
                  <a:lnTo>
                    <a:pt x="193" y="365"/>
                  </a:lnTo>
                  <a:lnTo>
                    <a:pt x="193" y="365"/>
                  </a:lnTo>
                  <a:lnTo>
                    <a:pt x="196" y="371"/>
                  </a:lnTo>
                  <a:lnTo>
                    <a:pt x="198" y="376"/>
                  </a:lnTo>
                  <a:lnTo>
                    <a:pt x="198" y="391"/>
                  </a:lnTo>
                  <a:lnTo>
                    <a:pt x="198" y="391"/>
                  </a:lnTo>
                  <a:lnTo>
                    <a:pt x="198" y="391"/>
                  </a:lnTo>
                  <a:lnTo>
                    <a:pt x="200" y="393"/>
                  </a:lnTo>
                  <a:lnTo>
                    <a:pt x="204" y="391"/>
                  </a:lnTo>
                  <a:lnTo>
                    <a:pt x="209" y="387"/>
                  </a:lnTo>
                  <a:lnTo>
                    <a:pt x="213" y="387"/>
                  </a:lnTo>
                  <a:lnTo>
                    <a:pt x="217" y="387"/>
                  </a:lnTo>
                  <a:lnTo>
                    <a:pt x="217" y="387"/>
                  </a:lnTo>
                  <a:lnTo>
                    <a:pt x="220" y="389"/>
                  </a:lnTo>
                  <a:lnTo>
                    <a:pt x="224" y="393"/>
                  </a:lnTo>
                  <a:lnTo>
                    <a:pt x="226" y="400"/>
                  </a:lnTo>
                  <a:lnTo>
                    <a:pt x="224" y="404"/>
                  </a:lnTo>
                  <a:lnTo>
                    <a:pt x="222" y="406"/>
                  </a:lnTo>
                  <a:lnTo>
                    <a:pt x="222" y="404"/>
                  </a:lnTo>
                  <a:lnTo>
                    <a:pt x="222" y="404"/>
                  </a:lnTo>
                  <a:lnTo>
                    <a:pt x="220" y="398"/>
                  </a:lnTo>
                  <a:lnTo>
                    <a:pt x="218" y="397"/>
                  </a:lnTo>
                  <a:lnTo>
                    <a:pt x="215" y="395"/>
                  </a:lnTo>
                  <a:lnTo>
                    <a:pt x="209" y="395"/>
                  </a:lnTo>
                  <a:lnTo>
                    <a:pt x="209" y="395"/>
                  </a:lnTo>
                  <a:lnTo>
                    <a:pt x="205" y="397"/>
                  </a:lnTo>
                  <a:lnTo>
                    <a:pt x="204" y="400"/>
                  </a:lnTo>
                  <a:lnTo>
                    <a:pt x="200" y="408"/>
                  </a:lnTo>
                  <a:lnTo>
                    <a:pt x="198" y="415"/>
                  </a:lnTo>
                  <a:lnTo>
                    <a:pt x="198" y="417"/>
                  </a:lnTo>
                  <a:lnTo>
                    <a:pt x="196" y="415"/>
                  </a:lnTo>
                  <a:lnTo>
                    <a:pt x="196" y="415"/>
                  </a:lnTo>
                  <a:lnTo>
                    <a:pt x="193" y="410"/>
                  </a:lnTo>
                  <a:lnTo>
                    <a:pt x="185" y="410"/>
                  </a:lnTo>
                  <a:lnTo>
                    <a:pt x="185" y="410"/>
                  </a:lnTo>
                  <a:lnTo>
                    <a:pt x="180" y="410"/>
                  </a:lnTo>
                  <a:lnTo>
                    <a:pt x="172" y="413"/>
                  </a:lnTo>
                  <a:lnTo>
                    <a:pt x="172" y="413"/>
                  </a:lnTo>
                  <a:lnTo>
                    <a:pt x="170" y="408"/>
                  </a:lnTo>
                  <a:lnTo>
                    <a:pt x="168" y="406"/>
                  </a:lnTo>
                  <a:lnTo>
                    <a:pt x="161" y="408"/>
                  </a:lnTo>
                  <a:lnTo>
                    <a:pt x="161" y="408"/>
                  </a:lnTo>
                  <a:lnTo>
                    <a:pt x="155" y="406"/>
                  </a:lnTo>
                  <a:lnTo>
                    <a:pt x="150" y="406"/>
                  </a:lnTo>
                  <a:lnTo>
                    <a:pt x="150" y="406"/>
                  </a:lnTo>
                  <a:lnTo>
                    <a:pt x="141" y="408"/>
                  </a:lnTo>
                  <a:lnTo>
                    <a:pt x="139" y="406"/>
                  </a:lnTo>
                  <a:lnTo>
                    <a:pt x="137" y="402"/>
                  </a:lnTo>
                  <a:lnTo>
                    <a:pt x="137" y="402"/>
                  </a:lnTo>
                  <a:lnTo>
                    <a:pt x="137" y="400"/>
                  </a:lnTo>
                  <a:lnTo>
                    <a:pt x="135" y="400"/>
                  </a:lnTo>
                  <a:lnTo>
                    <a:pt x="131" y="398"/>
                  </a:lnTo>
                  <a:lnTo>
                    <a:pt x="128" y="398"/>
                  </a:lnTo>
                  <a:lnTo>
                    <a:pt x="128" y="397"/>
                  </a:lnTo>
                  <a:lnTo>
                    <a:pt x="128" y="397"/>
                  </a:lnTo>
                  <a:lnTo>
                    <a:pt x="128" y="397"/>
                  </a:lnTo>
                  <a:lnTo>
                    <a:pt x="133" y="395"/>
                  </a:lnTo>
                  <a:lnTo>
                    <a:pt x="135" y="391"/>
                  </a:lnTo>
                  <a:lnTo>
                    <a:pt x="137" y="382"/>
                  </a:lnTo>
                  <a:lnTo>
                    <a:pt x="137" y="382"/>
                  </a:lnTo>
                  <a:lnTo>
                    <a:pt x="139" y="376"/>
                  </a:lnTo>
                  <a:lnTo>
                    <a:pt x="141" y="374"/>
                  </a:lnTo>
                  <a:lnTo>
                    <a:pt x="142" y="373"/>
                  </a:lnTo>
                  <a:lnTo>
                    <a:pt x="141" y="369"/>
                  </a:lnTo>
                  <a:lnTo>
                    <a:pt x="141" y="369"/>
                  </a:lnTo>
                  <a:lnTo>
                    <a:pt x="144" y="369"/>
                  </a:lnTo>
                  <a:lnTo>
                    <a:pt x="146" y="369"/>
                  </a:lnTo>
                  <a:lnTo>
                    <a:pt x="144" y="367"/>
                  </a:lnTo>
                  <a:lnTo>
                    <a:pt x="144" y="367"/>
                  </a:lnTo>
                  <a:lnTo>
                    <a:pt x="135" y="365"/>
                  </a:lnTo>
                  <a:lnTo>
                    <a:pt x="122" y="365"/>
                  </a:lnTo>
                  <a:lnTo>
                    <a:pt x="111" y="369"/>
                  </a:lnTo>
                  <a:lnTo>
                    <a:pt x="107" y="371"/>
                  </a:lnTo>
                  <a:lnTo>
                    <a:pt x="104" y="376"/>
                  </a:lnTo>
                  <a:lnTo>
                    <a:pt x="104" y="376"/>
                  </a:lnTo>
                  <a:lnTo>
                    <a:pt x="102" y="376"/>
                  </a:lnTo>
                  <a:lnTo>
                    <a:pt x="98" y="378"/>
                  </a:lnTo>
                  <a:lnTo>
                    <a:pt x="91" y="376"/>
                  </a:lnTo>
                  <a:lnTo>
                    <a:pt x="91" y="376"/>
                  </a:lnTo>
                  <a:lnTo>
                    <a:pt x="87" y="378"/>
                  </a:lnTo>
                  <a:lnTo>
                    <a:pt x="83" y="380"/>
                  </a:lnTo>
                  <a:lnTo>
                    <a:pt x="83" y="380"/>
                  </a:lnTo>
                  <a:lnTo>
                    <a:pt x="79" y="384"/>
                  </a:lnTo>
                  <a:lnTo>
                    <a:pt x="78" y="387"/>
                  </a:lnTo>
                  <a:lnTo>
                    <a:pt x="81" y="398"/>
                  </a:lnTo>
                  <a:lnTo>
                    <a:pt x="81" y="398"/>
                  </a:lnTo>
                  <a:lnTo>
                    <a:pt x="76" y="398"/>
                  </a:lnTo>
                  <a:lnTo>
                    <a:pt x="70" y="395"/>
                  </a:lnTo>
                  <a:lnTo>
                    <a:pt x="63" y="393"/>
                  </a:lnTo>
                  <a:lnTo>
                    <a:pt x="59" y="395"/>
                  </a:lnTo>
                  <a:lnTo>
                    <a:pt x="59" y="395"/>
                  </a:lnTo>
                  <a:lnTo>
                    <a:pt x="48" y="400"/>
                  </a:lnTo>
                  <a:lnTo>
                    <a:pt x="42" y="404"/>
                  </a:lnTo>
                  <a:lnTo>
                    <a:pt x="39" y="410"/>
                  </a:lnTo>
                  <a:lnTo>
                    <a:pt x="39" y="410"/>
                  </a:lnTo>
                  <a:lnTo>
                    <a:pt x="39" y="411"/>
                  </a:lnTo>
                  <a:lnTo>
                    <a:pt x="35" y="413"/>
                  </a:lnTo>
                  <a:lnTo>
                    <a:pt x="29" y="413"/>
                  </a:lnTo>
                  <a:lnTo>
                    <a:pt x="29" y="413"/>
                  </a:lnTo>
                  <a:lnTo>
                    <a:pt x="24" y="413"/>
                  </a:lnTo>
                  <a:lnTo>
                    <a:pt x="20" y="417"/>
                  </a:lnTo>
                  <a:lnTo>
                    <a:pt x="20" y="417"/>
                  </a:lnTo>
                  <a:lnTo>
                    <a:pt x="18" y="419"/>
                  </a:lnTo>
                  <a:lnTo>
                    <a:pt x="16" y="421"/>
                  </a:lnTo>
                  <a:lnTo>
                    <a:pt x="16" y="423"/>
                  </a:lnTo>
                  <a:lnTo>
                    <a:pt x="13" y="424"/>
                  </a:lnTo>
                  <a:lnTo>
                    <a:pt x="13" y="424"/>
                  </a:lnTo>
                  <a:lnTo>
                    <a:pt x="3" y="424"/>
                  </a:lnTo>
                  <a:lnTo>
                    <a:pt x="3" y="424"/>
                  </a:lnTo>
                  <a:lnTo>
                    <a:pt x="0" y="428"/>
                  </a:lnTo>
                  <a:lnTo>
                    <a:pt x="0" y="428"/>
                  </a:lnTo>
                  <a:lnTo>
                    <a:pt x="0" y="428"/>
                  </a:lnTo>
                  <a:lnTo>
                    <a:pt x="0" y="432"/>
                  </a:lnTo>
                  <a:lnTo>
                    <a:pt x="5" y="437"/>
                  </a:lnTo>
                  <a:lnTo>
                    <a:pt x="20" y="447"/>
                  </a:lnTo>
                  <a:lnTo>
                    <a:pt x="20" y="447"/>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12" name="Freeform 2086"/>
            <p:cNvSpPr>
              <a:spLocks/>
            </p:cNvSpPr>
            <p:nvPr/>
          </p:nvSpPr>
          <p:spPr bwMode="auto">
            <a:xfrm>
              <a:off x="1238949" y="2465863"/>
              <a:ext cx="374140" cy="522388"/>
            </a:xfrm>
            <a:custGeom>
              <a:avLst/>
              <a:gdLst/>
              <a:ahLst/>
              <a:cxnLst>
                <a:cxn ang="0">
                  <a:pos x="135" y="0"/>
                </a:cxn>
                <a:cxn ang="0">
                  <a:pos x="433" y="55"/>
                </a:cxn>
                <a:cxn ang="0">
                  <a:pos x="410" y="186"/>
                </a:cxn>
                <a:cxn ang="0">
                  <a:pos x="618" y="218"/>
                </a:cxn>
                <a:cxn ang="0">
                  <a:pos x="538" y="752"/>
                </a:cxn>
                <a:cxn ang="0">
                  <a:pos x="0" y="663"/>
                </a:cxn>
                <a:cxn ang="0">
                  <a:pos x="135" y="0"/>
                </a:cxn>
                <a:cxn ang="0">
                  <a:pos x="135" y="0"/>
                </a:cxn>
              </a:cxnLst>
              <a:rect l="0" t="0" r="r" b="b"/>
              <a:pathLst>
                <a:path w="618" h="752">
                  <a:moveTo>
                    <a:pt x="135" y="0"/>
                  </a:moveTo>
                  <a:lnTo>
                    <a:pt x="433" y="55"/>
                  </a:lnTo>
                  <a:lnTo>
                    <a:pt x="410" y="186"/>
                  </a:lnTo>
                  <a:lnTo>
                    <a:pt x="618" y="218"/>
                  </a:lnTo>
                  <a:lnTo>
                    <a:pt x="538" y="752"/>
                  </a:lnTo>
                  <a:lnTo>
                    <a:pt x="0" y="663"/>
                  </a:lnTo>
                  <a:lnTo>
                    <a:pt x="135" y="0"/>
                  </a:lnTo>
                  <a:lnTo>
                    <a:pt x="135" y="0"/>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13" name="Freeform 2087"/>
            <p:cNvSpPr>
              <a:spLocks/>
            </p:cNvSpPr>
            <p:nvPr/>
          </p:nvSpPr>
          <p:spPr bwMode="auto">
            <a:xfrm>
              <a:off x="713686" y="1928153"/>
              <a:ext cx="528197" cy="498708"/>
            </a:xfrm>
            <a:custGeom>
              <a:avLst/>
              <a:gdLst/>
              <a:ahLst/>
              <a:cxnLst>
                <a:cxn ang="0">
                  <a:pos x="0" y="537"/>
                </a:cxn>
                <a:cxn ang="0">
                  <a:pos x="38" y="355"/>
                </a:cxn>
                <a:cxn ang="0">
                  <a:pos x="82" y="302"/>
                </a:cxn>
                <a:cxn ang="0">
                  <a:pos x="188" y="0"/>
                </a:cxn>
                <a:cxn ang="0">
                  <a:pos x="243" y="15"/>
                </a:cxn>
                <a:cxn ang="0">
                  <a:pos x="245" y="28"/>
                </a:cxn>
                <a:cxn ang="0">
                  <a:pos x="258" y="30"/>
                </a:cxn>
                <a:cxn ang="0">
                  <a:pos x="325" y="134"/>
                </a:cxn>
                <a:cxn ang="0">
                  <a:pos x="399" y="133"/>
                </a:cxn>
                <a:cxn ang="0">
                  <a:pos x="454" y="157"/>
                </a:cxn>
                <a:cxn ang="0">
                  <a:pos x="481" y="152"/>
                </a:cxn>
                <a:cxn ang="0">
                  <a:pos x="648" y="157"/>
                </a:cxn>
                <a:cxn ang="0">
                  <a:pos x="838" y="199"/>
                </a:cxn>
                <a:cxn ang="0">
                  <a:pos x="848" y="224"/>
                </a:cxn>
                <a:cxn ang="0">
                  <a:pos x="871" y="256"/>
                </a:cxn>
                <a:cxn ang="0">
                  <a:pos x="806" y="353"/>
                </a:cxn>
                <a:cxn ang="0">
                  <a:pos x="766" y="389"/>
                </a:cxn>
                <a:cxn ang="0">
                  <a:pos x="760" y="416"/>
                </a:cxn>
                <a:cxn ang="0">
                  <a:pos x="783" y="444"/>
                </a:cxn>
                <a:cxn ang="0">
                  <a:pos x="756" y="503"/>
                </a:cxn>
                <a:cxn ang="0">
                  <a:pos x="703" y="720"/>
                </a:cxn>
                <a:cxn ang="0">
                  <a:pos x="410" y="650"/>
                </a:cxn>
                <a:cxn ang="0">
                  <a:pos x="0" y="537"/>
                </a:cxn>
                <a:cxn ang="0">
                  <a:pos x="0" y="537"/>
                </a:cxn>
              </a:cxnLst>
              <a:rect l="0" t="0" r="r" b="b"/>
              <a:pathLst>
                <a:path w="871" h="720">
                  <a:moveTo>
                    <a:pt x="0" y="537"/>
                  </a:moveTo>
                  <a:lnTo>
                    <a:pt x="38" y="355"/>
                  </a:lnTo>
                  <a:lnTo>
                    <a:pt x="82" y="302"/>
                  </a:lnTo>
                  <a:lnTo>
                    <a:pt x="188" y="0"/>
                  </a:lnTo>
                  <a:lnTo>
                    <a:pt x="243" y="15"/>
                  </a:lnTo>
                  <a:lnTo>
                    <a:pt x="245" y="28"/>
                  </a:lnTo>
                  <a:lnTo>
                    <a:pt x="258" y="30"/>
                  </a:lnTo>
                  <a:lnTo>
                    <a:pt x="325" y="134"/>
                  </a:lnTo>
                  <a:lnTo>
                    <a:pt x="399" y="133"/>
                  </a:lnTo>
                  <a:lnTo>
                    <a:pt x="454" y="157"/>
                  </a:lnTo>
                  <a:lnTo>
                    <a:pt x="481" y="152"/>
                  </a:lnTo>
                  <a:lnTo>
                    <a:pt x="648" y="157"/>
                  </a:lnTo>
                  <a:lnTo>
                    <a:pt x="838" y="199"/>
                  </a:lnTo>
                  <a:lnTo>
                    <a:pt x="848" y="224"/>
                  </a:lnTo>
                  <a:lnTo>
                    <a:pt x="871" y="256"/>
                  </a:lnTo>
                  <a:lnTo>
                    <a:pt x="806" y="353"/>
                  </a:lnTo>
                  <a:lnTo>
                    <a:pt x="766" y="389"/>
                  </a:lnTo>
                  <a:lnTo>
                    <a:pt x="760" y="416"/>
                  </a:lnTo>
                  <a:lnTo>
                    <a:pt x="783" y="444"/>
                  </a:lnTo>
                  <a:lnTo>
                    <a:pt x="756" y="503"/>
                  </a:lnTo>
                  <a:lnTo>
                    <a:pt x="703" y="720"/>
                  </a:lnTo>
                  <a:lnTo>
                    <a:pt x="410" y="650"/>
                  </a:lnTo>
                  <a:lnTo>
                    <a:pt x="0" y="537"/>
                  </a:lnTo>
                  <a:lnTo>
                    <a:pt x="0" y="537"/>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15" name="Freeform 2089"/>
            <p:cNvSpPr>
              <a:spLocks/>
            </p:cNvSpPr>
            <p:nvPr/>
          </p:nvSpPr>
          <p:spPr bwMode="auto">
            <a:xfrm>
              <a:off x="900022" y="2376710"/>
              <a:ext cx="419622" cy="720199"/>
            </a:xfrm>
            <a:custGeom>
              <a:avLst/>
              <a:gdLst/>
              <a:ahLst/>
              <a:cxnLst>
                <a:cxn ang="0">
                  <a:pos x="0" y="384"/>
                </a:cxn>
                <a:cxn ang="0">
                  <a:pos x="443" y="1047"/>
                </a:cxn>
                <a:cxn ang="0">
                  <a:pos x="458" y="904"/>
                </a:cxn>
                <a:cxn ang="0">
                  <a:pos x="483" y="897"/>
                </a:cxn>
                <a:cxn ang="0">
                  <a:pos x="525" y="921"/>
                </a:cxn>
                <a:cxn ang="0">
                  <a:pos x="561" y="796"/>
                </a:cxn>
                <a:cxn ang="0">
                  <a:pos x="696" y="133"/>
                </a:cxn>
                <a:cxn ang="0">
                  <a:pos x="397" y="70"/>
                </a:cxn>
                <a:cxn ang="0">
                  <a:pos x="104" y="0"/>
                </a:cxn>
                <a:cxn ang="0">
                  <a:pos x="0" y="384"/>
                </a:cxn>
                <a:cxn ang="0">
                  <a:pos x="0" y="384"/>
                </a:cxn>
              </a:cxnLst>
              <a:rect l="0" t="0" r="r" b="b"/>
              <a:pathLst>
                <a:path w="696" h="1047">
                  <a:moveTo>
                    <a:pt x="0" y="384"/>
                  </a:moveTo>
                  <a:lnTo>
                    <a:pt x="443" y="1047"/>
                  </a:lnTo>
                  <a:lnTo>
                    <a:pt x="458" y="904"/>
                  </a:lnTo>
                  <a:lnTo>
                    <a:pt x="483" y="897"/>
                  </a:lnTo>
                  <a:lnTo>
                    <a:pt x="525" y="921"/>
                  </a:lnTo>
                  <a:lnTo>
                    <a:pt x="561" y="796"/>
                  </a:lnTo>
                  <a:lnTo>
                    <a:pt x="696" y="133"/>
                  </a:lnTo>
                  <a:lnTo>
                    <a:pt x="397" y="70"/>
                  </a:lnTo>
                  <a:lnTo>
                    <a:pt x="104" y="0"/>
                  </a:lnTo>
                  <a:lnTo>
                    <a:pt x="0" y="384"/>
                  </a:lnTo>
                  <a:lnTo>
                    <a:pt x="0" y="384"/>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16" name="Freeform 2090"/>
            <p:cNvSpPr>
              <a:spLocks/>
            </p:cNvSpPr>
            <p:nvPr/>
          </p:nvSpPr>
          <p:spPr bwMode="auto">
            <a:xfrm>
              <a:off x="1143580" y="1797208"/>
              <a:ext cx="393214" cy="709054"/>
            </a:xfrm>
            <a:custGeom>
              <a:avLst/>
              <a:gdLst/>
              <a:ahLst/>
              <a:cxnLst>
                <a:cxn ang="0">
                  <a:pos x="0" y="909"/>
                </a:cxn>
                <a:cxn ang="0">
                  <a:pos x="53" y="692"/>
                </a:cxn>
                <a:cxn ang="0">
                  <a:pos x="80" y="633"/>
                </a:cxn>
                <a:cxn ang="0">
                  <a:pos x="57" y="605"/>
                </a:cxn>
                <a:cxn ang="0">
                  <a:pos x="63" y="578"/>
                </a:cxn>
                <a:cxn ang="0">
                  <a:pos x="103" y="542"/>
                </a:cxn>
                <a:cxn ang="0">
                  <a:pos x="168" y="445"/>
                </a:cxn>
                <a:cxn ang="0">
                  <a:pos x="145" y="413"/>
                </a:cxn>
                <a:cxn ang="0">
                  <a:pos x="135" y="388"/>
                </a:cxn>
                <a:cxn ang="0">
                  <a:pos x="139" y="333"/>
                </a:cxn>
                <a:cxn ang="0">
                  <a:pos x="219" y="0"/>
                </a:cxn>
                <a:cxn ang="0">
                  <a:pos x="304" y="19"/>
                </a:cxn>
                <a:cxn ang="0">
                  <a:pos x="276" y="149"/>
                </a:cxn>
                <a:cxn ang="0">
                  <a:pos x="295" y="194"/>
                </a:cxn>
                <a:cxn ang="0">
                  <a:pos x="297" y="223"/>
                </a:cxn>
                <a:cxn ang="0">
                  <a:pos x="287" y="228"/>
                </a:cxn>
                <a:cxn ang="0">
                  <a:pos x="320" y="259"/>
                </a:cxn>
                <a:cxn ang="0">
                  <a:pos x="354" y="342"/>
                </a:cxn>
                <a:cxn ang="0">
                  <a:pos x="365" y="417"/>
                </a:cxn>
                <a:cxn ang="0">
                  <a:pos x="371" y="457"/>
                </a:cxn>
                <a:cxn ang="0">
                  <a:pos x="346" y="495"/>
                </a:cxn>
                <a:cxn ang="0">
                  <a:pos x="363" y="512"/>
                </a:cxn>
                <a:cxn ang="0">
                  <a:pos x="409" y="487"/>
                </a:cxn>
                <a:cxn ang="0">
                  <a:pos x="439" y="618"/>
                </a:cxn>
                <a:cxn ang="0">
                  <a:pos x="460" y="626"/>
                </a:cxn>
                <a:cxn ang="0">
                  <a:pos x="464" y="664"/>
                </a:cxn>
                <a:cxn ang="0">
                  <a:pos x="523" y="679"/>
                </a:cxn>
                <a:cxn ang="0">
                  <a:pos x="616" y="679"/>
                </a:cxn>
                <a:cxn ang="0">
                  <a:pos x="654" y="696"/>
                </a:cxn>
                <a:cxn ang="0">
                  <a:pos x="599" y="1027"/>
                </a:cxn>
                <a:cxn ang="0">
                  <a:pos x="299" y="972"/>
                </a:cxn>
                <a:cxn ang="0">
                  <a:pos x="0" y="909"/>
                </a:cxn>
                <a:cxn ang="0">
                  <a:pos x="0" y="909"/>
                </a:cxn>
              </a:cxnLst>
              <a:rect l="0" t="0" r="r" b="b"/>
              <a:pathLst>
                <a:path w="654" h="1027">
                  <a:moveTo>
                    <a:pt x="0" y="909"/>
                  </a:moveTo>
                  <a:lnTo>
                    <a:pt x="53" y="692"/>
                  </a:lnTo>
                  <a:lnTo>
                    <a:pt x="80" y="633"/>
                  </a:lnTo>
                  <a:lnTo>
                    <a:pt x="57" y="605"/>
                  </a:lnTo>
                  <a:lnTo>
                    <a:pt x="63" y="578"/>
                  </a:lnTo>
                  <a:lnTo>
                    <a:pt x="103" y="542"/>
                  </a:lnTo>
                  <a:lnTo>
                    <a:pt x="168" y="445"/>
                  </a:lnTo>
                  <a:lnTo>
                    <a:pt x="145" y="413"/>
                  </a:lnTo>
                  <a:lnTo>
                    <a:pt x="135" y="388"/>
                  </a:lnTo>
                  <a:lnTo>
                    <a:pt x="139" y="333"/>
                  </a:lnTo>
                  <a:lnTo>
                    <a:pt x="219" y="0"/>
                  </a:lnTo>
                  <a:lnTo>
                    <a:pt x="304" y="19"/>
                  </a:lnTo>
                  <a:lnTo>
                    <a:pt x="276" y="149"/>
                  </a:lnTo>
                  <a:lnTo>
                    <a:pt x="295" y="194"/>
                  </a:lnTo>
                  <a:lnTo>
                    <a:pt x="297" y="223"/>
                  </a:lnTo>
                  <a:lnTo>
                    <a:pt x="287" y="228"/>
                  </a:lnTo>
                  <a:lnTo>
                    <a:pt x="320" y="259"/>
                  </a:lnTo>
                  <a:lnTo>
                    <a:pt x="354" y="342"/>
                  </a:lnTo>
                  <a:lnTo>
                    <a:pt x="365" y="417"/>
                  </a:lnTo>
                  <a:lnTo>
                    <a:pt x="371" y="457"/>
                  </a:lnTo>
                  <a:lnTo>
                    <a:pt x="346" y="495"/>
                  </a:lnTo>
                  <a:lnTo>
                    <a:pt x="363" y="512"/>
                  </a:lnTo>
                  <a:lnTo>
                    <a:pt x="409" y="487"/>
                  </a:lnTo>
                  <a:lnTo>
                    <a:pt x="439" y="618"/>
                  </a:lnTo>
                  <a:lnTo>
                    <a:pt x="460" y="626"/>
                  </a:lnTo>
                  <a:lnTo>
                    <a:pt x="464" y="664"/>
                  </a:lnTo>
                  <a:lnTo>
                    <a:pt x="523" y="679"/>
                  </a:lnTo>
                  <a:lnTo>
                    <a:pt x="616" y="679"/>
                  </a:lnTo>
                  <a:lnTo>
                    <a:pt x="654" y="696"/>
                  </a:lnTo>
                  <a:lnTo>
                    <a:pt x="599" y="1027"/>
                  </a:lnTo>
                  <a:lnTo>
                    <a:pt x="299" y="972"/>
                  </a:lnTo>
                  <a:lnTo>
                    <a:pt x="0" y="909"/>
                  </a:lnTo>
                  <a:lnTo>
                    <a:pt x="0" y="909"/>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17" name="Freeform 2094"/>
            <p:cNvSpPr>
              <a:spLocks/>
            </p:cNvSpPr>
            <p:nvPr/>
          </p:nvSpPr>
          <p:spPr bwMode="auto">
            <a:xfrm>
              <a:off x="1564670" y="2619099"/>
              <a:ext cx="482714" cy="422090"/>
            </a:xfrm>
            <a:custGeom>
              <a:avLst/>
              <a:gdLst/>
              <a:ahLst/>
              <a:cxnLst>
                <a:cxn ang="0">
                  <a:pos x="80" y="0"/>
                </a:cxn>
                <a:cxn ang="0">
                  <a:pos x="591" y="57"/>
                </a:cxn>
                <a:cxn ang="0">
                  <a:pos x="796" y="74"/>
                </a:cxn>
                <a:cxn ang="0">
                  <a:pos x="789" y="207"/>
                </a:cxn>
                <a:cxn ang="0">
                  <a:pos x="760" y="612"/>
                </a:cxn>
                <a:cxn ang="0">
                  <a:pos x="656" y="605"/>
                </a:cxn>
                <a:cxn ang="0">
                  <a:pos x="331" y="576"/>
                </a:cxn>
                <a:cxn ang="0">
                  <a:pos x="0" y="534"/>
                </a:cxn>
                <a:cxn ang="0">
                  <a:pos x="80" y="0"/>
                </a:cxn>
                <a:cxn ang="0">
                  <a:pos x="80" y="0"/>
                </a:cxn>
              </a:cxnLst>
              <a:rect l="0" t="0" r="r" b="b"/>
              <a:pathLst>
                <a:path w="796" h="612">
                  <a:moveTo>
                    <a:pt x="80" y="0"/>
                  </a:moveTo>
                  <a:lnTo>
                    <a:pt x="591" y="57"/>
                  </a:lnTo>
                  <a:lnTo>
                    <a:pt x="796" y="74"/>
                  </a:lnTo>
                  <a:lnTo>
                    <a:pt x="789" y="207"/>
                  </a:lnTo>
                  <a:lnTo>
                    <a:pt x="760" y="612"/>
                  </a:lnTo>
                  <a:lnTo>
                    <a:pt x="656" y="605"/>
                  </a:lnTo>
                  <a:lnTo>
                    <a:pt x="331" y="576"/>
                  </a:lnTo>
                  <a:lnTo>
                    <a:pt x="0" y="534"/>
                  </a:lnTo>
                  <a:lnTo>
                    <a:pt x="80" y="0"/>
                  </a:lnTo>
                  <a:lnTo>
                    <a:pt x="80" y="0"/>
                  </a:lnTo>
                  <a:close/>
                </a:path>
              </a:pathLst>
            </a:custGeom>
            <a:grpFill/>
            <a:ln w="12700" cap="flat" cmpd="sng">
              <a:solidFill>
                <a:srgbClr val="FFFFFF"/>
              </a:solidFill>
              <a:prstDash val="solid"/>
              <a:round/>
              <a:headEnd type="none" w="med" len="med"/>
              <a:tailEnd type="none" w="med" len="me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18" name="Freeform 2097"/>
            <p:cNvSpPr>
              <a:spLocks/>
            </p:cNvSpPr>
            <p:nvPr/>
          </p:nvSpPr>
          <p:spPr bwMode="auto">
            <a:xfrm>
              <a:off x="1938811" y="2201189"/>
              <a:ext cx="466574" cy="346865"/>
            </a:xfrm>
            <a:custGeom>
              <a:avLst/>
              <a:gdLst/>
              <a:ahLst/>
              <a:cxnLst>
                <a:cxn ang="0">
                  <a:pos x="38" y="0"/>
                </a:cxn>
                <a:cxn ang="0">
                  <a:pos x="378" y="24"/>
                </a:cxn>
                <a:cxn ang="0">
                  <a:pos x="756" y="36"/>
                </a:cxn>
                <a:cxn ang="0">
                  <a:pos x="732" y="83"/>
                </a:cxn>
                <a:cxn ang="0">
                  <a:pos x="768" y="118"/>
                </a:cxn>
                <a:cxn ang="0">
                  <a:pos x="766" y="365"/>
                </a:cxn>
                <a:cxn ang="0">
                  <a:pos x="751" y="363"/>
                </a:cxn>
                <a:cxn ang="0">
                  <a:pos x="753" y="395"/>
                </a:cxn>
                <a:cxn ang="0">
                  <a:pos x="764" y="420"/>
                </a:cxn>
                <a:cxn ang="0">
                  <a:pos x="756" y="443"/>
                </a:cxn>
                <a:cxn ang="0">
                  <a:pos x="764" y="502"/>
                </a:cxn>
                <a:cxn ang="0">
                  <a:pos x="747" y="496"/>
                </a:cxn>
                <a:cxn ang="0">
                  <a:pos x="728" y="473"/>
                </a:cxn>
                <a:cxn ang="0">
                  <a:pos x="659" y="450"/>
                </a:cxn>
                <a:cxn ang="0">
                  <a:pos x="593" y="454"/>
                </a:cxn>
                <a:cxn ang="0">
                  <a:pos x="555" y="426"/>
                </a:cxn>
                <a:cxn ang="0">
                  <a:pos x="0" y="393"/>
                </a:cxn>
                <a:cxn ang="0">
                  <a:pos x="38" y="0"/>
                </a:cxn>
                <a:cxn ang="0">
                  <a:pos x="38" y="0"/>
                </a:cxn>
              </a:cxnLst>
              <a:rect l="0" t="0" r="r" b="b"/>
              <a:pathLst>
                <a:path w="768" h="502">
                  <a:moveTo>
                    <a:pt x="38" y="0"/>
                  </a:moveTo>
                  <a:lnTo>
                    <a:pt x="378" y="24"/>
                  </a:lnTo>
                  <a:lnTo>
                    <a:pt x="756" y="36"/>
                  </a:lnTo>
                  <a:lnTo>
                    <a:pt x="732" y="83"/>
                  </a:lnTo>
                  <a:lnTo>
                    <a:pt x="768" y="118"/>
                  </a:lnTo>
                  <a:lnTo>
                    <a:pt x="766" y="365"/>
                  </a:lnTo>
                  <a:lnTo>
                    <a:pt x="751" y="363"/>
                  </a:lnTo>
                  <a:lnTo>
                    <a:pt x="753" y="395"/>
                  </a:lnTo>
                  <a:lnTo>
                    <a:pt x="764" y="420"/>
                  </a:lnTo>
                  <a:lnTo>
                    <a:pt x="756" y="443"/>
                  </a:lnTo>
                  <a:lnTo>
                    <a:pt x="764" y="502"/>
                  </a:lnTo>
                  <a:lnTo>
                    <a:pt x="747" y="496"/>
                  </a:lnTo>
                  <a:lnTo>
                    <a:pt x="728" y="473"/>
                  </a:lnTo>
                  <a:lnTo>
                    <a:pt x="659" y="450"/>
                  </a:lnTo>
                  <a:lnTo>
                    <a:pt x="593" y="454"/>
                  </a:lnTo>
                  <a:lnTo>
                    <a:pt x="555" y="426"/>
                  </a:lnTo>
                  <a:lnTo>
                    <a:pt x="0" y="393"/>
                  </a:lnTo>
                  <a:lnTo>
                    <a:pt x="38" y="0"/>
                  </a:lnTo>
                  <a:lnTo>
                    <a:pt x="38" y="0"/>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19" name="Freeform 2098"/>
            <p:cNvSpPr>
              <a:spLocks/>
            </p:cNvSpPr>
            <p:nvPr/>
          </p:nvSpPr>
          <p:spPr bwMode="auto">
            <a:xfrm>
              <a:off x="1924137" y="2472831"/>
              <a:ext cx="545804" cy="305075"/>
            </a:xfrm>
            <a:custGeom>
              <a:avLst/>
              <a:gdLst/>
              <a:ahLst/>
              <a:cxnLst>
                <a:cxn ang="0">
                  <a:pos x="25" y="0"/>
                </a:cxn>
                <a:cxn ang="0">
                  <a:pos x="580" y="33"/>
                </a:cxn>
                <a:cxn ang="0">
                  <a:pos x="618" y="61"/>
                </a:cxn>
                <a:cxn ang="0">
                  <a:pos x="684" y="57"/>
                </a:cxn>
                <a:cxn ang="0">
                  <a:pos x="753" y="80"/>
                </a:cxn>
                <a:cxn ang="0">
                  <a:pos x="772" y="103"/>
                </a:cxn>
                <a:cxn ang="0">
                  <a:pos x="789" y="109"/>
                </a:cxn>
                <a:cxn ang="0">
                  <a:pos x="819" y="192"/>
                </a:cxn>
                <a:cxn ang="0">
                  <a:pos x="819" y="217"/>
                </a:cxn>
                <a:cxn ang="0">
                  <a:pos x="840" y="257"/>
                </a:cxn>
                <a:cxn ang="0">
                  <a:pos x="850" y="320"/>
                </a:cxn>
                <a:cxn ang="0">
                  <a:pos x="844" y="339"/>
                </a:cxn>
                <a:cxn ang="0">
                  <a:pos x="857" y="359"/>
                </a:cxn>
                <a:cxn ang="0">
                  <a:pos x="901" y="439"/>
                </a:cxn>
                <a:cxn ang="0">
                  <a:pos x="500" y="435"/>
                </a:cxn>
                <a:cxn ang="0">
                  <a:pos x="198" y="418"/>
                </a:cxn>
                <a:cxn ang="0">
                  <a:pos x="205" y="285"/>
                </a:cxn>
                <a:cxn ang="0">
                  <a:pos x="0" y="268"/>
                </a:cxn>
                <a:cxn ang="0">
                  <a:pos x="25" y="0"/>
                </a:cxn>
                <a:cxn ang="0">
                  <a:pos x="25" y="0"/>
                </a:cxn>
              </a:cxnLst>
              <a:rect l="0" t="0" r="r" b="b"/>
              <a:pathLst>
                <a:path w="901" h="439">
                  <a:moveTo>
                    <a:pt x="25" y="0"/>
                  </a:moveTo>
                  <a:lnTo>
                    <a:pt x="580" y="33"/>
                  </a:lnTo>
                  <a:lnTo>
                    <a:pt x="618" y="61"/>
                  </a:lnTo>
                  <a:lnTo>
                    <a:pt x="684" y="57"/>
                  </a:lnTo>
                  <a:lnTo>
                    <a:pt x="753" y="80"/>
                  </a:lnTo>
                  <a:lnTo>
                    <a:pt x="772" y="103"/>
                  </a:lnTo>
                  <a:lnTo>
                    <a:pt x="789" y="109"/>
                  </a:lnTo>
                  <a:lnTo>
                    <a:pt x="819" y="192"/>
                  </a:lnTo>
                  <a:lnTo>
                    <a:pt x="819" y="217"/>
                  </a:lnTo>
                  <a:lnTo>
                    <a:pt x="840" y="257"/>
                  </a:lnTo>
                  <a:lnTo>
                    <a:pt x="850" y="320"/>
                  </a:lnTo>
                  <a:lnTo>
                    <a:pt x="844" y="339"/>
                  </a:lnTo>
                  <a:lnTo>
                    <a:pt x="857" y="359"/>
                  </a:lnTo>
                  <a:lnTo>
                    <a:pt x="901" y="439"/>
                  </a:lnTo>
                  <a:lnTo>
                    <a:pt x="500" y="435"/>
                  </a:lnTo>
                  <a:lnTo>
                    <a:pt x="198" y="418"/>
                  </a:lnTo>
                  <a:lnTo>
                    <a:pt x="205" y="285"/>
                  </a:lnTo>
                  <a:lnTo>
                    <a:pt x="0" y="268"/>
                  </a:lnTo>
                  <a:lnTo>
                    <a:pt x="25" y="0"/>
                  </a:lnTo>
                  <a:lnTo>
                    <a:pt x="25" y="0"/>
                  </a:lnTo>
                  <a:close/>
                </a:path>
              </a:pathLst>
            </a:custGeom>
            <a:solidFill>
              <a:srgbClr val="7F7F7F"/>
            </a:solidFill>
            <a:ln w="12700" cap="flat" cmpd="sng">
              <a:solidFill>
                <a:srgbClr val="FFFFFF"/>
              </a:solidFill>
              <a:prstDash val="solid"/>
              <a:round/>
              <a:headEnd type="none" w="med" len="med"/>
              <a:tailEnd type="none" w="med" len="me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20" name="Freeform 2102"/>
            <p:cNvSpPr>
              <a:spLocks/>
            </p:cNvSpPr>
            <p:nvPr/>
          </p:nvSpPr>
          <p:spPr bwMode="auto">
            <a:xfrm>
              <a:off x="2395112" y="2447756"/>
              <a:ext cx="393214" cy="288358"/>
            </a:xfrm>
            <a:custGeom>
              <a:avLst/>
              <a:gdLst/>
              <a:ahLst/>
              <a:cxnLst>
                <a:cxn ang="0">
                  <a:pos x="2" y="40"/>
                </a:cxn>
                <a:cxn ang="0">
                  <a:pos x="13" y="65"/>
                </a:cxn>
                <a:cxn ang="0">
                  <a:pos x="5" y="88"/>
                </a:cxn>
                <a:cxn ang="0">
                  <a:pos x="13" y="147"/>
                </a:cxn>
                <a:cxn ang="0">
                  <a:pos x="43" y="230"/>
                </a:cxn>
                <a:cxn ang="0">
                  <a:pos x="43" y="255"/>
                </a:cxn>
                <a:cxn ang="0">
                  <a:pos x="64" y="295"/>
                </a:cxn>
                <a:cxn ang="0">
                  <a:pos x="74" y="358"/>
                </a:cxn>
                <a:cxn ang="0">
                  <a:pos x="68" y="377"/>
                </a:cxn>
                <a:cxn ang="0">
                  <a:pos x="81" y="397"/>
                </a:cxn>
                <a:cxn ang="0">
                  <a:pos x="504" y="388"/>
                </a:cxn>
                <a:cxn ang="0">
                  <a:pos x="534" y="420"/>
                </a:cxn>
                <a:cxn ang="0">
                  <a:pos x="578" y="325"/>
                </a:cxn>
                <a:cxn ang="0">
                  <a:pos x="564" y="289"/>
                </a:cxn>
                <a:cxn ang="0">
                  <a:pos x="639" y="232"/>
                </a:cxn>
                <a:cxn ang="0">
                  <a:pos x="652" y="190"/>
                </a:cxn>
                <a:cxn ang="0">
                  <a:pos x="599" y="129"/>
                </a:cxn>
                <a:cxn ang="0">
                  <a:pos x="545" y="67"/>
                </a:cxn>
                <a:cxn ang="0">
                  <a:pos x="534" y="0"/>
                </a:cxn>
                <a:cxn ang="0">
                  <a:pos x="15" y="10"/>
                </a:cxn>
                <a:cxn ang="0">
                  <a:pos x="0" y="8"/>
                </a:cxn>
                <a:cxn ang="0">
                  <a:pos x="2" y="40"/>
                </a:cxn>
                <a:cxn ang="0">
                  <a:pos x="2" y="40"/>
                </a:cxn>
              </a:cxnLst>
              <a:rect l="0" t="0" r="r" b="b"/>
              <a:pathLst>
                <a:path w="652" h="420">
                  <a:moveTo>
                    <a:pt x="2" y="40"/>
                  </a:moveTo>
                  <a:lnTo>
                    <a:pt x="13" y="65"/>
                  </a:lnTo>
                  <a:lnTo>
                    <a:pt x="5" y="88"/>
                  </a:lnTo>
                  <a:lnTo>
                    <a:pt x="13" y="147"/>
                  </a:lnTo>
                  <a:lnTo>
                    <a:pt x="43" y="230"/>
                  </a:lnTo>
                  <a:lnTo>
                    <a:pt x="43" y="255"/>
                  </a:lnTo>
                  <a:lnTo>
                    <a:pt x="64" y="295"/>
                  </a:lnTo>
                  <a:lnTo>
                    <a:pt x="74" y="358"/>
                  </a:lnTo>
                  <a:lnTo>
                    <a:pt x="68" y="377"/>
                  </a:lnTo>
                  <a:lnTo>
                    <a:pt x="81" y="397"/>
                  </a:lnTo>
                  <a:lnTo>
                    <a:pt x="504" y="388"/>
                  </a:lnTo>
                  <a:lnTo>
                    <a:pt x="534" y="420"/>
                  </a:lnTo>
                  <a:lnTo>
                    <a:pt x="578" y="325"/>
                  </a:lnTo>
                  <a:lnTo>
                    <a:pt x="564" y="289"/>
                  </a:lnTo>
                  <a:lnTo>
                    <a:pt x="639" y="232"/>
                  </a:lnTo>
                  <a:lnTo>
                    <a:pt x="652" y="190"/>
                  </a:lnTo>
                  <a:lnTo>
                    <a:pt x="599" y="129"/>
                  </a:lnTo>
                  <a:lnTo>
                    <a:pt x="545" y="67"/>
                  </a:lnTo>
                  <a:lnTo>
                    <a:pt x="534" y="0"/>
                  </a:lnTo>
                  <a:lnTo>
                    <a:pt x="15" y="10"/>
                  </a:lnTo>
                  <a:lnTo>
                    <a:pt x="0" y="8"/>
                  </a:lnTo>
                  <a:lnTo>
                    <a:pt x="2" y="40"/>
                  </a:lnTo>
                  <a:lnTo>
                    <a:pt x="2" y="40"/>
                  </a:lnTo>
                  <a:close/>
                </a:path>
              </a:pathLst>
            </a:custGeom>
            <a:grpFill/>
            <a:ln w="12700" cap="flat" cmpd="sng">
              <a:solidFill>
                <a:srgbClr val="FFFFFF"/>
              </a:solidFill>
              <a:prstDash val="solid"/>
              <a:round/>
              <a:headEnd type="none" w="med" len="med"/>
              <a:tailEnd type="none" w="med" len="me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21" name="Freeform 2104"/>
            <p:cNvSpPr>
              <a:spLocks/>
            </p:cNvSpPr>
            <p:nvPr/>
          </p:nvSpPr>
          <p:spPr bwMode="auto">
            <a:xfrm>
              <a:off x="2519827" y="3089943"/>
              <a:ext cx="333057" cy="335722"/>
            </a:xfrm>
            <a:custGeom>
              <a:avLst/>
              <a:gdLst/>
              <a:ahLst/>
              <a:cxnLst>
                <a:cxn ang="0">
                  <a:pos x="21" y="166"/>
                </a:cxn>
                <a:cxn ang="0">
                  <a:pos x="17" y="398"/>
                </a:cxn>
                <a:cxn ang="0">
                  <a:pos x="29" y="411"/>
                </a:cxn>
                <a:cxn ang="0">
                  <a:pos x="69" y="411"/>
                </a:cxn>
                <a:cxn ang="0">
                  <a:pos x="70" y="481"/>
                </a:cxn>
                <a:cxn ang="0">
                  <a:pos x="397" y="477"/>
                </a:cxn>
                <a:cxn ang="0">
                  <a:pos x="392" y="405"/>
                </a:cxn>
                <a:cxn ang="0">
                  <a:pos x="418" y="325"/>
                </a:cxn>
                <a:cxn ang="0">
                  <a:pos x="460" y="270"/>
                </a:cxn>
                <a:cxn ang="0">
                  <a:pos x="456" y="255"/>
                </a:cxn>
                <a:cxn ang="0">
                  <a:pos x="487" y="204"/>
                </a:cxn>
                <a:cxn ang="0">
                  <a:pos x="504" y="149"/>
                </a:cxn>
                <a:cxn ang="0">
                  <a:pos x="498" y="145"/>
                </a:cxn>
                <a:cxn ang="0">
                  <a:pos x="525" y="124"/>
                </a:cxn>
                <a:cxn ang="0">
                  <a:pos x="551" y="76"/>
                </a:cxn>
                <a:cxn ang="0">
                  <a:pos x="542" y="65"/>
                </a:cxn>
                <a:cxn ang="0">
                  <a:pos x="468" y="69"/>
                </a:cxn>
                <a:cxn ang="0">
                  <a:pos x="489" y="42"/>
                </a:cxn>
                <a:cxn ang="0">
                  <a:pos x="483" y="0"/>
                </a:cxn>
                <a:cxn ang="0">
                  <a:pos x="0" y="16"/>
                </a:cxn>
                <a:cxn ang="0">
                  <a:pos x="21" y="166"/>
                </a:cxn>
                <a:cxn ang="0">
                  <a:pos x="21" y="166"/>
                </a:cxn>
              </a:cxnLst>
              <a:rect l="0" t="0" r="r" b="b"/>
              <a:pathLst>
                <a:path w="551" h="481">
                  <a:moveTo>
                    <a:pt x="21" y="166"/>
                  </a:moveTo>
                  <a:lnTo>
                    <a:pt x="17" y="398"/>
                  </a:lnTo>
                  <a:lnTo>
                    <a:pt x="29" y="411"/>
                  </a:lnTo>
                  <a:lnTo>
                    <a:pt x="69" y="411"/>
                  </a:lnTo>
                  <a:lnTo>
                    <a:pt x="70" y="481"/>
                  </a:lnTo>
                  <a:lnTo>
                    <a:pt x="397" y="477"/>
                  </a:lnTo>
                  <a:lnTo>
                    <a:pt x="392" y="405"/>
                  </a:lnTo>
                  <a:lnTo>
                    <a:pt x="418" y="325"/>
                  </a:lnTo>
                  <a:lnTo>
                    <a:pt x="460" y="270"/>
                  </a:lnTo>
                  <a:lnTo>
                    <a:pt x="456" y="255"/>
                  </a:lnTo>
                  <a:lnTo>
                    <a:pt x="487" y="204"/>
                  </a:lnTo>
                  <a:lnTo>
                    <a:pt x="504" y="149"/>
                  </a:lnTo>
                  <a:lnTo>
                    <a:pt x="498" y="145"/>
                  </a:lnTo>
                  <a:lnTo>
                    <a:pt x="525" y="124"/>
                  </a:lnTo>
                  <a:lnTo>
                    <a:pt x="551" y="76"/>
                  </a:lnTo>
                  <a:lnTo>
                    <a:pt x="542" y="65"/>
                  </a:lnTo>
                  <a:lnTo>
                    <a:pt x="468" y="69"/>
                  </a:lnTo>
                  <a:lnTo>
                    <a:pt x="489" y="42"/>
                  </a:lnTo>
                  <a:lnTo>
                    <a:pt x="483" y="0"/>
                  </a:lnTo>
                  <a:lnTo>
                    <a:pt x="0" y="16"/>
                  </a:lnTo>
                  <a:lnTo>
                    <a:pt x="21" y="166"/>
                  </a:lnTo>
                  <a:lnTo>
                    <a:pt x="21" y="166"/>
                  </a:lnTo>
                  <a:close/>
                </a:path>
              </a:pathLst>
            </a:custGeom>
            <a:solidFill>
              <a:srgbClr val="002060"/>
            </a:solidFill>
            <a:ln w="12700" cap="flat" cmpd="sng">
              <a:solidFill>
                <a:srgbClr val="FFFFFF"/>
              </a:solidFill>
              <a:prstDash val="solid"/>
              <a:round/>
              <a:headEnd type="none" w="med" len="med"/>
              <a:tailEnd type="none" w="med" len="me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22" name="Freeform 2105"/>
            <p:cNvSpPr>
              <a:spLocks/>
            </p:cNvSpPr>
            <p:nvPr/>
          </p:nvSpPr>
          <p:spPr bwMode="auto">
            <a:xfrm>
              <a:off x="2560909" y="3421486"/>
              <a:ext cx="378541" cy="363583"/>
            </a:xfrm>
            <a:custGeom>
              <a:avLst/>
              <a:gdLst/>
              <a:ahLst/>
              <a:cxnLst>
                <a:cxn ang="0">
                  <a:pos x="0" y="4"/>
                </a:cxn>
                <a:cxn ang="0">
                  <a:pos x="6" y="147"/>
                </a:cxn>
                <a:cxn ang="0">
                  <a:pos x="63" y="251"/>
                </a:cxn>
                <a:cxn ang="0">
                  <a:pos x="42" y="333"/>
                </a:cxn>
                <a:cxn ang="0">
                  <a:pos x="46" y="401"/>
                </a:cxn>
                <a:cxn ang="0">
                  <a:pos x="21" y="436"/>
                </a:cxn>
                <a:cxn ang="0">
                  <a:pos x="31" y="447"/>
                </a:cxn>
                <a:cxn ang="0">
                  <a:pos x="114" y="438"/>
                </a:cxn>
                <a:cxn ang="0">
                  <a:pos x="217" y="464"/>
                </a:cxn>
                <a:cxn ang="0">
                  <a:pos x="251" y="438"/>
                </a:cxn>
                <a:cxn ang="0">
                  <a:pos x="352" y="479"/>
                </a:cxn>
                <a:cxn ang="0">
                  <a:pos x="360" y="502"/>
                </a:cxn>
                <a:cxn ang="0">
                  <a:pos x="398" y="519"/>
                </a:cxn>
                <a:cxn ang="0">
                  <a:pos x="419" y="498"/>
                </a:cxn>
                <a:cxn ang="0">
                  <a:pos x="466" y="517"/>
                </a:cxn>
                <a:cxn ang="0">
                  <a:pos x="497" y="502"/>
                </a:cxn>
                <a:cxn ang="0">
                  <a:pos x="491" y="472"/>
                </a:cxn>
                <a:cxn ang="0">
                  <a:pos x="573" y="498"/>
                </a:cxn>
                <a:cxn ang="0">
                  <a:pos x="569" y="529"/>
                </a:cxn>
                <a:cxn ang="0">
                  <a:pos x="624" y="491"/>
                </a:cxn>
                <a:cxn ang="0">
                  <a:pos x="575" y="485"/>
                </a:cxn>
                <a:cxn ang="0">
                  <a:pos x="538" y="445"/>
                </a:cxn>
                <a:cxn ang="0">
                  <a:pos x="584" y="396"/>
                </a:cxn>
                <a:cxn ang="0">
                  <a:pos x="584" y="367"/>
                </a:cxn>
                <a:cxn ang="0">
                  <a:pos x="533" y="409"/>
                </a:cxn>
                <a:cxn ang="0">
                  <a:pos x="508" y="396"/>
                </a:cxn>
                <a:cxn ang="0">
                  <a:pos x="529" y="373"/>
                </a:cxn>
                <a:cxn ang="0">
                  <a:pos x="472" y="390"/>
                </a:cxn>
                <a:cxn ang="0">
                  <a:pos x="436" y="375"/>
                </a:cxn>
                <a:cxn ang="0">
                  <a:pos x="445" y="350"/>
                </a:cxn>
                <a:cxn ang="0">
                  <a:pos x="542" y="367"/>
                </a:cxn>
                <a:cxn ang="0">
                  <a:pos x="504" y="305"/>
                </a:cxn>
                <a:cxn ang="0">
                  <a:pos x="510" y="259"/>
                </a:cxn>
                <a:cxn ang="0">
                  <a:pos x="289" y="268"/>
                </a:cxn>
                <a:cxn ang="0">
                  <a:pos x="316" y="170"/>
                </a:cxn>
                <a:cxn ang="0">
                  <a:pos x="354" y="120"/>
                </a:cxn>
                <a:cxn ang="0">
                  <a:pos x="343" y="107"/>
                </a:cxn>
                <a:cxn ang="0">
                  <a:pos x="327" y="0"/>
                </a:cxn>
                <a:cxn ang="0">
                  <a:pos x="0" y="4"/>
                </a:cxn>
                <a:cxn ang="0">
                  <a:pos x="0" y="4"/>
                </a:cxn>
                <a:cxn ang="0">
                  <a:pos x="0" y="4"/>
                </a:cxn>
              </a:cxnLst>
              <a:rect l="0" t="0" r="r" b="b"/>
              <a:pathLst>
                <a:path w="624" h="529">
                  <a:moveTo>
                    <a:pt x="0" y="4"/>
                  </a:moveTo>
                  <a:lnTo>
                    <a:pt x="6" y="147"/>
                  </a:lnTo>
                  <a:lnTo>
                    <a:pt x="63" y="251"/>
                  </a:lnTo>
                  <a:lnTo>
                    <a:pt x="42" y="333"/>
                  </a:lnTo>
                  <a:lnTo>
                    <a:pt x="46" y="401"/>
                  </a:lnTo>
                  <a:lnTo>
                    <a:pt x="21" y="436"/>
                  </a:lnTo>
                  <a:lnTo>
                    <a:pt x="31" y="447"/>
                  </a:lnTo>
                  <a:lnTo>
                    <a:pt x="114" y="438"/>
                  </a:lnTo>
                  <a:lnTo>
                    <a:pt x="217" y="464"/>
                  </a:lnTo>
                  <a:lnTo>
                    <a:pt x="251" y="438"/>
                  </a:lnTo>
                  <a:lnTo>
                    <a:pt x="352" y="479"/>
                  </a:lnTo>
                  <a:lnTo>
                    <a:pt x="360" y="502"/>
                  </a:lnTo>
                  <a:lnTo>
                    <a:pt x="398" y="519"/>
                  </a:lnTo>
                  <a:lnTo>
                    <a:pt x="419" y="498"/>
                  </a:lnTo>
                  <a:lnTo>
                    <a:pt x="466" y="517"/>
                  </a:lnTo>
                  <a:lnTo>
                    <a:pt x="497" y="502"/>
                  </a:lnTo>
                  <a:lnTo>
                    <a:pt x="491" y="472"/>
                  </a:lnTo>
                  <a:lnTo>
                    <a:pt x="573" y="498"/>
                  </a:lnTo>
                  <a:lnTo>
                    <a:pt x="569" y="529"/>
                  </a:lnTo>
                  <a:lnTo>
                    <a:pt x="624" y="491"/>
                  </a:lnTo>
                  <a:lnTo>
                    <a:pt x="575" y="485"/>
                  </a:lnTo>
                  <a:lnTo>
                    <a:pt x="538" y="445"/>
                  </a:lnTo>
                  <a:lnTo>
                    <a:pt x="584" y="396"/>
                  </a:lnTo>
                  <a:lnTo>
                    <a:pt x="584" y="367"/>
                  </a:lnTo>
                  <a:lnTo>
                    <a:pt x="533" y="409"/>
                  </a:lnTo>
                  <a:lnTo>
                    <a:pt x="508" y="396"/>
                  </a:lnTo>
                  <a:lnTo>
                    <a:pt x="529" y="373"/>
                  </a:lnTo>
                  <a:lnTo>
                    <a:pt x="472" y="390"/>
                  </a:lnTo>
                  <a:lnTo>
                    <a:pt x="436" y="375"/>
                  </a:lnTo>
                  <a:lnTo>
                    <a:pt x="445" y="350"/>
                  </a:lnTo>
                  <a:lnTo>
                    <a:pt x="542" y="367"/>
                  </a:lnTo>
                  <a:lnTo>
                    <a:pt x="504" y="305"/>
                  </a:lnTo>
                  <a:lnTo>
                    <a:pt x="510" y="259"/>
                  </a:lnTo>
                  <a:lnTo>
                    <a:pt x="289" y="268"/>
                  </a:lnTo>
                  <a:lnTo>
                    <a:pt x="316" y="170"/>
                  </a:lnTo>
                  <a:lnTo>
                    <a:pt x="354" y="120"/>
                  </a:lnTo>
                  <a:lnTo>
                    <a:pt x="343" y="107"/>
                  </a:lnTo>
                  <a:lnTo>
                    <a:pt x="327" y="0"/>
                  </a:lnTo>
                  <a:lnTo>
                    <a:pt x="0" y="4"/>
                  </a:lnTo>
                  <a:lnTo>
                    <a:pt x="0" y="4"/>
                  </a:lnTo>
                  <a:lnTo>
                    <a:pt x="0" y="4"/>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23" name="Freeform 2109"/>
            <p:cNvSpPr>
              <a:spLocks/>
            </p:cNvSpPr>
            <p:nvPr/>
          </p:nvSpPr>
          <p:spPr bwMode="auto">
            <a:xfrm>
              <a:off x="2713499" y="2522979"/>
              <a:ext cx="261164" cy="520995"/>
            </a:xfrm>
            <a:custGeom>
              <a:avLst/>
              <a:gdLst/>
              <a:ahLst/>
              <a:cxnLst>
                <a:cxn ang="0">
                  <a:pos x="8" y="308"/>
                </a:cxn>
                <a:cxn ang="0">
                  <a:pos x="52" y="213"/>
                </a:cxn>
                <a:cxn ang="0">
                  <a:pos x="38" y="177"/>
                </a:cxn>
                <a:cxn ang="0">
                  <a:pos x="113" y="120"/>
                </a:cxn>
                <a:cxn ang="0">
                  <a:pos x="126" y="78"/>
                </a:cxn>
                <a:cxn ang="0">
                  <a:pos x="73" y="17"/>
                </a:cxn>
                <a:cxn ang="0">
                  <a:pos x="360" y="0"/>
                </a:cxn>
                <a:cxn ang="0">
                  <a:pos x="367" y="44"/>
                </a:cxn>
                <a:cxn ang="0">
                  <a:pos x="396" y="101"/>
                </a:cxn>
                <a:cxn ang="0">
                  <a:pos x="421" y="388"/>
                </a:cxn>
                <a:cxn ang="0">
                  <a:pos x="415" y="447"/>
                </a:cxn>
                <a:cxn ang="0">
                  <a:pos x="430" y="481"/>
                </a:cxn>
                <a:cxn ang="0">
                  <a:pos x="413" y="546"/>
                </a:cxn>
                <a:cxn ang="0">
                  <a:pos x="390" y="574"/>
                </a:cxn>
                <a:cxn ang="0">
                  <a:pos x="379" y="622"/>
                </a:cxn>
                <a:cxn ang="0">
                  <a:pos x="392" y="637"/>
                </a:cxn>
                <a:cxn ang="0">
                  <a:pos x="381" y="664"/>
                </a:cxn>
                <a:cxn ang="0">
                  <a:pos x="386" y="673"/>
                </a:cxn>
                <a:cxn ang="0">
                  <a:pos x="352" y="686"/>
                </a:cxn>
                <a:cxn ang="0">
                  <a:pos x="344" y="734"/>
                </a:cxn>
                <a:cxn ang="0">
                  <a:pos x="295" y="719"/>
                </a:cxn>
                <a:cxn ang="0">
                  <a:pos x="270" y="753"/>
                </a:cxn>
                <a:cxn ang="0">
                  <a:pos x="255" y="749"/>
                </a:cxn>
                <a:cxn ang="0">
                  <a:pos x="238" y="719"/>
                </a:cxn>
                <a:cxn ang="0">
                  <a:pos x="211" y="645"/>
                </a:cxn>
                <a:cxn ang="0">
                  <a:pos x="147" y="607"/>
                </a:cxn>
                <a:cxn ang="0">
                  <a:pos x="133" y="569"/>
                </a:cxn>
                <a:cxn ang="0">
                  <a:pos x="154" y="510"/>
                </a:cxn>
                <a:cxn ang="0">
                  <a:pos x="137" y="498"/>
                </a:cxn>
                <a:cxn ang="0">
                  <a:pos x="95" y="498"/>
                </a:cxn>
                <a:cxn ang="0">
                  <a:pos x="86" y="462"/>
                </a:cxn>
                <a:cxn ang="0">
                  <a:pos x="17" y="390"/>
                </a:cxn>
                <a:cxn ang="0">
                  <a:pos x="0" y="331"/>
                </a:cxn>
                <a:cxn ang="0">
                  <a:pos x="8" y="308"/>
                </a:cxn>
                <a:cxn ang="0">
                  <a:pos x="8" y="308"/>
                </a:cxn>
              </a:cxnLst>
              <a:rect l="0" t="0" r="r" b="b"/>
              <a:pathLst>
                <a:path w="430" h="753">
                  <a:moveTo>
                    <a:pt x="8" y="308"/>
                  </a:moveTo>
                  <a:lnTo>
                    <a:pt x="52" y="213"/>
                  </a:lnTo>
                  <a:lnTo>
                    <a:pt x="38" y="177"/>
                  </a:lnTo>
                  <a:lnTo>
                    <a:pt x="113" y="120"/>
                  </a:lnTo>
                  <a:lnTo>
                    <a:pt x="126" y="78"/>
                  </a:lnTo>
                  <a:lnTo>
                    <a:pt x="73" y="17"/>
                  </a:lnTo>
                  <a:lnTo>
                    <a:pt x="360" y="0"/>
                  </a:lnTo>
                  <a:lnTo>
                    <a:pt x="367" y="44"/>
                  </a:lnTo>
                  <a:lnTo>
                    <a:pt x="396" y="101"/>
                  </a:lnTo>
                  <a:lnTo>
                    <a:pt x="421" y="388"/>
                  </a:lnTo>
                  <a:lnTo>
                    <a:pt x="415" y="447"/>
                  </a:lnTo>
                  <a:lnTo>
                    <a:pt x="430" y="481"/>
                  </a:lnTo>
                  <a:lnTo>
                    <a:pt x="413" y="546"/>
                  </a:lnTo>
                  <a:lnTo>
                    <a:pt x="390" y="574"/>
                  </a:lnTo>
                  <a:lnTo>
                    <a:pt x="379" y="622"/>
                  </a:lnTo>
                  <a:lnTo>
                    <a:pt x="392" y="637"/>
                  </a:lnTo>
                  <a:lnTo>
                    <a:pt x="381" y="664"/>
                  </a:lnTo>
                  <a:lnTo>
                    <a:pt x="386" y="673"/>
                  </a:lnTo>
                  <a:lnTo>
                    <a:pt x="352" y="686"/>
                  </a:lnTo>
                  <a:lnTo>
                    <a:pt x="344" y="734"/>
                  </a:lnTo>
                  <a:lnTo>
                    <a:pt x="295" y="719"/>
                  </a:lnTo>
                  <a:lnTo>
                    <a:pt x="270" y="753"/>
                  </a:lnTo>
                  <a:lnTo>
                    <a:pt x="255" y="749"/>
                  </a:lnTo>
                  <a:lnTo>
                    <a:pt x="238" y="719"/>
                  </a:lnTo>
                  <a:lnTo>
                    <a:pt x="211" y="645"/>
                  </a:lnTo>
                  <a:lnTo>
                    <a:pt x="147" y="607"/>
                  </a:lnTo>
                  <a:lnTo>
                    <a:pt x="133" y="569"/>
                  </a:lnTo>
                  <a:lnTo>
                    <a:pt x="154" y="510"/>
                  </a:lnTo>
                  <a:lnTo>
                    <a:pt x="137" y="498"/>
                  </a:lnTo>
                  <a:lnTo>
                    <a:pt x="95" y="498"/>
                  </a:lnTo>
                  <a:lnTo>
                    <a:pt x="86" y="462"/>
                  </a:lnTo>
                  <a:lnTo>
                    <a:pt x="17" y="390"/>
                  </a:lnTo>
                  <a:lnTo>
                    <a:pt x="0" y="331"/>
                  </a:lnTo>
                  <a:lnTo>
                    <a:pt x="8" y="308"/>
                  </a:lnTo>
                  <a:lnTo>
                    <a:pt x="8" y="308"/>
                  </a:lnTo>
                  <a:close/>
                </a:path>
              </a:pathLst>
            </a:custGeom>
            <a:grpFill/>
            <a:ln w="12700" cap="flat" cmpd="sng">
              <a:solidFill>
                <a:srgbClr val="FFFFFF"/>
              </a:solidFill>
              <a:prstDash val="solid"/>
              <a:round/>
              <a:headEnd type="none" w="med" len="med"/>
              <a:tailEnd type="none" w="med" len="me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24" name="Freeform 2111"/>
            <p:cNvSpPr>
              <a:spLocks/>
            </p:cNvSpPr>
            <p:nvPr/>
          </p:nvSpPr>
          <p:spPr bwMode="auto">
            <a:xfrm>
              <a:off x="2867556" y="2818303"/>
              <a:ext cx="479780" cy="271641"/>
            </a:xfrm>
            <a:custGeom>
              <a:avLst/>
              <a:gdLst/>
              <a:ahLst/>
              <a:cxnLst>
                <a:cxn ang="0">
                  <a:pos x="4" y="375"/>
                </a:cxn>
                <a:cxn ang="0">
                  <a:pos x="23" y="373"/>
                </a:cxn>
                <a:cxn ang="0">
                  <a:pos x="29" y="331"/>
                </a:cxn>
                <a:cxn ang="0">
                  <a:pos x="17" y="329"/>
                </a:cxn>
                <a:cxn ang="0">
                  <a:pos x="42" y="295"/>
                </a:cxn>
                <a:cxn ang="0">
                  <a:pos x="91" y="310"/>
                </a:cxn>
                <a:cxn ang="0">
                  <a:pos x="99" y="262"/>
                </a:cxn>
                <a:cxn ang="0">
                  <a:pos x="133" y="249"/>
                </a:cxn>
                <a:cxn ang="0">
                  <a:pos x="128" y="240"/>
                </a:cxn>
                <a:cxn ang="0">
                  <a:pos x="147" y="194"/>
                </a:cxn>
                <a:cxn ang="0">
                  <a:pos x="211" y="190"/>
                </a:cxn>
                <a:cxn ang="0">
                  <a:pos x="264" y="173"/>
                </a:cxn>
                <a:cxn ang="0">
                  <a:pos x="299" y="150"/>
                </a:cxn>
                <a:cxn ang="0">
                  <a:pos x="318" y="141"/>
                </a:cxn>
                <a:cxn ang="0">
                  <a:pos x="361" y="139"/>
                </a:cxn>
                <a:cxn ang="0">
                  <a:pos x="411" y="57"/>
                </a:cxn>
                <a:cxn ang="0">
                  <a:pos x="426" y="63"/>
                </a:cxn>
                <a:cxn ang="0">
                  <a:pos x="464" y="34"/>
                </a:cxn>
                <a:cxn ang="0">
                  <a:pos x="455" y="13"/>
                </a:cxn>
                <a:cxn ang="0">
                  <a:pos x="458" y="2"/>
                </a:cxn>
                <a:cxn ang="0">
                  <a:pos x="493" y="0"/>
                </a:cxn>
                <a:cxn ang="0">
                  <a:pos x="515" y="8"/>
                </a:cxn>
                <a:cxn ang="0">
                  <a:pos x="584" y="48"/>
                </a:cxn>
                <a:cxn ang="0">
                  <a:pos x="633" y="46"/>
                </a:cxn>
                <a:cxn ang="0">
                  <a:pos x="656" y="31"/>
                </a:cxn>
                <a:cxn ang="0">
                  <a:pos x="711" y="65"/>
                </a:cxn>
                <a:cxn ang="0">
                  <a:pos x="728" y="129"/>
                </a:cxn>
                <a:cxn ang="0">
                  <a:pos x="791" y="175"/>
                </a:cxn>
                <a:cxn ang="0">
                  <a:pos x="761" y="211"/>
                </a:cxn>
                <a:cxn ang="0">
                  <a:pos x="707" y="262"/>
                </a:cxn>
                <a:cxn ang="0">
                  <a:pos x="706" y="274"/>
                </a:cxn>
                <a:cxn ang="0">
                  <a:pos x="628" y="323"/>
                </a:cxn>
                <a:cxn ang="0">
                  <a:pos x="190" y="365"/>
                </a:cxn>
                <a:cxn ang="0">
                  <a:pos x="143" y="361"/>
                </a:cxn>
                <a:cxn ang="0">
                  <a:pos x="145" y="384"/>
                </a:cxn>
                <a:cxn ang="0">
                  <a:pos x="0" y="396"/>
                </a:cxn>
                <a:cxn ang="0">
                  <a:pos x="4" y="375"/>
                </a:cxn>
                <a:cxn ang="0">
                  <a:pos x="4" y="375"/>
                </a:cxn>
              </a:cxnLst>
              <a:rect l="0" t="0" r="r" b="b"/>
              <a:pathLst>
                <a:path w="791" h="396">
                  <a:moveTo>
                    <a:pt x="4" y="375"/>
                  </a:moveTo>
                  <a:lnTo>
                    <a:pt x="23" y="373"/>
                  </a:lnTo>
                  <a:lnTo>
                    <a:pt x="29" y="331"/>
                  </a:lnTo>
                  <a:lnTo>
                    <a:pt x="17" y="329"/>
                  </a:lnTo>
                  <a:lnTo>
                    <a:pt x="42" y="295"/>
                  </a:lnTo>
                  <a:lnTo>
                    <a:pt x="91" y="310"/>
                  </a:lnTo>
                  <a:lnTo>
                    <a:pt x="99" y="262"/>
                  </a:lnTo>
                  <a:lnTo>
                    <a:pt x="133" y="249"/>
                  </a:lnTo>
                  <a:lnTo>
                    <a:pt x="128" y="240"/>
                  </a:lnTo>
                  <a:lnTo>
                    <a:pt x="147" y="194"/>
                  </a:lnTo>
                  <a:lnTo>
                    <a:pt x="211" y="190"/>
                  </a:lnTo>
                  <a:lnTo>
                    <a:pt x="264" y="173"/>
                  </a:lnTo>
                  <a:lnTo>
                    <a:pt x="299" y="150"/>
                  </a:lnTo>
                  <a:lnTo>
                    <a:pt x="318" y="141"/>
                  </a:lnTo>
                  <a:lnTo>
                    <a:pt x="361" y="139"/>
                  </a:lnTo>
                  <a:lnTo>
                    <a:pt x="411" y="57"/>
                  </a:lnTo>
                  <a:lnTo>
                    <a:pt x="426" y="63"/>
                  </a:lnTo>
                  <a:lnTo>
                    <a:pt x="464" y="34"/>
                  </a:lnTo>
                  <a:lnTo>
                    <a:pt x="455" y="13"/>
                  </a:lnTo>
                  <a:lnTo>
                    <a:pt x="458" y="2"/>
                  </a:lnTo>
                  <a:lnTo>
                    <a:pt x="493" y="0"/>
                  </a:lnTo>
                  <a:lnTo>
                    <a:pt x="515" y="8"/>
                  </a:lnTo>
                  <a:lnTo>
                    <a:pt x="584" y="48"/>
                  </a:lnTo>
                  <a:lnTo>
                    <a:pt x="633" y="46"/>
                  </a:lnTo>
                  <a:lnTo>
                    <a:pt x="656" y="31"/>
                  </a:lnTo>
                  <a:lnTo>
                    <a:pt x="711" y="65"/>
                  </a:lnTo>
                  <a:lnTo>
                    <a:pt x="728" y="129"/>
                  </a:lnTo>
                  <a:lnTo>
                    <a:pt x="791" y="175"/>
                  </a:lnTo>
                  <a:lnTo>
                    <a:pt x="761" y="211"/>
                  </a:lnTo>
                  <a:lnTo>
                    <a:pt x="707" y="262"/>
                  </a:lnTo>
                  <a:lnTo>
                    <a:pt x="706" y="274"/>
                  </a:lnTo>
                  <a:lnTo>
                    <a:pt x="628" y="323"/>
                  </a:lnTo>
                  <a:lnTo>
                    <a:pt x="190" y="365"/>
                  </a:lnTo>
                  <a:lnTo>
                    <a:pt x="143" y="361"/>
                  </a:lnTo>
                  <a:lnTo>
                    <a:pt x="145" y="384"/>
                  </a:lnTo>
                  <a:lnTo>
                    <a:pt x="0" y="396"/>
                  </a:lnTo>
                  <a:lnTo>
                    <a:pt x="4" y="375"/>
                  </a:lnTo>
                  <a:lnTo>
                    <a:pt x="4" y="375"/>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25" name="Freeform 2113"/>
            <p:cNvSpPr>
              <a:spLocks/>
            </p:cNvSpPr>
            <p:nvPr/>
          </p:nvSpPr>
          <p:spPr bwMode="auto">
            <a:xfrm>
              <a:off x="2736974" y="3223676"/>
              <a:ext cx="234754" cy="449951"/>
            </a:xfrm>
            <a:custGeom>
              <a:avLst/>
              <a:gdLst/>
              <a:ahLst/>
              <a:cxnLst>
                <a:cxn ang="0">
                  <a:pos x="27" y="457"/>
                </a:cxn>
                <a:cxn ang="0">
                  <a:pos x="65" y="407"/>
                </a:cxn>
                <a:cxn ang="0">
                  <a:pos x="54" y="394"/>
                </a:cxn>
                <a:cxn ang="0">
                  <a:pos x="38" y="287"/>
                </a:cxn>
                <a:cxn ang="0">
                  <a:pos x="33" y="215"/>
                </a:cxn>
                <a:cxn ang="0">
                  <a:pos x="59" y="135"/>
                </a:cxn>
                <a:cxn ang="0">
                  <a:pos x="101" y="80"/>
                </a:cxn>
                <a:cxn ang="0">
                  <a:pos x="97" y="65"/>
                </a:cxn>
                <a:cxn ang="0">
                  <a:pos x="128" y="14"/>
                </a:cxn>
                <a:cxn ang="0">
                  <a:pos x="362" y="0"/>
                </a:cxn>
                <a:cxn ang="0">
                  <a:pos x="373" y="12"/>
                </a:cxn>
                <a:cxn ang="0">
                  <a:pos x="362" y="419"/>
                </a:cxn>
                <a:cxn ang="0">
                  <a:pos x="388" y="614"/>
                </a:cxn>
                <a:cxn ang="0">
                  <a:pos x="379" y="624"/>
                </a:cxn>
                <a:cxn ang="0">
                  <a:pos x="329" y="612"/>
                </a:cxn>
                <a:cxn ang="0">
                  <a:pos x="253" y="654"/>
                </a:cxn>
                <a:cxn ang="0">
                  <a:pos x="215" y="592"/>
                </a:cxn>
                <a:cxn ang="0">
                  <a:pos x="221" y="546"/>
                </a:cxn>
                <a:cxn ang="0">
                  <a:pos x="0" y="555"/>
                </a:cxn>
                <a:cxn ang="0">
                  <a:pos x="27" y="457"/>
                </a:cxn>
                <a:cxn ang="0">
                  <a:pos x="27" y="457"/>
                </a:cxn>
              </a:cxnLst>
              <a:rect l="0" t="0" r="r" b="b"/>
              <a:pathLst>
                <a:path w="388" h="654">
                  <a:moveTo>
                    <a:pt x="27" y="457"/>
                  </a:moveTo>
                  <a:lnTo>
                    <a:pt x="65" y="407"/>
                  </a:lnTo>
                  <a:lnTo>
                    <a:pt x="54" y="394"/>
                  </a:lnTo>
                  <a:lnTo>
                    <a:pt x="38" y="287"/>
                  </a:lnTo>
                  <a:lnTo>
                    <a:pt x="33" y="215"/>
                  </a:lnTo>
                  <a:lnTo>
                    <a:pt x="59" y="135"/>
                  </a:lnTo>
                  <a:lnTo>
                    <a:pt x="101" y="80"/>
                  </a:lnTo>
                  <a:lnTo>
                    <a:pt x="97" y="65"/>
                  </a:lnTo>
                  <a:lnTo>
                    <a:pt x="128" y="14"/>
                  </a:lnTo>
                  <a:lnTo>
                    <a:pt x="362" y="0"/>
                  </a:lnTo>
                  <a:lnTo>
                    <a:pt x="373" y="12"/>
                  </a:lnTo>
                  <a:lnTo>
                    <a:pt x="362" y="419"/>
                  </a:lnTo>
                  <a:lnTo>
                    <a:pt x="388" y="614"/>
                  </a:lnTo>
                  <a:lnTo>
                    <a:pt x="379" y="624"/>
                  </a:lnTo>
                  <a:lnTo>
                    <a:pt x="329" y="612"/>
                  </a:lnTo>
                  <a:lnTo>
                    <a:pt x="253" y="654"/>
                  </a:lnTo>
                  <a:lnTo>
                    <a:pt x="215" y="592"/>
                  </a:lnTo>
                  <a:lnTo>
                    <a:pt x="221" y="546"/>
                  </a:lnTo>
                  <a:lnTo>
                    <a:pt x="0" y="555"/>
                  </a:lnTo>
                  <a:lnTo>
                    <a:pt x="27" y="457"/>
                  </a:lnTo>
                  <a:lnTo>
                    <a:pt x="27" y="457"/>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26" name="Freeform 2114"/>
            <p:cNvSpPr>
              <a:spLocks/>
            </p:cNvSpPr>
            <p:nvPr/>
          </p:nvSpPr>
          <p:spPr bwMode="auto">
            <a:xfrm>
              <a:off x="2955588" y="3206959"/>
              <a:ext cx="252361" cy="455523"/>
            </a:xfrm>
            <a:custGeom>
              <a:avLst/>
              <a:gdLst/>
              <a:ahLst/>
              <a:cxnLst>
                <a:cxn ang="0">
                  <a:pos x="11" y="36"/>
                </a:cxn>
                <a:cxn ang="0">
                  <a:pos x="0" y="443"/>
                </a:cxn>
                <a:cxn ang="0">
                  <a:pos x="26" y="638"/>
                </a:cxn>
                <a:cxn ang="0">
                  <a:pos x="55" y="646"/>
                </a:cxn>
                <a:cxn ang="0">
                  <a:pos x="81" y="631"/>
                </a:cxn>
                <a:cxn ang="0">
                  <a:pos x="97" y="646"/>
                </a:cxn>
                <a:cxn ang="0">
                  <a:pos x="74" y="659"/>
                </a:cxn>
                <a:cxn ang="0">
                  <a:pos x="131" y="644"/>
                </a:cxn>
                <a:cxn ang="0">
                  <a:pos x="142" y="627"/>
                </a:cxn>
                <a:cxn ang="0">
                  <a:pos x="135" y="616"/>
                </a:cxn>
                <a:cxn ang="0">
                  <a:pos x="138" y="598"/>
                </a:cxn>
                <a:cxn ang="0">
                  <a:pos x="112" y="574"/>
                </a:cxn>
                <a:cxn ang="0">
                  <a:pos x="112" y="553"/>
                </a:cxn>
                <a:cxn ang="0">
                  <a:pos x="416" y="526"/>
                </a:cxn>
                <a:cxn ang="0">
                  <a:pos x="391" y="422"/>
                </a:cxn>
                <a:cxn ang="0">
                  <a:pos x="406" y="359"/>
                </a:cxn>
                <a:cxn ang="0">
                  <a:pos x="368" y="277"/>
                </a:cxn>
                <a:cxn ang="0">
                  <a:pos x="289" y="0"/>
                </a:cxn>
                <a:cxn ang="0">
                  <a:pos x="0" y="24"/>
                </a:cxn>
                <a:cxn ang="0">
                  <a:pos x="11" y="36"/>
                </a:cxn>
                <a:cxn ang="0">
                  <a:pos x="11" y="36"/>
                </a:cxn>
              </a:cxnLst>
              <a:rect l="0" t="0" r="r" b="b"/>
              <a:pathLst>
                <a:path w="416" h="659">
                  <a:moveTo>
                    <a:pt x="11" y="36"/>
                  </a:moveTo>
                  <a:lnTo>
                    <a:pt x="0" y="443"/>
                  </a:lnTo>
                  <a:lnTo>
                    <a:pt x="26" y="638"/>
                  </a:lnTo>
                  <a:lnTo>
                    <a:pt x="55" y="646"/>
                  </a:lnTo>
                  <a:lnTo>
                    <a:pt x="81" y="631"/>
                  </a:lnTo>
                  <a:lnTo>
                    <a:pt x="97" y="646"/>
                  </a:lnTo>
                  <a:lnTo>
                    <a:pt x="74" y="659"/>
                  </a:lnTo>
                  <a:lnTo>
                    <a:pt x="131" y="644"/>
                  </a:lnTo>
                  <a:lnTo>
                    <a:pt x="142" y="627"/>
                  </a:lnTo>
                  <a:lnTo>
                    <a:pt x="135" y="616"/>
                  </a:lnTo>
                  <a:lnTo>
                    <a:pt x="138" y="598"/>
                  </a:lnTo>
                  <a:lnTo>
                    <a:pt x="112" y="574"/>
                  </a:lnTo>
                  <a:lnTo>
                    <a:pt x="112" y="553"/>
                  </a:lnTo>
                  <a:lnTo>
                    <a:pt x="416" y="526"/>
                  </a:lnTo>
                  <a:lnTo>
                    <a:pt x="391" y="422"/>
                  </a:lnTo>
                  <a:lnTo>
                    <a:pt x="406" y="359"/>
                  </a:lnTo>
                  <a:lnTo>
                    <a:pt x="368" y="277"/>
                  </a:lnTo>
                  <a:lnTo>
                    <a:pt x="289" y="0"/>
                  </a:lnTo>
                  <a:lnTo>
                    <a:pt x="0" y="24"/>
                  </a:lnTo>
                  <a:lnTo>
                    <a:pt x="11" y="36"/>
                  </a:lnTo>
                  <a:lnTo>
                    <a:pt x="11" y="36"/>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27" name="Freeform 2119"/>
            <p:cNvSpPr>
              <a:spLocks/>
            </p:cNvSpPr>
            <p:nvPr/>
          </p:nvSpPr>
          <p:spPr bwMode="auto">
            <a:xfrm>
              <a:off x="3474981" y="2658104"/>
              <a:ext cx="302246" cy="167164"/>
            </a:xfrm>
            <a:custGeom>
              <a:avLst/>
              <a:gdLst/>
              <a:ahLst/>
              <a:cxnLst>
                <a:cxn ang="0">
                  <a:pos x="0" y="72"/>
                </a:cxn>
                <a:cxn ang="0">
                  <a:pos x="11" y="139"/>
                </a:cxn>
                <a:cxn ang="0">
                  <a:pos x="49" y="97"/>
                </a:cxn>
                <a:cxn ang="0">
                  <a:pos x="108" y="80"/>
                </a:cxn>
                <a:cxn ang="0">
                  <a:pos x="120" y="63"/>
                </a:cxn>
                <a:cxn ang="0">
                  <a:pos x="152" y="59"/>
                </a:cxn>
                <a:cxn ang="0">
                  <a:pos x="194" y="93"/>
                </a:cxn>
                <a:cxn ang="0">
                  <a:pos x="222" y="101"/>
                </a:cxn>
                <a:cxn ang="0">
                  <a:pos x="276" y="148"/>
                </a:cxn>
                <a:cxn ang="0">
                  <a:pos x="257" y="194"/>
                </a:cxn>
                <a:cxn ang="0">
                  <a:pos x="264" y="215"/>
                </a:cxn>
                <a:cxn ang="0">
                  <a:pos x="287" y="205"/>
                </a:cxn>
                <a:cxn ang="0">
                  <a:pos x="308" y="205"/>
                </a:cxn>
                <a:cxn ang="0">
                  <a:pos x="319" y="221"/>
                </a:cxn>
                <a:cxn ang="0">
                  <a:pos x="344" y="221"/>
                </a:cxn>
                <a:cxn ang="0">
                  <a:pos x="354" y="215"/>
                </a:cxn>
                <a:cxn ang="0">
                  <a:pos x="338" y="173"/>
                </a:cxn>
                <a:cxn ang="0">
                  <a:pos x="335" y="97"/>
                </a:cxn>
                <a:cxn ang="0">
                  <a:pos x="316" y="86"/>
                </a:cxn>
                <a:cxn ang="0">
                  <a:pos x="354" y="51"/>
                </a:cxn>
                <a:cxn ang="0">
                  <a:pos x="356" y="29"/>
                </a:cxn>
                <a:cxn ang="0">
                  <a:pos x="380" y="31"/>
                </a:cxn>
                <a:cxn ang="0">
                  <a:pos x="350" y="78"/>
                </a:cxn>
                <a:cxn ang="0">
                  <a:pos x="367" y="135"/>
                </a:cxn>
                <a:cxn ang="0">
                  <a:pos x="375" y="150"/>
                </a:cxn>
                <a:cxn ang="0">
                  <a:pos x="386" y="158"/>
                </a:cxn>
                <a:cxn ang="0">
                  <a:pos x="363" y="156"/>
                </a:cxn>
                <a:cxn ang="0">
                  <a:pos x="371" y="192"/>
                </a:cxn>
                <a:cxn ang="0">
                  <a:pos x="411" y="215"/>
                </a:cxn>
                <a:cxn ang="0">
                  <a:pos x="420" y="221"/>
                </a:cxn>
                <a:cxn ang="0">
                  <a:pos x="432" y="221"/>
                </a:cxn>
                <a:cxn ang="0">
                  <a:pos x="426" y="240"/>
                </a:cxn>
                <a:cxn ang="0">
                  <a:pos x="475" y="215"/>
                </a:cxn>
                <a:cxn ang="0">
                  <a:pos x="485" y="184"/>
                </a:cxn>
                <a:cxn ang="0">
                  <a:pos x="496" y="152"/>
                </a:cxn>
                <a:cxn ang="0">
                  <a:pos x="426" y="167"/>
                </a:cxn>
                <a:cxn ang="0">
                  <a:pos x="380" y="0"/>
                </a:cxn>
                <a:cxn ang="0">
                  <a:pos x="0" y="72"/>
                </a:cxn>
                <a:cxn ang="0">
                  <a:pos x="0" y="72"/>
                </a:cxn>
                <a:cxn ang="0">
                  <a:pos x="0" y="72"/>
                </a:cxn>
              </a:cxnLst>
              <a:rect l="0" t="0" r="r" b="b"/>
              <a:pathLst>
                <a:path w="496" h="240">
                  <a:moveTo>
                    <a:pt x="0" y="72"/>
                  </a:moveTo>
                  <a:lnTo>
                    <a:pt x="11" y="139"/>
                  </a:lnTo>
                  <a:lnTo>
                    <a:pt x="49" y="97"/>
                  </a:lnTo>
                  <a:lnTo>
                    <a:pt x="108" y="80"/>
                  </a:lnTo>
                  <a:lnTo>
                    <a:pt x="120" y="63"/>
                  </a:lnTo>
                  <a:lnTo>
                    <a:pt x="152" y="59"/>
                  </a:lnTo>
                  <a:lnTo>
                    <a:pt x="194" y="93"/>
                  </a:lnTo>
                  <a:lnTo>
                    <a:pt x="222" y="101"/>
                  </a:lnTo>
                  <a:lnTo>
                    <a:pt x="276" y="148"/>
                  </a:lnTo>
                  <a:lnTo>
                    <a:pt x="257" y="194"/>
                  </a:lnTo>
                  <a:lnTo>
                    <a:pt x="264" y="215"/>
                  </a:lnTo>
                  <a:lnTo>
                    <a:pt x="287" y="205"/>
                  </a:lnTo>
                  <a:lnTo>
                    <a:pt x="308" y="205"/>
                  </a:lnTo>
                  <a:lnTo>
                    <a:pt x="319" y="221"/>
                  </a:lnTo>
                  <a:lnTo>
                    <a:pt x="344" y="221"/>
                  </a:lnTo>
                  <a:lnTo>
                    <a:pt x="354" y="215"/>
                  </a:lnTo>
                  <a:lnTo>
                    <a:pt x="338" y="173"/>
                  </a:lnTo>
                  <a:lnTo>
                    <a:pt x="335" y="97"/>
                  </a:lnTo>
                  <a:lnTo>
                    <a:pt x="316" y="86"/>
                  </a:lnTo>
                  <a:lnTo>
                    <a:pt x="354" y="51"/>
                  </a:lnTo>
                  <a:lnTo>
                    <a:pt x="356" y="29"/>
                  </a:lnTo>
                  <a:lnTo>
                    <a:pt x="380" y="31"/>
                  </a:lnTo>
                  <a:lnTo>
                    <a:pt x="350" y="78"/>
                  </a:lnTo>
                  <a:lnTo>
                    <a:pt x="367" y="135"/>
                  </a:lnTo>
                  <a:lnTo>
                    <a:pt x="375" y="150"/>
                  </a:lnTo>
                  <a:lnTo>
                    <a:pt x="386" y="158"/>
                  </a:lnTo>
                  <a:lnTo>
                    <a:pt x="363" y="156"/>
                  </a:lnTo>
                  <a:lnTo>
                    <a:pt x="371" y="192"/>
                  </a:lnTo>
                  <a:lnTo>
                    <a:pt x="411" y="215"/>
                  </a:lnTo>
                  <a:lnTo>
                    <a:pt x="420" y="221"/>
                  </a:lnTo>
                  <a:lnTo>
                    <a:pt x="432" y="221"/>
                  </a:lnTo>
                  <a:lnTo>
                    <a:pt x="426" y="240"/>
                  </a:lnTo>
                  <a:lnTo>
                    <a:pt x="475" y="215"/>
                  </a:lnTo>
                  <a:lnTo>
                    <a:pt x="485" y="184"/>
                  </a:lnTo>
                  <a:lnTo>
                    <a:pt x="496" y="152"/>
                  </a:lnTo>
                  <a:lnTo>
                    <a:pt x="426" y="167"/>
                  </a:lnTo>
                  <a:lnTo>
                    <a:pt x="380" y="0"/>
                  </a:lnTo>
                  <a:lnTo>
                    <a:pt x="0" y="72"/>
                  </a:lnTo>
                  <a:lnTo>
                    <a:pt x="0" y="72"/>
                  </a:lnTo>
                  <a:lnTo>
                    <a:pt x="0" y="72"/>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28" name="Freeform 2126"/>
            <p:cNvSpPr>
              <a:spLocks/>
            </p:cNvSpPr>
            <p:nvPr/>
          </p:nvSpPr>
          <p:spPr bwMode="auto">
            <a:xfrm>
              <a:off x="3724408" y="2495119"/>
              <a:ext cx="83632" cy="224278"/>
            </a:xfrm>
            <a:custGeom>
              <a:avLst/>
              <a:gdLst/>
              <a:ahLst/>
              <a:cxnLst>
                <a:cxn ang="0">
                  <a:pos x="7" y="222"/>
                </a:cxn>
                <a:cxn ang="0">
                  <a:pos x="32" y="205"/>
                </a:cxn>
                <a:cxn ang="0">
                  <a:pos x="68" y="159"/>
                </a:cxn>
                <a:cxn ang="0">
                  <a:pos x="5" y="110"/>
                </a:cxn>
                <a:cxn ang="0">
                  <a:pos x="3" y="64"/>
                </a:cxn>
                <a:cxn ang="0">
                  <a:pos x="32" y="0"/>
                </a:cxn>
                <a:cxn ang="0">
                  <a:pos x="125" y="32"/>
                </a:cxn>
                <a:cxn ang="0">
                  <a:pos x="127" y="43"/>
                </a:cxn>
                <a:cxn ang="0">
                  <a:pos x="116" y="79"/>
                </a:cxn>
                <a:cxn ang="0">
                  <a:pos x="106" y="87"/>
                </a:cxn>
                <a:cxn ang="0">
                  <a:pos x="104" y="106"/>
                </a:cxn>
                <a:cxn ang="0">
                  <a:pos x="114" y="112"/>
                </a:cxn>
                <a:cxn ang="0">
                  <a:pos x="137" y="106"/>
                </a:cxn>
                <a:cxn ang="0">
                  <a:pos x="137" y="161"/>
                </a:cxn>
                <a:cxn ang="0">
                  <a:pos x="137" y="195"/>
                </a:cxn>
                <a:cxn ang="0">
                  <a:pos x="137" y="214"/>
                </a:cxn>
                <a:cxn ang="0">
                  <a:pos x="129" y="232"/>
                </a:cxn>
                <a:cxn ang="0">
                  <a:pos x="119" y="233"/>
                </a:cxn>
                <a:cxn ang="0">
                  <a:pos x="123" y="249"/>
                </a:cxn>
                <a:cxn ang="0">
                  <a:pos x="89" y="325"/>
                </a:cxn>
                <a:cxn ang="0">
                  <a:pos x="81" y="325"/>
                </a:cxn>
                <a:cxn ang="0">
                  <a:pos x="78" y="296"/>
                </a:cxn>
                <a:cxn ang="0">
                  <a:pos x="55" y="296"/>
                </a:cxn>
                <a:cxn ang="0">
                  <a:pos x="7" y="266"/>
                </a:cxn>
                <a:cxn ang="0">
                  <a:pos x="0" y="241"/>
                </a:cxn>
                <a:cxn ang="0">
                  <a:pos x="7" y="222"/>
                </a:cxn>
                <a:cxn ang="0">
                  <a:pos x="7" y="222"/>
                </a:cxn>
              </a:cxnLst>
              <a:rect l="0" t="0" r="r" b="b"/>
              <a:pathLst>
                <a:path w="137" h="325">
                  <a:moveTo>
                    <a:pt x="7" y="222"/>
                  </a:moveTo>
                  <a:lnTo>
                    <a:pt x="32" y="205"/>
                  </a:lnTo>
                  <a:lnTo>
                    <a:pt x="68" y="159"/>
                  </a:lnTo>
                  <a:lnTo>
                    <a:pt x="5" y="110"/>
                  </a:lnTo>
                  <a:lnTo>
                    <a:pt x="3" y="64"/>
                  </a:lnTo>
                  <a:lnTo>
                    <a:pt x="32" y="0"/>
                  </a:lnTo>
                  <a:lnTo>
                    <a:pt x="125" y="32"/>
                  </a:lnTo>
                  <a:lnTo>
                    <a:pt x="127" y="43"/>
                  </a:lnTo>
                  <a:lnTo>
                    <a:pt x="116" y="79"/>
                  </a:lnTo>
                  <a:lnTo>
                    <a:pt x="106" y="87"/>
                  </a:lnTo>
                  <a:lnTo>
                    <a:pt x="104" y="106"/>
                  </a:lnTo>
                  <a:lnTo>
                    <a:pt x="114" y="112"/>
                  </a:lnTo>
                  <a:lnTo>
                    <a:pt x="137" y="106"/>
                  </a:lnTo>
                  <a:lnTo>
                    <a:pt x="137" y="161"/>
                  </a:lnTo>
                  <a:lnTo>
                    <a:pt x="137" y="195"/>
                  </a:lnTo>
                  <a:lnTo>
                    <a:pt x="137" y="214"/>
                  </a:lnTo>
                  <a:lnTo>
                    <a:pt x="129" y="232"/>
                  </a:lnTo>
                  <a:lnTo>
                    <a:pt x="119" y="233"/>
                  </a:lnTo>
                  <a:lnTo>
                    <a:pt x="123" y="249"/>
                  </a:lnTo>
                  <a:lnTo>
                    <a:pt x="89" y="325"/>
                  </a:lnTo>
                  <a:lnTo>
                    <a:pt x="81" y="325"/>
                  </a:lnTo>
                  <a:lnTo>
                    <a:pt x="78" y="296"/>
                  </a:lnTo>
                  <a:lnTo>
                    <a:pt x="55" y="296"/>
                  </a:lnTo>
                  <a:lnTo>
                    <a:pt x="7" y="266"/>
                  </a:lnTo>
                  <a:lnTo>
                    <a:pt x="0" y="241"/>
                  </a:lnTo>
                  <a:lnTo>
                    <a:pt x="7" y="222"/>
                  </a:lnTo>
                  <a:lnTo>
                    <a:pt x="7" y="222"/>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29" name="Freeform 2133"/>
            <p:cNvSpPr>
              <a:spLocks/>
            </p:cNvSpPr>
            <p:nvPr/>
          </p:nvSpPr>
          <p:spPr bwMode="auto">
            <a:xfrm>
              <a:off x="3849121" y="2082780"/>
              <a:ext cx="98302" cy="252138"/>
            </a:xfrm>
            <a:custGeom>
              <a:avLst/>
              <a:gdLst/>
              <a:ahLst/>
              <a:cxnLst>
                <a:cxn ang="0">
                  <a:pos x="0" y="173"/>
                </a:cxn>
                <a:cxn ang="0">
                  <a:pos x="21" y="135"/>
                </a:cxn>
                <a:cxn ang="0">
                  <a:pos x="23" y="49"/>
                </a:cxn>
                <a:cxn ang="0">
                  <a:pos x="21" y="17"/>
                </a:cxn>
                <a:cxn ang="0">
                  <a:pos x="53" y="0"/>
                </a:cxn>
                <a:cxn ang="0">
                  <a:pos x="127" y="232"/>
                </a:cxn>
                <a:cxn ang="0">
                  <a:pos x="163" y="281"/>
                </a:cxn>
                <a:cxn ang="0">
                  <a:pos x="163" y="314"/>
                </a:cxn>
                <a:cxn ang="0">
                  <a:pos x="127" y="340"/>
                </a:cxn>
                <a:cxn ang="0">
                  <a:pos x="6" y="371"/>
                </a:cxn>
                <a:cxn ang="0">
                  <a:pos x="0" y="173"/>
                </a:cxn>
                <a:cxn ang="0">
                  <a:pos x="0" y="173"/>
                </a:cxn>
              </a:cxnLst>
              <a:rect l="0" t="0" r="r" b="b"/>
              <a:pathLst>
                <a:path w="163" h="371">
                  <a:moveTo>
                    <a:pt x="0" y="173"/>
                  </a:moveTo>
                  <a:lnTo>
                    <a:pt x="21" y="135"/>
                  </a:lnTo>
                  <a:lnTo>
                    <a:pt x="23" y="49"/>
                  </a:lnTo>
                  <a:lnTo>
                    <a:pt x="21" y="17"/>
                  </a:lnTo>
                  <a:lnTo>
                    <a:pt x="53" y="0"/>
                  </a:lnTo>
                  <a:lnTo>
                    <a:pt x="127" y="232"/>
                  </a:lnTo>
                  <a:lnTo>
                    <a:pt x="163" y="281"/>
                  </a:lnTo>
                  <a:lnTo>
                    <a:pt x="163" y="314"/>
                  </a:lnTo>
                  <a:lnTo>
                    <a:pt x="127" y="340"/>
                  </a:lnTo>
                  <a:lnTo>
                    <a:pt x="6" y="371"/>
                  </a:lnTo>
                  <a:lnTo>
                    <a:pt x="0" y="173"/>
                  </a:lnTo>
                  <a:lnTo>
                    <a:pt x="0" y="173"/>
                  </a:lnTo>
                  <a:close/>
                </a:path>
              </a:pathLst>
            </a:custGeom>
            <a:grpFill/>
            <a:ln w="12700" cap="flat" cmpd="sng">
              <a:solidFill>
                <a:srgbClr val="FFFFFF"/>
              </a:solidFill>
              <a:prstDash val="solid"/>
              <a:round/>
              <a:headEnd type="none" w="med" len="med"/>
              <a:tailEnd type="none" w="med" len="me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30" name="Freeform 2134"/>
            <p:cNvSpPr>
              <a:spLocks/>
            </p:cNvSpPr>
            <p:nvPr/>
          </p:nvSpPr>
          <p:spPr bwMode="auto">
            <a:xfrm>
              <a:off x="3881401" y="1854323"/>
              <a:ext cx="242090" cy="422089"/>
            </a:xfrm>
            <a:custGeom>
              <a:avLst/>
              <a:gdLst/>
              <a:ahLst/>
              <a:cxnLst>
                <a:cxn ang="0">
                  <a:pos x="0" y="329"/>
                </a:cxn>
                <a:cxn ang="0">
                  <a:pos x="23" y="331"/>
                </a:cxn>
                <a:cxn ang="0">
                  <a:pos x="25" y="291"/>
                </a:cxn>
                <a:cxn ang="0">
                  <a:pos x="53" y="236"/>
                </a:cxn>
                <a:cxn ang="0">
                  <a:pos x="40" y="196"/>
                </a:cxn>
                <a:cxn ang="0">
                  <a:pos x="97" y="4"/>
                </a:cxn>
                <a:cxn ang="0">
                  <a:pos x="110" y="4"/>
                </a:cxn>
                <a:cxn ang="0">
                  <a:pos x="114" y="29"/>
                </a:cxn>
                <a:cxn ang="0">
                  <a:pos x="171" y="8"/>
                </a:cxn>
                <a:cxn ang="0">
                  <a:pos x="173" y="0"/>
                </a:cxn>
                <a:cxn ang="0">
                  <a:pos x="219" y="10"/>
                </a:cxn>
                <a:cxn ang="0">
                  <a:pos x="293" y="198"/>
                </a:cxn>
                <a:cxn ang="0">
                  <a:pos x="327" y="200"/>
                </a:cxn>
                <a:cxn ang="0">
                  <a:pos x="390" y="270"/>
                </a:cxn>
                <a:cxn ang="0">
                  <a:pos x="380" y="283"/>
                </a:cxn>
                <a:cxn ang="0">
                  <a:pos x="399" y="283"/>
                </a:cxn>
                <a:cxn ang="0">
                  <a:pos x="386" y="318"/>
                </a:cxn>
                <a:cxn ang="0">
                  <a:pos x="356" y="340"/>
                </a:cxn>
                <a:cxn ang="0">
                  <a:pos x="322" y="357"/>
                </a:cxn>
                <a:cxn ang="0">
                  <a:pos x="318" y="380"/>
                </a:cxn>
                <a:cxn ang="0">
                  <a:pos x="299" y="359"/>
                </a:cxn>
                <a:cxn ang="0">
                  <a:pos x="268" y="384"/>
                </a:cxn>
                <a:cxn ang="0">
                  <a:pos x="253" y="384"/>
                </a:cxn>
                <a:cxn ang="0">
                  <a:pos x="240" y="369"/>
                </a:cxn>
                <a:cxn ang="0">
                  <a:pos x="232" y="443"/>
                </a:cxn>
                <a:cxn ang="0">
                  <a:pos x="204" y="454"/>
                </a:cxn>
                <a:cxn ang="0">
                  <a:pos x="190" y="483"/>
                </a:cxn>
                <a:cxn ang="0">
                  <a:pos x="173" y="483"/>
                </a:cxn>
                <a:cxn ang="0">
                  <a:pos x="133" y="527"/>
                </a:cxn>
                <a:cxn ang="0">
                  <a:pos x="131" y="561"/>
                </a:cxn>
                <a:cxn ang="0">
                  <a:pos x="122" y="574"/>
                </a:cxn>
                <a:cxn ang="0">
                  <a:pos x="110" y="610"/>
                </a:cxn>
                <a:cxn ang="0">
                  <a:pos x="74" y="561"/>
                </a:cxn>
                <a:cxn ang="0">
                  <a:pos x="0" y="329"/>
                </a:cxn>
                <a:cxn ang="0">
                  <a:pos x="0" y="329"/>
                </a:cxn>
              </a:cxnLst>
              <a:rect l="0" t="0" r="r" b="b"/>
              <a:pathLst>
                <a:path w="399" h="610">
                  <a:moveTo>
                    <a:pt x="0" y="329"/>
                  </a:moveTo>
                  <a:lnTo>
                    <a:pt x="23" y="331"/>
                  </a:lnTo>
                  <a:lnTo>
                    <a:pt x="25" y="291"/>
                  </a:lnTo>
                  <a:lnTo>
                    <a:pt x="53" y="236"/>
                  </a:lnTo>
                  <a:lnTo>
                    <a:pt x="40" y="196"/>
                  </a:lnTo>
                  <a:lnTo>
                    <a:pt x="97" y="4"/>
                  </a:lnTo>
                  <a:lnTo>
                    <a:pt x="110" y="4"/>
                  </a:lnTo>
                  <a:lnTo>
                    <a:pt x="114" y="29"/>
                  </a:lnTo>
                  <a:lnTo>
                    <a:pt x="171" y="8"/>
                  </a:lnTo>
                  <a:lnTo>
                    <a:pt x="173" y="0"/>
                  </a:lnTo>
                  <a:lnTo>
                    <a:pt x="219" y="10"/>
                  </a:lnTo>
                  <a:lnTo>
                    <a:pt x="293" y="198"/>
                  </a:lnTo>
                  <a:lnTo>
                    <a:pt x="327" y="200"/>
                  </a:lnTo>
                  <a:lnTo>
                    <a:pt x="390" y="270"/>
                  </a:lnTo>
                  <a:lnTo>
                    <a:pt x="380" y="283"/>
                  </a:lnTo>
                  <a:lnTo>
                    <a:pt x="399" y="283"/>
                  </a:lnTo>
                  <a:lnTo>
                    <a:pt x="386" y="318"/>
                  </a:lnTo>
                  <a:lnTo>
                    <a:pt x="356" y="340"/>
                  </a:lnTo>
                  <a:lnTo>
                    <a:pt x="322" y="357"/>
                  </a:lnTo>
                  <a:lnTo>
                    <a:pt x="318" y="380"/>
                  </a:lnTo>
                  <a:lnTo>
                    <a:pt x="299" y="359"/>
                  </a:lnTo>
                  <a:lnTo>
                    <a:pt x="268" y="384"/>
                  </a:lnTo>
                  <a:lnTo>
                    <a:pt x="253" y="384"/>
                  </a:lnTo>
                  <a:lnTo>
                    <a:pt x="240" y="369"/>
                  </a:lnTo>
                  <a:lnTo>
                    <a:pt x="232" y="443"/>
                  </a:lnTo>
                  <a:lnTo>
                    <a:pt x="204" y="454"/>
                  </a:lnTo>
                  <a:lnTo>
                    <a:pt x="190" y="483"/>
                  </a:lnTo>
                  <a:lnTo>
                    <a:pt x="173" y="483"/>
                  </a:lnTo>
                  <a:lnTo>
                    <a:pt x="133" y="527"/>
                  </a:lnTo>
                  <a:lnTo>
                    <a:pt x="131" y="561"/>
                  </a:lnTo>
                  <a:lnTo>
                    <a:pt x="122" y="574"/>
                  </a:lnTo>
                  <a:lnTo>
                    <a:pt x="110" y="610"/>
                  </a:lnTo>
                  <a:lnTo>
                    <a:pt x="74" y="561"/>
                  </a:lnTo>
                  <a:lnTo>
                    <a:pt x="0" y="329"/>
                  </a:lnTo>
                  <a:lnTo>
                    <a:pt x="0" y="329"/>
                  </a:lnTo>
                  <a:close/>
                </a:path>
              </a:pathLst>
            </a:custGeom>
            <a:grpFill/>
            <a:ln w="12700" cap="flat" cmpd="sng">
              <a:solidFill>
                <a:srgbClr val="FFFFFF"/>
              </a:solidFill>
              <a:prstDash val="solid"/>
              <a:round/>
              <a:headEnd type="none" w="med" len="med"/>
              <a:tailEnd type="none" w="med" len="me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31" name="Freeform 2095"/>
            <p:cNvSpPr>
              <a:spLocks/>
            </p:cNvSpPr>
            <p:nvPr/>
          </p:nvSpPr>
          <p:spPr bwMode="auto">
            <a:xfrm>
              <a:off x="1497177" y="2988253"/>
              <a:ext cx="463639" cy="526567"/>
            </a:xfrm>
            <a:custGeom>
              <a:avLst/>
              <a:gdLst/>
              <a:ahLst/>
              <a:cxnLst>
                <a:cxn ang="0">
                  <a:pos x="97" y="764"/>
                </a:cxn>
                <a:cxn ang="0">
                  <a:pos x="106" y="707"/>
                </a:cxn>
                <a:cxn ang="0">
                  <a:pos x="298" y="732"/>
                </a:cxn>
                <a:cxn ang="0">
                  <a:pos x="290" y="704"/>
                </a:cxn>
                <a:cxn ang="0">
                  <a:pos x="705" y="742"/>
                </a:cxn>
                <a:cxn ang="0">
                  <a:pos x="768" y="71"/>
                </a:cxn>
                <a:cxn ang="0">
                  <a:pos x="443" y="42"/>
                </a:cxn>
                <a:cxn ang="0">
                  <a:pos x="112" y="0"/>
                </a:cxn>
                <a:cxn ang="0">
                  <a:pos x="0" y="751"/>
                </a:cxn>
                <a:cxn ang="0">
                  <a:pos x="97" y="764"/>
                </a:cxn>
                <a:cxn ang="0">
                  <a:pos x="97" y="764"/>
                </a:cxn>
              </a:cxnLst>
              <a:rect l="0" t="0" r="r" b="b"/>
              <a:pathLst>
                <a:path w="768" h="764">
                  <a:moveTo>
                    <a:pt x="97" y="764"/>
                  </a:moveTo>
                  <a:lnTo>
                    <a:pt x="106" y="707"/>
                  </a:lnTo>
                  <a:lnTo>
                    <a:pt x="298" y="732"/>
                  </a:lnTo>
                  <a:lnTo>
                    <a:pt x="290" y="704"/>
                  </a:lnTo>
                  <a:lnTo>
                    <a:pt x="705" y="742"/>
                  </a:lnTo>
                  <a:lnTo>
                    <a:pt x="768" y="71"/>
                  </a:lnTo>
                  <a:lnTo>
                    <a:pt x="443" y="42"/>
                  </a:lnTo>
                  <a:lnTo>
                    <a:pt x="112" y="0"/>
                  </a:lnTo>
                  <a:lnTo>
                    <a:pt x="0" y="751"/>
                  </a:lnTo>
                  <a:lnTo>
                    <a:pt x="97" y="764"/>
                  </a:lnTo>
                  <a:lnTo>
                    <a:pt x="97" y="764"/>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32" name="Freeform 2096"/>
            <p:cNvSpPr>
              <a:spLocks/>
            </p:cNvSpPr>
            <p:nvPr/>
          </p:nvSpPr>
          <p:spPr bwMode="auto">
            <a:xfrm>
              <a:off x="1959351" y="1922582"/>
              <a:ext cx="438696" cy="302289"/>
            </a:xfrm>
            <a:custGeom>
              <a:avLst/>
              <a:gdLst/>
              <a:ahLst/>
              <a:cxnLst>
                <a:cxn ang="0">
                  <a:pos x="38" y="0"/>
                </a:cxn>
                <a:cxn ang="0">
                  <a:pos x="663" y="32"/>
                </a:cxn>
                <a:cxn ang="0">
                  <a:pos x="667" y="142"/>
                </a:cxn>
                <a:cxn ang="0">
                  <a:pos x="696" y="234"/>
                </a:cxn>
                <a:cxn ang="0">
                  <a:pos x="699" y="348"/>
                </a:cxn>
                <a:cxn ang="0">
                  <a:pos x="718" y="441"/>
                </a:cxn>
                <a:cxn ang="0">
                  <a:pos x="340" y="429"/>
                </a:cxn>
                <a:cxn ang="0">
                  <a:pos x="0" y="405"/>
                </a:cxn>
                <a:cxn ang="0">
                  <a:pos x="38" y="0"/>
                </a:cxn>
                <a:cxn ang="0">
                  <a:pos x="38" y="0"/>
                </a:cxn>
              </a:cxnLst>
              <a:rect l="0" t="0" r="r" b="b"/>
              <a:pathLst>
                <a:path w="718" h="441">
                  <a:moveTo>
                    <a:pt x="38" y="0"/>
                  </a:moveTo>
                  <a:lnTo>
                    <a:pt x="663" y="32"/>
                  </a:lnTo>
                  <a:lnTo>
                    <a:pt x="667" y="142"/>
                  </a:lnTo>
                  <a:lnTo>
                    <a:pt x="696" y="234"/>
                  </a:lnTo>
                  <a:lnTo>
                    <a:pt x="699" y="348"/>
                  </a:lnTo>
                  <a:lnTo>
                    <a:pt x="718" y="441"/>
                  </a:lnTo>
                  <a:lnTo>
                    <a:pt x="340" y="429"/>
                  </a:lnTo>
                  <a:lnTo>
                    <a:pt x="0" y="405"/>
                  </a:lnTo>
                  <a:lnTo>
                    <a:pt x="38" y="0"/>
                  </a:lnTo>
                  <a:lnTo>
                    <a:pt x="38" y="0"/>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33" name="Freeform 2110"/>
            <p:cNvSpPr>
              <a:spLocks/>
            </p:cNvSpPr>
            <p:nvPr/>
          </p:nvSpPr>
          <p:spPr bwMode="auto">
            <a:xfrm>
              <a:off x="2942384" y="2570343"/>
              <a:ext cx="205410" cy="391442"/>
            </a:xfrm>
            <a:custGeom>
              <a:avLst/>
              <a:gdLst/>
              <a:ahLst/>
              <a:cxnLst>
                <a:cxn ang="0">
                  <a:pos x="11" y="566"/>
                </a:cxn>
                <a:cxn ang="0">
                  <a:pos x="21" y="549"/>
                </a:cxn>
                <a:cxn ang="0">
                  <a:pos x="85" y="545"/>
                </a:cxn>
                <a:cxn ang="0">
                  <a:pos x="138" y="528"/>
                </a:cxn>
                <a:cxn ang="0">
                  <a:pos x="192" y="496"/>
                </a:cxn>
                <a:cxn ang="0">
                  <a:pos x="235" y="494"/>
                </a:cxn>
                <a:cxn ang="0">
                  <a:pos x="285" y="412"/>
                </a:cxn>
                <a:cxn ang="0">
                  <a:pos x="300" y="418"/>
                </a:cxn>
                <a:cxn ang="0">
                  <a:pos x="338" y="389"/>
                </a:cxn>
                <a:cxn ang="0">
                  <a:pos x="329" y="368"/>
                </a:cxn>
                <a:cxn ang="0">
                  <a:pos x="332" y="357"/>
                </a:cxn>
                <a:cxn ang="0">
                  <a:pos x="294" y="7"/>
                </a:cxn>
                <a:cxn ang="0">
                  <a:pos x="291" y="0"/>
                </a:cxn>
                <a:cxn ang="0">
                  <a:pos x="89" y="23"/>
                </a:cxn>
                <a:cxn ang="0">
                  <a:pos x="51" y="42"/>
                </a:cxn>
                <a:cxn ang="0">
                  <a:pos x="17" y="32"/>
                </a:cxn>
                <a:cxn ang="0">
                  <a:pos x="42" y="319"/>
                </a:cxn>
                <a:cxn ang="0">
                  <a:pos x="36" y="378"/>
                </a:cxn>
                <a:cxn ang="0">
                  <a:pos x="51" y="412"/>
                </a:cxn>
                <a:cxn ang="0">
                  <a:pos x="34" y="477"/>
                </a:cxn>
                <a:cxn ang="0">
                  <a:pos x="11" y="505"/>
                </a:cxn>
                <a:cxn ang="0">
                  <a:pos x="0" y="553"/>
                </a:cxn>
                <a:cxn ang="0">
                  <a:pos x="11" y="566"/>
                </a:cxn>
                <a:cxn ang="0">
                  <a:pos x="11" y="566"/>
                </a:cxn>
              </a:cxnLst>
              <a:rect l="0" t="0" r="r" b="b"/>
              <a:pathLst>
                <a:path w="338" h="566">
                  <a:moveTo>
                    <a:pt x="11" y="566"/>
                  </a:moveTo>
                  <a:lnTo>
                    <a:pt x="21" y="549"/>
                  </a:lnTo>
                  <a:lnTo>
                    <a:pt x="85" y="545"/>
                  </a:lnTo>
                  <a:lnTo>
                    <a:pt x="138" y="528"/>
                  </a:lnTo>
                  <a:lnTo>
                    <a:pt x="192" y="496"/>
                  </a:lnTo>
                  <a:lnTo>
                    <a:pt x="235" y="494"/>
                  </a:lnTo>
                  <a:lnTo>
                    <a:pt x="285" y="412"/>
                  </a:lnTo>
                  <a:lnTo>
                    <a:pt x="300" y="418"/>
                  </a:lnTo>
                  <a:lnTo>
                    <a:pt x="338" y="389"/>
                  </a:lnTo>
                  <a:lnTo>
                    <a:pt x="329" y="368"/>
                  </a:lnTo>
                  <a:lnTo>
                    <a:pt x="332" y="357"/>
                  </a:lnTo>
                  <a:lnTo>
                    <a:pt x="294" y="7"/>
                  </a:lnTo>
                  <a:lnTo>
                    <a:pt x="291" y="0"/>
                  </a:lnTo>
                  <a:lnTo>
                    <a:pt x="89" y="23"/>
                  </a:lnTo>
                  <a:lnTo>
                    <a:pt x="51" y="42"/>
                  </a:lnTo>
                  <a:lnTo>
                    <a:pt x="17" y="32"/>
                  </a:lnTo>
                  <a:lnTo>
                    <a:pt x="42" y="319"/>
                  </a:lnTo>
                  <a:lnTo>
                    <a:pt x="36" y="378"/>
                  </a:lnTo>
                  <a:lnTo>
                    <a:pt x="51" y="412"/>
                  </a:lnTo>
                  <a:lnTo>
                    <a:pt x="34" y="477"/>
                  </a:lnTo>
                  <a:lnTo>
                    <a:pt x="11" y="505"/>
                  </a:lnTo>
                  <a:lnTo>
                    <a:pt x="0" y="553"/>
                  </a:lnTo>
                  <a:lnTo>
                    <a:pt x="11" y="566"/>
                  </a:lnTo>
                  <a:lnTo>
                    <a:pt x="11" y="566"/>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34" name="Freeform 2116"/>
            <p:cNvSpPr>
              <a:spLocks/>
            </p:cNvSpPr>
            <p:nvPr/>
          </p:nvSpPr>
          <p:spPr bwMode="auto">
            <a:xfrm>
              <a:off x="3024548" y="3553825"/>
              <a:ext cx="600090" cy="504279"/>
            </a:xfrm>
            <a:custGeom>
              <a:avLst/>
              <a:gdLst/>
              <a:ahLst/>
              <a:cxnLst>
                <a:cxn ang="0">
                  <a:pos x="0" y="71"/>
                </a:cxn>
                <a:cxn ang="0">
                  <a:pos x="26" y="95"/>
                </a:cxn>
                <a:cxn ang="0">
                  <a:pos x="23" y="113"/>
                </a:cxn>
                <a:cxn ang="0">
                  <a:pos x="30" y="124"/>
                </a:cxn>
                <a:cxn ang="0">
                  <a:pos x="19" y="141"/>
                </a:cxn>
                <a:cxn ang="0">
                  <a:pos x="135" y="101"/>
                </a:cxn>
                <a:cxn ang="0">
                  <a:pos x="283" y="194"/>
                </a:cxn>
                <a:cxn ang="0">
                  <a:pos x="405" y="130"/>
                </a:cxn>
                <a:cxn ang="0">
                  <a:pos x="475" y="145"/>
                </a:cxn>
                <a:cxn ang="0">
                  <a:pos x="564" y="232"/>
                </a:cxn>
                <a:cxn ang="0">
                  <a:pos x="597" y="232"/>
                </a:cxn>
                <a:cxn ang="0">
                  <a:pos x="625" y="293"/>
                </a:cxn>
                <a:cxn ang="0">
                  <a:pos x="618" y="409"/>
                </a:cxn>
                <a:cxn ang="0">
                  <a:pos x="639" y="422"/>
                </a:cxn>
                <a:cxn ang="0">
                  <a:pos x="642" y="401"/>
                </a:cxn>
                <a:cxn ang="0">
                  <a:pos x="671" y="401"/>
                </a:cxn>
                <a:cxn ang="0">
                  <a:pos x="642" y="457"/>
                </a:cxn>
                <a:cxn ang="0">
                  <a:pos x="718" y="533"/>
                </a:cxn>
                <a:cxn ang="0">
                  <a:pos x="730" y="512"/>
                </a:cxn>
                <a:cxn ang="0">
                  <a:pos x="736" y="565"/>
                </a:cxn>
                <a:cxn ang="0">
                  <a:pos x="760" y="576"/>
                </a:cxn>
                <a:cxn ang="0">
                  <a:pos x="787" y="641"/>
                </a:cxn>
                <a:cxn ang="0">
                  <a:pos x="814" y="641"/>
                </a:cxn>
                <a:cxn ang="0">
                  <a:pos x="871" y="702"/>
                </a:cxn>
                <a:cxn ang="0">
                  <a:pos x="903" y="706"/>
                </a:cxn>
                <a:cxn ang="0">
                  <a:pos x="903" y="715"/>
                </a:cxn>
                <a:cxn ang="0">
                  <a:pos x="880" y="732"/>
                </a:cxn>
                <a:cxn ang="0">
                  <a:pos x="931" y="725"/>
                </a:cxn>
                <a:cxn ang="0">
                  <a:pos x="964" y="711"/>
                </a:cxn>
                <a:cxn ang="0">
                  <a:pos x="981" y="626"/>
                </a:cxn>
                <a:cxn ang="0">
                  <a:pos x="990" y="630"/>
                </a:cxn>
                <a:cxn ang="0">
                  <a:pos x="983" y="512"/>
                </a:cxn>
                <a:cxn ang="0">
                  <a:pos x="969" y="477"/>
                </a:cxn>
                <a:cxn ang="0">
                  <a:pos x="863" y="306"/>
                </a:cxn>
                <a:cxn ang="0">
                  <a:pos x="779" y="145"/>
                </a:cxn>
                <a:cxn ang="0">
                  <a:pos x="728" y="12"/>
                </a:cxn>
                <a:cxn ang="0">
                  <a:pos x="715" y="10"/>
                </a:cxn>
                <a:cxn ang="0">
                  <a:pos x="669" y="0"/>
                </a:cxn>
                <a:cxn ang="0">
                  <a:pos x="656" y="14"/>
                </a:cxn>
                <a:cxn ang="0">
                  <a:pos x="663" y="65"/>
                </a:cxn>
                <a:cxn ang="0">
                  <a:pos x="644" y="61"/>
                </a:cxn>
                <a:cxn ang="0">
                  <a:pos x="641" y="40"/>
                </a:cxn>
                <a:cxn ang="0">
                  <a:pos x="327" y="57"/>
                </a:cxn>
                <a:cxn ang="0">
                  <a:pos x="304" y="23"/>
                </a:cxn>
                <a:cxn ang="0">
                  <a:pos x="0" y="50"/>
                </a:cxn>
                <a:cxn ang="0">
                  <a:pos x="0" y="71"/>
                </a:cxn>
                <a:cxn ang="0">
                  <a:pos x="0" y="71"/>
                </a:cxn>
              </a:cxnLst>
              <a:rect l="0" t="0" r="r" b="b"/>
              <a:pathLst>
                <a:path w="990" h="732">
                  <a:moveTo>
                    <a:pt x="0" y="71"/>
                  </a:moveTo>
                  <a:lnTo>
                    <a:pt x="26" y="95"/>
                  </a:lnTo>
                  <a:lnTo>
                    <a:pt x="23" y="113"/>
                  </a:lnTo>
                  <a:lnTo>
                    <a:pt x="30" y="124"/>
                  </a:lnTo>
                  <a:lnTo>
                    <a:pt x="19" y="141"/>
                  </a:lnTo>
                  <a:lnTo>
                    <a:pt x="135" y="101"/>
                  </a:lnTo>
                  <a:lnTo>
                    <a:pt x="283" y="194"/>
                  </a:lnTo>
                  <a:lnTo>
                    <a:pt x="405" y="130"/>
                  </a:lnTo>
                  <a:lnTo>
                    <a:pt x="475" y="145"/>
                  </a:lnTo>
                  <a:lnTo>
                    <a:pt x="564" y="232"/>
                  </a:lnTo>
                  <a:lnTo>
                    <a:pt x="597" y="232"/>
                  </a:lnTo>
                  <a:lnTo>
                    <a:pt x="625" y="293"/>
                  </a:lnTo>
                  <a:lnTo>
                    <a:pt x="618" y="409"/>
                  </a:lnTo>
                  <a:lnTo>
                    <a:pt x="639" y="422"/>
                  </a:lnTo>
                  <a:lnTo>
                    <a:pt x="642" y="401"/>
                  </a:lnTo>
                  <a:lnTo>
                    <a:pt x="671" y="401"/>
                  </a:lnTo>
                  <a:lnTo>
                    <a:pt x="642" y="457"/>
                  </a:lnTo>
                  <a:lnTo>
                    <a:pt x="718" y="533"/>
                  </a:lnTo>
                  <a:lnTo>
                    <a:pt x="730" y="512"/>
                  </a:lnTo>
                  <a:lnTo>
                    <a:pt x="736" y="565"/>
                  </a:lnTo>
                  <a:lnTo>
                    <a:pt x="760" y="576"/>
                  </a:lnTo>
                  <a:lnTo>
                    <a:pt x="787" y="641"/>
                  </a:lnTo>
                  <a:lnTo>
                    <a:pt x="814" y="641"/>
                  </a:lnTo>
                  <a:lnTo>
                    <a:pt x="871" y="702"/>
                  </a:lnTo>
                  <a:lnTo>
                    <a:pt x="903" y="706"/>
                  </a:lnTo>
                  <a:lnTo>
                    <a:pt x="903" y="715"/>
                  </a:lnTo>
                  <a:lnTo>
                    <a:pt x="880" y="732"/>
                  </a:lnTo>
                  <a:lnTo>
                    <a:pt x="931" y="725"/>
                  </a:lnTo>
                  <a:lnTo>
                    <a:pt x="964" y="711"/>
                  </a:lnTo>
                  <a:lnTo>
                    <a:pt x="981" y="626"/>
                  </a:lnTo>
                  <a:lnTo>
                    <a:pt x="990" y="630"/>
                  </a:lnTo>
                  <a:lnTo>
                    <a:pt x="983" y="512"/>
                  </a:lnTo>
                  <a:lnTo>
                    <a:pt x="969" y="477"/>
                  </a:lnTo>
                  <a:lnTo>
                    <a:pt x="863" y="306"/>
                  </a:lnTo>
                  <a:lnTo>
                    <a:pt x="779" y="145"/>
                  </a:lnTo>
                  <a:lnTo>
                    <a:pt x="728" y="12"/>
                  </a:lnTo>
                  <a:lnTo>
                    <a:pt x="715" y="10"/>
                  </a:lnTo>
                  <a:lnTo>
                    <a:pt x="669" y="0"/>
                  </a:lnTo>
                  <a:lnTo>
                    <a:pt x="656" y="14"/>
                  </a:lnTo>
                  <a:lnTo>
                    <a:pt x="663" y="65"/>
                  </a:lnTo>
                  <a:lnTo>
                    <a:pt x="644" y="61"/>
                  </a:lnTo>
                  <a:lnTo>
                    <a:pt x="641" y="40"/>
                  </a:lnTo>
                  <a:lnTo>
                    <a:pt x="327" y="57"/>
                  </a:lnTo>
                  <a:lnTo>
                    <a:pt x="304" y="23"/>
                  </a:lnTo>
                  <a:lnTo>
                    <a:pt x="0" y="50"/>
                  </a:lnTo>
                  <a:lnTo>
                    <a:pt x="0" y="71"/>
                  </a:lnTo>
                  <a:lnTo>
                    <a:pt x="0" y="71"/>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35" name="Freeform 2130"/>
            <p:cNvSpPr>
              <a:spLocks/>
            </p:cNvSpPr>
            <p:nvPr/>
          </p:nvSpPr>
          <p:spPr bwMode="auto">
            <a:xfrm>
              <a:off x="3909276" y="2385068"/>
              <a:ext cx="51352" cy="68259"/>
            </a:xfrm>
            <a:custGeom>
              <a:avLst/>
              <a:gdLst/>
              <a:ahLst/>
              <a:cxnLst>
                <a:cxn ang="0">
                  <a:pos x="19" y="99"/>
                </a:cxn>
                <a:cxn ang="0">
                  <a:pos x="55" y="86"/>
                </a:cxn>
                <a:cxn ang="0">
                  <a:pos x="55" y="46"/>
                </a:cxn>
                <a:cxn ang="0">
                  <a:pos x="65" y="55"/>
                </a:cxn>
                <a:cxn ang="0">
                  <a:pos x="66" y="74"/>
                </a:cxn>
                <a:cxn ang="0">
                  <a:pos x="74" y="74"/>
                </a:cxn>
                <a:cxn ang="0">
                  <a:pos x="85" y="55"/>
                </a:cxn>
                <a:cxn ang="0">
                  <a:pos x="74" y="34"/>
                </a:cxn>
                <a:cxn ang="0">
                  <a:pos x="55" y="30"/>
                </a:cxn>
                <a:cxn ang="0">
                  <a:pos x="42" y="4"/>
                </a:cxn>
                <a:cxn ang="0">
                  <a:pos x="30" y="0"/>
                </a:cxn>
                <a:cxn ang="0">
                  <a:pos x="0" y="10"/>
                </a:cxn>
                <a:cxn ang="0">
                  <a:pos x="19" y="99"/>
                </a:cxn>
                <a:cxn ang="0">
                  <a:pos x="19" y="99"/>
                </a:cxn>
              </a:cxnLst>
              <a:rect l="0" t="0" r="r" b="b"/>
              <a:pathLst>
                <a:path w="85" h="99">
                  <a:moveTo>
                    <a:pt x="19" y="99"/>
                  </a:moveTo>
                  <a:lnTo>
                    <a:pt x="55" y="86"/>
                  </a:lnTo>
                  <a:lnTo>
                    <a:pt x="55" y="46"/>
                  </a:lnTo>
                  <a:lnTo>
                    <a:pt x="65" y="55"/>
                  </a:lnTo>
                  <a:lnTo>
                    <a:pt x="66" y="74"/>
                  </a:lnTo>
                  <a:lnTo>
                    <a:pt x="74" y="74"/>
                  </a:lnTo>
                  <a:lnTo>
                    <a:pt x="85" y="55"/>
                  </a:lnTo>
                  <a:lnTo>
                    <a:pt x="74" y="34"/>
                  </a:lnTo>
                  <a:lnTo>
                    <a:pt x="55" y="30"/>
                  </a:lnTo>
                  <a:lnTo>
                    <a:pt x="42" y="4"/>
                  </a:lnTo>
                  <a:lnTo>
                    <a:pt x="30" y="0"/>
                  </a:lnTo>
                  <a:lnTo>
                    <a:pt x="0" y="10"/>
                  </a:lnTo>
                  <a:lnTo>
                    <a:pt x="19" y="99"/>
                  </a:lnTo>
                  <a:lnTo>
                    <a:pt x="19" y="99"/>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36" name="Freeform 2132"/>
            <p:cNvSpPr>
              <a:spLocks/>
            </p:cNvSpPr>
            <p:nvPr/>
          </p:nvSpPr>
          <p:spPr bwMode="auto">
            <a:xfrm>
              <a:off x="3755221" y="2116214"/>
              <a:ext cx="110041" cy="234030"/>
            </a:xfrm>
            <a:custGeom>
              <a:avLst/>
              <a:gdLst/>
              <a:ahLst/>
              <a:cxnLst>
                <a:cxn ang="0">
                  <a:pos x="28" y="139"/>
                </a:cxn>
                <a:cxn ang="0">
                  <a:pos x="36" y="200"/>
                </a:cxn>
                <a:cxn ang="0">
                  <a:pos x="82" y="339"/>
                </a:cxn>
                <a:cxn ang="0">
                  <a:pos x="160" y="322"/>
                </a:cxn>
                <a:cxn ang="0">
                  <a:pos x="154" y="124"/>
                </a:cxn>
                <a:cxn ang="0">
                  <a:pos x="175" y="86"/>
                </a:cxn>
                <a:cxn ang="0">
                  <a:pos x="177" y="0"/>
                </a:cxn>
                <a:cxn ang="0">
                  <a:pos x="0" y="42"/>
                </a:cxn>
                <a:cxn ang="0">
                  <a:pos x="28" y="139"/>
                </a:cxn>
                <a:cxn ang="0">
                  <a:pos x="28" y="139"/>
                </a:cxn>
              </a:cxnLst>
              <a:rect l="0" t="0" r="r" b="b"/>
              <a:pathLst>
                <a:path w="177" h="339">
                  <a:moveTo>
                    <a:pt x="28" y="139"/>
                  </a:moveTo>
                  <a:lnTo>
                    <a:pt x="36" y="200"/>
                  </a:lnTo>
                  <a:lnTo>
                    <a:pt x="82" y="339"/>
                  </a:lnTo>
                  <a:lnTo>
                    <a:pt x="160" y="322"/>
                  </a:lnTo>
                  <a:lnTo>
                    <a:pt x="154" y="124"/>
                  </a:lnTo>
                  <a:lnTo>
                    <a:pt x="175" y="86"/>
                  </a:lnTo>
                  <a:lnTo>
                    <a:pt x="177" y="0"/>
                  </a:lnTo>
                  <a:lnTo>
                    <a:pt x="0" y="42"/>
                  </a:lnTo>
                  <a:lnTo>
                    <a:pt x="28" y="139"/>
                  </a:lnTo>
                  <a:lnTo>
                    <a:pt x="28" y="139"/>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grpSp>
          <p:nvGrpSpPr>
            <p:cNvPr id="37" name="Group 2196"/>
            <p:cNvGrpSpPr>
              <a:grpSpLocks/>
            </p:cNvGrpSpPr>
            <p:nvPr/>
          </p:nvGrpSpPr>
          <p:grpSpPr bwMode="auto">
            <a:xfrm>
              <a:off x="1304487" y="4103959"/>
              <a:ext cx="588346" cy="378908"/>
              <a:chOff x="2000" y="3530"/>
              <a:chExt cx="436" cy="296"/>
            </a:xfrm>
            <a:grpFill/>
          </p:grpSpPr>
          <p:sp>
            <p:nvSpPr>
              <p:cNvPr id="79" name="Freeform 2180"/>
              <p:cNvSpPr>
                <a:spLocks/>
              </p:cNvSpPr>
              <p:nvPr/>
            </p:nvSpPr>
            <p:spPr bwMode="auto">
              <a:xfrm>
                <a:off x="2328" y="3711"/>
                <a:ext cx="108" cy="115"/>
              </a:xfrm>
              <a:custGeom>
                <a:avLst/>
                <a:gdLst/>
                <a:ahLst/>
                <a:cxnLst>
                  <a:cxn ang="0">
                    <a:pos x="242" y="784"/>
                  </a:cxn>
                  <a:cxn ang="0">
                    <a:pos x="299" y="764"/>
                  </a:cxn>
                  <a:cxn ang="0">
                    <a:pos x="292" y="734"/>
                  </a:cxn>
                  <a:cxn ang="0">
                    <a:pos x="380" y="682"/>
                  </a:cxn>
                  <a:cxn ang="0">
                    <a:pos x="453" y="589"/>
                  </a:cxn>
                  <a:cxn ang="0">
                    <a:pos x="503" y="632"/>
                  </a:cxn>
                  <a:cxn ang="0">
                    <a:pos x="599" y="579"/>
                  </a:cxn>
                  <a:cxn ang="0">
                    <a:pos x="649" y="550"/>
                  </a:cxn>
                  <a:cxn ang="0">
                    <a:pos x="673" y="499"/>
                  </a:cxn>
                  <a:cxn ang="0">
                    <a:pos x="746" y="457"/>
                  </a:cxn>
                  <a:cxn ang="0">
                    <a:pos x="755" y="416"/>
                  </a:cxn>
                  <a:cxn ang="0">
                    <a:pos x="681" y="396"/>
                  </a:cxn>
                  <a:cxn ang="0">
                    <a:pos x="649" y="286"/>
                  </a:cxn>
                  <a:cxn ang="0">
                    <a:pos x="577" y="304"/>
                  </a:cxn>
                  <a:cxn ang="0">
                    <a:pos x="577" y="233"/>
                  </a:cxn>
                  <a:cxn ang="0">
                    <a:pos x="542" y="194"/>
                  </a:cxn>
                  <a:cxn ang="0">
                    <a:pos x="430" y="122"/>
                  </a:cxn>
                  <a:cxn ang="0">
                    <a:pos x="347" y="112"/>
                  </a:cxn>
                  <a:cxn ang="0">
                    <a:pos x="308" y="71"/>
                  </a:cxn>
                  <a:cxn ang="0">
                    <a:pos x="128" y="0"/>
                  </a:cxn>
                  <a:cxn ang="0">
                    <a:pos x="105" y="21"/>
                  </a:cxn>
                  <a:cxn ang="0">
                    <a:pos x="105" y="81"/>
                  </a:cxn>
                  <a:cxn ang="0">
                    <a:pos x="138" y="100"/>
                  </a:cxn>
                  <a:cxn ang="0">
                    <a:pos x="138" y="163"/>
                  </a:cxn>
                  <a:cxn ang="0">
                    <a:pos x="112" y="203"/>
                  </a:cxn>
                  <a:cxn ang="0">
                    <a:pos x="88" y="233"/>
                  </a:cxn>
                  <a:cxn ang="0">
                    <a:pos x="41" y="244"/>
                  </a:cxn>
                  <a:cxn ang="0">
                    <a:pos x="0" y="323"/>
                  </a:cxn>
                  <a:cxn ang="0">
                    <a:pos x="96" y="530"/>
                  </a:cxn>
                  <a:cxn ang="0">
                    <a:pos x="96" y="661"/>
                  </a:cxn>
                  <a:cxn ang="0">
                    <a:pos x="79" y="701"/>
                  </a:cxn>
                  <a:cxn ang="0">
                    <a:pos x="96" y="753"/>
                  </a:cxn>
                  <a:cxn ang="0">
                    <a:pos x="209" y="805"/>
                  </a:cxn>
                  <a:cxn ang="0">
                    <a:pos x="242" y="784"/>
                  </a:cxn>
                  <a:cxn ang="0">
                    <a:pos x="242" y="784"/>
                  </a:cxn>
                </a:cxnLst>
                <a:rect l="0" t="0" r="r" b="b"/>
                <a:pathLst>
                  <a:path w="755" h="805">
                    <a:moveTo>
                      <a:pt x="242" y="784"/>
                    </a:moveTo>
                    <a:lnTo>
                      <a:pt x="299" y="764"/>
                    </a:lnTo>
                    <a:lnTo>
                      <a:pt x="292" y="734"/>
                    </a:lnTo>
                    <a:lnTo>
                      <a:pt x="380" y="682"/>
                    </a:lnTo>
                    <a:lnTo>
                      <a:pt x="453" y="589"/>
                    </a:lnTo>
                    <a:lnTo>
                      <a:pt x="503" y="632"/>
                    </a:lnTo>
                    <a:lnTo>
                      <a:pt x="599" y="579"/>
                    </a:lnTo>
                    <a:lnTo>
                      <a:pt x="649" y="550"/>
                    </a:lnTo>
                    <a:lnTo>
                      <a:pt x="673" y="499"/>
                    </a:lnTo>
                    <a:lnTo>
                      <a:pt x="746" y="457"/>
                    </a:lnTo>
                    <a:lnTo>
                      <a:pt x="755" y="416"/>
                    </a:lnTo>
                    <a:lnTo>
                      <a:pt x="681" y="396"/>
                    </a:lnTo>
                    <a:lnTo>
                      <a:pt x="649" y="286"/>
                    </a:lnTo>
                    <a:lnTo>
                      <a:pt x="577" y="304"/>
                    </a:lnTo>
                    <a:lnTo>
                      <a:pt x="577" y="233"/>
                    </a:lnTo>
                    <a:lnTo>
                      <a:pt x="542" y="194"/>
                    </a:lnTo>
                    <a:lnTo>
                      <a:pt x="430" y="122"/>
                    </a:lnTo>
                    <a:lnTo>
                      <a:pt x="347" y="112"/>
                    </a:lnTo>
                    <a:lnTo>
                      <a:pt x="308" y="71"/>
                    </a:lnTo>
                    <a:lnTo>
                      <a:pt x="128" y="0"/>
                    </a:lnTo>
                    <a:lnTo>
                      <a:pt x="105" y="21"/>
                    </a:lnTo>
                    <a:lnTo>
                      <a:pt x="105" y="81"/>
                    </a:lnTo>
                    <a:lnTo>
                      <a:pt x="138" y="100"/>
                    </a:lnTo>
                    <a:lnTo>
                      <a:pt x="138" y="163"/>
                    </a:lnTo>
                    <a:lnTo>
                      <a:pt x="112" y="203"/>
                    </a:lnTo>
                    <a:lnTo>
                      <a:pt x="88" y="233"/>
                    </a:lnTo>
                    <a:lnTo>
                      <a:pt x="41" y="244"/>
                    </a:lnTo>
                    <a:lnTo>
                      <a:pt x="0" y="323"/>
                    </a:lnTo>
                    <a:lnTo>
                      <a:pt x="96" y="530"/>
                    </a:lnTo>
                    <a:lnTo>
                      <a:pt x="96" y="661"/>
                    </a:lnTo>
                    <a:lnTo>
                      <a:pt x="79" y="701"/>
                    </a:lnTo>
                    <a:lnTo>
                      <a:pt x="96" y="753"/>
                    </a:lnTo>
                    <a:lnTo>
                      <a:pt x="209" y="805"/>
                    </a:lnTo>
                    <a:lnTo>
                      <a:pt x="242" y="784"/>
                    </a:lnTo>
                    <a:lnTo>
                      <a:pt x="242" y="784"/>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80" name="Freeform 2181"/>
              <p:cNvSpPr>
                <a:spLocks/>
              </p:cNvSpPr>
              <p:nvPr/>
            </p:nvSpPr>
            <p:spPr bwMode="auto">
              <a:xfrm>
                <a:off x="2269" y="3637"/>
                <a:ext cx="64" cy="41"/>
              </a:xfrm>
              <a:custGeom>
                <a:avLst/>
                <a:gdLst/>
                <a:ahLst/>
                <a:cxnLst>
                  <a:cxn ang="0">
                    <a:pos x="447" y="192"/>
                  </a:cxn>
                  <a:cxn ang="0">
                    <a:pos x="447" y="133"/>
                  </a:cxn>
                  <a:cxn ang="0">
                    <a:pos x="367" y="112"/>
                  </a:cxn>
                  <a:cxn ang="0">
                    <a:pos x="352" y="71"/>
                  </a:cxn>
                  <a:cxn ang="0">
                    <a:pos x="318" y="71"/>
                  </a:cxn>
                  <a:cxn ang="0">
                    <a:pos x="286" y="23"/>
                  </a:cxn>
                  <a:cxn ang="0">
                    <a:pos x="197" y="23"/>
                  </a:cxn>
                  <a:cxn ang="0">
                    <a:pos x="134" y="71"/>
                  </a:cxn>
                  <a:cxn ang="0">
                    <a:pos x="84" y="0"/>
                  </a:cxn>
                  <a:cxn ang="0">
                    <a:pos x="44" y="0"/>
                  </a:cxn>
                  <a:cxn ang="0">
                    <a:pos x="0" y="41"/>
                  </a:cxn>
                  <a:cxn ang="0">
                    <a:pos x="26" y="112"/>
                  </a:cxn>
                  <a:cxn ang="0">
                    <a:pos x="99" y="154"/>
                  </a:cxn>
                  <a:cxn ang="0">
                    <a:pos x="155" y="214"/>
                  </a:cxn>
                  <a:cxn ang="0">
                    <a:pos x="141" y="246"/>
                  </a:cxn>
                  <a:cxn ang="0">
                    <a:pos x="239" y="286"/>
                  </a:cxn>
                  <a:cxn ang="0">
                    <a:pos x="310" y="235"/>
                  </a:cxn>
                  <a:cxn ang="0">
                    <a:pos x="393" y="235"/>
                  </a:cxn>
                  <a:cxn ang="0">
                    <a:pos x="447" y="192"/>
                  </a:cxn>
                  <a:cxn ang="0">
                    <a:pos x="447" y="192"/>
                  </a:cxn>
                </a:cxnLst>
                <a:rect l="0" t="0" r="r" b="b"/>
                <a:pathLst>
                  <a:path w="447" h="286">
                    <a:moveTo>
                      <a:pt x="447" y="192"/>
                    </a:moveTo>
                    <a:lnTo>
                      <a:pt x="447" y="133"/>
                    </a:lnTo>
                    <a:lnTo>
                      <a:pt x="367" y="112"/>
                    </a:lnTo>
                    <a:lnTo>
                      <a:pt x="352" y="71"/>
                    </a:lnTo>
                    <a:lnTo>
                      <a:pt x="318" y="71"/>
                    </a:lnTo>
                    <a:lnTo>
                      <a:pt x="286" y="23"/>
                    </a:lnTo>
                    <a:lnTo>
                      <a:pt x="197" y="23"/>
                    </a:lnTo>
                    <a:lnTo>
                      <a:pt x="134" y="71"/>
                    </a:lnTo>
                    <a:lnTo>
                      <a:pt x="84" y="0"/>
                    </a:lnTo>
                    <a:lnTo>
                      <a:pt x="44" y="0"/>
                    </a:lnTo>
                    <a:lnTo>
                      <a:pt x="0" y="41"/>
                    </a:lnTo>
                    <a:lnTo>
                      <a:pt x="26" y="112"/>
                    </a:lnTo>
                    <a:lnTo>
                      <a:pt x="99" y="154"/>
                    </a:lnTo>
                    <a:lnTo>
                      <a:pt x="155" y="214"/>
                    </a:lnTo>
                    <a:lnTo>
                      <a:pt x="141" y="246"/>
                    </a:lnTo>
                    <a:lnTo>
                      <a:pt x="239" y="286"/>
                    </a:lnTo>
                    <a:lnTo>
                      <a:pt x="310" y="235"/>
                    </a:lnTo>
                    <a:lnTo>
                      <a:pt x="393" y="235"/>
                    </a:lnTo>
                    <a:lnTo>
                      <a:pt x="447" y="192"/>
                    </a:lnTo>
                    <a:lnTo>
                      <a:pt x="447" y="192"/>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81" name="Freeform 2182"/>
              <p:cNvSpPr>
                <a:spLocks/>
              </p:cNvSpPr>
              <p:nvPr/>
            </p:nvSpPr>
            <p:spPr bwMode="auto">
              <a:xfrm>
                <a:off x="2271" y="3669"/>
                <a:ext cx="14" cy="14"/>
              </a:xfrm>
              <a:custGeom>
                <a:avLst/>
                <a:gdLst/>
                <a:ahLst/>
                <a:cxnLst>
                  <a:cxn ang="0">
                    <a:pos x="96" y="94"/>
                  </a:cxn>
                  <a:cxn ang="0">
                    <a:pos x="81" y="0"/>
                  </a:cxn>
                  <a:cxn ang="0">
                    <a:pos x="0" y="80"/>
                  </a:cxn>
                  <a:cxn ang="0">
                    <a:pos x="8" y="101"/>
                  </a:cxn>
                  <a:cxn ang="0">
                    <a:pos x="96" y="94"/>
                  </a:cxn>
                  <a:cxn ang="0">
                    <a:pos x="96" y="94"/>
                  </a:cxn>
                </a:cxnLst>
                <a:rect l="0" t="0" r="r" b="b"/>
                <a:pathLst>
                  <a:path w="96" h="101">
                    <a:moveTo>
                      <a:pt x="96" y="94"/>
                    </a:moveTo>
                    <a:lnTo>
                      <a:pt x="81" y="0"/>
                    </a:lnTo>
                    <a:lnTo>
                      <a:pt x="0" y="80"/>
                    </a:lnTo>
                    <a:lnTo>
                      <a:pt x="8" y="101"/>
                    </a:lnTo>
                    <a:lnTo>
                      <a:pt x="96" y="94"/>
                    </a:lnTo>
                    <a:lnTo>
                      <a:pt x="96" y="94"/>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82" name="Freeform 2183"/>
              <p:cNvSpPr>
                <a:spLocks/>
              </p:cNvSpPr>
              <p:nvPr/>
            </p:nvSpPr>
            <p:spPr bwMode="auto">
              <a:xfrm>
                <a:off x="2238" y="3643"/>
                <a:ext cx="22" cy="20"/>
              </a:xfrm>
              <a:custGeom>
                <a:avLst/>
                <a:gdLst/>
                <a:ahLst/>
                <a:cxnLst>
                  <a:cxn ang="0">
                    <a:pos x="138" y="144"/>
                  </a:cxn>
                  <a:cxn ang="0">
                    <a:pos x="153" y="92"/>
                  </a:cxn>
                  <a:cxn ang="0">
                    <a:pos x="104" y="42"/>
                  </a:cxn>
                  <a:cxn ang="0">
                    <a:pos x="98" y="0"/>
                  </a:cxn>
                  <a:cxn ang="0">
                    <a:pos x="0" y="0"/>
                  </a:cxn>
                  <a:cxn ang="0">
                    <a:pos x="0" y="50"/>
                  </a:cxn>
                  <a:cxn ang="0">
                    <a:pos x="48" y="92"/>
                  </a:cxn>
                  <a:cxn ang="0">
                    <a:pos x="138" y="144"/>
                  </a:cxn>
                  <a:cxn ang="0">
                    <a:pos x="138" y="144"/>
                  </a:cxn>
                </a:cxnLst>
                <a:rect l="0" t="0" r="r" b="b"/>
                <a:pathLst>
                  <a:path w="153" h="144">
                    <a:moveTo>
                      <a:pt x="138" y="144"/>
                    </a:moveTo>
                    <a:lnTo>
                      <a:pt x="153" y="92"/>
                    </a:lnTo>
                    <a:lnTo>
                      <a:pt x="104" y="42"/>
                    </a:lnTo>
                    <a:lnTo>
                      <a:pt x="98" y="0"/>
                    </a:lnTo>
                    <a:lnTo>
                      <a:pt x="0" y="0"/>
                    </a:lnTo>
                    <a:lnTo>
                      <a:pt x="0" y="50"/>
                    </a:lnTo>
                    <a:lnTo>
                      <a:pt x="48" y="92"/>
                    </a:lnTo>
                    <a:lnTo>
                      <a:pt x="138" y="144"/>
                    </a:lnTo>
                    <a:lnTo>
                      <a:pt x="138" y="144"/>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83" name="Freeform 2184"/>
              <p:cNvSpPr>
                <a:spLocks/>
              </p:cNvSpPr>
              <p:nvPr/>
            </p:nvSpPr>
            <p:spPr bwMode="auto">
              <a:xfrm>
                <a:off x="2217" y="3617"/>
                <a:ext cx="51" cy="17"/>
              </a:xfrm>
              <a:custGeom>
                <a:avLst/>
                <a:gdLst/>
                <a:ahLst/>
                <a:cxnLst>
                  <a:cxn ang="0">
                    <a:pos x="357" y="51"/>
                  </a:cxn>
                  <a:cxn ang="0">
                    <a:pos x="325" y="19"/>
                  </a:cxn>
                  <a:cxn ang="0">
                    <a:pos x="237" y="51"/>
                  </a:cxn>
                  <a:cxn ang="0">
                    <a:pos x="25" y="0"/>
                  </a:cxn>
                  <a:cxn ang="0">
                    <a:pos x="0" y="62"/>
                  </a:cxn>
                  <a:cxn ang="0">
                    <a:pos x="0" y="92"/>
                  </a:cxn>
                  <a:cxn ang="0">
                    <a:pos x="98" y="101"/>
                  </a:cxn>
                  <a:cxn ang="0">
                    <a:pos x="147" y="77"/>
                  </a:cxn>
                  <a:cxn ang="0">
                    <a:pos x="195" y="123"/>
                  </a:cxn>
                  <a:cxn ang="0">
                    <a:pos x="276" y="123"/>
                  </a:cxn>
                  <a:cxn ang="0">
                    <a:pos x="325" y="92"/>
                  </a:cxn>
                  <a:cxn ang="0">
                    <a:pos x="357" y="51"/>
                  </a:cxn>
                  <a:cxn ang="0">
                    <a:pos x="357" y="51"/>
                  </a:cxn>
                </a:cxnLst>
                <a:rect l="0" t="0" r="r" b="b"/>
                <a:pathLst>
                  <a:path w="357" h="123">
                    <a:moveTo>
                      <a:pt x="357" y="51"/>
                    </a:moveTo>
                    <a:lnTo>
                      <a:pt x="325" y="19"/>
                    </a:lnTo>
                    <a:lnTo>
                      <a:pt x="237" y="51"/>
                    </a:lnTo>
                    <a:lnTo>
                      <a:pt x="25" y="0"/>
                    </a:lnTo>
                    <a:lnTo>
                      <a:pt x="0" y="62"/>
                    </a:lnTo>
                    <a:lnTo>
                      <a:pt x="0" y="92"/>
                    </a:lnTo>
                    <a:lnTo>
                      <a:pt x="98" y="101"/>
                    </a:lnTo>
                    <a:lnTo>
                      <a:pt x="147" y="77"/>
                    </a:lnTo>
                    <a:lnTo>
                      <a:pt x="195" y="123"/>
                    </a:lnTo>
                    <a:lnTo>
                      <a:pt x="276" y="123"/>
                    </a:lnTo>
                    <a:lnTo>
                      <a:pt x="325" y="92"/>
                    </a:lnTo>
                    <a:lnTo>
                      <a:pt x="357" y="51"/>
                    </a:lnTo>
                    <a:lnTo>
                      <a:pt x="357" y="51"/>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84" name="Freeform 2185"/>
              <p:cNvSpPr>
                <a:spLocks/>
              </p:cNvSpPr>
              <p:nvPr/>
            </p:nvSpPr>
            <p:spPr bwMode="auto">
              <a:xfrm>
                <a:off x="2132" y="3576"/>
                <a:ext cx="55" cy="41"/>
              </a:xfrm>
              <a:custGeom>
                <a:avLst/>
                <a:gdLst/>
                <a:ahLst/>
                <a:cxnLst>
                  <a:cxn ang="0">
                    <a:pos x="374" y="253"/>
                  </a:cxn>
                  <a:cxn ang="0">
                    <a:pos x="381" y="221"/>
                  </a:cxn>
                  <a:cxn ang="0">
                    <a:pos x="341" y="212"/>
                  </a:cxn>
                  <a:cxn ang="0">
                    <a:pos x="341" y="142"/>
                  </a:cxn>
                  <a:cxn ang="0">
                    <a:pos x="300" y="172"/>
                  </a:cxn>
                  <a:cxn ang="0">
                    <a:pos x="260" y="101"/>
                  </a:cxn>
                  <a:cxn ang="0">
                    <a:pos x="291" y="101"/>
                  </a:cxn>
                  <a:cxn ang="0">
                    <a:pos x="211" y="0"/>
                  </a:cxn>
                  <a:cxn ang="0">
                    <a:pos x="162" y="0"/>
                  </a:cxn>
                  <a:cxn ang="0">
                    <a:pos x="113" y="81"/>
                  </a:cxn>
                  <a:cxn ang="0">
                    <a:pos x="0" y="81"/>
                  </a:cxn>
                  <a:cxn ang="0">
                    <a:pos x="42" y="183"/>
                  </a:cxn>
                  <a:cxn ang="0">
                    <a:pos x="88" y="263"/>
                  </a:cxn>
                  <a:cxn ang="0">
                    <a:pos x="195" y="263"/>
                  </a:cxn>
                  <a:cxn ang="0">
                    <a:pos x="171" y="221"/>
                  </a:cxn>
                  <a:cxn ang="0">
                    <a:pos x="226" y="221"/>
                  </a:cxn>
                  <a:cxn ang="0">
                    <a:pos x="252" y="235"/>
                  </a:cxn>
                  <a:cxn ang="0">
                    <a:pos x="283" y="284"/>
                  </a:cxn>
                  <a:cxn ang="0">
                    <a:pos x="374" y="253"/>
                  </a:cxn>
                  <a:cxn ang="0">
                    <a:pos x="374" y="253"/>
                  </a:cxn>
                </a:cxnLst>
                <a:rect l="0" t="0" r="r" b="b"/>
                <a:pathLst>
                  <a:path w="381" h="284">
                    <a:moveTo>
                      <a:pt x="374" y="253"/>
                    </a:moveTo>
                    <a:lnTo>
                      <a:pt x="381" y="221"/>
                    </a:lnTo>
                    <a:lnTo>
                      <a:pt x="341" y="212"/>
                    </a:lnTo>
                    <a:lnTo>
                      <a:pt x="341" y="142"/>
                    </a:lnTo>
                    <a:lnTo>
                      <a:pt x="300" y="172"/>
                    </a:lnTo>
                    <a:lnTo>
                      <a:pt x="260" y="101"/>
                    </a:lnTo>
                    <a:lnTo>
                      <a:pt x="291" y="101"/>
                    </a:lnTo>
                    <a:lnTo>
                      <a:pt x="211" y="0"/>
                    </a:lnTo>
                    <a:lnTo>
                      <a:pt x="162" y="0"/>
                    </a:lnTo>
                    <a:lnTo>
                      <a:pt x="113" y="81"/>
                    </a:lnTo>
                    <a:lnTo>
                      <a:pt x="0" y="81"/>
                    </a:lnTo>
                    <a:lnTo>
                      <a:pt x="42" y="183"/>
                    </a:lnTo>
                    <a:lnTo>
                      <a:pt x="88" y="263"/>
                    </a:lnTo>
                    <a:lnTo>
                      <a:pt x="195" y="263"/>
                    </a:lnTo>
                    <a:lnTo>
                      <a:pt x="171" y="221"/>
                    </a:lnTo>
                    <a:lnTo>
                      <a:pt x="226" y="221"/>
                    </a:lnTo>
                    <a:lnTo>
                      <a:pt x="252" y="235"/>
                    </a:lnTo>
                    <a:lnTo>
                      <a:pt x="283" y="284"/>
                    </a:lnTo>
                    <a:lnTo>
                      <a:pt x="374" y="253"/>
                    </a:lnTo>
                    <a:lnTo>
                      <a:pt x="374" y="253"/>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85" name="Freeform 2186"/>
              <p:cNvSpPr>
                <a:spLocks/>
              </p:cNvSpPr>
              <p:nvPr/>
            </p:nvSpPr>
            <p:spPr bwMode="auto">
              <a:xfrm>
                <a:off x="2040" y="3533"/>
                <a:ext cx="44" cy="36"/>
              </a:xfrm>
              <a:custGeom>
                <a:avLst/>
                <a:gdLst/>
                <a:ahLst/>
                <a:cxnLst>
                  <a:cxn ang="0">
                    <a:pos x="212" y="224"/>
                  </a:cxn>
                  <a:cxn ang="0">
                    <a:pos x="236" y="196"/>
                  </a:cxn>
                  <a:cxn ang="0">
                    <a:pos x="250" y="174"/>
                  </a:cxn>
                  <a:cxn ang="0">
                    <a:pos x="250" y="123"/>
                  </a:cxn>
                  <a:cxn ang="0">
                    <a:pos x="308" y="92"/>
                  </a:cxn>
                  <a:cxn ang="0">
                    <a:pos x="308" y="43"/>
                  </a:cxn>
                  <a:cxn ang="0">
                    <a:pos x="276" y="0"/>
                  </a:cxn>
                  <a:cxn ang="0">
                    <a:pos x="186" y="0"/>
                  </a:cxn>
                  <a:cxn ang="0">
                    <a:pos x="145" y="10"/>
                  </a:cxn>
                  <a:cxn ang="0">
                    <a:pos x="41" y="52"/>
                  </a:cxn>
                  <a:cxn ang="0">
                    <a:pos x="0" y="113"/>
                  </a:cxn>
                  <a:cxn ang="0">
                    <a:pos x="0" y="184"/>
                  </a:cxn>
                  <a:cxn ang="0">
                    <a:pos x="106" y="196"/>
                  </a:cxn>
                  <a:cxn ang="0">
                    <a:pos x="138" y="255"/>
                  </a:cxn>
                  <a:cxn ang="0">
                    <a:pos x="186" y="233"/>
                  </a:cxn>
                  <a:cxn ang="0">
                    <a:pos x="212" y="224"/>
                  </a:cxn>
                  <a:cxn ang="0">
                    <a:pos x="212" y="224"/>
                  </a:cxn>
                </a:cxnLst>
                <a:rect l="0" t="0" r="r" b="b"/>
                <a:pathLst>
                  <a:path w="308" h="255">
                    <a:moveTo>
                      <a:pt x="212" y="224"/>
                    </a:moveTo>
                    <a:lnTo>
                      <a:pt x="236" y="196"/>
                    </a:lnTo>
                    <a:lnTo>
                      <a:pt x="250" y="174"/>
                    </a:lnTo>
                    <a:lnTo>
                      <a:pt x="250" y="123"/>
                    </a:lnTo>
                    <a:lnTo>
                      <a:pt x="308" y="92"/>
                    </a:lnTo>
                    <a:lnTo>
                      <a:pt x="308" y="43"/>
                    </a:lnTo>
                    <a:lnTo>
                      <a:pt x="276" y="0"/>
                    </a:lnTo>
                    <a:lnTo>
                      <a:pt x="186" y="0"/>
                    </a:lnTo>
                    <a:lnTo>
                      <a:pt x="145" y="10"/>
                    </a:lnTo>
                    <a:lnTo>
                      <a:pt x="41" y="52"/>
                    </a:lnTo>
                    <a:lnTo>
                      <a:pt x="0" y="113"/>
                    </a:lnTo>
                    <a:lnTo>
                      <a:pt x="0" y="184"/>
                    </a:lnTo>
                    <a:lnTo>
                      <a:pt x="106" y="196"/>
                    </a:lnTo>
                    <a:lnTo>
                      <a:pt x="138" y="255"/>
                    </a:lnTo>
                    <a:lnTo>
                      <a:pt x="186" y="233"/>
                    </a:lnTo>
                    <a:lnTo>
                      <a:pt x="212" y="224"/>
                    </a:lnTo>
                    <a:lnTo>
                      <a:pt x="212" y="224"/>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86" name="Freeform 2187"/>
              <p:cNvSpPr>
                <a:spLocks/>
              </p:cNvSpPr>
              <p:nvPr/>
            </p:nvSpPr>
            <p:spPr bwMode="auto">
              <a:xfrm>
                <a:off x="2002" y="3555"/>
                <a:ext cx="20" cy="22"/>
              </a:xfrm>
              <a:custGeom>
                <a:avLst/>
                <a:gdLst/>
                <a:ahLst/>
                <a:cxnLst>
                  <a:cxn ang="0">
                    <a:pos x="16" y="153"/>
                  </a:cxn>
                  <a:cxn ang="0">
                    <a:pos x="38" y="91"/>
                  </a:cxn>
                  <a:cxn ang="0">
                    <a:pos x="104" y="62"/>
                  </a:cxn>
                  <a:cxn ang="0">
                    <a:pos x="104" y="43"/>
                  </a:cxn>
                  <a:cxn ang="0">
                    <a:pos x="137" y="0"/>
                  </a:cxn>
                  <a:cxn ang="0">
                    <a:pos x="88" y="0"/>
                  </a:cxn>
                  <a:cxn ang="0">
                    <a:pos x="56" y="52"/>
                  </a:cxn>
                  <a:cxn ang="0">
                    <a:pos x="6" y="62"/>
                  </a:cxn>
                  <a:cxn ang="0">
                    <a:pos x="0" y="153"/>
                  </a:cxn>
                  <a:cxn ang="0">
                    <a:pos x="16" y="153"/>
                  </a:cxn>
                  <a:cxn ang="0">
                    <a:pos x="16" y="153"/>
                  </a:cxn>
                </a:cxnLst>
                <a:rect l="0" t="0" r="r" b="b"/>
                <a:pathLst>
                  <a:path w="137" h="153">
                    <a:moveTo>
                      <a:pt x="16" y="153"/>
                    </a:moveTo>
                    <a:lnTo>
                      <a:pt x="38" y="91"/>
                    </a:lnTo>
                    <a:lnTo>
                      <a:pt x="104" y="62"/>
                    </a:lnTo>
                    <a:lnTo>
                      <a:pt x="104" y="43"/>
                    </a:lnTo>
                    <a:lnTo>
                      <a:pt x="137" y="0"/>
                    </a:lnTo>
                    <a:lnTo>
                      <a:pt x="88" y="0"/>
                    </a:lnTo>
                    <a:lnTo>
                      <a:pt x="56" y="52"/>
                    </a:lnTo>
                    <a:lnTo>
                      <a:pt x="6" y="62"/>
                    </a:lnTo>
                    <a:lnTo>
                      <a:pt x="0" y="153"/>
                    </a:lnTo>
                    <a:lnTo>
                      <a:pt x="16" y="153"/>
                    </a:lnTo>
                    <a:lnTo>
                      <a:pt x="16" y="153"/>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87" name="Freeform 2188"/>
              <p:cNvSpPr>
                <a:spLocks/>
              </p:cNvSpPr>
              <p:nvPr/>
            </p:nvSpPr>
            <p:spPr bwMode="auto">
              <a:xfrm>
                <a:off x="2326" y="3708"/>
                <a:ext cx="108" cy="115"/>
              </a:xfrm>
              <a:custGeom>
                <a:avLst/>
                <a:gdLst/>
                <a:ahLst/>
                <a:cxnLst>
                  <a:cxn ang="0">
                    <a:pos x="243" y="784"/>
                  </a:cxn>
                  <a:cxn ang="0">
                    <a:pos x="299" y="766"/>
                  </a:cxn>
                  <a:cxn ang="0">
                    <a:pos x="292" y="736"/>
                  </a:cxn>
                  <a:cxn ang="0">
                    <a:pos x="380" y="684"/>
                  </a:cxn>
                  <a:cxn ang="0">
                    <a:pos x="453" y="590"/>
                  </a:cxn>
                  <a:cxn ang="0">
                    <a:pos x="503" y="634"/>
                  </a:cxn>
                  <a:cxn ang="0">
                    <a:pos x="599" y="581"/>
                  </a:cxn>
                  <a:cxn ang="0">
                    <a:pos x="648" y="551"/>
                  </a:cxn>
                  <a:cxn ang="0">
                    <a:pos x="673" y="501"/>
                  </a:cxn>
                  <a:cxn ang="0">
                    <a:pos x="745" y="459"/>
                  </a:cxn>
                  <a:cxn ang="0">
                    <a:pos x="755" y="418"/>
                  </a:cxn>
                  <a:cxn ang="0">
                    <a:pos x="681" y="398"/>
                  </a:cxn>
                  <a:cxn ang="0">
                    <a:pos x="648" y="288"/>
                  </a:cxn>
                  <a:cxn ang="0">
                    <a:pos x="576" y="305"/>
                  </a:cxn>
                  <a:cxn ang="0">
                    <a:pos x="576" y="235"/>
                  </a:cxn>
                  <a:cxn ang="0">
                    <a:pos x="542" y="196"/>
                  </a:cxn>
                  <a:cxn ang="0">
                    <a:pos x="430" y="124"/>
                  </a:cxn>
                  <a:cxn ang="0">
                    <a:pos x="347" y="114"/>
                  </a:cxn>
                  <a:cxn ang="0">
                    <a:pos x="307" y="73"/>
                  </a:cxn>
                  <a:cxn ang="0">
                    <a:pos x="129" y="0"/>
                  </a:cxn>
                  <a:cxn ang="0">
                    <a:pos x="105" y="22"/>
                  </a:cxn>
                  <a:cxn ang="0">
                    <a:pos x="105" y="82"/>
                  </a:cxn>
                  <a:cxn ang="0">
                    <a:pos x="137" y="102"/>
                  </a:cxn>
                  <a:cxn ang="0">
                    <a:pos x="137" y="165"/>
                  </a:cxn>
                  <a:cxn ang="0">
                    <a:pos x="112" y="205"/>
                  </a:cxn>
                  <a:cxn ang="0">
                    <a:pos x="88" y="235"/>
                  </a:cxn>
                  <a:cxn ang="0">
                    <a:pos x="41" y="246"/>
                  </a:cxn>
                  <a:cxn ang="0">
                    <a:pos x="0" y="325"/>
                  </a:cxn>
                  <a:cxn ang="0">
                    <a:pos x="96" y="531"/>
                  </a:cxn>
                  <a:cxn ang="0">
                    <a:pos x="96" y="663"/>
                  </a:cxn>
                  <a:cxn ang="0">
                    <a:pos x="79" y="702"/>
                  </a:cxn>
                  <a:cxn ang="0">
                    <a:pos x="96" y="755"/>
                  </a:cxn>
                  <a:cxn ang="0">
                    <a:pos x="209" y="806"/>
                  </a:cxn>
                  <a:cxn ang="0">
                    <a:pos x="243" y="784"/>
                  </a:cxn>
                  <a:cxn ang="0">
                    <a:pos x="243" y="784"/>
                  </a:cxn>
                </a:cxnLst>
                <a:rect l="0" t="0" r="r" b="b"/>
                <a:pathLst>
                  <a:path w="755" h="806">
                    <a:moveTo>
                      <a:pt x="243" y="784"/>
                    </a:moveTo>
                    <a:lnTo>
                      <a:pt x="299" y="766"/>
                    </a:lnTo>
                    <a:lnTo>
                      <a:pt x="292" y="736"/>
                    </a:lnTo>
                    <a:lnTo>
                      <a:pt x="380" y="684"/>
                    </a:lnTo>
                    <a:lnTo>
                      <a:pt x="453" y="590"/>
                    </a:lnTo>
                    <a:lnTo>
                      <a:pt x="503" y="634"/>
                    </a:lnTo>
                    <a:lnTo>
                      <a:pt x="599" y="581"/>
                    </a:lnTo>
                    <a:lnTo>
                      <a:pt x="648" y="551"/>
                    </a:lnTo>
                    <a:lnTo>
                      <a:pt x="673" y="501"/>
                    </a:lnTo>
                    <a:lnTo>
                      <a:pt x="745" y="459"/>
                    </a:lnTo>
                    <a:lnTo>
                      <a:pt x="755" y="418"/>
                    </a:lnTo>
                    <a:lnTo>
                      <a:pt x="681" y="398"/>
                    </a:lnTo>
                    <a:lnTo>
                      <a:pt x="648" y="288"/>
                    </a:lnTo>
                    <a:lnTo>
                      <a:pt x="576" y="305"/>
                    </a:lnTo>
                    <a:lnTo>
                      <a:pt x="576" y="235"/>
                    </a:lnTo>
                    <a:lnTo>
                      <a:pt x="542" y="196"/>
                    </a:lnTo>
                    <a:lnTo>
                      <a:pt x="430" y="124"/>
                    </a:lnTo>
                    <a:lnTo>
                      <a:pt x="347" y="114"/>
                    </a:lnTo>
                    <a:lnTo>
                      <a:pt x="307" y="73"/>
                    </a:lnTo>
                    <a:lnTo>
                      <a:pt x="129" y="0"/>
                    </a:lnTo>
                    <a:lnTo>
                      <a:pt x="105" y="22"/>
                    </a:lnTo>
                    <a:lnTo>
                      <a:pt x="105" y="82"/>
                    </a:lnTo>
                    <a:lnTo>
                      <a:pt x="137" y="102"/>
                    </a:lnTo>
                    <a:lnTo>
                      <a:pt x="137" y="165"/>
                    </a:lnTo>
                    <a:lnTo>
                      <a:pt x="112" y="205"/>
                    </a:lnTo>
                    <a:lnTo>
                      <a:pt x="88" y="235"/>
                    </a:lnTo>
                    <a:lnTo>
                      <a:pt x="41" y="246"/>
                    </a:lnTo>
                    <a:lnTo>
                      <a:pt x="0" y="325"/>
                    </a:lnTo>
                    <a:lnTo>
                      <a:pt x="96" y="531"/>
                    </a:lnTo>
                    <a:lnTo>
                      <a:pt x="96" y="663"/>
                    </a:lnTo>
                    <a:lnTo>
                      <a:pt x="79" y="702"/>
                    </a:lnTo>
                    <a:lnTo>
                      <a:pt x="96" y="755"/>
                    </a:lnTo>
                    <a:lnTo>
                      <a:pt x="209" y="806"/>
                    </a:lnTo>
                    <a:lnTo>
                      <a:pt x="243" y="784"/>
                    </a:lnTo>
                    <a:lnTo>
                      <a:pt x="243" y="784"/>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88" name="Freeform 2189"/>
              <p:cNvSpPr>
                <a:spLocks/>
              </p:cNvSpPr>
              <p:nvPr/>
            </p:nvSpPr>
            <p:spPr bwMode="auto">
              <a:xfrm>
                <a:off x="2267" y="3634"/>
                <a:ext cx="63" cy="40"/>
              </a:xfrm>
              <a:custGeom>
                <a:avLst/>
                <a:gdLst/>
                <a:ahLst/>
                <a:cxnLst>
                  <a:cxn ang="0">
                    <a:pos x="446" y="193"/>
                  </a:cxn>
                  <a:cxn ang="0">
                    <a:pos x="446" y="134"/>
                  </a:cxn>
                  <a:cxn ang="0">
                    <a:pos x="366" y="113"/>
                  </a:cxn>
                  <a:cxn ang="0">
                    <a:pos x="351" y="70"/>
                  </a:cxn>
                  <a:cxn ang="0">
                    <a:pos x="317" y="70"/>
                  </a:cxn>
                  <a:cxn ang="0">
                    <a:pos x="285" y="24"/>
                  </a:cxn>
                  <a:cxn ang="0">
                    <a:pos x="196" y="24"/>
                  </a:cxn>
                  <a:cxn ang="0">
                    <a:pos x="132" y="70"/>
                  </a:cxn>
                  <a:cxn ang="0">
                    <a:pos x="83" y="0"/>
                  </a:cxn>
                  <a:cxn ang="0">
                    <a:pos x="42" y="0"/>
                  </a:cxn>
                  <a:cxn ang="0">
                    <a:pos x="0" y="42"/>
                  </a:cxn>
                  <a:cxn ang="0">
                    <a:pos x="26" y="113"/>
                  </a:cxn>
                  <a:cxn ang="0">
                    <a:pos x="98" y="155"/>
                  </a:cxn>
                  <a:cxn ang="0">
                    <a:pos x="154" y="215"/>
                  </a:cxn>
                  <a:cxn ang="0">
                    <a:pos x="140" y="246"/>
                  </a:cxn>
                  <a:cxn ang="0">
                    <a:pos x="238" y="286"/>
                  </a:cxn>
                  <a:cxn ang="0">
                    <a:pos x="308" y="236"/>
                  </a:cxn>
                  <a:cxn ang="0">
                    <a:pos x="392" y="236"/>
                  </a:cxn>
                  <a:cxn ang="0">
                    <a:pos x="446" y="193"/>
                  </a:cxn>
                  <a:cxn ang="0">
                    <a:pos x="446" y="193"/>
                  </a:cxn>
                </a:cxnLst>
                <a:rect l="0" t="0" r="r" b="b"/>
                <a:pathLst>
                  <a:path w="446" h="286">
                    <a:moveTo>
                      <a:pt x="446" y="193"/>
                    </a:moveTo>
                    <a:lnTo>
                      <a:pt x="446" y="134"/>
                    </a:lnTo>
                    <a:lnTo>
                      <a:pt x="366" y="113"/>
                    </a:lnTo>
                    <a:lnTo>
                      <a:pt x="351" y="70"/>
                    </a:lnTo>
                    <a:lnTo>
                      <a:pt x="317" y="70"/>
                    </a:lnTo>
                    <a:lnTo>
                      <a:pt x="285" y="24"/>
                    </a:lnTo>
                    <a:lnTo>
                      <a:pt x="196" y="24"/>
                    </a:lnTo>
                    <a:lnTo>
                      <a:pt x="132" y="70"/>
                    </a:lnTo>
                    <a:lnTo>
                      <a:pt x="83" y="0"/>
                    </a:lnTo>
                    <a:lnTo>
                      <a:pt x="42" y="0"/>
                    </a:lnTo>
                    <a:lnTo>
                      <a:pt x="0" y="42"/>
                    </a:lnTo>
                    <a:lnTo>
                      <a:pt x="26" y="113"/>
                    </a:lnTo>
                    <a:lnTo>
                      <a:pt x="98" y="155"/>
                    </a:lnTo>
                    <a:lnTo>
                      <a:pt x="154" y="215"/>
                    </a:lnTo>
                    <a:lnTo>
                      <a:pt x="140" y="246"/>
                    </a:lnTo>
                    <a:lnTo>
                      <a:pt x="238" y="286"/>
                    </a:lnTo>
                    <a:lnTo>
                      <a:pt x="308" y="236"/>
                    </a:lnTo>
                    <a:lnTo>
                      <a:pt x="392" y="236"/>
                    </a:lnTo>
                    <a:lnTo>
                      <a:pt x="446" y="193"/>
                    </a:lnTo>
                    <a:lnTo>
                      <a:pt x="446" y="193"/>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89" name="Freeform 2190"/>
              <p:cNvSpPr>
                <a:spLocks/>
              </p:cNvSpPr>
              <p:nvPr/>
            </p:nvSpPr>
            <p:spPr bwMode="auto">
              <a:xfrm>
                <a:off x="2269" y="3666"/>
                <a:ext cx="14" cy="14"/>
              </a:xfrm>
              <a:custGeom>
                <a:avLst/>
                <a:gdLst/>
                <a:ahLst/>
                <a:cxnLst>
                  <a:cxn ang="0">
                    <a:pos x="97" y="94"/>
                  </a:cxn>
                  <a:cxn ang="0">
                    <a:pos x="81" y="0"/>
                  </a:cxn>
                  <a:cxn ang="0">
                    <a:pos x="0" y="80"/>
                  </a:cxn>
                  <a:cxn ang="0">
                    <a:pos x="9" y="101"/>
                  </a:cxn>
                  <a:cxn ang="0">
                    <a:pos x="97" y="94"/>
                  </a:cxn>
                  <a:cxn ang="0">
                    <a:pos x="97" y="94"/>
                  </a:cxn>
                </a:cxnLst>
                <a:rect l="0" t="0" r="r" b="b"/>
                <a:pathLst>
                  <a:path w="97" h="101">
                    <a:moveTo>
                      <a:pt x="97" y="94"/>
                    </a:moveTo>
                    <a:lnTo>
                      <a:pt x="81" y="0"/>
                    </a:lnTo>
                    <a:lnTo>
                      <a:pt x="0" y="80"/>
                    </a:lnTo>
                    <a:lnTo>
                      <a:pt x="9" y="101"/>
                    </a:lnTo>
                    <a:lnTo>
                      <a:pt x="97" y="94"/>
                    </a:lnTo>
                    <a:lnTo>
                      <a:pt x="97" y="94"/>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90" name="Freeform 2191"/>
              <p:cNvSpPr>
                <a:spLocks/>
              </p:cNvSpPr>
              <p:nvPr/>
            </p:nvSpPr>
            <p:spPr bwMode="auto">
              <a:xfrm>
                <a:off x="2236" y="3640"/>
                <a:ext cx="22" cy="20"/>
              </a:xfrm>
              <a:custGeom>
                <a:avLst/>
                <a:gdLst/>
                <a:ahLst/>
                <a:cxnLst>
                  <a:cxn ang="0">
                    <a:pos x="137" y="143"/>
                  </a:cxn>
                  <a:cxn ang="0">
                    <a:pos x="153" y="92"/>
                  </a:cxn>
                  <a:cxn ang="0">
                    <a:pos x="103" y="41"/>
                  </a:cxn>
                  <a:cxn ang="0">
                    <a:pos x="97" y="0"/>
                  </a:cxn>
                  <a:cxn ang="0">
                    <a:pos x="0" y="0"/>
                  </a:cxn>
                  <a:cxn ang="0">
                    <a:pos x="0" y="50"/>
                  </a:cxn>
                  <a:cxn ang="0">
                    <a:pos x="48" y="92"/>
                  </a:cxn>
                  <a:cxn ang="0">
                    <a:pos x="137" y="143"/>
                  </a:cxn>
                  <a:cxn ang="0">
                    <a:pos x="137" y="143"/>
                  </a:cxn>
                </a:cxnLst>
                <a:rect l="0" t="0" r="r" b="b"/>
                <a:pathLst>
                  <a:path w="153" h="143">
                    <a:moveTo>
                      <a:pt x="137" y="143"/>
                    </a:moveTo>
                    <a:lnTo>
                      <a:pt x="153" y="92"/>
                    </a:lnTo>
                    <a:lnTo>
                      <a:pt x="103" y="41"/>
                    </a:lnTo>
                    <a:lnTo>
                      <a:pt x="97" y="0"/>
                    </a:lnTo>
                    <a:lnTo>
                      <a:pt x="0" y="0"/>
                    </a:lnTo>
                    <a:lnTo>
                      <a:pt x="0" y="50"/>
                    </a:lnTo>
                    <a:lnTo>
                      <a:pt x="48" y="92"/>
                    </a:lnTo>
                    <a:lnTo>
                      <a:pt x="137" y="143"/>
                    </a:lnTo>
                    <a:lnTo>
                      <a:pt x="137" y="143"/>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91" name="Freeform 2192"/>
              <p:cNvSpPr>
                <a:spLocks/>
              </p:cNvSpPr>
              <p:nvPr/>
            </p:nvSpPr>
            <p:spPr bwMode="auto">
              <a:xfrm>
                <a:off x="2215" y="3613"/>
                <a:ext cx="51" cy="18"/>
              </a:xfrm>
              <a:custGeom>
                <a:avLst/>
                <a:gdLst/>
                <a:ahLst/>
                <a:cxnLst>
                  <a:cxn ang="0">
                    <a:pos x="358" y="50"/>
                  </a:cxn>
                  <a:cxn ang="0">
                    <a:pos x="324" y="19"/>
                  </a:cxn>
                  <a:cxn ang="0">
                    <a:pos x="236" y="50"/>
                  </a:cxn>
                  <a:cxn ang="0">
                    <a:pos x="25" y="0"/>
                  </a:cxn>
                  <a:cxn ang="0">
                    <a:pos x="0" y="62"/>
                  </a:cxn>
                  <a:cxn ang="0">
                    <a:pos x="0" y="92"/>
                  </a:cxn>
                  <a:cxn ang="0">
                    <a:pos x="99" y="101"/>
                  </a:cxn>
                  <a:cxn ang="0">
                    <a:pos x="148" y="77"/>
                  </a:cxn>
                  <a:cxn ang="0">
                    <a:pos x="196" y="122"/>
                  </a:cxn>
                  <a:cxn ang="0">
                    <a:pos x="276" y="122"/>
                  </a:cxn>
                  <a:cxn ang="0">
                    <a:pos x="324" y="92"/>
                  </a:cxn>
                  <a:cxn ang="0">
                    <a:pos x="358" y="50"/>
                  </a:cxn>
                  <a:cxn ang="0">
                    <a:pos x="358" y="50"/>
                  </a:cxn>
                </a:cxnLst>
                <a:rect l="0" t="0" r="r" b="b"/>
                <a:pathLst>
                  <a:path w="358" h="122">
                    <a:moveTo>
                      <a:pt x="358" y="50"/>
                    </a:moveTo>
                    <a:lnTo>
                      <a:pt x="324" y="19"/>
                    </a:lnTo>
                    <a:lnTo>
                      <a:pt x="236" y="50"/>
                    </a:lnTo>
                    <a:lnTo>
                      <a:pt x="25" y="0"/>
                    </a:lnTo>
                    <a:lnTo>
                      <a:pt x="0" y="62"/>
                    </a:lnTo>
                    <a:lnTo>
                      <a:pt x="0" y="92"/>
                    </a:lnTo>
                    <a:lnTo>
                      <a:pt x="99" y="101"/>
                    </a:lnTo>
                    <a:lnTo>
                      <a:pt x="148" y="77"/>
                    </a:lnTo>
                    <a:lnTo>
                      <a:pt x="196" y="122"/>
                    </a:lnTo>
                    <a:lnTo>
                      <a:pt x="276" y="122"/>
                    </a:lnTo>
                    <a:lnTo>
                      <a:pt x="324" y="92"/>
                    </a:lnTo>
                    <a:lnTo>
                      <a:pt x="358" y="50"/>
                    </a:lnTo>
                    <a:lnTo>
                      <a:pt x="358" y="50"/>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92" name="Freeform 2193"/>
              <p:cNvSpPr>
                <a:spLocks/>
              </p:cNvSpPr>
              <p:nvPr/>
            </p:nvSpPr>
            <p:spPr bwMode="auto">
              <a:xfrm>
                <a:off x="2130" y="3573"/>
                <a:ext cx="54" cy="40"/>
              </a:xfrm>
              <a:custGeom>
                <a:avLst/>
                <a:gdLst/>
                <a:ahLst/>
                <a:cxnLst>
                  <a:cxn ang="0">
                    <a:pos x="374" y="253"/>
                  </a:cxn>
                  <a:cxn ang="0">
                    <a:pos x="381" y="221"/>
                  </a:cxn>
                  <a:cxn ang="0">
                    <a:pos x="342" y="212"/>
                  </a:cxn>
                  <a:cxn ang="0">
                    <a:pos x="342" y="141"/>
                  </a:cxn>
                  <a:cxn ang="0">
                    <a:pos x="300" y="172"/>
                  </a:cxn>
                  <a:cxn ang="0">
                    <a:pos x="261" y="101"/>
                  </a:cxn>
                  <a:cxn ang="0">
                    <a:pos x="292" y="101"/>
                  </a:cxn>
                  <a:cxn ang="0">
                    <a:pos x="211" y="0"/>
                  </a:cxn>
                  <a:cxn ang="0">
                    <a:pos x="162" y="0"/>
                  </a:cxn>
                  <a:cxn ang="0">
                    <a:pos x="113" y="81"/>
                  </a:cxn>
                  <a:cxn ang="0">
                    <a:pos x="0" y="81"/>
                  </a:cxn>
                  <a:cxn ang="0">
                    <a:pos x="42" y="182"/>
                  </a:cxn>
                  <a:cxn ang="0">
                    <a:pos x="88" y="263"/>
                  </a:cxn>
                  <a:cxn ang="0">
                    <a:pos x="195" y="263"/>
                  </a:cxn>
                  <a:cxn ang="0">
                    <a:pos x="172" y="221"/>
                  </a:cxn>
                  <a:cxn ang="0">
                    <a:pos x="227" y="221"/>
                  </a:cxn>
                  <a:cxn ang="0">
                    <a:pos x="252" y="234"/>
                  </a:cxn>
                  <a:cxn ang="0">
                    <a:pos x="283" y="284"/>
                  </a:cxn>
                  <a:cxn ang="0">
                    <a:pos x="374" y="253"/>
                  </a:cxn>
                  <a:cxn ang="0">
                    <a:pos x="374" y="253"/>
                  </a:cxn>
                </a:cxnLst>
                <a:rect l="0" t="0" r="r" b="b"/>
                <a:pathLst>
                  <a:path w="381" h="284">
                    <a:moveTo>
                      <a:pt x="374" y="253"/>
                    </a:moveTo>
                    <a:lnTo>
                      <a:pt x="381" y="221"/>
                    </a:lnTo>
                    <a:lnTo>
                      <a:pt x="342" y="212"/>
                    </a:lnTo>
                    <a:lnTo>
                      <a:pt x="342" y="141"/>
                    </a:lnTo>
                    <a:lnTo>
                      <a:pt x="300" y="172"/>
                    </a:lnTo>
                    <a:lnTo>
                      <a:pt x="261" y="101"/>
                    </a:lnTo>
                    <a:lnTo>
                      <a:pt x="292" y="101"/>
                    </a:lnTo>
                    <a:lnTo>
                      <a:pt x="211" y="0"/>
                    </a:lnTo>
                    <a:lnTo>
                      <a:pt x="162" y="0"/>
                    </a:lnTo>
                    <a:lnTo>
                      <a:pt x="113" y="81"/>
                    </a:lnTo>
                    <a:lnTo>
                      <a:pt x="0" y="81"/>
                    </a:lnTo>
                    <a:lnTo>
                      <a:pt x="42" y="182"/>
                    </a:lnTo>
                    <a:lnTo>
                      <a:pt x="88" y="263"/>
                    </a:lnTo>
                    <a:lnTo>
                      <a:pt x="195" y="263"/>
                    </a:lnTo>
                    <a:lnTo>
                      <a:pt x="172" y="221"/>
                    </a:lnTo>
                    <a:lnTo>
                      <a:pt x="227" y="221"/>
                    </a:lnTo>
                    <a:lnTo>
                      <a:pt x="252" y="234"/>
                    </a:lnTo>
                    <a:lnTo>
                      <a:pt x="283" y="284"/>
                    </a:lnTo>
                    <a:lnTo>
                      <a:pt x="374" y="253"/>
                    </a:lnTo>
                    <a:lnTo>
                      <a:pt x="374" y="253"/>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93" name="Freeform 2194"/>
              <p:cNvSpPr>
                <a:spLocks/>
              </p:cNvSpPr>
              <p:nvPr/>
            </p:nvSpPr>
            <p:spPr bwMode="auto">
              <a:xfrm>
                <a:off x="2038" y="3530"/>
                <a:ext cx="44" cy="36"/>
              </a:xfrm>
              <a:custGeom>
                <a:avLst/>
                <a:gdLst/>
                <a:ahLst/>
                <a:cxnLst>
                  <a:cxn ang="0">
                    <a:pos x="212" y="224"/>
                  </a:cxn>
                  <a:cxn ang="0">
                    <a:pos x="237" y="195"/>
                  </a:cxn>
                  <a:cxn ang="0">
                    <a:pos x="251" y="174"/>
                  </a:cxn>
                  <a:cxn ang="0">
                    <a:pos x="251" y="123"/>
                  </a:cxn>
                  <a:cxn ang="0">
                    <a:pos x="309" y="91"/>
                  </a:cxn>
                  <a:cxn ang="0">
                    <a:pos x="309" y="42"/>
                  </a:cxn>
                  <a:cxn ang="0">
                    <a:pos x="276" y="0"/>
                  </a:cxn>
                  <a:cxn ang="0">
                    <a:pos x="187" y="0"/>
                  </a:cxn>
                  <a:cxn ang="0">
                    <a:pos x="145" y="9"/>
                  </a:cxn>
                  <a:cxn ang="0">
                    <a:pos x="42" y="52"/>
                  </a:cxn>
                  <a:cxn ang="0">
                    <a:pos x="0" y="113"/>
                  </a:cxn>
                  <a:cxn ang="0">
                    <a:pos x="0" y="183"/>
                  </a:cxn>
                  <a:cxn ang="0">
                    <a:pos x="106" y="195"/>
                  </a:cxn>
                  <a:cxn ang="0">
                    <a:pos x="138" y="254"/>
                  </a:cxn>
                  <a:cxn ang="0">
                    <a:pos x="187" y="233"/>
                  </a:cxn>
                  <a:cxn ang="0">
                    <a:pos x="212" y="224"/>
                  </a:cxn>
                  <a:cxn ang="0">
                    <a:pos x="212" y="224"/>
                  </a:cxn>
                </a:cxnLst>
                <a:rect l="0" t="0" r="r" b="b"/>
                <a:pathLst>
                  <a:path w="309" h="254">
                    <a:moveTo>
                      <a:pt x="212" y="224"/>
                    </a:moveTo>
                    <a:lnTo>
                      <a:pt x="237" y="195"/>
                    </a:lnTo>
                    <a:lnTo>
                      <a:pt x="251" y="174"/>
                    </a:lnTo>
                    <a:lnTo>
                      <a:pt x="251" y="123"/>
                    </a:lnTo>
                    <a:lnTo>
                      <a:pt x="309" y="91"/>
                    </a:lnTo>
                    <a:lnTo>
                      <a:pt x="309" y="42"/>
                    </a:lnTo>
                    <a:lnTo>
                      <a:pt x="276" y="0"/>
                    </a:lnTo>
                    <a:lnTo>
                      <a:pt x="187" y="0"/>
                    </a:lnTo>
                    <a:lnTo>
                      <a:pt x="145" y="9"/>
                    </a:lnTo>
                    <a:lnTo>
                      <a:pt x="42" y="52"/>
                    </a:lnTo>
                    <a:lnTo>
                      <a:pt x="0" y="113"/>
                    </a:lnTo>
                    <a:lnTo>
                      <a:pt x="0" y="183"/>
                    </a:lnTo>
                    <a:lnTo>
                      <a:pt x="106" y="195"/>
                    </a:lnTo>
                    <a:lnTo>
                      <a:pt x="138" y="254"/>
                    </a:lnTo>
                    <a:lnTo>
                      <a:pt x="187" y="233"/>
                    </a:lnTo>
                    <a:lnTo>
                      <a:pt x="212" y="224"/>
                    </a:lnTo>
                    <a:lnTo>
                      <a:pt x="212" y="224"/>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94" name="Freeform 2195"/>
              <p:cNvSpPr>
                <a:spLocks/>
              </p:cNvSpPr>
              <p:nvPr/>
            </p:nvSpPr>
            <p:spPr bwMode="auto">
              <a:xfrm>
                <a:off x="2000" y="3552"/>
                <a:ext cx="19" cy="22"/>
              </a:xfrm>
              <a:custGeom>
                <a:avLst/>
                <a:gdLst/>
                <a:ahLst/>
                <a:cxnLst>
                  <a:cxn ang="0">
                    <a:pos x="15" y="153"/>
                  </a:cxn>
                  <a:cxn ang="0">
                    <a:pos x="37" y="91"/>
                  </a:cxn>
                  <a:cxn ang="0">
                    <a:pos x="103" y="61"/>
                  </a:cxn>
                  <a:cxn ang="0">
                    <a:pos x="103" y="42"/>
                  </a:cxn>
                  <a:cxn ang="0">
                    <a:pos x="136" y="0"/>
                  </a:cxn>
                  <a:cxn ang="0">
                    <a:pos x="87" y="0"/>
                  </a:cxn>
                  <a:cxn ang="0">
                    <a:pos x="56" y="52"/>
                  </a:cxn>
                  <a:cxn ang="0">
                    <a:pos x="6" y="61"/>
                  </a:cxn>
                  <a:cxn ang="0">
                    <a:pos x="0" y="153"/>
                  </a:cxn>
                  <a:cxn ang="0">
                    <a:pos x="15" y="153"/>
                  </a:cxn>
                  <a:cxn ang="0">
                    <a:pos x="15" y="153"/>
                  </a:cxn>
                </a:cxnLst>
                <a:rect l="0" t="0" r="r" b="b"/>
                <a:pathLst>
                  <a:path w="136" h="153">
                    <a:moveTo>
                      <a:pt x="15" y="153"/>
                    </a:moveTo>
                    <a:lnTo>
                      <a:pt x="37" y="91"/>
                    </a:lnTo>
                    <a:lnTo>
                      <a:pt x="103" y="61"/>
                    </a:lnTo>
                    <a:lnTo>
                      <a:pt x="103" y="42"/>
                    </a:lnTo>
                    <a:lnTo>
                      <a:pt x="136" y="0"/>
                    </a:lnTo>
                    <a:lnTo>
                      <a:pt x="87" y="0"/>
                    </a:lnTo>
                    <a:lnTo>
                      <a:pt x="56" y="52"/>
                    </a:lnTo>
                    <a:lnTo>
                      <a:pt x="6" y="61"/>
                    </a:lnTo>
                    <a:lnTo>
                      <a:pt x="0" y="153"/>
                    </a:lnTo>
                    <a:lnTo>
                      <a:pt x="15" y="153"/>
                    </a:lnTo>
                    <a:lnTo>
                      <a:pt x="15" y="153"/>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grpSp>
        <p:sp>
          <p:nvSpPr>
            <p:cNvPr id="38" name="Freeform 2085"/>
            <p:cNvSpPr>
              <a:spLocks/>
            </p:cNvSpPr>
            <p:nvPr/>
          </p:nvSpPr>
          <p:spPr bwMode="auto">
            <a:xfrm>
              <a:off x="838399" y="1709447"/>
              <a:ext cx="441631" cy="358009"/>
            </a:xfrm>
            <a:custGeom>
              <a:avLst/>
              <a:gdLst/>
              <a:ahLst/>
              <a:cxnLst>
                <a:cxn ang="0">
                  <a:pos x="26" y="112"/>
                </a:cxn>
                <a:cxn ang="0">
                  <a:pos x="17" y="255"/>
                </a:cxn>
                <a:cxn ang="0">
                  <a:pos x="34" y="255"/>
                </a:cxn>
                <a:cxn ang="0">
                  <a:pos x="24" y="285"/>
                </a:cxn>
                <a:cxn ang="0">
                  <a:pos x="11" y="268"/>
                </a:cxn>
                <a:cxn ang="0">
                  <a:pos x="0" y="304"/>
                </a:cxn>
                <a:cxn ang="0">
                  <a:pos x="51" y="333"/>
                </a:cxn>
                <a:cxn ang="0">
                  <a:pos x="53" y="346"/>
                </a:cxn>
                <a:cxn ang="0">
                  <a:pos x="66" y="348"/>
                </a:cxn>
                <a:cxn ang="0">
                  <a:pos x="133" y="452"/>
                </a:cxn>
                <a:cxn ang="0">
                  <a:pos x="207" y="449"/>
                </a:cxn>
                <a:cxn ang="0">
                  <a:pos x="262" y="473"/>
                </a:cxn>
                <a:cxn ang="0">
                  <a:pos x="289" y="469"/>
                </a:cxn>
                <a:cxn ang="0">
                  <a:pos x="456" y="473"/>
                </a:cxn>
                <a:cxn ang="0">
                  <a:pos x="646" y="517"/>
                </a:cxn>
                <a:cxn ang="0">
                  <a:pos x="650" y="460"/>
                </a:cxn>
                <a:cxn ang="0">
                  <a:pos x="730" y="129"/>
                </a:cxn>
                <a:cxn ang="0">
                  <a:pos x="224" y="0"/>
                </a:cxn>
                <a:cxn ang="0">
                  <a:pos x="228" y="97"/>
                </a:cxn>
                <a:cxn ang="0">
                  <a:pos x="203" y="177"/>
                </a:cxn>
                <a:cxn ang="0">
                  <a:pos x="199" y="219"/>
                </a:cxn>
                <a:cxn ang="0">
                  <a:pos x="146" y="234"/>
                </a:cxn>
                <a:cxn ang="0">
                  <a:pos x="142" y="213"/>
                </a:cxn>
                <a:cxn ang="0">
                  <a:pos x="186" y="186"/>
                </a:cxn>
                <a:cxn ang="0">
                  <a:pos x="182" y="165"/>
                </a:cxn>
                <a:cxn ang="0">
                  <a:pos x="144" y="169"/>
                </a:cxn>
                <a:cxn ang="0">
                  <a:pos x="173" y="144"/>
                </a:cxn>
                <a:cxn ang="0">
                  <a:pos x="194" y="127"/>
                </a:cxn>
                <a:cxn ang="0">
                  <a:pos x="30" y="25"/>
                </a:cxn>
                <a:cxn ang="0">
                  <a:pos x="17" y="53"/>
                </a:cxn>
                <a:cxn ang="0">
                  <a:pos x="26" y="112"/>
                </a:cxn>
                <a:cxn ang="0">
                  <a:pos x="26" y="112"/>
                </a:cxn>
              </a:cxnLst>
              <a:rect l="0" t="0" r="r" b="b"/>
              <a:pathLst>
                <a:path w="730" h="517">
                  <a:moveTo>
                    <a:pt x="26" y="112"/>
                  </a:moveTo>
                  <a:lnTo>
                    <a:pt x="17" y="255"/>
                  </a:lnTo>
                  <a:lnTo>
                    <a:pt x="34" y="255"/>
                  </a:lnTo>
                  <a:lnTo>
                    <a:pt x="24" y="285"/>
                  </a:lnTo>
                  <a:lnTo>
                    <a:pt x="11" y="268"/>
                  </a:lnTo>
                  <a:lnTo>
                    <a:pt x="0" y="304"/>
                  </a:lnTo>
                  <a:lnTo>
                    <a:pt x="51" y="333"/>
                  </a:lnTo>
                  <a:lnTo>
                    <a:pt x="53" y="346"/>
                  </a:lnTo>
                  <a:lnTo>
                    <a:pt x="66" y="348"/>
                  </a:lnTo>
                  <a:lnTo>
                    <a:pt x="133" y="452"/>
                  </a:lnTo>
                  <a:lnTo>
                    <a:pt x="207" y="449"/>
                  </a:lnTo>
                  <a:lnTo>
                    <a:pt x="262" y="473"/>
                  </a:lnTo>
                  <a:lnTo>
                    <a:pt x="289" y="469"/>
                  </a:lnTo>
                  <a:lnTo>
                    <a:pt x="456" y="473"/>
                  </a:lnTo>
                  <a:lnTo>
                    <a:pt x="646" y="517"/>
                  </a:lnTo>
                  <a:lnTo>
                    <a:pt x="650" y="460"/>
                  </a:lnTo>
                  <a:lnTo>
                    <a:pt x="730" y="129"/>
                  </a:lnTo>
                  <a:lnTo>
                    <a:pt x="224" y="0"/>
                  </a:lnTo>
                  <a:lnTo>
                    <a:pt x="228" y="97"/>
                  </a:lnTo>
                  <a:lnTo>
                    <a:pt x="203" y="177"/>
                  </a:lnTo>
                  <a:lnTo>
                    <a:pt x="199" y="219"/>
                  </a:lnTo>
                  <a:lnTo>
                    <a:pt x="146" y="234"/>
                  </a:lnTo>
                  <a:lnTo>
                    <a:pt x="142" y="213"/>
                  </a:lnTo>
                  <a:lnTo>
                    <a:pt x="186" y="186"/>
                  </a:lnTo>
                  <a:lnTo>
                    <a:pt x="182" y="165"/>
                  </a:lnTo>
                  <a:lnTo>
                    <a:pt x="144" y="169"/>
                  </a:lnTo>
                  <a:lnTo>
                    <a:pt x="173" y="144"/>
                  </a:lnTo>
                  <a:lnTo>
                    <a:pt x="194" y="127"/>
                  </a:lnTo>
                  <a:lnTo>
                    <a:pt x="30" y="25"/>
                  </a:lnTo>
                  <a:lnTo>
                    <a:pt x="17" y="53"/>
                  </a:lnTo>
                  <a:lnTo>
                    <a:pt x="26" y="112"/>
                  </a:lnTo>
                  <a:lnTo>
                    <a:pt x="26" y="112"/>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39" name="Freeform 2099"/>
            <p:cNvSpPr>
              <a:spLocks/>
            </p:cNvSpPr>
            <p:nvPr/>
          </p:nvSpPr>
          <p:spPr bwMode="auto">
            <a:xfrm>
              <a:off x="2025376" y="2762582"/>
              <a:ext cx="494451" cy="293930"/>
            </a:xfrm>
            <a:custGeom>
              <a:avLst/>
              <a:gdLst/>
              <a:ahLst/>
              <a:cxnLst>
                <a:cxn ang="0">
                  <a:pos x="29" y="0"/>
                </a:cxn>
                <a:cxn ang="0">
                  <a:pos x="331" y="17"/>
                </a:cxn>
                <a:cxn ang="0">
                  <a:pos x="732" y="21"/>
                </a:cxn>
                <a:cxn ang="0">
                  <a:pos x="755" y="40"/>
                </a:cxn>
                <a:cxn ang="0">
                  <a:pos x="766" y="36"/>
                </a:cxn>
                <a:cxn ang="0">
                  <a:pos x="782" y="57"/>
                </a:cxn>
                <a:cxn ang="0">
                  <a:pos x="768" y="57"/>
                </a:cxn>
                <a:cxn ang="0">
                  <a:pos x="755" y="86"/>
                </a:cxn>
                <a:cxn ang="0">
                  <a:pos x="787" y="132"/>
                </a:cxn>
                <a:cxn ang="0">
                  <a:pos x="812" y="137"/>
                </a:cxn>
                <a:cxn ang="0">
                  <a:pos x="808" y="424"/>
                </a:cxn>
                <a:cxn ang="0">
                  <a:pos x="464" y="426"/>
                </a:cxn>
                <a:cxn ang="0">
                  <a:pos x="0" y="405"/>
                </a:cxn>
                <a:cxn ang="0">
                  <a:pos x="29" y="0"/>
                </a:cxn>
                <a:cxn ang="0">
                  <a:pos x="29" y="0"/>
                </a:cxn>
              </a:cxnLst>
              <a:rect l="0" t="0" r="r" b="b"/>
              <a:pathLst>
                <a:path w="812" h="426">
                  <a:moveTo>
                    <a:pt x="29" y="0"/>
                  </a:moveTo>
                  <a:lnTo>
                    <a:pt x="331" y="17"/>
                  </a:lnTo>
                  <a:lnTo>
                    <a:pt x="732" y="21"/>
                  </a:lnTo>
                  <a:lnTo>
                    <a:pt x="755" y="40"/>
                  </a:lnTo>
                  <a:lnTo>
                    <a:pt x="766" y="36"/>
                  </a:lnTo>
                  <a:lnTo>
                    <a:pt x="782" y="57"/>
                  </a:lnTo>
                  <a:lnTo>
                    <a:pt x="768" y="57"/>
                  </a:lnTo>
                  <a:lnTo>
                    <a:pt x="755" y="86"/>
                  </a:lnTo>
                  <a:lnTo>
                    <a:pt x="787" y="132"/>
                  </a:lnTo>
                  <a:lnTo>
                    <a:pt x="812" y="137"/>
                  </a:lnTo>
                  <a:lnTo>
                    <a:pt x="808" y="424"/>
                  </a:lnTo>
                  <a:lnTo>
                    <a:pt x="464" y="426"/>
                  </a:lnTo>
                  <a:lnTo>
                    <a:pt x="0" y="405"/>
                  </a:lnTo>
                  <a:lnTo>
                    <a:pt x="29" y="0"/>
                  </a:lnTo>
                  <a:lnTo>
                    <a:pt x="29" y="0"/>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40" name="Freeform 2092"/>
            <p:cNvSpPr>
              <a:spLocks/>
            </p:cNvSpPr>
            <p:nvPr/>
          </p:nvSpPr>
          <p:spPr bwMode="auto">
            <a:xfrm>
              <a:off x="1112769" y="2926960"/>
              <a:ext cx="451902" cy="579503"/>
            </a:xfrm>
            <a:custGeom>
              <a:avLst/>
              <a:gdLst/>
              <a:ahLst/>
              <a:cxnLst>
                <a:cxn ang="0">
                  <a:pos x="48" y="534"/>
                </a:cxn>
                <a:cxn ang="0">
                  <a:pos x="29" y="504"/>
                </a:cxn>
                <a:cxn ang="0">
                  <a:pos x="38" y="456"/>
                </a:cxn>
                <a:cxn ang="0">
                  <a:pos x="88" y="378"/>
                </a:cxn>
                <a:cxn ang="0">
                  <a:pos x="124" y="355"/>
                </a:cxn>
                <a:cxn ang="0">
                  <a:pos x="103" y="327"/>
                </a:cxn>
                <a:cxn ang="0">
                  <a:pos x="90" y="251"/>
                </a:cxn>
                <a:cxn ang="0">
                  <a:pos x="105" y="108"/>
                </a:cxn>
                <a:cxn ang="0">
                  <a:pos x="130" y="101"/>
                </a:cxn>
                <a:cxn ang="0">
                  <a:pos x="172" y="125"/>
                </a:cxn>
                <a:cxn ang="0">
                  <a:pos x="208" y="0"/>
                </a:cxn>
                <a:cxn ang="0">
                  <a:pos x="746" y="89"/>
                </a:cxn>
                <a:cxn ang="0">
                  <a:pos x="634" y="840"/>
                </a:cxn>
                <a:cxn ang="0">
                  <a:pos x="468" y="817"/>
                </a:cxn>
                <a:cxn ang="0">
                  <a:pos x="366" y="789"/>
                </a:cxn>
                <a:cxn ang="0">
                  <a:pos x="154" y="705"/>
                </a:cxn>
                <a:cxn ang="0">
                  <a:pos x="0" y="576"/>
                </a:cxn>
                <a:cxn ang="0">
                  <a:pos x="48" y="534"/>
                </a:cxn>
                <a:cxn ang="0">
                  <a:pos x="48" y="534"/>
                </a:cxn>
              </a:cxnLst>
              <a:rect l="0" t="0" r="r" b="b"/>
              <a:pathLst>
                <a:path w="746" h="840">
                  <a:moveTo>
                    <a:pt x="48" y="534"/>
                  </a:moveTo>
                  <a:lnTo>
                    <a:pt x="29" y="504"/>
                  </a:lnTo>
                  <a:lnTo>
                    <a:pt x="38" y="456"/>
                  </a:lnTo>
                  <a:lnTo>
                    <a:pt x="88" y="378"/>
                  </a:lnTo>
                  <a:lnTo>
                    <a:pt x="124" y="355"/>
                  </a:lnTo>
                  <a:lnTo>
                    <a:pt x="103" y="327"/>
                  </a:lnTo>
                  <a:lnTo>
                    <a:pt x="90" y="251"/>
                  </a:lnTo>
                  <a:lnTo>
                    <a:pt x="105" y="108"/>
                  </a:lnTo>
                  <a:lnTo>
                    <a:pt x="130" y="101"/>
                  </a:lnTo>
                  <a:lnTo>
                    <a:pt x="172" y="125"/>
                  </a:lnTo>
                  <a:lnTo>
                    <a:pt x="208" y="0"/>
                  </a:lnTo>
                  <a:lnTo>
                    <a:pt x="746" y="89"/>
                  </a:lnTo>
                  <a:lnTo>
                    <a:pt x="634" y="840"/>
                  </a:lnTo>
                  <a:lnTo>
                    <a:pt x="468" y="817"/>
                  </a:lnTo>
                  <a:lnTo>
                    <a:pt x="366" y="789"/>
                  </a:lnTo>
                  <a:lnTo>
                    <a:pt x="154" y="705"/>
                  </a:lnTo>
                  <a:lnTo>
                    <a:pt x="0" y="576"/>
                  </a:lnTo>
                  <a:lnTo>
                    <a:pt x="48" y="534"/>
                  </a:lnTo>
                  <a:lnTo>
                    <a:pt x="48" y="534"/>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41" name="Freeform 2093"/>
            <p:cNvSpPr>
              <a:spLocks/>
            </p:cNvSpPr>
            <p:nvPr/>
          </p:nvSpPr>
          <p:spPr bwMode="auto">
            <a:xfrm>
              <a:off x="1488376" y="2229048"/>
              <a:ext cx="466574" cy="429055"/>
            </a:xfrm>
            <a:custGeom>
              <a:avLst/>
              <a:gdLst/>
              <a:ahLst/>
              <a:cxnLst>
                <a:cxn ang="0">
                  <a:pos x="0" y="530"/>
                </a:cxn>
                <a:cxn ang="0">
                  <a:pos x="92" y="0"/>
                </a:cxn>
                <a:cxn ang="0">
                  <a:pos x="396" y="45"/>
                </a:cxn>
                <a:cxn ang="0">
                  <a:pos x="770" y="83"/>
                </a:cxn>
                <a:cxn ang="0">
                  <a:pos x="744" y="351"/>
                </a:cxn>
                <a:cxn ang="0">
                  <a:pos x="719" y="619"/>
                </a:cxn>
                <a:cxn ang="0">
                  <a:pos x="208" y="562"/>
                </a:cxn>
                <a:cxn ang="0">
                  <a:pos x="0" y="530"/>
                </a:cxn>
                <a:cxn ang="0">
                  <a:pos x="0" y="530"/>
                </a:cxn>
              </a:cxnLst>
              <a:rect l="0" t="0" r="r" b="b"/>
              <a:pathLst>
                <a:path w="770" h="619">
                  <a:moveTo>
                    <a:pt x="0" y="530"/>
                  </a:moveTo>
                  <a:lnTo>
                    <a:pt x="92" y="0"/>
                  </a:lnTo>
                  <a:lnTo>
                    <a:pt x="396" y="45"/>
                  </a:lnTo>
                  <a:lnTo>
                    <a:pt x="770" y="83"/>
                  </a:lnTo>
                  <a:lnTo>
                    <a:pt x="744" y="351"/>
                  </a:lnTo>
                  <a:lnTo>
                    <a:pt x="719" y="619"/>
                  </a:lnTo>
                  <a:lnTo>
                    <a:pt x="208" y="562"/>
                  </a:lnTo>
                  <a:lnTo>
                    <a:pt x="0" y="530"/>
                  </a:lnTo>
                  <a:lnTo>
                    <a:pt x="0" y="530"/>
                  </a:lnTo>
                  <a:close/>
                </a:path>
              </a:pathLst>
            </a:custGeom>
            <a:grpFill/>
            <a:ln w="12700" cap="flat" cmpd="sng">
              <a:solidFill>
                <a:srgbClr val="FFFFFF"/>
              </a:solidFill>
              <a:prstDash val="solid"/>
              <a:round/>
              <a:headEnd type="none" w="med" len="med"/>
              <a:tailEnd type="none" w="med" len="me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42" name="Freeform 2103"/>
            <p:cNvSpPr>
              <a:spLocks/>
            </p:cNvSpPr>
            <p:nvPr/>
          </p:nvSpPr>
          <p:spPr bwMode="auto">
            <a:xfrm>
              <a:off x="2443531" y="2713825"/>
              <a:ext cx="441631" cy="426269"/>
            </a:xfrm>
            <a:custGeom>
              <a:avLst/>
              <a:gdLst/>
              <a:ahLst/>
              <a:cxnLst>
                <a:cxn ang="0">
                  <a:pos x="44" y="89"/>
                </a:cxn>
                <a:cxn ang="0">
                  <a:pos x="67" y="108"/>
                </a:cxn>
                <a:cxn ang="0">
                  <a:pos x="78" y="104"/>
                </a:cxn>
                <a:cxn ang="0">
                  <a:pos x="94" y="125"/>
                </a:cxn>
                <a:cxn ang="0">
                  <a:pos x="80" y="125"/>
                </a:cxn>
                <a:cxn ang="0">
                  <a:pos x="67" y="154"/>
                </a:cxn>
                <a:cxn ang="0">
                  <a:pos x="99" y="200"/>
                </a:cxn>
                <a:cxn ang="0">
                  <a:pos x="124" y="205"/>
                </a:cxn>
                <a:cxn ang="0">
                  <a:pos x="120" y="492"/>
                </a:cxn>
                <a:cxn ang="0">
                  <a:pos x="124" y="563"/>
                </a:cxn>
                <a:cxn ang="0">
                  <a:pos x="607" y="547"/>
                </a:cxn>
                <a:cxn ang="0">
                  <a:pos x="613" y="589"/>
                </a:cxn>
                <a:cxn ang="0">
                  <a:pos x="592" y="616"/>
                </a:cxn>
                <a:cxn ang="0">
                  <a:pos x="666" y="612"/>
                </a:cxn>
                <a:cxn ang="0">
                  <a:pos x="679" y="589"/>
                </a:cxn>
                <a:cxn ang="0">
                  <a:pos x="679" y="563"/>
                </a:cxn>
                <a:cxn ang="0">
                  <a:pos x="698" y="544"/>
                </a:cxn>
                <a:cxn ang="0">
                  <a:pos x="702" y="523"/>
                </a:cxn>
                <a:cxn ang="0">
                  <a:pos x="721" y="521"/>
                </a:cxn>
                <a:cxn ang="0">
                  <a:pos x="727" y="479"/>
                </a:cxn>
                <a:cxn ang="0">
                  <a:pos x="700" y="473"/>
                </a:cxn>
                <a:cxn ang="0">
                  <a:pos x="683" y="443"/>
                </a:cxn>
                <a:cxn ang="0">
                  <a:pos x="656" y="369"/>
                </a:cxn>
                <a:cxn ang="0">
                  <a:pos x="626" y="359"/>
                </a:cxn>
                <a:cxn ang="0">
                  <a:pos x="592" y="331"/>
                </a:cxn>
                <a:cxn ang="0">
                  <a:pos x="578" y="293"/>
                </a:cxn>
                <a:cxn ang="0">
                  <a:pos x="599" y="234"/>
                </a:cxn>
                <a:cxn ang="0">
                  <a:pos x="582" y="222"/>
                </a:cxn>
                <a:cxn ang="0">
                  <a:pos x="540" y="222"/>
                </a:cxn>
                <a:cxn ang="0">
                  <a:pos x="531" y="186"/>
                </a:cxn>
                <a:cxn ang="0">
                  <a:pos x="462" y="114"/>
                </a:cxn>
                <a:cxn ang="0">
                  <a:pos x="445" y="55"/>
                </a:cxn>
                <a:cxn ang="0">
                  <a:pos x="453" y="32"/>
                </a:cxn>
                <a:cxn ang="0">
                  <a:pos x="423" y="0"/>
                </a:cxn>
                <a:cxn ang="0">
                  <a:pos x="0" y="9"/>
                </a:cxn>
                <a:cxn ang="0">
                  <a:pos x="44" y="89"/>
                </a:cxn>
                <a:cxn ang="0">
                  <a:pos x="44" y="89"/>
                </a:cxn>
              </a:cxnLst>
              <a:rect l="0" t="0" r="r" b="b"/>
              <a:pathLst>
                <a:path w="727" h="616">
                  <a:moveTo>
                    <a:pt x="44" y="89"/>
                  </a:moveTo>
                  <a:lnTo>
                    <a:pt x="67" y="108"/>
                  </a:lnTo>
                  <a:lnTo>
                    <a:pt x="78" y="104"/>
                  </a:lnTo>
                  <a:lnTo>
                    <a:pt x="94" y="125"/>
                  </a:lnTo>
                  <a:lnTo>
                    <a:pt x="80" y="125"/>
                  </a:lnTo>
                  <a:lnTo>
                    <a:pt x="67" y="154"/>
                  </a:lnTo>
                  <a:lnTo>
                    <a:pt x="99" y="200"/>
                  </a:lnTo>
                  <a:lnTo>
                    <a:pt x="124" y="205"/>
                  </a:lnTo>
                  <a:lnTo>
                    <a:pt x="120" y="492"/>
                  </a:lnTo>
                  <a:lnTo>
                    <a:pt x="124" y="563"/>
                  </a:lnTo>
                  <a:lnTo>
                    <a:pt x="607" y="547"/>
                  </a:lnTo>
                  <a:lnTo>
                    <a:pt x="613" y="589"/>
                  </a:lnTo>
                  <a:lnTo>
                    <a:pt x="592" y="616"/>
                  </a:lnTo>
                  <a:lnTo>
                    <a:pt x="666" y="612"/>
                  </a:lnTo>
                  <a:lnTo>
                    <a:pt x="679" y="589"/>
                  </a:lnTo>
                  <a:lnTo>
                    <a:pt x="679" y="563"/>
                  </a:lnTo>
                  <a:lnTo>
                    <a:pt x="698" y="544"/>
                  </a:lnTo>
                  <a:lnTo>
                    <a:pt x="702" y="523"/>
                  </a:lnTo>
                  <a:lnTo>
                    <a:pt x="721" y="521"/>
                  </a:lnTo>
                  <a:lnTo>
                    <a:pt x="727" y="479"/>
                  </a:lnTo>
                  <a:lnTo>
                    <a:pt x="700" y="473"/>
                  </a:lnTo>
                  <a:lnTo>
                    <a:pt x="683" y="443"/>
                  </a:lnTo>
                  <a:lnTo>
                    <a:pt x="656" y="369"/>
                  </a:lnTo>
                  <a:lnTo>
                    <a:pt x="626" y="359"/>
                  </a:lnTo>
                  <a:lnTo>
                    <a:pt x="592" y="331"/>
                  </a:lnTo>
                  <a:lnTo>
                    <a:pt x="578" y="293"/>
                  </a:lnTo>
                  <a:lnTo>
                    <a:pt x="599" y="234"/>
                  </a:lnTo>
                  <a:lnTo>
                    <a:pt x="582" y="222"/>
                  </a:lnTo>
                  <a:lnTo>
                    <a:pt x="540" y="222"/>
                  </a:lnTo>
                  <a:lnTo>
                    <a:pt x="531" y="186"/>
                  </a:lnTo>
                  <a:lnTo>
                    <a:pt x="462" y="114"/>
                  </a:lnTo>
                  <a:lnTo>
                    <a:pt x="445" y="55"/>
                  </a:lnTo>
                  <a:lnTo>
                    <a:pt x="453" y="32"/>
                  </a:lnTo>
                  <a:lnTo>
                    <a:pt x="423" y="0"/>
                  </a:lnTo>
                  <a:lnTo>
                    <a:pt x="0" y="9"/>
                  </a:lnTo>
                  <a:lnTo>
                    <a:pt x="44" y="89"/>
                  </a:lnTo>
                  <a:lnTo>
                    <a:pt x="44" y="89"/>
                  </a:lnTo>
                  <a:close/>
                </a:path>
              </a:pathLst>
            </a:custGeom>
            <a:solidFill>
              <a:schemeClr val="bg1">
                <a:lumMod val="50000"/>
              </a:schemeClr>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43" name="Freeform 2106"/>
            <p:cNvSpPr>
              <a:spLocks/>
            </p:cNvSpPr>
            <p:nvPr/>
          </p:nvSpPr>
          <p:spPr bwMode="auto">
            <a:xfrm>
              <a:off x="2754581" y="2067457"/>
              <a:ext cx="377074" cy="215921"/>
            </a:xfrm>
            <a:custGeom>
              <a:avLst/>
              <a:gdLst/>
              <a:ahLst/>
              <a:cxnLst>
                <a:cxn ang="0">
                  <a:pos x="224" y="203"/>
                </a:cxn>
                <a:cxn ang="0">
                  <a:pos x="232" y="222"/>
                </a:cxn>
                <a:cxn ang="0">
                  <a:pos x="253" y="228"/>
                </a:cxn>
                <a:cxn ang="0">
                  <a:pos x="283" y="310"/>
                </a:cxn>
                <a:cxn ang="0">
                  <a:pos x="338" y="197"/>
                </a:cxn>
                <a:cxn ang="0">
                  <a:pos x="367" y="201"/>
                </a:cxn>
                <a:cxn ang="0">
                  <a:pos x="403" y="184"/>
                </a:cxn>
                <a:cxn ang="0">
                  <a:pos x="462" y="184"/>
                </a:cxn>
                <a:cxn ang="0">
                  <a:pos x="483" y="158"/>
                </a:cxn>
                <a:cxn ang="0">
                  <a:pos x="599" y="161"/>
                </a:cxn>
                <a:cxn ang="0">
                  <a:pos x="622" y="144"/>
                </a:cxn>
                <a:cxn ang="0">
                  <a:pos x="584" y="101"/>
                </a:cxn>
                <a:cxn ang="0">
                  <a:pos x="513" y="102"/>
                </a:cxn>
                <a:cxn ang="0">
                  <a:pos x="456" y="95"/>
                </a:cxn>
                <a:cxn ang="0">
                  <a:pos x="384" y="95"/>
                </a:cxn>
                <a:cxn ang="0">
                  <a:pos x="359" y="131"/>
                </a:cxn>
                <a:cxn ang="0">
                  <a:pos x="323" y="110"/>
                </a:cxn>
                <a:cxn ang="0">
                  <a:pos x="285" y="114"/>
                </a:cxn>
                <a:cxn ang="0">
                  <a:pos x="272" y="76"/>
                </a:cxn>
                <a:cxn ang="0">
                  <a:pos x="190" y="70"/>
                </a:cxn>
                <a:cxn ang="0">
                  <a:pos x="181" y="57"/>
                </a:cxn>
                <a:cxn ang="0">
                  <a:pos x="217" y="17"/>
                </a:cxn>
                <a:cxn ang="0">
                  <a:pos x="247" y="15"/>
                </a:cxn>
                <a:cxn ang="0">
                  <a:pos x="217" y="0"/>
                </a:cxn>
                <a:cxn ang="0">
                  <a:pos x="171" y="11"/>
                </a:cxn>
                <a:cxn ang="0">
                  <a:pos x="95" y="87"/>
                </a:cxn>
                <a:cxn ang="0">
                  <a:pos x="57" y="95"/>
                </a:cxn>
                <a:cxn ang="0">
                  <a:pos x="0" y="133"/>
                </a:cxn>
                <a:cxn ang="0">
                  <a:pos x="224" y="203"/>
                </a:cxn>
                <a:cxn ang="0">
                  <a:pos x="224" y="203"/>
                </a:cxn>
              </a:cxnLst>
              <a:rect l="0" t="0" r="r" b="b"/>
              <a:pathLst>
                <a:path w="622" h="310">
                  <a:moveTo>
                    <a:pt x="224" y="203"/>
                  </a:moveTo>
                  <a:lnTo>
                    <a:pt x="232" y="222"/>
                  </a:lnTo>
                  <a:lnTo>
                    <a:pt x="253" y="228"/>
                  </a:lnTo>
                  <a:lnTo>
                    <a:pt x="283" y="310"/>
                  </a:lnTo>
                  <a:lnTo>
                    <a:pt x="338" y="197"/>
                  </a:lnTo>
                  <a:lnTo>
                    <a:pt x="367" y="201"/>
                  </a:lnTo>
                  <a:lnTo>
                    <a:pt x="403" y="184"/>
                  </a:lnTo>
                  <a:lnTo>
                    <a:pt x="462" y="184"/>
                  </a:lnTo>
                  <a:lnTo>
                    <a:pt x="483" y="158"/>
                  </a:lnTo>
                  <a:lnTo>
                    <a:pt x="599" y="161"/>
                  </a:lnTo>
                  <a:lnTo>
                    <a:pt x="622" y="144"/>
                  </a:lnTo>
                  <a:lnTo>
                    <a:pt x="584" y="101"/>
                  </a:lnTo>
                  <a:lnTo>
                    <a:pt x="513" y="102"/>
                  </a:lnTo>
                  <a:lnTo>
                    <a:pt x="456" y="95"/>
                  </a:lnTo>
                  <a:lnTo>
                    <a:pt x="384" y="95"/>
                  </a:lnTo>
                  <a:lnTo>
                    <a:pt x="359" y="131"/>
                  </a:lnTo>
                  <a:lnTo>
                    <a:pt x="323" y="110"/>
                  </a:lnTo>
                  <a:lnTo>
                    <a:pt x="285" y="114"/>
                  </a:lnTo>
                  <a:lnTo>
                    <a:pt x="272" y="76"/>
                  </a:lnTo>
                  <a:lnTo>
                    <a:pt x="190" y="70"/>
                  </a:lnTo>
                  <a:lnTo>
                    <a:pt x="181" y="57"/>
                  </a:lnTo>
                  <a:lnTo>
                    <a:pt x="217" y="17"/>
                  </a:lnTo>
                  <a:lnTo>
                    <a:pt x="247" y="15"/>
                  </a:lnTo>
                  <a:lnTo>
                    <a:pt x="217" y="0"/>
                  </a:lnTo>
                  <a:lnTo>
                    <a:pt x="171" y="11"/>
                  </a:lnTo>
                  <a:lnTo>
                    <a:pt x="95" y="87"/>
                  </a:lnTo>
                  <a:lnTo>
                    <a:pt x="57" y="95"/>
                  </a:lnTo>
                  <a:lnTo>
                    <a:pt x="0" y="133"/>
                  </a:lnTo>
                  <a:lnTo>
                    <a:pt x="224" y="203"/>
                  </a:lnTo>
                  <a:lnTo>
                    <a:pt x="224" y="203"/>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44" name="Freeform 2107"/>
            <p:cNvSpPr>
              <a:spLocks/>
            </p:cNvSpPr>
            <p:nvPr/>
          </p:nvSpPr>
          <p:spPr bwMode="auto">
            <a:xfrm>
              <a:off x="2998138" y="2201189"/>
              <a:ext cx="255295" cy="387263"/>
            </a:xfrm>
            <a:custGeom>
              <a:avLst/>
              <a:gdLst/>
              <a:ahLst/>
              <a:cxnLst>
                <a:cxn ang="0">
                  <a:pos x="48" y="464"/>
                </a:cxn>
                <a:cxn ang="0">
                  <a:pos x="42" y="370"/>
                </a:cxn>
                <a:cxn ang="0">
                  <a:pos x="6" y="302"/>
                </a:cxn>
                <a:cxn ang="0">
                  <a:pos x="21" y="159"/>
                </a:cxn>
                <a:cxn ang="0">
                  <a:pos x="82" y="85"/>
                </a:cxn>
                <a:cxn ang="0">
                  <a:pos x="78" y="140"/>
                </a:cxn>
                <a:cxn ang="0">
                  <a:pos x="97" y="129"/>
                </a:cxn>
                <a:cxn ang="0">
                  <a:pos x="97" y="83"/>
                </a:cxn>
                <a:cxn ang="0">
                  <a:pos x="120" y="57"/>
                </a:cxn>
                <a:cxn ang="0">
                  <a:pos x="127" y="7"/>
                </a:cxn>
                <a:cxn ang="0">
                  <a:pos x="148" y="0"/>
                </a:cxn>
                <a:cxn ang="0">
                  <a:pos x="276" y="43"/>
                </a:cxn>
                <a:cxn ang="0">
                  <a:pos x="287" y="80"/>
                </a:cxn>
                <a:cxn ang="0">
                  <a:pos x="304" y="114"/>
                </a:cxn>
                <a:cxn ang="0">
                  <a:pos x="308" y="175"/>
                </a:cxn>
                <a:cxn ang="0">
                  <a:pos x="264" y="228"/>
                </a:cxn>
                <a:cxn ang="0">
                  <a:pos x="262" y="268"/>
                </a:cxn>
                <a:cxn ang="0">
                  <a:pos x="287" y="281"/>
                </a:cxn>
                <a:cxn ang="0">
                  <a:pos x="321" y="226"/>
                </a:cxn>
                <a:cxn ang="0">
                  <a:pos x="356" y="207"/>
                </a:cxn>
                <a:cxn ang="0">
                  <a:pos x="378" y="218"/>
                </a:cxn>
                <a:cxn ang="0">
                  <a:pos x="422" y="342"/>
                </a:cxn>
                <a:cxn ang="0">
                  <a:pos x="392" y="395"/>
                </a:cxn>
                <a:cxn ang="0">
                  <a:pos x="384" y="433"/>
                </a:cxn>
                <a:cxn ang="0">
                  <a:pos x="367" y="445"/>
                </a:cxn>
                <a:cxn ang="0">
                  <a:pos x="367" y="479"/>
                </a:cxn>
                <a:cxn ang="0">
                  <a:pos x="344" y="524"/>
                </a:cxn>
                <a:cxn ang="0">
                  <a:pos x="205" y="543"/>
                </a:cxn>
                <a:cxn ang="0">
                  <a:pos x="202" y="536"/>
                </a:cxn>
                <a:cxn ang="0">
                  <a:pos x="0" y="559"/>
                </a:cxn>
                <a:cxn ang="0">
                  <a:pos x="48" y="464"/>
                </a:cxn>
                <a:cxn ang="0">
                  <a:pos x="48" y="464"/>
                </a:cxn>
              </a:cxnLst>
              <a:rect l="0" t="0" r="r" b="b"/>
              <a:pathLst>
                <a:path w="422" h="559">
                  <a:moveTo>
                    <a:pt x="48" y="464"/>
                  </a:moveTo>
                  <a:lnTo>
                    <a:pt x="42" y="370"/>
                  </a:lnTo>
                  <a:lnTo>
                    <a:pt x="6" y="302"/>
                  </a:lnTo>
                  <a:lnTo>
                    <a:pt x="21" y="159"/>
                  </a:lnTo>
                  <a:lnTo>
                    <a:pt x="82" y="85"/>
                  </a:lnTo>
                  <a:lnTo>
                    <a:pt x="78" y="140"/>
                  </a:lnTo>
                  <a:lnTo>
                    <a:pt x="97" y="129"/>
                  </a:lnTo>
                  <a:lnTo>
                    <a:pt x="97" y="83"/>
                  </a:lnTo>
                  <a:lnTo>
                    <a:pt x="120" y="57"/>
                  </a:lnTo>
                  <a:lnTo>
                    <a:pt x="127" y="7"/>
                  </a:lnTo>
                  <a:lnTo>
                    <a:pt x="148" y="0"/>
                  </a:lnTo>
                  <a:lnTo>
                    <a:pt x="276" y="43"/>
                  </a:lnTo>
                  <a:lnTo>
                    <a:pt x="287" y="80"/>
                  </a:lnTo>
                  <a:lnTo>
                    <a:pt x="304" y="114"/>
                  </a:lnTo>
                  <a:lnTo>
                    <a:pt x="308" y="175"/>
                  </a:lnTo>
                  <a:lnTo>
                    <a:pt x="264" y="228"/>
                  </a:lnTo>
                  <a:lnTo>
                    <a:pt x="262" y="268"/>
                  </a:lnTo>
                  <a:lnTo>
                    <a:pt x="287" y="281"/>
                  </a:lnTo>
                  <a:lnTo>
                    <a:pt x="321" y="226"/>
                  </a:lnTo>
                  <a:lnTo>
                    <a:pt x="356" y="207"/>
                  </a:lnTo>
                  <a:lnTo>
                    <a:pt x="378" y="218"/>
                  </a:lnTo>
                  <a:lnTo>
                    <a:pt x="422" y="342"/>
                  </a:lnTo>
                  <a:lnTo>
                    <a:pt x="392" y="395"/>
                  </a:lnTo>
                  <a:lnTo>
                    <a:pt x="384" y="433"/>
                  </a:lnTo>
                  <a:lnTo>
                    <a:pt x="367" y="445"/>
                  </a:lnTo>
                  <a:lnTo>
                    <a:pt x="367" y="479"/>
                  </a:lnTo>
                  <a:lnTo>
                    <a:pt x="344" y="524"/>
                  </a:lnTo>
                  <a:lnTo>
                    <a:pt x="205" y="543"/>
                  </a:lnTo>
                  <a:lnTo>
                    <a:pt x="202" y="536"/>
                  </a:lnTo>
                  <a:lnTo>
                    <a:pt x="0" y="559"/>
                  </a:lnTo>
                  <a:lnTo>
                    <a:pt x="48" y="464"/>
                  </a:lnTo>
                  <a:lnTo>
                    <a:pt x="48" y="464"/>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45" name="Freeform 2118"/>
            <p:cNvSpPr>
              <a:spLocks/>
            </p:cNvSpPr>
            <p:nvPr/>
          </p:nvSpPr>
          <p:spPr bwMode="auto">
            <a:xfrm>
              <a:off x="3297450" y="2634422"/>
              <a:ext cx="296377" cy="327363"/>
            </a:xfrm>
            <a:custGeom>
              <a:avLst/>
              <a:gdLst/>
              <a:ahLst/>
              <a:cxnLst>
                <a:cxn ang="0">
                  <a:pos x="0" y="327"/>
                </a:cxn>
                <a:cxn ang="0">
                  <a:pos x="17" y="391"/>
                </a:cxn>
                <a:cxn ang="0">
                  <a:pos x="80" y="437"/>
                </a:cxn>
                <a:cxn ang="0">
                  <a:pos x="111" y="473"/>
                </a:cxn>
                <a:cxn ang="0">
                  <a:pos x="204" y="435"/>
                </a:cxn>
                <a:cxn ang="0">
                  <a:pos x="246" y="429"/>
                </a:cxn>
                <a:cxn ang="0">
                  <a:pos x="268" y="401"/>
                </a:cxn>
                <a:cxn ang="0">
                  <a:pos x="304" y="258"/>
                </a:cxn>
                <a:cxn ang="0">
                  <a:pos x="344" y="275"/>
                </a:cxn>
                <a:cxn ang="0">
                  <a:pos x="420" y="122"/>
                </a:cxn>
                <a:cxn ang="0">
                  <a:pos x="479" y="154"/>
                </a:cxn>
                <a:cxn ang="0">
                  <a:pos x="489" y="127"/>
                </a:cxn>
                <a:cxn ang="0">
                  <a:pos x="447" y="93"/>
                </a:cxn>
                <a:cxn ang="0">
                  <a:pos x="415" y="97"/>
                </a:cxn>
                <a:cxn ang="0">
                  <a:pos x="403" y="114"/>
                </a:cxn>
                <a:cxn ang="0">
                  <a:pos x="344" y="131"/>
                </a:cxn>
                <a:cxn ang="0">
                  <a:pos x="306" y="173"/>
                </a:cxn>
                <a:cxn ang="0">
                  <a:pos x="295" y="106"/>
                </a:cxn>
                <a:cxn ang="0">
                  <a:pos x="189" y="123"/>
                </a:cxn>
                <a:cxn ang="0">
                  <a:pos x="168" y="0"/>
                </a:cxn>
                <a:cxn ang="0">
                  <a:pos x="152" y="11"/>
                </a:cxn>
                <a:cxn ang="0">
                  <a:pos x="162" y="34"/>
                </a:cxn>
                <a:cxn ang="0">
                  <a:pos x="149" y="142"/>
                </a:cxn>
                <a:cxn ang="0">
                  <a:pos x="73" y="209"/>
                </a:cxn>
                <a:cxn ang="0">
                  <a:pos x="61" y="255"/>
                </a:cxn>
                <a:cxn ang="0">
                  <a:pos x="40" y="243"/>
                </a:cxn>
                <a:cxn ang="0">
                  <a:pos x="33" y="298"/>
                </a:cxn>
                <a:cxn ang="0">
                  <a:pos x="0" y="327"/>
                </a:cxn>
                <a:cxn ang="0">
                  <a:pos x="0" y="327"/>
                </a:cxn>
                <a:cxn ang="0">
                  <a:pos x="0" y="327"/>
                </a:cxn>
              </a:cxnLst>
              <a:rect l="0" t="0" r="r" b="b"/>
              <a:pathLst>
                <a:path w="489" h="473">
                  <a:moveTo>
                    <a:pt x="0" y="327"/>
                  </a:moveTo>
                  <a:lnTo>
                    <a:pt x="17" y="391"/>
                  </a:lnTo>
                  <a:lnTo>
                    <a:pt x="80" y="437"/>
                  </a:lnTo>
                  <a:lnTo>
                    <a:pt x="111" y="473"/>
                  </a:lnTo>
                  <a:lnTo>
                    <a:pt x="204" y="435"/>
                  </a:lnTo>
                  <a:lnTo>
                    <a:pt x="246" y="429"/>
                  </a:lnTo>
                  <a:lnTo>
                    <a:pt x="268" y="401"/>
                  </a:lnTo>
                  <a:lnTo>
                    <a:pt x="304" y="258"/>
                  </a:lnTo>
                  <a:lnTo>
                    <a:pt x="344" y="275"/>
                  </a:lnTo>
                  <a:lnTo>
                    <a:pt x="420" y="122"/>
                  </a:lnTo>
                  <a:lnTo>
                    <a:pt x="479" y="154"/>
                  </a:lnTo>
                  <a:lnTo>
                    <a:pt x="489" y="127"/>
                  </a:lnTo>
                  <a:lnTo>
                    <a:pt x="447" y="93"/>
                  </a:lnTo>
                  <a:lnTo>
                    <a:pt x="415" y="97"/>
                  </a:lnTo>
                  <a:lnTo>
                    <a:pt x="403" y="114"/>
                  </a:lnTo>
                  <a:lnTo>
                    <a:pt x="344" y="131"/>
                  </a:lnTo>
                  <a:lnTo>
                    <a:pt x="306" y="173"/>
                  </a:lnTo>
                  <a:lnTo>
                    <a:pt x="295" y="106"/>
                  </a:lnTo>
                  <a:lnTo>
                    <a:pt x="189" y="123"/>
                  </a:lnTo>
                  <a:lnTo>
                    <a:pt x="168" y="0"/>
                  </a:lnTo>
                  <a:lnTo>
                    <a:pt x="152" y="11"/>
                  </a:lnTo>
                  <a:lnTo>
                    <a:pt x="162" y="34"/>
                  </a:lnTo>
                  <a:lnTo>
                    <a:pt x="149" y="142"/>
                  </a:lnTo>
                  <a:lnTo>
                    <a:pt x="73" y="209"/>
                  </a:lnTo>
                  <a:lnTo>
                    <a:pt x="61" y="255"/>
                  </a:lnTo>
                  <a:lnTo>
                    <a:pt x="40" y="243"/>
                  </a:lnTo>
                  <a:lnTo>
                    <a:pt x="33" y="298"/>
                  </a:lnTo>
                  <a:lnTo>
                    <a:pt x="0" y="327"/>
                  </a:lnTo>
                  <a:lnTo>
                    <a:pt x="0" y="327"/>
                  </a:lnTo>
                  <a:lnTo>
                    <a:pt x="0" y="327"/>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46" name="Freeform 2122"/>
            <p:cNvSpPr>
              <a:spLocks/>
            </p:cNvSpPr>
            <p:nvPr/>
          </p:nvSpPr>
          <p:spPr bwMode="auto">
            <a:xfrm>
              <a:off x="3216752" y="2952034"/>
              <a:ext cx="564877" cy="282786"/>
            </a:xfrm>
            <a:custGeom>
              <a:avLst/>
              <a:gdLst/>
              <a:ahLst/>
              <a:cxnLst>
                <a:cxn ang="0">
                  <a:pos x="0" y="350"/>
                </a:cxn>
                <a:cxn ang="0">
                  <a:pos x="135" y="332"/>
                </a:cxn>
                <a:cxn ang="0">
                  <a:pos x="213" y="294"/>
                </a:cxn>
                <a:cxn ang="0">
                  <a:pos x="361" y="279"/>
                </a:cxn>
                <a:cxn ang="0">
                  <a:pos x="422" y="317"/>
                </a:cxn>
                <a:cxn ang="0">
                  <a:pos x="519" y="304"/>
                </a:cxn>
                <a:cxn ang="0">
                  <a:pos x="666" y="407"/>
                </a:cxn>
                <a:cxn ang="0">
                  <a:pos x="723" y="393"/>
                </a:cxn>
                <a:cxn ang="0">
                  <a:pos x="804" y="275"/>
                </a:cxn>
                <a:cxn ang="0">
                  <a:pos x="871" y="251"/>
                </a:cxn>
                <a:cxn ang="0">
                  <a:pos x="892" y="217"/>
                </a:cxn>
                <a:cxn ang="0">
                  <a:pos x="820" y="230"/>
                </a:cxn>
                <a:cxn ang="0">
                  <a:pos x="801" y="205"/>
                </a:cxn>
                <a:cxn ang="0">
                  <a:pos x="844" y="194"/>
                </a:cxn>
                <a:cxn ang="0">
                  <a:pos x="844" y="179"/>
                </a:cxn>
                <a:cxn ang="0">
                  <a:pos x="795" y="161"/>
                </a:cxn>
                <a:cxn ang="0">
                  <a:pos x="858" y="139"/>
                </a:cxn>
                <a:cxn ang="0">
                  <a:pos x="854" y="163"/>
                </a:cxn>
                <a:cxn ang="0">
                  <a:pos x="894" y="163"/>
                </a:cxn>
                <a:cxn ang="0">
                  <a:pos x="916" y="122"/>
                </a:cxn>
                <a:cxn ang="0">
                  <a:pos x="932" y="120"/>
                </a:cxn>
                <a:cxn ang="0">
                  <a:pos x="922" y="82"/>
                </a:cxn>
                <a:cxn ang="0">
                  <a:pos x="894" y="120"/>
                </a:cxn>
                <a:cxn ang="0">
                  <a:pos x="865" y="36"/>
                </a:cxn>
                <a:cxn ang="0">
                  <a:pos x="884" y="32"/>
                </a:cxn>
                <a:cxn ang="0">
                  <a:pos x="911" y="55"/>
                </a:cxn>
                <a:cxn ang="0">
                  <a:pos x="892" y="17"/>
                </a:cxn>
                <a:cxn ang="0">
                  <a:pos x="871" y="0"/>
                </a:cxn>
                <a:cxn ang="0">
                  <a:pos x="540" y="63"/>
                </a:cxn>
                <a:cxn ang="0">
                  <a:pos x="264" y="97"/>
                </a:cxn>
                <a:cxn ang="0">
                  <a:pos x="226" y="171"/>
                </a:cxn>
                <a:cxn ang="0">
                  <a:pos x="167" y="184"/>
                </a:cxn>
                <a:cxn ang="0">
                  <a:pos x="139" y="222"/>
                </a:cxn>
                <a:cxn ang="0">
                  <a:pos x="32" y="283"/>
                </a:cxn>
                <a:cxn ang="0">
                  <a:pos x="27" y="306"/>
                </a:cxn>
                <a:cxn ang="0">
                  <a:pos x="0" y="319"/>
                </a:cxn>
                <a:cxn ang="0">
                  <a:pos x="0" y="350"/>
                </a:cxn>
                <a:cxn ang="0">
                  <a:pos x="0" y="350"/>
                </a:cxn>
              </a:cxnLst>
              <a:rect l="0" t="0" r="r" b="b"/>
              <a:pathLst>
                <a:path w="932" h="407">
                  <a:moveTo>
                    <a:pt x="0" y="350"/>
                  </a:moveTo>
                  <a:lnTo>
                    <a:pt x="135" y="332"/>
                  </a:lnTo>
                  <a:lnTo>
                    <a:pt x="213" y="294"/>
                  </a:lnTo>
                  <a:lnTo>
                    <a:pt x="361" y="279"/>
                  </a:lnTo>
                  <a:lnTo>
                    <a:pt x="422" y="317"/>
                  </a:lnTo>
                  <a:lnTo>
                    <a:pt x="519" y="304"/>
                  </a:lnTo>
                  <a:lnTo>
                    <a:pt x="666" y="407"/>
                  </a:lnTo>
                  <a:lnTo>
                    <a:pt x="723" y="393"/>
                  </a:lnTo>
                  <a:lnTo>
                    <a:pt x="804" y="275"/>
                  </a:lnTo>
                  <a:lnTo>
                    <a:pt x="871" y="251"/>
                  </a:lnTo>
                  <a:lnTo>
                    <a:pt x="892" y="217"/>
                  </a:lnTo>
                  <a:lnTo>
                    <a:pt x="820" y="230"/>
                  </a:lnTo>
                  <a:lnTo>
                    <a:pt x="801" y="205"/>
                  </a:lnTo>
                  <a:lnTo>
                    <a:pt x="844" y="194"/>
                  </a:lnTo>
                  <a:lnTo>
                    <a:pt x="844" y="179"/>
                  </a:lnTo>
                  <a:lnTo>
                    <a:pt x="795" y="161"/>
                  </a:lnTo>
                  <a:lnTo>
                    <a:pt x="858" y="139"/>
                  </a:lnTo>
                  <a:lnTo>
                    <a:pt x="854" y="163"/>
                  </a:lnTo>
                  <a:lnTo>
                    <a:pt x="894" y="163"/>
                  </a:lnTo>
                  <a:lnTo>
                    <a:pt x="916" y="122"/>
                  </a:lnTo>
                  <a:lnTo>
                    <a:pt x="932" y="120"/>
                  </a:lnTo>
                  <a:lnTo>
                    <a:pt x="922" y="82"/>
                  </a:lnTo>
                  <a:lnTo>
                    <a:pt x="894" y="120"/>
                  </a:lnTo>
                  <a:lnTo>
                    <a:pt x="865" y="36"/>
                  </a:lnTo>
                  <a:lnTo>
                    <a:pt x="884" y="32"/>
                  </a:lnTo>
                  <a:lnTo>
                    <a:pt x="911" y="55"/>
                  </a:lnTo>
                  <a:lnTo>
                    <a:pt x="892" y="17"/>
                  </a:lnTo>
                  <a:lnTo>
                    <a:pt x="871" y="0"/>
                  </a:lnTo>
                  <a:lnTo>
                    <a:pt x="540" y="63"/>
                  </a:lnTo>
                  <a:lnTo>
                    <a:pt x="264" y="97"/>
                  </a:lnTo>
                  <a:lnTo>
                    <a:pt x="226" y="171"/>
                  </a:lnTo>
                  <a:lnTo>
                    <a:pt x="167" y="184"/>
                  </a:lnTo>
                  <a:lnTo>
                    <a:pt x="139" y="222"/>
                  </a:lnTo>
                  <a:lnTo>
                    <a:pt x="32" y="283"/>
                  </a:lnTo>
                  <a:lnTo>
                    <a:pt x="27" y="306"/>
                  </a:lnTo>
                  <a:lnTo>
                    <a:pt x="0" y="319"/>
                  </a:lnTo>
                  <a:lnTo>
                    <a:pt x="0" y="350"/>
                  </a:lnTo>
                  <a:lnTo>
                    <a:pt x="0" y="350"/>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47" name="Freeform 2123"/>
            <p:cNvSpPr>
              <a:spLocks/>
            </p:cNvSpPr>
            <p:nvPr/>
          </p:nvSpPr>
          <p:spPr bwMode="auto">
            <a:xfrm>
              <a:off x="3285712" y="3145667"/>
              <a:ext cx="335991" cy="286965"/>
            </a:xfrm>
            <a:custGeom>
              <a:avLst/>
              <a:gdLst/>
              <a:ahLst/>
              <a:cxnLst>
                <a:cxn ang="0">
                  <a:pos x="25" y="53"/>
                </a:cxn>
                <a:cxn ang="0">
                  <a:pos x="103" y="15"/>
                </a:cxn>
                <a:cxn ang="0">
                  <a:pos x="251" y="0"/>
                </a:cxn>
                <a:cxn ang="0">
                  <a:pos x="312" y="38"/>
                </a:cxn>
                <a:cxn ang="0">
                  <a:pos x="409" y="25"/>
                </a:cxn>
                <a:cxn ang="0">
                  <a:pos x="556" y="128"/>
                </a:cxn>
                <a:cxn ang="0">
                  <a:pos x="491" y="206"/>
                </a:cxn>
                <a:cxn ang="0">
                  <a:pos x="495" y="240"/>
                </a:cxn>
                <a:cxn ang="0">
                  <a:pos x="384" y="340"/>
                </a:cxn>
                <a:cxn ang="0">
                  <a:pos x="365" y="344"/>
                </a:cxn>
                <a:cxn ang="0">
                  <a:pos x="358" y="375"/>
                </a:cxn>
                <a:cxn ang="0">
                  <a:pos x="333" y="358"/>
                </a:cxn>
                <a:cxn ang="0">
                  <a:pos x="354" y="386"/>
                </a:cxn>
                <a:cxn ang="0">
                  <a:pos x="333" y="413"/>
                </a:cxn>
                <a:cxn ang="0">
                  <a:pos x="314" y="409"/>
                </a:cxn>
                <a:cxn ang="0">
                  <a:pos x="238" y="291"/>
                </a:cxn>
                <a:cxn ang="0">
                  <a:pos x="73" y="143"/>
                </a:cxn>
                <a:cxn ang="0">
                  <a:pos x="0" y="97"/>
                </a:cxn>
                <a:cxn ang="0">
                  <a:pos x="25" y="53"/>
                </a:cxn>
                <a:cxn ang="0">
                  <a:pos x="25" y="53"/>
                </a:cxn>
              </a:cxnLst>
              <a:rect l="0" t="0" r="r" b="b"/>
              <a:pathLst>
                <a:path w="556" h="413">
                  <a:moveTo>
                    <a:pt x="25" y="53"/>
                  </a:moveTo>
                  <a:lnTo>
                    <a:pt x="103" y="15"/>
                  </a:lnTo>
                  <a:lnTo>
                    <a:pt x="251" y="0"/>
                  </a:lnTo>
                  <a:lnTo>
                    <a:pt x="312" y="38"/>
                  </a:lnTo>
                  <a:lnTo>
                    <a:pt x="409" y="25"/>
                  </a:lnTo>
                  <a:lnTo>
                    <a:pt x="556" y="128"/>
                  </a:lnTo>
                  <a:lnTo>
                    <a:pt x="491" y="206"/>
                  </a:lnTo>
                  <a:lnTo>
                    <a:pt x="495" y="240"/>
                  </a:lnTo>
                  <a:lnTo>
                    <a:pt x="384" y="340"/>
                  </a:lnTo>
                  <a:lnTo>
                    <a:pt x="365" y="344"/>
                  </a:lnTo>
                  <a:lnTo>
                    <a:pt x="358" y="375"/>
                  </a:lnTo>
                  <a:lnTo>
                    <a:pt x="333" y="358"/>
                  </a:lnTo>
                  <a:lnTo>
                    <a:pt x="354" y="386"/>
                  </a:lnTo>
                  <a:lnTo>
                    <a:pt x="333" y="413"/>
                  </a:lnTo>
                  <a:lnTo>
                    <a:pt x="314" y="409"/>
                  </a:lnTo>
                  <a:lnTo>
                    <a:pt x="238" y="291"/>
                  </a:lnTo>
                  <a:lnTo>
                    <a:pt x="73" y="143"/>
                  </a:lnTo>
                  <a:lnTo>
                    <a:pt x="0" y="97"/>
                  </a:lnTo>
                  <a:lnTo>
                    <a:pt x="25" y="53"/>
                  </a:lnTo>
                  <a:lnTo>
                    <a:pt x="25" y="53"/>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48" name="Freeform 2125"/>
            <p:cNvSpPr>
              <a:spLocks/>
            </p:cNvSpPr>
            <p:nvPr/>
          </p:nvSpPr>
          <p:spPr bwMode="auto">
            <a:xfrm>
              <a:off x="3384014" y="2447756"/>
              <a:ext cx="382944" cy="274426"/>
            </a:xfrm>
            <a:custGeom>
              <a:avLst/>
              <a:gdLst/>
              <a:ahLst/>
              <a:cxnLst>
                <a:cxn ang="0">
                  <a:pos x="50" y="397"/>
                </a:cxn>
                <a:cxn ang="0">
                  <a:pos x="156" y="380"/>
                </a:cxn>
                <a:cxn ang="0">
                  <a:pos x="536" y="308"/>
                </a:cxn>
                <a:cxn ang="0">
                  <a:pos x="553" y="291"/>
                </a:cxn>
                <a:cxn ang="0">
                  <a:pos x="574" y="291"/>
                </a:cxn>
                <a:cxn ang="0">
                  <a:pos x="599" y="274"/>
                </a:cxn>
                <a:cxn ang="0">
                  <a:pos x="635" y="228"/>
                </a:cxn>
                <a:cxn ang="0">
                  <a:pos x="572" y="179"/>
                </a:cxn>
                <a:cxn ang="0">
                  <a:pos x="570" y="133"/>
                </a:cxn>
                <a:cxn ang="0">
                  <a:pos x="599" y="69"/>
                </a:cxn>
                <a:cxn ang="0">
                  <a:pos x="557" y="48"/>
                </a:cxn>
                <a:cxn ang="0">
                  <a:pos x="512" y="0"/>
                </a:cxn>
                <a:cxn ang="0">
                  <a:pos x="89" y="78"/>
                </a:cxn>
                <a:cxn ang="0">
                  <a:pos x="69" y="48"/>
                </a:cxn>
                <a:cxn ang="0">
                  <a:pos x="0" y="97"/>
                </a:cxn>
                <a:cxn ang="0">
                  <a:pos x="50" y="397"/>
                </a:cxn>
                <a:cxn ang="0">
                  <a:pos x="50" y="397"/>
                </a:cxn>
              </a:cxnLst>
              <a:rect l="0" t="0" r="r" b="b"/>
              <a:pathLst>
                <a:path w="635" h="397">
                  <a:moveTo>
                    <a:pt x="50" y="397"/>
                  </a:moveTo>
                  <a:lnTo>
                    <a:pt x="156" y="380"/>
                  </a:lnTo>
                  <a:lnTo>
                    <a:pt x="536" y="308"/>
                  </a:lnTo>
                  <a:lnTo>
                    <a:pt x="553" y="291"/>
                  </a:lnTo>
                  <a:lnTo>
                    <a:pt x="574" y="291"/>
                  </a:lnTo>
                  <a:lnTo>
                    <a:pt x="599" y="274"/>
                  </a:lnTo>
                  <a:lnTo>
                    <a:pt x="635" y="228"/>
                  </a:lnTo>
                  <a:lnTo>
                    <a:pt x="572" y="179"/>
                  </a:lnTo>
                  <a:lnTo>
                    <a:pt x="570" y="133"/>
                  </a:lnTo>
                  <a:lnTo>
                    <a:pt x="599" y="69"/>
                  </a:lnTo>
                  <a:lnTo>
                    <a:pt x="557" y="48"/>
                  </a:lnTo>
                  <a:lnTo>
                    <a:pt x="512" y="0"/>
                  </a:lnTo>
                  <a:lnTo>
                    <a:pt x="89" y="78"/>
                  </a:lnTo>
                  <a:lnTo>
                    <a:pt x="69" y="48"/>
                  </a:lnTo>
                  <a:lnTo>
                    <a:pt x="0" y="97"/>
                  </a:lnTo>
                  <a:lnTo>
                    <a:pt x="50" y="397"/>
                  </a:lnTo>
                  <a:lnTo>
                    <a:pt x="50" y="397"/>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49" name="Freeform 2100"/>
            <p:cNvSpPr>
              <a:spLocks/>
            </p:cNvSpPr>
            <p:nvPr/>
          </p:nvSpPr>
          <p:spPr bwMode="auto">
            <a:xfrm>
              <a:off x="1959351" y="3037008"/>
              <a:ext cx="570745" cy="328757"/>
            </a:xfrm>
            <a:custGeom>
              <a:avLst/>
              <a:gdLst/>
              <a:ahLst/>
              <a:cxnLst>
                <a:cxn ang="0">
                  <a:pos x="6" y="0"/>
                </a:cxn>
                <a:cxn ang="0">
                  <a:pos x="110" y="7"/>
                </a:cxn>
                <a:cxn ang="0">
                  <a:pos x="574" y="28"/>
                </a:cxn>
                <a:cxn ang="0">
                  <a:pos x="918" y="26"/>
                </a:cxn>
                <a:cxn ang="0">
                  <a:pos x="922" y="97"/>
                </a:cxn>
                <a:cxn ang="0">
                  <a:pos x="943" y="247"/>
                </a:cxn>
                <a:cxn ang="0">
                  <a:pos x="939" y="479"/>
                </a:cxn>
                <a:cxn ang="0">
                  <a:pos x="865" y="439"/>
                </a:cxn>
                <a:cxn ang="0">
                  <a:pos x="783" y="454"/>
                </a:cxn>
                <a:cxn ang="0">
                  <a:pos x="724" y="471"/>
                </a:cxn>
                <a:cxn ang="0">
                  <a:pos x="639" y="473"/>
                </a:cxn>
                <a:cxn ang="0">
                  <a:pos x="574" y="435"/>
                </a:cxn>
                <a:cxn ang="0">
                  <a:pos x="557" y="454"/>
                </a:cxn>
                <a:cxn ang="0">
                  <a:pos x="456" y="410"/>
                </a:cxn>
                <a:cxn ang="0">
                  <a:pos x="407" y="399"/>
                </a:cxn>
                <a:cxn ang="0">
                  <a:pos x="382" y="376"/>
                </a:cxn>
                <a:cxn ang="0">
                  <a:pos x="352" y="374"/>
                </a:cxn>
                <a:cxn ang="0">
                  <a:pos x="319" y="347"/>
                </a:cxn>
                <a:cxn ang="0">
                  <a:pos x="331" y="89"/>
                </a:cxn>
                <a:cxn ang="0">
                  <a:pos x="0" y="70"/>
                </a:cxn>
                <a:cxn ang="0">
                  <a:pos x="6" y="0"/>
                </a:cxn>
                <a:cxn ang="0">
                  <a:pos x="6" y="0"/>
                </a:cxn>
              </a:cxnLst>
              <a:rect l="0" t="0" r="r" b="b"/>
              <a:pathLst>
                <a:path w="943" h="479">
                  <a:moveTo>
                    <a:pt x="6" y="0"/>
                  </a:moveTo>
                  <a:lnTo>
                    <a:pt x="110" y="7"/>
                  </a:lnTo>
                  <a:lnTo>
                    <a:pt x="574" y="28"/>
                  </a:lnTo>
                  <a:lnTo>
                    <a:pt x="918" y="26"/>
                  </a:lnTo>
                  <a:lnTo>
                    <a:pt x="922" y="97"/>
                  </a:lnTo>
                  <a:lnTo>
                    <a:pt x="943" y="247"/>
                  </a:lnTo>
                  <a:lnTo>
                    <a:pt x="939" y="479"/>
                  </a:lnTo>
                  <a:lnTo>
                    <a:pt x="865" y="439"/>
                  </a:lnTo>
                  <a:lnTo>
                    <a:pt x="783" y="454"/>
                  </a:lnTo>
                  <a:lnTo>
                    <a:pt x="724" y="471"/>
                  </a:lnTo>
                  <a:lnTo>
                    <a:pt x="639" y="473"/>
                  </a:lnTo>
                  <a:lnTo>
                    <a:pt x="574" y="435"/>
                  </a:lnTo>
                  <a:lnTo>
                    <a:pt x="557" y="454"/>
                  </a:lnTo>
                  <a:lnTo>
                    <a:pt x="456" y="410"/>
                  </a:lnTo>
                  <a:lnTo>
                    <a:pt x="407" y="399"/>
                  </a:lnTo>
                  <a:lnTo>
                    <a:pt x="382" y="376"/>
                  </a:lnTo>
                  <a:lnTo>
                    <a:pt x="352" y="374"/>
                  </a:lnTo>
                  <a:lnTo>
                    <a:pt x="319" y="347"/>
                  </a:lnTo>
                  <a:lnTo>
                    <a:pt x="331" y="89"/>
                  </a:lnTo>
                  <a:lnTo>
                    <a:pt x="0" y="70"/>
                  </a:lnTo>
                  <a:lnTo>
                    <a:pt x="6" y="0"/>
                  </a:lnTo>
                  <a:lnTo>
                    <a:pt x="6" y="0"/>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50" name="Freeform 2112"/>
            <p:cNvSpPr>
              <a:spLocks/>
            </p:cNvSpPr>
            <p:nvPr/>
          </p:nvSpPr>
          <p:spPr bwMode="auto">
            <a:xfrm>
              <a:off x="2814736" y="3020292"/>
              <a:ext cx="564877" cy="211741"/>
            </a:xfrm>
            <a:custGeom>
              <a:avLst/>
              <a:gdLst/>
              <a:ahLst/>
              <a:cxnLst>
                <a:cxn ang="0">
                  <a:pos x="17" y="253"/>
                </a:cxn>
                <a:cxn ang="0">
                  <a:pos x="11" y="249"/>
                </a:cxn>
                <a:cxn ang="0">
                  <a:pos x="38" y="228"/>
                </a:cxn>
                <a:cxn ang="0">
                  <a:pos x="64" y="180"/>
                </a:cxn>
                <a:cxn ang="0">
                  <a:pos x="55" y="169"/>
                </a:cxn>
                <a:cxn ang="0">
                  <a:pos x="68" y="146"/>
                </a:cxn>
                <a:cxn ang="0">
                  <a:pos x="68" y="120"/>
                </a:cxn>
                <a:cxn ang="0">
                  <a:pos x="87" y="101"/>
                </a:cxn>
                <a:cxn ang="0">
                  <a:pos x="232" y="89"/>
                </a:cxn>
                <a:cxn ang="0">
                  <a:pos x="230" y="66"/>
                </a:cxn>
                <a:cxn ang="0">
                  <a:pos x="277" y="70"/>
                </a:cxn>
                <a:cxn ang="0">
                  <a:pos x="715" y="28"/>
                </a:cxn>
                <a:cxn ang="0">
                  <a:pos x="931" y="0"/>
                </a:cxn>
                <a:cxn ang="0">
                  <a:pos x="893" y="74"/>
                </a:cxn>
                <a:cxn ang="0">
                  <a:pos x="834" y="87"/>
                </a:cxn>
                <a:cxn ang="0">
                  <a:pos x="806" y="125"/>
                </a:cxn>
                <a:cxn ang="0">
                  <a:pos x="699" y="186"/>
                </a:cxn>
                <a:cxn ang="0">
                  <a:pos x="694" y="209"/>
                </a:cxn>
                <a:cxn ang="0">
                  <a:pos x="667" y="222"/>
                </a:cxn>
                <a:cxn ang="0">
                  <a:pos x="667" y="253"/>
                </a:cxn>
                <a:cxn ang="0">
                  <a:pos x="523" y="270"/>
                </a:cxn>
                <a:cxn ang="0">
                  <a:pos x="234" y="294"/>
                </a:cxn>
                <a:cxn ang="0">
                  <a:pos x="0" y="308"/>
                </a:cxn>
                <a:cxn ang="0">
                  <a:pos x="17" y="253"/>
                </a:cxn>
                <a:cxn ang="0">
                  <a:pos x="17" y="253"/>
                </a:cxn>
              </a:cxnLst>
              <a:rect l="0" t="0" r="r" b="b"/>
              <a:pathLst>
                <a:path w="931" h="308">
                  <a:moveTo>
                    <a:pt x="17" y="253"/>
                  </a:moveTo>
                  <a:lnTo>
                    <a:pt x="11" y="249"/>
                  </a:lnTo>
                  <a:lnTo>
                    <a:pt x="38" y="228"/>
                  </a:lnTo>
                  <a:lnTo>
                    <a:pt x="64" y="180"/>
                  </a:lnTo>
                  <a:lnTo>
                    <a:pt x="55" y="169"/>
                  </a:lnTo>
                  <a:lnTo>
                    <a:pt x="68" y="146"/>
                  </a:lnTo>
                  <a:lnTo>
                    <a:pt x="68" y="120"/>
                  </a:lnTo>
                  <a:lnTo>
                    <a:pt x="87" y="101"/>
                  </a:lnTo>
                  <a:lnTo>
                    <a:pt x="232" y="89"/>
                  </a:lnTo>
                  <a:lnTo>
                    <a:pt x="230" y="66"/>
                  </a:lnTo>
                  <a:lnTo>
                    <a:pt x="277" y="70"/>
                  </a:lnTo>
                  <a:lnTo>
                    <a:pt x="715" y="28"/>
                  </a:lnTo>
                  <a:lnTo>
                    <a:pt x="931" y="0"/>
                  </a:lnTo>
                  <a:lnTo>
                    <a:pt x="893" y="74"/>
                  </a:lnTo>
                  <a:lnTo>
                    <a:pt x="834" y="87"/>
                  </a:lnTo>
                  <a:lnTo>
                    <a:pt x="806" y="125"/>
                  </a:lnTo>
                  <a:lnTo>
                    <a:pt x="699" y="186"/>
                  </a:lnTo>
                  <a:lnTo>
                    <a:pt x="694" y="209"/>
                  </a:lnTo>
                  <a:lnTo>
                    <a:pt x="667" y="222"/>
                  </a:lnTo>
                  <a:lnTo>
                    <a:pt x="667" y="253"/>
                  </a:lnTo>
                  <a:lnTo>
                    <a:pt x="523" y="270"/>
                  </a:lnTo>
                  <a:lnTo>
                    <a:pt x="234" y="294"/>
                  </a:lnTo>
                  <a:lnTo>
                    <a:pt x="0" y="308"/>
                  </a:lnTo>
                  <a:lnTo>
                    <a:pt x="17" y="253"/>
                  </a:lnTo>
                  <a:lnTo>
                    <a:pt x="17" y="253"/>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51" name="Freeform 2091"/>
            <p:cNvSpPr>
              <a:spLocks/>
            </p:cNvSpPr>
            <p:nvPr/>
          </p:nvSpPr>
          <p:spPr bwMode="auto">
            <a:xfrm>
              <a:off x="1306440" y="1811138"/>
              <a:ext cx="677852" cy="477811"/>
            </a:xfrm>
            <a:custGeom>
              <a:avLst/>
              <a:gdLst/>
              <a:ahLst/>
              <a:cxnLst>
                <a:cxn ang="0">
                  <a:pos x="19" y="175"/>
                </a:cxn>
                <a:cxn ang="0">
                  <a:pos x="21" y="204"/>
                </a:cxn>
                <a:cxn ang="0">
                  <a:pos x="11" y="209"/>
                </a:cxn>
                <a:cxn ang="0">
                  <a:pos x="44" y="240"/>
                </a:cxn>
                <a:cxn ang="0">
                  <a:pos x="78" y="323"/>
                </a:cxn>
                <a:cxn ang="0">
                  <a:pos x="89" y="398"/>
                </a:cxn>
                <a:cxn ang="0">
                  <a:pos x="95" y="438"/>
                </a:cxn>
                <a:cxn ang="0">
                  <a:pos x="70" y="476"/>
                </a:cxn>
                <a:cxn ang="0">
                  <a:pos x="87" y="493"/>
                </a:cxn>
                <a:cxn ang="0">
                  <a:pos x="133" y="468"/>
                </a:cxn>
                <a:cxn ang="0">
                  <a:pos x="163" y="599"/>
                </a:cxn>
                <a:cxn ang="0">
                  <a:pos x="184" y="607"/>
                </a:cxn>
                <a:cxn ang="0">
                  <a:pos x="188" y="645"/>
                </a:cxn>
                <a:cxn ang="0">
                  <a:pos x="205" y="662"/>
                </a:cxn>
                <a:cxn ang="0">
                  <a:pos x="247" y="660"/>
                </a:cxn>
                <a:cxn ang="0">
                  <a:pos x="340" y="660"/>
                </a:cxn>
                <a:cxn ang="0">
                  <a:pos x="378" y="677"/>
                </a:cxn>
                <a:cxn ang="0">
                  <a:pos x="390" y="609"/>
                </a:cxn>
                <a:cxn ang="0">
                  <a:pos x="694" y="654"/>
                </a:cxn>
                <a:cxn ang="0">
                  <a:pos x="1068" y="692"/>
                </a:cxn>
                <a:cxn ang="0">
                  <a:pos x="1080" y="567"/>
                </a:cxn>
                <a:cxn ang="0">
                  <a:pos x="1118" y="162"/>
                </a:cxn>
                <a:cxn ang="0">
                  <a:pos x="622" y="105"/>
                </a:cxn>
                <a:cxn ang="0">
                  <a:pos x="376" y="67"/>
                </a:cxn>
                <a:cxn ang="0">
                  <a:pos x="28" y="0"/>
                </a:cxn>
                <a:cxn ang="0">
                  <a:pos x="0" y="130"/>
                </a:cxn>
                <a:cxn ang="0">
                  <a:pos x="19" y="175"/>
                </a:cxn>
                <a:cxn ang="0">
                  <a:pos x="19" y="175"/>
                </a:cxn>
              </a:cxnLst>
              <a:rect l="0" t="0" r="r" b="b"/>
              <a:pathLst>
                <a:path w="1118" h="692">
                  <a:moveTo>
                    <a:pt x="19" y="175"/>
                  </a:moveTo>
                  <a:lnTo>
                    <a:pt x="21" y="204"/>
                  </a:lnTo>
                  <a:lnTo>
                    <a:pt x="11" y="209"/>
                  </a:lnTo>
                  <a:lnTo>
                    <a:pt x="44" y="240"/>
                  </a:lnTo>
                  <a:lnTo>
                    <a:pt x="78" y="323"/>
                  </a:lnTo>
                  <a:lnTo>
                    <a:pt x="89" y="398"/>
                  </a:lnTo>
                  <a:lnTo>
                    <a:pt x="95" y="438"/>
                  </a:lnTo>
                  <a:lnTo>
                    <a:pt x="70" y="476"/>
                  </a:lnTo>
                  <a:lnTo>
                    <a:pt x="87" y="493"/>
                  </a:lnTo>
                  <a:lnTo>
                    <a:pt x="133" y="468"/>
                  </a:lnTo>
                  <a:lnTo>
                    <a:pt x="163" y="599"/>
                  </a:lnTo>
                  <a:lnTo>
                    <a:pt x="184" y="607"/>
                  </a:lnTo>
                  <a:lnTo>
                    <a:pt x="188" y="645"/>
                  </a:lnTo>
                  <a:lnTo>
                    <a:pt x="205" y="662"/>
                  </a:lnTo>
                  <a:lnTo>
                    <a:pt x="247" y="660"/>
                  </a:lnTo>
                  <a:lnTo>
                    <a:pt x="340" y="660"/>
                  </a:lnTo>
                  <a:lnTo>
                    <a:pt x="378" y="677"/>
                  </a:lnTo>
                  <a:lnTo>
                    <a:pt x="390" y="609"/>
                  </a:lnTo>
                  <a:lnTo>
                    <a:pt x="694" y="654"/>
                  </a:lnTo>
                  <a:lnTo>
                    <a:pt x="1068" y="692"/>
                  </a:lnTo>
                  <a:lnTo>
                    <a:pt x="1080" y="567"/>
                  </a:lnTo>
                  <a:lnTo>
                    <a:pt x="1118" y="162"/>
                  </a:lnTo>
                  <a:lnTo>
                    <a:pt x="622" y="105"/>
                  </a:lnTo>
                  <a:lnTo>
                    <a:pt x="376" y="67"/>
                  </a:lnTo>
                  <a:lnTo>
                    <a:pt x="28" y="0"/>
                  </a:lnTo>
                  <a:lnTo>
                    <a:pt x="0" y="130"/>
                  </a:lnTo>
                  <a:lnTo>
                    <a:pt x="19" y="175"/>
                  </a:lnTo>
                  <a:lnTo>
                    <a:pt x="19" y="175"/>
                  </a:lnTo>
                  <a:close/>
                </a:path>
              </a:pathLst>
            </a:custGeom>
            <a:grpFill/>
            <a:ln w="12700" cap="flat" cmpd="sng">
              <a:solidFill>
                <a:srgbClr val="FFFFFF"/>
              </a:solidFill>
              <a:prstDash val="solid"/>
              <a:round/>
              <a:headEnd type="none" w="med" len="med"/>
              <a:tailEnd type="none" w="med" len="me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52" name="Freeform 2101"/>
            <p:cNvSpPr>
              <a:spLocks/>
            </p:cNvSpPr>
            <p:nvPr/>
          </p:nvSpPr>
          <p:spPr bwMode="auto">
            <a:xfrm>
              <a:off x="2364302" y="1921188"/>
              <a:ext cx="429893" cy="532138"/>
            </a:xfrm>
            <a:custGeom>
              <a:avLst/>
              <a:gdLst/>
              <a:ahLst/>
              <a:cxnLst>
                <a:cxn ang="0">
                  <a:pos x="4" y="146"/>
                </a:cxn>
                <a:cxn ang="0">
                  <a:pos x="33" y="238"/>
                </a:cxn>
                <a:cxn ang="0">
                  <a:pos x="36" y="352"/>
                </a:cxn>
                <a:cxn ang="0">
                  <a:pos x="55" y="445"/>
                </a:cxn>
                <a:cxn ang="0">
                  <a:pos x="31" y="492"/>
                </a:cxn>
                <a:cxn ang="0">
                  <a:pos x="67" y="527"/>
                </a:cxn>
                <a:cxn ang="0">
                  <a:pos x="65" y="774"/>
                </a:cxn>
                <a:cxn ang="0">
                  <a:pos x="584" y="764"/>
                </a:cxn>
                <a:cxn ang="0">
                  <a:pos x="576" y="715"/>
                </a:cxn>
                <a:cxn ang="0">
                  <a:pos x="519" y="673"/>
                </a:cxn>
                <a:cxn ang="0">
                  <a:pos x="493" y="643"/>
                </a:cxn>
                <a:cxn ang="0">
                  <a:pos x="422" y="599"/>
                </a:cxn>
                <a:cxn ang="0">
                  <a:pos x="424" y="529"/>
                </a:cxn>
                <a:cxn ang="0">
                  <a:pos x="409" y="481"/>
                </a:cxn>
                <a:cxn ang="0">
                  <a:pos x="466" y="413"/>
                </a:cxn>
                <a:cxn ang="0">
                  <a:pos x="462" y="344"/>
                </a:cxn>
                <a:cxn ang="0">
                  <a:pos x="557" y="274"/>
                </a:cxn>
                <a:cxn ang="0">
                  <a:pos x="580" y="234"/>
                </a:cxn>
                <a:cxn ang="0">
                  <a:pos x="711" y="165"/>
                </a:cxn>
                <a:cxn ang="0">
                  <a:pos x="652" y="141"/>
                </a:cxn>
                <a:cxn ang="0">
                  <a:pos x="601" y="146"/>
                </a:cxn>
                <a:cxn ang="0">
                  <a:pos x="590" y="127"/>
                </a:cxn>
                <a:cxn ang="0">
                  <a:pos x="495" y="126"/>
                </a:cxn>
                <a:cxn ang="0">
                  <a:pos x="432" y="107"/>
                </a:cxn>
                <a:cxn ang="0">
                  <a:pos x="301" y="93"/>
                </a:cxn>
                <a:cxn ang="0">
                  <a:pos x="282" y="70"/>
                </a:cxn>
                <a:cxn ang="0">
                  <a:pos x="228" y="50"/>
                </a:cxn>
                <a:cxn ang="0">
                  <a:pos x="219" y="0"/>
                </a:cxn>
                <a:cxn ang="0">
                  <a:pos x="187" y="0"/>
                </a:cxn>
                <a:cxn ang="0">
                  <a:pos x="187" y="36"/>
                </a:cxn>
                <a:cxn ang="0">
                  <a:pos x="0" y="36"/>
                </a:cxn>
                <a:cxn ang="0">
                  <a:pos x="4" y="146"/>
                </a:cxn>
                <a:cxn ang="0">
                  <a:pos x="4" y="146"/>
                </a:cxn>
              </a:cxnLst>
              <a:rect l="0" t="0" r="r" b="b"/>
              <a:pathLst>
                <a:path w="711" h="774">
                  <a:moveTo>
                    <a:pt x="4" y="146"/>
                  </a:moveTo>
                  <a:lnTo>
                    <a:pt x="33" y="238"/>
                  </a:lnTo>
                  <a:lnTo>
                    <a:pt x="36" y="352"/>
                  </a:lnTo>
                  <a:lnTo>
                    <a:pt x="55" y="445"/>
                  </a:lnTo>
                  <a:lnTo>
                    <a:pt x="31" y="492"/>
                  </a:lnTo>
                  <a:lnTo>
                    <a:pt x="67" y="527"/>
                  </a:lnTo>
                  <a:lnTo>
                    <a:pt x="65" y="774"/>
                  </a:lnTo>
                  <a:lnTo>
                    <a:pt x="584" y="764"/>
                  </a:lnTo>
                  <a:lnTo>
                    <a:pt x="576" y="715"/>
                  </a:lnTo>
                  <a:lnTo>
                    <a:pt x="519" y="673"/>
                  </a:lnTo>
                  <a:lnTo>
                    <a:pt x="493" y="643"/>
                  </a:lnTo>
                  <a:lnTo>
                    <a:pt x="422" y="599"/>
                  </a:lnTo>
                  <a:lnTo>
                    <a:pt x="424" y="529"/>
                  </a:lnTo>
                  <a:lnTo>
                    <a:pt x="409" y="481"/>
                  </a:lnTo>
                  <a:lnTo>
                    <a:pt x="466" y="413"/>
                  </a:lnTo>
                  <a:lnTo>
                    <a:pt x="462" y="344"/>
                  </a:lnTo>
                  <a:lnTo>
                    <a:pt x="557" y="274"/>
                  </a:lnTo>
                  <a:lnTo>
                    <a:pt x="580" y="234"/>
                  </a:lnTo>
                  <a:lnTo>
                    <a:pt x="711" y="165"/>
                  </a:lnTo>
                  <a:lnTo>
                    <a:pt x="652" y="141"/>
                  </a:lnTo>
                  <a:lnTo>
                    <a:pt x="601" y="146"/>
                  </a:lnTo>
                  <a:lnTo>
                    <a:pt x="590" y="127"/>
                  </a:lnTo>
                  <a:lnTo>
                    <a:pt x="495" y="126"/>
                  </a:lnTo>
                  <a:lnTo>
                    <a:pt x="432" y="107"/>
                  </a:lnTo>
                  <a:lnTo>
                    <a:pt x="301" y="93"/>
                  </a:lnTo>
                  <a:lnTo>
                    <a:pt x="282" y="70"/>
                  </a:lnTo>
                  <a:lnTo>
                    <a:pt x="228" y="50"/>
                  </a:lnTo>
                  <a:lnTo>
                    <a:pt x="219" y="0"/>
                  </a:lnTo>
                  <a:lnTo>
                    <a:pt x="187" y="0"/>
                  </a:lnTo>
                  <a:lnTo>
                    <a:pt x="187" y="36"/>
                  </a:lnTo>
                  <a:lnTo>
                    <a:pt x="0" y="36"/>
                  </a:lnTo>
                  <a:lnTo>
                    <a:pt x="4" y="146"/>
                  </a:lnTo>
                  <a:lnTo>
                    <a:pt x="4" y="146"/>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53" name="Freeform 2108"/>
            <p:cNvSpPr>
              <a:spLocks/>
            </p:cNvSpPr>
            <p:nvPr/>
          </p:nvSpPr>
          <p:spPr bwMode="auto">
            <a:xfrm>
              <a:off x="2612260" y="2128750"/>
              <a:ext cx="350664" cy="406767"/>
            </a:xfrm>
            <a:custGeom>
              <a:avLst/>
              <a:gdLst/>
              <a:ahLst/>
              <a:cxnLst>
                <a:cxn ang="0">
                  <a:pos x="15" y="227"/>
                </a:cxn>
                <a:cxn ang="0">
                  <a:pos x="13" y="297"/>
                </a:cxn>
                <a:cxn ang="0">
                  <a:pos x="84" y="341"/>
                </a:cxn>
                <a:cxn ang="0">
                  <a:pos x="110" y="371"/>
                </a:cxn>
                <a:cxn ang="0">
                  <a:pos x="167" y="413"/>
                </a:cxn>
                <a:cxn ang="0">
                  <a:pos x="175" y="462"/>
                </a:cxn>
                <a:cxn ang="0">
                  <a:pos x="186" y="529"/>
                </a:cxn>
                <a:cxn ang="0">
                  <a:pos x="240" y="591"/>
                </a:cxn>
                <a:cxn ang="0">
                  <a:pos x="527" y="574"/>
                </a:cxn>
                <a:cxn ang="0">
                  <a:pos x="511" y="483"/>
                </a:cxn>
                <a:cxn ang="0">
                  <a:pos x="536" y="344"/>
                </a:cxn>
                <a:cxn ang="0">
                  <a:pos x="536" y="306"/>
                </a:cxn>
                <a:cxn ang="0">
                  <a:pos x="578" y="198"/>
                </a:cxn>
                <a:cxn ang="0">
                  <a:pos x="567" y="194"/>
                </a:cxn>
                <a:cxn ang="0">
                  <a:pos x="540" y="257"/>
                </a:cxn>
                <a:cxn ang="0">
                  <a:pos x="517" y="261"/>
                </a:cxn>
                <a:cxn ang="0">
                  <a:pos x="508" y="287"/>
                </a:cxn>
                <a:cxn ang="0">
                  <a:pos x="483" y="304"/>
                </a:cxn>
                <a:cxn ang="0">
                  <a:pos x="500" y="247"/>
                </a:cxn>
                <a:cxn ang="0">
                  <a:pos x="517" y="225"/>
                </a:cxn>
                <a:cxn ang="0">
                  <a:pos x="487" y="143"/>
                </a:cxn>
                <a:cxn ang="0">
                  <a:pos x="466" y="137"/>
                </a:cxn>
                <a:cxn ang="0">
                  <a:pos x="458" y="118"/>
                </a:cxn>
                <a:cxn ang="0">
                  <a:pos x="234" y="48"/>
                </a:cxn>
                <a:cxn ang="0">
                  <a:pos x="205" y="35"/>
                </a:cxn>
                <a:cxn ang="0">
                  <a:pos x="190" y="48"/>
                </a:cxn>
                <a:cxn ang="0">
                  <a:pos x="184" y="44"/>
                </a:cxn>
                <a:cxn ang="0">
                  <a:pos x="192" y="19"/>
                </a:cxn>
                <a:cxn ang="0">
                  <a:pos x="198" y="4"/>
                </a:cxn>
                <a:cxn ang="0">
                  <a:pos x="190" y="0"/>
                </a:cxn>
                <a:cxn ang="0">
                  <a:pos x="99" y="38"/>
                </a:cxn>
                <a:cxn ang="0">
                  <a:pos x="89" y="40"/>
                </a:cxn>
                <a:cxn ang="0">
                  <a:pos x="70" y="31"/>
                </a:cxn>
                <a:cxn ang="0">
                  <a:pos x="53" y="42"/>
                </a:cxn>
                <a:cxn ang="0">
                  <a:pos x="57" y="111"/>
                </a:cxn>
                <a:cxn ang="0">
                  <a:pos x="0" y="179"/>
                </a:cxn>
                <a:cxn ang="0">
                  <a:pos x="15" y="227"/>
                </a:cxn>
                <a:cxn ang="0">
                  <a:pos x="15" y="227"/>
                </a:cxn>
              </a:cxnLst>
              <a:rect l="0" t="0" r="r" b="b"/>
              <a:pathLst>
                <a:path w="578" h="591">
                  <a:moveTo>
                    <a:pt x="15" y="227"/>
                  </a:moveTo>
                  <a:lnTo>
                    <a:pt x="13" y="297"/>
                  </a:lnTo>
                  <a:lnTo>
                    <a:pt x="84" y="341"/>
                  </a:lnTo>
                  <a:lnTo>
                    <a:pt x="110" y="371"/>
                  </a:lnTo>
                  <a:lnTo>
                    <a:pt x="167" y="413"/>
                  </a:lnTo>
                  <a:lnTo>
                    <a:pt x="175" y="462"/>
                  </a:lnTo>
                  <a:lnTo>
                    <a:pt x="186" y="529"/>
                  </a:lnTo>
                  <a:lnTo>
                    <a:pt x="240" y="591"/>
                  </a:lnTo>
                  <a:lnTo>
                    <a:pt x="527" y="574"/>
                  </a:lnTo>
                  <a:lnTo>
                    <a:pt x="511" y="483"/>
                  </a:lnTo>
                  <a:lnTo>
                    <a:pt x="536" y="344"/>
                  </a:lnTo>
                  <a:lnTo>
                    <a:pt x="536" y="306"/>
                  </a:lnTo>
                  <a:lnTo>
                    <a:pt x="578" y="198"/>
                  </a:lnTo>
                  <a:lnTo>
                    <a:pt x="567" y="194"/>
                  </a:lnTo>
                  <a:lnTo>
                    <a:pt x="540" y="257"/>
                  </a:lnTo>
                  <a:lnTo>
                    <a:pt x="517" y="261"/>
                  </a:lnTo>
                  <a:lnTo>
                    <a:pt x="508" y="287"/>
                  </a:lnTo>
                  <a:lnTo>
                    <a:pt x="483" y="304"/>
                  </a:lnTo>
                  <a:lnTo>
                    <a:pt x="500" y="247"/>
                  </a:lnTo>
                  <a:lnTo>
                    <a:pt x="517" y="225"/>
                  </a:lnTo>
                  <a:lnTo>
                    <a:pt x="487" y="143"/>
                  </a:lnTo>
                  <a:lnTo>
                    <a:pt x="466" y="137"/>
                  </a:lnTo>
                  <a:lnTo>
                    <a:pt x="458" y="118"/>
                  </a:lnTo>
                  <a:lnTo>
                    <a:pt x="234" y="48"/>
                  </a:lnTo>
                  <a:lnTo>
                    <a:pt x="205" y="35"/>
                  </a:lnTo>
                  <a:lnTo>
                    <a:pt x="190" y="48"/>
                  </a:lnTo>
                  <a:lnTo>
                    <a:pt x="184" y="44"/>
                  </a:lnTo>
                  <a:lnTo>
                    <a:pt x="192" y="19"/>
                  </a:lnTo>
                  <a:lnTo>
                    <a:pt x="198" y="4"/>
                  </a:lnTo>
                  <a:lnTo>
                    <a:pt x="190" y="0"/>
                  </a:lnTo>
                  <a:lnTo>
                    <a:pt x="99" y="38"/>
                  </a:lnTo>
                  <a:lnTo>
                    <a:pt x="89" y="40"/>
                  </a:lnTo>
                  <a:lnTo>
                    <a:pt x="70" y="31"/>
                  </a:lnTo>
                  <a:lnTo>
                    <a:pt x="53" y="42"/>
                  </a:lnTo>
                  <a:lnTo>
                    <a:pt x="57" y="111"/>
                  </a:lnTo>
                  <a:lnTo>
                    <a:pt x="0" y="179"/>
                  </a:lnTo>
                  <a:lnTo>
                    <a:pt x="15" y="227"/>
                  </a:lnTo>
                  <a:lnTo>
                    <a:pt x="15" y="227"/>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54" name="Freeform 2115"/>
            <p:cNvSpPr>
              <a:spLocks/>
            </p:cNvSpPr>
            <p:nvPr/>
          </p:nvSpPr>
          <p:spPr bwMode="auto">
            <a:xfrm>
              <a:off x="3131654" y="3181883"/>
              <a:ext cx="355065" cy="416516"/>
            </a:xfrm>
            <a:custGeom>
              <a:avLst/>
              <a:gdLst/>
              <a:ahLst/>
              <a:cxnLst>
                <a:cxn ang="0">
                  <a:pos x="79" y="312"/>
                </a:cxn>
                <a:cxn ang="0">
                  <a:pos x="117" y="394"/>
                </a:cxn>
                <a:cxn ang="0">
                  <a:pos x="102" y="457"/>
                </a:cxn>
                <a:cxn ang="0">
                  <a:pos x="127" y="561"/>
                </a:cxn>
                <a:cxn ang="0">
                  <a:pos x="150" y="595"/>
                </a:cxn>
                <a:cxn ang="0">
                  <a:pos x="464" y="578"/>
                </a:cxn>
                <a:cxn ang="0">
                  <a:pos x="467" y="599"/>
                </a:cxn>
                <a:cxn ang="0">
                  <a:pos x="486" y="603"/>
                </a:cxn>
                <a:cxn ang="0">
                  <a:pos x="479" y="552"/>
                </a:cxn>
                <a:cxn ang="0">
                  <a:pos x="492" y="538"/>
                </a:cxn>
                <a:cxn ang="0">
                  <a:pos x="538" y="548"/>
                </a:cxn>
                <a:cxn ang="0">
                  <a:pos x="545" y="512"/>
                </a:cxn>
                <a:cxn ang="0">
                  <a:pos x="540" y="464"/>
                </a:cxn>
                <a:cxn ang="0">
                  <a:pos x="559" y="451"/>
                </a:cxn>
                <a:cxn ang="0">
                  <a:pos x="587" y="360"/>
                </a:cxn>
                <a:cxn ang="0">
                  <a:pos x="568" y="356"/>
                </a:cxn>
                <a:cxn ang="0">
                  <a:pos x="492" y="238"/>
                </a:cxn>
                <a:cxn ang="0">
                  <a:pos x="327" y="90"/>
                </a:cxn>
                <a:cxn ang="0">
                  <a:pos x="254" y="44"/>
                </a:cxn>
                <a:cxn ang="0">
                  <a:pos x="279" y="0"/>
                </a:cxn>
                <a:cxn ang="0">
                  <a:pos x="144" y="18"/>
                </a:cxn>
                <a:cxn ang="0">
                  <a:pos x="0" y="35"/>
                </a:cxn>
                <a:cxn ang="0">
                  <a:pos x="79" y="312"/>
                </a:cxn>
                <a:cxn ang="0">
                  <a:pos x="79" y="312"/>
                </a:cxn>
              </a:cxnLst>
              <a:rect l="0" t="0" r="r" b="b"/>
              <a:pathLst>
                <a:path w="587" h="603">
                  <a:moveTo>
                    <a:pt x="79" y="312"/>
                  </a:moveTo>
                  <a:lnTo>
                    <a:pt x="117" y="394"/>
                  </a:lnTo>
                  <a:lnTo>
                    <a:pt x="102" y="457"/>
                  </a:lnTo>
                  <a:lnTo>
                    <a:pt x="127" y="561"/>
                  </a:lnTo>
                  <a:lnTo>
                    <a:pt x="150" y="595"/>
                  </a:lnTo>
                  <a:lnTo>
                    <a:pt x="464" y="578"/>
                  </a:lnTo>
                  <a:lnTo>
                    <a:pt x="467" y="599"/>
                  </a:lnTo>
                  <a:lnTo>
                    <a:pt x="486" y="603"/>
                  </a:lnTo>
                  <a:lnTo>
                    <a:pt x="479" y="552"/>
                  </a:lnTo>
                  <a:lnTo>
                    <a:pt x="492" y="538"/>
                  </a:lnTo>
                  <a:lnTo>
                    <a:pt x="538" y="548"/>
                  </a:lnTo>
                  <a:lnTo>
                    <a:pt x="545" y="512"/>
                  </a:lnTo>
                  <a:lnTo>
                    <a:pt x="540" y="464"/>
                  </a:lnTo>
                  <a:lnTo>
                    <a:pt x="559" y="451"/>
                  </a:lnTo>
                  <a:lnTo>
                    <a:pt x="587" y="360"/>
                  </a:lnTo>
                  <a:lnTo>
                    <a:pt x="568" y="356"/>
                  </a:lnTo>
                  <a:lnTo>
                    <a:pt x="492" y="238"/>
                  </a:lnTo>
                  <a:lnTo>
                    <a:pt x="327" y="90"/>
                  </a:lnTo>
                  <a:lnTo>
                    <a:pt x="254" y="44"/>
                  </a:lnTo>
                  <a:lnTo>
                    <a:pt x="279" y="0"/>
                  </a:lnTo>
                  <a:lnTo>
                    <a:pt x="144" y="18"/>
                  </a:lnTo>
                  <a:lnTo>
                    <a:pt x="0" y="35"/>
                  </a:lnTo>
                  <a:lnTo>
                    <a:pt x="79" y="312"/>
                  </a:lnTo>
                  <a:lnTo>
                    <a:pt x="79" y="31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55" name="Freeform 2117"/>
            <p:cNvSpPr>
              <a:spLocks/>
            </p:cNvSpPr>
            <p:nvPr/>
          </p:nvSpPr>
          <p:spPr bwMode="auto">
            <a:xfrm>
              <a:off x="3121384" y="2514621"/>
              <a:ext cx="278771" cy="345472"/>
            </a:xfrm>
            <a:custGeom>
              <a:avLst/>
              <a:gdLst/>
              <a:ahLst/>
              <a:cxnLst>
                <a:cxn ang="0">
                  <a:pos x="0" y="91"/>
                </a:cxn>
                <a:cxn ang="0">
                  <a:pos x="38" y="441"/>
                </a:cxn>
                <a:cxn ang="0">
                  <a:pos x="95" y="447"/>
                </a:cxn>
                <a:cxn ang="0">
                  <a:pos x="164" y="487"/>
                </a:cxn>
                <a:cxn ang="0">
                  <a:pos x="213" y="485"/>
                </a:cxn>
                <a:cxn ang="0">
                  <a:pos x="236" y="470"/>
                </a:cxn>
                <a:cxn ang="0">
                  <a:pos x="291" y="504"/>
                </a:cxn>
                <a:cxn ang="0">
                  <a:pos x="324" y="475"/>
                </a:cxn>
                <a:cxn ang="0">
                  <a:pos x="331" y="420"/>
                </a:cxn>
                <a:cxn ang="0">
                  <a:pos x="352" y="432"/>
                </a:cxn>
                <a:cxn ang="0">
                  <a:pos x="364" y="386"/>
                </a:cxn>
                <a:cxn ang="0">
                  <a:pos x="440" y="319"/>
                </a:cxn>
                <a:cxn ang="0">
                  <a:pos x="453" y="211"/>
                </a:cxn>
                <a:cxn ang="0">
                  <a:pos x="443" y="188"/>
                </a:cxn>
                <a:cxn ang="0">
                  <a:pos x="459" y="177"/>
                </a:cxn>
                <a:cxn ang="0">
                  <a:pos x="430" y="0"/>
                </a:cxn>
                <a:cxn ang="0">
                  <a:pos x="352" y="40"/>
                </a:cxn>
                <a:cxn ang="0">
                  <a:pos x="312" y="82"/>
                </a:cxn>
                <a:cxn ang="0">
                  <a:pos x="284" y="84"/>
                </a:cxn>
                <a:cxn ang="0">
                  <a:pos x="240" y="107"/>
                </a:cxn>
                <a:cxn ang="0">
                  <a:pos x="139" y="72"/>
                </a:cxn>
                <a:cxn ang="0">
                  <a:pos x="0" y="91"/>
                </a:cxn>
                <a:cxn ang="0">
                  <a:pos x="0" y="91"/>
                </a:cxn>
              </a:cxnLst>
              <a:rect l="0" t="0" r="r" b="b"/>
              <a:pathLst>
                <a:path w="459" h="504">
                  <a:moveTo>
                    <a:pt x="0" y="91"/>
                  </a:moveTo>
                  <a:lnTo>
                    <a:pt x="38" y="441"/>
                  </a:lnTo>
                  <a:lnTo>
                    <a:pt x="95" y="447"/>
                  </a:lnTo>
                  <a:lnTo>
                    <a:pt x="164" y="487"/>
                  </a:lnTo>
                  <a:lnTo>
                    <a:pt x="213" y="485"/>
                  </a:lnTo>
                  <a:lnTo>
                    <a:pt x="236" y="470"/>
                  </a:lnTo>
                  <a:lnTo>
                    <a:pt x="291" y="504"/>
                  </a:lnTo>
                  <a:lnTo>
                    <a:pt x="324" y="475"/>
                  </a:lnTo>
                  <a:lnTo>
                    <a:pt x="331" y="420"/>
                  </a:lnTo>
                  <a:lnTo>
                    <a:pt x="352" y="432"/>
                  </a:lnTo>
                  <a:lnTo>
                    <a:pt x="364" y="386"/>
                  </a:lnTo>
                  <a:lnTo>
                    <a:pt x="440" y="319"/>
                  </a:lnTo>
                  <a:lnTo>
                    <a:pt x="453" y="211"/>
                  </a:lnTo>
                  <a:lnTo>
                    <a:pt x="443" y="188"/>
                  </a:lnTo>
                  <a:lnTo>
                    <a:pt x="459" y="177"/>
                  </a:lnTo>
                  <a:lnTo>
                    <a:pt x="430" y="0"/>
                  </a:lnTo>
                  <a:lnTo>
                    <a:pt x="352" y="40"/>
                  </a:lnTo>
                  <a:lnTo>
                    <a:pt x="312" y="82"/>
                  </a:lnTo>
                  <a:lnTo>
                    <a:pt x="284" y="84"/>
                  </a:lnTo>
                  <a:lnTo>
                    <a:pt x="240" y="107"/>
                  </a:lnTo>
                  <a:lnTo>
                    <a:pt x="139" y="72"/>
                  </a:lnTo>
                  <a:lnTo>
                    <a:pt x="0" y="91"/>
                  </a:lnTo>
                  <a:lnTo>
                    <a:pt x="0" y="91"/>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56" name="Freeform 2120"/>
            <p:cNvSpPr>
              <a:spLocks/>
            </p:cNvSpPr>
            <p:nvPr/>
          </p:nvSpPr>
          <p:spPr bwMode="auto">
            <a:xfrm>
              <a:off x="3249031" y="2720790"/>
              <a:ext cx="506189" cy="317612"/>
            </a:xfrm>
            <a:custGeom>
              <a:avLst/>
              <a:gdLst/>
              <a:ahLst/>
              <a:cxnLst>
                <a:cxn ang="0">
                  <a:pos x="78" y="414"/>
                </a:cxn>
                <a:cxn ang="0">
                  <a:pos x="79" y="402"/>
                </a:cxn>
                <a:cxn ang="0">
                  <a:pos x="133" y="351"/>
                </a:cxn>
                <a:cxn ang="0">
                  <a:pos x="163" y="315"/>
                </a:cxn>
                <a:cxn ang="0">
                  <a:pos x="194" y="351"/>
                </a:cxn>
                <a:cxn ang="0">
                  <a:pos x="287" y="313"/>
                </a:cxn>
                <a:cxn ang="0">
                  <a:pos x="329" y="307"/>
                </a:cxn>
                <a:cxn ang="0">
                  <a:pos x="351" y="279"/>
                </a:cxn>
                <a:cxn ang="0">
                  <a:pos x="387" y="136"/>
                </a:cxn>
                <a:cxn ang="0">
                  <a:pos x="427" y="153"/>
                </a:cxn>
                <a:cxn ang="0">
                  <a:pos x="503" y="0"/>
                </a:cxn>
                <a:cxn ang="0">
                  <a:pos x="562" y="32"/>
                </a:cxn>
                <a:cxn ang="0">
                  <a:pos x="572" y="5"/>
                </a:cxn>
                <a:cxn ang="0">
                  <a:pos x="600" y="13"/>
                </a:cxn>
                <a:cxn ang="0">
                  <a:pos x="654" y="60"/>
                </a:cxn>
                <a:cxn ang="0">
                  <a:pos x="635" y="106"/>
                </a:cxn>
                <a:cxn ang="0">
                  <a:pos x="642" y="127"/>
                </a:cxn>
                <a:cxn ang="0">
                  <a:pos x="665" y="117"/>
                </a:cxn>
                <a:cxn ang="0">
                  <a:pos x="682" y="138"/>
                </a:cxn>
                <a:cxn ang="0">
                  <a:pos x="764" y="165"/>
                </a:cxn>
                <a:cxn ang="0">
                  <a:pos x="688" y="161"/>
                </a:cxn>
                <a:cxn ang="0">
                  <a:pos x="768" y="231"/>
                </a:cxn>
                <a:cxn ang="0">
                  <a:pos x="718" y="224"/>
                </a:cxn>
                <a:cxn ang="0">
                  <a:pos x="819" y="288"/>
                </a:cxn>
                <a:cxn ang="0">
                  <a:pos x="844" y="332"/>
                </a:cxn>
                <a:cxn ang="0">
                  <a:pos x="827" y="326"/>
                </a:cxn>
                <a:cxn ang="0">
                  <a:pos x="823" y="338"/>
                </a:cxn>
                <a:cxn ang="0">
                  <a:pos x="492" y="401"/>
                </a:cxn>
                <a:cxn ang="0">
                  <a:pos x="216" y="435"/>
                </a:cxn>
                <a:cxn ang="0">
                  <a:pos x="0" y="463"/>
                </a:cxn>
                <a:cxn ang="0">
                  <a:pos x="78" y="414"/>
                </a:cxn>
                <a:cxn ang="0">
                  <a:pos x="78" y="414"/>
                </a:cxn>
              </a:cxnLst>
              <a:rect l="0" t="0" r="r" b="b"/>
              <a:pathLst>
                <a:path w="844" h="463">
                  <a:moveTo>
                    <a:pt x="78" y="414"/>
                  </a:moveTo>
                  <a:lnTo>
                    <a:pt x="79" y="402"/>
                  </a:lnTo>
                  <a:lnTo>
                    <a:pt x="133" y="351"/>
                  </a:lnTo>
                  <a:lnTo>
                    <a:pt x="163" y="315"/>
                  </a:lnTo>
                  <a:lnTo>
                    <a:pt x="194" y="351"/>
                  </a:lnTo>
                  <a:lnTo>
                    <a:pt x="287" y="313"/>
                  </a:lnTo>
                  <a:lnTo>
                    <a:pt x="329" y="307"/>
                  </a:lnTo>
                  <a:lnTo>
                    <a:pt x="351" y="279"/>
                  </a:lnTo>
                  <a:lnTo>
                    <a:pt x="387" y="136"/>
                  </a:lnTo>
                  <a:lnTo>
                    <a:pt x="427" y="153"/>
                  </a:lnTo>
                  <a:lnTo>
                    <a:pt x="503" y="0"/>
                  </a:lnTo>
                  <a:lnTo>
                    <a:pt x="562" y="32"/>
                  </a:lnTo>
                  <a:lnTo>
                    <a:pt x="572" y="5"/>
                  </a:lnTo>
                  <a:lnTo>
                    <a:pt x="600" y="13"/>
                  </a:lnTo>
                  <a:lnTo>
                    <a:pt x="654" y="60"/>
                  </a:lnTo>
                  <a:lnTo>
                    <a:pt x="635" y="106"/>
                  </a:lnTo>
                  <a:lnTo>
                    <a:pt x="642" y="127"/>
                  </a:lnTo>
                  <a:lnTo>
                    <a:pt x="665" y="117"/>
                  </a:lnTo>
                  <a:lnTo>
                    <a:pt x="682" y="138"/>
                  </a:lnTo>
                  <a:lnTo>
                    <a:pt x="764" y="165"/>
                  </a:lnTo>
                  <a:lnTo>
                    <a:pt x="688" y="161"/>
                  </a:lnTo>
                  <a:lnTo>
                    <a:pt x="768" y="231"/>
                  </a:lnTo>
                  <a:lnTo>
                    <a:pt x="718" y="224"/>
                  </a:lnTo>
                  <a:lnTo>
                    <a:pt x="819" y="288"/>
                  </a:lnTo>
                  <a:lnTo>
                    <a:pt x="844" y="332"/>
                  </a:lnTo>
                  <a:lnTo>
                    <a:pt x="827" y="326"/>
                  </a:lnTo>
                  <a:lnTo>
                    <a:pt x="823" y="338"/>
                  </a:lnTo>
                  <a:lnTo>
                    <a:pt x="492" y="401"/>
                  </a:lnTo>
                  <a:lnTo>
                    <a:pt x="216" y="435"/>
                  </a:lnTo>
                  <a:lnTo>
                    <a:pt x="0" y="463"/>
                  </a:lnTo>
                  <a:lnTo>
                    <a:pt x="78" y="414"/>
                  </a:lnTo>
                  <a:lnTo>
                    <a:pt x="78" y="414"/>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57" name="Freeform 2121"/>
            <p:cNvSpPr>
              <a:spLocks/>
            </p:cNvSpPr>
            <p:nvPr/>
          </p:nvSpPr>
          <p:spPr bwMode="auto">
            <a:xfrm>
              <a:off x="3736146" y="2809944"/>
              <a:ext cx="29344" cy="76618"/>
            </a:xfrm>
            <a:custGeom>
              <a:avLst/>
              <a:gdLst/>
              <a:ahLst/>
              <a:cxnLst>
                <a:cxn ang="0">
                  <a:pos x="0" y="116"/>
                </a:cxn>
                <a:cxn ang="0">
                  <a:pos x="15" y="84"/>
                </a:cxn>
                <a:cxn ang="0">
                  <a:pos x="32" y="65"/>
                </a:cxn>
                <a:cxn ang="0">
                  <a:pos x="45" y="0"/>
                </a:cxn>
                <a:cxn ang="0">
                  <a:pos x="19" y="15"/>
                </a:cxn>
                <a:cxn ang="0">
                  <a:pos x="0" y="76"/>
                </a:cxn>
                <a:cxn ang="0">
                  <a:pos x="0" y="116"/>
                </a:cxn>
                <a:cxn ang="0">
                  <a:pos x="0" y="116"/>
                </a:cxn>
              </a:cxnLst>
              <a:rect l="0" t="0" r="r" b="b"/>
              <a:pathLst>
                <a:path w="45" h="116">
                  <a:moveTo>
                    <a:pt x="0" y="116"/>
                  </a:moveTo>
                  <a:lnTo>
                    <a:pt x="15" y="84"/>
                  </a:lnTo>
                  <a:lnTo>
                    <a:pt x="32" y="65"/>
                  </a:lnTo>
                  <a:lnTo>
                    <a:pt x="45" y="0"/>
                  </a:lnTo>
                  <a:lnTo>
                    <a:pt x="19" y="15"/>
                  </a:lnTo>
                  <a:lnTo>
                    <a:pt x="0" y="76"/>
                  </a:lnTo>
                  <a:lnTo>
                    <a:pt x="0" y="116"/>
                  </a:lnTo>
                  <a:lnTo>
                    <a:pt x="0" y="116"/>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58" name="Freeform 2124"/>
            <p:cNvSpPr>
              <a:spLocks/>
            </p:cNvSpPr>
            <p:nvPr/>
          </p:nvSpPr>
          <p:spPr bwMode="auto">
            <a:xfrm>
              <a:off x="3708270" y="2649744"/>
              <a:ext cx="68959" cy="125373"/>
            </a:xfrm>
            <a:custGeom>
              <a:avLst/>
              <a:gdLst/>
              <a:ahLst/>
              <a:cxnLst>
                <a:cxn ang="0">
                  <a:pos x="0" y="17"/>
                </a:cxn>
                <a:cxn ang="0">
                  <a:pos x="17" y="0"/>
                </a:cxn>
                <a:cxn ang="0">
                  <a:pos x="38" y="0"/>
                </a:cxn>
                <a:cxn ang="0">
                  <a:pos x="31" y="19"/>
                </a:cxn>
                <a:cxn ang="0">
                  <a:pos x="25" y="25"/>
                </a:cxn>
                <a:cxn ang="0">
                  <a:pos x="31" y="46"/>
                </a:cxn>
                <a:cxn ang="0">
                  <a:pos x="57" y="74"/>
                </a:cxn>
                <a:cxn ang="0">
                  <a:pos x="63" y="97"/>
                </a:cxn>
                <a:cxn ang="0">
                  <a:pos x="86" y="122"/>
                </a:cxn>
                <a:cxn ang="0">
                  <a:pos x="103" y="127"/>
                </a:cxn>
                <a:cxn ang="0">
                  <a:pos x="110" y="144"/>
                </a:cxn>
                <a:cxn ang="0">
                  <a:pos x="95" y="158"/>
                </a:cxn>
                <a:cxn ang="0">
                  <a:pos x="112" y="156"/>
                </a:cxn>
                <a:cxn ang="0">
                  <a:pos x="116" y="169"/>
                </a:cxn>
                <a:cxn ang="0">
                  <a:pos x="46" y="184"/>
                </a:cxn>
                <a:cxn ang="0">
                  <a:pos x="0" y="17"/>
                </a:cxn>
                <a:cxn ang="0">
                  <a:pos x="0" y="17"/>
                </a:cxn>
              </a:cxnLst>
              <a:rect l="0" t="0" r="r" b="b"/>
              <a:pathLst>
                <a:path w="116" h="184">
                  <a:moveTo>
                    <a:pt x="0" y="17"/>
                  </a:moveTo>
                  <a:lnTo>
                    <a:pt x="17" y="0"/>
                  </a:lnTo>
                  <a:lnTo>
                    <a:pt x="38" y="0"/>
                  </a:lnTo>
                  <a:lnTo>
                    <a:pt x="31" y="19"/>
                  </a:lnTo>
                  <a:lnTo>
                    <a:pt x="25" y="25"/>
                  </a:lnTo>
                  <a:lnTo>
                    <a:pt x="31" y="46"/>
                  </a:lnTo>
                  <a:lnTo>
                    <a:pt x="57" y="74"/>
                  </a:lnTo>
                  <a:lnTo>
                    <a:pt x="63" y="97"/>
                  </a:lnTo>
                  <a:lnTo>
                    <a:pt x="86" y="122"/>
                  </a:lnTo>
                  <a:lnTo>
                    <a:pt x="103" y="127"/>
                  </a:lnTo>
                  <a:lnTo>
                    <a:pt x="110" y="144"/>
                  </a:lnTo>
                  <a:lnTo>
                    <a:pt x="95" y="158"/>
                  </a:lnTo>
                  <a:lnTo>
                    <a:pt x="112" y="156"/>
                  </a:lnTo>
                  <a:lnTo>
                    <a:pt x="116" y="169"/>
                  </a:lnTo>
                  <a:lnTo>
                    <a:pt x="46" y="184"/>
                  </a:lnTo>
                  <a:lnTo>
                    <a:pt x="0" y="17"/>
                  </a:lnTo>
                  <a:lnTo>
                    <a:pt x="0" y="17"/>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59" name="Freeform 2127"/>
            <p:cNvSpPr>
              <a:spLocks/>
            </p:cNvSpPr>
            <p:nvPr/>
          </p:nvSpPr>
          <p:spPr bwMode="auto">
            <a:xfrm>
              <a:off x="3423630" y="2145466"/>
              <a:ext cx="394680" cy="387263"/>
            </a:xfrm>
            <a:custGeom>
              <a:avLst/>
              <a:gdLst/>
              <a:ahLst/>
              <a:cxnLst>
                <a:cxn ang="0">
                  <a:pos x="20" y="517"/>
                </a:cxn>
                <a:cxn ang="0">
                  <a:pos x="443" y="439"/>
                </a:cxn>
                <a:cxn ang="0">
                  <a:pos x="488" y="487"/>
                </a:cxn>
                <a:cxn ang="0">
                  <a:pos x="530" y="508"/>
                </a:cxn>
                <a:cxn ang="0">
                  <a:pos x="623" y="540"/>
                </a:cxn>
                <a:cxn ang="0">
                  <a:pos x="631" y="565"/>
                </a:cxn>
                <a:cxn ang="0">
                  <a:pos x="646" y="530"/>
                </a:cxn>
                <a:cxn ang="0">
                  <a:pos x="648" y="483"/>
                </a:cxn>
                <a:cxn ang="0">
                  <a:pos x="631" y="392"/>
                </a:cxn>
                <a:cxn ang="0">
                  <a:pos x="631" y="297"/>
                </a:cxn>
                <a:cxn ang="0">
                  <a:pos x="585" y="158"/>
                </a:cxn>
                <a:cxn ang="0">
                  <a:pos x="577" y="97"/>
                </a:cxn>
                <a:cxn ang="0">
                  <a:pos x="549" y="0"/>
                </a:cxn>
                <a:cxn ang="0">
                  <a:pos x="412" y="32"/>
                </a:cxn>
                <a:cxn ang="0">
                  <a:pos x="336" y="112"/>
                </a:cxn>
                <a:cxn ang="0">
                  <a:pos x="332" y="133"/>
                </a:cxn>
                <a:cxn ang="0">
                  <a:pos x="289" y="181"/>
                </a:cxn>
                <a:cxn ang="0">
                  <a:pos x="300" y="198"/>
                </a:cxn>
                <a:cxn ang="0">
                  <a:pos x="309" y="211"/>
                </a:cxn>
                <a:cxn ang="0">
                  <a:pos x="302" y="215"/>
                </a:cxn>
                <a:cxn ang="0">
                  <a:pos x="315" y="234"/>
                </a:cxn>
                <a:cxn ang="0">
                  <a:pos x="317" y="251"/>
                </a:cxn>
                <a:cxn ang="0">
                  <a:pos x="275" y="291"/>
                </a:cxn>
                <a:cxn ang="0">
                  <a:pos x="212" y="308"/>
                </a:cxn>
                <a:cxn ang="0">
                  <a:pos x="197" y="319"/>
                </a:cxn>
                <a:cxn ang="0">
                  <a:pos x="174" y="310"/>
                </a:cxn>
                <a:cxn ang="0">
                  <a:pos x="104" y="318"/>
                </a:cxn>
                <a:cxn ang="0">
                  <a:pos x="53" y="338"/>
                </a:cxn>
                <a:cxn ang="0">
                  <a:pos x="53" y="365"/>
                </a:cxn>
                <a:cxn ang="0">
                  <a:pos x="62" y="382"/>
                </a:cxn>
                <a:cxn ang="0">
                  <a:pos x="70" y="382"/>
                </a:cxn>
                <a:cxn ang="0">
                  <a:pos x="77" y="403"/>
                </a:cxn>
                <a:cxn ang="0">
                  <a:pos x="64" y="414"/>
                </a:cxn>
                <a:cxn ang="0">
                  <a:pos x="58" y="433"/>
                </a:cxn>
                <a:cxn ang="0">
                  <a:pos x="0" y="487"/>
                </a:cxn>
                <a:cxn ang="0">
                  <a:pos x="20" y="517"/>
                </a:cxn>
                <a:cxn ang="0">
                  <a:pos x="20" y="517"/>
                </a:cxn>
              </a:cxnLst>
              <a:rect l="0" t="0" r="r" b="b"/>
              <a:pathLst>
                <a:path w="648" h="565">
                  <a:moveTo>
                    <a:pt x="20" y="517"/>
                  </a:moveTo>
                  <a:lnTo>
                    <a:pt x="443" y="439"/>
                  </a:lnTo>
                  <a:lnTo>
                    <a:pt x="488" y="487"/>
                  </a:lnTo>
                  <a:lnTo>
                    <a:pt x="530" y="508"/>
                  </a:lnTo>
                  <a:lnTo>
                    <a:pt x="623" y="540"/>
                  </a:lnTo>
                  <a:lnTo>
                    <a:pt x="631" y="565"/>
                  </a:lnTo>
                  <a:lnTo>
                    <a:pt x="646" y="530"/>
                  </a:lnTo>
                  <a:lnTo>
                    <a:pt x="648" y="483"/>
                  </a:lnTo>
                  <a:lnTo>
                    <a:pt x="631" y="392"/>
                  </a:lnTo>
                  <a:lnTo>
                    <a:pt x="631" y="297"/>
                  </a:lnTo>
                  <a:lnTo>
                    <a:pt x="585" y="158"/>
                  </a:lnTo>
                  <a:lnTo>
                    <a:pt x="577" y="97"/>
                  </a:lnTo>
                  <a:lnTo>
                    <a:pt x="549" y="0"/>
                  </a:lnTo>
                  <a:lnTo>
                    <a:pt x="412" y="32"/>
                  </a:lnTo>
                  <a:lnTo>
                    <a:pt x="336" y="112"/>
                  </a:lnTo>
                  <a:lnTo>
                    <a:pt x="332" y="133"/>
                  </a:lnTo>
                  <a:lnTo>
                    <a:pt x="289" y="181"/>
                  </a:lnTo>
                  <a:lnTo>
                    <a:pt x="300" y="198"/>
                  </a:lnTo>
                  <a:lnTo>
                    <a:pt x="309" y="211"/>
                  </a:lnTo>
                  <a:lnTo>
                    <a:pt x="302" y="215"/>
                  </a:lnTo>
                  <a:lnTo>
                    <a:pt x="315" y="234"/>
                  </a:lnTo>
                  <a:lnTo>
                    <a:pt x="317" y="251"/>
                  </a:lnTo>
                  <a:lnTo>
                    <a:pt x="275" y="291"/>
                  </a:lnTo>
                  <a:lnTo>
                    <a:pt x="212" y="308"/>
                  </a:lnTo>
                  <a:lnTo>
                    <a:pt x="197" y="319"/>
                  </a:lnTo>
                  <a:lnTo>
                    <a:pt x="174" y="310"/>
                  </a:lnTo>
                  <a:lnTo>
                    <a:pt x="104" y="318"/>
                  </a:lnTo>
                  <a:lnTo>
                    <a:pt x="53" y="338"/>
                  </a:lnTo>
                  <a:lnTo>
                    <a:pt x="53" y="365"/>
                  </a:lnTo>
                  <a:lnTo>
                    <a:pt x="62" y="382"/>
                  </a:lnTo>
                  <a:lnTo>
                    <a:pt x="70" y="382"/>
                  </a:lnTo>
                  <a:lnTo>
                    <a:pt x="77" y="403"/>
                  </a:lnTo>
                  <a:lnTo>
                    <a:pt x="64" y="414"/>
                  </a:lnTo>
                  <a:lnTo>
                    <a:pt x="58" y="433"/>
                  </a:lnTo>
                  <a:lnTo>
                    <a:pt x="0" y="487"/>
                  </a:lnTo>
                  <a:lnTo>
                    <a:pt x="20" y="517"/>
                  </a:lnTo>
                  <a:lnTo>
                    <a:pt x="20" y="517"/>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60" name="Freeform 2128"/>
            <p:cNvSpPr>
              <a:spLocks/>
            </p:cNvSpPr>
            <p:nvPr/>
          </p:nvSpPr>
          <p:spPr bwMode="auto">
            <a:xfrm>
              <a:off x="3799237" y="2474222"/>
              <a:ext cx="124713" cy="82189"/>
            </a:xfrm>
            <a:custGeom>
              <a:avLst/>
              <a:gdLst/>
              <a:ahLst/>
              <a:cxnLst>
                <a:cxn ang="0">
                  <a:pos x="15" y="116"/>
                </a:cxn>
                <a:cxn ang="0">
                  <a:pos x="86" y="76"/>
                </a:cxn>
                <a:cxn ang="0">
                  <a:pos x="135" y="53"/>
                </a:cxn>
                <a:cxn ang="0">
                  <a:pos x="84" y="89"/>
                </a:cxn>
                <a:cxn ang="0">
                  <a:pos x="88" y="91"/>
                </a:cxn>
                <a:cxn ang="0">
                  <a:pos x="164" y="40"/>
                </a:cxn>
                <a:cxn ang="0">
                  <a:pos x="202" y="6"/>
                </a:cxn>
                <a:cxn ang="0">
                  <a:pos x="198" y="0"/>
                </a:cxn>
                <a:cxn ang="0">
                  <a:pos x="164" y="19"/>
                </a:cxn>
                <a:cxn ang="0">
                  <a:pos x="160" y="17"/>
                </a:cxn>
                <a:cxn ang="0">
                  <a:pos x="143" y="40"/>
                </a:cxn>
                <a:cxn ang="0">
                  <a:pos x="133" y="40"/>
                </a:cxn>
                <a:cxn ang="0">
                  <a:pos x="158" y="0"/>
                </a:cxn>
                <a:cxn ang="0">
                  <a:pos x="131" y="30"/>
                </a:cxn>
                <a:cxn ang="0">
                  <a:pos x="40" y="61"/>
                </a:cxn>
                <a:cxn ang="0">
                  <a:pos x="23" y="84"/>
                </a:cxn>
                <a:cxn ang="0">
                  <a:pos x="10" y="87"/>
                </a:cxn>
                <a:cxn ang="0">
                  <a:pos x="0" y="105"/>
                </a:cxn>
                <a:cxn ang="0">
                  <a:pos x="15" y="116"/>
                </a:cxn>
                <a:cxn ang="0">
                  <a:pos x="15" y="116"/>
                </a:cxn>
              </a:cxnLst>
              <a:rect l="0" t="0" r="r" b="b"/>
              <a:pathLst>
                <a:path w="202" h="116">
                  <a:moveTo>
                    <a:pt x="15" y="116"/>
                  </a:moveTo>
                  <a:lnTo>
                    <a:pt x="86" y="76"/>
                  </a:lnTo>
                  <a:lnTo>
                    <a:pt x="135" y="53"/>
                  </a:lnTo>
                  <a:lnTo>
                    <a:pt x="84" y="89"/>
                  </a:lnTo>
                  <a:lnTo>
                    <a:pt x="88" y="91"/>
                  </a:lnTo>
                  <a:lnTo>
                    <a:pt x="164" y="40"/>
                  </a:lnTo>
                  <a:lnTo>
                    <a:pt x="202" y="6"/>
                  </a:lnTo>
                  <a:lnTo>
                    <a:pt x="198" y="0"/>
                  </a:lnTo>
                  <a:lnTo>
                    <a:pt x="164" y="19"/>
                  </a:lnTo>
                  <a:lnTo>
                    <a:pt x="160" y="17"/>
                  </a:lnTo>
                  <a:lnTo>
                    <a:pt x="143" y="40"/>
                  </a:lnTo>
                  <a:lnTo>
                    <a:pt x="133" y="40"/>
                  </a:lnTo>
                  <a:lnTo>
                    <a:pt x="158" y="0"/>
                  </a:lnTo>
                  <a:lnTo>
                    <a:pt x="131" y="30"/>
                  </a:lnTo>
                  <a:lnTo>
                    <a:pt x="40" y="61"/>
                  </a:lnTo>
                  <a:lnTo>
                    <a:pt x="23" y="84"/>
                  </a:lnTo>
                  <a:lnTo>
                    <a:pt x="10" y="87"/>
                  </a:lnTo>
                  <a:lnTo>
                    <a:pt x="0" y="105"/>
                  </a:lnTo>
                  <a:lnTo>
                    <a:pt x="15" y="116"/>
                  </a:lnTo>
                  <a:lnTo>
                    <a:pt x="15" y="116"/>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BBEE"/>
                </a:solidFill>
                <a:effectLst/>
                <a:uLnTx/>
                <a:uFillTx/>
                <a:latin typeface="Times New Roman"/>
                <a:ea typeface="+mn-ea"/>
                <a:cs typeface="Arial" pitchFamily="34" charset="0"/>
              </a:endParaRPr>
            </a:p>
          </p:txBody>
        </p:sp>
        <p:sp>
          <p:nvSpPr>
            <p:cNvPr id="61" name="Freeform 2129"/>
            <p:cNvSpPr>
              <a:spLocks/>
            </p:cNvSpPr>
            <p:nvPr/>
          </p:nvSpPr>
          <p:spPr bwMode="auto">
            <a:xfrm>
              <a:off x="3805106" y="2389247"/>
              <a:ext cx="114443" cy="122587"/>
            </a:xfrm>
            <a:custGeom>
              <a:avLst/>
              <a:gdLst/>
              <a:ahLst/>
              <a:cxnLst>
                <a:cxn ang="0">
                  <a:pos x="17" y="127"/>
                </a:cxn>
                <a:cxn ang="0">
                  <a:pos x="15" y="174"/>
                </a:cxn>
                <a:cxn ang="0">
                  <a:pos x="30" y="171"/>
                </a:cxn>
                <a:cxn ang="0">
                  <a:pos x="66" y="144"/>
                </a:cxn>
                <a:cxn ang="0">
                  <a:pos x="78" y="121"/>
                </a:cxn>
                <a:cxn ang="0">
                  <a:pos x="85" y="127"/>
                </a:cxn>
                <a:cxn ang="0">
                  <a:pos x="135" y="114"/>
                </a:cxn>
                <a:cxn ang="0">
                  <a:pos x="137" y="104"/>
                </a:cxn>
                <a:cxn ang="0">
                  <a:pos x="144" y="108"/>
                </a:cxn>
                <a:cxn ang="0">
                  <a:pos x="154" y="100"/>
                </a:cxn>
                <a:cxn ang="0">
                  <a:pos x="169" y="98"/>
                </a:cxn>
                <a:cxn ang="0">
                  <a:pos x="188" y="89"/>
                </a:cxn>
                <a:cxn ang="0">
                  <a:pos x="169" y="0"/>
                </a:cxn>
                <a:cxn ang="0">
                  <a:pos x="0" y="36"/>
                </a:cxn>
                <a:cxn ang="0">
                  <a:pos x="17" y="127"/>
                </a:cxn>
                <a:cxn ang="0">
                  <a:pos x="17" y="127"/>
                </a:cxn>
              </a:cxnLst>
              <a:rect l="0" t="0" r="r" b="b"/>
              <a:pathLst>
                <a:path w="188" h="174">
                  <a:moveTo>
                    <a:pt x="17" y="127"/>
                  </a:moveTo>
                  <a:lnTo>
                    <a:pt x="15" y="174"/>
                  </a:lnTo>
                  <a:lnTo>
                    <a:pt x="30" y="171"/>
                  </a:lnTo>
                  <a:lnTo>
                    <a:pt x="66" y="144"/>
                  </a:lnTo>
                  <a:lnTo>
                    <a:pt x="78" y="121"/>
                  </a:lnTo>
                  <a:lnTo>
                    <a:pt x="85" y="127"/>
                  </a:lnTo>
                  <a:lnTo>
                    <a:pt x="135" y="114"/>
                  </a:lnTo>
                  <a:lnTo>
                    <a:pt x="137" y="104"/>
                  </a:lnTo>
                  <a:lnTo>
                    <a:pt x="144" y="108"/>
                  </a:lnTo>
                  <a:lnTo>
                    <a:pt x="154" y="100"/>
                  </a:lnTo>
                  <a:lnTo>
                    <a:pt x="169" y="98"/>
                  </a:lnTo>
                  <a:lnTo>
                    <a:pt x="188" y="89"/>
                  </a:lnTo>
                  <a:lnTo>
                    <a:pt x="169" y="0"/>
                  </a:lnTo>
                  <a:lnTo>
                    <a:pt x="0" y="36"/>
                  </a:lnTo>
                  <a:lnTo>
                    <a:pt x="17" y="127"/>
                  </a:lnTo>
                  <a:lnTo>
                    <a:pt x="17" y="127"/>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BBEE"/>
                </a:solidFill>
                <a:effectLst/>
                <a:uLnTx/>
                <a:uFillTx/>
                <a:latin typeface="Times New Roman"/>
                <a:ea typeface="+mn-ea"/>
                <a:cs typeface="Arial" pitchFamily="34" charset="0"/>
              </a:endParaRPr>
            </a:p>
          </p:txBody>
        </p:sp>
        <p:sp>
          <p:nvSpPr>
            <p:cNvPr id="62" name="Freeform 2131"/>
            <p:cNvSpPr>
              <a:spLocks/>
            </p:cNvSpPr>
            <p:nvPr/>
          </p:nvSpPr>
          <p:spPr bwMode="auto">
            <a:xfrm>
              <a:off x="3805106" y="2298700"/>
              <a:ext cx="221549" cy="122587"/>
            </a:xfrm>
            <a:custGeom>
              <a:avLst/>
              <a:gdLst/>
              <a:ahLst/>
              <a:cxnLst>
                <a:cxn ang="0">
                  <a:pos x="0" y="169"/>
                </a:cxn>
                <a:cxn ang="0">
                  <a:pos x="169" y="133"/>
                </a:cxn>
                <a:cxn ang="0">
                  <a:pos x="199" y="123"/>
                </a:cxn>
                <a:cxn ang="0">
                  <a:pos x="211" y="127"/>
                </a:cxn>
                <a:cxn ang="0">
                  <a:pos x="224" y="153"/>
                </a:cxn>
                <a:cxn ang="0">
                  <a:pos x="243" y="157"/>
                </a:cxn>
                <a:cxn ang="0">
                  <a:pos x="254" y="178"/>
                </a:cxn>
                <a:cxn ang="0">
                  <a:pos x="266" y="180"/>
                </a:cxn>
                <a:cxn ang="0">
                  <a:pos x="279" y="159"/>
                </a:cxn>
                <a:cxn ang="0">
                  <a:pos x="285" y="142"/>
                </a:cxn>
                <a:cxn ang="0">
                  <a:pos x="298" y="165"/>
                </a:cxn>
                <a:cxn ang="0">
                  <a:pos x="365" y="144"/>
                </a:cxn>
                <a:cxn ang="0">
                  <a:pos x="361" y="119"/>
                </a:cxn>
                <a:cxn ang="0">
                  <a:pos x="342" y="87"/>
                </a:cxn>
                <a:cxn ang="0">
                  <a:pos x="332" y="83"/>
                </a:cxn>
                <a:cxn ang="0">
                  <a:pos x="321" y="85"/>
                </a:cxn>
                <a:cxn ang="0">
                  <a:pos x="323" y="91"/>
                </a:cxn>
                <a:cxn ang="0">
                  <a:pos x="338" y="93"/>
                </a:cxn>
                <a:cxn ang="0">
                  <a:pos x="344" y="123"/>
                </a:cxn>
                <a:cxn ang="0">
                  <a:pos x="317" y="134"/>
                </a:cxn>
                <a:cxn ang="0">
                  <a:pos x="279" y="110"/>
                </a:cxn>
                <a:cxn ang="0">
                  <a:pos x="266" y="83"/>
                </a:cxn>
                <a:cxn ang="0">
                  <a:pos x="249" y="76"/>
                </a:cxn>
                <a:cxn ang="0">
                  <a:pos x="249" y="83"/>
                </a:cxn>
                <a:cxn ang="0">
                  <a:pos x="232" y="68"/>
                </a:cxn>
                <a:cxn ang="0">
                  <a:pos x="245" y="49"/>
                </a:cxn>
                <a:cxn ang="0">
                  <a:pos x="256" y="32"/>
                </a:cxn>
                <a:cxn ang="0">
                  <a:pos x="235" y="0"/>
                </a:cxn>
                <a:cxn ang="0">
                  <a:pos x="199" y="26"/>
                </a:cxn>
                <a:cxn ang="0">
                  <a:pos x="78" y="57"/>
                </a:cxn>
                <a:cxn ang="0">
                  <a:pos x="0" y="74"/>
                </a:cxn>
                <a:cxn ang="0">
                  <a:pos x="0" y="169"/>
                </a:cxn>
                <a:cxn ang="0">
                  <a:pos x="0" y="169"/>
                </a:cxn>
              </a:cxnLst>
              <a:rect l="0" t="0" r="r" b="b"/>
              <a:pathLst>
                <a:path w="365" h="180">
                  <a:moveTo>
                    <a:pt x="0" y="169"/>
                  </a:moveTo>
                  <a:lnTo>
                    <a:pt x="169" y="133"/>
                  </a:lnTo>
                  <a:lnTo>
                    <a:pt x="199" y="123"/>
                  </a:lnTo>
                  <a:lnTo>
                    <a:pt x="211" y="127"/>
                  </a:lnTo>
                  <a:lnTo>
                    <a:pt x="224" y="153"/>
                  </a:lnTo>
                  <a:lnTo>
                    <a:pt x="243" y="157"/>
                  </a:lnTo>
                  <a:lnTo>
                    <a:pt x="254" y="178"/>
                  </a:lnTo>
                  <a:lnTo>
                    <a:pt x="266" y="180"/>
                  </a:lnTo>
                  <a:lnTo>
                    <a:pt x="279" y="159"/>
                  </a:lnTo>
                  <a:lnTo>
                    <a:pt x="285" y="142"/>
                  </a:lnTo>
                  <a:lnTo>
                    <a:pt x="298" y="165"/>
                  </a:lnTo>
                  <a:lnTo>
                    <a:pt x="365" y="144"/>
                  </a:lnTo>
                  <a:lnTo>
                    <a:pt x="361" y="119"/>
                  </a:lnTo>
                  <a:lnTo>
                    <a:pt x="342" y="87"/>
                  </a:lnTo>
                  <a:lnTo>
                    <a:pt x="332" y="83"/>
                  </a:lnTo>
                  <a:lnTo>
                    <a:pt x="321" y="85"/>
                  </a:lnTo>
                  <a:lnTo>
                    <a:pt x="323" y="91"/>
                  </a:lnTo>
                  <a:lnTo>
                    <a:pt x="338" y="93"/>
                  </a:lnTo>
                  <a:lnTo>
                    <a:pt x="344" y="123"/>
                  </a:lnTo>
                  <a:lnTo>
                    <a:pt x="317" y="134"/>
                  </a:lnTo>
                  <a:lnTo>
                    <a:pt x="279" y="110"/>
                  </a:lnTo>
                  <a:lnTo>
                    <a:pt x="266" y="83"/>
                  </a:lnTo>
                  <a:lnTo>
                    <a:pt x="249" y="76"/>
                  </a:lnTo>
                  <a:lnTo>
                    <a:pt x="249" y="83"/>
                  </a:lnTo>
                  <a:lnTo>
                    <a:pt x="232" y="68"/>
                  </a:lnTo>
                  <a:lnTo>
                    <a:pt x="245" y="49"/>
                  </a:lnTo>
                  <a:lnTo>
                    <a:pt x="256" y="32"/>
                  </a:lnTo>
                  <a:lnTo>
                    <a:pt x="235" y="0"/>
                  </a:lnTo>
                  <a:lnTo>
                    <a:pt x="199" y="26"/>
                  </a:lnTo>
                  <a:lnTo>
                    <a:pt x="78" y="57"/>
                  </a:lnTo>
                  <a:lnTo>
                    <a:pt x="0" y="74"/>
                  </a:lnTo>
                  <a:lnTo>
                    <a:pt x="0" y="169"/>
                  </a:lnTo>
                  <a:lnTo>
                    <a:pt x="0" y="169"/>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63" name="Freeform 2135"/>
            <p:cNvSpPr>
              <a:spLocks/>
            </p:cNvSpPr>
            <p:nvPr/>
          </p:nvSpPr>
          <p:spPr bwMode="auto">
            <a:xfrm>
              <a:off x="1674712" y="3082978"/>
              <a:ext cx="922877" cy="991840"/>
            </a:xfrm>
            <a:custGeom>
              <a:avLst/>
              <a:gdLst/>
              <a:ahLst/>
              <a:cxnLst>
                <a:cxn ang="0">
                  <a:pos x="0" y="563"/>
                </a:cxn>
                <a:cxn ang="0">
                  <a:pos x="415" y="601"/>
                </a:cxn>
                <a:cxn ang="0">
                  <a:pos x="472" y="0"/>
                </a:cxn>
                <a:cxn ang="0">
                  <a:pos x="803" y="19"/>
                </a:cxn>
                <a:cxn ang="0">
                  <a:pos x="791" y="277"/>
                </a:cxn>
                <a:cxn ang="0">
                  <a:pos x="824" y="304"/>
                </a:cxn>
                <a:cxn ang="0">
                  <a:pos x="854" y="304"/>
                </a:cxn>
                <a:cxn ang="0">
                  <a:pos x="879" y="329"/>
                </a:cxn>
                <a:cxn ang="0">
                  <a:pos x="928" y="340"/>
                </a:cxn>
                <a:cxn ang="0">
                  <a:pos x="1029" y="384"/>
                </a:cxn>
                <a:cxn ang="0">
                  <a:pos x="1046" y="365"/>
                </a:cxn>
                <a:cxn ang="0">
                  <a:pos x="1111" y="403"/>
                </a:cxn>
                <a:cxn ang="0">
                  <a:pos x="1196" y="401"/>
                </a:cxn>
                <a:cxn ang="0">
                  <a:pos x="1255" y="384"/>
                </a:cxn>
                <a:cxn ang="0">
                  <a:pos x="1337" y="369"/>
                </a:cxn>
                <a:cxn ang="0">
                  <a:pos x="1411" y="409"/>
                </a:cxn>
                <a:cxn ang="0">
                  <a:pos x="1423" y="422"/>
                </a:cxn>
                <a:cxn ang="0">
                  <a:pos x="1463" y="422"/>
                </a:cxn>
                <a:cxn ang="0">
                  <a:pos x="1470" y="635"/>
                </a:cxn>
                <a:cxn ang="0">
                  <a:pos x="1527" y="739"/>
                </a:cxn>
                <a:cxn ang="0">
                  <a:pos x="1506" y="821"/>
                </a:cxn>
                <a:cxn ang="0">
                  <a:pos x="1510" y="889"/>
                </a:cxn>
                <a:cxn ang="0">
                  <a:pos x="1485" y="924"/>
                </a:cxn>
                <a:cxn ang="0">
                  <a:pos x="1495" y="935"/>
                </a:cxn>
                <a:cxn ang="0">
                  <a:pos x="1432" y="954"/>
                </a:cxn>
                <a:cxn ang="0">
                  <a:pos x="1383" y="960"/>
                </a:cxn>
                <a:cxn ang="0">
                  <a:pos x="1392" y="924"/>
                </a:cxn>
                <a:cxn ang="0">
                  <a:pos x="1366" y="945"/>
                </a:cxn>
                <a:cxn ang="0">
                  <a:pos x="1367" y="986"/>
                </a:cxn>
                <a:cxn ang="0">
                  <a:pos x="1333" y="1030"/>
                </a:cxn>
                <a:cxn ang="0">
                  <a:pos x="1153" y="1121"/>
                </a:cxn>
                <a:cxn ang="0">
                  <a:pos x="1096" y="1180"/>
                </a:cxn>
                <a:cxn ang="0">
                  <a:pos x="1042" y="1308"/>
                </a:cxn>
                <a:cxn ang="0">
                  <a:pos x="1086" y="1439"/>
                </a:cxn>
                <a:cxn ang="0">
                  <a:pos x="1044" y="1439"/>
                </a:cxn>
                <a:cxn ang="0">
                  <a:pos x="848" y="1370"/>
                </a:cxn>
                <a:cxn ang="0">
                  <a:pos x="827" y="1313"/>
                </a:cxn>
                <a:cxn ang="0">
                  <a:pos x="807" y="1289"/>
                </a:cxn>
                <a:cxn ang="0">
                  <a:pos x="801" y="1213"/>
                </a:cxn>
                <a:cxn ang="0">
                  <a:pos x="763" y="1186"/>
                </a:cxn>
                <a:cxn ang="0">
                  <a:pos x="658" y="984"/>
                </a:cxn>
                <a:cxn ang="0">
                  <a:pos x="607" y="946"/>
                </a:cxn>
                <a:cxn ang="0">
                  <a:pos x="592" y="914"/>
                </a:cxn>
                <a:cxn ang="0">
                  <a:pos x="438" y="907"/>
                </a:cxn>
                <a:cxn ang="0">
                  <a:pos x="356" y="1002"/>
                </a:cxn>
                <a:cxn ang="0">
                  <a:pos x="217" y="903"/>
                </a:cxn>
                <a:cxn ang="0">
                  <a:pos x="175" y="766"/>
                </a:cxn>
                <a:cxn ang="0">
                  <a:pos x="42" y="639"/>
                </a:cxn>
                <a:cxn ang="0">
                  <a:pos x="27" y="597"/>
                </a:cxn>
                <a:cxn ang="0">
                  <a:pos x="8" y="591"/>
                </a:cxn>
                <a:cxn ang="0">
                  <a:pos x="0" y="563"/>
                </a:cxn>
                <a:cxn ang="0">
                  <a:pos x="0" y="563"/>
                </a:cxn>
              </a:cxnLst>
              <a:rect l="0" t="0" r="r" b="b"/>
              <a:pathLst>
                <a:path w="1527" h="1439">
                  <a:moveTo>
                    <a:pt x="0" y="563"/>
                  </a:moveTo>
                  <a:lnTo>
                    <a:pt x="415" y="601"/>
                  </a:lnTo>
                  <a:lnTo>
                    <a:pt x="472" y="0"/>
                  </a:lnTo>
                  <a:lnTo>
                    <a:pt x="803" y="19"/>
                  </a:lnTo>
                  <a:lnTo>
                    <a:pt x="791" y="277"/>
                  </a:lnTo>
                  <a:lnTo>
                    <a:pt x="824" y="304"/>
                  </a:lnTo>
                  <a:lnTo>
                    <a:pt x="854" y="304"/>
                  </a:lnTo>
                  <a:lnTo>
                    <a:pt x="879" y="329"/>
                  </a:lnTo>
                  <a:lnTo>
                    <a:pt x="928" y="340"/>
                  </a:lnTo>
                  <a:lnTo>
                    <a:pt x="1029" y="384"/>
                  </a:lnTo>
                  <a:lnTo>
                    <a:pt x="1046" y="365"/>
                  </a:lnTo>
                  <a:lnTo>
                    <a:pt x="1111" y="403"/>
                  </a:lnTo>
                  <a:lnTo>
                    <a:pt x="1196" y="401"/>
                  </a:lnTo>
                  <a:lnTo>
                    <a:pt x="1255" y="384"/>
                  </a:lnTo>
                  <a:lnTo>
                    <a:pt x="1337" y="369"/>
                  </a:lnTo>
                  <a:lnTo>
                    <a:pt x="1411" y="409"/>
                  </a:lnTo>
                  <a:lnTo>
                    <a:pt x="1423" y="422"/>
                  </a:lnTo>
                  <a:lnTo>
                    <a:pt x="1463" y="422"/>
                  </a:lnTo>
                  <a:lnTo>
                    <a:pt x="1470" y="635"/>
                  </a:lnTo>
                  <a:lnTo>
                    <a:pt x="1527" y="739"/>
                  </a:lnTo>
                  <a:lnTo>
                    <a:pt x="1506" y="821"/>
                  </a:lnTo>
                  <a:lnTo>
                    <a:pt x="1510" y="889"/>
                  </a:lnTo>
                  <a:lnTo>
                    <a:pt x="1485" y="924"/>
                  </a:lnTo>
                  <a:lnTo>
                    <a:pt x="1495" y="935"/>
                  </a:lnTo>
                  <a:lnTo>
                    <a:pt x="1432" y="954"/>
                  </a:lnTo>
                  <a:lnTo>
                    <a:pt x="1383" y="960"/>
                  </a:lnTo>
                  <a:lnTo>
                    <a:pt x="1392" y="924"/>
                  </a:lnTo>
                  <a:lnTo>
                    <a:pt x="1366" y="945"/>
                  </a:lnTo>
                  <a:lnTo>
                    <a:pt x="1367" y="986"/>
                  </a:lnTo>
                  <a:lnTo>
                    <a:pt x="1333" y="1030"/>
                  </a:lnTo>
                  <a:lnTo>
                    <a:pt x="1153" y="1121"/>
                  </a:lnTo>
                  <a:lnTo>
                    <a:pt x="1096" y="1180"/>
                  </a:lnTo>
                  <a:lnTo>
                    <a:pt x="1042" y="1308"/>
                  </a:lnTo>
                  <a:lnTo>
                    <a:pt x="1086" y="1439"/>
                  </a:lnTo>
                  <a:lnTo>
                    <a:pt x="1044" y="1439"/>
                  </a:lnTo>
                  <a:lnTo>
                    <a:pt x="848" y="1370"/>
                  </a:lnTo>
                  <a:lnTo>
                    <a:pt x="827" y="1313"/>
                  </a:lnTo>
                  <a:lnTo>
                    <a:pt x="807" y="1289"/>
                  </a:lnTo>
                  <a:lnTo>
                    <a:pt x="801" y="1213"/>
                  </a:lnTo>
                  <a:lnTo>
                    <a:pt x="763" y="1186"/>
                  </a:lnTo>
                  <a:lnTo>
                    <a:pt x="658" y="984"/>
                  </a:lnTo>
                  <a:lnTo>
                    <a:pt x="607" y="946"/>
                  </a:lnTo>
                  <a:lnTo>
                    <a:pt x="592" y="914"/>
                  </a:lnTo>
                  <a:lnTo>
                    <a:pt x="438" y="907"/>
                  </a:lnTo>
                  <a:lnTo>
                    <a:pt x="356" y="1002"/>
                  </a:lnTo>
                  <a:lnTo>
                    <a:pt x="217" y="903"/>
                  </a:lnTo>
                  <a:lnTo>
                    <a:pt x="175" y="766"/>
                  </a:lnTo>
                  <a:lnTo>
                    <a:pt x="42" y="639"/>
                  </a:lnTo>
                  <a:lnTo>
                    <a:pt x="27" y="597"/>
                  </a:lnTo>
                  <a:lnTo>
                    <a:pt x="8" y="591"/>
                  </a:lnTo>
                  <a:lnTo>
                    <a:pt x="0" y="563"/>
                  </a:lnTo>
                  <a:lnTo>
                    <a:pt x="0" y="563"/>
                  </a:lnTo>
                  <a:close/>
                </a:path>
              </a:pathLst>
            </a:custGeom>
            <a:grpFill/>
            <a:ln w="12700" cap="flat" cmpd="sng">
              <a:solidFill>
                <a:srgbClr val="FFFFFF"/>
              </a:solidFill>
              <a:prstDash val="solid"/>
              <a:round/>
              <a:headEnd type="none" w="med" len="med"/>
              <a:tailEnd type="none" w="med" len="me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64" name="Freeform 2088"/>
            <p:cNvSpPr>
              <a:spLocks/>
            </p:cNvSpPr>
            <p:nvPr/>
          </p:nvSpPr>
          <p:spPr bwMode="auto">
            <a:xfrm>
              <a:off x="663800" y="2300092"/>
              <a:ext cx="525263" cy="993233"/>
            </a:xfrm>
            <a:custGeom>
              <a:avLst/>
              <a:gdLst/>
              <a:ahLst/>
              <a:cxnLst>
                <a:cxn ang="0">
                  <a:pos x="29" y="293"/>
                </a:cxn>
                <a:cxn ang="0">
                  <a:pos x="4" y="405"/>
                </a:cxn>
                <a:cxn ang="0">
                  <a:pos x="87" y="586"/>
                </a:cxn>
                <a:cxn ang="0">
                  <a:pos x="103" y="574"/>
                </a:cxn>
                <a:cxn ang="0">
                  <a:pos x="129" y="650"/>
                </a:cxn>
                <a:cxn ang="0">
                  <a:pos x="87" y="597"/>
                </a:cxn>
                <a:cxn ang="0">
                  <a:pos x="78" y="681"/>
                </a:cxn>
                <a:cxn ang="0">
                  <a:pos x="125" y="732"/>
                </a:cxn>
                <a:cxn ang="0">
                  <a:pos x="93" y="803"/>
                </a:cxn>
                <a:cxn ang="0">
                  <a:pos x="184" y="994"/>
                </a:cxn>
                <a:cxn ang="0">
                  <a:pos x="164" y="1065"/>
                </a:cxn>
                <a:cxn ang="0">
                  <a:pos x="283" y="1120"/>
                </a:cxn>
                <a:cxn ang="0">
                  <a:pos x="327" y="1177"/>
                </a:cxn>
                <a:cxn ang="0">
                  <a:pos x="378" y="1196"/>
                </a:cxn>
                <a:cxn ang="0">
                  <a:pos x="378" y="1230"/>
                </a:cxn>
                <a:cxn ang="0">
                  <a:pos x="411" y="1238"/>
                </a:cxn>
                <a:cxn ang="0">
                  <a:pos x="481" y="1348"/>
                </a:cxn>
                <a:cxn ang="0">
                  <a:pos x="481" y="1426"/>
                </a:cxn>
                <a:cxn ang="0">
                  <a:pos x="789" y="1443"/>
                </a:cxn>
                <a:cxn ang="0">
                  <a:pos x="770" y="1413"/>
                </a:cxn>
                <a:cxn ang="0">
                  <a:pos x="779" y="1365"/>
                </a:cxn>
                <a:cxn ang="0">
                  <a:pos x="829" y="1287"/>
                </a:cxn>
                <a:cxn ang="0">
                  <a:pos x="865" y="1264"/>
                </a:cxn>
                <a:cxn ang="0">
                  <a:pos x="844" y="1236"/>
                </a:cxn>
                <a:cxn ang="0">
                  <a:pos x="831" y="1160"/>
                </a:cxn>
                <a:cxn ang="0">
                  <a:pos x="388" y="497"/>
                </a:cxn>
                <a:cxn ang="0">
                  <a:pos x="492" y="113"/>
                </a:cxn>
                <a:cxn ang="0">
                  <a:pos x="82" y="0"/>
                </a:cxn>
                <a:cxn ang="0">
                  <a:pos x="70" y="23"/>
                </a:cxn>
                <a:cxn ang="0">
                  <a:pos x="0" y="192"/>
                </a:cxn>
                <a:cxn ang="0">
                  <a:pos x="29" y="293"/>
                </a:cxn>
                <a:cxn ang="0">
                  <a:pos x="29" y="293"/>
                </a:cxn>
              </a:cxnLst>
              <a:rect l="0" t="0" r="r" b="b"/>
              <a:pathLst>
                <a:path w="865" h="1443">
                  <a:moveTo>
                    <a:pt x="29" y="293"/>
                  </a:moveTo>
                  <a:lnTo>
                    <a:pt x="4" y="405"/>
                  </a:lnTo>
                  <a:lnTo>
                    <a:pt x="87" y="586"/>
                  </a:lnTo>
                  <a:lnTo>
                    <a:pt x="103" y="574"/>
                  </a:lnTo>
                  <a:lnTo>
                    <a:pt x="129" y="650"/>
                  </a:lnTo>
                  <a:lnTo>
                    <a:pt x="87" y="597"/>
                  </a:lnTo>
                  <a:lnTo>
                    <a:pt x="78" y="681"/>
                  </a:lnTo>
                  <a:lnTo>
                    <a:pt x="125" y="732"/>
                  </a:lnTo>
                  <a:lnTo>
                    <a:pt x="93" y="803"/>
                  </a:lnTo>
                  <a:lnTo>
                    <a:pt x="184" y="994"/>
                  </a:lnTo>
                  <a:lnTo>
                    <a:pt x="164" y="1065"/>
                  </a:lnTo>
                  <a:lnTo>
                    <a:pt x="283" y="1120"/>
                  </a:lnTo>
                  <a:lnTo>
                    <a:pt x="327" y="1177"/>
                  </a:lnTo>
                  <a:lnTo>
                    <a:pt x="378" y="1196"/>
                  </a:lnTo>
                  <a:lnTo>
                    <a:pt x="378" y="1230"/>
                  </a:lnTo>
                  <a:lnTo>
                    <a:pt x="411" y="1238"/>
                  </a:lnTo>
                  <a:lnTo>
                    <a:pt x="481" y="1348"/>
                  </a:lnTo>
                  <a:lnTo>
                    <a:pt x="481" y="1426"/>
                  </a:lnTo>
                  <a:lnTo>
                    <a:pt x="789" y="1443"/>
                  </a:lnTo>
                  <a:lnTo>
                    <a:pt x="770" y="1413"/>
                  </a:lnTo>
                  <a:lnTo>
                    <a:pt x="779" y="1365"/>
                  </a:lnTo>
                  <a:lnTo>
                    <a:pt x="829" y="1287"/>
                  </a:lnTo>
                  <a:lnTo>
                    <a:pt x="865" y="1264"/>
                  </a:lnTo>
                  <a:lnTo>
                    <a:pt x="844" y="1236"/>
                  </a:lnTo>
                  <a:lnTo>
                    <a:pt x="831" y="1160"/>
                  </a:lnTo>
                  <a:lnTo>
                    <a:pt x="388" y="497"/>
                  </a:lnTo>
                  <a:lnTo>
                    <a:pt x="492" y="113"/>
                  </a:lnTo>
                  <a:lnTo>
                    <a:pt x="82" y="0"/>
                  </a:lnTo>
                  <a:lnTo>
                    <a:pt x="70" y="23"/>
                  </a:lnTo>
                  <a:lnTo>
                    <a:pt x="0" y="192"/>
                  </a:lnTo>
                  <a:lnTo>
                    <a:pt x="29" y="293"/>
                  </a:lnTo>
                  <a:lnTo>
                    <a:pt x="29" y="293"/>
                  </a:lnTo>
                  <a:close/>
                </a:path>
              </a:pathLst>
            </a:custGeom>
            <a:grpFill/>
            <a:ln w="12700" cap="flat" cmpd="sng">
              <a:solidFill>
                <a:srgbClr val="FFFFFF"/>
              </a:solidFill>
              <a:prstDash val="solid"/>
              <a:round/>
              <a:headEnd type="none" w="med" len="med"/>
              <a:tailEnd type="none" w="med" len="me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charset="0"/>
              </a:endParaRPr>
            </a:p>
          </p:txBody>
        </p:sp>
      </p:grpSp>
      <p:sp>
        <p:nvSpPr>
          <p:cNvPr id="95" name="Rectangle 94"/>
          <p:cNvSpPr/>
          <p:nvPr/>
        </p:nvSpPr>
        <p:spPr>
          <a:xfrm>
            <a:off x="8506626" y="709499"/>
            <a:ext cx="3338021" cy="6309420"/>
          </a:xfrm>
          <a:prstGeom prst="rect">
            <a:avLst/>
          </a:prstGeom>
        </p:spPr>
        <p:txBody>
          <a:bodyPr wrap="square">
            <a:spAutoFit/>
          </a:bodyPr>
          <a:lstStyle/>
          <a:p>
            <a:r>
              <a:rPr lang="en-US" sz="2400" dirty="0">
                <a:latin typeface="+mj-lt"/>
                <a:ea typeface="Calibri" panose="020F0502020204030204" pitchFamily="34" charset="0"/>
                <a:cs typeface="Times New Roman" panose="02020603050405020304" pitchFamily="18" charset="0"/>
              </a:rPr>
              <a:t>Only 12 States do not have modern ERP systems:</a:t>
            </a:r>
          </a:p>
          <a:p>
            <a:endParaRPr lang="en-US" sz="1050" dirty="0">
              <a:latin typeface="+mj-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400" dirty="0">
                <a:ea typeface="Calibri" panose="020F0502020204030204" pitchFamily="34" charset="0"/>
                <a:cs typeface="Times New Roman" panose="02020603050405020304" pitchFamily="18" charset="0"/>
              </a:rPr>
              <a:t>Florida</a:t>
            </a:r>
          </a:p>
          <a:p>
            <a:pPr marL="285750" indent="-285750">
              <a:buFont typeface="Arial" panose="020B0604020202020204" pitchFamily="34" charset="0"/>
              <a:buChar char="•"/>
            </a:pPr>
            <a:r>
              <a:rPr lang="en-US" sz="2400" dirty="0">
                <a:ea typeface="Calibri" panose="020F0502020204030204" pitchFamily="34" charset="0"/>
                <a:cs typeface="Times New Roman" panose="02020603050405020304" pitchFamily="18" charset="0"/>
              </a:rPr>
              <a:t>Hawaii </a:t>
            </a:r>
          </a:p>
          <a:p>
            <a:pPr marL="285750" indent="-285750">
              <a:buFont typeface="Arial" panose="020B0604020202020204" pitchFamily="34" charset="0"/>
              <a:buChar char="•"/>
            </a:pPr>
            <a:r>
              <a:rPr lang="en-US" sz="2400" dirty="0">
                <a:ea typeface="Calibri" panose="020F0502020204030204" pitchFamily="34" charset="0"/>
                <a:cs typeface="Times New Roman" panose="02020603050405020304" pitchFamily="18" charset="0"/>
              </a:rPr>
              <a:t>Idaho</a:t>
            </a:r>
          </a:p>
          <a:p>
            <a:pPr marL="285750" indent="-285750">
              <a:buFont typeface="Arial" panose="020B0604020202020204" pitchFamily="34" charset="0"/>
              <a:buChar char="•"/>
            </a:pPr>
            <a:r>
              <a:rPr lang="en-US" sz="2400" dirty="0">
                <a:ea typeface="Calibri" panose="020F0502020204030204" pitchFamily="34" charset="0"/>
                <a:cs typeface="Times New Roman" panose="02020603050405020304" pitchFamily="18" charset="0"/>
              </a:rPr>
              <a:t>Maryland</a:t>
            </a:r>
          </a:p>
          <a:p>
            <a:pPr marL="285750" indent="-285750">
              <a:buFont typeface="Arial" panose="020B0604020202020204" pitchFamily="34" charset="0"/>
              <a:buChar char="•"/>
            </a:pPr>
            <a:r>
              <a:rPr lang="en-US" sz="2400" dirty="0">
                <a:ea typeface="Calibri" panose="020F0502020204030204" pitchFamily="34" charset="0"/>
                <a:cs typeface="Times New Roman" panose="02020603050405020304" pitchFamily="18" charset="0"/>
              </a:rPr>
              <a:t>Missouri</a:t>
            </a:r>
          </a:p>
          <a:p>
            <a:pPr marL="285750" indent="-285750">
              <a:buFont typeface="Arial" panose="020B0604020202020204" pitchFamily="34" charset="0"/>
              <a:buChar char="•"/>
            </a:pPr>
            <a:r>
              <a:rPr lang="en-US" sz="2400" dirty="0">
                <a:ea typeface="Calibri" panose="020F0502020204030204" pitchFamily="34" charset="0"/>
                <a:cs typeface="Times New Roman" panose="02020603050405020304" pitchFamily="18" charset="0"/>
              </a:rPr>
              <a:t>Nebraska</a:t>
            </a:r>
            <a:endParaRPr lang="en-US" sz="2400" dirty="0">
              <a:latin typeface="+mj-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400" dirty="0">
                <a:ea typeface="Calibri" panose="020F0502020204030204" pitchFamily="34" charset="0"/>
                <a:cs typeface="Times New Roman" panose="02020603050405020304" pitchFamily="18" charset="0"/>
              </a:rPr>
              <a:t>Nevada</a:t>
            </a:r>
            <a:endParaRPr lang="en-US" sz="2400" dirty="0">
              <a:latin typeface="+mj-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400" dirty="0">
                <a:latin typeface="+mj-lt"/>
                <a:ea typeface="Calibri" panose="020F0502020204030204" pitchFamily="34" charset="0"/>
                <a:cs typeface="Times New Roman" panose="02020603050405020304" pitchFamily="18" charset="0"/>
              </a:rPr>
              <a:t>New Jersey</a:t>
            </a:r>
          </a:p>
          <a:p>
            <a:pPr marL="285750" indent="-285750">
              <a:buFont typeface="Arial" panose="020B0604020202020204" pitchFamily="34" charset="0"/>
              <a:buChar char="•"/>
            </a:pPr>
            <a:r>
              <a:rPr lang="en-US" sz="2400" dirty="0">
                <a:ea typeface="Calibri" panose="020F0502020204030204" pitchFamily="34" charset="0"/>
                <a:cs typeface="Times New Roman" panose="02020603050405020304" pitchFamily="18" charset="0"/>
              </a:rPr>
              <a:t>Oregon</a:t>
            </a:r>
          </a:p>
          <a:p>
            <a:pPr marL="285750" indent="-285750">
              <a:buFont typeface="Arial" panose="020B0604020202020204" pitchFamily="34" charset="0"/>
              <a:buChar char="•"/>
            </a:pPr>
            <a:r>
              <a:rPr lang="en-US" sz="2400" dirty="0">
                <a:ea typeface="Calibri" panose="020F0502020204030204" pitchFamily="34" charset="0"/>
                <a:cs typeface="Times New Roman" panose="02020603050405020304" pitchFamily="18" charset="0"/>
              </a:rPr>
              <a:t>Rhode Island</a:t>
            </a:r>
          </a:p>
          <a:p>
            <a:pPr marL="285750" indent="-285750">
              <a:buFont typeface="Arial" panose="020B0604020202020204" pitchFamily="34" charset="0"/>
              <a:buChar char="•"/>
            </a:pPr>
            <a:r>
              <a:rPr lang="en-US" sz="2400" dirty="0">
                <a:ea typeface="Calibri" panose="020F0502020204030204" pitchFamily="34" charset="0"/>
                <a:cs typeface="Times New Roman" panose="02020603050405020304" pitchFamily="18" charset="0"/>
              </a:rPr>
              <a:t>South Dakota</a:t>
            </a:r>
          </a:p>
          <a:p>
            <a:pPr marL="285750" indent="-285750">
              <a:buFont typeface="Arial" panose="020B0604020202020204" pitchFamily="34" charset="0"/>
              <a:buChar char="•"/>
            </a:pPr>
            <a:r>
              <a:rPr lang="en-US" sz="2400" dirty="0">
                <a:latin typeface="+mj-lt"/>
                <a:ea typeface="Calibri" panose="020F0502020204030204" pitchFamily="34" charset="0"/>
                <a:cs typeface="Times New Roman" panose="02020603050405020304" pitchFamily="18" charset="0"/>
              </a:rPr>
              <a:t>Washington </a:t>
            </a:r>
          </a:p>
          <a:p>
            <a:endParaRPr lang="en-US" sz="2400" dirty="0">
              <a:latin typeface="+mj-lt"/>
              <a:ea typeface="Calibri" panose="020F0502020204030204" pitchFamily="34" charset="0"/>
              <a:cs typeface="Times New Roman" panose="02020603050405020304" pitchFamily="18" charset="0"/>
            </a:endParaRPr>
          </a:p>
        </p:txBody>
      </p:sp>
      <p:sp>
        <p:nvSpPr>
          <p:cNvPr id="97" name="Title 5"/>
          <p:cNvSpPr txBox="1">
            <a:spLocks/>
          </p:cNvSpPr>
          <p:nvPr/>
        </p:nvSpPr>
        <p:spPr>
          <a:xfrm>
            <a:off x="244929" y="285165"/>
            <a:ext cx="10430691" cy="1356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chemeClr val="accent6">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a:solidFill>
                  <a:srgbClr val="818183">
                    <a:lumMod val="50000"/>
                  </a:srgbClr>
                </a:solidFill>
                <a:latin typeface="Corbel" panose="020B0503020204020204"/>
              </a:rPr>
              <a:t>38 St</a:t>
            </a:r>
            <a:r>
              <a:rPr kumimoji="0" lang="en-US" sz="4000" b="1" i="0" u="none" strike="noStrike" kern="1200" cap="none" spc="0" normalizeH="0" baseline="0" noProof="0" dirty="0" err="1">
                <a:ln>
                  <a:noFill/>
                </a:ln>
                <a:solidFill>
                  <a:srgbClr val="818183">
                    <a:lumMod val="50000"/>
                  </a:srgbClr>
                </a:solidFill>
                <a:effectLst/>
                <a:uLnTx/>
                <a:uFillTx/>
                <a:latin typeface="Corbel" panose="020B0503020204020204"/>
                <a:ea typeface="+mj-ea"/>
                <a:cs typeface="+mj-cs"/>
              </a:rPr>
              <a:t>ates</a:t>
            </a:r>
            <a:r>
              <a:rPr kumimoji="0" lang="en-US" sz="4000" b="1" i="0" u="none" strike="noStrike" kern="1200" cap="none" spc="0" normalizeH="0" baseline="0" noProof="0" dirty="0">
                <a:ln>
                  <a:noFill/>
                </a:ln>
                <a:solidFill>
                  <a:srgbClr val="818183">
                    <a:lumMod val="50000"/>
                  </a:srgbClr>
                </a:solidFill>
                <a:effectLst/>
                <a:uLnTx/>
                <a:uFillTx/>
                <a:latin typeface="Corbel" panose="020B0503020204020204"/>
                <a:ea typeface="+mj-ea"/>
                <a:cs typeface="+mj-cs"/>
              </a:rPr>
              <a:t> have Modern ERPs</a:t>
            </a:r>
          </a:p>
        </p:txBody>
      </p:sp>
    </p:spTree>
    <p:extLst>
      <p:ext uri="{BB962C8B-B14F-4D97-AF65-F5344CB8AC3E}">
        <p14:creationId xmlns:p14="http://schemas.microsoft.com/office/powerpoint/2010/main" val="10727918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8EC599-E9BA-49DE-9E9C-9696BB627D2A}"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14" name="Rectangle 13"/>
          <p:cNvSpPr/>
          <p:nvPr/>
        </p:nvSpPr>
        <p:spPr>
          <a:xfrm>
            <a:off x="3213908" y="5047871"/>
            <a:ext cx="91440" cy="914400"/>
          </a:xfrm>
          <a:prstGeom prst="rect">
            <a:avLst/>
          </a:prstGeom>
          <a:solidFill>
            <a:srgbClr val="FFFFFF"/>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grpSp>
        <p:nvGrpSpPr>
          <p:cNvPr id="10" name="Group 9"/>
          <p:cNvGrpSpPr/>
          <p:nvPr/>
        </p:nvGrpSpPr>
        <p:grpSpPr>
          <a:xfrm>
            <a:off x="791247" y="1580669"/>
            <a:ext cx="7270268" cy="4712001"/>
            <a:chOff x="663800" y="1709447"/>
            <a:chExt cx="3459691" cy="2773420"/>
          </a:xfrm>
          <a:solidFill>
            <a:srgbClr val="002060"/>
          </a:solidFill>
        </p:grpSpPr>
        <p:sp>
          <p:nvSpPr>
            <p:cNvPr id="11" name="Freeform 159"/>
            <p:cNvSpPr>
              <a:spLocks/>
            </p:cNvSpPr>
            <p:nvPr/>
          </p:nvSpPr>
          <p:spPr bwMode="auto">
            <a:xfrm>
              <a:off x="742850" y="3404843"/>
              <a:ext cx="1034981" cy="821563"/>
            </a:xfrm>
            <a:custGeom>
              <a:avLst/>
              <a:gdLst/>
              <a:ahLst/>
              <a:cxnLst>
                <a:cxn ang="0">
                  <a:pos x="48" y="491"/>
                </a:cxn>
                <a:cxn ang="0">
                  <a:pos x="174" y="528"/>
                </a:cxn>
                <a:cxn ang="0">
                  <a:pos x="215" y="537"/>
                </a:cxn>
                <a:cxn ang="0">
                  <a:pos x="130" y="638"/>
                </a:cxn>
                <a:cxn ang="0">
                  <a:pos x="68" y="686"/>
                </a:cxn>
                <a:cxn ang="0">
                  <a:pos x="50" y="782"/>
                </a:cxn>
                <a:cxn ang="0">
                  <a:pos x="79" y="788"/>
                </a:cxn>
                <a:cxn ang="0">
                  <a:pos x="100" y="823"/>
                </a:cxn>
                <a:cxn ang="0">
                  <a:pos x="85" y="862"/>
                </a:cxn>
                <a:cxn ang="0">
                  <a:pos x="183" y="823"/>
                </a:cxn>
                <a:cxn ang="0">
                  <a:pos x="187" y="964"/>
                </a:cxn>
                <a:cxn ang="0">
                  <a:pos x="272" y="962"/>
                </a:cxn>
                <a:cxn ang="0">
                  <a:pos x="335" y="962"/>
                </a:cxn>
                <a:cxn ang="0">
                  <a:pos x="376" y="964"/>
                </a:cxn>
                <a:cxn ang="0">
                  <a:pos x="357" y="1073"/>
                </a:cxn>
                <a:cxn ang="0">
                  <a:pos x="237" y="1203"/>
                </a:cxn>
                <a:cxn ang="0">
                  <a:pos x="124" y="1247"/>
                </a:cxn>
                <a:cxn ang="0">
                  <a:pos x="144" y="1240"/>
                </a:cxn>
                <a:cxn ang="0">
                  <a:pos x="207" y="1232"/>
                </a:cxn>
                <a:cxn ang="0">
                  <a:pos x="296" y="1195"/>
                </a:cxn>
                <a:cxn ang="0">
                  <a:pos x="339" y="1149"/>
                </a:cxn>
                <a:cxn ang="0">
                  <a:pos x="404" y="1101"/>
                </a:cxn>
                <a:cxn ang="0">
                  <a:pos x="458" y="1029"/>
                </a:cxn>
                <a:cxn ang="0">
                  <a:pos x="517" y="947"/>
                </a:cxn>
                <a:cxn ang="0">
                  <a:pos x="515" y="877"/>
                </a:cxn>
                <a:cxn ang="0">
                  <a:pos x="565" y="786"/>
                </a:cxn>
                <a:cxn ang="0">
                  <a:pos x="645" y="777"/>
                </a:cxn>
                <a:cxn ang="0">
                  <a:pos x="572" y="882"/>
                </a:cxn>
                <a:cxn ang="0">
                  <a:pos x="598" y="908"/>
                </a:cxn>
                <a:cxn ang="0">
                  <a:pos x="650" y="862"/>
                </a:cxn>
                <a:cxn ang="0">
                  <a:pos x="702" y="819"/>
                </a:cxn>
                <a:cxn ang="0">
                  <a:pos x="687" y="782"/>
                </a:cxn>
                <a:cxn ang="0">
                  <a:pos x="708" y="771"/>
                </a:cxn>
                <a:cxn ang="0">
                  <a:pos x="761" y="745"/>
                </a:cxn>
                <a:cxn ang="0">
                  <a:pos x="787" y="786"/>
                </a:cxn>
                <a:cxn ang="0">
                  <a:pos x="897" y="791"/>
                </a:cxn>
                <a:cxn ang="0">
                  <a:pos x="1051" y="765"/>
                </a:cxn>
                <a:cxn ang="0">
                  <a:pos x="1075" y="808"/>
                </a:cxn>
                <a:cxn ang="0">
                  <a:pos x="1195" y="828"/>
                </a:cxn>
                <a:cxn ang="0">
                  <a:pos x="1180" y="806"/>
                </a:cxn>
                <a:cxn ang="0">
                  <a:pos x="1223" y="802"/>
                </a:cxn>
                <a:cxn ang="0">
                  <a:pos x="1256" y="814"/>
                </a:cxn>
                <a:cxn ang="0">
                  <a:pos x="1319" y="825"/>
                </a:cxn>
                <a:cxn ang="0">
                  <a:pos x="1327" y="873"/>
                </a:cxn>
                <a:cxn ang="0">
                  <a:pos x="1393" y="906"/>
                </a:cxn>
                <a:cxn ang="0">
                  <a:pos x="1440" y="964"/>
                </a:cxn>
                <a:cxn ang="0">
                  <a:pos x="1503" y="973"/>
                </a:cxn>
                <a:cxn ang="0">
                  <a:pos x="1499" y="903"/>
                </a:cxn>
                <a:cxn ang="0">
                  <a:pos x="1347" y="836"/>
                </a:cxn>
                <a:cxn ang="0">
                  <a:pos x="1158" y="743"/>
                </a:cxn>
                <a:cxn ang="0">
                  <a:pos x="1001" y="749"/>
                </a:cxn>
                <a:cxn ang="0">
                  <a:pos x="660" y="65"/>
                </a:cxn>
                <a:cxn ang="0">
                  <a:pos x="508" y="57"/>
                </a:cxn>
                <a:cxn ang="0">
                  <a:pos x="439" y="33"/>
                </a:cxn>
                <a:cxn ang="0">
                  <a:pos x="365" y="15"/>
                </a:cxn>
                <a:cxn ang="0">
                  <a:pos x="263" y="69"/>
                </a:cxn>
                <a:cxn ang="0">
                  <a:pos x="204" y="89"/>
                </a:cxn>
                <a:cxn ang="0">
                  <a:pos x="109" y="259"/>
                </a:cxn>
                <a:cxn ang="0">
                  <a:pos x="204" y="367"/>
                </a:cxn>
                <a:cxn ang="0">
                  <a:pos x="180" y="350"/>
                </a:cxn>
                <a:cxn ang="0">
                  <a:pos x="161" y="408"/>
                </a:cxn>
                <a:cxn ang="0">
                  <a:pos x="79" y="384"/>
                </a:cxn>
              </a:cxnLst>
              <a:rect l="0" t="0" r="r" b="b"/>
              <a:pathLst>
                <a:path w="1525" h="1275">
                  <a:moveTo>
                    <a:pt x="20" y="447"/>
                  </a:moveTo>
                  <a:lnTo>
                    <a:pt x="20" y="447"/>
                  </a:lnTo>
                  <a:lnTo>
                    <a:pt x="31" y="454"/>
                  </a:lnTo>
                  <a:lnTo>
                    <a:pt x="35" y="458"/>
                  </a:lnTo>
                  <a:lnTo>
                    <a:pt x="41" y="458"/>
                  </a:lnTo>
                  <a:lnTo>
                    <a:pt x="41" y="458"/>
                  </a:lnTo>
                  <a:lnTo>
                    <a:pt x="42" y="458"/>
                  </a:lnTo>
                  <a:lnTo>
                    <a:pt x="42" y="458"/>
                  </a:lnTo>
                  <a:lnTo>
                    <a:pt x="39" y="454"/>
                  </a:lnTo>
                  <a:lnTo>
                    <a:pt x="35" y="452"/>
                  </a:lnTo>
                  <a:lnTo>
                    <a:pt x="35" y="452"/>
                  </a:lnTo>
                  <a:lnTo>
                    <a:pt x="37" y="452"/>
                  </a:lnTo>
                  <a:lnTo>
                    <a:pt x="37" y="452"/>
                  </a:lnTo>
                  <a:lnTo>
                    <a:pt x="52" y="458"/>
                  </a:lnTo>
                  <a:lnTo>
                    <a:pt x="59" y="461"/>
                  </a:lnTo>
                  <a:lnTo>
                    <a:pt x="63" y="465"/>
                  </a:lnTo>
                  <a:lnTo>
                    <a:pt x="63" y="465"/>
                  </a:lnTo>
                  <a:lnTo>
                    <a:pt x="63" y="469"/>
                  </a:lnTo>
                  <a:lnTo>
                    <a:pt x="59" y="467"/>
                  </a:lnTo>
                  <a:lnTo>
                    <a:pt x="55" y="465"/>
                  </a:lnTo>
                  <a:lnTo>
                    <a:pt x="52" y="463"/>
                  </a:lnTo>
                  <a:lnTo>
                    <a:pt x="52" y="463"/>
                  </a:lnTo>
                  <a:lnTo>
                    <a:pt x="50" y="465"/>
                  </a:lnTo>
                  <a:lnTo>
                    <a:pt x="50" y="467"/>
                  </a:lnTo>
                  <a:lnTo>
                    <a:pt x="48" y="469"/>
                  </a:lnTo>
                  <a:lnTo>
                    <a:pt x="46" y="471"/>
                  </a:lnTo>
                  <a:lnTo>
                    <a:pt x="46" y="471"/>
                  </a:lnTo>
                  <a:lnTo>
                    <a:pt x="44" y="471"/>
                  </a:lnTo>
                  <a:lnTo>
                    <a:pt x="41" y="471"/>
                  </a:lnTo>
                  <a:lnTo>
                    <a:pt x="37" y="467"/>
                  </a:lnTo>
                  <a:lnTo>
                    <a:pt x="35" y="463"/>
                  </a:lnTo>
                  <a:lnTo>
                    <a:pt x="35" y="461"/>
                  </a:lnTo>
                  <a:lnTo>
                    <a:pt x="33" y="463"/>
                  </a:lnTo>
                  <a:lnTo>
                    <a:pt x="33" y="463"/>
                  </a:lnTo>
                  <a:lnTo>
                    <a:pt x="35" y="469"/>
                  </a:lnTo>
                  <a:lnTo>
                    <a:pt x="37" y="473"/>
                  </a:lnTo>
                  <a:lnTo>
                    <a:pt x="39" y="476"/>
                  </a:lnTo>
                  <a:lnTo>
                    <a:pt x="41" y="480"/>
                  </a:lnTo>
                  <a:lnTo>
                    <a:pt x="41" y="480"/>
                  </a:lnTo>
                  <a:lnTo>
                    <a:pt x="42" y="486"/>
                  </a:lnTo>
                  <a:lnTo>
                    <a:pt x="46" y="487"/>
                  </a:lnTo>
                  <a:lnTo>
                    <a:pt x="48" y="491"/>
                  </a:lnTo>
                  <a:lnTo>
                    <a:pt x="48" y="497"/>
                  </a:lnTo>
                  <a:lnTo>
                    <a:pt x="48" y="497"/>
                  </a:lnTo>
                  <a:lnTo>
                    <a:pt x="46" y="502"/>
                  </a:lnTo>
                  <a:lnTo>
                    <a:pt x="48" y="508"/>
                  </a:lnTo>
                  <a:lnTo>
                    <a:pt x="50" y="512"/>
                  </a:lnTo>
                  <a:lnTo>
                    <a:pt x="54" y="513"/>
                  </a:lnTo>
                  <a:lnTo>
                    <a:pt x="63" y="519"/>
                  </a:lnTo>
                  <a:lnTo>
                    <a:pt x="74" y="523"/>
                  </a:lnTo>
                  <a:lnTo>
                    <a:pt x="74" y="523"/>
                  </a:lnTo>
                  <a:lnTo>
                    <a:pt x="83" y="526"/>
                  </a:lnTo>
                  <a:lnTo>
                    <a:pt x="87" y="526"/>
                  </a:lnTo>
                  <a:lnTo>
                    <a:pt x="92" y="526"/>
                  </a:lnTo>
                  <a:lnTo>
                    <a:pt x="92" y="526"/>
                  </a:lnTo>
                  <a:lnTo>
                    <a:pt x="98" y="526"/>
                  </a:lnTo>
                  <a:lnTo>
                    <a:pt x="102" y="526"/>
                  </a:lnTo>
                  <a:lnTo>
                    <a:pt x="102" y="526"/>
                  </a:lnTo>
                  <a:lnTo>
                    <a:pt x="113" y="521"/>
                  </a:lnTo>
                  <a:lnTo>
                    <a:pt x="113" y="521"/>
                  </a:lnTo>
                  <a:lnTo>
                    <a:pt x="126" y="521"/>
                  </a:lnTo>
                  <a:lnTo>
                    <a:pt x="137" y="523"/>
                  </a:lnTo>
                  <a:lnTo>
                    <a:pt x="137" y="523"/>
                  </a:lnTo>
                  <a:lnTo>
                    <a:pt x="142" y="526"/>
                  </a:lnTo>
                  <a:lnTo>
                    <a:pt x="148" y="530"/>
                  </a:lnTo>
                  <a:lnTo>
                    <a:pt x="152" y="536"/>
                  </a:lnTo>
                  <a:lnTo>
                    <a:pt x="154" y="536"/>
                  </a:lnTo>
                  <a:lnTo>
                    <a:pt x="154" y="534"/>
                  </a:lnTo>
                  <a:lnTo>
                    <a:pt x="154" y="534"/>
                  </a:lnTo>
                  <a:lnTo>
                    <a:pt x="152" y="526"/>
                  </a:lnTo>
                  <a:lnTo>
                    <a:pt x="146" y="521"/>
                  </a:lnTo>
                  <a:lnTo>
                    <a:pt x="146" y="521"/>
                  </a:lnTo>
                  <a:lnTo>
                    <a:pt x="146" y="519"/>
                  </a:lnTo>
                  <a:lnTo>
                    <a:pt x="146" y="519"/>
                  </a:lnTo>
                  <a:lnTo>
                    <a:pt x="150" y="519"/>
                  </a:lnTo>
                  <a:lnTo>
                    <a:pt x="155" y="523"/>
                  </a:lnTo>
                  <a:lnTo>
                    <a:pt x="159" y="526"/>
                  </a:lnTo>
                  <a:lnTo>
                    <a:pt x="159" y="526"/>
                  </a:lnTo>
                  <a:lnTo>
                    <a:pt x="167" y="539"/>
                  </a:lnTo>
                  <a:lnTo>
                    <a:pt x="167" y="539"/>
                  </a:lnTo>
                  <a:lnTo>
                    <a:pt x="167" y="541"/>
                  </a:lnTo>
                  <a:lnTo>
                    <a:pt x="168" y="539"/>
                  </a:lnTo>
                  <a:lnTo>
                    <a:pt x="170" y="536"/>
                  </a:lnTo>
                  <a:lnTo>
                    <a:pt x="174" y="528"/>
                  </a:lnTo>
                  <a:lnTo>
                    <a:pt x="178" y="523"/>
                  </a:lnTo>
                  <a:lnTo>
                    <a:pt x="178" y="523"/>
                  </a:lnTo>
                  <a:lnTo>
                    <a:pt x="193" y="512"/>
                  </a:lnTo>
                  <a:lnTo>
                    <a:pt x="193" y="512"/>
                  </a:lnTo>
                  <a:lnTo>
                    <a:pt x="198" y="508"/>
                  </a:lnTo>
                  <a:lnTo>
                    <a:pt x="200" y="506"/>
                  </a:lnTo>
                  <a:lnTo>
                    <a:pt x="202" y="506"/>
                  </a:lnTo>
                  <a:lnTo>
                    <a:pt x="202" y="506"/>
                  </a:lnTo>
                  <a:lnTo>
                    <a:pt x="205" y="510"/>
                  </a:lnTo>
                  <a:lnTo>
                    <a:pt x="207" y="510"/>
                  </a:lnTo>
                  <a:lnTo>
                    <a:pt x="209" y="508"/>
                  </a:lnTo>
                  <a:lnTo>
                    <a:pt x="209" y="508"/>
                  </a:lnTo>
                  <a:lnTo>
                    <a:pt x="215" y="500"/>
                  </a:lnTo>
                  <a:lnTo>
                    <a:pt x="218" y="499"/>
                  </a:lnTo>
                  <a:lnTo>
                    <a:pt x="224" y="497"/>
                  </a:lnTo>
                  <a:lnTo>
                    <a:pt x="224" y="497"/>
                  </a:lnTo>
                  <a:lnTo>
                    <a:pt x="226" y="497"/>
                  </a:lnTo>
                  <a:lnTo>
                    <a:pt x="224" y="499"/>
                  </a:lnTo>
                  <a:lnTo>
                    <a:pt x="220" y="500"/>
                  </a:lnTo>
                  <a:lnTo>
                    <a:pt x="220" y="500"/>
                  </a:lnTo>
                  <a:lnTo>
                    <a:pt x="220" y="500"/>
                  </a:lnTo>
                  <a:lnTo>
                    <a:pt x="220" y="500"/>
                  </a:lnTo>
                  <a:lnTo>
                    <a:pt x="226" y="506"/>
                  </a:lnTo>
                  <a:lnTo>
                    <a:pt x="230" y="513"/>
                  </a:lnTo>
                  <a:lnTo>
                    <a:pt x="230" y="517"/>
                  </a:lnTo>
                  <a:lnTo>
                    <a:pt x="230" y="521"/>
                  </a:lnTo>
                  <a:lnTo>
                    <a:pt x="228" y="524"/>
                  </a:lnTo>
                  <a:lnTo>
                    <a:pt x="224" y="526"/>
                  </a:lnTo>
                  <a:lnTo>
                    <a:pt x="224" y="526"/>
                  </a:lnTo>
                  <a:lnTo>
                    <a:pt x="220" y="530"/>
                  </a:lnTo>
                  <a:lnTo>
                    <a:pt x="218" y="528"/>
                  </a:lnTo>
                  <a:lnTo>
                    <a:pt x="215" y="528"/>
                  </a:lnTo>
                  <a:lnTo>
                    <a:pt x="211" y="528"/>
                  </a:lnTo>
                  <a:lnTo>
                    <a:pt x="211" y="528"/>
                  </a:lnTo>
                  <a:lnTo>
                    <a:pt x="209" y="528"/>
                  </a:lnTo>
                  <a:lnTo>
                    <a:pt x="209" y="530"/>
                  </a:lnTo>
                  <a:lnTo>
                    <a:pt x="209" y="536"/>
                  </a:lnTo>
                  <a:lnTo>
                    <a:pt x="209" y="536"/>
                  </a:lnTo>
                  <a:lnTo>
                    <a:pt x="209" y="536"/>
                  </a:lnTo>
                  <a:lnTo>
                    <a:pt x="211" y="537"/>
                  </a:lnTo>
                  <a:lnTo>
                    <a:pt x="215" y="537"/>
                  </a:lnTo>
                  <a:lnTo>
                    <a:pt x="215" y="537"/>
                  </a:lnTo>
                  <a:lnTo>
                    <a:pt x="220" y="543"/>
                  </a:lnTo>
                  <a:lnTo>
                    <a:pt x="224" y="550"/>
                  </a:lnTo>
                  <a:lnTo>
                    <a:pt x="224" y="550"/>
                  </a:lnTo>
                  <a:lnTo>
                    <a:pt x="224" y="558"/>
                  </a:lnTo>
                  <a:lnTo>
                    <a:pt x="226" y="565"/>
                  </a:lnTo>
                  <a:lnTo>
                    <a:pt x="226" y="565"/>
                  </a:lnTo>
                  <a:lnTo>
                    <a:pt x="230" y="580"/>
                  </a:lnTo>
                  <a:lnTo>
                    <a:pt x="230" y="587"/>
                  </a:lnTo>
                  <a:lnTo>
                    <a:pt x="228" y="593"/>
                  </a:lnTo>
                  <a:lnTo>
                    <a:pt x="228" y="593"/>
                  </a:lnTo>
                  <a:lnTo>
                    <a:pt x="220" y="602"/>
                  </a:lnTo>
                  <a:lnTo>
                    <a:pt x="215" y="608"/>
                  </a:lnTo>
                  <a:lnTo>
                    <a:pt x="215" y="608"/>
                  </a:lnTo>
                  <a:lnTo>
                    <a:pt x="211" y="610"/>
                  </a:lnTo>
                  <a:lnTo>
                    <a:pt x="207" y="610"/>
                  </a:lnTo>
                  <a:lnTo>
                    <a:pt x="200" y="610"/>
                  </a:lnTo>
                  <a:lnTo>
                    <a:pt x="200" y="610"/>
                  </a:lnTo>
                  <a:lnTo>
                    <a:pt x="196" y="612"/>
                  </a:lnTo>
                  <a:lnTo>
                    <a:pt x="193" y="612"/>
                  </a:lnTo>
                  <a:lnTo>
                    <a:pt x="193" y="612"/>
                  </a:lnTo>
                  <a:lnTo>
                    <a:pt x="189" y="610"/>
                  </a:lnTo>
                  <a:lnTo>
                    <a:pt x="185" y="606"/>
                  </a:lnTo>
                  <a:lnTo>
                    <a:pt x="185" y="606"/>
                  </a:lnTo>
                  <a:lnTo>
                    <a:pt x="181" y="606"/>
                  </a:lnTo>
                  <a:lnTo>
                    <a:pt x="178" y="608"/>
                  </a:lnTo>
                  <a:lnTo>
                    <a:pt x="174" y="613"/>
                  </a:lnTo>
                  <a:lnTo>
                    <a:pt x="174" y="613"/>
                  </a:lnTo>
                  <a:lnTo>
                    <a:pt x="163" y="626"/>
                  </a:lnTo>
                  <a:lnTo>
                    <a:pt x="152" y="639"/>
                  </a:lnTo>
                  <a:lnTo>
                    <a:pt x="152" y="639"/>
                  </a:lnTo>
                  <a:lnTo>
                    <a:pt x="148" y="641"/>
                  </a:lnTo>
                  <a:lnTo>
                    <a:pt x="144" y="641"/>
                  </a:lnTo>
                  <a:lnTo>
                    <a:pt x="141" y="639"/>
                  </a:lnTo>
                  <a:lnTo>
                    <a:pt x="137" y="638"/>
                  </a:lnTo>
                  <a:lnTo>
                    <a:pt x="137" y="638"/>
                  </a:lnTo>
                  <a:lnTo>
                    <a:pt x="133" y="639"/>
                  </a:lnTo>
                  <a:lnTo>
                    <a:pt x="130" y="643"/>
                  </a:lnTo>
                  <a:lnTo>
                    <a:pt x="126" y="647"/>
                  </a:lnTo>
                  <a:lnTo>
                    <a:pt x="124" y="647"/>
                  </a:lnTo>
                  <a:lnTo>
                    <a:pt x="124" y="645"/>
                  </a:lnTo>
                  <a:lnTo>
                    <a:pt x="124" y="645"/>
                  </a:lnTo>
                  <a:lnTo>
                    <a:pt x="130" y="638"/>
                  </a:lnTo>
                  <a:lnTo>
                    <a:pt x="130" y="634"/>
                  </a:lnTo>
                  <a:lnTo>
                    <a:pt x="130" y="630"/>
                  </a:lnTo>
                  <a:lnTo>
                    <a:pt x="130" y="630"/>
                  </a:lnTo>
                  <a:lnTo>
                    <a:pt x="126" y="626"/>
                  </a:lnTo>
                  <a:lnTo>
                    <a:pt x="124" y="625"/>
                  </a:lnTo>
                  <a:lnTo>
                    <a:pt x="115" y="623"/>
                  </a:lnTo>
                  <a:lnTo>
                    <a:pt x="115" y="623"/>
                  </a:lnTo>
                  <a:lnTo>
                    <a:pt x="111" y="623"/>
                  </a:lnTo>
                  <a:lnTo>
                    <a:pt x="107" y="625"/>
                  </a:lnTo>
                  <a:lnTo>
                    <a:pt x="104" y="626"/>
                  </a:lnTo>
                  <a:lnTo>
                    <a:pt x="102" y="630"/>
                  </a:lnTo>
                  <a:lnTo>
                    <a:pt x="102" y="630"/>
                  </a:lnTo>
                  <a:lnTo>
                    <a:pt x="102" y="634"/>
                  </a:lnTo>
                  <a:lnTo>
                    <a:pt x="102" y="636"/>
                  </a:lnTo>
                  <a:lnTo>
                    <a:pt x="107" y="641"/>
                  </a:lnTo>
                  <a:lnTo>
                    <a:pt x="107" y="641"/>
                  </a:lnTo>
                  <a:lnTo>
                    <a:pt x="107" y="643"/>
                  </a:lnTo>
                  <a:lnTo>
                    <a:pt x="105" y="643"/>
                  </a:lnTo>
                  <a:lnTo>
                    <a:pt x="102" y="643"/>
                  </a:lnTo>
                  <a:lnTo>
                    <a:pt x="94" y="643"/>
                  </a:lnTo>
                  <a:lnTo>
                    <a:pt x="92" y="643"/>
                  </a:lnTo>
                  <a:lnTo>
                    <a:pt x="91" y="647"/>
                  </a:lnTo>
                  <a:lnTo>
                    <a:pt x="91" y="647"/>
                  </a:lnTo>
                  <a:lnTo>
                    <a:pt x="89" y="651"/>
                  </a:lnTo>
                  <a:lnTo>
                    <a:pt x="89" y="654"/>
                  </a:lnTo>
                  <a:lnTo>
                    <a:pt x="89" y="658"/>
                  </a:lnTo>
                  <a:lnTo>
                    <a:pt x="85" y="662"/>
                  </a:lnTo>
                  <a:lnTo>
                    <a:pt x="85" y="662"/>
                  </a:lnTo>
                  <a:lnTo>
                    <a:pt x="83" y="663"/>
                  </a:lnTo>
                  <a:lnTo>
                    <a:pt x="85" y="663"/>
                  </a:lnTo>
                  <a:lnTo>
                    <a:pt x="89" y="662"/>
                  </a:lnTo>
                  <a:lnTo>
                    <a:pt x="96" y="660"/>
                  </a:lnTo>
                  <a:lnTo>
                    <a:pt x="98" y="660"/>
                  </a:lnTo>
                  <a:lnTo>
                    <a:pt x="100" y="662"/>
                  </a:lnTo>
                  <a:lnTo>
                    <a:pt x="100" y="662"/>
                  </a:lnTo>
                  <a:lnTo>
                    <a:pt x="94" y="669"/>
                  </a:lnTo>
                  <a:lnTo>
                    <a:pt x="87" y="675"/>
                  </a:lnTo>
                  <a:lnTo>
                    <a:pt x="87" y="675"/>
                  </a:lnTo>
                  <a:lnTo>
                    <a:pt x="83" y="675"/>
                  </a:lnTo>
                  <a:lnTo>
                    <a:pt x="78" y="678"/>
                  </a:lnTo>
                  <a:lnTo>
                    <a:pt x="78" y="678"/>
                  </a:lnTo>
                  <a:lnTo>
                    <a:pt x="68" y="686"/>
                  </a:lnTo>
                  <a:lnTo>
                    <a:pt x="61" y="697"/>
                  </a:lnTo>
                  <a:lnTo>
                    <a:pt x="61" y="697"/>
                  </a:lnTo>
                  <a:lnTo>
                    <a:pt x="54" y="706"/>
                  </a:lnTo>
                  <a:lnTo>
                    <a:pt x="52" y="712"/>
                  </a:lnTo>
                  <a:lnTo>
                    <a:pt x="52" y="717"/>
                  </a:lnTo>
                  <a:lnTo>
                    <a:pt x="52" y="717"/>
                  </a:lnTo>
                  <a:lnTo>
                    <a:pt x="52" y="721"/>
                  </a:lnTo>
                  <a:lnTo>
                    <a:pt x="50" y="723"/>
                  </a:lnTo>
                  <a:lnTo>
                    <a:pt x="42" y="726"/>
                  </a:lnTo>
                  <a:lnTo>
                    <a:pt x="37" y="726"/>
                  </a:lnTo>
                  <a:lnTo>
                    <a:pt x="37" y="728"/>
                  </a:lnTo>
                  <a:lnTo>
                    <a:pt x="37" y="730"/>
                  </a:lnTo>
                  <a:lnTo>
                    <a:pt x="37" y="730"/>
                  </a:lnTo>
                  <a:lnTo>
                    <a:pt x="41" y="734"/>
                  </a:lnTo>
                  <a:lnTo>
                    <a:pt x="46" y="738"/>
                  </a:lnTo>
                  <a:lnTo>
                    <a:pt x="48" y="739"/>
                  </a:lnTo>
                  <a:lnTo>
                    <a:pt x="48" y="739"/>
                  </a:lnTo>
                  <a:lnTo>
                    <a:pt x="46" y="739"/>
                  </a:lnTo>
                  <a:lnTo>
                    <a:pt x="46" y="739"/>
                  </a:lnTo>
                  <a:lnTo>
                    <a:pt x="39" y="741"/>
                  </a:lnTo>
                  <a:lnTo>
                    <a:pt x="33" y="739"/>
                  </a:lnTo>
                  <a:lnTo>
                    <a:pt x="33" y="739"/>
                  </a:lnTo>
                  <a:lnTo>
                    <a:pt x="31" y="739"/>
                  </a:lnTo>
                  <a:lnTo>
                    <a:pt x="31" y="741"/>
                  </a:lnTo>
                  <a:lnTo>
                    <a:pt x="29" y="747"/>
                  </a:lnTo>
                  <a:lnTo>
                    <a:pt x="31" y="752"/>
                  </a:lnTo>
                  <a:lnTo>
                    <a:pt x="31" y="752"/>
                  </a:lnTo>
                  <a:lnTo>
                    <a:pt x="33" y="752"/>
                  </a:lnTo>
                  <a:lnTo>
                    <a:pt x="33" y="752"/>
                  </a:lnTo>
                  <a:lnTo>
                    <a:pt x="37" y="751"/>
                  </a:lnTo>
                  <a:lnTo>
                    <a:pt x="41" y="751"/>
                  </a:lnTo>
                  <a:lnTo>
                    <a:pt x="46" y="756"/>
                  </a:lnTo>
                  <a:lnTo>
                    <a:pt x="46" y="756"/>
                  </a:lnTo>
                  <a:lnTo>
                    <a:pt x="42" y="760"/>
                  </a:lnTo>
                  <a:lnTo>
                    <a:pt x="41" y="764"/>
                  </a:lnTo>
                  <a:lnTo>
                    <a:pt x="42" y="769"/>
                  </a:lnTo>
                  <a:lnTo>
                    <a:pt x="48" y="773"/>
                  </a:lnTo>
                  <a:lnTo>
                    <a:pt x="48" y="773"/>
                  </a:lnTo>
                  <a:lnTo>
                    <a:pt x="50" y="775"/>
                  </a:lnTo>
                  <a:lnTo>
                    <a:pt x="50" y="777"/>
                  </a:lnTo>
                  <a:lnTo>
                    <a:pt x="50" y="780"/>
                  </a:lnTo>
                  <a:lnTo>
                    <a:pt x="50" y="782"/>
                  </a:lnTo>
                  <a:lnTo>
                    <a:pt x="50" y="782"/>
                  </a:lnTo>
                  <a:lnTo>
                    <a:pt x="52" y="786"/>
                  </a:lnTo>
                  <a:lnTo>
                    <a:pt x="54" y="786"/>
                  </a:lnTo>
                  <a:lnTo>
                    <a:pt x="59" y="784"/>
                  </a:lnTo>
                  <a:lnTo>
                    <a:pt x="59" y="784"/>
                  </a:lnTo>
                  <a:lnTo>
                    <a:pt x="59" y="782"/>
                  </a:lnTo>
                  <a:lnTo>
                    <a:pt x="59" y="780"/>
                  </a:lnTo>
                  <a:lnTo>
                    <a:pt x="61" y="775"/>
                  </a:lnTo>
                  <a:lnTo>
                    <a:pt x="61" y="775"/>
                  </a:lnTo>
                  <a:lnTo>
                    <a:pt x="63" y="769"/>
                  </a:lnTo>
                  <a:lnTo>
                    <a:pt x="66" y="764"/>
                  </a:lnTo>
                  <a:lnTo>
                    <a:pt x="66" y="764"/>
                  </a:lnTo>
                  <a:lnTo>
                    <a:pt x="72" y="758"/>
                  </a:lnTo>
                  <a:lnTo>
                    <a:pt x="79" y="754"/>
                  </a:lnTo>
                  <a:lnTo>
                    <a:pt x="79" y="754"/>
                  </a:lnTo>
                  <a:lnTo>
                    <a:pt x="81" y="752"/>
                  </a:lnTo>
                  <a:lnTo>
                    <a:pt x="81" y="749"/>
                  </a:lnTo>
                  <a:lnTo>
                    <a:pt x="83" y="745"/>
                  </a:lnTo>
                  <a:lnTo>
                    <a:pt x="83" y="747"/>
                  </a:lnTo>
                  <a:lnTo>
                    <a:pt x="83" y="747"/>
                  </a:lnTo>
                  <a:lnTo>
                    <a:pt x="83" y="751"/>
                  </a:lnTo>
                  <a:lnTo>
                    <a:pt x="79" y="756"/>
                  </a:lnTo>
                  <a:lnTo>
                    <a:pt x="72" y="762"/>
                  </a:lnTo>
                  <a:lnTo>
                    <a:pt x="72" y="762"/>
                  </a:lnTo>
                  <a:lnTo>
                    <a:pt x="66" y="767"/>
                  </a:lnTo>
                  <a:lnTo>
                    <a:pt x="65" y="771"/>
                  </a:lnTo>
                  <a:lnTo>
                    <a:pt x="63" y="775"/>
                  </a:lnTo>
                  <a:lnTo>
                    <a:pt x="63" y="780"/>
                  </a:lnTo>
                  <a:lnTo>
                    <a:pt x="63" y="780"/>
                  </a:lnTo>
                  <a:lnTo>
                    <a:pt x="66" y="778"/>
                  </a:lnTo>
                  <a:lnTo>
                    <a:pt x="68" y="778"/>
                  </a:lnTo>
                  <a:lnTo>
                    <a:pt x="68" y="778"/>
                  </a:lnTo>
                  <a:lnTo>
                    <a:pt x="68" y="778"/>
                  </a:lnTo>
                  <a:lnTo>
                    <a:pt x="66" y="786"/>
                  </a:lnTo>
                  <a:lnTo>
                    <a:pt x="66" y="786"/>
                  </a:lnTo>
                  <a:lnTo>
                    <a:pt x="66" y="786"/>
                  </a:lnTo>
                  <a:lnTo>
                    <a:pt x="68" y="788"/>
                  </a:lnTo>
                  <a:lnTo>
                    <a:pt x="74" y="786"/>
                  </a:lnTo>
                  <a:lnTo>
                    <a:pt x="79" y="786"/>
                  </a:lnTo>
                  <a:lnTo>
                    <a:pt x="79" y="786"/>
                  </a:lnTo>
                  <a:lnTo>
                    <a:pt x="79" y="788"/>
                  </a:lnTo>
                  <a:lnTo>
                    <a:pt x="79" y="788"/>
                  </a:lnTo>
                  <a:lnTo>
                    <a:pt x="76" y="789"/>
                  </a:lnTo>
                  <a:lnTo>
                    <a:pt x="70" y="791"/>
                  </a:lnTo>
                  <a:lnTo>
                    <a:pt x="66" y="793"/>
                  </a:lnTo>
                  <a:lnTo>
                    <a:pt x="66" y="793"/>
                  </a:lnTo>
                  <a:lnTo>
                    <a:pt x="66" y="793"/>
                  </a:lnTo>
                  <a:lnTo>
                    <a:pt x="70" y="801"/>
                  </a:lnTo>
                  <a:lnTo>
                    <a:pt x="78" y="801"/>
                  </a:lnTo>
                  <a:lnTo>
                    <a:pt x="78" y="801"/>
                  </a:lnTo>
                  <a:lnTo>
                    <a:pt x="81" y="801"/>
                  </a:lnTo>
                  <a:lnTo>
                    <a:pt x="85" y="802"/>
                  </a:lnTo>
                  <a:lnTo>
                    <a:pt x="91" y="806"/>
                  </a:lnTo>
                  <a:lnTo>
                    <a:pt x="91" y="806"/>
                  </a:lnTo>
                  <a:lnTo>
                    <a:pt x="98" y="808"/>
                  </a:lnTo>
                  <a:lnTo>
                    <a:pt x="105" y="808"/>
                  </a:lnTo>
                  <a:lnTo>
                    <a:pt x="111" y="804"/>
                  </a:lnTo>
                  <a:lnTo>
                    <a:pt x="118" y="801"/>
                  </a:lnTo>
                  <a:lnTo>
                    <a:pt x="118" y="801"/>
                  </a:lnTo>
                  <a:lnTo>
                    <a:pt x="120" y="801"/>
                  </a:lnTo>
                  <a:lnTo>
                    <a:pt x="124" y="802"/>
                  </a:lnTo>
                  <a:lnTo>
                    <a:pt x="124" y="806"/>
                  </a:lnTo>
                  <a:lnTo>
                    <a:pt x="124" y="806"/>
                  </a:lnTo>
                  <a:lnTo>
                    <a:pt x="122" y="808"/>
                  </a:lnTo>
                  <a:lnTo>
                    <a:pt x="122" y="808"/>
                  </a:lnTo>
                  <a:lnTo>
                    <a:pt x="117" y="808"/>
                  </a:lnTo>
                  <a:lnTo>
                    <a:pt x="115" y="808"/>
                  </a:lnTo>
                  <a:lnTo>
                    <a:pt x="115" y="810"/>
                  </a:lnTo>
                  <a:lnTo>
                    <a:pt x="115" y="810"/>
                  </a:lnTo>
                  <a:lnTo>
                    <a:pt x="120" y="812"/>
                  </a:lnTo>
                  <a:lnTo>
                    <a:pt x="126" y="817"/>
                  </a:lnTo>
                  <a:lnTo>
                    <a:pt x="128" y="819"/>
                  </a:lnTo>
                  <a:lnTo>
                    <a:pt x="128" y="821"/>
                  </a:lnTo>
                  <a:lnTo>
                    <a:pt x="126" y="825"/>
                  </a:lnTo>
                  <a:lnTo>
                    <a:pt x="122" y="827"/>
                  </a:lnTo>
                  <a:lnTo>
                    <a:pt x="122" y="827"/>
                  </a:lnTo>
                  <a:lnTo>
                    <a:pt x="118" y="828"/>
                  </a:lnTo>
                  <a:lnTo>
                    <a:pt x="117" y="827"/>
                  </a:lnTo>
                  <a:lnTo>
                    <a:pt x="113" y="821"/>
                  </a:lnTo>
                  <a:lnTo>
                    <a:pt x="111" y="815"/>
                  </a:lnTo>
                  <a:lnTo>
                    <a:pt x="109" y="814"/>
                  </a:lnTo>
                  <a:lnTo>
                    <a:pt x="109" y="814"/>
                  </a:lnTo>
                  <a:lnTo>
                    <a:pt x="109" y="814"/>
                  </a:lnTo>
                  <a:lnTo>
                    <a:pt x="100" y="823"/>
                  </a:lnTo>
                  <a:lnTo>
                    <a:pt x="96" y="827"/>
                  </a:lnTo>
                  <a:lnTo>
                    <a:pt x="91" y="830"/>
                  </a:lnTo>
                  <a:lnTo>
                    <a:pt x="91" y="830"/>
                  </a:lnTo>
                  <a:lnTo>
                    <a:pt x="89" y="830"/>
                  </a:lnTo>
                  <a:lnTo>
                    <a:pt x="89" y="830"/>
                  </a:lnTo>
                  <a:lnTo>
                    <a:pt x="92" y="825"/>
                  </a:lnTo>
                  <a:lnTo>
                    <a:pt x="96" y="819"/>
                  </a:lnTo>
                  <a:lnTo>
                    <a:pt x="96" y="815"/>
                  </a:lnTo>
                  <a:lnTo>
                    <a:pt x="96" y="814"/>
                  </a:lnTo>
                  <a:lnTo>
                    <a:pt x="96" y="814"/>
                  </a:lnTo>
                  <a:lnTo>
                    <a:pt x="91" y="810"/>
                  </a:lnTo>
                  <a:lnTo>
                    <a:pt x="85" y="810"/>
                  </a:lnTo>
                  <a:lnTo>
                    <a:pt x="85" y="810"/>
                  </a:lnTo>
                  <a:lnTo>
                    <a:pt x="81" y="808"/>
                  </a:lnTo>
                  <a:lnTo>
                    <a:pt x="81" y="804"/>
                  </a:lnTo>
                  <a:lnTo>
                    <a:pt x="81" y="804"/>
                  </a:lnTo>
                  <a:lnTo>
                    <a:pt x="79" y="802"/>
                  </a:lnTo>
                  <a:lnTo>
                    <a:pt x="79" y="802"/>
                  </a:lnTo>
                  <a:lnTo>
                    <a:pt x="76" y="806"/>
                  </a:lnTo>
                  <a:lnTo>
                    <a:pt x="68" y="815"/>
                  </a:lnTo>
                  <a:lnTo>
                    <a:pt x="68" y="815"/>
                  </a:lnTo>
                  <a:lnTo>
                    <a:pt x="61" y="823"/>
                  </a:lnTo>
                  <a:lnTo>
                    <a:pt x="54" y="830"/>
                  </a:lnTo>
                  <a:lnTo>
                    <a:pt x="54" y="830"/>
                  </a:lnTo>
                  <a:lnTo>
                    <a:pt x="54" y="832"/>
                  </a:lnTo>
                  <a:lnTo>
                    <a:pt x="54" y="834"/>
                  </a:lnTo>
                  <a:lnTo>
                    <a:pt x="57" y="834"/>
                  </a:lnTo>
                  <a:lnTo>
                    <a:pt x="68" y="836"/>
                  </a:lnTo>
                  <a:lnTo>
                    <a:pt x="68" y="836"/>
                  </a:lnTo>
                  <a:lnTo>
                    <a:pt x="66" y="841"/>
                  </a:lnTo>
                  <a:lnTo>
                    <a:pt x="70" y="847"/>
                  </a:lnTo>
                  <a:lnTo>
                    <a:pt x="70" y="847"/>
                  </a:lnTo>
                  <a:lnTo>
                    <a:pt x="76" y="851"/>
                  </a:lnTo>
                  <a:lnTo>
                    <a:pt x="78" y="849"/>
                  </a:lnTo>
                  <a:lnTo>
                    <a:pt x="81" y="849"/>
                  </a:lnTo>
                  <a:lnTo>
                    <a:pt x="81" y="849"/>
                  </a:lnTo>
                  <a:lnTo>
                    <a:pt x="81" y="847"/>
                  </a:lnTo>
                  <a:lnTo>
                    <a:pt x="81" y="849"/>
                  </a:lnTo>
                  <a:lnTo>
                    <a:pt x="83" y="853"/>
                  </a:lnTo>
                  <a:lnTo>
                    <a:pt x="83" y="858"/>
                  </a:lnTo>
                  <a:lnTo>
                    <a:pt x="85" y="862"/>
                  </a:lnTo>
                  <a:lnTo>
                    <a:pt x="85" y="862"/>
                  </a:lnTo>
                  <a:lnTo>
                    <a:pt x="92" y="869"/>
                  </a:lnTo>
                  <a:lnTo>
                    <a:pt x="98" y="875"/>
                  </a:lnTo>
                  <a:lnTo>
                    <a:pt x="98" y="875"/>
                  </a:lnTo>
                  <a:lnTo>
                    <a:pt x="100" y="875"/>
                  </a:lnTo>
                  <a:lnTo>
                    <a:pt x="100" y="877"/>
                  </a:lnTo>
                  <a:lnTo>
                    <a:pt x="98" y="882"/>
                  </a:lnTo>
                  <a:lnTo>
                    <a:pt x="96" y="886"/>
                  </a:lnTo>
                  <a:lnTo>
                    <a:pt x="98" y="886"/>
                  </a:lnTo>
                  <a:lnTo>
                    <a:pt x="100" y="888"/>
                  </a:lnTo>
                  <a:lnTo>
                    <a:pt x="100" y="888"/>
                  </a:lnTo>
                  <a:lnTo>
                    <a:pt x="107" y="890"/>
                  </a:lnTo>
                  <a:lnTo>
                    <a:pt x="117" y="890"/>
                  </a:lnTo>
                  <a:lnTo>
                    <a:pt x="117" y="890"/>
                  </a:lnTo>
                  <a:lnTo>
                    <a:pt x="126" y="890"/>
                  </a:lnTo>
                  <a:lnTo>
                    <a:pt x="135" y="888"/>
                  </a:lnTo>
                  <a:lnTo>
                    <a:pt x="142" y="884"/>
                  </a:lnTo>
                  <a:lnTo>
                    <a:pt x="150" y="877"/>
                  </a:lnTo>
                  <a:lnTo>
                    <a:pt x="150" y="877"/>
                  </a:lnTo>
                  <a:lnTo>
                    <a:pt x="159" y="877"/>
                  </a:lnTo>
                  <a:lnTo>
                    <a:pt x="159" y="877"/>
                  </a:lnTo>
                  <a:lnTo>
                    <a:pt x="161" y="877"/>
                  </a:lnTo>
                  <a:lnTo>
                    <a:pt x="161" y="875"/>
                  </a:lnTo>
                  <a:lnTo>
                    <a:pt x="163" y="871"/>
                  </a:lnTo>
                  <a:lnTo>
                    <a:pt x="163" y="871"/>
                  </a:lnTo>
                  <a:lnTo>
                    <a:pt x="163" y="864"/>
                  </a:lnTo>
                  <a:lnTo>
                    <a:pt x="161" y="860"/>
                  </a:lnTo>
                  <a:lnTo>
                    <a:pt x="155" y="858"/>
                  </a:lnTo>
                  <a:lnTo>
                    <a:pt x="155" y="858"/>
                  </a:lnTo>
                  <a:lnTo>
                    <a:pt x="163" y="849"/>
                  </a:lnTo>
                  <a:lnTo>
                    <a:pt x="167" y="845"/>
                  </a:lnTo>
                  <a:lnTo>
                    <a:pt x="168" y="840"/>
                  </a:lnTo>
                  <a:lnTo>
                    <a:pt x="168" y="840"/>
                  </a:lnTo>
                  <a:lnTo>
                    <a:pt x="172" y="834"/>
                  </a:lnTo>
                  <a:lnTo>
                    <a:pt x="176" y="830"/>
                  </a:lnTo>
                  <a:lnTo>
                    <a:pt x="176" y="830"/>
                  </a:lnTo>
                  <a:lnTo>
                    <a:pt x="176" y="827"/>
                  </a:lnTo>
                  <a:lnTo>
                    <a:pt x="176" y="823"/>
                  </a:lnTo>
                  <a:lnTo>
                    <a:pt x="174" y="821"/>
                  </a:lnTo>
                  <a:lnTo>
                    <a:pt x="176" y="821"/>
                  </a:lnTo>
                  <a:lnTo>
                    <a:pt x="176" y="821"/>
                  </a:lnTo>
                  <a:lnTo>
                    <a:pt x="180" y="823"/>
                  </a:lnTo>
                  <a:lnTo>
                    <a:pt x="183" y="823"/>
                  </a:lnTo>
                  <a:lnTo>
                    <a:pt x="187" y="823"/>
                  </a:lnTo>
                  <a:lnTo>
                    <a:pt x="187" y="825"/>
                  </a:lnTo>
                  <a:lnTo>
                    <a:pt x="187" y="825"/>
                  </a:lnTo>
                  <a:lnTo>
                    <a:pt x="183" y="828"/>
                  </a:lnTo>
                  <a:lnTo>
                    <a:pt x="180" y="830"/>
                  </a:lnTo>
                  <a:lnTo>
                    <a:pt x="176" y="832"/>
                  </a:lnTo>
                  <a:lnTo>
                    <a:pt x="174" y="838"/>
                  </a:lnTo>
                  <a:lnTo>
                    <a:pt x="174" y="838"/>
                  </a:lnTo>
                  <a:lnTo>
                    <a:pt x="170" y="845"/>
                  </a:lnTo>
                  <a:lnTo>
                    <a:pt x="167" y="854"/>
                  </a:lnTo>
                  <a:lnTo>
                    <a:pt x="167" y="854"/>
                  </a:lnTo>
                  <a:lnTo>
                    <a:pt x="167" y="860"/>
                  </a:lnTo>
                  <a:lnTo>
                    <a:pt x="170" y="864"/>
                  </a:lnTo>
                  <a:lnTo>
                    <a:pt x="170" y="864"/>
                  </a:lnTo>
                  <a:lnTo>
                    <a:pt x="172" y="867"/>
                  </a:lnTo>
                  <a:lnTo>
                    <a:pt x="172" y="871"/>
                  </a:lnTo>
                  <a:lnTo>
                    <a:pt x="172" y="871"/>
                  </a:lnTo>
                  <a:lnTo>
                    <a:pt x="172" y="877"/>
                  </a:lnTo>
                  <a:lnTo>
                    <a:pt x="174" y="880"/>
                  </a:lnTo>
                  <a:lnTo>
                    <a:pt x="176" y="884"/>
                  </a:lnTo>
                  <a:lnTo>
                    <a:pt x="178" y="888"/>
                  </a:lnTo>
                  <a:lnTo>
                    <a:pt x="178" y="888"/>
                  </a:lnTo>
                  <a:lnTo>
                    <a:pt x="178" y="893"/>
                  </a:lnTo>
                  <a:lnTo>
                    <a:pt x="181" y="897"/>
                  </a:lnTo>
                  <a:lnTo>
                    <a:pt x="185" y="908"/>
                  </a:lnTo>
                  <a:lnTo>
                    <a:pt x="185" y="908"/>
                  </a:lnTo>
                  <a:lnTo>
                    <a:pt x="189" y="916"/>
                  </a:lnTo>
                  <a:lnTo>
                    <a:pt x="185" y="921"/>
                  </a:lnTo>
                  <a:lnTo>
                    <a:pt x="185" y="921"/>
                  </a:lnTo>
                  <a:lnTo>
                    <a:pt x="180" y="930"/>
                  </a:lnTo>
                  <a:lnTo>
                    <a:pt x="178" y="934"/>
                  </a:lnTo>
                  <a:lnTo>
                    <a:pt x="178" y="940"/>
                  </a:lnTo>
                  <a:lnTo>
                    <a:pt x="178" y="940"/>
                  </a:lnTo>
                  <a:lnTo>
                    <a:pt x="180" y="943"/>
                  </a:lnTo>
                  <a:lnTo>
                    <a:pt x="183" y="945"/>
                  </a:lnTo>
                  <a:lnTo>
                    <a:pt x="191" y="951"/>
                  </a:lnTo>
                  <a:lnTo>
                    <a:pt x="191" y="951"/>
                  </a:lnTo>
                  <a:lnTo>
                    <a:pt x="187" y="954"/>
                  </a:lnTo>
                  <a:lnTo>
                    <a:pt x="185" y="954"/>
                  </a:lnTo>
                  <a:lnTo>
                    <a:pt x="185" y="958"/>
                  </a:lnTo>
                  <a:lnTo>
                    <a:pt x="185" y="958"/>
                  </a:lnTo>
                  <a:lnTo>
                    <a:pt x="187" y="964"/>
                  </a:lnTo>
                  <a:lnTo>
                    <a:pt x="187" y="969"/>
                  </a:lnTo>
                  <a:lnTo>
                    <a:pt x="187" y="969"/>
                  </a:lnTo>
                  <a:lnTo>
                    <a:pt x="183" y="979"/>
                  </a:lnTo>
                  <a:lnTo>
                    <a:pt x="180" y="982"/>
                  </a:lnTo>
                  <a:lnTo>
                    <a:pt x="176" y="984"/>
                  </a:lnTo>
                  <a:lnTo>
                    <a:pt x="176" y="984"/>
                  </a:lnTo>
                  <a:lnTo>
                    <a:pt x="174" y="986"/>
                  </a:lnTo>
                  <a:lnTo>
                    <a:pt x="178" y="986"/>
                  </a:lnTo>
                  <a:lnTo>
                    <a:pt x="183" y="986"/>
                  </a:lnTo>
                  <a:lnTo>
                    <a:pt x="189" y="990"/>
                  </a:lnTo>
                  <a:lnTo>
                    <a:pt x="189" y="990"/>
                  </a:lnTo>
                  <a:lnTo>
                    <a:pt x="191" y="988"/>
                  </a:lnTo>
                  <a:lnTo>
                    <a:pt x="194" y="986"/>
                  </a:lnTo>
                  <a:lnTo>
                    <a:pt x="200" y="980"/>
                  </a:lnTo>
                  <a:lnTo>
                    <a:pt x="200" y="980"/>
                  </a:lnTo>
                  <a:lnTo>
                    <a:pt x="204" y="975"/>
                  </a:lnTo>
                  <a:lnTo>
                    <a:pt x="205" y="973"/>
                  </a:lnTo>
                  <a:lnTo>
                    <a:pt x="207" y="971"/>
                  </a:lnTo>
                  <a:lnTo>
                    <a:pt x="207" y="971"/>
                  </a:lnTo>
                  <a:lnTo>
                    <a:pt x="213" y="969"/>
                  </a:lnTo>
                  <a:lnTo>
                    <a:pt x="218" y="966"/>
                  </a:lnTo>
                  <a:lnTo>
                    <a:pt x="218" y="966"/>
                  </a:lnTo>
                  <a:lnTo>
                    <a:pt x="224" y="964"/>
                  </a:lnTo>
                  <a:lnTo>
                    <a:pt x="230" y="960"/>
                  </a:lnTo>
                  <a:lnTo>
                    <a:pt x="230" y="960"/>
                  </a:lnTo>
                  <a:lnTo>
                    <a:pt x="235" y="956"/>
                  </a:lnTo>
                  <a:lnTo>
                    <a:pt x="239" y="954"/>
                  </a:lnTo>
                  <a:lnTo>
                    <a:pt x="243" y="954"/>
                  </a:lnTo>
                  <a:lnTo>
                    <a:pt x="243" y="954"/>
                  </a:lnTo>
                  <a:lnTo>
                    <a:pt x="246" y="958"/>
                  </a:lnTo>
                  <a:lnTo>
                    <a:pt x="250" y="964"/>
                  </a:lnTo>
                  <a:lnTo>
                    <a:pt x="250" y="964"/>
                  </a:lnTo>
                  <a:lnTo>
                    <a:pt x="256" y="966"/>
                  </a:lnTo>
                  <a:lnTo>
                    <a:pt x="257" y="967"/>
                  </a:lnTo>
                  <a:lnTo>
                    <a:pt x="257" y="971"/>
                  </a:lnTo>
                  <a:lnTo>
                    <a:pt x="257" y="971"/>
                  </a:lnTo>
                  <a:lnTo>
                    <a:pt x="259" y="973"/>
                  </a:lnTo>
                  <a:lnTo>
                    <a:pt x="261" y="971"/>
                  </a:lnTo>
                  <a:lnTo>
                    <a:pt x="265" y="966"/>
                  </a:lnTo>
                  <a:lnTo>
                    <a:pt x="270" y="960"/>
                  </a:lnTo>
                  <a:lnTo>
                    <a:pt x="270" y="960"/>
                  </a:lnTo>
                  <a:lnTo>
                    <a:pt x="272" y="962"/>
                  </a:lnTo>
                  <a:lnTo>
                    <a:pt x="272" y="962"/>
                  </a:lnTo>
                  <a:lnTo>
                    <a:pt x="272" y="967"/>
                  </a:lnTo>
                  <a:lnTo>
                    <a:pt x="278" y="973"/>
                  </a:lnTo>
                  <a:lnTo>
                    <a:pt x="278" y="973"/>
                  </a:lnTo>
                  <a:lnTo>
                    <a:pt x="281" y="977"/>
                  </a:lnTo>
                  <a:lnTo>
                    <a:pt x="283" y="980"/>
                  </a:lnTo>
                  <a:lnTo>
                    <a:pt x="283" y="980"/>
                  </a:lnTo>
                  <a:lnTo>
                    <a:pt x="291" y="993"/>
                  </a:lnTo>
                  <a:lnTo>
                    <a:pt x="296" y="999"/>
                  </a:lnTo>
                  <a:lnTo>
                    <a:pt x="298" y="1001"/>
                  </a:lnTo>
                  <a:lnTo>
                    <a:pt x="302" y="1001"/>
                  </a:lnTo>
                  <a:lnTo>
                    <a:pt x="302" y="1001"/>
                  </a:lnTo>
                  <a:lnTo>
                    <a:pt x="306" y="1001"/>
                  </a:lnTo>
                  <a:lnTo>
                    <a:pt x="307" y="999"/>
                  </a:lnTo>
                  <a:lnTo>
                    <a:pt x="307" y="993"/>
                  </a:lnTo>
                  <a:lnTo>
                    <a:pt x="302" y="980"/>
                  </a:lnTo>
                  <a:lnTo>
                    <a:pt x="302" y="980"/>
                  </a:lnTo>
                  <a:lnTo>
                    <a:pt x="302" y="979"/>
                  </a:lnTo>
                  <a:lnTo>
                    <a:pt x="302" y="977"/>
                  </a:lnTo>
                  <a:lnTo>
                    <a:pt x="304" y="975"/>
                  </a:lnTo>
                  <a:lnTo>
                    <a:pt x="306" y="971"/>
                  </a:lnTo>
                  <a:lnTo>
                    <a:pt x="306" y="971"/>
                  </a:lnTo>
                  <a:lnTo>
                    <a:pt x="304" y="958"/>
                  </a:lnTo>
                  <a:lnTo>
                    <a:pt x="304" y="958"/>
                  </a:lnTo>
                  <a:lnTo>
                    <a:pt x="306" y="956"/>
                  </a:lnTo>
                  <a:lnTo>
                    <a:pt x="307" y="960"/>
                  </a:lnTo>
                  <a:lnTo>
                    <a:pt x="309" y="962"/>
                  </a:lnTo>
                  <a:lnTo>
                    <a:pt x="309" y="964"/>
                  </a:lnTo>
                  <a:lnTo>
                    <a:pt x="311" y="962"/>
                  </a:lnTo>
                  <a:lnTo>
                    <a:pt x="311" y="962"/>
                  </a:lnTo>
                  <a:lnTo>
                    <a:pt x="315" y="953"/>
                  </a:lnTo>
                  <a:lnTo>
                    <a:pt x="315" y="947"/>
                  </a:lnTo>
                  <a:lnTo>
                    <a:pt x="315" y="943"/>
                  </a:lnTo>
                  <a:lnTo>
                    <a:pt x="315" y="943"/>
                  </a:lnTo>
                  <a:lnTo>
                    <a:pt x="313" y="940"/>
                  </a:lnTo>
                  <a:lnTo>
                    <a:pt x="317" y="943"/>
                  </a:lnTo>
                  <a:lnTo>
                    <a:pt x="320" y="949"/>
                  </a:lnTo>
                  <a:lnTo>
                    <a:pt x="324" y="953"/>
                  </a:lnTo>
                  <a:lnTo>
                    <a:pt x="324" y="953"/>
                  </a:lnTo>
                  <a:lnTo>
                    <a:pt x="332" y="956"/>
                  </a:lnTo>
                  <a:lnTo>
                    <a:pt x="335" y="962"/>
                  </a:lnTo>
                  <a:lnTo>
                    <a:pt x="335" y="962"/>
                  </a:lnTo>
                  <a:lnTo>
                    <a:pt x="333" y="962"/>
                  </a:lnTo>
                  <a:lnTo>
                    <a:pt x="332" y="960"/>
                  </a:lnTo>
                  <a:lnTo>
                    <a:pt x="330" y="956"/>
                  </a:lnTo>
                  <a:lnTo>
                    <a:pt x="330" y="956"/>
                  </a:lnTo>
                  <a:lnTo>
                    <a:pt x="328" y="954"/>
                  </a:lnTo>
                  <a:lnTo>
                    <a:pt x="324" y="954"/>
                  </a:lnTo>
                  <a:lnTo>
                    <a:pt x="324" y="954"/>
                  </a:lnTo>
                  <a:lnTo>
                    <a:pt x="322" y="954"/>
                  </a:lnTo>
                  <a:lnTo>
                    <a:pt x="320" y="954"/>
                  </a:lnTo>
                  <a:lnTo>
                    <a:pt x="319" y="958"/>
                  </a:lnTo>
                  <a:lnTo>
                    <a:pt x="315" y="967"/>
                  </a:lnTo>
                  <a:lnTo>
                    <a:pt x="315" y="967"/>
                  </a:lnTo>
                  <a:lnTo>
                    <a:pt x="315" y="971"/>
                  </a:lnTo>
                  <a:lnTo>
                    <a:pt x="319" y="973"/>
                  </a:lnTo>
                  <a:lnTo>
                    <a:pt x="320" y="975"/>
                  </a:lnTo>
                  <a:lnTo>
                    <a:pt x="322" y="980"/>
                  </a:lnTo>
                  <a:lnTo>
                    <a:pt x="322" y="980"/>
                  </a:lnTo>
                  <a:lnTo>
                    <a:pt x="324" y="982"/>
                  </a:lnTo>
                  <a:lnTo>
                    <a:pt x="328" y="984"/>
                  </a:lnTo>
                  <a:lnTo>
                    <a:pt x="330" y="984"/>
                  </a:lnTo>
                  <a:lnTo>
                    <a:pt x="333" y="984"/>
                  </a:lnTo>
                  <a:lnTo>
                    <a:pt x="333" y="984"/>
                  </a:lnTo>
                  <a:lnTo>
                    <a:pt x="350" y="975"/>
                  </a:lnTo>
                  <a:lnTo>
                    <a:pt x="365" y="966"/>
                  </a:lnTo>
                  <a:lnTo>
                    <a:pt x="365" y="966"/>
                  </a:lnTo>
                  <a:lnTo>
                    <a:pt x="369" y="964"/>
                  </a:lnTo>
                  <a:lnTo>
                    <a:pt x="372" y="960"/>
                  </a:lnTo>
                  <a:lnTo>
                    <a:pt x="376" y="953"/>
                  </a:lnTo>
                  <a:lnTo>
                    <a:pt x="378" y="945"/>
                  </a:lnTo>
                  <a:lnTo>
                    <a:pt x="380" y="943"/>
                  </a:lnTo>
                  <a:lnTo>
                    <a:pt x="383" y="941"/>
                  </a:lnTo>
                  <a:lnTo>
                    <a:pt x="383" y="941"/>
                  </a:lnTo>
                  <a:lnTo>
                    <a:pt x="383" y="943"/>
                  </a:lnTo>
                  <a:lnTo>
                    <a:pt x="382" y="945"/>
                  </a:lnTo>
                  <a:lnTo>
                    <a:pt x="380" y="949"/>
                  </a:lnTo>
                  <a:lnTo>
                    <a:pt x="380" y="949"/>
                  </a:lnTo>
                  <a:lnTo>
                    <a:pt x="382" y="953"/>
                  </a:lnTo>
                  <a:lnTo>
                    <a:pt x="382" y="953"/>
                  </a:lnTo>
                  <a:lnTo>
                    <a:pt x="378" y="958"/>
                  </a:lnTo>
                  <a:lnTo>
                    <a:pt x="376" y="962"/>
                  </a:lnTo>
                  <a:lnTo>
                    <a:pt x="376" y="964"/>
                  </a:lnTo>
                  <a:lnTo>
                    <a:pt x="376" y="964"/>
                  </a:lnTo>
                  <a:lnTo>
                    <a:pt x="378" y="969"/>
                  </a:lnTo>
                  <a:lnTo>
                    <a:pt x="378" y="973"/>
                  </a:lnTo>
                  <a:lnTo>
                    <a:pt x="376" y="975"/>
                  </a:lnTo>
                  <a:lnTo>
                    <a:pt x="376" y="975"/>
                  </a:lnTo>
                  <a:lnTo>
                    <a:pt x="370" y="979"/>
                  </a:lnTo>
                  <a:lnTo>
                    <a:pt x="367" y="982"/>
                  </a:lnTo>
                  <a:lnTo>
                    <a:pt x="367" y="982"/>
                  </a:lnTo>
                  <a:lnTo>
                    <a:pt x="359" y="993"/>
                  </a:lnTo>
                  <a:lnTo>
                    <a:pt x="356" y="999"/>
                  </a:lnTo>
                  <a:lnTo>
                    <a:pt x="356" y="1004"/>
                  </a:lnTo>
                  <a:lnTo>
                    <a:pt x="356" y="1004"/>
                  </a:lnTo>
                  <a:lnTo>
                    <a:pt x="356" y="1012"/>
                  </a:lnTo>
                  <a:lnTo>
                    <a:pt x="361" y="1014"/>
                  </a:lnTo>
                  <a:lnTo>
                    <a:pt x="367" y="1016"/>
                  </a:lnTo>
                  <a:lnTo>
                    <a:pt x="372" y="1017"/>
                  </a:lnTo>
                  <a:lnTo>
                    <a:pt x="372" y="1017"/>
                  </a:lnTo>
                  <a:lnTo>
                    <a:pt x="374" y="1019"/>
                  </a:lnTo>
                  <a:lnTo>
                    <a:pt x="372" y="1019"/>
                  </a:lnTo>
                  <a:lnTo>
                    <a:pt x="369" y="1019"/>
                  </a:lnTo>
                  <a:lnTo>
                    <a:pt x="361" y="1019"/>
                  </a:lnTo>
                  <a:lnTo>
                    <a:pt x="357" y="1021"/>
                  </a:lnTo>
                  <a:lnTo>
                    <a:pt x="357" y="1021"/>
                  </a:lnTo>
                  <a:lnTo>
                    <a:pt x="354" y="1025"/>
                  </a:lnTo>
                  <a:lnTo>
                    <a:pt x="352" y="1029"/>
                  </a:lnTo>
                  <a:lnTo>
                    <a:pt x="352" y="1040"/>
                  </a:lnTo>
                  <a:lnTo>
                    <a:pt x="352" y="1040"/>
                  </a:lnTo>
                  <a:lnTo>
                    <a:pt x="350" y="1058"/>
                  </a:lnTo>
                  <a:lnTo>
                    <a:pt x="350" y="1058"/>
                  </a:lnTo>
                  <a:lnTo>
                    <a:pt x="352" y="1060"/>
                  </a:lnTo>
                  <a:lnTo>
                    <a:pt x="356" y="1064"/>
                  </a:lnTo>
                  <a:lnTo>
                    <a:pt x="356" y="1064"/>
                  </a:lnTo>
                  <a:lnTo>
                    <a:pt x="356" y="1069"/>
                  </a:lnTo>
                  <a:lnTo>
                    <a:pt x="356" y="1071"/>
                  </a:lnTo>
                  <a:lnTo>
                    <a:pt x="357" y="1071"/>
                  </a:lnTo>
                  <a:lnTo>
                    <a:pt x="357" y="1071"/>
                  </a:lnTo>
                  <a:lnTo>
                    <a:pt x="359" y="1069"/>
                  </a:lnTo>
                  <a:lnTo>
                    <a:pt x="361" y="1066"/>
                  </a:lnTo>
                  <a:lnTo>
                    <a:pt x="365" y="1064"/>
                  </a:lnTo>
                  <a:lnTo>
                    <a:pt x="363" y="1066"/>
                  </a:lnTo>
                  <a:lnTo>
                    <a:pt x="363" y="1066"/>
                  </a:lnTo>
                  <a:lnTo>
                    <a:pt x="361" y="1071"/>
                  </a:lnTo>
                  <a:lnTo>
                    <a:pt x="357" y="1073"/>
                  </a:lnTo>
                  <a:lnTo>
                    <a:pt x="354" y="1071"/>
                  </a:lnTo>
                  <a:lnTo>
                    <a:pt x="352" y="1066"/>
                  </a:lnTo>
                  <a:lnTo>
                    <a:pt x="352" y="1066"/>
                  </a:lnTo>
                  <a:lnTo>
                    <a:pt x="343" y="1071"/>
                  </a:lnTo>
                  <a:lnTo>
                    <a:pt x="335" y="1079"/>
                  </a:lnTo>
                  <a:lnTo>
                    <a:pt x="320" y="1093"/>
                  </a:lnTo>
                  <a:lnTo>
                    <a:pt x="320" y="1093"/>
                  </a:lnTo>
                  <a:lnTo>
                    <a:pt x="315" y="1101"/>
                  </a:lnTo>
                  <a:lnTo>
                    <a:pt x="311" y="1110"/>
                  </a:lnTo>
                  <a:lnTo>
                    <a:pt x="311" y="1110"/>
                  </a:lnTo>
                  <a:lnTo>
                    <a:pt x="311" y="1119"/>
                  </a:lnTo>
                  <a:lnTo>
                    <a:pt x="307" y="1127"/>
                  </a:lnTo>
                  <a:lnTo>
                    <a:pt x="307" y="1127"/>
                  </a:lnTo>
                  <a:lnTo>
                    <a:pt x="304" y="1125"/>
                  </a:lnTo>
                  <a:lnTo>
                    <a:pt x="300" y="1123"/>
                  </a:lnTo>
                  <a:lnTo>
                    <a:pt x="298" y="1125"/>
                  </a:lnTo>
                  <a:lnTo>
                    <a:pt x="294" y="1127"/>
                  </a:lnTo>
                  <a:lnTo>
                    <a:pt x="294" y="1127"/>
                  </a:lnTo>
                  <a:lnTo>
                    <a:pt x="291" y="1132"/>
                  </a:lnTo>
                  <a:lnTo>
                    <a:pt x="287" y="1134"/>
                  </a:lnTo>
                  <a:lnTo>
                    <a:pt x="285" y="1136"/>
                  </a:lnTo>
                  <a:lnTo>
                    <a:pt x="285" y="1136"/>
                  </a:lnTo>
                  <a:lnTo>
                    <a:pt x="267" y="1143"/>
                  </a:lnTo>
                  <a:lnTo>
                    <a:pt x="267" y="1143"/>
                  </a:lnTo>
                  <a:lnTo>
                    <a:pt x="261" y="1149"/>
                  </a:lnTo>
                  <a:lnTo>
                    <a:pt x="257" y="1155"/>
                  </a:lnTo>
                  <a:lnTo>
                    <a:pt x="257" y="1155"/>
                  </a:lnTo>
                  <a:lnTo>
                    <a:pt x="244" y="1164"/>
                  </a:lnTo>
                  <a:lnTo>
                    <a:pt x="239" y="1169"/>
                  </a:lnTo>
                  <a:lnTo>
                    <a:pt x="237" y="1177"/>
                  </a:lnTo>
                  <a:lnTo>
                    <a:pt x="237" y="1177"/>
                  </a:lnTo>
                  <a:lnTo>
                    <a:pt x="235" y="1186"/>
                  </a:lnTo>
                  <a:lnTo>
                    <a:pt x="235" y="1190"/>
                  </a:lnTo>
                  <a:lnTo>
                    <a:pt x="237" y="1195"/>
                  </a:lnTo>
                  <a:lnTo>
                    <a:pt x="237" y="1195"/>
                  </a:lnTo>
                  <a:lnTo>
                    <a:pt x="239" y="1197"/>
                  </a:lnTo>
                  <a:lnTo>
                    <a:pt x="243" y="1199"/>
                  </a:lnTo>
                  <a:lnTo>
                    <a:pt x="243" y="1201"/>
                  </a:lnTo>
                  <a:lnTo>
                    <a:pt x="244" y="1205"/>
                  </a:lnTo>
                  <a:lnTo>
                    <a:pt x="244" y="1205"/>
                  </a:lnTo>
                  <a:lnTo>
                    <a:pt x="237" y="1203"/>
                  </a:lnTo>
                  <a:lnTo>
                    <a:pt x="237" y="1203"/>
                  </a:lnTo>
                  <a:lnTo>
                    <a:pt x="233" y="1201"/>
                  </a:lnTo>
                  <a:lnTo>
                    <a:pt x="230" y="1199"/>
                  </a:lnTo>
                  <a:lnTo>
                    <a:pt x="230" y="1199"/>
                  </a:lnTo>
                  <a:lnTo>
                    <a:pt x="228" y="1199"/>
                  </a:lnTo>
                  <a:lnTo>
                    <a:pt x="226" y="1199"/>
                  </a:lnTo>
                  <a:lnTo>
                    <a:pt x="226" y="1205"/>
                  </a:lnTo>
                  <a:lnTo>
                    <a:pt x="226" y="1208"/>
                  </a:lnTo>
                  <a:lnTo>
                    <a:pt x="226" y="1208"/>
                  </a:lnTo>
                  <a:lnTo>
                    <a:pt x="226" y="1208"/>
                  </a:lnTo>
                  <a:lnTo>
                    <a:pt x="226" y="1208"/>
                  </a:lnTo>
                  <a:lnTo>
                    <a:pt x="220" y="1205"/>
                  </a:lnTo>
                  <a:lnTo>
                    <a:pt x="217" y="1201"/>
                  </a:lnTo>
                  <a:lnTo>
                    <a:pt x="215" y="1197"/>
                  </a:lnTo>
                  <a:lnTo>
                    <a:pt x="215" y="1190"/>
                  </a:lnTo>
                  <a:lnTo>
                    <a:pt x="215" y="1190"/>
                  </a:lnTo>
                  <a:lnTo>
                    <a:pt x="215" y="1188"/>
                  </a:lnTo>
                  <a:lnTo>
                    <a:pt x="213" y="1188"/>
                  </a:lnTo>
                  <a:lnTo>
                    <a:pt x="211" y="1188"/>
                  </a:lnTo>
                  <a:lnTo>
                    <a:pt x="202" y="1188"/>
                  </a:lnTo>
                  <a:lnTo>
                    <a:pt x="202" y="1188"/>
                  </a:lnTo>
                  <a:lnTo>
                    <a:pt x="193" y="1190"/>
                  </a:lnTo>
                  <a:lnTo>
                    <a:pt x="185" y="1194"/>
                  </a:lnTo>
                  <a:lnTo>
                    <a:pt x="185" y="1194"/>
                  </a:lnTo>
                  <a:lnTo>
                    <a:pt x="180" y="1195"/>
                  </a:lnTo>
                  <a:lnTo>
                    <a:pt x="172" y="1201"/>
                  </a:lnTo>
                  <a:lnTo>
                    <a:pt x="161" y="1210"/>
                  </a:lnTo>
                  <a:lnTo>
                    <a:pt x="161" y="1210"/>
                  </a:lnTo>
                  <a:lnTo>
                    <a:pt x="157" y="1214"/>
                  </a:lnTo>
                  <a:lnTo>
                    <a:pt x="152" y="1219"/>
                  </a:lnTo>
                  <a:lnTo>
                    <a:pt x="152" y="1219"/>
                  </a:lnTo>
                  <a:lnTo>
                    <a:pt x="150" y="1225"/>
                  </a:lnTo>
                  <a:lnTo>
                    <a:pt x="148" y="1231"/>
                  </a:lnTo>
                  <a:lnTo>
                    <a:pt x="148" y="1231"/>
                  </a:lnTo>
                  <a:lnTo>
                    <a:pt x="142" y="1236"/>
                  </a:lnTo>
                  <a:lnTo>
                    <a:pt x="135" y="1240"/>
                  </a:lnTo>
                  <a:lnTo>
                    <a:pt x="135" y="1240"/>
                  </a:lnTo>
                  <a:lnTo>
                    <a:pt x="131" y="1242"/>
                  </a:lnTo>
                  <a:lnTo>
                    <a:pt x="131" y="1245"/>
                  </a:lnTo>
                  <a:lnTo>
                    <a:pt x="130" y="1247"/>
                  </a:lnTo>
                  <a:lnTo>
                    <a:pt x="130" y="1249"/>
                  </a:lnTo>
                  <a:lnTo>
                    <a:pt x="130" y="1249"/>
                  </a:lnTo>
                  <a:lnTo>
                    <a:pt x="124" y="1247"/>
                  </a:lnTo>
                  <a:lnTo>
                    <a:pt x="118" y="1247"/>
                  </a:lnTo>
                  <a:lnTo>
                    <a:pt x="113" y="1251"/>
                  </a:lnTo>
                  <a:lnTo>
                    <a:pt x="111" y="1255"/>
                  </a:lnTo>
                  <a:lnTo>
                    <a:pt x="111" y="1255"/>
                  </a:lnTo>
                  <a:lnTo>
                    <a:pt x="111" y="1260"/>
                  </a:lnTo>
                  <a:lnTo>
                    <a:pt x="111" y="1266"/>
                  </a:lnTo>
                  <a:lnTo>
                    <a:pt x="111" y="1266"/>
                  </a:lnTo>
                  <a:lnTo>
                    <a:pt x="109" y="1269"/>
                  </a:lnTo>
                  <a:lnTo>
                    <a:pt x="109" y="1275"/>
                  </a:lnTo>
                  <a:lnTo>
                    <a:pt x="109" y="1275"/>
                  </a:lnTo>
                  <a:lnTo>
                    <a:pt x="113" y="1275"/>
                  </a:lnTo>
                  <a:lnTo>
                    <a:pt x="115" y="1275"/>
                  </a:lnTo>
                  <a:lnTo>
                    <a:pt x="118" y="1271"/>
                  </a:lnTo>
                  <a:lnTo>
                    <a:pt x="122" y="1268"/>
                  </a:lnTo>
                  <a:lnTo>
                    <a:pt x="122" y="1266"/>
                  </a:lnTo>
                  <a:lnTo>
                    <a:pt x="122" y="1264"/>
                  </a:lnTo>
                  <a:lnTo>
                    <a:pt x="122" y="1264"/>
                  </a:lnTo>
                  <a:lnTo>
                    <a:pt x="117" y="1260"/>
                  </a:lnTo>
                  <a:lnTo>
                    <a:pt x="117" y="1257"/>
                  </a:lnTo>
                  <a:lnTo>
                    <a:pt x="117" y="1253"/>
                  </a:lnTo>
                  <a:lnTo>
                    <a:pt x="117" y="1253"/>
                  </a:lnTo>
                  <a:lnTo>
                    <a:pt x="117" y="1253"/>
                  </a:lnTo>
                  <a:lnTo>
                    <a:pt x="118" y="1253"/>
                  </a:lnTo>
                  <a:lnTo>
                    <a:pt x="122" y="1257"/>
                  </a:lnTo>
                  <a:lnTo>
                    <a:pt x="128" y="1260"/>
                  </a:lnTo>
                  <a:lnTo>
                    <a:pt x="130" y="1268"/>
                  </a:lnTo>
                  <a:lnTo>
                    <a:pt x="130" y="1268"/>
                  </a:lnTo>
                  <a:lnTo>
                    <a:pt x="131" y="1269"/>
                  </a:lnTo>
                  <a:lnTo>
                    <a:pt x="133" y="1269"/>
                  </a:lnTo>
                  <a:lnTo>
                    <a:pt x="137" y="1268"/>
                  </a:lnTo>
                  <a:lnTo>
                    <a:pt x="142" y="1266"/>
                  </a:lnTo>
                  <a:lnTo>
                    <a:pt x="142" y="1264"/>
                  </a:lnTo>
                  <a:lnTo>
                    <a:pt x="142" y="1264"/>
                  </a:lnTo>
                  <a:lnTo>
                    <a:pt x="141" y="1257"/>
                  </a:lnTo>
                  <a:lnTo>
                    <a:pt x="141" y="1251"/>
                  </a:lnTo>
                  <a:lnTo>
                    <a:pt x="141" y="1245"/>
                  </a:lnTo>
                  <a:lnTo>
                    <a:pt x="139" y="1244"/>
                  </a:lnTo>
                  <a:lnTo>
                    <a:pt x="139" y="1244"/>
                  </a:lnTo>
                  <a:lnTo>
                    <a:pt x="139" y="1242"/>
                  </a:lnTo>
                  <a:lnTo>
                    <a:pt x="141" y="1240"/>
                  </a:lnTo>
                  <a:lnTo>
                    <a:pt x="144" y="1240"/>
                  </a:lnTo>
                  <a:lnTo>
                    <a:pt x="144" y="1240"/>
                  </a:lnTo>
                  <a:lnTo>
                    <a:pt x="144" y="1240"/>
                  </a:lnTo>
                  <a:lnTo>
                    <a:pt x="146" y="1253"/>
                  </a:lnTo>
                  <a:lnTo>
                    <a:pt x="150" y="1258"/>
                  </a:lnTo>
                  <a:lnTo>
                    <a:pt x="154" y="1262"/>
                  </a:lnTo>
                  <a:lnTo>
                    <a:pt x="154" y="1262"/>
                  </a:lnTo>
                  <a:lnTo>
                    <a:pt x="157" y="1262"/>
                  </a:lnTo>
                  <a:lnTo>
                    <a:pt x="159" y="1260"/>
                  </a:lnTo>
                  <a:lnTo>
                    <a:pt x="163" y="1255"/>
                  </a:lnTo>
                  <a:lnTo>
                    <a:pt x="163" y="1255"/>
                  </a:lnTo>
                  <a:lnTo>
                    <a:pt x="167" y="1253"/>
                  </a:lnTo>
                  <a:lnTo>
                    <a:pt x="170" y="1251"/>
                  </a:lnTo>
                  <a:lnTo>
                    <a:pt x="170" y="1251"/>
                  </a:lnTo>
                  <a:lnTo>
                    <a:pt x="170" y="1249"/>
                  </a:lnTo>
                  <a:lnTo>
                    <a:pt x="168" y="1245"/>
                  </a:lnTo>
                  <a:lnTo>
                    <a:pt x="168" y="1245"/>
                  </a:lnTo>
                  <a:lnTo>
                    <a:pt x="172" y="1244"/>
                  </a:lnTo>
                  <a:lnTo>
                    <a:pt x="176" y="1242"/>
                  </a:lnTo>
                  <a:lnTo>
                    <a:pt x="176" y="1242"/>
                  </a:lnTo>
                  <a:lnTo>
                    <a:pt x="180" y="1236"/>
                  </a:lnTo>
                  <a:lnTo>
                    <a:pt x="180" y="1236"/>
                  </a:lnTo>
                  <a:lnTo>
                    <a:pt x="181" y="1231"/>
                  </a:lnTo>
                  <a:lnTo>
                    <a:pt x="183" y="1223"/>
                  </a:lnTo>
                  <a:lnTo>
                    <a:pt x="183" y="1223"/>
                  </a:lnTo>
                  <a:lnTo>
                    <a:pt x="185" y="1219"/>
                  </a:lnTo>
                  <a:lnTo>
                    <a:pt x="187" y="1218"/>
                  </a:lnTo>
                  <a:lnTo>
                    <a:pt x="193" y="1216"/>
                  </a:lnTo>
                  <a:lnTo>
                    <a:pt x="193" y="1216"/>
                  </a:lnTo>
                  <a:lnTo>
                    <a:pt x="198" y="1218"/>
                  </a:lnTo>
                  <a:lnTo>
                    <a:pt x="202" y="1221"/>
                  </a:lnTo>
                  <a:lnTo>
                    <a:pt x="204" y="1223"/>
                  </a:lnTo>
                  <a:lnTo>
                    <a:pt x="202" y="1223"/>
                  </a:lnTo>
                  <a:lnTo>
                    <a:pt x="202" y="1223"/>
                  </a:lnTo>
                  <a:lnTo>
                    <a:pt x="194" y="1223"/>
                  </a:lnTo>
                  <a:lnTo>
                    <a:pt x="193" y="1225"/>
                  </a:lnTo>
                  <a:lnTo>
                    <a:pt x="193" y="1229"/>
                  </a:lnTo>
                  <a:lnTo>
                    <a:pt x="193" y="1229"/>
                  </a:lnTo>
                  <a:lnTo>
                    <a:pt x="193" y="1232"/>
                  </a:lnTo>
                  <a:lnTo>
                    <a:pt x="194" y="1236"/>
                  </a:lnTo>
                  <a:lnTo>
                    <a:pt x="198" y="1238"/>
                  </a:lnTo>
                  <a:lnTo>
                    <a:pt x="202" y="1236"/>
                  </a:lnTo>
                  <a:lnTo>
                    <a:pt x="202" y="1236"/>
                  </a:lnTo>
                  <a:lnTo>
                    <a:pt x="207" y="1232"/>
                  </a:lnTo>
                  <a:lnTo>
                    <a:pt x="215" y="1227"/>
                  </a:lnTo>
                  <a:lnTo>
                    <a:pt x="215" y="1227"/>
                  </a:lnTo>
                  <a:lnTo>
                    <a:pt x="220" y="1229"/>
                  </a:lnTo>
                  <a:lnTo>
                    <a:pt x="228" y="1229"/>
                  </a:lnTo>
                  <a:lnTo>
                    <a:pt x="228" y="1229"/>
                  </a:lnTo>
                  <a:lnTo>
                    <a:pt x="224" y="1223"/>
                  </a:lnTo>
                  <a:lnTo>
                    <a:pt x="224" y="1223"/>
                  </a:lnTo>
                  <a:lnTo>
                    <a:pt x="228" y="1221"/>
                  </a:lnTo>
                  <a:lnTo>
                    <a:pt x="231" y="1221"/>
                  </a:lnTo>
                  <a:lnTo>
                    <a:pt x="233" y="1229"/>
                  </a:lnTo>
                  <a:lnTo>
                    <a:pt x="233" y="1229"/>
                  </a:lnTo>
                  <a:lnTo>
                    <a:pt x="235" y="1229"/>
                  </a:lnTo>
                  <a:lnTo>
                    <a:pt x="235" y="1227"/>
                  </a:lnTo>
                  <a:lnTo>
                    <a:pt x="237" y="1223"/>
                  </a:lnTo>
                  <a:lnTo>
                    <a:pt x="241" y="1218"/>
                  </a:lnTo>
                  <a:lnTo>
                    <a:pt x="243" y="1216"/>
                  </a:lnTo>
                  <a:lnTo>
                    <a:pt x="246" y="1214"/>
                  </a:lnTo>
                  <a:lnTo>
                    <a:pt x="246" y="1214"/>
                  </a:lnTo>
                  <a:lnTo>
                    <a:pt x="250" y="1214"/>
                  </a:lnTo>
                  <a:lnTo>
                    <a:pt x="254" y="1210"/>
                  </a:lnTo>
                  <a:lnTo>
                    <a:pt x="256" y="1206"/>
                  </a:lnTo>
                  <a:lnTo>
                    <a:pt x="257" y="1205"/>
                  </a:lnTo>
                  <a:lnTo>
                    <a:pt x="257" y="1205"/>
                  </a:lnTo>
                  <a:lnTo>
                    <a:pt x="265" y="1201"/>
                  </a:lnTo>
                  <a:lnTo>
                    <a:pt x="269" y="1199"/>
                  </a:lnTo>
                  <a:lnTo>
                    <a:pt x="270" y="1201"/>
                  </a:lnTo>
                  <a:lnTo>
                    <a:pt x="272" y="1203"/>
                  </a:lnTo>
                  <a:lnTo>
                    <a:pt x="272" y="1203"/>
                  </a:lnTo>
                  <a:lnTo>
                    <a:pt x="272" y="1210"/>
                  </a:lnTo>
                  <a:lnTo>
                    <a:pt x="269" y="1218"/>
                  </a:lnTo>
                  <a:lnTo>
                    <a:pt x="267" y="1221"/>
                  </a:lnTo>
                  <a:lnTo>
                    <a:pt x="269" y="1221"/>
                  </a:lnTo>
                  <a:lnTo>
                    <a:pt x="269" y="1221"/>
                  </a:lnTo>
                  <a:lnTo>
                    <a:pt x="269" y="1221"/>
                  </a:lnTo>
                  <a:lnTo>
                    <a:pt x="276" y="1214"/>
                  </a:lnTo>
                  <a:lnTo>
                    <a:pt x="278" y="1205"/>
                  </a:lnTo>
                  <a:lnTo>
                    <a:pt x="278" y="1205"/>
                  </a:lnTo>
                  <a:lnTo>
                    <a:pt x="281" y="1201"/>
                  </a:lnTo>
                  <a:lnTo>
                    <a:pt x="283" y="1197"/>
                  </a:lnTo>
                  <a:lnTo>
                    <a:pt x="293" y="1195"/>
                  </a:lnTo>
                  <a:lnTo>
                    <a:pt x="293" y="1195"/>
                  </a:lnTo>
                  <a:lnTo>
                    <a:pt x="296" y="1195"/>
                  </a:lnTo>
                  <a:lnTo>
                    <a:pt x="298" y="1195"/>
                  </a:lnTo>
                  <a:lnTo>
                    <a:pt x="300" y="1194"/>
                  </a:lnTo>
                  <a:lnTo>
                    <a:pt x="300" y="1194"/>
                  </a:lnTo>
                  <a:lnTo>
                    <a:pt x="309" y="1186"/>
                  </a:lnTo>
                  <a:lnTo>
                    <a:pt x="309" y="1186"/>
                  </a:lnTo>
                  <a:lnTo>
                    <a:pt x="315" y="1181"/>
                  </a:lnTo>
                  <a:lnTo>
                    <a:pt x="320" y="1175"/>
                  </a:lnTo>
                  <a:lnTo>
                    <a:pt x="320" y="1175"/>
                  </a:lnTo>
                  <a:lnTo>
                    <a:pt x="319" y="1184"/>
                  </a:lnTo>
                  <a:lnTo>
                    <a:pt x="320" y="1188"/>
                  </a:lnTo>
                  <a:lnTo>
                    <a:pt x="322" y="1188"/>
                  </a:lnTo>
                  <a:lnTo>
                    <a:pt x="324" y="1186"/>
                  </a:lnTo>
                  <a:lnTo>
                    <a:pt x="324" y="1186"/>
                  </a:lnTo>
                  <a:lnTo>
                    <a:pt x="326" y="1181"/>
                  </a:lnTo>
                  <a:lnTo>
                    <a:pt x="324" y="1175"/>
                  </a:lnTo>
                  <a:lnTo>
                    <a:pt x="324" y="1175"/>
                  </a:lnTo>
                  <a:lnTo>
                    <a:pt x="326" y="1173"/>
                  </a:lnTo>
                  <a:lnTo>
                    <a:pt x="330" y="1173"/>
                  </a:lnTo>
                  <a:lnTo>
                    <a:pt x="332" y="1173"/>
                  </a:lnTo>
                  <a:lnTo>
                    <a:pt x="332" y="1171"/>
                  </a:lnTo>
                  <a:lnTo>
                    <a:pt x="332" y="1171"/>
                  </a:lnTo>
                  <a:lnTo>
                    <a:pt x="328" y="1171"/>
                  </a:lnTo>
                  <a:lnTo>
                    <a:pt x="324" y="1169"/>
                  </a:lnTo>
                  <a:lnTo>
                    <a:pt x="324" y="1169"/>
                  </a:lnTo>
                  <a:lnTo>
                    <a:pt x="324" y="1169"/>
                  </a:lnTo>
                  <a:lnTo>
                    <a:pt x="324" y="1169"/>
                  </a:lnTo>
                  <a:lnTo>
                    <a:pt x="326" y="1168"/>
                  </a:lnTo>
                  <a:lnTo>
                    <a:pt x="330" y="1164"/>
                  </a:lnTo>
                  <a:lnTo>
                    <a:pt x="330" y="1164"/>
                  </a:lnTo>
                  <a:lnTo>
                    <a:pt x="330" y="1164"/>
                  </a:lnTo>
                  <a:lnTo>
                    <a:pt x="324" y="1164"/>
                  </a:lnTo>
                  <a:lnTo>
                    <a:pt x="319" y="1164"/>
                  </a:lnTo>
                  <a:lnTo>
                    <a:pt x="317" y="1164"/>
                  </a:lnTo>
                  <a:lnTo>
                    <a:pt x="317" y="1164"/>
                  </a:lnTo>
                  <a:lnTo>
                    <a:pt x="317" y="1164"/>
                  </a:lnTo>
                  <a:lnTo>
                    <a:pt x="322" y="1155"/>
                  </a:lnTo>
                  <a:lnTo>
                    <a:pt x="326" y="1153"/>
                  </a:lnTo>
                  <a:lnTo>
                    <a:pt x="332" y="1151"/>
                  </a:lnTo>
                  <a:lnTo>
                    <a:pt x="332" y="1151"/>
                  </a:lnTo>
                  <a:lnTo>
                    <a:pt x="335" y="1151"/>
                  </a:lnTo>
                  <a:lnTo>
                    <a:pt x="339" y="1149"/>
                  </a:lnTo>
                  <a:lnTo>
                    <a:pt x="339" y="1149"/>
                  </a:lnTo>
                  <a:lnTo>
                    <a:pt x="341" y="1149"/>
                  </a:lnTo>
                  <a:lnTo>
                    <a:pt x="343" y="1149"/>
                  </a:lnTo>
                  <a:lnTo>
                    <a:pt x="344" y="1151"/>
                  </a:lnTo>
                  <a:lnTo>
                    <a:pt x="346" y="1151"/>
                  </a:lnTo>
                  <a:lnTo>
                    <a:pt x="346" y="1151"/>
                  </a:lnTo>
                  <a:lnTo>
                    <a:pt x="346" y="1147"/>
                  </a:lnTo>
                  <a:lnTo>
                    <a:pt x="346" y="1143"/>
                  </a:lnTo>
                  <a:lnTo>
                    <a:pt x="341" y="1140"/>
                  </a:lnTo>
                  <a:lnTo>
                    <a:pt x="341" y="1140"/>
                  </a:lnTo>
                  <a:lnTo>
                    <a:pt x="341" y="1138"/>
                  </a:lnTo>
                  <a:lnTo>
                    <a:pt x="343" y="1138"/>
                  </a:lnTo>
                  <a:lnTo>
                    <a:pt x="346" y="1136"/>
                  </a:lnTo>
                  <a:lnTo>
                    <a:pt x="350" y="1136"/>
                  </a:lnTo>
                  <a:lnTo>
                    <a:pt x="350" y="1136"/>
                  </a:lnTo>
                  <a:lnTo>
                    <a:pt x="354" y="1140"/>
                  </a:lnTo>
                  <a:lnTo>
                    <a:pt x="357" y="1136"/>
                  </a:lnTo>
                  <a:lnTo>
                    <a:pt x="357" y="1136"/>
                  </a:lnTo>
                  <a:lnTo>
                    <a:pt x="361" y="1132"/>
                  </a:lnTo>
                  <a:lnTo>
                    <a:pt x="363" y="1127"/>
                  </a:lnTo>
                  <a:lnTo>
                    <a:pt x="363" y="1127"/>
                  </a:lnTo>
                  <a:lnTo>
                    <a:pt x="363" y="1123"/>
                  </a:lnTo>
                  <a:lnTo>
                    <a:pt x="361" y="1121"/>
                  </a:lnTo>
                  <a:lnTo>
                    <a:pt x="363" y="1121"/>
                  </a:lnTo>
                  <a:lnTo>
                    <a:pt x="363" y="1121"/>
                  </a:lnTo>
                  <a:lnTo>
                    <a:pt x="370" y="1121"/>
                  </a:lnTo>
                  <a:lnTo>
                    <a:pt x="376" y="1121"/>
                  </a:lnTo>
                  <a:lnTo>
                    <a:pt x="376" y="1121"/>
                  </a:lnTo>
                  <a:lnTo>
                    <a:pt x="376" y="1121"/>
                  </a:lnTo>
                  <a:lnTo>
                    <a:pt x="376" y="1121"/>
                  </a:lnTo>
                  <a:lnTo>
                    <a:pt x="374" y="1121"/>
                  </a:lnTo>
                  <a:lnTo>
                    <a:pt x="374" y="1119"/>
                  </a:lnTo>
                  <a:lnTo>
                    <a:pt x="374" y="1119"/>
                  </a:lnTo>
                  <a:lnTo>
                    <a:pt x="380" y="1116"/>
                  </a:lnTo>
                  <a:lnTo>
                    <a:pt x="383" y="1110"/>
                  </a:lnTo>
                  <a:lnTo>
                    <a:pt x="383" y="1110"/>
                  </a:lnTo>
                  <a:lnTo>
                    <a:pt x="385" y="1108"/>
                  </a:lnTo>
                  <a:lnTo>
                    <a:pt x="387" y="1110"/>
                  </a:lnTo>
                  <a:lnTo>
                    <a:pt x="389" y="1112"/>
                  </a:lnTo>
                  <a:lnTo>
                    <a:pt x="393" y="1112"/>
                  </a:lnTo>
                  <a:lnTo>
                    <a:pt x="393" y="1112"/>
                  </a:lnTo>
                  <a:lnTo>
                    <a:pt x="404" y="1101"/>
                  </a:lnTo>
                  <a:lnTo>
                    <a:pt x="404" y="1101"/>
                  </a:lnTo>
                  <a:lnTo>
                    <a:pt x="406" y="1097"/>
                  </a:lnTo>
                  <a:lnTo>
                    <a:pt x="406" y="1092"/>
                  </a:lnTo>
                  <a:lnTo>
                    <a:pt x="406" y="1092"/>
                  </a:lnTo>
                  <a:lnTo>
                    <a:pt x="406" y="1088"/>
                  </a:lnTo>
                  <a:lnTo>
                    <a:pt x="408" y="1086"/>
                  </a:lnTo>
                  <a:lnTo>
                    <a:pt x="408" y="1082"/>
                  </a:lnTo>
                  <a:lnTo>
                    <a:pt x="408" y="1082"/>
                  </a:lnTo>
                  <a:lnTo>
                    <a:pt x="408" y="1082"/>
                  </a:lnTo>
                  <a:lnTo>
                    <a:pt x="402" y="1082"/>
                  </a:lnTo>
                  <a:lnTo>
                    <a:pt x="400" y="1082"/>
                  </a:lnTo>
                  <a:lnTo>
                    <a:pt x="400" y="1082"/>
                  </a:lnTo>
                  <a:lnTo>
                    <a:pt x="400" y="1082"/>
                  </a:lnTo>
                  <a:lnTo>
                    <a:pt x="411" y="1071"/>
                  </a:lnTo>
                  <a:lnTo>
                    <a:pt x="411" y="1071"/>
                  </a:lnTo>
                  <a:lnTo>
                    <a:pt x="415" y="1071"/>
                  </a:lnTo>
                  <a:lnTo>
                    <a:pt x="417" y="1071"/>
                  </a:lnTo>
                  <a:lnTo>
                    <a:pt x="420" y="1073"/>
                  </a:lnTo>
                  <a:lnTo>
                    <a:pt x="420" y="1071"/>
                  </a:lnTo>
                  <a:lnTo>
                    <a:pt x="420" y="1071"/>
                  </a:lnTo>
                  <a:lnTo>
                    <a:pt x="419" y="1066"/>
                  </a:lnTo>
                  <a:lnTo>
                    <a:pt x="419" y="1066"/>
                  </a:lnTo>
                  <a:lnTo>
                    <a:pt x="422" y="1064"/>
                  </a:lnTo>
                  <a:lnTo>
                    <a:pt x="422" y="1064"/>
                  </a:lnTo>
                  <a:lnTo>
                    <a:pt x="432" y="1064"/>
                  </a:lnTo>
                  <a:lnTo>
                    <a:pt x="432" y="1064"/>
                  </a:lnTo>
                  <a:lnTo>
                    <a:pt x="432" y="1058"/>
                  </a:lnTo>
                  <a:lnTo>
                    <a:pt x="433" y="1055"/>
                  </a:lnTo>
                  <a:lnTo>
                    <a:pt x="435" y="1049"/>
                  </a:lnTo>
                  <a:lnTo>
                    <a:pt x="435" y="1043"/>
                  </a:lnTo>
                  <a:lnTo>
                    <a:pt x="435" y="1043"/>
                  </a:lnTo>
                  <a:lnTo>
                    <a:pt x="443" y="1047"/>
                  </a:lnTo>
                  <a:lnTo>
                    <a:pt x="446" y="1047"/>
                  </a:lnTo>
                  <a:lnTo>
                    <a:pt x="448" y="1047"/>
                  </a:lnTo>
                  <a:lnTo>
                    <a:pt x="448" y="1045"/>
                  </a:lnTo>
                  <a:lnTo>
                    <a:pt x="448" y="1045"/>
                  </a:lnTo>
                  <a:lnTo>
                    <a:pt x="448" y="1042"/>
                  </a:lnTo>
                  <a:lnTo>
                    <a:pt x="450" y="1038"/>
                  </a:lnTo>
                  <a:lnTo>
                    <a:pt x="450" y="1038"/>
                  </a:lnTo>
                  <a:lnTo>
                    <a:pt x="454" y="1038"/>
                  </a:lnTo>
                  <a:lnTo>
                    <a:pt x="456" y="1036"/>
                  </a:lnTo>
                  <a:lnTo>
                    <a:pt x="456" y="1036"/>
                  </a:lnTo>
                  <a:lnTo>
                    <a:pt x="458" y="1029"/>
                  </a:lnTo>
                  <a:lnTo>
                    <a:pt x="463" y="1025"/>
                  </a:lnTo>
                  <a:lnTo>
                    <a:pt x="469" y="1021"/>
                  </a:lnTo>
                  <a:lnTo>
                    <a:pt x="476" y="1023"/>
                  </a:lnTo>
                  <a:lnTo>
                    <a:pt x="476" y="1023"/>
                  </a:lnTo>
                  <a:lnTo>
                    <a:pt x="478" y="1021"/>
                  </a:lnTo>
                  <a:lnTo>
                    <a:pt x="476" y="1019"/>
                  </a:lnTo>
                  <a:lnTo>
                    <a:pt x="474" y="1017"/>
                  </a:lnTo>
                  <a:lnTo>
                    <a:pt x="474" y="1016"/>
                  </a:lnTo>
                  <a:lnTo>
                    <a:pt x="476" y="1016"/>
                  </a:lnTo>
                  <a:lnTo>
                    <a:pt x="476" y="1016"/>
                  </a:lnTo>
                  <a:lnTo>
                    <a:pt x="483" y="1016"/>
                  </a:lnTo>
                  <a:lnTo>
                    <a:pt x="489" y="1012"/>
                  </a:lnTo>
                  <a:lnTo>
                    <a:pt x="491" y="1008"/>
                  </a:lnTo>
                  <a:lnTo>
                    <a:pt x="491" y="1001"/>
                  </a:lnTo>
                  <a:lnTo>
                    <a:pt x="491" y="1001"/>
                  </a:lnTo>
                  <a:lnTo>
                    <a:pt x="489" y="1001"/>
                  </a:lnTo>
                  <a:lnTo>
                    <a:pt x="485" y="1003"/>
                  </a:lnTo>
                  <a:lnTo>
                    <a:pt x="483" y="1003"/>
                  </a:lnTo>
                  <a:lnTo>
                    <a:pt x="483" y="1001"/>
                  </a:lnTo>
                  <a:lnTo>
                    <a:pt x="483" y="1001"/>
                  </a:lnTo>
                  <a:lnTo>
                    <a:pt x="489" y="997"/>
                  </a:lnTo>
                  <a:lnTo>
                    <a:pt x="496" y="992"/>
                  </a:lnTo>
                  <a:lnTo>
                    <a:pt x="496" y="992"/>
                  </a:lnTo>
                  <a:lnTo>
                    <a:pt x="498" y="990"/>
                  </a:lnTo>
                  <a:lnTo>
                    <a:pt x="496" y="988"/>
                  </a:lnTo>
                  <a:lnTo>
                    <a:pt x="495" y="986"/>
                  </a:lnTo>
                  <a:lnTo>
                    <a:pt x="493" y="986"/>
                  </a:lnTo>
                  <a:lnTo>
                    <a:pt x="495" y="984"/>
                  </a:lnTo>
                  <a:lnTo>
                    <a:pt x="495" y="984"/>
                  </a:lnTo>
                  <a:lnTo>
                    <a:pt x="498" y="980"/>
                  </a:lnTo>
                  <a:lnTo>
                    <a:pt x="500" y="975"/>
                  </a:lnTo>
                  <a:lnTo>
                    <a:pt x="500" y="975"/>
                  </a:lnTo>
                  <a:lnTo>
                    <a:pt x="502" y="975"/>
                  </a:lnTo>
                  <a:lnTo>
                    <a:pt x="504" y="975"/>
                  </a:lnTo>
                  <a:lnTo>
                    <a:pt x="509" y="973"/>
                  </a:lnTo>
                  <a:lnTo>
                    <a:pt x="509" y="973"/>
                  </a:lnTo>
                  <a:lnTo>
                    <a:pt x="515" y="966"/>
                  </a:lnTo>
                  <a:lnTo>
                    <a:pt x="515" y="966"/>
                  </a:lnTo>
                  <a:lnTo>
                    <a:pt x="521" y="956"/>
                  </a:lnTo>
                  <a:lnTo>
                    <a:pt x="522" y="951"/>
                  </a:lnTo>
                  <a:lnTo>
                    <a:pt x="521" y="949"/>
                  </a:lnTo>
                  <a:lnTo>
                    <a:pt x="517" y="947"/>
                  </a:lnTo>
                  <a:lnTo>
                    <a:pt x="517" y="947"/>
                  </a:lnTo>
                  <a:lnTo>
                    <a:pt x="511" y="945"/>
                  </a:lnTo>
                  <a:lnTo>
                    <a:pt x="508" y="941"/>
                  </a:lnTo>
                  <a:lnTo>
                    <a:pt x="508" y="941"/>
                  </a:lnTo>
                  <a:lnTo>
                    <a:pt x="504" y="940"/>
                  </a:lnTo>
                  <a:lnTo>
                    <a:pt x="498" y="940"/>
                  </a:lnTo>
                  <a:lnTo>
                    <a:pt x="498" y="940"/>
                  </a:lnTo>
                  <a:lnTo>
                    <a:pt x="487" y="941"/>
                  </a:lnTo>
                  <a:lnTo>
                    <a:pt x="483" y="940"/>
                  </a:lnTo>
                  <a:lnTo>
                    <a:pt x="482" y="938"/>
                  </a:lnTo>
                  <a:lnTo>
                    <a:pt x="483" y="936"/>
                  </a:lnTo>
                  <a:lnTo>
                    <a:pt x="483" y="936"/>
                  </a:lnTo>
                  <a:lnTo>
                    <a:pt x="485" y="932"/>
                  </a:lnTo>
                  <a:lnTo>
                    <a:pt x="485" y="927"/>
                  </a:lnTo>
                  <a:lnTo>
                    <a:pt x="485" y="927"/>
                  </a:lnTo>
                  <a:lnTo>
                    <a:pt x="485" y="921"/>
                  </a:lnTo>
                  <a:lnTo>
                    <a:pt x="487" y="917"/>
                  </a:lnTo>
                  <a:lnTo>
                    <a:pt x="487" y="917"/>
                  </a:lnTo>
                  <a:lnTo>
                    <a:pt x="500" y="910"/>
                  </a:lnTo>
                  <a:lnTo>
                    <a:pt x="500" y="910"/>
                  </a:lnTo>
                  <a:lnTo>
                    <a:pt x="500" y="906"/>
                  </a:lnTo>
                  <a:lnTo>
                    <a:pt x="498" y="901"/>
                  </a:lnTo>
                  <a:lnTo>
                    <a:pt x="498" y="901"/>
                  </a:lnTo>
                  <a:lnTo>
                    <a:pt x="500" y="897"/>
                  </a:lnTo>
                  <a:lnTo>
                    <a:pt x="500" y="897"/>
                  </a:lnTo>
                  <a:lnTo>
                    <a:pt x="504" y="897"/>
                  </a:lnTo>
                  <a:lnTo>
                    <a:pt x="506" y="895"/>
                  </a:lnTo>
                  <a:lnTo>
                    <a:pt x="506" y="895"/>
                  </a:lnTo>
                  <a:lnTo>
                    <a:pt x="509" y="890"/>
                  </a:lnTo>
                  <a:lnTo>
                    <a:pt x="511" y="886"/>
                  </a:lnTo>
                  <a:lnTo>
                    <a:pt x="513" y="888"/>
                  </a:lnTo>
                  <a:lnTo>
                    <a:pt x="513" y="888"/>
                  </a:lnTo>
                  <a:lnTo>
                    <a:pt x="511" y="893"/>
                  </a:lnTo>
                  <a:lnTo>
                    <a:pt x="511" y="895"/>
                  </a:lnTo>
                  <a:lnTo>
                    <a:pt x="513" y="895"/>
                  </a:lnTo>
                  <a:lnTo>
                    <a:pt x="513" y="895"/>
                  </a:lnTo>
                  <a:lnTo>
                    <a:pt x="519" y="891"/>
                  </a:lnTo>
                  <a:lnTo>
                    <a:pt x="522" y="886"/>
                  </a:lnTo>
                  <a:lnTo>
                    <a:pt x="524" y="882"/>
                  </a:lnTo>
                  <a:lnTo>
                    <a:pt x="522" y="880"/>
                  </a:lnTo>
                  <a:lnTo>
                    <a:pt x="521" y="878"/>
                  </a:lnTo>
                  <a:lnTo>
                    <a:pt x="515" y="877"/>
                  </a:lnTo>
                  <a:lnTo>
                    <a:pt x="515" y="877"/>
                  </a:lnTo>
                  <a:lnTo>
                    <a:pt x="513" y="877"/>
                  </a:lnTo>
                  <a:lnTo>
                    <a:pt x="513" y="875"/>
                  </a:lnTo>
                  <a:lnTo>
                    <a:pt x="519" y="875"/>
                  </a:lnTo>
                  <a:lnTo>
                    <a:pt x="530" y="873"/>
                  </a:lnTo>
                  <a:lnTo>
                    <a:pt x="530" y="873"/>
                  </a:lnTo>
                  <a:lnTo>
                    <a:pt x="534" y="871"/>
                  </a:lnTo>
                  <a:lnTo>
                    <a:pt x="535" y="867"/>
                  </a:lnTo>
                  <a:lnTo>
                    <a:pt x="537" y="860"/>
                  </a:lnTo>
                  <a:lnTo>
                    <a:pt x="537" y="860"/>
                  </a:lnTo>
                  <a:lnTo>
                    <a:pt x="537" y="856"/>
                  </a:lnTo>
                  <a:lnTo>
                    <a:pt x="535" y="854"/>
                  </a:lnTo>
                  <a:lnTo>
                    <a:pt x="528" y="849"/>
                  </a:lnTo>
                  <a:lnTo>
                    <a:pt x="521" y="843"/>
                  </a:lnTo>
                  <a:lnTo>
                    <a:pt x="519" y="843"/>
                  </a:lnTo>
                  <a:lnTo>
                    <a:pt x="519" y="841"/>
                  </a:lnTo>
                  <a:lnTo>
                    <a:pt x="519" y="841"/>
                  </a:lnTo>
                  <a:lnTo>
                    <a:pt x="524" y="841"/>
                  </a:lnTo>
                  <a:lnTo>
                    <a:pt x="528" y="843"/>
                  </a:lnTo>
                  <a:lnTo>
                    <a:pt x="537" y="845"/>
                  </a:lnTo>
                  <a:lnTo>
                    <a:pt x="537" y="845"/>
                  </a:lnTo>
                  <a:lnTo>
                    <a:pt x="541" y="845"/>
                  </a:lnTo>
                  <a:lnTo>
                    <a:pt x="545" y="841"/>
                  </a:lnTo>
                  <a:lnTo>
                    <a:pt x="548" y="838"/>
                  </a:lnTo>
                  <a:lnTo>
                    <a:pt x="548" y="834"/>
                  </a:lnTo>
                  <a:lnTo>
                    <a:pt x="548" y="832"/>
                  </a:lnTo>
                  <a:lnTo>
                    <a:pt x="548" y="832"/>
                  </a:lnTo>
                  <a:lnTo>
                    <a:pt x="547" y="823"/>
                  </a:lnTo>
                  <a:lnTo>
                    <a:pt x="547" y="819"/>
                  </a:lnTo>
                  <a:lnTo>
                    <a:pt x="550" y="815"/>
                  </a:lnTo>
                  <a:lnTo>
                    <a:pt x="550" y="815"/>
                  </a:lnTo>
                  <a:lnTo>
                    <a:pt x="558" y="806"/>
                  </a:lnTo>
                  <a:lnTo>
                    <a:pt x="558" y="806"/>
                  </a:lnTo>
                  <a:lnTo>
                    <a:pt x="561" y="804"/>
                  </a:lnTo>
                  <a:lnTo>
                    <a:pt x="563" y="801"/>
                  </a:lnTo>
                  <a:lnTo>
                    <a:pt x="563" y="801"/>
                  </a:lnTo>
                  <a:lnTo>
                    <a:pt x="563" y="797"/>
                  </a:lnTo>
                  <a:lnTo>
                    <a:pt x="561" y="795"/>
                  </a:lnTo>
                  <a:lnTo>
                    <a:pt x="561" y="793"/>
                  </a:lnTo>
                  <a:lnTo>
                    <a:pt x="561" y="793"/>
                  </a:lnTo>
                  <a:lnTo>
                    <a:pt x="565" y="786"/>
                  </a:lnTo>
                  <a:lnTo>
                    <a:pt x="565" y="786"/>
                  </a:lnTo>
                  <a:lnTo>
                    <a:pt x="572" y="780"/>
                  </a:lnTo>
                  <a:lnTo>
                    <a:pt x="580" y="777"/>
                  </a:lnTo>
                  <a:lnTo>
                    <a:pt x="580" y="777"/>
                  </a:lnTo>
                  <a:lnTo>
                    <a:pt x="585" y="769"/>
                  </a:lnTo>
                  <a:lnTo>
                    <a:pt x="591" y="764"/>
                  </a:lnTo>
                  <a:lnTo>
                    <a:pt x="591" y="764"/>
                  </a:lnTo>
                  <a:lnTo>
                    <a:pt x="597" y="758"/>
                  </a:lnTo>
                  <a:lnTo>
                    <a:pt x="600" y="749"/>
                  </a:lnTo>
                  <a:lnTo>
                    <a:pt x="600" y="749"/>
                  </a:lnTo>
                  <a:lnTo>
                    <a:pt x="602" y="747"/>
                  </a:lnTo>
                  <a:lnTo>
                    <a:pt x="602" y="749"/>
                  </a:lnTo>
                  <a:lnTo>
                    <a:pt x="604" y="752"/>
                  </a:lnTo>
                  <a:lnTo>
                    <a:pt x="606" y="756"/>
                  </a:lnTo>
                  <a:lnTo>
                    <a:pt x="608" y="758"/>
                  </a:lnTo>
                  <a:lnTo>
                    <a:pt x="611" y="756"/>
                  </a:lnTo>
                  <a:lnTo>
                    <a:pt x="611" y="756"/>
                  </a:lnTo>
                  <a:lnTo>
                    <a:pt x="617" y="756"/>
                  </a:lnTo>
                  <a:lnTo>
                    <a:pt x="621" y="754"/>
                  </a:lnTo>
                  <a:lnTo>
                    <a:pt x="624" y="752"/>
                  </a:lnTo>
                  <a:lnTo>
                    <a:pt x="624" y="752"/>
                  </a:lnTo>
                  <a:lnTo>
                    <a:pt x="634" y="738"/>
                  </a:lnTo>
                  <a:lnTo>
                    <a:pt x="637" y="734"/>
                  </a:lnTo>
                  <a:lnTo>
                    <a:pt x="645" y="734"/>
                  </a:lnTo>
                  <a:lnTo>
                    <a:pt x="645" y="734"/>
                  </a:lnTo>
                  <a:lnTo>
                    <a:pt x="645" y="736"/>
                  </a:lnTo>
                  <a:lnTo>
                    <a:pt x="643" y="738"/>
                  </a:lnTo>
                  <a:lnTo>
                    <a:pt x="634" y="747"/>
                  </a:lnTo>
                  <a:lnTo>
                    <a:pt x="624" y="758"/>
                  </a:lnTo>
                  <a:lnTo>
                    <a:pt x="624" y="762"/>
                  </a:lnTo>
                  <a:lnTo>
                    <a:pt x="624" y="764"/>
                  </a:lnTo>
                  <a:lnTo>
                    <a:pt x="624" y="764"/>
                  </a:lnTo>
                  <a:lnTo>
                    <a:pt x="634" y="769"/>
                  </a:lnTo>
                  <a:lnTo>
                    <a:pt x="641" y="773"/>
                  </a:lnTo>
                  <a:lnTo>
                    <a:pt x="641" y="773"/>
                  </a:lnTo>
                  <a:lnTo>
                    <a:pt x="652" y="775"/>
                  </a:lnTo>
                  <a:lnTo>
                    <a:pt x="660" y="778"/>
                  </a:lnTo>
                  <a:lnTo>
                    <a:pt x="660" y="778"/>
                  </a:lnTo>
                  <a:lnTo>
                    <a:pt x="661" y="780"/>
                  </a:lnTo>
                  <a:lnTo>
                    <a:pt x="660" y="780"/>
                  </a:lnTo>
                  <a:lnTo>
                    <a:pt x="656" y="778"/>
                  </a:lnTo>
                  <a:lnTo>
                    <a:pt x="645" y="777"/>
                  </a:lnTo>
                  <a:lnTo>
                    <a:pt x="645" y="777"/>
                  </a:lnTo>
                  <a:lnTo>
                    <a:pt x="639" y="777"/>
                  </a:lnTo>
                  <a:lnTo>
                    <a:pt x="634" y="775"/>
                  </a:lnTo>
                  <a:lnTo>
                    <a:pt x="634" y="775"/>
                  </a:lnTo>
                  <a:lnTo>
                    <a:pt x="630" y="777"/>
                  </a:lnTo>
                  <a:lnTo>
                    <a:pt x="628" y="778"/>
                  </a:lnTo>
                  <a:lnTo>
                    <a:pt x="624" y="780"/>
                  </a:lnTo>
                  <a:lnTo>
                    <a:pt x="622" y="780"/>
                  </a:lnTo>
                  <a:lnTo>
                    <a:pt x="622" y="780"/>
                  </a:lnTo>
                  <a:lnTo>
                    <a:pt x="619" y="780"/>
                  </a:lnTo>
                  <a:lnTo>
                    <a:pt x="615" y="777"/>
                  </a:lnTo>
                  <a:lnTo>
                    <a:pt x="611" y="775"/>
                  </a:lnTo>
                  <a:lnTo>
                    <a:pt x="608" y="775"/>
                  </a:lnTo>
                  <a:lnTo>
                    <a:pt x="608" y="775"/>
                  </a:lnTo>
                  <a:lnTo>
                    <a:pt x="604" y="778"/>
                  </a:lnTo>
                  <a:lnTo>
                    <a:pt x="598" y="784"/>
                  </a:lnTo>
                  <a:lnTo>
                    <a:pt x="595" y="789"/>
                  </a:lnTo>
                  <a:lnTo>
                    <a:pt x="591" y="793"/>
                  </a:lnTo>
                  <a:lnTo>
                    <a:pt x="591" y="793"/>
                  </a:lnTo>
                  <a:lnTo>
                    <a:pt x="584" y="797"/>
                  </a:lnTo>
                  <a:lnTo>
                    <a:pt x="580" y="801"/>
                  </a:lnTo>
                  <a:lnTo>
                    <a:pt x="576" y="802"/>
                  </a:lnTo>
                  <a:lnTo>
                    <a:pt x="576" y="802"/>
                  </a:lnTo>
                  <a:lnTo>
                    <a:pt x="580" y="808"/>
                  </a:lnTo>
                  <a:lnTo>
                    <a:pt x="584" y="814"/>
                  </a:lnTo>
                  <a:lnTo>
                    <a:pt x="584" y="814"/>
                  </a:lnTo>
                  <a:lnTo>
                    <a:pt x="584" y="821"/>
                  </a:lnTo>
                  <a:lnTo>
                    <a:pt x="584" y="828"/>
                  </a:lnTo>
                  <a:lnTo>
                    <a:pt x="584" y="828"/>
                  </a:lnTo>
                  <a:lnTo>
                    <a:pt x="584" y="830"/>
                  </a:lnTo>
                  <a:lnTo>
                    <a:pt x="582" y="834"/>
                  </a:lnTo>
                  <a:lnTo>
                    <a:pt x="582" y="834"/>
                  </a:lnTo>
                  <a:lnTo>
                    <a:pt x="582" y="840"/>
                  </a:lnTo>
                  <a:lnTo>
                    <a:pt x="582" y="840"/>
                  </a:lnTo>
                  <a:lnTo>
                    <a:pt x="580" y="845"/>
                  </a:lnTo>
                  <a:lnTo>
                    <a:pt x="576" y="851"/>
                  </a:lnTo>
                  <a:lnTo>
                    <a:pt x="574" y="856"/>
                  </a:lnTo>
                  <a:lnTo>
                    <a:pt x="572" y="862"/>
                  </a:lnTo>
                  <a:lnTo>
                    <a:pt x="572" y="862"/>
                  </a:lnTo>
                  <a:lnTo>
                    <a:pt x="571" y="869"/>
                  </a:lnTo>
                  <a:lnTo>
                    <a:pt x="569" y="877"/>
                  </a:lnTo>
                  <a:lnTo>
                    <a:pt x="571" y="878"/>
                  </a:lnTo>
                  <a:lnTo>
                    <a:pt x="572" y="882"/>
                  </a:lnTo>
                  <a:lnTo>
                    <a:pt x="576" y="884"/>
                  </a:lnTo>
                  <a:lnTo>
                    <a:pt x="580" y="886"/>
                  </a:lnTo>
                  <a:lnTo>
                    <a:pt x="580" y="886"/>
                  </a:lnTo>
                  <a:lnTo>
                    <a:pt x="585" y="884"/>
                  </a:lnTo>
                  <a:lnTo>
                    <a:pt x="591" y="882"/>
                  </a:lnTo>
                  <a:lnTo>
                    <a:pt x="597" y="878"/>
                  </a:lnTo>
                  <a:lnTo>
                    <a:pt x="600" y="875"/>
                  </a:lnTo>
                  <a:lnTo>
                    <a:pt x="600" y="875"/>
                  </a:lnTo>
                  <a:lnTo>
                    <a:pt x="602" y="875"/>
                  </a:lnTo>
                  <a:lnTo>
                    <a:pt x="602" y="877"/>
                  </a:lnTo>
                  <a:lnTo>
                    <a:pt x="600" y="880"/>
                  </a:lnTo>
                  <a:lnTo>
                    <a:pt x="595" y="888"/>
                  </a:lnTo>
                  <a:lnTo>
                    <a:pt x="595" y="888"/>
                  </a:lnTo>
                  <a:lnTo>
                    <a:pt x="589" y="893"/>
                  </a:lnTo>
                  <a:lnTo>
                    <a:pt x="589" y="897"/>
                  </a:lnTo>
                  <a:lnTo>
                    <a:pt x="591" y="901"/>
                  </a:lnTo>
                  <a:lnTo>
                    <a:pt x="591" y="901"/>
                  </a:lnTo>
                  <a:lnTo>
                    <a:pt x="591" y="901"/>
                  </a:lnTo>
                  <a:lnTo>
                    <a:pt x="585" y="901"/>
                  </a:lnTo>
                  <a:lnTo>
                    <a:pt x="580" y="901"/>
                  </a:lnTo>
                  <a:lnTo>
                    <a:pt x="576" y="904"/>
                  </a:lnTo>
                  <a:lnTo>
                    <a:pt x="576" y="904"/>
                  </a:lnTo>
                  <a:lnTo>
                    <a:pt x="571" y="908"/>
                  </a:lnTo>
                  <a:lnTo>
                    <a:pt x="571" y="910"/>
                  </a:lnTo>
                  <a:lnTo>
                    <a:pt x="571" y="914"/>
                  </a:lnTo>
                  <a:lnTo>
                    <a:pt x="572" y="919"/>
                  </a:lnTo>
                  <a:lnTo>
                    <a:pt x="572" y="919"/>
                  </a:lnTo>
                  <a:lnTo>
                    <a:pt x="576" y="921"/>
                  </a:lnTo>
                  <a:lnTo>
                    <a:pt x="580" y="923"/>
                  </a:lnTo>
                  <a:lnTo>
                    <a:pt x="584" y="923"/>
                  </a:lnTo>
                  <a:lnTo>
                    <a:pt x="587" y="921"/>
                  </a:lnTo>
                  <a:lnTo>
                    <a:pt x="587" y="921"/>
                  </a:lnTo>
                  <a:lnTo>
                    <a:pt x="591" y="917"/>
                  </a:lnTo>
                  <a:lnTo>
                    <a:pt x="595" y="916"/>
                  </a:lnTo>
                  <a:lnTo>
                    <a:pt x="604" y="916"/>
                  </a:lnTo>
                  <a:lnTo>
                    <a:pt x="604" y="916"/>
                  </a:lnTo>
                  <a:lnTo>
                    <a:pt x="604" y="916"/>
                  </a:lnTo>
                  <a:lnTo>
                    <a:pt x="602" y="914"/>
                  </a:lnTo>
                  <a:lnTo>
                    <a:pt x="598" y="910"/>
                  </a:lnTo>
                  <a:lnTo>
                    <a:pt x="598" y="910"/>
                  </a:lnTo>
                  <a:lnTo>
                    <a:pt x="598" y="908"/>
                  </a:lnTo>
                  <a:lnTo>
                    <a:pt x="598" y="908"/>
                  </a:lnTo>
                  <a:lnTo>
                    <a:pt x="602" y="908"/>
                  </a:lnTo>
                  <a:lnTo>
                    <a:pt x="611" y="912"/>
                  </a:lnTo>
                  <a:lnTo>
                    <a:pt x="611" y="912"/>
                  </a:lnTo>
                  <a:lnTo>
                    <a:pt x="613" y="912"/>
                  </a:lnTo>
                  <a:lnTo>
                    <a:pt x="615" y="908"/>
                  </a:lnTo>
                  <a:lnTo>
                    <a:pt x="615" y="904"/>
                  </a:lnTo>
                  <a:lnTo>
                    <a:pt x="617" y="899"/>
                  </a:lnTo>
                  <a:lnTo>
                    <a:pt x="617" y="899"/>
                  </a:lnTo>
                  <a:lnTo>
                    <a:pt x="621" y="893"/>
                  </a:lnTo>
                  <a:lnTo>
                    <a:pt x="621" y="886"/>
                  </a:lnTo>
                  <a:lnTo>
                    <a:pt x="621" y="886"/>
                  </a:lnTo>
                  <a:lnTo>
                    <a:pt x="621" y="886"/>
                  </a:lnTo>
                  <a:lnTo>
                    <a:pt x="622" y="886"/>
                  </a:lnTo>
                  <a:lnTo>
                    <a:pt x="626" y="888"/>
                  </a:lnTo>
                  <a:lnTo>
                    <a:pt x="628" y="888"/>
                  </a:lnTo>
                  <a:lnTo>
                    <a:pt x="628" y="888"/>
                  </a:lnTo>
                  <a:lnTo>
                    <a:pt x="630" y="877"/>
                  </a:lnTo>
                  <a:lnTo>
                    <a:pt x="632" y="875"/>
                  </a:lnTo>
                  <a:lnTo>
                    <a:pt x="632" y="877"/>
                  </a:lnTo>
                  <a:lnTo>
                    <a:pt x="632" y="877"/>
                  </a:lnTo>
                  <a:lnTo>
                    <a:pt x="632" y="882"/>
                  </a:lnTo>
                  <a:lnTo>
                    <a:pt x="634" y="890"/>
                  </a:lnTo>
                  <a:lnTo>
                    <a:pt x="634" y="890"/>
                  </a:lnTo>
                  <a:lnTo>
                    <a:pt x="634" y="890"/>
                  </a:lnTo>
                  <a:lnTo>
                    <a:pt x="635" y="888"/>
                  </a:lnTo>
                  <a:lnTo>
                    <a:pt x="635" y="882"/>
                  </a:lnTo>
                  <a:lnTo>
                    <a:pt x="635" y="882"/>
                  </a:lnTo>
                  <a:lnTo>
                    <a:pt x="639" y="880"/>
                  </a:lnTo>
                  <a:lnTo>
                    <a:pt x="641" y="878"/>
                  </a:lnTo>
                  <a:lnTo>
                    <a:pt x="641" y="878"/>
                  </a:lnTo>
                  <a:lnTo>
                    <a:pt x="641" y="875"/>
                  </a:lnTo>
                  <a:lnTo>
                    <a:pt x="641" y="871"/>
                  </a:lnTo>
                  <a:lnTo>
                    <a:pt x="639" y="867"/>
                  </a:lnTo>
                  <a:lnTo>
                    <a:pt x="639" y="865"/>
                  </a:lnTo>
                  <a:lnTo>
                    <a:pt x="639" y="865"/>
                  </a:lnTo>
                  <a:lnTo>
                    <a:pt x="639" y="865"/>
                  </a:lnTo>
                  <a:lnTo>
                    <a:pt x="647" y="869"/>
                  </a:lnTo>
                  <a:lnTo>
                    <a:pt x="650" y="873"/>
                  </a:lnTo>
                  <a:lnTo>
                    <a:pt x="650" y="873"/>
                  </a:lnTo>
                  <a:lnTo>
                    <a:pt x="652" y="873"/>
                  </a:lnTo>
                  <a:lnTo>
                    <a:pt x="652" y="871"/>
                  </a:lnTo>
                  <a:lnTo>
                    <a:pt x="650" y="862"/>
                  </a:lnTo>
                  <a:lnTo>
                    <a:pt x="650" y="854"/>
                  </a:lnTo>
                  <a:lnTo>
                    <a:pt x="650" y="853"/>
                  </a:lnTo>
                  <a:lnTo>
                    <a:pt x="650" y="854"/>
                  </a:lnTo>
                  <a:lnTo>
                    <a:pt x="650" y="854"/>
                  </a:lnTo>
                  <a:lnTo>
                    <a:pt x="654" y="862"/>
                  </a:lnTo>
                  <a:lnTo>
                    <a:pt x="658" y="867"/>
                  </a:lnTo>
                  <a:lnTo>
                    <a:pt x="658" y="867"/>
                  </a:lnTo>
                  <a:lnTo>
                    <a:pt x="660" y="867"/>
                  </a:lnTo>
                  <a:lnTo>
                    <a:pt x="660" y="867"/>
                  </a:lnTo>
                  <a:lnTo>
                    <a:pt x="658" y="864"/>
                  </a:lnTo>
                  <a:lnTo>
                    <a:pt x="656" y="858"/>
                  </a:lnTo>
                  <a:lnTo>
                    <a:pt x="656" y="853"/>
                  </a:lnTo>
                  <a:lnTo>
                    <a:pt x="656" y="853"/>
                  </a:lnTo>
                  <a:lnTo>
                    <a:pt x="660" y="847"/>
                  </a:lnTo>
                  <a:lnTo>
                    <a:pt x="661" y="840"/>
                  </a:lnTo>
                  <a:lnTo>
                    <a:pt x="661" y="840"/>
                  </a:lnTo>
                  <a:lnTo>
                    <a:pt x="661" y="838"/>
                  </a:lnTo>
                  <a:lnTo>
                    <a:pt x="661" y="840"/>
                  </a:lnTo>
                  <a:lnTo>
                    <a:pt x="663" y="845"/>
                  </a:lnTo>
                  <a:lnTo>
                    <a:pt x="667" y="851"/>
                  </a:lnTo>
                  <a:lnTo>
                    <a:pt x="667" y="853"/>
                  </a:lnTo>
                  <a:lnTo>
                    <a:pt x="667" y="853"/>
                  </a:lnTo>
                  <a:lnTo>
                    <a:pt x="667" y="847"/>
                  </a:lnTo>
                  <a:lnTo>
                    <a:pt x="669" y="845"/>
                  </a:lnTo>
                  <a:lnTo>
                    <a:pt x="673" y="845"/>
                  </a:lnTo>
                  <a:lnTo>
                    <a:pt x="676" y="845"/>
                  </a:lnTo>
                  <a:lnTo>
                    <a:pt x="676" y="845"/>
                  </a:lnTo>
                  <a:lnTo>
                    <a:pt x="687" y="847"/>
                  </a:lnTo>
                  <a:lnTo>
                    <a:pt x="689" y="847"/>
                  </a:lnTo>
                  <a:lnTo>
                    <a:pt x="693" y="841"/>
                  </a:lnTo>
                  <a:lnTo>
                    <a:pt x="693" y="841"/>
                  </a:lnTo>
                  <a:lnTo>
                    <a:pt x="695" y="841"/>
                  </a:lnTo>
                  <a:lnTo>
                    <a:pt x="697" y="840"/>
                  </a:lnTo>
                  <a:lnTo>
                    <a:pt x="697" y="840"/>
                  </a:lnTo>
                  <a:lnTo>
                    <a:pt x="697" y="838"/>
                  </a:lnTo>
                  <a:lnTo>
                    <a:pt x="697" y="838"/>
                  </a:lnTo>
                  <a:lnTo>
                    <a:pt x="698" y="832"/>
                  </a:lnTo>
                  <a:lnTo>
                    <a:pt x="700" y="828"/>
                  </a:lnTo>
                  <a:lnTo>
                    <a:pt x="700" y="828"/>
                  </a:lnTo>
                  <a:lnTo>
                    <a:pt x="702" y="825"/>
                  </a:lnTo>
                  <a:lnTo>
                    <a:pt x="702" y="821"/>
                  </a:lnTo>
                  <a:lnTo>
                    <a:pt x="702" y="819"/>
                  </a:lnTo>
                  <a:lnTo>
                    <a:pt x="702" y="819"/>
                  </a:lnTo>
                  <a:lnTo>
                    <a:pt x="698" y="819"/>
                  </a:lnTo>
                  <a:lnTo>
                    <a:pt x="695" y="821"/>
                  </a:lnTo>
                  <a:lnTo>
                    <a:pt x="695" y="821"/>
                  </a:lnTo>
                  <a:lnTo>
                    <a:pt x="700" y="814"/>
                  </a:lnTo>
                  <a:lnTo>
                    <a:pt x="700" y="814"/>
                  </a:lnTo>
                  <a:lnTo>
                    <a:pt x="700" y="812"/>
                  </a:lnTo>
                  <a:lnTo>
                    <a:pt x="702" y="808"/>
                  </a:lnTo>
                  <a:lnTo>
                    <a:pt x="702" y="808"/>
                  </a:lnTo>
                  <a:lnTo>
                    <a:pt x="708" y="804"/>
                  </a:lnTo>
                  <a:lnTo>
                    <a:pt x="710" y="802"/>
                  </a:lnTo>
                  <a:lnTo>
                    <a:pt x="706" y="799"/>
                  </a:lnTo>
                  <a:lnTo>
                    <a:pt x="706" y="799"/>
                  </a:lnTo>
                  <a:lnTo>
                    <a:pt x="702" y="795"/>
                  </a:lnTo>
                  <a:lnTo>
                    <a:pt x="700" y="797"/>
                  </a:lnTo>
                  <a:lnTo>
                    <a:pt x="698" y="799"/>
                  </a:lnTo>
                  <a:lnTo>
                    <a:pt x="697" y="802"/>
                  </a:lnTo>
                  <a:lnTo>
                    <a:pt x="697" y="802"/>
                  </a:lnTo>
                  <a:lnTo>
                    <a:pt x="693" y="801"/>
                  </a:lnTo>
                  <a:lnTo>
                    <a:pt x="689" y="799"/>
                  </a:lnTo>
                  <a:lnTo>
                    <a:pt x="689" y="799"/>
                  </a:lnTo>
                  <a:lnTo>
                    <a:pt x="686" y="801"/>
                  </a:lnTo>
                  <a:lnTo>
                    <a:pt x="682" y="802"/>
                  </a:lnTo>
                  <a:lnTo>
                    <a:pt x="682" y="802"/>
                  </a:lnTo>
                  <a:lnTo>
                    <a:pt x="686" y="801"/>
                  </a:lnTo>
                  <a:lnTo>
                    <a:pt x="687" y="797"/>
                  </a:lnTo>
                  <a:lnTo>
                    <a:pt x="687" y="797"/>
                  </a:lnTo>
                  <a:lnTo>
                    <a:pt x="691" y="797"/>
                  </a:lnTo>
                  <a:lnTo>
                    <a:pt x="693" y="795"/>
                  </a:lnTo>
                  <a:lnTo>
                    <a:pt x="695" y="795"/>
                  </a:lnTo>
                  <a:lnTo>
                    <a:pt x="695" y="795"/>
                  </a:lnTo>
                  <a:lnTo>
                    <a:pt x="695" y="788"/>
                  </a:lnTo>
                  <a:lnTo>
                    <a:pt x="693" y="782"/>
                  </a:lnTo>
                  <a:lnTo>
                    <a:pt x="693" y="782"/>
                  </a:lnTo>
                  <a:lnTo>
                    <a:pt x="691" y="782"/>
                  </a:lnTo>
                  <a:lnTo>
                    <a:pt x="691" y="782"/>
                  </a:lnTo>
                  <a:lnTo>
                    <a:pt x="691" y="786"/>
                  </a:lnTo>
                  <a:lnTo>
                    <a:pt x="689" y="788"/>
                  </a:lnTo>
                  <a:lnTo>
                    <a:pt x="689" y="789"/>
                  </a:lnTo>
                  <a:lnTo>
                    <a:pt x="689" y="789"/>
                  </a:lnTo>
                  <a:lnTo>
                    <a:pt x="687" y="784"/>
                  </a:lnTo>
                  <a:lnTo>
                    <a:pt x="687" y="782"/>
                  </a:lnTo>
                  <a:lnTo>
                    <a:pt x="686" y="782"/>
                  </a:lnTo>
                  <a:lnTo>
                    <a:pt x="686" y="782"/>
                  </a:lnTo>
                  <a:lnTo>
                    <a:pt x="680" y="786"/>
                  </a:lnTo>
                  <a:lnTo>
                    <a:pt x="678" y="788"/>
                  </a:lnTo>
                  <a:lnTo>
                    <a:pt x="678" y="786"/>
                  </a:lnTo>
                  <a:lnTo>
                    <a:pt x="678" y="786"/>
                  </a:lnTo>
                  <a:lnTo>
                    <a:pt x="682" y="782"/>
                  </a:lnTo>
                  <a:lnTo>
                    <a:pt x="684" y="780"/>
                  </a:lnTo>
                  <a:lnTo>
                    <a:pt x="682" y="780"/>
                  </a:lnTo>
                  <a:lnTo>
                    <a:pt x="682" y="780"/>
                  </a:lnTo>
                  <a:lnTo>
                    <a:pt x="678" y="782"/>
                  </a:lnTo>
                  <a:lnTo>
                    <a:pt x="676" y="784"/>
                  </a:lnTo>
                  <a:lnTo>
                    <a:pt x="676" y="782"/>
                  </a:lnTo>
                  <a:lnTo>
                    <a:pt x="676" y="782"/>
                  </a:lnTo>
                  <a:lnTo>
                    <a:pt x="684" y="778"/>
                  </a:lnTo>
                  <a:lnTo>
                    <a:pt x="687" y="773"/>
                  </a:lnTo>
                  <a:lnTo>
                    <a:pt x="691" y="767"/>
                  </a:lnTo>
                  <a:lnTo>
                    <a:pt x="689" y="760"/>
                  </a:lnTo>
                  <a:lnTo>
                    <a:pt x="689" y="760"/>
                  </a:lnTo>
                  <a:lnTo>
                    <a:pt x="687" y="760"/>
                  </a:lnTo>
                  <a:lnTo>
                    <a:pt x="686" y="764"/>
                  </a:lnTo>
                  <a:lnTo>
                    <a:pt x="684" y="765"/>
                  </a:lnTo>
                  <a:lnTo>
                    <a:pt x="684" y="765"/>
                  </a:lnTo>
                  <a:lnTo>
                    <a:pt x="684" y="765"/>
                  </a:lnTo>
                  <a:lnTo>
                    <a:pt x="686" y="760"/>
                  </a:lnTo>
                  <a:lnTo>
                    <a:pt x="687" y="756"/>
                  </a:lnTo>
                  <a:lnTo>
                    <a:pt x="693" y="756"/>
                  </a:lnTo>
                  <a:lnTo>
                    <a:pt x="697" y="758"/>
                  </a:lnTo>
                  <a:lnTo>
                    <a:pt x="697" y="758"/>
                  </a:lnTo>
                  <a:lnTo>
                    <a:pt x="698" y="756"/>
                  </a:lnTo>
                  <a:lnTo>
                    <a:pt x="700" y="752"/>
                  </a:lnTo>
                  <a:lnTo>
                    <a:pt x="706" y="738"/>
                  </a:lnTo>
                  <a:lnTo>
                    <a:pt x="706" y="738"/>
                  </a:lnTo>
                  <a:lnTo>
                    <a:pt x="706" y="738"/>
                  </a:lnTo>
                  <a:lnTo>
                    <a:pt x="706" y="738"/>
                  </a:lnTo>
                  <a:lnTo>
                    <a:pt x="704" y="743"/>
                  </a:lnTo>
                  <a:lnTo>
                    <a:pt x="700" y="756"/>
                  </a:lnTo>
                  <a:lnTo>
                    <a:pt x="700" y="756"/>
                  </a:lnTo>
                  <a:lnTo>
                    <a:pt x="700" y="762"/>
                  </a:lnTo>
                  <a:lnTo>
                    <a:pt x="700" y="765"/>
                  </a:lnTo>
                  <a:lnTo>
                    <a:pt x="704" y="767"/>
                  </a:lnTo>
                  <a:lnTo>
                    <a:pt x="708" y="771"/>
                  </a:lnTo>
                  <a:lnTo>
                    <a:pt x="708" y="771"/>
                  </a:lnTo>
                  <a:lnTo>
                    <a:pt x="708" y="764"/>
                  </a:lnTo>
                  <a:lnTo>
                    <a:pt x="710" y="762"/>
                  </a:lnTo>
                  <a:lnTo>
                    <a:pt x="710" y="764"/>
                  </a:lnTo>
                  <a:lnTo>
                    <a:pt x="710" y="764"/>
                  </a:lnTo>
                  <a:lnTo>
                    <a:pt x="715" y="771"/>
                  </a:lnTo>
                  <a:lnTo>
                    <a:pt x="715" y="771"/>
                  </a:lnTo>
                  <a:lnTo>
                    <a:pt x="715" y="771"/>
                  </a:lnTo>
                  <a:lnTo>
                    <a:pt x="715" y="769"/>
                  </a:lnTo>
                  <a:lnTo>
                    <a:pt x="715" y="764"/>
                  </a:lnTo>
                  <a:lnTo>
                    <a:pt x="715" y="756"/>
                  </a:lnTo>
                  <a:lnTo>
                    <a:pt x="715" y="751"/>
                  </a:lnTo>
                  <a:lnTo>
                    <a:pt x="715" y="751"/>
                  </a:lnTo>
                  <a:lnTo>
                    <a:pt x="715" y="749"/>
                  </a:lnTo>
                  <a:lnTo>
                    <a:pt x="717" y="749"/>
                  </a:lnTo>
                  <a:lnTo>
                    <a:pt x="717" y="752"/>
                  </a:lnTo>
                  <a:lnTo>
                    <a:pt x="719" y="764"/>
                  </a:lnTo>
                  <a:lnTo>
                    <a:pt x="719" y="764"/>
                  </a:lnTo>
                  <a:lnTo>
                    <a:pt x="719" y="765"/>
                  </a:lnTo>
                  <a:lnTo>
                    <a:pt x="719" y="764"/>
                  </a:lnTo>
                  <a:lnTo>
                    <a:pt x="719" y="758"/>
                  </a:lnTo>
                  <a:lnTo>
                    <a:pt x="719" y="758"/>
                  </a:lnTo>
                  <a:lnTo>
                    <a:pt x="719" y="756"/>
                  </a:lnTo>
                  <a:lnTo>
                    <a:pt x="721" y="756"/>
                  </a:lnTo>
                  <a:lnTo>
                    <a:pt x="723" y="760"/>
                  </a:lnTo>
                  <a:lnTo>
                    <a:pt x="724" y="764"/>
                  </a:lnTo>
                  <a:lnTo>
                    <a:pt x="724" y="764"/>
                  </a:lnTo>
                  <a:lnTo>
                    <a:pt x="726" y="764"/>
                  </a:lnTo>
                  <a:lnTo>
                    <a:pt x="726" y="764"/>
                  </a:lnTo>
                  <a:lnTo>
                    <a:pt x="728" y="758"/>
                  </a:lnTo>
                  <a:lnTo>
                    <a:pt x="734" y="758"/>
                  </a:lnTo>
                  <a:lnTo>
                    <a:pt x="734" y="758"/>
                  </a:lnTo>
                  <a:lnTo>
                    <a:pt x="739" y="756"/>
                  </a:lnTo>
                  <a:lnTo>
                    <a:pt x="741" y="752"/>
                  </a:lnTo>
                  <a:lnTo>
                    <a:pt x="741" y="752"/>
                  </a:lnTo>
                  <a:lnTo>
                    <a:pt x="747" y="747"/>
                  </a:lnTo>
                  <a:lnTo>
                    <a:pt x="750" y="743"/>
                  </a:lnTo>
                  <a:lnTo>
                    <a:pt x="754" y="741"/>
                  </a:lnTo>
                  <a:lnTo>
                    <a:pt x="761" y="743"/>
                  </a:lnTo>
                  <a:lnTo>
                    <a:pt x="761" y="743"/>
                  </a:lnTo>
                  <a:lnTo>
                    <a:pt x="761" y="743"/>
                  </a:lnTo>
                  <a:lnTo>
                    <a:pt x="761" y="745"/>
                  </a:lnTo>
                  <a:lnTo>
                    <a:pt x="756" y="745"/>
                  </a:lnTo>
                  <a:lnTo>
                    <a:pt x="750" y="745"/>
                  </a:lnTo>
                  <a:lnTo>
                    <a:pt x="749" y="747"/>
                  </a:lnTo>
                  <a:lnTo>
                    <a:pt x="749" y="747"/>
                  </a:lnTo>
                  <a:lnTo>
                    <a:pt x="747" y="754"/>
                  </a:lnTo>
                  <a:lnTo>
                    <a:pt x="747" y="758"/>
                  </a:lnTo>
                  <a:lnTo>
                    <a:pt x="749" y="760"/>
                  </a:lnTo>
                  <a:lnTo>
                    <a:pt x="749" y="760"/>
                  </a:lnTo>
                  <a:lnTo>
                    <a:pt x="754" y="764"/>
                  </a:lnTo>
                  <a:lnTo>
                    <a:pt x="758" y="764"/>
                  </a:lnTo>
                  <a:lnTo>
                    <a:pt x="761" y="764"/>
                  </a:lnTo>
                  <a:lnTo>
                    <a:pt x="761" y="764"/>
                  </a:lnTo>
                  <a:lnTo>
                    <a:pt x="763" y="760"/>
                  </a:lnTo>
                  <a:lnTo>
                    <a:pt x="765" y="760"/>
                  </a:lnTo>
                  <a:lnTo>
                    <a:pt x="771" y="760"/>
                  </a:lnTo>
                  <a:lnTo>
                    <a:pt x="771" y="760"/>
                  </a:lnTo>
                  <a:lnTo>
                    <a:pt x="758" y="771"/>
                  </a:lnTo>
                  <a:lnTo>
                    <a:pt x="752" y="775"/>
                  </a:lnTo>
                  <a:lnTo>
                    <a:pt x="752" y="775"/>
                  </a:lnTo>
                  <a:lnTo>
                    <a:pt x="754" y="775"/>
                  </a:lnTo>
                  <a:lnTo>
                    <a:pt x="754" y="775"/>
                  </a:lnTo>
                  <a:lnTo>
                    <a:pt x="765" y="771"/>
                  </a:lnTo>
                  <a:lnTo>
                    <a:pt x="774" y="764"/>
                  </a:lnTo>
                  <a:lnTo>
                    <a:pt x="774" y="764"/>
                  </a:lnTo>
                  <a:lnTo>
                    <a:pt x="774" y="764"/>
                  </a:lnTo>
                  <a:lnTo>
                    <a:pt x="774" y="764"/>
                  </a:lnTo>
                  <a:lnTo>
                    <a:pt x="774" y="767"/>
                  </a:lnTo>
                  <a:lnTo>
                    <a:pt x="771" y="777"/>
                  </a:lnTo>
                  <a:lnTo>
                    <a:pt x="771" y="777"/>
                  </a:lnTo>
                  <a:lnTo>
                    <a:pt x="771" y="777"/>
                  </a:lnTo>
                  <a:lnTo>
                    <a:pt x="773" y="777"/>
                  </a:lnTo>
                  <a:lnTo>
                    <a:pt x="776" y="775"/>
                  </a:lnTo>
                  <a:lnTo>
                    <a:pt x="780" y="775"/>
                  </a:lnTo>
                  <a:lnTo>
                    <a:pt x="780" y="775"/>
                  </a:lnTo>
                  <a:lnTo>
                    <a:pt x="784" y="775"/>
                  </a:lnTo>
                  <a:lnTo>
                    <a:pt x="787" y="773"/>
                  </a:lnTo>
                  <a:lnTo>
                    <a:pt x="789" y="773"/>
                  </a:lnTo>
                  <a:lnTo>
                    <a:pt x="791" y="773"/>
                  </a:lnTo>
                  <a:lnTo>
                    <a:pt x="791" y="773"/>
                  </a:lnTo>
                  <a:lnTo>
                    <a:pt x="787" y="780"/>
                  </a:lnTo>
                  <a:lnTo>
                    <a:pt x="787" y="786"/>
                  </a:lnTo>
                  <a:lnTo>
                    <a:pt x="787" y="786"/>
                  </a:lnTo>
                  <a:lnTo>
                    <a:pt x="789" y="788"/>
                  </a:lnTo>
                  <a:lnTo>
                    <a:pt x="789" y="788"/>
                  </a:lnTo>
                  <a:lnTo>
                    <a:pt x="793" y="786"/>
                  </a:lnTo>
                  <a:lnTo>
                    <a:pt x="793" y="786"/>
                  </a:lnTo>
                  <a:lnTo>
                    <a:pt x="800" y="789"/>
                  </a:lnTo>
                  <a:lnTo>
                    <a:pt x="800" y="789"/>
                  </a:lnTo>
                  <a:lnTo>
                    <a:pt x="806" y="789"/>
                  </a:lnTo>
                  <a:lnTo>
                    <a:pt x="808" y="789"/>
                  </a:lnTo>
                  <a:lnTo>
                    <a:pt x="810" y="788"/>
                  </a:lnTo>
                  <a:lnTo>
                    <a:pt x="813" y="784"/>
                  </a:lnTo>
                  <a:lnTo>
                    <a:pt x="813" y="784"/>
                  </a:lnTo>
                  <a:lnTo>
                    <a:pt x="819" y="769"/>
                  </a:lnTo>
                  <a:lnTo>
                    <a:pt x="823" y="764"/>
                  </a:lnTo>
                  <a:lnTo>
                    <a:pt x="826" y="758"/>
                  </a:lnTo>
                  <a:lnTo>
                    <a:pt x="826" y="758"/>
                  </a:lnTo>
                  <a:lnTo>
                    <a:pt x="830" y="756"/>
                  </a:lnTo>
                  <a:lnTo>
                    <a:pt x="828" y="760"/>
                  </a:lnTo>
                  <a:lnTo>
                    <a:pt x="825" y="765"/>
                  </a:lnTo>
                  <a:lnTo>
                    <a:pt x="823" y="769"/>
                  </a:lnTo>
                  <a:lnTo>
                    <a:pt x="823" y="769"/>
                  </a:lnTo>
                  <a:lnTo>
                    <a:pt x="825" y="775"/>
                  </a:lnTo>
                  <a:lnTo>
                    <a:pt x="825" y="777"/>
                  </a:lnTo>
                  <a:lnTo>
                    <a:pt x="825" y="780"/>
                  </a:lnTo>
                  <a:lnTo>
                    <a:pt x="825" y="780"/>
                  </a:lnTo>
                  <a:lnTo>
                    <a:pt x="823" y="784"/>
                  </a:lnTo>
                  <a:lnTo>
                    <a:pt x="826" y="789"/>
                  </a:lnTo>
                  <a:lnTo>
                    <a:pt x="830" y="793"/>
                  </a:lnTo>
                  <a:lnTo>
                    <a:pt x="836" y="795"/>
                  </a:lnTo>
                  <a:lnTo>
                    <a:pt x="836" y="795"/>
                  </a:lnTo>
                  <a:lnTo>
                    <a:pt x="841" y="793"/>
                  </a:lnTo>
                  <a:lnTo>
                    <a:pt x="847" y="795"/>
                  </a:lnTo>
                  <a:lnTo>
                    <a:pt x="852" y="797"/>
                  </a:lnTo>
                  <a:lnTo>
                    <a:pt x="856" y="802"/>
                  </a:lnTo>
                  <a:lnTo>
                    <a:pt x="856" y="802"/>
                  </a:lnTo>
                  <a:lnTo>
                    <a:pt x="858" y="804"/>
                  </a:lnTo>
                  <a:lnTo>
                    <a:pt x="860" y="806"/>
                  </a:lnTo>
                  <a:lnTo>
                    <a:pt x="865" y="804"/>
                  </a:lnTo>
                  <a:lnTo>
                    <a:pt x="875" y="799"/>
                  </a:lnTo>
                  <a:lnTo>
                    <a:pt x="875" y="799"/>
                  </a:lnTo>
                  <a:lnTo>
                    <a:pt x="886" y="795"/>
                  </a:lnTo>
                  <a:lnTo>
                    <a:pt x="897" y="791"/>
                  </a:lnTo>
                  <a:lnTo>
                    <a:pt x="897" y="791"/>
                  </a:lnTo>
                  <a:lnTo>
                    <a:pt x="906" y="786"/>
                  </a:lnTo>
                  <a:lnTo>
                    <a:pt x="919" y="784"/>
                  </a:lnTo>
                  <a:lnTo>
                    <a:pt x="919" y="784"/>
                  </a:lnTo>
                  <a:lnTo>
                    <a:pt x="932" y="784"/>
                  </a:lnTo>
                  <a:lnTo>
                    <a:pt x="938" y="784"/>
                  </a:lnTo>
                  <a:lnTo>
                    <a:pt x="945" y="786"/>
                  </a:lnTo>
                  <a:lnTo>
                    <a:pt x="945" y="786"/>
                  </a:lnTo>
                  <a:lnTo>
                    <a:pt x="951" y="786"/>
                  </a:lnTo>
                  <a:lnTo>
                    <a:pt x="954" y="782"/>
                  </a:lnTo>
                  <a:lnTo>
                    <a:pt x="956" y="778"/>
                  </a:lnTo>
                  <a:lnTo>
                    <a:pt x="958" y="773"/>
                  </a:lnTo>
                  <a:lnTo>
                    <a:pt x="958" y="773"/>
                  </a:lnTo>
                  <a:lnTo>
                    <a:pt x="958" y="771"/>
                  </a:lnTo>
                  <a:lnTo>
                    <a:pt x="958" y="771"/>
                  </a:lnTo>
                  <a:lnTo>
                    <a:pt x="962" y="773"/>
                  </a:lnTo>
                  <a:lnTo>
                    <a:pt x="964" y="780"/>
                  </a:lnTo>
                  <a:lnTo>
                    <a:pt x="964" y="786"/>
                  </a:lnTo>
                  <a:lnTo>
                    <a:pt x="962" y="789"/>
                  </a:lnTo>
                  <a:lnTo>
                    <a:pt x="962" y="789"/>
                  </a:lnTo>
                  <a:lnTo>
                    <a:pt x="962" y="791"/>
                  </a:lnTo>
                  <a:lnTo>
                    <a:pt x="964" y="791"/>
                  </a:lnTo>
                  <a:lnTo>
                    <a:pt x="971" y="793"/>
                  </a:lnTo>
                  <a:lnTo>
                    <a:pt x="989" y="793"/>
                  </a:lnTo>
                  <a:lnTo>
                    <a:pt x="989" y="793"/>
                  </a:lnTo>
                  <a:lnTo>
                    <a:pt x="997" y="791"/>
                  </a:lnTo>
                  <a:lnTo>
                    <a:pt x="1004" y="789"/>
                  </a:lnTo>
                  <a:lnTo>
                    <a:pt x="1010" y="786"/>
                  </a:lnTo>
                  <a:lnTo>
                    <a:pt x="1015" y="780"/>
                  </a:lnTo>
                  <a:lnTo>
                    <a:pt x="1015" y="780"/>
                  </a:lnTo>
                  <a:lnTo>
                    <a:pt x="1019" y="775"/>
                  </a:lnTo>
                  <a:lnTo>
                    <a:pt x="1023" y="769"/>
                  </a:lnTo>
                  <a:lnTo>
                    <a:pt x="1023" y="769"/>
                  </a:lnTo>
                  <a:lnTo>
                    <a:pt x="1025" y="762"/>
                  </a:lnTo>
                  <a:lnTo>
                    <a:pt x="1027" y="760"/>
                  </a:lnTo>
                  <a:lnTo>
                    <a:pt x="1028" y="758"/>
                  </a:lnTo>
                  <a:lnTo>
                    <a:pt x="1028" y="758"/>
                  </a:lnTo>
                  <a:lnTo>
                    <a:pt x="1032" y="758"/>
                  </a:lnTo>
                  <a:lnTo>
                    <a:pt x="1036" y="760"/>
                  </a:lnTo>
                  <a:lnTo>
                    <a:pt x="1038" y="764"/>
                  </a:lnTo>
                  <a:lnTo>
                    <a:pt x="1040" y="765"/>
                  </a:lnTo>
                  <a:lnTo>
                    <a:pt x="1040" y="765"/>
                  </a:lnTo>
                  <a:lnTo>
                    <a:pt x="1051" y="765"/>
                  </a:lnTo>
                  <a:lnTo>
                    <a:pt x="1054" y="765"/>
                  </a:lnTo>
                  <a:lnTo>
                    <a:pt x="1054" y="765"/>
                  </a:lnTo>
                  <a:lnTo>
                    <a:pt x="1052" y="765"/>
                  </a:lnTo>
                  <a:lnTo>
                    <a:pt x="1052" y="765"/>
                  </a:lnTo>
                  <a:lnTo>
                    <a:pt x="1045" y="767"/>
                  </a:lnTo>
                  <a:lnTo>
                    <a:pt x="1041" y="767"/>
                  </a:lnTo>
                  <a:lnTo>
                    <a:pt x="1040" y="769"/>
                  </a:lnTo>
                  <a:lnTo>
                    <a:pt x="1040" y="769"/>
                  </a:lnTo>
                  <a:lnTo>
                    <a:pt x="1040" y="769"/>
                  </a:lnTo>
                  <a:lnTo>
                    <a:pt x="1043" y="777"/>
                  </a:lnTo>
                  <a:lnTo>
                    <a:pt x="1045" y="782"/>
                  </a:lnTo>
                  <a:lnTo>
                    <a:pt x="1045" y="782"/>
                  </a:lnTo>
                  <a:lnTo>
                    <a:pt x="1045" y="784"/>
                  </a:lnTo>
                  <a:lnTo>
                    <a:pt x="1043" y="782"/>
                  </a:lnTo>
                  <a:lnTo>
                    <a:pt x="1041" y="778"/>
                  </a:lnTo>
                  <a:lnTo>
                    <a:pt x="1038" y="767"/>
                  </a:lnTo>
                  <a:lnTo>
                    <a:pt x="1038" y="767"/>
                  </a:lnTo>
                  <a:lnTo>
                    <a:pt x="1034" y="764"/>
                  </a:lnTo>
                  <a:lnTo>
                    <a:pt x="1030" y="764"/>
                  </a:lnTo>
                  <a:lnTo>
                    <a:pt x="1028" y="765"/>
                  </a:lnTo>
                  <a:lnTo>
                    <a:pt x="1028" y="769"/>
                  </a:lnTo>
                  <a:lnTo>
                    <a:pt x="1028" y="769"/>
                  </a:lnTo>
                  <a:lnTo>
                    <a:pt x="1032" y="777"/>
                  </a:lnTo>
                  <a:lnTo>
                    <a:pt x="1034" y="780"/>
                  </a:lnTo>
                  <a:lnTo>
                    <a:pt x="1034" y="786"/>
                  </a:lnTo>
                  <a:lnTo>
                    <a:pt x="1034" y="786"/>
                  </a:lnTo>
                  <a:lnTo>
                    <a:pt x="1034" y="789"/>
                  </a:lnTo>
                  <a:lnTo>
                    <a:pt x="1032" y="791"/>
                  </a:lnTo>
                  <a:lnTo>
                    <a:pt x="1027" y="797"/>
                  </a:lnTo>
                  <a:lnTo>
                    <a:pt x="1027" y="797"/>
                  </a:lnTo>
                  <a:lnTo>
                    <a:pt x="1025" y="799"/>
                  </a:lnTo>
                  <a:lnTo>
                    <a:pt x="1025" y="799"/>
                  </a:lnTo>
                  <a:lnTo>
                    <a:pt x="1028" y="799"/>
                  </a:lnTo>
                  <a:lnTo>
                    <a:pt x="1036" y="801"/>
                  </a:lnTo>
                  <a:lnTo>
                    <a:pt x="1041" y="801"/>
                  </a:lnTo>
                  <a:lnTo>
                    <a:pt x="1041" y="801"/>
                  </a:lnTo>
                  <a:lnTo>
                    <a:pt x="1051" y="802"/>
                  </a:lnTo>
                  <a:lnTo>
                    <a:pt x="1058" y="806"/>
                  </a:lnTo>
                  <a:lnTo>
                    <a:pt x="1058" y="806"/>
                  </a:lnTo>
                  <a:lnTo>
                    <a:pt x="1065" y="808"/>
                  </a:lnTo>
                  <a:lnTo>
                    <a:pt x="1075" y="808"/>
                  </a:lnTo>
                  <a:lnTo>
                    <a:pt x="1075" y="808"/>
                  </a:lnTo>
                  <a:lnTo>
                    <a:pt x="1080" y="810"/>
                  </a:lnTo>
                  <a:lnTo>
                    <a:pt x="1088" y="806"/>
                  </a:lnTo>
                  <a:lnTo>
                    <a:pt x="1088" y="806"/>
                  </a:lnTo>
                  <a:lnTo>
                    <a:pt x="1088" y="806"/>
                  </a:lnTo>
                  <a:lnTo>
                    <a:pt x="1088" y="808"/>
                  </a:lnTo>
                  <a:lnTo>
                    <a:pt x="1086" y="812"/>
                  </a:lnTo>
                  <a:lnTo>
                    <a:pt x="1086" y="812"/>
                  </a:lnTo>
                  <a:lnTo>
                    <a:pt x="1086" y="812"/>
                  </a:lnTo>
                  <a:lnTo>
                    <a:pt x="1093" y="814"/>
                  </a:lnTo>
                  <a:lnTo>
                    <a:pt x="1101" y="815"/>
                  </a:lnTo>
                  <a:lnTo>
                    <a:pt x="1108" y="817"/>
                  </a:lnTo>
                  <a:lnTo>
                    <a:pt x="1114" y="823"/>
                  </a:lnTo>
                  <a:lnTo>
                    <a:pt x="1114" y="823"/>
                  </a:lnTo>
                  <a:lnTo>
                    <a:pt x="1117" y="828"/>
                  </a:lnTo>
                  <a:lnTo>
                    <a:pt x="1125" y="832"/>
                  </a:lnTo>
                  <a:lnTo>
                    <a:pt x="1130" y="834"/>
                  </a:lnTo>
                  <a:lnTo>
                    <a:pt x="1138" y="832"/>
                  </a:lnTo>
                  <a:lnTo>
                    <a:pt x="1138" y="832"/>
                  </a:lnTo>
                  <a:lnTo>
                    <a:pt x="1140" y="832"/>
                  </a:lnTo>
                  <a:lnTo>
                    <a:pt x="1138" y="834"/>
                  </a:lnTo>
                  <a:lnTo>
                    <a:pt x="1132" y="838"/>
                  </a:lnTo>
                  <a:lnTo>
                    <a:pt x="1132" y="838"/>
                  </a:lnTo>
                  <a:lnTo>
                    <a:pt x="1130" y="840"/>
                  </a:lnTo>
                  <a:lnTo>
                    <a:pt x="1132" y="841"/>
                  </a:lnTo>
                  <a:lnTo>
                    <a:pt x="1143" y="843"/>
                  </a:lnTo>
                  <a:lnTo>
                    <a:pt x="1162" y="847"/>
                  </a:lnTo>
                  <a:lnTo>
                    <a:pt x="1179" y="853"/>
                  </a:lnTo>
                  <a:lnTo>
                    <a:pt x="1179" y="853"/>
                  </a:lnTo>
                  <a:lnTo>
                    <a:pt x="1182" y="854"/>
                  </a:lnTo>
                  <a:lnTo>
                    <a:pt x="1184" y="854"/>
                  </a:lnTo>
                  <a:lnTo>
                    <a:pt x="1184" y="849"/>
                  </a:lnTo>
                  <a:lnTo>
                    <a:pt x="1179" y="836"/>
                  </a:lnTo>
                  <a:lnTo>
                    <a:pt x="1179" y="836"/>
                  </a:lnTo>
                  <a:lnTo>
                    <a:pt x="1179" y="834"/>
                  </a:lnTo>
                  <a:lnTo>
                    <a:pt x="1179" y="832"/>
                  </a:lnTo>
                  <a:lnTo>
                    <a:pt x="1184" y="836"/>
                  </a:lnTo>
                  <a:lnTo>
                    <a:pt x="1188" y="840"/>
                  </a:lnTo>
                  <a:lnTo>
                    <a:pt x="1191" y="840"/>
                  </a:lnTo>
                  <a:lnTo>
                    <a:pt x="1191" y="840"/>
                  </a:lnTo>
                  <a:lnTo>
                    <a:pt x="1195" y="838"/>
                  </a:lnTo>
                  <a:lnTo>
                    <a:pt x="1197" y="836"/>
                  </a:lnTo>
                  <a:lnTo>
                    <a:pt x="1195" y="828"/>
                  </a:lnTo>
                  <a:lnTo>
                    <a:pt x="1195" y="828"/>
                  </a:lnTo>
                  <a:lnTo>
                    <a:pt x="1191" y="823"/>
                  </a:lnTo>
                  <a:lnTo>
                    <a:pt x="1186" y="819"/>
                  </a:lnTo>
                  <a:lnTo>
                    <a:pt x="1186" y="819"/>
                  </a:lnTo>
                  <a:lnTo>
                    <a:pt x="1184" y="817"/>
                  </a:lnTo>
                  <a:lnTo>
                    <a:pt x="1180" y="817"/>
                  </a:lnTo>
                  <a:lnTo>
                    <a:pt x="1175" y="819"/>
                  </a:lnTo>
                  <a:lnTo>
                    <a:pt x="1175" y="819"/>
                  </a:lnTo>
                  <a:lnTo>
                    <a:pt x="1175" y="819"/>
                  </a:lnTo>
                  <a:lnTo>
                    <a:pt x="1175" y="817"/>
                  </a:lnTo>
                  <a:lnTo>
                    <a:pt x="1177" y="814"/>
                  </a:lnTo>
                  <a:lnTo>
                    <a:pt x="1177" y="814"/>
                  </a:lnTo>
                  <a:lnTo>
                    <a:pt x="1177" y="812"/>
                  </a:lnTo>
                  <a:lnTo>
                    <a:pt x="1175" y="812"/>
                  </a:lnTo>
                  <a:lnTo>
                    <a:pt x="1171" y="812"/>
                  </a:lnTo>
                  <a:lnTo>
                    <a:pt x="1169" y="812"/>
                  </a:lnTo>
                  <a:lnTo>
                    <a:pt x="1169" y="812"/>
                  </a:lnTo>
                  <a:lnTo>
                    <a:pt x="1166" y="808"/>
                  </a:lnTo>
                  <a:lnTo>
                    <a:pt x="1162" y="808"/>
                  </a:lnTo>
                  <a:lnTo>
                    <a:pt x="1162" y="808"/>
                  </a:lnTo>
                  <a:lnTo>
                    <a:pt x="1156" y="808"/>
                  </a:lnTo>
                  <a:lnTo>
                    <a:pt x="1151" y="810"/>
                  </a:lnTo>
                  <a:lnTo>
                    <a:pt x="1147" y="812"/>
                  </a:lnTo>
                  <a:lnTo>
                    <a:pt x="1145" y="812"/>
                  </a:lnTo>
                  <a:lnTo>
                    <a:pt x="1145" y="812"/>
                  </a:lnTo>
                  <a:lnTo>
                    <a:pt x="1149" y="806"/>
                  </a:lnTo>
                  <a:lnTo>
                    <a:pt x="1147" y="802"/>
                  </a:lnTo>
                  <a:lnTo>
                    <a:pt x="1145" y="801"/>
                  </a:lnTo>
                  <a:lnTo>
                    <a:pt x="1145" y="799"/>
                  </a:lnTo>
                  <a:lnTo>
                    <a:pt x="1145" y="799"/>
                  </a:lnTo>
                  <a:lnTo>
                    <a:pt x="1147" y="799"/>
                  </a:lnTo>
                  <a:lnTo>
                    <a:pt x="1149" y="799"/>
                  </a:lnTo>
                  <a:lnTo>
                    <a:pt x="1153" y="801"/>
                  </a:lnTo>
                  <a:lnTo>
                    <a:pt x="1158" y="799"/>
                  </a:lnTo>
                  <a:lnTo>
                    <a:pt x="1158" y="799"/>
                  </a:lnTo>
                  <a:lnTo>
                    <a:pt x="1162" y="797"/>
                  </a:lnTo>
                  <a:lnTo>
                    <a:pt x="1166" y="801"/>
                  </a:lnTo>
                  <a:lnTo>
                    <a:pt x="1167" y="804"/>
                  </a:lnTo>
                  <a:lnTo>
                    <a:pt x="1169" y="806"/>
                  </a:lnTo>
                  <a:lnTo>
                    <a:pt x="1169" y="806"/>
                  </a:lnTo>
                  <a:lnTo>
                    <a:pt x="1177" y="806"/>
                  </a:lnTo>
                  <a:lnTo>
                    <a:pt x="1180" y="806"/>
                  </a:lnTo>
                  <a:lnTo>
                    <a:pt x="1182" y="804"/>
                  </a:lnTo>
                  <a:lnTo>
                    <a:pt x="1182" y="804"/>
                  </a:lnTo>
                  <a:lnTo>
                    <a:pt x="1182" y="797"/>
                  </a:lnTo>
                  <a:lnTo>
                    <a:pt x="1179" y="791"/>
                  </a:lnTo>
                  <a:lnTo>
                    <a:pt x="1179" y="791"/>
                  </a:lnTo>
                  <a:lnTo>
                    <a:pt x="1179" y="789"/>
                  </a:lnTo>
                  <a:lnTo>
                    <a:pt x="1180" y="789"/>
                  </a:lnTo>
                  <a:lnTo>
                    <a:pt x="1186" y="789"/>
                  </a:lnTo>
                  <a:lnTo>
                    <a:pt x="1191" y="789"/>
                  </a:lnTo>
                  <a:lnTo>
                    <a:pt x="1193" y="791"/>
                  </a:lnTo>
                  <a:lnTo>
                    <a:pt x="1193" y="791"/>
                  </a:lnTo>
                  <a:lnTo>
                    <a:pt x="1193" y="791"/>
                  </a:lnTo>
                  <a:lnTo>
                    <a:pt x="1188" y="799"/>
                  </a:lnTo>
                  <a:lnTo>
                    <a:pt x="1188" y="801"/>
                  </a:lnTo>
                  <a:lnTo>
                    <a:pt x="1188" y="804"/>
                  </a:lnTo>
                  <a:lnTo>
                    <a:pt x="1188" y="804"/>
                  </a:lnTo>
                  <a:lnTo>
                    <a:pt x="1193" y="812"/>
                  </a:lnTo>
                  <a:lnTo>
                    <a:pt x="1201" y="817"/>
                  </a:lnTo>
                  <a:lnTo>
                    <a:pt x="1201" y="817"/>
                  </a:lnTo>
                  <a:lnTo>
                    <a:pt x="1201" y="821"/>
                  </a:lnTo>
                  <a:lnTo>
                    <a:pt x="1201" y="823"/>
                  </a:lnTo>
                  <a:lnTo>
                    <a:pt x="1199" y="825"/>
                  </a:lnTo>
                  <a:lnTo>
                    <a:pt x="1203" y="828"/>
                  </a:lnTo>
                  <a:lnTo>
                    <a:pt x="1203" y="828"/>
                  </a:lnTo>
                  <a:lnTo>
                    <a:pt x="1206" y="828"/>
                  </a:lnTo>
                  <a:lnTo>
                    <a:pt x="1208" y="827"/>
                  </a:lnTo>
                  <a:lnTo>
                    <a:pt x="1214" y="823"/>
                  </a:lnTo>
                  <a:lnTo>
                    <a:pt x="1214" y="823"/>
                  </a:lnTo>
                  <a:lnTo>
                    <a:pt x="1217" y="821"/>
                  </a:lnTo>
                  <a:lnTo>
                    <a:pt x="1219" y="823"/>
                  </a:lnTo>
                  <a:lnTo>
                    <a:pt x="1221" y="825"/>
                  </a:lnTo>
                  <a:lnTo>
                    <a:pt x="1225" y="828"/>
                  </a:lnTo>
                  <a:lnTo>
                    <a:pt x="1225" y="828"/>
                  </a:lnTo>
                  <a:lnTo>
                    <a:pt x="1230" y="830"/>
                  </a:lnTo>
                  <a:lnTo>
                    <a:pt x="1234" y="832"/>
                  </a:lnTo>
                  <a:lnTo>
                    <a:pt x="1236" y="828"/>
                  </a:lnTo>
                  <a:lnTo>
                    <a:pt x="1236" y="828"/>
                  </a:lnTo>
                  <a:lnTo>
                    <a:pt x="1238" y="827"/>
                  </a:lnTo>
                  <a:lnTo>
                    <a:pt x="1236" y="823"/>
                  </a:lnTo>
                  <a:lnTo>
                    <a:pt x="1232" y="815"/>
                  </a:lnTo>
                  <a:lnTo>
                    <a:pt x="1223" y="802"/>
                  </a:lnTo>
                  <a:lnTo>
                    <a:pt x="1223" y="802"/>
                  </a:lnTo>
                  <a:lnTo>
                    <a:pt x="1214" y="789"/>
                  </a:lnTo>
                  <a:lnTo>
                    <a:pt x="1204" y="777"/>
                  </a:lnTo>
                  <a:lnTo>
                    <a:pt x="1197" y="764"/>
                  </a:lnTo>
                  <a:lnTo>
                    <a:pt x="1197" y="764"/>
                  </a:lnTo>
                  <a:lnTo>
                    <a:pt x="1201" y="767"/>
                  </a:lnTo>
                  <a:lnTo>
                    <a:pt x="1204" y="769"/>
                  </a:lnTo>
                  <a:lnTo>
                    <a:pt x="1204" y="769"/>
                  </a:lnTo>
                  <a:lnTo>
                    <a:pt x="1204" y="769"/>
                  </a:lnTo>
                  <a:lnTo>
                    <a:pt x="1201" y="765"/>
                  </a:lnTo>
                  <a:lnTo>
                    <a:pt x="1195" y="762"/>
                  </a:lnTo>
                  <a:lnTo>
                    <a:pt x="1191" y="760"/>
                  </a:lnTo>
                  <a:lnTo>
                    <a:pt x="1191" y="758"/>
                  </a:lnTo>
                  <a:lnTo>
                    <a:pt x="1191" y="758"/>
                  </a:lnTo>
                  <a:lnTo>
                    <a:pt x="1191" y="758"/>
                  </a:lnTo>
                  <a:lnTo>
                    <a:pt x="1193" y="754"/>
                  </a:lnTo>
                  <a:lnTo>
                    <a:pt x="1193" y="749"/>
                  </a:lnTo>
                  <a:lnTo>
                    <a:pt x="1193" y="743"/>
                  </a:lnTo>
                  <a:lnTo>
                    <a:pt x="1193" y="743"/>
                  </a:lnTo>
                  <a:lnTo>
                    <a:pt x="1193" y="745"/>
                  </a:lnTo>
                  <a:lnTo>
                    <a:pt x="1193" y="745"/>
                  </a:lnTo>
                  <a:lnTo>
                    <a:pt x="1197" y="754"/>
                  </a:lnTo>
                  <a:lnTo>
                    <a:pt x="1203" y="762"/>
                  </a:lnTo>
                  <a:lnTo>
                    <a:pt x="1203" y="762"/>
                  </a:lnTo>
                  <a:lnTo>
                    <a:pt x="1208" y="769"/>
                  </a:lnTo>
                  <a:lnTo>
                    <a:pt x="1214" y="777"/>
                  </a:lnTo>
                  <a:lnTo>
                    <a:pt x="1214" y="777"/>
                  </a:lnTo>
                  <a:lnTo>
                    <a:pt x="1217" y="786"/>
                  </a:lnTo>
                  <a:lnTo>
                    <a:pt x="1221" y="788"/>
                  </a:lnTo>
                  <a:lnTo>
                    <a:pt x="1225" y="789"/>
                  </a:lnTo>
                  <a:lnTo>
                    <a:pt x="1225" y="789"/>
                  </a:lnTo>
                  <a:lnTo>
                    <a:pt x="1227" y="789"/>
                  </a:lnTo>
                  <a:lnTo>
                    <a:pt x="1229" y="791"/>
                  </a:lnTo>
                  <a:lnTo>
                    <a:pt x="1229" y="795"/>
                  </a:lnTo>
                  <a:lnTo>
                    <a:pt x="1229" y="795"/>
                  </a:lnTo>
                  <a:lnTo>
                    <a:pt x="1230" y="799"/>
                  </a:lnTo>
                  <a:lnTo>
                    <a:pt x="1234" y="801"/>
                  </a:lnTo>
                  <a:lnTo>
                    <a:pt x="1234" y="801"/>
                  </a:lnTo>
                  <a:lnTo>
                    <a:pt x="1242" y="808"/>
                  </a:lnTo>
                  <a:lnTo>
                    <a:pt x="1245" y="812"/>
                  </a:lnTo>
                  <a:lnTo>
                    <a:pt x="1249" y="814"/>
                  </a:lnTo>
                  <a:lnTo>
                    <a:pt x="1249" y="814"/>
                  </a:lnTo>
                  <a:lnTo>
                    <a:pt x="1256" y="814"/>
                  </a:lnTo>
                  <a:lnTo>
                    <a:pt x="1264" y="815"/>
                  </a:lnTo>
                  <a:lnTo>
                    <a:pt x="1264" y="815"/>
                  </a:lnTo>
                  <a:lnTo>
                    <a:pt x="1269" y="815"/>
                  </a:lnTo>
                  <a:lnTo>
                    <a:pt x="1271" y="814"/>
                  </a:lnTo>
                  <a:lnTo>
                    <a:pt x="1273" y="810"/>
                  </a:lnTo>
                  <a:lnTo>
                    <a:pt x="1273" y="804"/>
                  </a:lnTo>
                  <a:lnTo>
                    <a:pt x="1273" y="804"/>
                  </a:lnTo>
                  <a:lnTo>
                    <a:pt x="1271" y="797"/>
                  </a:lnTo>
                  <a:lnTo>
                    <a:pt x="1271" y="795"/>
                  </a:lnTo>
                  <a:lnTo>
                    <a:pt x="1273" y="793"/>
                  </a:lnTo>
                  <a:lnTo>
                    <a:pt x="1273" y="793"/>
                  </a:lnTo>
                  <a:lnTo>
                    <a:pt x="1277" y="788"/>
                  </a:lnTo>
                  <a:lnTo>
                    <a:pt x="1279" y="788"/>
                  </a:lnTo>
                  <a:lnTo>
                    <a:pt x="1277" y="789"/>
                  </a:lnTo>
                  <a:lnTo>
                    <a:pt x="1277" y="789"/>
                  </a:lnTo>
                  <a:lnTo>
                    <a:pt x="1275" y="795"/>
                  </a:lnTo>
                  <a:lnTo>
                    <a:pt x="1275" y="799"/>
                  </a:lnTo>
                  <a:lnTo>
                    <a:pt x="1275" y="804"/>
                  </a:lnTo>
                  <a:lnTo>
                    <a:pt x="1275" y="812"/>
                  </a:lnTo>
                  <a:lnTo>
                    <a:pt x="1275" y="812"/>
                  </a:lnTo>
                  <a:lnTo>
                    <a:pt x="1277" y="817"/>
                  </a:lnTo>
                  <a:lnTo>
                    <a:pt x="1280" y="823"/>
                  </a:lnTo>
                  <a:lnTo>
                    <a:pt x="1284" y="827"/>
                  </a:lnTo>
                  <a:lnTo>
                    <a:pt x="1290" y="828"/>
                  </a:lnTo>
                  <a:lnTo>
                    <a:pt x="1290" y="828"/>
                  </a:lnTo>
                  <a:lnTo>
                    <a:pt x="1292" y="815"/>
                  </a:lnTo>
                  <a:lnTo>
                    <a:pt x="1292" y="812"/>
                  </a:lnTo>
                  <a:lnTo>
                    <a:pt x="1292" y="814"/>
                  </a:lnTo>
                  <a:lnTo>
                    <a:pt x="1292" y="814"/>
                  </a:lnTo>
                  <a:lnTo>
                    <a:pt x="1293" y="827"/>
                  </a:lnTo>
                  <a:lnTo>
                    <a:pt x="1295" y="832"/>
                  </a:lnTo>
                  <a:lnTo>
                    <a:pt x="1297" y="834"/>
                  </a:lnTo>
                  <a:lnTo>
                    <a:pt x="1299" y="834"/>
                  </a:lnTo>
                  <a:lnTo>
                    <a:pt x="1299" y="834"/>
                  </a:lnTo>
                  <a:lnTo>
                    <a:pt x="1303" y="834"/>
                  </a:lnTo>
                  <a:lnTo>
                    <a:pt x="1303" y="830"/>
                  </a:lnTo>
                  <a:lnTo>
                    <a:pt x="1303" y="828"/>
                  </a:lnTo>
                  <a:lnTo>
                    <a:pt x="1305" y="827"/>
                  </a:lnTo>
                  <a:lnTo>
                    <a:pt x="1305" y="827"/>
                  </a:lnTo>
                  <a:lnTo>
                    <a:pt x="1314" y="825"/>
                  </a:lnTo>
                  <a:lnTo>
                    <a:pt x="1319" y="825"/>
                  </a:lnTo>
                  <a:lnTo>
                    <a:pt x="1319" y="825"/>
                  </a:lnTo>
                  <a:lnTo>
                    <a:pt x="1318" y="827"/>
                  </a:lnTo>
                  <a:lnTo>
                    <a:pt x="1318" y="827"/>
                  </a:lnTo>
                  <a:lnTo>
                    <a:pt x="1310" y="828"/>
                  </a:lnTo>
                  <a:lnTo>
                    <a:pt x="1306" y="828"/>
                  </a:lnTo>
                  <a:lnTo>
                    <a:pt x="1305" y="832"/>
                  </a:lnTo>
                  <a:lnTo>
                    <a:pt x="1305" y="832"/>
                  </a:lnTo>
                  <a:lnTo>
                    <a:pt x="1308" y="836"/>
                  </a:lnTo>
                  <a:lnTo>
                    <a:pt x="1314" y="840"/>
                  </a:lnTo>
                  <a:lnTo>
                    <a:pt x="1325" y="845"/>
                  </a:lnTo>
                  <a:lnTo>
                    <a:pt x="1334" y="847"/>
                  </a:lnTo>
                  <a:lnTo>
                    <a:pt x="1336" y="849"/>
                  </a:lnTo>
                  <a:lnTo>
                    <a:pt x="1334" y="849"/>
                  </a:lnTo>
                  <a:lnTo>
                    <a:pt x="1334" y="849"/>
                  </a:lnTo>
                  <a:lnTo>
                    <a:pt x="1321" y="847"/>
                  </a:lnTo>
                  <a:lnTo>
                    <a:pt x="1308" y="845"/>
                  </a:lnTo>
                  <a:lnTo>
                    <a:pt x="1308" y="845"/>
                  </a:lnTo>
                  <a:lnTo>
                    <a:pt x="1306" y="847"/>
                  </a:lnTo>
                  <a:lnTo>
                    <a:pt x="1308" y="849"/>
                  </a:lnTo>
                  <a:lnTo>
                    <a:pt x="1312" y="853"/>
                  </a:lnTo>
                  <a:lnTo>
                    <a:pt x="1312" y="853"/>
                  </a:lnTo>
                  <a:lnTo>
                    <a:pt x="1314" y="853"/>
                  </a:lnTo>
                  <a:lnTo>
                    <a:pt x="1318" y="854"/>
                  </a:lnTo>
                  <a:lnTo>
                    <a:pt x="1318" y="854"/>
                  </a:lnTo>
                  <a:lnTo>
                    <a:pt x="1319" y="856"/>
                  </a:lnTo>
                  <a:lnTo>
                    <a:pt x="1321" y="858"/>
                  </a:lnTo>
                  <a:lnTo>
                    <a:pt x="1323" y="860"/>
                  </a:lnTo>
                  <a:lnTo>
                    <a:pt x="1327" y="860"/>
                  </a:lnTo>
                  <a:lnTo>
                    <a:pt x="1327" y="860"/>
                  </a:lnTo>
                  <a:lnTo>
                    <a:pt x="1329" y="862"/>
                  </a:lnTo>
                  <a:lnTo>
                    <a:pt x="1329" y="862"/>
                  </a:lnTo>
                  <a:lnTo>
                    <a:pt x="1325" y="867"/>
                  </a:lnTo>
                  <a:lnTo>
                    <a:pt x="1325" y="867"/>
                  </a:lnTo>
                  <a:lnTo>
                    <a:pt x="1327" y="867"/>
                  </a:lnTo>
                  <a:lnTo>
                    <a:pt x="1327" y="867"/>
                  </a:lnTo>
                  <a:lnTo>
                    <a:pt x="1330" y="867"/>
                  </a:lnTo>
                  <a:lnTo>
                    <a:pt x="1334" y="864"/>
                  </a:lnTo>
                  <a:lnTo>
                    <a:pt x="1340" y="864"/>
                  </a:lnTo>
                  <a:lnTo>
                    <a:pt x="1340" y="864"/>
                  </a:lnTo>
                  <a:lnTo>
                    <a:pt x="1340" y="864"/>
                  </a:lnTo>
                  <a:lnTo>
                    <a:pt x="1340" y="864"/>
                  </a:lnTo>
                  <a:lnTo>
                    <a:pt x="1338" y="867"/>
                  </a:lnTo>
                  <a:lnTo>
                    <a:pt x="1327" y="873"/>
                  </a:lnTo>
                  <a:lnTo>
                    <a:pt x="1327" y="873"/>
                  </a:lnTo>
                  <a:lnTo>
                    <a:pt x="1325" y="875"/>
                  </a:lnTo>
                  <a:lnTo>
                    <a:pt x="1327" y="878"/>
                  </a:lnTo>
                  <a:lnTo>
                    <a:pt x="1327" y="878"/>
                  </a:lnTo>
                  <a:lnTo>
                    <a:pt x="1327" y="880"/>
                  </a:lnTo>
                  <a:lnTo>
                    <a:pt x="1327" y="880"/>
                  </a:lnTo>
                  <a:lnTo>
                    <a:pt x="1332" y="882"/>
                  </a:lnTo>
                  <a:lnTo>
                    <a:pt x="1332" y="882"/>
                  </a:lnTo>
                  <a:lnTo>
                    <a:pt x="1336" y="880"/>
                  </a:lnTo>
                  <a:lnTo>
                    <a:pt x="1338" y="877"/>
                  </a:lnTo>
                  <a:lnTo>
                    <a:pt x="1338" y="877"/>
                  </a:lnTo>
                  <a:lnTo>
                    <a:pt x="1340" y="877"/>
                  </a:lnTo>
                  <a:lnTo>
                    <a:pt x="1342" y="878"/>
                  </a:lnTo>
                  <a:lnTo>
                    <a:pt x="1345" y="880"/>
                  </a:lnTo>
                  <a:lnTo>
                    <a:pt x="1345" y="880"/>
                  </a:lnTo>
                  <a:lnTo>
                    <a:pt x="1349" y="882"/>
                  </a:lnTo>
                  <a:lnTo>
                    <a:pt x="1353" y="880"/>
                  </a:lnTo>
                  <a:lnTo>
                    <a:pt x="1358" y="875"/>
                  </a:lnTo>
                  <a:lnTo>
                    <a:pt x="1358" y="875"/>
                  </a:lnTo>
                  <a:lnTo>
                    <a:pt x="1358" y="875"/>
                  </a:lnTo>
                  <a:lnTo>
                    <a:pt x="1360" y="875"/>
                  </a:lnTo>
                  <a:lnTo>
                    <a:pt x="1360" y="880"/>
                  </a:lnTo>
                  <a:lnTo>
                    <a:pt x="1362" y="886"/>
                  </a:lnTo>
                  <a:lnTo>
                    <a:pt x="1366" y="891"/>
                  </a:lnTo>
                  <a:lnTo>
                    <a:pt x="1366" y="891"/>
                  </a:lnTo>
                  <a:lnTo>
                    <a:pt x="1369" y="891"/>
                  </a:lnTo>
                  <a:lnTo>
                    <a:pt x="1371" y="891"/>
                  </a:lnTo>
                  <a:lnTo>
                    <a:pt x="1377" y="890"/>
                  </a:lnTo>
                  <a:lnTo>
                    <a:pt x="1382" y="888"/>
                  </a:lnTo>
                  <a:lnTo>
                    <a:pt x="1382" y="888"/>
                  </a:lnTo>
                  <a:lnTo>
                    <a:pt x="1382" y="890"/>
                  </a:lnTo>
                  <a:lnTo>
                    <a:pt x="1382" y="890"/>
                  </a:lnTo>
                  <a:lnTo>
                    <a:pt x="1381" y="897"/>
                  </a:lnTo>
                  <a:lnTo>
                    <a:pt x="1382" y="904"/>
                  </a:lnTo>
                  <a:lnTo>
                    <a:pt x="1382" y="904"/>
                  </a:lnTo>
                  <a:lnTo>
                    <a:pt x="1384" y="904"/>
                  </a:lnTo>
                  <a:lnTo>
                    <a:pt x="1386" y="903"/>
                  </a:lnTo>
                  <a:lnTo>
                    <a:pt x="1390" y="899"/>
                  </a:lnTo>
                  <a:lnTo>
                    <a:pt x="1390" y="899"/>
                  </a:lnTo>
                  <a:lnTo>
                    <a:pt x="1392" y="899"/>
                  </a:lnTo>
                  <a:lnTo>
                    <a:pt x="1392" y="903"/>
                  </a:lnTo>
                  <a:lnTo>
                    <a:pt x="1393" y="906"/>
                  </a:lnTo>
                  <a:lnTo>
                    <a:pt x="1397" y="908"/>
                  </a:lnTo>
                  <a:lnTo>
                    <a:pt x="1397" y="908"/>
                  </a:lnTo>
                  <a:lnTo>
                    <a:pt x="1403" y="912"/>
                  </a:lnTo>
                  <a:lnTo>
                    <a:pt x="1405" y="914"/>
                  </a:lnTo>
                  <a:lnTo>
                    <a:pt x="1408" y="914"/>
                  </a:lnTo>
                  <a:lnTo>
                    <a:pt x="1408" y="914"/>
                  </a:lnTo>
                  <a:lnTo>
                    <a:pt x="1412" y="916"/>
                  </a:lnTo>
                  <a:lnTo>
                    <a:pt x="1414" y="916"/>
                  </a:lnTo>
                  <a:lnTo>
                    <a:pt x="1416" y="919"/>
                  </a:lnTo>
                  <a:lnTo>
                    <a:pt x="1419" y="919"/>
                  </a:lnTo>
                  <a:lnTo>
                    <a:pt x="1419" y="919"/>
                  </a:lnTo>
                  <a:lnTo>
                    <a:pt x="1425" y="919"/>
                  </a:lnTo>
                  <a:lnTo>
                    <a:pt x="1427" y="917"/>
                  </a:lnTo>
                  <a:lnTo>
                    <a:pt x="1431" y="919"/>
                  </a:lnTo>
                  <a:lnTo>
                    <a:pt x="1431" y="919"/>
                  </a:lnTo>
                  <a:lnTo>
                    <a:pt x="1423" y="923"/>
                  </a:lnTo>
                  <a:lnTo>
                    <a:pt x="1419" y="927"/>
                  </a:lnTo>
                  <a:lnTo>
                    <a:pt x="1421" y="930"/>
                  </a:lnTo>
                  <a:lnTo>
                    <a:pt x="1421" y="930"/>
                  </a:lnTo>
                  <a:lnTo>
                    <a:pt x="1423" y="940"/>
                  </a:lnTo>
                  <a:lnTo>
                    <a:pt x="1425" y="949"/>
                  </a:lnTo>
                  <a:lnTo>
                    <a:pt x="1425" y="949"/>
                  </a:lnTo>
                  <a:lnTo>
                    <a:pt x="1423" y="953"/>
                  </a:lnTo>
                  <a:lnTo>
                    <a:pt x="1421" y="958"/>
                  </a:lnTo>
                  <a:lnTo>
                    <a:pt x="1421" y="958"/>
                  </a:lnTo>
                  <a:lnTo>
                    <a:pt x="1421" y="960"/>
                  </a:lnTo>
                  <a:lnTo>
                    <a:pt x="1421" y="962"/>
                  </a:lnTo>
                  <a:lnTo>
                    <a:pt x="1425" y="966"/>
                  </a:lnTo>
                  <a:lnTo>
                    <a:pt x="1425" y="966"/>
                  </a:lnTo>
                  <a:lnTo>
                    <a:pt x="1429" y="969"/>
                  </a:lnTo>
                  <a:lnTo>
                    <a:pt x="1432" y="969"/>
                  </a:lnTo>
                  <a:lnTo>
                    <a:pt x="1436" y="969"/>
                  </a:lnTo>
                  <a:lnTo>
                    <a:pt x="1440" y="967"/>
                  </a:lnTo>
                  <a:lnTo>
                    <a:pt x="1440" y="967"/>
                  </a:lnTo>
                  <a:lnTo>
                    <a:pt x="1440" y="967"/>
                  </a:lnTo>
                  <a:lnTo>
                    <a:pt x="1438" y="966"/>
                  </a:lnTo>
                  <a:lnTo>
                    <a:pt x="1432" y="962"/>
                  </a:lnTo>
                  <a:lnTo>
                    <a:pt x="1432" y="962"/>
                  </a:lnTo>
                  <a:lnTo>
                    <a:pt x="1432" y="960"/>
                  </a:lnTo>
                  <a:lnTo>
                    <a:pt x="1436" y="962"/>
                  </a:lnTo>
                  <a:lnTo>
                    <a:pt x="1440" y="964"/>
                  </a:lnTo>
                  <a:lnTo>
                    <a:pt x="1440" y="964"/>
                  </a:lnTo>
                  <a:lnTo>
                    <a:pt x="1440" y="956"/>
                  </a:lnTo>
                  <a:lnTo>
                    <a:pt x="1438" y="953"/>
                  </a:lnTo>
                  <a:lnTo>
                    <a:pt x="1436" y="949"/>
                  </a:lnTo>
                  <a:lnTo>
                    <a:pt x="1436" y="949"/>
                  </a:lnTo>
                  <a:lnTo>
                    <a:pt x="1434" y="945"/>
                  </a:lnTo>
                  <a:lnTo>
                    <a:pt x="1434" y="943"/>
                  </a:lnTo>
                  <a:lnTo>
                    <a:pt x="1438" y="936"/>
                  </a:lnTo>
                  <a:lnTo>
                    <a:pt x="1438" y="936"/>
                  </a:lnTo>
                  <a:lnTo>
                    <a:pt x="1444" y="930"/>
                  </a:lnTo>
                  <a:lnTo>
                    <a:pt x="1444" y="930"/>
                  </a:lnTo>
                  <a:lnTo>
                    <a:pt x="1447" y="928"/>
                  </a:lnTo>
                  <a:lnTo>
                    <a:pt x="1449" y="928"/>
                  </a:lnTo>
                  <a:lnTo>
                    <a:pt x="1449" y="928"/>
                  </a:lnTo>
                  <a:lnTo>
                    <a:pt x="1453" y="923"/>
                  </a:lnTo>
                  <a:lnTo>
                    <a:pt x="1455" y="919"/>
                  </a:lnTo>
                  <a:lnTo>
                    <a:pt x="1457" y="914"/>
                  </a:lnTo>
                  <a:lnTo>
                    <a:pt x="1457" y="914"/>
                  </a:lnTo>
                  <a:lnTo>
                    <a:pt x="1457" y="916"/>
                  </a:lnTo>
                  <a:lnTo>
                    <a:pt x="1457" y="916"/>
                  </a:lnTo>
                  <a:lnTo>
                    <a:pt x="1457" y="919"/>
                  </a:lnTo>
                  <a:lnTo>
                    <a:pt x="1458" y="923"/>
                  </a:lnTo>
                  <a:lnTo>
                    <a:pt x="1462" y="928"/>
                  </a:lnTo>
                  <a:lnTo>
                    <a:pt x="1468" y="934"/>
                  </a:lnTo>
                  <a:lnTo>
                    <a:pt x="1475" y="940"/>
                  </a:lnTo>
                  <a:lnTo>
                    <a:pt x="1475" y="940"/>
                  </a:lnTo>
                  <a:lnTo>
                    <a:pt x="1479" y="947"/>
                  </a:lnTo>
                  <a:lnTo>
                    <a:pt x="1482" y="954"/>
                  </a:lnTo>
                  <a:lnTo>
                    <a:pt x="1486" y="960"/>
                  </a:lnTo>
                  <a:lnTo>
                    <a:pt x="1494" y="966"/>
                  </a:lnTo>
                  <a:lnTo>
                    <a:pt x="1494" y="966"/>
                  </a:lnTo>
                  <a:lnTo>
                    <a:pt x="1488" y="969"/>
                  </a:lnTo>
                  <a:lnTo>
                    <a:pt x="1486" y="971"/>
                  </a:lnTo>
                  <a:lnTo>
                    <a:pt x="1486" y="975"/>
                  </a:lnTo>
                  <a:lnTo>
                    <a:pt x="1486" y="975"/>
                  </a:lnTo>
                  <a:lnTo>
                    <a:pt x="1486" y="979"/>
                  </a:lnTo>
                  <a:lnTo>
                    <a:pt x="1486" y="980"/>
                  </a:lnTo>
                  <a:lnTo>
                    <a:pt x="1490" y="982"/>
                  </a:lnTo>
                  <a:lnTo>
                    <a:pt x="1494" y="982"/>
                  </a:lnTo>
                  <a:lnTo>
                    <a:pt x="1494" y="982"/>
                  </a:lnTo>
                  <a:lnTo>
                    <a:pt x="1499" y="977"/>
                  </a:lnTo>
                  <a:lnTo>
                    <a:pt x="1501" y="975"/>
                  </a:lnTo>
                  <a:lnTo>
                    <a:pt x="1503" y="973"/>
                  </a:lnTo>
                  <a:lnTo>
                    <a:pt x="1503" y="975"/>
                  </a:lnTo>
                  <a:lnTo>
                    <a:pt x="1503" y="975"/>
                  </a:lnTo>
                  <a:lnTo>
                    <a:pt x="1495" y="982"/>
                  </a:lnTo>
                  <a:lnTo>
                    <a:pt x="1495" y="982"/>
                  </a:lnTo>
                  <a:lnTo>
                    <a:pt x="1494" y="986"/>
                  </a:lnTo>
                  <a:lnTo>
                    <a:pt x="1495" y="990"/>
                  </a:lnTo>
                  <a:lnTo>
                    <a:pt x="1499" y="997"/>
                  </a:lnTo>
                  <a:lnTo>
                    <a:pt x="1499" y="997"/>
                  </a:lnTo>
                  <a:lnTo>
                    <a:pt x="1503" y="1001"/>
                  </a:lnTo>
                  <a:lnTo>
                    <a:pt x="1510" y="1001"/>
                  </a:lnTo>
                  <a:lnTo>
                    <a:pt x="1510" y="1001"/>
                  </a:lnTo>
                  <a:lnTo>
                    <a:pt x="1510" y="999"/>
                  </a:lnTo>
                  <a:lnTo>
                    <a:pt x="1508" y="995"/>
                  </a:lnTo>
                  <a:lnTo>
                    <a:pt x="1505" y="988"/>
                  </a:lnTo>
                  <a:lnTo>
                    <a:pt x="1505" y="988"/>
                  </a:lnTo>
                  <a:lnTo>
                    <a:pt x="1505" y="986"/>
                  </a:lnTo>
                  <a:lnTo>
                    <a:pt x="1507" y="986"/>
                  </a:lnTo>
                  <a:lnTo>
                    <a:pt x="1508" y="990"/>
                  </a:lnTo>
                  <a:lnTo>
                    <a:pt x="1514" y="1001"/>
                  </a:lnTo>
                  <a:lnTo>
                    <a:pt x="1514" y="1001"/>
                  </a:lnTo>
                  <a:lnTo>
                    <a:pt x="1516" y="999"/>
                  </a:lnTo>
                  <a:lnTo>
                    <a:pt x="1518" y="995"/>
                  </a:lnTo>
                  <a:lnTo>
                    <a:pt x="1521" y="986"/>
                  </a:lnTo>
                  <a:lnTo>
                    <a:pt x="1521" y="986"/>
                  </a:lnTo>
                  <a:lnTo>
                    <a:pt x="1523" y="979"/>
                  </a:lnTo>
                  <a:lnTo>
                    <a:pt x="1523" y="971"/>
                  </a:lnTo>
                  <a:lnTo>
                    <a:pt x="1523" y="971"/>
                  </a:lnTo>
                  <a:lnTo>
                    <a:pt x="1523" y="962"/>
                  </a:lnTo>
                  <a:lnTo>
                    <a:pt x="1525" y="953"/>
                  </a:lnTo>
                  <a:lnTo>
                    <a:pt x="1525" y="953"/>
                  </a:lnTo>
                  <a:lnTo>
                    <a:pt x="1523" y="949"/>
                  </a:lnTo>
                  <a:lnTo>
                    <a:pt x="1520" y="945"/>
                  </a:lnTo>
                  <a:lnTo>
                    <a:pt x="1514" y="940"/>
                  </a:lnTo>
                  <a:lnTo>
                    <a:pt x="1514" y="940"/>
                  </a:lnTo>
                  <a:lnTo>
                    <a:pt x="1510" y="934"/>
                  </a:lnTo>
                  <a:lnTo>
                    <a:pt x="1507" y="928"/>
                  </a:lnTo>
                  <a:lnTo>
                    <a:pt x="1507" y="928"/>
                  </a:lnTo>
                  <a:lnTo>
                    <a:pt x="1503" y="921"/>
                  </a:lnTo>
                  <a:lnTo>
                    <a:pt x="1503" y="914"/>
                  </a:lnTo>
                  <a:lnTo>
                    <a:pt x="1503" y="914"/>
                  </a:lnTo>
                  <a:lnTo>
                    <a:pt x="1501" y="906"/>
                  </a:lnTo>
                  <a:lnTo>
                    <a:pt x="1499" y="903"/>
                  </a:lnTo>
                  <a:lnTo>
                    <a:pt x="1497" y="899"/>
                  </a:lnTo>
                  <a:lnTo>
                    <a:pt x="1497" y="899"/>
                  </a:lnTo>
                  <a:lnTo>
                    <a:pt x="1494" y="897"/>
                  </a:lnTo>
                  <a:lnTo>
                    <a:pt x="1492" y="897"/>
                  </a:lnTo>
                  <a:lnTo>
                    <a:pt x="1490" y="899"/>
                  </a:lnTo>
                  <a:lnTo>
                    <a:pt x="1484" y="899"/>
                  </a:lnTo>
                  <a:lnTo>
                    <a:pt x="1484" y="899"/>
                  </a:lnTo>
                  <a:lnTo>
                    <a:pt x="1481" y="899"/>
                  </a:lnTo>
                  <a:lnTo>
                    <a:pt x="1477" y="897"/>
                  </a:lnTo>
                  <a:lnTo>
                    <a:pt x="1473" y="895"/>
                  </a:lnTo>
                  <a:lnTo>
                    <a:pt x="1469" y="893"/>
                  </a:lnTo>
                  <a:lnTo>
                    <a:pt x="1469" y="893"/>
                  </a:lnTo>
                  <a:lnTo>
                    <a:pt x="1462" y="891"/>
                  </a:lnTo>
                  <a:lnTo>
                    <a:pt x="1458" y="891"/>
                  </a:lnTo>
                  <a:lnTo>
                    <a:pt x="1457" y="890"/>
                  </a:lnTo>
                  <a:lnTo>
                    <a:pt x="1457" y="890"/>
                  </a:lnTo>
                  <a:lnTo>
                    <a:pt x="1447" y="891"/>
                  </a:lnTo>
                  <a:lnTo>
                    <a:pt x="1438" y="891"/>
                  </a:lnTo>
                  <a:lnTo>
                    <a:pt x="1438" y="891"/>
                  </a:lnTo>
                  <a:lnTo>
                    <a:pt x="1423" y="890"/>
                  </a:lnTo>
                  <a:lnTo>
                    <a:pt x="1423" y="890"/>
                  </a:lnTo>
                  <a:lnTo>
                    <a:pt x="1416" y="891"/>
                  </a:lnTo>
                  <a:lnTo>
                    <a:pt x="1412" y="891"/>
                  </a:lnTo>
                  <a:lnTo>
                    <a:pt x="1408" y="890"/>
                  </a:lnTo>
                  <a:lnTo>
                    <a:pt x="1408" y="890"/>
                  </a:lnTo>
                  <a:lnTo>
                    <a:pt x="1405" y="884"/>
                  </a:lnTo>
                  <a:lnTo>
                    <a:pt x="1399" y="880"/>
                  </a:lnTo>
                  <a:lnTo>
                    <a:pt x="1399" y="880"/>
                  </a:lnTo>
                  <a:lnTo>
                    <a:pt x="1392" y="875"/>
                  </a:lnTo>
                  <a:lnTo>
                    <a:pt x="1386" y="869"/>
                  </a:lnTo>
                  <a:lnTo>
                    <a:pt x="1386" y="869"/>
                  </a:lnTo>
                  <a:lnTo>
                    <a:pt x="1382" y="869"/>
                  </a:lnTo>
                  <a:lnTo>
                    <a:pt x="1379" y="869"/>
                  </a:lnTo>
                  <a:lnTo>
                    <a:pt x="1377" y="869"/>
                  </a:lnTo>
                  <a:lnTo>
                    <a:pt x="1375" y="867"/>
                  </a:lnTo>
                  <a:lnTo>
                    <a:pt x="1375" y="867"/>
                  </a:lnTo>
                  <a:lnTo>
                    <a:pt x="1375" y="860"/>
                  </a:lnTo>
                  <a:lnTo>
                    <a:pt x="1371" y="854"/>
                  </a:lnTo>
                  <a:lnTo>
                    <a:pt x="1368" y="849"/>
                  </a:lnTo>
                  <a:lnTo>
                    <a:pt x="1362" y="845"/>
                  </a:lnTo>
                  <a:lnTo>
                    <a:pt x="1362" y="845"/>
                  </a:lnTo>
                  <a:lnTo>
                    <a:pt x="1347" y="836"/>
                  </a:lnTo>
                  <a:lnTo>
                    <a:pt x="1334" y="825"/>
                  </a:lnTo>
                  <a:lnTo>
                    <a:pt x="1334" y="825"/>
                  </a:lnTo>
                  <a:lnTo>
                    <a:pt x="1319" y="812"/>
                  </a:lnTo>
                  <a:lnTo>
                    <a:pt x="1305" y="801"/>
                  </a:lnTo>
                  <a:lnTo>
                    <a:pt x="1305" y="801"/>
                  </a:lnTo>
                  <a:lnTo>
                    <a:pt x="1299" y="799"/>
                  </a:lnTo>
                  <a:lnTo>
                    <a:pt x="1297" y="795"/>
                  </a:lnTo>
                  <a:lnTo>
                    <a:pt x="1297" y="795"/>
                  </a:lnTo>
                  <a:lnTo>
                    <a:pt x="1295" y="789"/>
                  </a:lnTo>
                  <a:lnTo>
                    <a:pt x="1295" y="789"/>
                  </a:lnTo>
                  <a:lnTo>
                    <a:pt x="1286" y="786"/>
                  </a:lnTo>
                  <a:lnTo>
                    <a:pt x="1277" y="780"/>
                  </a:lnTo>
                  <a:lnTo>
                    <a:pt x="1277" y="780"/>
                  </a:lnTo>
                  <a:lnTo>
                    <a:pt x="1267" y="777"/>
                  </a:lnTo>
                  <a:lnTo>
                    <a:pt x="1260" y="773"/>
                  </a:lnTo>
                  <a:lnTo>
                    <a:pt x="1251" y="771"/>
                  </a:lnTo>
                  <a:lnTo>
                    <a:pt x="1243" y="765"/>
                  </a:lnTo>
                  <a:lnTo>
                    <a:pt x="1243" y="765"/>
                  </a:lnTo>
                  <a:lnTo>
                    <a:pt x="1238" y="760"/>
                  </a:lnTo>
                  <a:lnTo>
                    <a:pt x="1234" y="756"/>
                  </a:lnTo>
                  <a:lnTo>
                    <a:pt x="1234" y="756"/>
                  </a:lnTo>
                  <a:lnTo>
                    <a:pt x="1230" y="756"/>
                  </a:lnTo>
                  <a:lnTo>
                    <a:pt x="1227" y="754"/>
                  </a:lnTo>
                  <a:lnTo>
                    <a:pt x="1227" y="754"/>
                  </a:lnTo>
                  <a:lnTo>
                    <a:pt x="1221" y="752"/>
                  </a:lnTo>
                  <a:lnTo>
                    <a:pt x="1217" y="752"/>
                  </a:lnTo>
                  <a:lnTo>
                    <a:pt x="1217" y="752"/>
                  </a:lnTo>
                  <a:lnTo>
                    <a:pt x="1214" y="752"/>
                  </a:lnTo>
                  <a:lnTo>
                    <a:pt x="1210" y="749"/>
                  </a:lnTo>
                  <a:lnTo>
                    <a:pt x="1210" y="749"/>
                  </a:lnTo>
                  <a:lnTo>
                    <a:pt x="1206" y="741"/>
                  </a:lnTo>
                  <a:lnTo>
                    <a:pt x="1201" y="732"/>
                  </a:lnTo>
                  <a:lnTo>
                    <a:pt x="1193" y="726"/>
                  </a:lnTo>
                  <a:lnTo>
                    <a:pt x="1188" y="725"/>
                  </a:lnTo>
                  <a:lnTo>
                    <a:pt x="1182" y="725"/>
                  </a:lnTo>
                  <a:lnTo>
                    <a:pt x="1182" y="725"/>
                  </a:lnTo>
                  <a:lnTo>
                    <a:pt x="1177" y="725"/>
                  </a:lnTo>
                  <a:lnTo>
                    <a:pt x="1173" y="728"/>
                  </a:lnTo>
                  <a:lnTo>
                    <a:pt x="1167" y="736"/>
                  </a:lnTo>
                  <a:lnTo>
                    <a:pt x="1167" y="736"/>
                  </a:lnTo>
                  <a:lnTo>
                    <a:pt x="1160" y="741"/>
                  </a:lnTo>
                  <a:lnTo>
                    <a:pt x="1158" y="743"/>
                  </a:lnTo>
                  <a:lnTo>
                    <a:pt x="1158" y="749"/>
                  </a:lnTo>
                  <a:lnTo>
                    <a:pt x="1158" y="749"/>
                  </a:lnTo>
                  <a:lnTo>
                    <a:pt x="1158" y="752"/>
                  </a:lnTo>
                  <a:lnTo>
                    <a:pt x="1156" y="758"/>
                  </a:lnTo>
                  <a:lnTo>
                    <a:pt x="1154" y="762"/>
                  </a:lnTo>
                  <a:lnTo>
                    <a:pt x="1154" y="765"/>
                  </a:lnTo>
                  <a:lnTo>
                    <a:pt x="1154" y="765"/>
                  </a:lnTo>
                  <a:lnTo>
                    <a:pt x="1156" y="775"/>
                  </a:lnTo>
                  <a:lnTo>
                    <a:pt x="1156" y="778"/>
                  </a:lnTo>
                  <a:lnTo>
                    <a:pt x="1153" y="782"/>
                  </a:lnTo>
                  <a:lnTo>
                    <a:pt x="1153" y="782"/>
                  </a:lnTo>
                  <a:lnTo>
                    <a:pt x="1140" y="795"/>
                  </a:lnTo>
                  <a:lnTo>
                    <a:pt x="1136" y="804"/>
                  </a:lnTo>
                  <a:lnTo>
                    <a:pt x="1132" y="812"/>
                  </a:lnTo>
                  <a:lnTo>
                    <a:pt x="1132" y="812"/>
                  </a:lnTo>
                  <a:lnTo>
                    <a:pt x="1123" y="799"/>
                  </a:lnTo>
                  <a:lnTo>
                    <a:pt x="1117" y="793"/>
                  </a:lnTo>
                  <a:lnTo>
                    <a:pt x="1110" y="788"/>
                  </a:lnTo>
                  <a:lnTo>
                    <a:pt x="1110" y="788"/>
                  </a:lnTo>
                  <a:lnTo>
                    <a:pt x="1069" y="767"/>
                  </a:lnTo>
                  <a:lnTo>
                    <a:pt x="1069" y="767"/>
                  </a:lnTo>
                  <a:lnTo>
                    <a:pt x="1062" y="762"/>
                  </a:lnTo>
                  <a:lnTo>
                    <a:pt x="1056" y="756"/>
                  </a:lnTo>
                  <a:lnTo>
                    <a:pt x="1056" y="756"/>
                  </a:lnTo>
                  <a:lnTo>
                    <a:pt x="1047" y="752"/>
                  </a:lnTo>
                  <a:lnTo>
                    <a:pt x="1038" y="749"/>
                  </a:lnTo>
                  <a:lnTo>
                    <a:pt x="1038" y="749"/>
                  </a:lnTo>
                  <a:lnTo>
                    <a:pt x="1038" y="747"/>
                  </a:lnTo>
                  <a:lnTo>
                    <a:pt x="1038" y="741"/>
                  </a:lnTo>
                  <a:lnTo>
                    <a:pt x="1038" y="736"/>
                  </a:lnTo>
                  <a:lnTo>
                    <a:pt x="1036" y="734"/>
                  </a:lnTo>
                  <a:lnTo>
                    <a:pt x="1036" y="734"/>
                  </a:lnTo>
                  <a:lnTo>
                    <a:pt x="1030" y="732"/>
                  </a:lnTo>
                  <a:lnTo>
                    <a:pt x="1027" y="730"/>
                  </a:lnTo>
                  <a:lnTo>
                    <a:pt x="1017" y="734"/>
                  </a:lnTo>
                  <a:lnTo>
                    <a:pt x="1017" y="734"/>
                  </a:lnTo>
                  <a:lnTo>
                    <a:pt x="1014" y="736"/>
                  </a:lnTo>
                  <a:lnTo>
                    <a:pt x="1012" y="739"/>
                  </a:lnTo>
                  <a:lnTo>
                    <a:pt x="1006" y="749"/>
                  </a:lnTo>
                  <a:lnTo>
                    <a:pt x="1006" y="749"/>
                  </a:lnTo>
                  <a:lnTo>
                    <a:pt x="1004" y="751"/>
                  </a:lnTo>
                  <a:lnTo>
                    <a:pt x="1001" y="749"/>
                  </a:lnTo>
                  <a:lnTo>
                    <a:pt x="995" y="749"/>
                  </a:lnTo>
                  <a:lnTo>
                    <a:pt x="991" y="749"/>
                  </a:lnTo>
                  <a:lnTo>
                    <a:pt x="991" y="749"/>
                  </a:lnTo>
                  <a:lnTo>
                    <a:pt x="988" y="751"/>
                  </a:lnTo>
                  <a:lnTo>
                    <a:pt x="984" y="754"/>
                  </a:lnTo>
                  <a:lnTo>
                    <a:pt x="984" y="754"/>
                  </a:lnTo>
                  <a:lnTo>
                    <a:pt x="978" y="754"/>
                  </a:lnTo>
                  <a:lnTo>
                    <a:pt x="965" y="754"/>
                  </a:lnTo>
                  <a:lnTo>
                    <a:pt x="965" y="754"/>
                  </a:lnTo>
                  <a:lnTo>
                    <a:pt x="763" y="67"/>
                  </a:lnTo>
                  <a:lnTo>
                    <a:pt x="763" y="67"/>
                  </a:lnTo>
                  <a:lnTo>
                    <a:pt x="756" y="67"/>
                  </a:lnTo>
                  <a:lnTo>
                    <a:pt x="750" y="63"/>
                  </a:lnTo>
                  <a:lnTo>
                    <a:pt x="750" y="63"/>
                  </a:lnTo>
                  <a:lnTo>
                    <a:pt x="741" y="59"/>
                  </a:lnTo>
                  <a:lnTo>
                    <a:pt x="737" y="57"/>
                  </a:lnTo>
                  <a:lnTo>
                    <a:pt x="736" y="57"/>
                  </a:lnTo>
                  <a:lnTo>
                    <a:pt x="736" y="59"/>
                  </a:lnTo>
                  <a:lnTo>
                    <a:pt x="736" y="59"/>
                  </a:lnTo>
                  <a:lnTo>
                    <a:pt x="734" y="59"/>
                  </a:lnTo>
                  <a:lnTo>
                    <a:pt x="730" y="59"/>
                  </a:lnTo>
                  <a:lnTo>
                    <a:pt x="723" y="54"/>
                  </a:lnTo>
                  <a:lnTo>
                    <a:pt x="711" y="48"/>
                  </a:lnTo>
                  <a:lnTo>
                    <a:pt x="706" y="46"/>
                  </a:lnTo>
                  <a:lnTo>
                    <a:pt x="702" y="46"/>
                  </a:lnTo>
                  <a:lnTo>
                    <a:pt x="702" y="46"/>
                  </a:lnTo>
                  <a:lnTo>
                    <a:pt x="698" y="48"/>
                  </a:lnTo>
                  <a:lnTo>
                    <a:pt x="697" y="50"/>
                  </a:lnTo>
                  <a:lnTo>
                    <a:pt x="695" y="50"/>
                  </a:lnTo>
                  <a:lnTo>
                    <a:pt x="695" y="50"/>
                  </a:lnTo>
                  <a:lnTo>
                    <a:pt x="691" y="48"/>
                  </a:lnTo>
                  <a:lnTo>
                    <a:pt x="686" y="48"/>
                  </a:lnTo>
                  <a:lnTo>
                    <a:pt x="686" y="48"/>
                  </a:lnTo>
                  <a:lnTo>
                    <a:pt x="682" y="50"/>
                  </a:lnTo>
                  <a:lnTo>
                    <a:pt x="680" y="54"/>
                  </a:lnTo>
                  <a:lnTo>
                    <a:pt x="678" y="57"/>
                  </a:lnTo>
                  <a:lnTo>
                    <a:pt x="676" y="57"/>
                  </a:lnTo>
                  <a:lnTo>
                    <a:pt x="676" y="57"/>
                  </a:lnTo>
                  <a:lnTo>
                    <a:pt x="674" y="57"/>
                  </a:lnTo>
                  <a:lnTo>
                    <a:pt x="671" y="57"/>
                  </a:lnTo>
                  <a:lnTo>
                    <a:pt x="665" y="61"/>
                  </a:lnTo>
                  <a:lnTo>
                    <a:pt x="660" y="65"/>
                  </a:lnTo>
                  <a:lnTo>
                    <a:pt x="654" y="65"/>
                  </a:lnTo>
                  <a:lnTo>
                    <a:pt x="654" y="65"/>
                  </a:lnTo>
                  <a:lnTo>
                    <a:pt x="647" y="65"/>
                  </a:lnTo>
                  <a:lnTo>
                    <a:pt x="639" y="63"/>
                  </a:lnTo>
                  <a:lnTo>
                    <a:pt x="639" y="63"/>
                  </a:lnTo>
                  <a:lnTo>
                    <a:pt x="634" y="59"/>
                  </a:lnTo>
                  <a:lnTo>
                    <a:pt x="632" y="57"/>
                  </a:lnTo>
                  <a:lnTo>
                    <a:pt x="628" y="57"/>
                  </a:lnTo>
                  <a:lnTo>
                    <a:pt x="628" y="57"/>
                  </a:lnTo>
                  <a:lnTo>
                    <a:pt x="622" y="57"/>
                  </a:lnTo>
                  <a:lnTo>
                    <a:pt x="615" y="57"/>
                  </a:lnTo>
                  <a:lnTo>
                    <a:pt x="608" y="57"/>
                  </a:lnTo>
                  <a:lnTo>
                    <a:pt x="602" y="61"/>
                  </a:lnTo>
                  <a:lnTo>
                    <a:pt x="602" y="61"/>
                  </a:lnTo>
                  <a:lnTo>
                    <a:pt x="595" y="63"/>
                  </a:lnTo>
                  <a:lnTo>
                    <a:pt x="589" y="63"/>
                  </a:lnTo>
                  <a:lnTo>
                    <a:pt x="582" y="63"/>
                  </a:lnTo>
                  <a:lnTo>
                    <a:pt x="576" y="59"/>
                  </a:lnTo>
                  <a:lnTo>
                    <a:pt x="576" y="59"/>
                  </a:lnTo>
                  <a:lnTo>
                    <a:pt x="574" y="57"/>
                  </a:lnTo>
                  <a:lnTo>
                    <a:pt x="572" y="56"/>
                  </a:lnTo>
                  <a:lnTo>
                    <a:pt x="572" y="56"/>
                  </a:lnTo>
                  <a:lnTo>
                    <a:pt x="567" y="56"/>
                  </a:lnTo>
                  <a:lnTo>
                    <a:pt x="567" y="56"/>
                  </a:lnTo>
                  <a:lnTo>
                    <a:pt x="563" y="56"/>
                  </a:lnTo>
                  <a:lnTo>
                    <a:pt x="561" y="57"/>
                  </a:lnTo>
                  <a:lnTo>
                    <a:pt x="559" y="57"/>
                  </a:lnTo>
                  <a:lnTo>
                    <a:pt x="556" y="57"/>
                  </a:lnTo>
                  <a:lnTo>
                    <a:pt x="556" y="57"/>
                  </a:lnTo>
                  <a:lnTo>
                    <a:pt x="552" y="54"/>
                  </a:lnTo>
                  <a:lnTo>
                    <a:pt x="545" y="50"/>
                  </a:lnTo>
                  <a:lnTo>
                    <a:pt x="539" y="50"/>
                  </a:lnTo>
                  <a:lnTo>
                    <a:pt x="534" y="50"/>
                  </a:lnTo>
                  <a:lnTo>
                    <a:pt x="534" y="50"/>
                  </a:lnTo>
                  <a:lnTo>
                    <a:pt x="526" y="50"/>
                  </a:lnTo>
                  <a:lnTo>
                    <a:pt x="522" y="50"/>
                  </a:lnTo>
                  <a:lnTo>
                    <a:pt x="519" y="50"/>
                  </a:lnTo>
                  <a:lnTo>
                    <a:pt x="519" y="50"/>
                  </a:lnTo>
                  <a:lnTo>
                    <a:pt x="513" y="56"/>
                  </a:lnTo>
                  <a:lnTo>
                    <a:pt x="511" y="56"/>
                  </a:lnTo>
                  <a:lnTo>
                    <a:pt x="508" y="57"/>
                  </a:lnTo>
                  <a:lnTo>
                    <a:pt x="508" y="57"/>
                  </a:lnTo>
                  <a:lnTo>
                    <a:pt x="504" y="56"/>
                  </a:lnTo>
                  <a:lnTo>
                    <a:pt x="500" y="56"/>
                  </a:lnTo>
                  <a:lnTo>
                    <a:pt x="500" y="56"/>
                  </a:lnTo>
                  <a:lnTo>
                    <a:pt x="495" y="57"/>
                  </a:lnTo>
                  <a:lnTo>
                    <a:pt x="495" y="57"/>
                  </a:lnTo>
                  <a:lnTo>
                    <a:pt x="491" y="59"/>
                  </a:lnTo>
                  <a:lnTo>
                    <a:pt x="489" y="63"/>
                  </a:lnTo>
                  <a:lnTo>
                    <a:pt x="489" y="65"/>
                  </a:lnTo>
                  <a:lnTo>
                    <a:pt x="487" y="65"/>
                  </a:lnTo>
                  <a:lnTo>
                    <a:pt x="487" y="65"/>
                  </a:lnTo>
                  <a:lnTo>
                    <a:pt x="476" y="61"/>
                  </a:lnTo>
                  <a:lnTo>
                    <a:pt x="467" y="59"/>
                  </a:lnTo>
                  <a:lnTo>
                    <a:pt x="467" y="59"/>
                  </a:lnTo>
                  <a:lnTo>
                    <a:pt x="465" y="59"/>
                  </a:lnTo>
                  <a:lnTo>
                    <a:pt x="465" y="57"/>
                  </a:lnTo>
                  <a:lnTo>
                    <a:pt x="469" y="54"/>
                  </a:lnTo>
                  <a:lnTo>
                    <a:pt x="469" y="54"/>
                  </a:lnTo>
                  <a:lnTo>
                    <a:pt x="469" y="52"/>
                  </a:lnTo>
                  <a:lnTo>
                    <a:pt x="465" y="52"/>
                  </a:lnTo>
                  <a:lnTo>
                    <a:pt x="458" y="54"/>
                  </a:lnTo>
                  <a:lnTo>
                    <a:pt x="450" y="56"/>
                  </a:lnTo>
                  <a:lnTo>
                    <a:pt x="448" y="54"/>
                  </a:lnTo>
                  <a:lnTo>
                    <a:pt x="450" y="54"/>
                  </a:lnTo>
                  <a:lnTo>
                    <a:pt x="450" y="54"/>
                  </a:lnTo>
                  <a:lnTo>
                    <a:pt x="452" y="52"/>
                  </a:lnTo>
                  <a:lnTo>
                    <a:pt x="456" y="52"/>
                  </a:lnTo>
                  <a:lnTo>
                    <a:pt x="456" y="52"/>
                  </a:lnTo>
                  <a:lnTo>
                    <a:pt x="458" y="50"/>
                  </a:lnTo>
                  <a:lnTo>
                    <a:pt x="458" y="50"/>
                  </a:lnTo>
                  <a:lnTo>
                    <a:pt x="454" y="48"/>
                  </a:lnTo>
                  <a:lnTo>
                    <a:pt x="452" y="46"/>
                  </a:lnTo>
                  <a:lnTo>
                    <a:pt x="450" y="44"/>
                  </a:lnTo>
                  <a:lnTo>
                    <a:pt x="450" y="43"/>
                  </a:lnTo>
                  <a:lnTo>
                    <a:pt x="450" y="43"/>
                  </a:lnTo>
                  <a:lnTo>
                    <a:pt x="452" y="37"/>
                  </a:lnTo>
                  <a:lnTo>
                    <a:pt x="452" y="32"/>
                  </a:lnTo>
                  <a:lnTo>
                    <a:pt x="452" y="32"/>
                  </a:lnTo>
                  <a:lnTo>
                    <a:pt x="450" y="32"/>
                  </a:lnTo>
                  <a:lnTo>
                    <a:pt x="446" y="32"/>
                  </a:lnTo>
                  <a:lnTo>
                    <a:pt x="443" y="33"/>
                  </a:lnTo>
                  <a:lnTo>
                    <a:pt x="439" y="33"/>
                  </a:lnTo>
                  <a:lnTo>
                    <a:pt x="439" y="33"/>
                  </a:lnTo>
                  <a:lnTo>
                    <a:pt x="435" y="32"/>
                  </a:lnTo>
                  <a:lnTo>
                    <a:pt x="432" y="30"/>
                  </a:lnTo>
                  <a:lnTo>
                    <a:pt x="430" y="30"/>
                  </a:lnTo>
                  <a:lnTo>
                    <a:pt x="430" y="30"/>
                  </a:lnTo>
                  <a:lnTo>
                    <a:pt x="420" y="33"/>
                  </a:lnTo>
                  <a:lnTo>
                    <a:pt x="409" y="39"/>
                  </a:lnTo>
                  <a:lnTo>
                    <a:pt x="409" y="39"/>
                  </a:lnTo>
                  <a:lnTo>
                    <a:pt x="404" y="41"/>
                  </a:lnTo>
                  <a:lnTo>
                    <a:pt x="398" y="41"/>
                  </a:lnTo>
                  <a:lnTo>
                    <a:pt x="398" y="41"/>
                  </a:lnTo>
                  <a:lnTo>
                    <a:pt x="395" y="37"/>
                  </a:lnTo>
                  <a:lnTo>
                    <a:pt x="391" y="35"/>
                  </a:lnTo>
                  <a:lnTo>
                    <a:pt x="391" y="35"/>
                  </a:lnTo>
                  <a:lnTo>
                    <a:pt x="393" y="30"/>
                  </a:lnTo>
                  <a:lnTo>
                    <a:pt x="391" y="26"/>
                  </a:lnTo>
                  <a:lnTo>
                    <a:pt x="389" y="22"/>
                  </a:lnTo>
                  <a:lnTo>
                    <a:pt x="383" y="20"/>
                  </a:lnTo>
                  <a:lnTo>
                    <a:pt x="383" y="20"/>
                  </a:lnTo>
                  <a:lnTo>
                    <a:pt x="382" y="20"/>
                  </a:lnTo>
                  <a:lnTo>
                    <a:pt x="383" y="22"/>
                  </a:lnTo>
                  <a:lnTo>
                    <a:pt x="383" y="24"/>
                  </a:lnTo>
                  <a:lnTo>
                    <a:pt x="383" y="26"/>
                  </a:lnTo>
                  <a:lnTo>
                    <a:pt x="383" y="26"/>
                  </a:lnTo>
                  <a:lnTo>
                    <a:pt x="376" y="22"/>
                  </a:lnTo>
                  <a:lnTo>
                    <a:pt x="376" y="22"/>
                  </a:lnTo>
                  <a:lnTo>
                    <a:pt x="374" y="22"/>
                  </a:lnTo>
                  <a:lnTo>
                    <a:pt x="374" y="22"/>
                  </a:lnTo>
                  <a:lnTo>
                    <a:pt x="370" y="30"/>
                  </a:lnTo>
                  <a:lnTo>
                    <a:pt x="369" y="37"/>
                  </a:lnTo>
                  <a:lnTo>
                    <a:pt x="367" y="41"/>
                  </a:lnTo>
                  <a:lnTo>
                    <a:pt x="365" y="43"/>
                  </a:lnTo>
                  <a:lnTo>
                    <a:pt x="365" y="43"/>
                  </a:lnTo>
                  <a:lnTo>
                    <a:pt x="359" y="41"/>
                  </a:lnTo>
                  <a:lnTo>
                    <a:pt x="356" y="37"/>
                  </a:lnTo>
                  <a:lnTo>
                    <a:pt x="356" y="35"/>
                  </a:lnTo>
                  <a:lnTo>
                    <a:pt x="357" y="33"/>
                  </a:lnTo>
                  <a:lnTo>
                    <a:pt x="363" y="32"/>
                  </a:lnTo>
                  <a:lnTo>
                    <a:pt x="363" y="32"/>
                  </a:lnTo>
                  <a:lnTo>
                    <a:pt x="367" y="28"/>
                  </a:lnTo>
                  <a:lnTo>
                    <a:pt x="369" y="22"/>
                  </a:lnTo>
                  <a:lnTo>
                    <a:pt x="367" y="17"/>
                  </a:lnTo>
                  <a:lnTo>
                    <a:pt x="365" y="15"/>
                  </a:lnTo>
                  <a:lnTo>
                    <a:pt x="361" y="15"/>
                  </a:lnTo>
                  <a:lnTo>
                    <a:pt x="361" y="15"/>
                  </a:lnTo>
                  <a:lnTo>
                    <a:pt x="357" y="15"/>
                  </a:lnTo>
                  <a:lnTo>
                    <a:pt x="356" y="15"/>
                  </a:lnTo>
                  <a:lnTo>
                    <a:pt x="354" y="15"/>
                  </a:lnTo>
                  <a:lnTo>
                    <a:pt x="352" y="13"/>
                  </a:lnTo>
                  <a:lnTo>
                    <a:pt x="352" y="13"/>
                  </a:lnTo>
                  <a:lnTo>
                    <a:pt x="348" y="9"/>
                  </a:lnTo>
                  <a:lnTo>
                    <a:pt x="343" y="7"/>
                  </a:lnTo>
                  <a:lnTo>
                    <a:pt x="343" y="7"/>
                  </a:lnTo>
                  <a:lnTo>
                    <a:pt x="348" y="2"/>
                  </a:lnTo>
                  <a:lnTo>
                    <a:pt x="350" y="0"/>
                  </a:lnTo>
                  <a:lnTo>
                    <a:pt x="346" y="0"/>
                  </a:lnTo>
                  <a:lnTo>
                    <a:pt x="346" y="0"/>
                  </a:lnTo>
                  <a:lnTo>
                    <a:pt x="341" y="2"/>
                  </a:lnTo>
                  <a:lnTo>
                    <a:pt x="337" y="6"/>
                  </a:lnTo>
                  <a:lnTo>
                    <a:pt x="332" y="17"/>
                  </a:lnTo>
                  <a:lnTo>
                    <a:pt x="326" y="26"/>
                  </a:lnTo>
                  <a:lnTo>
                    <a:pt x="319" y="35"/>
                  </a:lnTo>
                  <a:lnTo>
                    <a:pt x="319" y="35"/>
                  </a:lnTo>
                  <a:lnTo>
                    <a:pt x="307" y="43"/>
                  </a:lnTo>
                  <a:lnTo>
                    <a:pt x="296" y="46"/>
                  </a:lnTo>
                  <a:lnTo>
                    <a:pt x="296" y="46"/>
                  </a:lnTo>
                  <a:lnTo>
                    <a:pt x="283" y="48"/>
                  </a:lnTo>
                  <a:lnTo>
                    <a:pt x="283" y="48"/>
                  </a:lnTo>
                  <a:lnTo>
                    <a:pt x="281" y="50"/>
                  </a:lnTo>
                  <a:lnTo>
                    <a:pt x="280" y="54"/>
                  </a:lnTo>
                  <a:lnTo>
                    <a:pt x="278" y="56"/>
                  </a:lnTo>
                  <a:lnTo>
                    <a:pt x="276" y="56"/>
                  </a:lnTo>
                  <a:lnTo>
                    <a:pt x="276" y="56"/>
                  </a:lnTo>
                  <a:lnTo>
                    <a:pt x="276" y="50"/>
                  </a:lnTo>
                  <a:lnTo>
                    <a:pt x="276" y="48"/>
                  </a:lnTo>
                  <a:lnTo>
                    <a:pt x="276" y="44"/>
                  </a:lnTo>
                  <a:lnTo>
                    <a:pt x="276" y="43"/>
                  </a:lnTo>
                  <a:lnTo>
                    <a:pt x="276" y="43"/>
                  </a:lnTo>
                  <a:lnTo>
                    <a:pt x="272" y="43"/>
                  </a:lnTo>
                  <a:lnTo>
                    <a:pt x="267" y="48"/>
                  </a:lnTo>
                  <a:lnTo>
                    <a:pt x="259" y="54"/>
                  </a:lnTo>
                  <a:lnTo>
                    <a:pt x="257" y="59"/>
                  </a:lnTo>
                  <a:lnTo>
                    <a:pt x="257" y="59"/>
                  </a:lnTo>
                  <a:lnTo>
                    <a:pt x="259" y="65"/>
                  </a:lnTo>
                  <a:lnTo>
                    <a:pt x="263" y="69"/>
                  </a:lnTo>
                  <a:lnTo>
                    <a:pt x="269" y="69"/>
                  </a:lnTo>
                  <a:lnTo>
                    <a:pt x="274" y="69"/>
                  </a:lnTo>
                  <a:lnTo>
                    <a:pt x="274" y="69"/>
                  </a:lnTo>
                  <a:lnTo>
                    <a:pt x="274" y="70"/>
                  </a:lnTo>
                  <a:lnTo>
                    <a:pt x="274" y="70"/>
                  </a:lnTo>
                  <a:lnTo>
                    <a:pt x="270" y="72"/>
                  </a:lnTo>
                  <a:lnTo>
                    <a:pt x="265" y="72"/>
                  </a:lnTo>
                  <a:lnTo>
                    <a:pt x="261" y="74"/>
                  </a:lnTo>
                  <a:lnTo>
                    <a:pt x="261" y="74"/>
                  </a:lnTo>
                  <a:lnTo>
                    <a:pt x="261" y="78"/>
                  </a:lnTo>
                  <a:lnTo>
                    <a:pt x="261" y="83"/>
                  </a:lnTo>
                  <a:lnTo>
                    <a:pt x="261" y="87"/>
                  </a:lnTo>
                  <a:lnTo>
                    <a:pt x="261" y="89"/>
                  </a:lnTo>
                  <a:lnTo>
                    <a:pt x="259" y="89"/>
                  </a:lnTo>
                  <a:lnTo>
                    <a:pt x="259" y="89"/>
                  </a:lnTo>
                  <a:lnTo>
                    <a:pt x="259" y="83"/>
                  </a:lnTo>
                  <a:lnTo>
                    <a:pt x="257" y="82"/>
                  </a:lnTo>
                  <a:lnTo>
                    <a:pt x="257" y="82"/>
                  </a:lnTo>
                  <a:lnTo>
                    <a:pt x="257" y="82"/>
                  </a:lnTo>
                  <a:lnTo>
                    <a:pt x="254" y="83"/>
                  </a:lnTo>
                  <a:lnTo>
                    <a:pt x="254" y="83"/>
                  </a:lnTo>
                  <a:lnTo>
                    <a:pt x="254" y="80"/>
                  </a:lnTo>
                  <a:lnTo>
                    <a:pt x="256" y="74"/>
                  </a:lnTo>
                  <a:lnTo>
                    <a:pt x="256" y="69"/>
                  </a:lnTo>
                  <a:lnTo>
                    <a:pt x="256" y="67"/>
                  </a:lnTo>
                  <a:lnTo>
                    <a:pt x="256" y="67"/>
                  </a:lnTo>
                  <a:lnTo>
                    <a:pt x="248" y="69"/>
                  </a:lnTo>
                  <a:lnTo>
                    <a:pt x="243" y="72"/>
                  </a:lnTo>
                  <a:lnTo>
                    <a:pt x="239" y="78"/>
                  </a:lnTo>
                  <a:lnTo>
                    <a:pt x="233" y="83"/>
                  </a:lnTo>
                  <a:lnTo>
                    <a:pt x="233" y="83"/>
                  </a:lnTo>
                  <a:lnTo>
                    <a:pt x="217" y="91"/>
                  </a:lnTo>
                  <a:lnTo>
                    <a:pt x="207" y="95"/>
                  </a:lnTo>
                  <a:lnTo>
                    <a:pt x="204" y="95"/>
                  </a:lnTo>
                  <a:lnTo>
                    <a:pt x="204" y="95"/>
                  </a:lnTo>
                  <a:lnTo>
                    <a:pt x="204" y="93"/>
                  </a:lnTo>
                  <a:lnTo>
                    <a:pt x="205" y="91"/>
                  </a:lnTo>
                  <a:lnTo>
                    <a:pt x="209" y="89"/>
                  </a:lnTo>
                  <a:lnTo>
                    <a:pt x="211" y="87"/>
                  </a:lnTo>
                  <a:lnTo>
                    <a:pt x="211" y="87"/>
                  </a:lnTo>
                  <a:lnTo>
                    <a:pt x="205" y="87"/>
                  </a:lnTo>
                  <a:lnTo>
                    <a:pt x="204" y="89"/>
                  </a:lnTo>
                  <a:lnTo>
                    <a:pt x="198" y="95"/>
                  </a:lnTo>
                  <a:lnTo>
                    <a:pt x="198" y="95"/>
                  </a:lnTo>
                  <a:lnTo>
                    <a:pt x="191" y="107"/>
                  </a:lnTo>
                  <a:lnTo>
                    <a:pt x="191" y="107"/>
                  </a:lnTo>
                  <a:lnTo>
                    <a:pt x="183" y="119"/>
                  </a:lnTo>
                  <a:lnTo>
                    <a:pt x="176" y="130"/>
                  </a:lnTo>
                  <a:lnTo>
                    <a:pt x="176" y="130"/>
                  </a:lnTo>
                  <a:lnTo>
                    <a:pt x="172" y="143"/>
                  </a:lnTo>
                  <a:lnTo>
                    <a:pt x="168" y="154"/>
                  </a:lnTo>
                  <a:lnTo>
                    <a:pt x="168" y="154"/>
                  </a:lnTo>
                  <a:lnTo>
                    <a:pt x="161" y="167"/>
                  </a:lnTo>
                  <a:lnTo>
                    <a:pt x="152" y="178"/>
                  </a:lnTo>
                  <a:lnTo>
                    <a:pt x="152" y="178"/>
                  </a:lnTo>
                  <a:lnTo>
                    <a:pt x="146" y="182"/>
                  </a:lnTo>
                  <a:lnTo>
                    <a:pt x="139" y="185"/>
                  </a:lnTo>
                  <a:lnTo>
                    <a:pt x="126" y="189"/>
                  </a:lnTo>
                  <a:lnTo>
                    <a:pt x="109" y="189"/>
                  </a:lnTo>
                  <a:lnTo>
                    <a:pt x="96" y="187"/>
                  </a:lnTo>
                  <a:lnTo>
                    <a:pt x="96" y="187"/>
                  </a:lnTo>
                  <a:lnTo>
                    <a:pt x="91" y="187"/>
                  </a:lnTo>
                  <a:lnTo>
                    <a:pt x="87" y="189"/>
                  </a:lnTo>
                  <a:lnTo>
                    <a:pt x="85" y="191"/>
                  </a:lnTo>
                  <a:lnTo>
                    <a:pt x="83" y="193"/>
                  </a:lnTo>
                  <a:lnTo>
                    <a:pt x="81" y="200"/>
                  </a:lnTo>
                  <a:lnTo>
                    <a:pt x="81" y="208"/>
                  </a:lnTo>
                  <a:lnTo>
                    <a:pt x="81" y="208"/>
                  </a:lnTo>
                  <a:lnTo>
                    <a:pt x="79" y="213"/>
                  </a:lnTo>
                  <a:lnTo>
                    <a:pt x="78" y="219"/>
                  </a:lnTo>
                  <a:lnTo>
                    <a:pt x="78" y="219"/>
                  </a:lnTo>
                  <a:lnTo>
                    <a:pt x="72" y="222"/>
                  </a:lnTo>
                  <a:lnTo>
                    <a:pt x="66" y="226"/>
                  </a:lnTo>
                  <a:lnTo>
                    <a:pt x="66" y="226"/>
                  </a:lnTo>
                  <a:lnTo>
                    <a:pt x="66" y="228"/>
                  </a:lnTo>
                  <a:lnTo>
                    <a:pt x="72" y="232"/>
                  </a:lnTo>
                  <a:lnTo>
                    <a:pt x="79" y="235"/>
                  </a:lnTo>
                  <a:lnTo>
                    <a:pt x="83" y="239"/>
                  </a:lnTo>
                  <a:lnTo>
                    <a:pt x="83" y="239"/>
                  </a:lnTo>
                  <a:lnTo>
                    <a:pt x="89" y="243"/>
                  </a:lnTo>
                  <a:lnTo>
                    <a:pt x="92" y="246"/>
                  </a:lnTo>
                  <a:lnTo>
                    <a:pt x="102" y="252"/>
                  </a:lnTo>
                  <a:lnTo>
                    <a:pt x="102" y="252"/>
                  </a:lnTo>
                  <a:lnTo>
                    <a:pt x="109" y="259"/>
                  </a:lnTo>
                  <a:lnTo>
                    <a:pt x="117" y="269"/>
                  </a:lnTo>
                  <a:lnTo>
                    <a:pt x="124" y="278"/>
                  </a:lnTo>
                  <a:lnTo>
                    <a:pt x="131" y="285"/>
                  </a:lnTo>
                  <a:lnTo>
                    <a:pt x="131" y="285"/>
                  </a:lnTo>
                  <a:lnTo>
                    <a:pt x="137" y="289"/>
                  </a:lnTo>
                  <a:lnTo>
                    <a:pt x="139" y="295"/>
                  </a:lnTo>
                  <a:lnTo>
                    <a:pt x="142" y="306"/>
                  </a:lnTo>
                  <a:lnTo>
                    <a:pt x="142" y="306"/>
                  </a:lnTo>
                  <a:lnTo>
                    <a:pt x="144" y="311"/>
                  </a:lnTo>
                  <a:lnTo>
                    <a:pt x="144" y="317"/>
                  </a:lnTo>
                  <a:lnTo>
                    <a:pt x="144" y="321"/>
                  </a:lnTo>
                  <a:lnTo>
                    <a:pt x="148" y="326"/>
                  </a:lnTo>
                  <a:lnTo>
                    <a:pt x="148" y="326"/>
                  </a:lnTo>
                  <a:lnTo>
                    <a:pt x="152" y="330"/>
                  </a:lnTo>
                  <a:lnTo>
                    <a:pt x="157" y="332"/>
                  </a:lnTo>
                  <a:lnTo>
                    <a:pt x="168" y="334"/>
                  </a:lnTo>
                  <a:lnTo>
                    <a:pt x="168" y="334"/>
                  </a:lnTo>
                  <a:lnTo>
                    <a:pt x="174" y="334"/>
                  </a:lnTo>
                  <a:lnTo>
                    <a:pt x="180" y="334"/>
                  </a:lnTo>
                  <a:lnTo>
                    <a:pt x="180" y="334"/>
                  </a:lnTo>
                  <a:lnTo>
                    <a:pt x="181" y="332"/>
                  </a:lnTo>
                  <a:lnTo>
                    <a:pt x="183" y="330"/>
                  </a:lnTo>
                  <a:lnTo>
                    <a:pt x="183" y="324"/>
                  </a:lnTo>
                  <a:lnTo>
                    <a:pt x="183" y="324"/>
                  </a:lnTo>
                  <a:lnTo>
                    <a:pt x="185" y="322"/>
                  </a:lnTo>
                  <a:lnTo>
                    <a:pt x="185" y="322"/>
                  </a:lnTo>
                  <a:lnTo>
                    <a:pt x="187" y="326"/>
                  </a:lnTo>
                  <a:lnTo>
                    <a:pt x="189" y="337"/>
                  </a:lnTo>
                  <a:lnTo>
                    <a:pt x="189" y="337"/>
                  </a:lnTo>
                  <a:lnTo>
                    <a:pt x="189" y="339"/>
                  </a:lnTo>
                  <a:lnTo>
                    <a:pt x="191" y="339"/>
                  </a:lnTo>
                  <a:lnTo>
                    <a:pt x="194" y="337"/>
                  </a:lnTo>
                  <a:lnTo>
                    <a:pt x="200" y="335"/>
                  </a:lnTo>
                  <a:lnTo>
                    <a:pt x="202" y="335"/>
                  </a:lnTo>
                  <a:lnTo>
                    <a:pt x="202" y="335"/>
                  </a:lnTo>
                  <a:lnTo>
                    <a:pt x="204" y="337"/>
                  </a:lnTo>
                  <a:lnTo>
                    <a:pt x="205" y="341"/>
                  </a:lnTo>
                  <a:lnTo>
                    <a:pt x="202" y="347"/>
                  </a:lnTo>
                  <a:lnTo>
                    <a:pt x="202" y="347"/>
                  </a:lnTo>
                  <a:lnTo>
                    <a:pt x="200" y="354"/>
                  </a:lnTo>
                  <a:lnTo>
                    <a:pt x="200" y="360"/>
                  </a:lnTo>
                  <a:lnTo>
                    <a:pt x="204" y="367"/>
                  </a:lnTo>
                  <a:lnTo>
                    <a:pt x="209" y="373"/>
                  </a:lnTo>
                  <a:lnTo>
                    <a:pt x="209" y="373"/>
                  </a:lnTo>
                  <a:lnTo>
                    <a:pt x="213" y="374"/>
                  </a:lnTo>
                  <a:lnTo>
                    <a:pt x="215" y="373"/>
                  </a:lnTo>
                  <a:lnTo>
                    <a:pt x="220" y="369"/>
                  </a:lnTo>
                  <a:lnTo>
                    <a:pt x="224" y="365"/>
                  </a:lnTo>
                  <a:lnTo>
                    <a:pt x="228" y="363"/>
                  </a:lnTo>
                  <a:lnTo>
                    <a:pt x="231" y="365"/>
                  </a:lnTo>
                  <a:lnTo>
                    <a:pt x="231" y="365"/>
                  </a:lnTo>
                  <a:lnTo>
                    <a:pt x="237" y="369"/>
                  </a:lnTo>
                  <a:lnTo>
                    <a:pt x="243" y="369"/>
                  </a:lnTo>
                  <a:lnTo>
                    <a:pt x="248" y="371"/>
                  </a:lnTo>
                  <a:lnTo>
                    <a:pt x="248" y="374"/>
                  </a:lnTo>
                  <a:lnTo>
                    <a:pt x="250" y="378"/>
                  </a:lnTo>
                  <a:lnTo>
                    <a:pt x="250" y="378"/>
                  </a:lnTo>
                  <a:lnTo>
                    <a:pt x="250" y="382"/>
                  </a:lnTo>
                  <a:lnTo>
                    <a:pt x="248" y="384"/>
                  </a:lnTo>
                  <a:lnTo>
                    <a:pt x="246" y="385"/>
                  </a:lnTo>
                  <a:lnTo>
                    <a:pt x="243" y="387"/>
                  </a:lnTo>
                  <a:lnTo>
                    <a:pt x="235" y="385"/>
                  </a:lnTo>
                  <a:lnTo>
                    <a:pt x="230" y="384"/>
                  </a:lnTo>
                  <a:lnTo>
                    <a:pt x="230" y="384"/>
                  </a:lnTo>
                  <a:lnTo>
                    <a:pt x="224" y="380"/>
                  </a:lnTo>
                  <a:lnTo>
                    <a:pt x="222" y="378"/>
                  </a:lnTo>
                  <a:lnTo>
                    <a:pt x="220" y="378"/>
                  </a:lnTo>
                  <a:lnTo>
                    <a:pt x="220" y="378"/>
                  </a:lnTo>
                  <a:lnTo>
                    <a:pt x="213" y="380"/>
                  </a:lnTo>
                  <a:lnTo>
                    <a:pt x="207" y="380"/>
                  </a:lnTo>
                  <a:lnTo>
                    <a:pt x="207" y="380"/>
                  </a:lnTo>
                  <a:lnTo>
                    <a:pt x="202" y="376"/>
                  </a:lnTo>
                  <a:lnTo>
                    <a:pt x="198" y="371"/>
                  </a:lnTo>
                  <a:lnTo>
                    <a:pt x="194" y="365"/>
                  </a:lnTo>
                  <a:lnTo>
                    <a:pt x="194" y="358"/>
                  </a:lnTo>
                  <a:lnTo>
                    <a:pt x="194" y="358"/>
                  </a:lnTo>
                  <a:lnTo>
                    <a:pt x="194" y="356"/>
                  </a:lnTo>
                  <a:lnTo>
                    <a:pt x="193" y="352"/>
                  </a:lnTo>
                  <a:lnTo>
                    <a:pt x="189" y="348"/>
                  </a:lnTo>
                  <a:lnTo>
                    <a:pt x="189" y="348"/>
                  </a:lnTo>
                  <a:lnTo>
                    <a:pt x="183" y="345"/>
                  </a:lnTo>
                  <a:lnTo>
                    <a:pt x="178" y="345"/>
                  </a:lnTo>
                  <a:lnTo>
                    <a:pt x="178" y="345"/>
                  </a:lnTo>
                  <a:lnTo>
                    <a:pt x="180" y="350"/>
                  </a:lnTo>
                  <a:lnTo>
                    <a:pt x="183" y="356"/>
                  </a:lnTo>
                  <a:lnTo>
                    <a:pt x="193" y="365"/>
                  </a:lnTo>
                  <a:lnTo>
                    <a:pt x="193" y="365"/>
                  </a:lnTo>
                  <a:lnTo>
                    <a:pt x="196" y="371"/>
                  </a:lnTo>
                  <a:lnTo>
                    <a:pt x="198" y="376"/>
                  </a:lnTo>
                  <a:lnTo>
                    <a:pt x="198" y="391"/>
                  </a:lnTo>
                  <a:lnTo>
                    <a:pt x="198" y="391"/>
                  </a:lnTo>
                  <a:lnTo>
                    <a:pt x="198" y="391"/>
                  </a:lnTo>
                  <a:lnTo>
                    <a:pt x="200" y="393"/>
                  </a:lnTo>
                  <a:lnTo>
                    <a:pt x="204" y="391"/>
                  </a:lnTo>
                  <a:lnTo>
                    <a:pt x="209" y="387"/>
                  </a:lnTo>
                  <a:lnTo>
                    <a:pt x="213" y="387"/>
                  </a:lnTo>
                  <a:lnTo>
                    <a:pt x="217" y="387"/>
                  </a:lnTo>
                  <a:lnTo>
                    <a:pt x="217" y="387"/>
                  </a:lnTo>
                  <a:lnTo>
                    <a:pt x="220" y="389"/>
                  </a:lnTo>
                  <a:lnTo>
                    <a:pt x="224" y="393"/>
                  </a:lnTo>
                  <a:lnTo>
                    <a:pt x="226" y="400"/>
                  </a:lnTo>
                  <a:lnTo>
                    <a:pt x="224" y="404"/>
                  </a:lnTo>
                  <a:lnTo>
                    <a:pt x="222" y="406"/>
                  </a:lnTo>
                  <a:lnTo>
                    <a:pt x="222" y="404"/>
                  </a:lnTo>
                  <a:lnTo>
                    <a:pt x="222" y="404"/>
                  </a:lnTo>
                  <a:lnTo>
                    <a:pt x="220" y="398"/>
                  </a:lnTo>
                  <a:lnTo>
                    <a:pt x="218" y="397"/>
                  </a:lnTo>
                  <a:lnTo>
                    <a:pt x="215" y="395"/>
                  </a:lnTo>
                  <a:lnTo>
                    <a:pt x="209" y="395"/>
                  </a:lnTo>
                  <a:lnTo>
                    <a:pt x="209" y="395"/>
                  </a:lnTo>
                  <a:lnTo>
                    <a:pt x="205" y="397"/>
                  </a:lnTo>
                  <a:lnTo>
                    <a:pt x="204" y="400"/>
                  </a:lnTo>
                  <a:lnTo>
                    <a:pt x="200" y="408"/>
                  </a:lnTo>
                  <a:lnTo>
                    <a:pt x="198" y="415"/>
                  </a:lnTo>
                  <a:lnTo>
                    <a:pt x="198" y="417"/>
                  </a:lnTo>
                  <a:lnTo>
                    <a:pt x="196" y="415"/>
                  </a:lnTo>
                  <a:lnTo>
                    <a:pt x="196" y="415"/>
                  </a:lnTo>
                  <a:lnTo>
                    <a:pt x="193" y="410"/>
                  </a:lnTo>
                  <a:lnTo>
                    <a:pt x="185" y="410"/>
                  </a:lnTo>
                  <a:lnTo>
                    <a:pt x="185" y="410"/>
                  </a:lnTo>
                  <a:lnTo>
                    <a:pt x="180" y="410"/>
                  </a:lnTo>
                  <a:lnTo>
                    <a:pt x="172" y="413"/>
                  </a:lnTo>
                  <a:lnTo>
                    <a:pt x="172" y="413"/>
                  </a:lnTo>
                  <a:lnTo>
                    <a:pt x="170" y="408"/>
                  </a:lnTo>
                  <a:lnTo>
                    <a:pt x="168" y="406"/>
                  </a:lnTo>
                  <a:lnTo>
                    <a:pt x="161" y="408"/>
                  </a:lnTo>
                  <a:lnTo>
                    <a:pt x="161" y="408"/>
                  </a:lnTo>
                  <a:lnTo>
                    <a:pt x="155" y="406"/>
                  </a:lnTo>
                  <a:lnTo>
                    <a:pt x="150" y="406"/>
                  </a:lnTo>
                  <a:lnTo>
                    <a:pt x="150" y="406"/>
                  </a:lnTo>
                  <a:lnTo>
                    <a:pt x="141" y="408"/>
                  </a:lnTo>
                  <a:lnTo>
                    <a:pt x="139" y="406"/>
                  </a:lnTo>
                  <a:lnTo>
                    <a:pt x="137" y="402"/>
                  </a:lnTo>
                  <a:lnTo>
                    <a:pt x="137" y="402"/>
                  </a:lnTo>
                  <a:lnTo>
                    <a:pt x="137" y="400"/>
                  </a:lnTo>
                  <a:lnTo>
                    <a:pt x="135" y="400"/>
                  </a:lnTo>
                  <a:lnTo>
                    <a:pt x="131" y="398"/>
                  </a:lnTo>
                  <a:lnTo>
                    <a:pt x="128" y="398"/>
                  </a:lnTo>
                  <a:lnTo>
                    <a:pt x="128" y="397"/>
                  </a:lnTo>
                  <a:lnTo>
                    <a:pt x="128" y="397"/>
                  </a:lnTo>
                  <a:lnTo>
                    <a:pt x="128" y="397"/>
                  </a:lnTo>
                  <a:lnTo>
                    <a:pt x="133" y="395"/>
                  </a:lnTo>
                  <a:lnTo>
                    <a:pt x="135" y="391"/>
                  </a:lnTo>
                  <a:lnTo>
                    <a:pt x="137" y="382"/>
                  </a:lnTo>
                  <a:lnTo>
                    <a:pt x="137" y="382"/>
                  </a:lnTo>
                  <a:lnTo>
                    <a:pt x="139" y="376"/>
                  </a:lnTo>
                  <a:lnTo>
                    <a:pt x="141" y="374"/>
                  </a:lnTo>
                  <a:lnTo>
                    <a:pt x="142" y="373"/>
                  </a:lnTo>
                  <a:lnTo>
                    <a:pt x="141" y="369"/>
                  </a:lnTo>
                  <a:lnTo>
                    <a:pt x="141" y="369"/>
                  </a:lnTo>
                  <a:lnTo>
                    <a:pt x="144" y="369"/>
                  </a:lnTo>
                  <a:lnTo>
                    <a:pt x="146" y="369"/>
                  </a:lnTo>
                  <a:lnTo>
                    <a:pt x="144" y="367"/>
                  </a:lnTo>
                  <a:lnTo>
                    <a:pt x="144" y="367"/>
                  </a:lnTo>
                  <a:lnTo>
                    <a:pt x="135" y="365"/>
                  </a:lnTo>
                  <a:lnTo>
                    <a:pt x="122" y="365"/>
                  </a:lnTo>
                  <a:lnTo>
                    <a:pt x="111" y="369"/>
                  </a:lnTo>
                  <a:lnTo>
                    <a:pt x="107" y="371"/>
                  </a:lnTo>
                  <a:lnTo>
                    <a:pt x="104" y="376"/>
                  </a:lnTo>
                  <a:lnTo>
                    <a:pt x="104" y="376"/>
                  </a:lnTo>
                  <a:lnTo>
                    <a:pt x="102" y="376"/>
                  </a:lnTo>
                  <a:lnTo>
                    <a:pt x="98" y="378"/>
                  </a:lnTo>
                  <a:lnTo>
                    <a:pt x="91" y="376"/>
                  </a:lnTo>
                  <a:lnTo>
                    <a:pt x="91" y="376"/>
                  </a:lnTo>
                  <a:lnTo>
                    <a:pt x="87" y="378"/>
                  </a:lnTo>
                  <a:lnTo>
                    <a:pt x="83" y="380"/>
                  </a:lnTo>
                  <a:lnTo>
                    <a:pt x="83" y="380"/>
                  </a:lnTo>
                  <a:lnTo>
                    <a:pt x="79" y="384"/>
                  </a:lnTo>
                  <a:lnTo>
                    <a:pt x="78" y="387"/>
                  </a:lnTo>
                  <a:lnTo>
                    <a:pt x="81" y="398"/>
                  </a:lnTo>
                  <a:lnTo>
                    <a:pt x="81" y="398"/>
                  </a:lnTo>
                  <a:lnTo>
                    <a:pt x="76" y="398"/>
                  </a:lnTo>
                  <a:lnTo>
                    <a:pt x="70" y="395"/>
                  </a:lnTo>
                  <a:lnTo>
                    <a:pt x="63" y="393"/>
                  </a:lnTo>
                  <a:lnTo>
                    <a:pt x="59" y="395"/>
                  </a:lnTo>
                  <a:lnTo>
                    <a:pt x="59" y="395"/>
                  </a:lnTo>
                  <a:lnTo>
                    <a:pt x="48" y="400"/>
                  </a:lnTo>
                  <a:lnTo>
                    <a:pt x="42" y="404"/>
                  </a:lnTo>
                  <a:lnTo>
                    <a:pt x="39" y="410"/>
                  </a:lnTo>
                  <a:lnTo>
                    <a:pt x="39" y="410"/>
                  </a:lnTo>
                  <a:lnTo>
                    <a:pt x="39" y="411"/>
                  </a:lnTo>
                  <a:lnTo>
                    <a:pt x="35" y="413"/>
                  </a:lnTo>
                  <a:lnTo>
                    <a:pt x="29" y="413"/>
                  </a:lnTo>
                  <a:lnTo>
                    <a:pt x="29" y="413"/>
                  </a:lnTo>
                  <a:lnTo>
                    <a:pt x="24" y="413"/>
                  </a:lnTo>
                  <a:lnTo>
                    <a:pt x="20" y="417"/>
                  </a:lnTo>
                  <a:lnTo>
                    <a:pt x="20" y="417"/>
                  </a:lnTo>
                  <a:lnTo>
                    <a:pt x="18" y="419"/>
                  </a:lnTo>
                  <a:lnTo>
                    <a:pt x="16" y="421"/>
                  </a:lnTo>
                  <a:lnTo>
                    <a:pt x="16" y="423"/>
                  </a:lnTo>
                  <a:lnTo>
                    <a:pt x="13" y="424"/>
                  </a:lnTo>
                  <a:lnTo>
                    <a:pt x="13" y="424"/>
                  </a:lnTo>
                  <a:lnTo>
                    <a:pt x="3" y="424"/>
                  </a:lnTo>
                  <a:lnTo>
                    <a:pt x="3" y="424"/>
                  </a:lnTo>
                  <a:lnTo>
                    <a:pt x="0" y="428"/>
                  </a:lnTo>
                  <a:lnTo>
                    <a:pt x="0" y="428"/>
                  </a:lnTo>
                  <a:lnTo>
                    <a:pt x="0" y="428"/>
                  </a:lnTo>
                  <a:lnTo>
                    <a:pt x="0" y="432"/>
                  </a:lnTo>
                  <a:lnTo>
                    <a:pt x="5" y="437"/>
                  </a:lnTo>
                  <a:lnTo>
                    <a:pt x="20" y="447"/>
                  </a:lnTo>
                  <a:lnTo>
                    <a:pt x="20" y="447"/>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12" name="Freeform 2086"/>
            <p:cNvSpPr>
              <a:spLocks/>
            </p:cNvSpPr>
            <p:nvPr/>
          </p:nvSpPr>
          <p:spPr bwMode="auto">
            <a:xfrm>
              <a:off x="1238949" y="2465863"/>
              <a:ext cx="374140" cy="522388"/>
            </a:xfrm>
            <a:custGeom>
              <a:avLst/>
              <a:gdLst/>
              <a:ahLst/>
              <a:cxnLst>
                <a:cxn ang="0">
                  <a:pos x="135" y="0"/>
                </a:cxn>
                <a:cxn ang="0">
                  <a:pos x="433" y="55"/>
                </a:cxn>
                <a:cxn ang="0">
                  <a:pos x="410" y="186"/>
                </a:cxn>
                <a:cxn ang="0">
                  <a:pos x="618" y="218"/>
                </a:cxn>
                <a:cxn ang="0">
                  <a:pos x="538" y="752"/>
                </a:cxn>
                <a:cxn ang="0">
                  <a:pos x="0" y="663"/>
                </a:cxn>
                <a:cxn ang="0">
                  <a:pos x="135" y="0"/>
                </a:cxn>
                <a:cxn ang="0">
                  <a:pos x="135" y="0"/>
                </a:cxn>
              </a:cxnLst>
              <a:rect l="0" t="0" r="r" b="b"/>
              <a:pathLst>
                <a:path w="618" h="752">
                  <a:moveTo>
                    <a:pt x="135" y="0"/>
                  </a:moveTo>
                  <a:lnTo>
                    <a:pt x="433" y="55"/>
                  </a:lnTo>
                  <a:lnTo>
                    <a:pt x="410" y="186"/>
                  </a:lnTo>
                  <a:lnTo>
                    <a:pt x="618" y="218"/>
                  </a:lnTo>
                  <a:lnTo>
                    <a:pt x="538" y="752"/>
                  </a:lnTo>
                  <a:lnTo>
                    <a:pt x="0" y="663"/>
                  </a:lnTo>
                  <a:lnTo>
                    <a:pt x="135" y="0"/>
                  </a:lnTo>
                  <a:lnTo>
                    <a:pt x="135" y="0"/>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13" name="Freeform 2087"/>
            <p:cNvSpPr>
              <a:spLocks/>
            </p:cNvSpPr>
            <p:nvPr/>
          </p:nvSpPr>
          <p:spPr bwMode="auto">
            <a:xfrm>
              <a:off x="713686" y="1928153"/>
              <a:ext cx="528197" cy="498708"/>
            </a:xfrm>
            <a:custGeom>
              <a:avLst/>
              <a:gdLst/>
              <a:ahLst/>
              <a:cxnLst>
                <a:cxn ang="0">
                  <a:pos x="0" y="537"/>
                </a:cxn>
                <a:cxn ang="0">
                  <a:pos x="38" y="355"/>
                </a:cxn>
                <a:cxn ang="0">
                  <a:pos x="82" y="302"/>
                </a:cxn>
                <a:cxn ang="0">
                  <a:pos x="188" y="0"/>
                </a:cxn>
                <a:cxn ang="0">
                  <a:pos x="243" y="15"/>
                </a:cxn>
                <a:cxn ang="0">
                  <a:pos x="245" y="28"/>
                </a:cxn>
                <a:cxn ang="0">
                  <a:pos x="258" y="30"/>
                </a:cxn>
                <a:cxn ang="0">
                  <a:pos x="325" y="134"/>
                </a:cxn>
                <a:cxn ang="0">
                  <a:pos x="399" y="133"/>
                </a:cxn>
                <a:cxn ang="0">
                  <a:pos x="454" y="157"/>
                </a:cxn>
                <a:cxn ang="0">
                  <a:pos x="481" y="152"/>
                </a:cxn>
                <a:cxn ang="0">
                  <a:pos x="648" y="157"/>
                </a:cxn>
                <a:cxn ang="0">
                  <a:pos x="838" y="199"/>
                </a:cxn>
                <a:cxn ang="0">
                  <a:pos x="848" y="224"/>
                </a:cxn>
                <a:cxn ang="0">
                  <a:pos x="871" y="256"/>
                </a:cxn>
                <a:cxn ang="0">
                  <a:pos x="806" y="353"/>
                </a:cxn>
                <a:cxn ang="0">
                  <a:pos x="766" y="389"/>
                </a:cxn>
                <a:cxn ang="0">
                  <a:pos x="760" y="416"/>
                </a:cxn>
                <a:cxn ang="0">
                  <a:pos x="783" y="444"/>
                </a:cxn>
                <a:cxn ang="0">
                  <a:pos x="756" y="503"/>
                </a:cxn>
                <a:cxn ang="0">
                  <a:pos x="703" y="720"/>
                </a:cxn>
                <a:cxn ang="0">
                  <a:pos x="410" y="650"/>
                </a:cxn>
                <a:cxn ang="0">
                  <a:pos x="0" y="537"/>
                </a:cxn>
                <a:cxn ang="0">
                  <a:pos x="0" y="537"/>
                </a:cxn>
              </a:cxnLst>
              <a:rect l="0" t="0" r="r" b="b"/>
              <a:pathLst>
                <a:path w="871" h="720">
                  <a:moveTo>
                    <a:pt x="0" y="537"/>
                  </a:moveTo>
                  <a:lnTo>
                    <a:pt x="38" y="355"/>
                  </a:lnTo>
                  <a:lnTo>
                    <a:pt x="82" y="302"/>
                  </a:lnTo>
                  <a:lnTo>
                    <a:pt x="188" y="0"/>
                  </a:lnTo>
                  <a:lnTo>
                    <a:pt x="243" y="15"/>
                  </a:lnTo>
                  <a:lnTo>
                    <a:pt x="245" y="28"/>
                  </a:lnTo>
                  <a:lnTo>
                    <a:pt x="258" y="30"/>
                  </a:lnTo>
                  <a:lnTo>
                    <a:pt x="325" y="134"/>
                  </a:lnTo>
                  <a:lnTo>
                    <a:pt x="399" y="133"/>
                  </a:lnTo>
                  <a:lnTo>
                    <a:pt x="454" y="157"/>
                  </a:lnTo>
                  <a:lnTo>
                    <a:pt x="481" y="152"/>
                  </a:lnTo>
                  <a:lnTo>
                    <a:pt x="648" y="157"/>
                  </a:lnTo>
                  <a:lnTo>
                    <a:pt x="838" y="199"/>
                  </a:lnTo>
                  <a:lnTo>
                    <a:pt x="848" y="224"/>
                  </a:lnTo>
                  <a:lnTo>
                    <a:pt x="871" y="256"/>
                  </a:lnTo>
                  <a:lnTo>
                    <a:pt x="806" y="353"/>
                  </a:lnTo>
                  <a:lnTo>
                    <a:pt x="766" y="389"/>
                  </a:lnTo>
                  <a:lnTo>
                    <a:pt x="760" y="416"/>
                  </a:lnTo>
                  <a:lnTo>
                    <a:pt x="783" y="444"/>
                  </a:lnTo>
                  <a:lnTo>
                    <a:pt x="756" y="503"/>
                  </a:lnTo>
                  <a:lnTo>
                    <a:pt x="703" y="720"/>
                  </a:lnTo>
                  <a:lnTo>
                    <a:pt x="410" y="650"/>
                  </a:lnTo>
                  <a:lnTo>
                    <a:pt x="0" y="537"/>
                  </a:lnTo>
                  <a:lnTo>
                    <a:pt x="0" y="537"/>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15" name="Freeform 2089"/>
            <p:cNvSpPr>
              <a:spLocks/>
            </p:cNvSpPr>
            <p:nvPr/>
          </p:nvSpPr>
          <p:spPr bwMode="auto">
            <a:xfrm>
              <a:off x="900022" y="2376710"/>
              <a:ext cx="419622" cy="720199"/>
            </a:xfrm>
            <a:custGeom>
              <a:avLst/>
              <a:gdLst/>
              <a:ahLst/>
              <a:cxnLst>
                <a:cxn ang="0">
                  <a:pos x="0" y="384"/>
                </a:cxn>
                <a:cxn ang="0">
                  <a:pos x="443" y="1047"/>
                </a:cxn>
                <a:cxn ang="0">
                  <a:pos x="458" y="904"/>
                </a:cxn>
                <a:cxn ang="0">
                  <a:pos x="483" y="897"/>
                </a:cxn>
                <a:cxn ang="0">
                  <a:pos x="525" y="921"/>
                </a:cxn>
                <a:cxn ang="0">
                  <a:pos x="561" y="796"/>
                </a:cxn>
                <a:cxn ang="0">
                  <a:pos x="696" y="133"/>
                </a:cxn>
                <a:cxn ang="0">
                  <a:pos x="397" y="70"/>
                </a:cxn>
                <a:cxn ang="0">
                  <a:pos x="104" y="0"/>
                </a:cxn>
                <a:cxn ang="0">
                  <a:pos x="0" y="384"/>
                </a:cxn>
                <a:cxn ang="0">
                  <a:pos x="0" y="384"/>
                </a:cxn>
              </a:cxnLst>
              <a:rect l="0" t="0" r="r" b="b"/>
              <a:pathLst>
                <a:path w="696" h="1047">
                  <a:moveTo>
                    <a:pt x="0" y="384"/>
                  </a:moveTo>
                  <a:lnTo>
                    <a:pt x="443" y="1047"/>
                  </a:lnTo>
                  <a:lnTo>
                    <a:pt x="458" y="904"/>
                  </a:lnTo>
                  <a:lnTo>
                    <a:pt x="483" y="897"/>
                  </a:lnTo>
                  <a:lnTo>
                    <a:pt x="525" y="921"/>
                  </a:lnTo>
                  <a:lnTo>
                    <a:pt x="561" y="796"/>
                  </a:lnTo>
                  <a:lnTo>
                    <a:pt x="696" y="133"/>
                  </a:lnTo>
                  <a:lnTo>
                    <a:pt x="397" y="70"/>
                  </a:lnTo>
                  <a:lnTo>
                    <a:pt x="104" y="0"/>
                  </a:lnTo>
                  <a:lnTo>
                    <a:pt x="0" y="384"/>
                  </a:lnTo>
                  <a:lnTo>
                    <a:pt x="0" y="384"/>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16" name="Freeform 2090"/>
            <p:cNvSpPr>
              <a:spLocks/>
            </p:cNvSpPr>
            <p:nvPr/>
          </p:nvSpPr>
          <p:spPr bwMode="auto">
            <a:xfrm>
              <a:off x="1143580" y="1797208"/>
              <a:ext cx="393214" cy="709054"/>
            </a:xfrm>
            <a:custGeom>
              <a:avLst/>
              <a:gdLst/>
              <a:ahLst/>
              <a:cxnLst>
                <a:cxn ang="0">
                  <a:pos x="0" y="909"/>
                </a:cxn>
                <a:cxn ang="0">
                  <a:pos x="53" y="692"/>
                </a:cxn>
                <a:cxn ang="0">
                  <a:pos x="80" y="633"/>
                </a:cxn>
                <a:cxn ang="0">
                  <a:pos x="57" y="605"/>
                </a:cxn>
                <a:cxn ang="0">
                  <a:pos x="63" y="578"/>
                </a:cxn>
                <a:cxn ang="0">
                  <a:pos x="103" y="542"/>
                </a:cxn>
                <a:cxn ang="0">
                  <a:pos x="168" y="445"/>
                </a:cxn>
                <a:cxn ang="0">
                  <a:pos x="145" y="413"/>
                </a:cxn>
                <a:cxn ang="0">
                  <a:pos x="135" y="388"/>
                </a:cxn>
                <a:cxn ang="0">
                  <a:pos x="139" y="333"/>
                </a:cxn>
                <a:cxn ang="0">
                  <a:pos x="219" y="0"/>
                </a:cxn>
                <a:cxn ang="0">
                  <a:pos x="304" y="19"/>
                </a:cxn>
                <a:cxn ang="0">
                  <a:pos x="276" y="149"/>
                </a:cxn>
                <a:cxn ang="0">
                  <a:pos x="295" y="194"/>
                </a:cxn>
                <a:cxn ang="0">
                  <a:pos x="297" y="223"/>
                </a:cxn>
                <a:cxn ang="0">
                  <a:pos x="287" y="228"/>
                </a:cxn>
                <a:cxn ang="0">
                  <a:pos x="320" y="259"/>
                </a:cxn>
                <a:cxn ang="0">
                  <a:pos x="354" y="342"/>
                </a:cxn>
                <a:cxn ang="0">
                  <a:pos x="365" y="417"/>
                </a:cxn>
                <a:cxn ang="0">
                  <a:pos x="371" y="457"/>
                </a:cxn>
                <a:cxn ang="0">
                  <a:pos x="346" y="495"/>
                </a:cxn>
                <a:cxn ang="0">
                  <a:pos x="363" y="512"/>
                </a:cxn>
                <a:cxn ang="0">
                  <a:pos x="409" y="487"/>
                </a:cxn>
                <a:cxn ang="0">
                  <a:pos x="439" y="618"/>
                </a:cxn>
                <a:cxn ang="0">
                  <a:pos x="460" y="626"/>
                </a:cxn>
                <a:cxn ang="0">
                  <a:pos x="464" y="664"/>
                </a:cxn>
                <a:cxn ang="0">
                  <a:pos x="523" y="679"/>
                </a:cxn>
                <a:cxn ang="0">
                  <a:pos x="616" y="679"/>
                </a:cxn>
                <a:cxn ang="0">
                  <a:pos x="654" y="696"/>
                </a:cxn>
                <a:cxn ang="0">
                  <a:pos x="599" y="1027"/>
                </a:cxn>
                <a:cxn ang="0">
                  <a:pos x="299" y="972"/>
                </a:cxn>
                <a:cxn ang="0">
                  <a:pos x="0" y="909"/>
                </a:cxn>
                <a:cxn ang="0">
                  <a:pos x="0" y="909"/>
                </a:cxn>
              </a:cxnLst>
              <a:rect l="0" t="0" r="r" b="b"/>
              <a:pathLst>
                <a:path w="654" h="1027">
                  <a:moveTo>
                    <a:pt x="0" y="909"/>
                  </a:moveTo>
                  <a:lnTo>
                    <a:pt x="53" y="692"/>
                  </a:lnTo>
                  <a:lnTo>
                    <a:pt x="80" y="633"/>
                  </a:lnTo>
                  <a:lnTo>
                    <a:pt x="57" y="605"/>
                  </a:lnTo>
                  <a:lnTo>
                    <a:pt x="63" y="578"/>
                  </a:lnTo>
                  <a:lnTo>
                    <a:pt x="103" y="542"/>
                  </a:lnTo>
                  <a:lnTo>
                    <a:pt x="168" y="445"/>
                  </a:lnTo>
                  <a:lnTo>
                    <a:pt x="145" y="413"/>
                  </a:lnTo>
                  <a:lnTo>
                    <a:pt x="135" y="388"/>
                  </a:lnTo>
                  <a:lnTo>
                    <a:pt x="139" y="333"/>
                  </a:lnTo>
                  <a:lnTo>
                    <a:pt x="219" y="0"/>
                  </a:lnTo>
                  <a:lnTo>
                    <a:pt x="304" y="19"/>
                  </a:lnTo>
                  <a:lnTo>
                    <a:pt x="276" y="149"/>
                  </a:lnTo>
                  <a:lnTo>
                    <a:pt x="295" y="194"/>
                  </a:lnTo>
                  <a:lnTo>
                    <a:pt x="297" y="223"/>
                  </a:lnTo>
                  <a:lnTo>
                    <a:pt x="287" y="228"/>
                  </a:lnTo>
                  <a:lnTo>
                    <a:pt x="320" y="259"/>
                  </a:lnTo>
                  <a:lnTo>
                    <a:pt x="354" y="342"/>
                  </a:lnTo>
                  <a:lnTo>
                    <a:pt x="365" y="417"/>
                  </a:lnTo>
                  <a:lnTo>
                    <a:pt x="371" y="457"/>
                  </a:lnTo>
                  <a:lnTo>
                    <a:pt x="346" y="495"/>
                  </a:lnTo>
                  <a:lnTo>
                    <a:pt x="363" y="512"/>
                  </a:lnTo>
                  <a:lnTo>
                    <a:pt x="409" y="487"/>
                  </a:lnTo>
                  <a:lnTo>
                    <a:pt x="439" y="618"/>
                  </a:lnTo>
                  <a:lnTo>
                    <a:pt x="460" y="626"/>
                  </a:lnTo>
                  <a:lnTo>
                    <a:pt x="464" y="664"/>
                  </a:lnTo>
                  <a:lnTo>
                    <a:pt x="523" y="679"/>
                  </a:lnTo>
                  <a:lnTo>
                    <a:pt x="616" y="679"/>
                  </a:lnTo>
                  <a:lnTo>
                    <a:pt x="654" y="696"/>
                  </a:lnTo>
                  <a:lnTo>
                    <a:pt x="599" y="1027"/>
                  </a:lnTo>
                  <a:lnTo>
                    <a:pt x="299" y="972"/>
                  </a:lnTo>
                  <a:lnTo>
                    <a:pt x="0" y="909"/>
                  </a:lnTo>
                  <a:lnTo>
                    <a:pt x="0" y="909"/>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17" name="Freeform 2094"/>
            <p:cNvSpPr>
              <a:spLocks/>
            </p:cNvSpPr>
            <p:nvPr/>
          </p:nvSpPr>
          <p:spPr bwMode="auto">
            <a:xfrm>
              <a:off x="1564670" y="2619099"/>
              <a:ext cx="482714" cy="422090"/>
            </a:xfrm>
            <a:custGeom>
              <a:avLst/>
              <a:gdLst/>
              <a:ahLst/>
              <a:cxnLst>
                <a:cxn ang="0">
                  <a:pos x="80" y="0"/>
                </a:cxn>
                <a:cxn ang="0">
                  <a:pos x="591" y="57"/>
                </a:cxn>
                <a:cxn ang="0">
                  <a:pos x="796" y="74"/>
                </a:cxn>
                <a:cxn ang="0">
                  <a:pos x="789" y="207"/>
                </a:cxn>
                <a:cxn ang="0">
                  <a:pos x="760" y="612"/>
                </a:cxn>
                <a:cxn ang="0">
                  <a:pos x="656" y="605"/>
                </a:cxn>
                <a:cxn ang="0">
                  <a:pos x="331" y="576"/>
                </a:cxn>
                <a:cxn ang="0">
                  <a:pos x="0" y="534"/>
                </a:cxn>
                <a:cxn ang="0">
                  <a:pos x="80" y="0"/>
                </a:cxn>
                <a:cxn ang="0">
                  <a:pos x="80" y="0"/>
                </a:cxn>
              </a:cxnLst>
              <a:rect l="0" t="0" r="r" b="b"/>
              <a:pathLst>
                <a:path w="796" h="612">
                  <a:moveTo>
                    <a:pt x="80" y="0"/>
                  </a:moveTo>
                  <a:lnTo>
                    <a:pt x="591" y="57"/>
                  </a:lnTo>
                  <a:lnTo>
                    <a:pt x="796" y="74"/>
                  </a:lnTo>
                  <a:lnTo>
                    <a:pt x="789" y="207"/>
                  </a:lnTo>
                  <a:lnTo>
                    <a:pt x="760" y="612"/>
                  </a:lnTo>
                  <a:lnTo>
                    <a:pt x="656" y="605"/>
                  </a:lnTo>
                  <a:lnTo>
                    <a:pt x="331" y="576"/>
                  </a:lnTo>
                  <a:lnTo>
                    <a:pt x="0" y="534"/>
                  </a:lnTo>
                  <a:lnTo>
                    <a:pt x="80" y="0"/>
                  </a:lnTo>
                  <a:lnTo>
                    <a:pt x="80" y="0"/>
                  </a:lnTo>
                  <a:close/>
                </a:path>
              </a:pathLst>
            </a:custGeom>
            <a:grpFill/>
            <a:ln w="12700" cap="flat" cmpd="sng">
              <a:solidFill>
                <a:srgbClr val="FFFFFF"/>
              </a:solidFill>
              <a:prstDash val="solid"/>
              <a:round/>
              <a:headEnd type="none" w="med" len="med"/>
              <a:tailEnd type="none" w="med" len="me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18" name="Freeform 2097"/>
            <p:cNvSpPr>
              <a:spLocks/>
            </p:cNvSpPr>
            <p:nvPr/>
          </p:nvSpPr>
          <p:spPr bwMode="auto">
            <a:xfrm>
              <a:off x="1938811" y="2201189"/>
              <a:ext cx="466574" cy="346865"/>
            </a:xfrm>
            <a:custGeom>
              <a:avLst/>
              <a:gdLst/>
              <a:ahLst/>
              <a:cxnLst>
                <a:cxn ang="0">
                  <a:pos x="38" y="0"/>
                </a:cxn>
                <a:cxn ang="0">
                  <a:pos x="378" y="24"/>
                </a:cxn>
                <a:cxn ang="0">
                  <a:pos x="756" y="36"/>
                </a:cxn>
                <a:cxn ang="0">
                  <a:pos x="732" y="83"/>
                </a:cxn>
                <a:cxn ang="0">
                  <a:pos x="768" y="118"/>
                </a:cxn>
                <a:cxn ang="0">
                  <a:pos x="766" y="365"/>
                </a:cxn>
                <a:cxn ang="0">
                  <a:pos x="751" y="363"/>
                </a:cxn>
                <a:cxn ang="0">
                  <a:pos x="753" y="395"/>
                </a:cxn>
                <a:cxn ang="0">
                  <a:pos x="764" y="420"/>
                </a:cxn>
                <a:cxn ang="0">
                  <a:pos x="756" y="443"/>
                </a:cxn>
                <a:cxn ang="0">
                  <a:pos x="764" y="502"/>
                </a:cxn>
                <a:cxn ang="0">
                  <a:pos x="747" y="496"/>
                </a:cxn>
                <a:cxn ang="0">
                  <a:pos x="728" y="473"/>
                </a:cxn>
                <a:cxn ang="0">
                  <a:pos x="659" y="450"/>
                </a:cxn>
                <a:cxn ang="0">
                  <a:pos x="593" y="454"/>
                </a:cxn>
                <a:cxn ang="0">
                  <a:pos x="555" y="426"/>
                </a:cxn>
                <a:cxn ang="0">
                  <a:pos x="0" y="393"/>
                </a:cxn>
                <a:cxn ang="0">
                  <a:pos x="38" y="0"/>
                </a:cxn>
                <a:cxn ang="0">
                  <a:pos x="38" y="0"/>
                </a:cxn>
              </a:cxnLst>
              <a:rect l="0" t="0" r="r" b="b"/>
              <a:pathLst>
                <a:path w="768" h="502">
                  <a:moveTo>
                    <a:pt x="38" y="0"/>
                  </a:moveTo>
                  <a:lnTo>
                    <a:pt x="378" y="24"/>
                  </a:lnTo>
                  <a:lnTo>
                    <a:pt x="756" y="36"/>
                  </a:lnTo>
                  <a:lnTo>
                    <a:pt x="732" y="83"/>
                  </a:lnTo>
                  <a:lnTo>
                    <a:pt x="768" y="118"/>
                  </a:lnTo>
                  <a:lnTo>
                    <a:pt x="766" y="365"/>
                  </a:lnTo>
                  <a:lnTo>
                    <a:pt x="751" y="363"/>
                  </a:lnTo>
                  <a:lnTo>
                    <a:pt x="753" y="395"/>
                  </a:lnTo>
                  <a:lnTo>
                    <a:pt x="764" y="420"/>
                  </a:lnTo>
                  <a:lnTo>
                    <a:pt x="756" y="443"/>
                  </a:lnTo>
                  <a:lnTo>
                    <a:pt x="764" y="502"/>
                  </a:lnTo>
                  <a:lnTo>
                    <a:pt x="747" y="496"/>
                  </a:lnTo>
                  <a:lnTo>
                    <a:pt x="728" y="473"/>
                  </a:lnTo>
                  <a:lnTo>
                    <a:pt x="659" y="450"/>
                  </a:lnTo>
                  <a:lnTo>
                    <a:pt x="593" y="454"/>
                  </a:lnTo>
                  <a:lnTo>
                    <a:pt x="555" y="426"/>
                  </a:lnTo>
                  <a:lnTo>
                    <a:pt x="0" y="393"/>
                  </a:lnTo>
                  <a:lnTo>
                    <a:pt x="38" y="0"/>
                  </a:lnTo>
                  <a:lnTo>
                    <a:pt x="38" y="0"/>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19" name="Freeform 2098"/>
            <p:cNvSpPr>
              <a:spLocks/>
            </p:cNvSpPr>
            <p:nvPr/>
          </p:nvSpPr>
          <p:spPr bwMode="auto">
            <a:xfrm>
              <a:off x="1924137" y="2472831"/>
              <a:ext cx="545804" cy="305075"/>
            </a:xfrm>
            <a:custGeom>
              <a:avLst/>
              <a:gdLst/>
              <a:ahLst/>
              <a:cxnLst>
                <a:cxn ang="0">
                  <a:pos x="25" y="0"/>
                </a:cxn>
                <a:cxn ang="0">
                  <a:pos x="580" y="33"/>
                </a:cxn>
                <a:cxn ang="0">
                  <a:pos x="618" y="61"/>
                </a:cxn>
                <a:cxn ang="0">
                  <a:pos x="684" y="57"/>
                </a:cxn>
                <a:cxn ang="0">
                  <a:pos x="753" y="80"/>
                </a:cxn>
                <a:cxn ang="0">
                  <a:pos x="772" y="103"/>
                </a:cxn>
                <a:cxn ang="0">
                  <a:pos x="789" y="109"/>
                </a:cxn>
                <a:cxn ang="0">
                  <a:pos x="819" y="192"/>
                </a:cxn>
                <a:cxn ang="0">
                  <a:pos x="819" y="217"/>
                </a:cxn>
                <a:cxn ang="0">
                  <a:pos x="840" y="257"/>
                </a:cxn>
                <a:cxn ang="0">
                  <a:pos x="850" y="320"/>
                </a:cxn>
                <a:cxn ang="0">
                  <a:pos x="844" y="339"/>
                </a:cxn>
                <a:cxn ang="0">
                  <a:pos x="857" y="359"/>
                </a:cxn>
                <a:cxn ang="0">
                  <a:pos x="901" y="439"/>
                </a:cxn>
                <a:cxn ang="0">
                  <a:pos x="500" y="435"/>
                </a:cxn>
                <a:cxn ang="0">
                  <a:pos x="198" y="418"/>
                </a:cxn>
                <a:cxn ang="0">
                  <a:pos x="205" y="285"/>
                </a:cxn>
                <a:cxn ang="0">
                  <a:pos x="0" y="268"/>
                </a:cxn>
                <a:cxn ang="0">
                  <a:pos x="25" y="0"/>
                </a:cxn>
                <a:cxn ang="0">
                  <a:pos x="25" y="0"/>
                </a:cxn>
              </a:cxnLst>
              <a:rect l="0" t="0" r="r" b="b"/>
              <a:pathLst>
                <a:path w="901" h="439">
                  <a:moveTo>
                    <a:pt x="25" y="0"/>
                  </a:moveTo>
                  <a:lnTo>
                    <a:pt x="580" y="33"/>
                  </a:lnTo>
                  <a:lnTo>
                    <a:pt x="618" y="61"/>
                  </a:lnTo>
                  <a:lnTo>
                    <a:pt x="684" y="57"/>
                  </a:lnTo>
                  <a:lnTo>
                    <a:pt x="753" y="80"/>
                  </a:lnTo>
                  <a:lnTo>
                    <a:pt x="772" y="103"/>
                  </a:lnTo>
                  <a:lnTo>
                    <a:pt x="789" y="109"/>
                  </a:lnTo>
                  <a:lnTo>
                    <a:pt x="819" y="192"/>
                  </a:lnTo>
                  <a:lnTo>
                    <a:pt x="819" y="217"/>
                  </a:lnTo>
                  <a:lnTo>
                    <a:pt x="840" y="257"/>
                  </a:lnTo>
                  <a:lnTo>
                    <a:pt x="850" y="320"/>
                  </a:lnTo>
                  <a:lnTo>
                    <a:pt x="844" y="339"/>
                  </a:lnTo>
                  <a:lnTo>
                    <a:pt x="857" y="359"/>
                  </a:lnTo>
                  <a:lnTo>
                    <a:pt x="901" y="439"/>
                  </a:lnTo>
                  <a:lnTo>
                    <a:pt x="500" y="435"/>
                  </a:lnTo>
                  <a:lnTo>
                    <a:pt x="198" y="418"/>
                  </a:lnTo>
                  <a:lnTo>
                    <a:pt x="205" y="285"/>
                  </a:lnTo>
                  <a:lnTo>
                    <a:pt x="0" y="268"/>
                  </a:lnTo>
                  <a:lnTo>
                    <a:pt x="25" y="0"/>
                  </a:lnTo>
                  <a:lnTo>
                    <a:pt x="25" y="0"/>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a:lstStyle/>
            <a:p>
              <a:pPr algn="ctr"/>
              <a:endParaRPr lang="en-US" kern="0">
                <a:solidFill>
                  <a:sysClr val="windowText" lastClr="000000"/>
                </a:solidFill>
                <a:latin typeface="Times New Roman"/>
                <a:cs typeface="Arial" pitchFamily="34" charset="0"/>
              </a:endParaRPr>
            </a:p>
          </p:txBody>
        </p:sp>
        <p:sp>
          <p:nvSpPr>
            <p:cNvPr id="20" name="Freeform 2102"/>
            <p:cNvSpPr>
              <a:spLocks/>
            </p:cNvSpPr>
            <p:nvPr/>
          </p:nvSpPr>
          <p:spPr bwMode="auto">
            <a:xfrm>
              <a:off x="2395112" y="2447756"/>
              <a:ext cx="393214" cy="288358"/>
            </a:xfrm>
            <a:custGeom>
              <a:avLst/>
              <a:gdLst/>
              <a:ahLst/>
              <a:cxnLst>
                <a:cxn ang="0">
                  <a:pos x="2" y="40"/>
                </a:cxn>
                <a:cxn ang="0">
                  <a:pos x="13" y="65"/>
                </a:cxn>
                <a:cxn ang="0">
                  <a:pos x="5" y="88"/>
                </a:cxn>
                <a:cxn ang="0">
                  <a:pos x="13" y="147"/>
                </a:cxn>
                <a:cxn ang="0">
                  <a:pos x="43" y="230"/>
                </a:cxn>
                <a:cxn ang="0">
                  <a:pos x="43" y="255"/>
                </a:cxn>
                <a:cxn ang="0">
                  <a:pos x="64" y="295"/>
                </a:cxn>
                <a:cxn ang="0">
                  <a:pos x="74" y="358"/>
                </a:cxn>
                <a:cxn ang="0">
                  <a:pos x="68" y="377"/>
                </a:cxn>
                <a:cxn ang="0">
                  <a:pos x="81" y="397"/>
                </a:cxn>
                <a:cxn ang="0">
                  <a:pos x="504" y="388"/>
                </a:cxn>
                <a:cxn ang="0">
                  <a:pos x="534" y="420"/>
                </a:cxn>
                <a:cxn ang="0">
                  <a:pos x="578" y="325"/>
                </a:cxn>
                <a:cxn ang="0">
                  <a:pos x="564" y="289"/>
                </a:cxn>
                <a:cxn ang="0">
                  <a:pos x="639" y="232"/>
                </a:cxn>
                <a:cxn ang="0">
                  <a:pos x="652" y="190"/>
                </a:cxn>
                <a:cxn ang="0">
                  <a:pos x="599" y="129"/>
                </a:cxn>
                <a:cxn ang="0">
                  <a:pos x="545" y="67"/>
                </a:cxn>
                <a:cxn ang="0">
                  <a:pos x="534" y="0"/>
                </a:cxn>
                <a:cxn ang="0">
                  <a:pos x="15" y="10"/>
                </a:cxn>
                <a:cxn ang="0">
                  <a:pos x="0" y="8"/>
                </a:cxn>
                <a:cxn ang="0">
                  <a:pos x="2" y="40"/>
                </a:cxn>
                <a:cxn ang="0">
                  <a:pos x="2" y="40"/>
                </a:cxn>
              </a:cxnLst>
              <a:rect l="0" t="0" r="r" b="b"/>
              <a:pathLst>
                <a:path w="652" h="420">
                  <a:moveTo>
                    <a:pt x="2" y="40"/>
                  </a:moveTo>
                  <a:lnTo>
                    <a:pt x="13" y="65"/>
                  </a:lnTo>
                  <a:lnTo>
                    <a:pt x="5" y="88"/>
                  </a:lnTo>
                  <a:lnTo>
                    <a:pt x="13" y="147"/>
                  </a:lnTo>
                  <a:lnTo>
                    <a:pt x="43" y="230"/>
                  </a:lnTo>
                  <a:lnTo>
                    <a:pt x="43" y="255"/>
                  </a:lnTo>
                  <a:lnTo>
                    <a:pt x="64" y="295"/>
                  </a:lnTo>
                  <a:lnTo>
                    <a:pt x="74" y="358"/>
                  </a:lnTo>
                  <a:lnTo>
                    <a:pt x="68" y="377"/>
                  </a:lnTo>
                  <a:lnTo>
                    <a:pt x="81" y="397"/>
                  </a:lnTo>
                  <a:lnTo>
                    <a:pt x="504" y="388"/>
                  </a:lnTo>
                  <a:lnTo>
                    <a:pt x="534" y="420"/>
                  </a:lnTo>
                  <a:lnTo>
                    <a:pt x="578" y="325"/>
                  </a:lnTo>
                  <a:lnTo>
                    <a:pt x="564" y="289"/>
                  </a:lnTo>
                  <a:lnTo>
                    <a:pt x="639" y="232"/>
                  </a:lnTo>
                  <a:lnTo>
                    <a:pt x="652" y="190"/>
                  </a:lnTo>
                  <a:lnTo>
                    <a:pt x="599" y="129"/>
                  </a:lnTo>
                  <a:lnTo>
                    <a:pt x="545" y="67"/>
                  </a:lnTo>
                  <a:lnTo>
                    <a:pt x="534" y="0"/>
                  </a:lnTo>
                  <a:lnTo>
                    <a:pt x="15" y="10"/>
                  </a:lnTo>
                  <a:lnTo>
                    <a:pt x="0" y="8"/>
                  </a:lnTo>
                  <a:lnTo>
                    <a:pt x="2" y="40"/>
                  </a:lnTo>
                  <a:lnTo>
                    <a:pt x="2" y="40"/>
                  </a:lnTo>
                  <a:close/>
                </a:path>
              </a:pathLst>
            </a:custGeom>
            <a:grpFill/>
            <a:ln w="12700" cap="flat" cmpd="sng">
              <a:solidFill>
                <a:srgbClr val="FFFFFF"/>
              </a:solidFill>
              <a:prstDash val="solid"/>
              <a:round/>
              <a:headEnd type="none" w="med" len="med"/>
              <a:tailEnd type="none" w="med" len="me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21" name="Freeform 2104"/>
            <p:cNvSpPr>
              <a:spLocks/>
            </p:cNvSpPr>
            <p:nvPr/>
          </p:nvSpPr>
          <p:spPr bwMode="auto">
            <a:xfrm>
              <a:off x="2519827" y="3089943"/>
              <a:ext cx="333057" cy="335722"/>
            </a:xfrm>
            <a:custGeom>
              <a:avLst/>
              <a:gdLst/>
              <a:ahLst/>
              <a:cxnLst>
                <a:cxn ang="0">
                  <a:pos x="21" y="166"/>
                </a:cxn>
                <a:cxn ang="0">
                  <a:pos x="17" y="398"/>
                </a:cxn>
                <a:cxn ang="0">
                  <a:pos x="29" y="411"/>
                </a:cxn>
                <a:cxn ang="0">
                  <a:pos x="69" y="411"/>
                </a:cxn>
                <a:cxn ang="0">
                  <a:pos x="70" y="481"/>
                </a:cxn>
                <a:cxn ang="0">
                  <a:pos x="397" y="477"/>
                </a:cxn>
                <a:cxn ang="0">
                  <a:pos x="392" y="405"/>
                </a:cxn>
                <a:cxn ang="0">
                  <a:pos x="418" y="325"/>
                </a:cxn>
                <a:cxn ang="0">
                  <a:pos x="460" y="270"/>
                </a:cxn>
                <a:cxn ang="0">
                  <a:pos x="456" y="255"/>
                </a:cxn>
                <a:cxn ang="0">
                  <a:pos x="487" y="204"/>
                </a:cxn>
                <a:cxn ang="0">
                  <a:pos x="504" y="149"/>
                </a:cxn>
                <a:cxn ang="0">
                  <a:pos x="498" y="145"/>
                </a:cxn>
                <a:cxn ang="0">
                  <a:pos x="525" y="124"/>
                </a:cxn>
                <a:cxn ang="0">
                  <a:pos x="551" y="76"/>
                </a:cxn>
                <a:cxn ang="0">
                  <a:pos x="542" y="65"/>
                </a:cxn>
                <a:cxn ang="0">
                  <a:pos x="468" y="69"/>
                </a:cxn>
                <a:cxn ang="0">
                  <a:pos x="489" y="42"/>
                </a:cxn>
                <a:cxn ang="0">
                  <a:pos x="483" y="0"/>
                </a:cxn>
                <a:cxn ang="0">
                  <a:pos x="0" y="16"/>
                </a:cxn>
                <a:cxn ang="0">
                  <a:pos x="21" y="166"/>
                </a:cxn>
                <a:cxn ang="0">
                  <a:pos x="21" y="166"/>
                </a:cxn>
              </a:cxnLst>
              <a:rect l="0" t="0" r="r" b="b"/>
              <a:pathLst>
                <a:path w="551" h="481">
                  <a:moveTo>
                    <a:pt x="21" y="166"/>
                  </a:moveTo>
                  <a:lnTo>
                    <a:pt x="17" y="398"/>
                  </a:lnTo>
                  <a:lnTo>
                    <a:pt x="29" y="411"/>
                  </a:lnTo>
                  <a:lnTo>
                    <a:pt x="69" y="411"/>
                  </a:lnTo>
                  <a:lnTo>
                    <a:pt x="70" y="481"/>
                  </a:lnTo>
                  <a:lnTo>
                    <a:pt x="397" y="477"/>
                  </a:lnTo>
                  <a:lnTo>
                    <a:pt x="392" y="405"/>
                  </a:lnTo>
                  <a:lnTo>
                    <a:pt x="418" y="325"/>
                  </a:lnTo>
                  <a:lnTo>
                    <a:pt x="460" y="270"/>
                  </a:lnTo>
                  <a:lnTo>
                    <a:pt x="456" y="255"/>
                  </a:lnTo>
                  <a:lnTo>
                    <a:pt x="487" y="204"/>
                  </a:lnTo>
                  <a:lnTo>
                    <a:pt x="504" y="149"/>
                  </a:lnTo>
                  <a:lnTo>
                    <a:pt x="498" y="145"/>
                  </a:lnTo>
                  <a:lnTo>
                    <a:pt x="525" y="124"/>
                  </a:lnTo>
                  <a:lnTo>
                    <a:pt x="551" y="76"/>
                  </a:lnTo>
                  <a:lnTo>
                    <a:pt x="542" y="65"/>
                  </a:lnTo>
                  <a:lnTo>
                    <a:pt x="468" y="69"/>
                  </a:lnTo>
                  <a:lnTo>
                    <a:pt x="489" y="42"/>
                  </a:lnTo>
                  <a:lnTo>
                    <a:pt x="483" y="0"/>
                  </a:lnTo>
                  <a:lnTo>
                    <a:pt x="0" y="16"/>
                  </a:lnTo>
                  <a:lnTo>
                    <a:pt x="21" y="166"/>
                  </a:lnTo>
                  <a:lnTo>
                    <a:pt x="21" y="166"/>
                  </a:lnTo>
                  <a:close/>
                </a:path>
              </a:pathLst>
            </a:custGeom>
            <a:grpFill/>
            <a:ln w="12700" cap="flat" cmpd="sng">
              <a:solidFill>
                <a:srgbClr val="FFFFFF"/>
              </a:solidFill>
              <a:prstDash val="solid"/>
              <a:round/>
              <a:headEnd type="none" w="med" len="med"/>
              <a:tailEnd type="none" w="med" len="med"/>
            </a:ln>
            <a:effectLst/>
          </p:spPr>
          <p:txBody>
            <a:bodyPr/>
            <a:lstStyle/>
            <a:p>
              <a:pPr algn="ctr"/>
              <a:endParaRPr lang="en-US" kern="0">
                <a:solidFill>
                  <a:sysClr val="windowText" lastClr="000000"/>
                </a:solidFill>
                <a:latin typeface="Times New Roman"/>
                <a:cs typeface="Arial" pitchFamily="34" charset="0"/>
              </a:endParaRPr>
            </a:p>
          </p:txBody>
        </p:sp>
        <p:sp>
          <p:nvSpPr>
            <p:cNvPr id="22" name="Freeform 2105"/>
            <p:cNvSpPr>
              <a:spLocks/>
            </p:cNvSpPr>
            <p:nvPr/>
          </p:nvSpPr>
          <p:spPr bwMode="auto">
            <a:xfrm>
              <a:off x="2560909" y="3421486"/>
              <a:ext cx="378541" cy="363583"/>
            </a:xfrm>
            <a:custGeom>
              <a:avLst/>
              <a:gdLst/>
              <a:ahLst/>
              <a:cxnLst>
                <a:cxn ang="0">
                  <a:pos x="0" y="4"/>
                </a:cxn>
                <a:cxn ang="0">
                  <a:pos x="6" y="147"/>
                </a:cxn>
                <a:cxn ang="0">
                  <a:pos x="63" y="251"/>
                </a:cxn>
                <a:cxn ang="0">
                  <a:pos x="42" y="333"/>
                </a:cxn>
                <a:cxn ang="0">
                  <a:pos x="46" y="401"/>
                </a:cxn>
                <a:cxn ang="0">
                  <a:pos x="21" y="436"/>
                </a:cxn>
                <a:cxn ang="0">
                  <a:pos x="31" y="447"/>
                </a:cxn>
                <a:cxn ang="0">
                  <a:pos x="114" y="438"/>
                </a:cxn>
                <a:cxn ang="0">
                  <a:pos x="217" y="464"/>
                </a:cxn>
                <a:cxn ang="0">
                  <a:pos x="251" y="438"/>
                </a:cxn>
                <a:cxn ang="0">
                  <a:pos x="352" y="479"/>
                </a:cxn>
                <a:cxn ang="0">
                  <a:pos x="360" y="502"/>
                </a:cxn>
                <a:cxn ang="0">
                  <a:pos x="398" y="519"/>
                </a:cxn>
                <a:cxn ang="0">
                  <a:pos x="419" y="498"/>
                </a:cxn>
                <a:cxn ang="0">
                  <a:pos x="466" y="517"/>
                </a:cxn>
                <a:cxn ang="0">
                  <a:pos x="497" y="502"/>
                </a:cxn>
                <a:cxn ang="0">
                  <a:pos x="491" y="472"/>
                </a:cxn>
                <a:cxn ang="0">
                  <a:pos x="573" y="498"/>
                </a:cxn>
                <a:cxn ang="0">
                  <a:pos x="569" y="529"/>
                </a:cxn>
                <a:cxn ang="0">
                  <a:pos x="624" y="491"/>
                </a:cxn>
                <a:cxn ang="0">
                  <a:pos x="575" y="485"/>
                </a:cxn>
                <a:cxn ang="0">
                  <a:pos x="538" y="445"/>
                </a:cxn>
                <a:cxn ang="0">
                  <a:pos x="584" y="396"/>
                </a:cxn>
                <a:cxn ang="0">
                  <a:pos x="584" y="367"/>
                </a:cxn>
                <a:cxn ang="0">
                  <a:pos x="533" y="409"/>
                </a:cxn>
                <a:cxn ang="0">
                  <a:pos x="508" y="396"/>
                </a:cxn>
                <a:cxn ang="0">
                  <a:pos x="529" y="373"/>
                </a:cxn>
                <a:cxn ang="0">
                  <a:pos x="472" y="390"/>
                </a:cxn>
                <a:cxn ang="0">
                  <a:pos x="436" y="375"/>
                </a:cxn>
                <a:cxn ang="0">
                  <a:pos x="445" y="350"/>
                </a:cxn>
                <a:cxn ang="0">
                  <a:pos x="542" y="367"/>
                </a:cxn>
                <a:cxn ang="0">
                  <a:pos x="504" y="305"/>
                </a:cxn>
                <a:cxn ang="0">
                  <a:pos x="510" y="259"/>
                </a:cxn>
                <a:cxn ang="0">
                  <a:pos x="289" y="268"/>
                </a:cxn>
                <a:cxn ang="0">
                  <a:pos x="316" y="170"/>
                </a:cxn>
                <a:cxn ang="0">
                  <a:pos x="354" y="120"/>
                </a:cxn>
                <a:cxn ang="0">
                  <a:pos x="343" y="107"/>
                </a:cxn>
                <a:cxn ang="0">
                  <a:pos x="327" y="0"/>
                </a:cxn>
                <a:cxn ang="0">
                  <a:pos x="0" y="4"/>
                </a:cxn>
                <a:cxn ang="0">
                  <a:pos x="0" y="4"/>
                </a:cxn>
                <a:cxn ang="0">
                  <a:pos x="0" y="4"/>
                </a:cxn>
              </a:cxnLst>
              <a:rect l="0" t="0" r="r" b="b"/>
              <a:pathLst>
                <a:path w="624" h="529">
                  <a:moveTo>
                    <a:pt x="0" y="4"/>
                  </a:moveTo>
                  <a:lnTo>
                    <a:pt x="6" y="147"/>
                  </a:lnTo>
                  <a:lnTo>
                    <a:pt x="63" y="251"/>
                  </a:lnTo>
                  <a:lnTo>
                    <a:pt x="42" y="333"/>
                  </a:lnTo>
                  <a:lnTo>
                    <a:pt x="46" y="401"/>
                  </a:lnTo>
                  <a:lnTo>
                    <a:pt x="21" y="436"/>
                  </a:lnTo>
                  <a:lnTo>
                    <a:pt x="31" y="447"/>
                  </a:lnTo>
                  <a:lnTo>
                    <a:pt x="114" y="438"/>
                  </a:lnTo>
                  <a:lnTo>
                    <a:pt x="217" y="464"/>
                  </a:lnTo>
                  <a:lnTo>
                    <a:pt x="251" y="438"/>
                  </a:lnTo>
                  <a:lnTo>
                    <a:pt x="352" y="479"/>
                  </a:lnTo>
                  <a:lnTo>
                    <a:pt x="360" y="502"/>
                  </a:lnTo>
                  <a:lnTo>
                    <a:pt x="398" y="519"/>
                  </a:lnTo>
                  <a:lnTo>
                    <a:pt x="419" y="498"/>
                  </a:lnTo>
                  <a:lnTo>
                    <a:pt x="466" y="517"/>
                  </a:lnTo>
                  <a:lnTo>
                    <a:pt x="497" y="502"/>
                  </a:lnTo>
                  <a:lnTo>
                    <a:pt x="491" y="472"/>
                  </a:lnTo>
                  <a:lnTo>
                    <a:pt x="573" y="498"/>
                  </a:lnTo>
                  <a:lnTo>
                    <a:pt x="569" y="529"/>
                  </a:lnTo>
                  <a:lnTo>
                    <a:pt x="624" y="491"/>
                  </a:lnTo>
                  <a:lnTo>
                    <a:pt x="575" y="485"/>
                  </a:lnTo>
                  <a:lnTo>
                    <a:pt x="538" y="445"/>
                  </a:lnTo>
                  <a:lnTo>
                    <a:pt x="584" y="396"/>
                  </a:lnTo>
                  <a:lnTo>
                    <a:pt x="584" y="367"/>
                  </a:lnTo>
                  <a:lnTo>
                    <a:pt x="533" y="409"/>
                  </a:lnTo>
                  <a:lnTo>
                    <a:pt x="508" y="396"/>
                  </a:lnTo>
                  <a:lnTo>
                    <a:pt x="529" y="373"/>
                  </a:lnTo>
                  <a:lnTo>
                    <a:pt x="472" y="390"/>
                  </a:lnTo>
                  <a:lnTo>
                    <a:pt x="436" y="375"/>
                  </a:lnTo>
                  <a:lnTo>
                    <a:pt x="445" y="350"/>
                  </a:lnTo>
                  <a:lnTo>
                    <a:pt x="542" y="367"/>
                  </a:lnTo>
                  <a:lnTo>
                    <a:pt x="504" y="305"/>
                  </a:lnTo>
                  <a:lnTo>
                    <a:pt x="510" y="259"/>
                  </a:lnTo>
                  <a:lnTo>
                    <a:pt x="289" y="268"/>
                  </a:lnTo>
                  <a:lnTo>
                    <a:pt x="316" y="170"/>
                  </a:lnTo>
                  <a:lnTo>
                    <a:pt x="354" y="120"/>
                  </a:lnTo>
                  <a:lnTo>
                    <a:pt x="343" y="107"/>
                  </a:lnTo>
                  <a:lnTo>
                    <a:pt x="327" y="0"/>
                  </a:lnTo>
                  <a:lnTo>
                    <a:pt x="0" y="4"/>
                  </a:lnTo>
                  <a:lnTo>
                    <a:pt x="0" y="4"/>
                  </a:lnTo>
                  <a:lnTo>
                    <a:pt x="0" y="4"/>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23" name="Freeform 2109"/>
            <p:cNvSpPr>
              <a:spLocks/>
            </p:cNvSpPr>
            <p:nvPr/>
          </p:nvSpPr>
          <p:spPr bwMode="auto">
            <a:xfrm>
              <a:off x="2713499" y="2522979"/>
              <a:ext cx="261164" cy="520995"/>
            </a:xfrm>
            <a:custGeom>
              <a:avLst/>
              <a:gdLst/>
              <a:ahLst/>
              <a:cxnLst>
                <a:cxn ang="0">
                  <a:pos x="8" y="308"/>
                </a:cxn>
                <a:cxn ang="0">
                  <a:pos x="52" y="213"/>
                </a:cxn>
                <a:cxn ang="0">
                  <a:pos x="38" y="177"/>
                </a:cxn>
                <a:cxn ang="0">
                  <a:pos x="113" y="120"/>
                </a:cxn>
                <a:cxn ang="0">
                  <a:pos x="126" y="78"/>
                </a:cxn>
                <a:cxn ang="0">
                  <a:pos x="73" y="17"/>
                </a:cxn>
                <a:cxn ang="0">
                  <a:pos x="360" y="0"/>
                </a:cxn>
                <a:cxn ang="0">
                  <a:pos x="367" y="44"/>
                </a:cxn>
                <a:cxn ang="0">
                  <a:pos x="396" y="101"/>
                </a:cxn>
                <a:cxn ang="0">
                  <a:pos x="421" y="388"/>
                </a:cxn>
                <a:cxn ang="0">
                  <a:pos x="415" y="447"/>
                </a:cxn>
                <a:cxn ang="0">
                  <a:pos x="430" y="481"/>
                </a:cxn>
                <a:cxn ang="0">
                  <a:pos x="413" y="546"/>
                </a:cxn>
                <a:cxn ang="0">
                  <a:pos x="390" y="574"/>
                </a:cxn>
                <a:cxn ang="0">
                  <a:pos x="379" y="622"/>
                </a:cxn>
                <a:cxn ang="0">
                  <a:pos x="392" y="637"/>
                </a:cxn>
                <a:cxn ang="0">
                  <a:pos x="381" y="664"/>
                </a:cxn>
                <a:cxn ang="0">
                  <a:pos x="386" y="673"/>
                </a:cxn>
                <a:cxn ang="0">
                  <a:pos x="352" y="686"/>
                </a:cxn>
                <a:cxn ang="0">
                  <a:pos x="344" y="734"/>
                </a:cxn>
                <a:cxn ang="0">
                  <a:pos x="295" y="719"/>
                </a:cxn>
                <a:cxn ang="0">
                  <a:pos x="270" y="753"/>
                </a:cxn>
                <a:cxn ang="0">
                  <a:pos x="255" y="749"/>
                </a:cxn>
                <a:cxn ang="0">
                  <a:pos x="238" y="719"/>
                </a:cxn>
                <a:cxn ang="0">
                  <a:pos x="211" y="645"/>
                </a:cxn>
                <a:cxn ang="0">
                  <a:pos x="147" y="607"/>
                </a:cxn>
                <a:cxn ang="0">
                  <a:pos x="133" y="569"/>
                </a:cxn>
                <a:cxn ang="0">
                  <a:pos x="154" y="510"/>
                </a:cxn>
                <a:cxn ang="0">
                  <a:pos x="137" y="498"/>
                </a:cxn>
                <a:cxn ang="0">
                  <a:pos x="95" y="498"/>
                </a:cxn>
                <a:cxn ang="0">
                  <a:pos x="86" y="462"/>
                </a:cxn>
                <a:cxn ang="0">
                  <a:pos x="17" y="390"/>
                </a:cxn>
                <a:cxn ang="0">
                  <a:pos x="0" y="331"/>
                </a:cxn>
                <a:cxn ang="0">
                  <a:pos x="8" y="308"/>
                </a:cxn>
                <a:cxn ang="0">
                  <a:pos x="8" y="308"/>
                </a:cxn>
              </a:cxnLst>
              <a:rect l="0" t="0" r="r" b="b"/>
              <a:pathLst>
                <a:path w="430" h="753">
                  <a:moveTo>
                    <a:pt x="8" y="308"/>
                  </a:moveTo>
                  <a:lnTo>
                    <a:pt x="52" y="213"/>
                  </a:lnTo>
                  <a:lnTo>
                    <a:pt x="38" y="177"/>
                  </a:lnTo>
                  <a:lnTo>
                    <a:pt x="113" y="120"/>
                  </a:lnTo>
                  <a:lnTo>
                    <a:pt x="126" y="78"/>
                  </a:lnTo>
                  <a:lnTo>
                    <a:pt x="73" y="17"/>
                  </a:lnTo>
                  <a:lnTo>
                    <a:pt x="360" y="0"/>
                  </a:lnTo>
                  <a:lnTo>
                    <a:pt x="367" y="44"/>
                  </a:lnTo>
                  <a:lnTo>
                    <a:pt x="396" y="101"/>
                  </a:lnTo>
                  <a:lnTo>
                    <a:pt x="421" y="388"/>
                  </a:lnTo>
                  <a:lnTo>
                    <a:pt x="415" y="447"/>
                  </a:lnTo>
                  <a:lnTo>
                    <a:pt x="430" y="481"/>
                  </a:lnTo>
                  <a:lnTo>
                    <a:pt x="413" y="546"/>
                  </a:lnTo>
                  <a:lnTo>
                    <a:pt x="390" y="574"/>
                  </a:lnTo>
                  <a:lnTo>
                    <a:pt x="379" y="622"/>
                  </a:lnTo>
                  <a:lnTo>
                    <a:pt x="392" y="637"/>
                  </a:lnTo>
                  <a:lnTo>
                    <a:pt x="381" y="664"/>
                  </a:lnTo>
                  <a:lnTo>
                    <a:pt x="386" y="673"/>
                  </a:lnTo>
                  <a:lnTo>
                    <a:pt x="352" y="686"/>
                  </a:lnTo>
                  <a:lnTo>
                    <a:pt x="344" y="734"/>
                  </a:lnTo>
                  <a:lnTo>
                    <a:pt x="295" y="719"/>
                  </a:lnTo>
                  <a:lnTo>
                    <a:pt x="270" y="753"/>
                  </a:lnTo>
                  <a:lnTo>
                    <a:pt x="255" y="749"/>
                  </a:lnTo>
                  <a:lnTo>
                    <a:pt x="238" y="719"/>
                  </a:lnTo>
                  <a:lnTo>
                    <a:pt x="211" y="645"/>
                  </a:lnTo>
                  <a:lnTo>
                    <a:pt x="147" y="607"/>
                  </a:lnTo>
                  <a:lnTo>
                    <a:pt x="133" y="569"/>
                  </a:lnTo>
                  <a:lnTo>
                    <a:pt x="154" y="510"/>
                  </a:lnTo>
                  <a:lnTo>
                    <a:pt x="137" y="498"/>
                  </a:lnTo>
                  <a:lnTo>
                    <a:pt x="95" y="498"/>
                  </a:lnTo>
                  <a:lnTo>
                    <a:pt x="86" y="462"/>
                  </a:lnTo>
                  <a:lnTo>
                    <a:pt x="17" y="390"/>
                  </a:lnTo>
                  <a:lnTo>
                    <a:pt x="0" y="331"/>
                  </a:lnTo>
                  <a:lnTo>
                    <a:pt x="8" y="308"/>
                  </a:lnTo>
                  <a:lnTo>
                    <a:pt x="8" y="308"/>
                  </a:lnTo>
                  <a:close/>
                </a:path>
              </a:pathLst>
            </a:custGeom>
            <a:grpFill/>
            <a:ln w="12700" cap="flat" cmpd="sng">
              <a:solidFill>
                <a:srgbClr val="FFFFFF"/>
              </a:solidFill>
              <a:prstDash val="solid"/>
              <a:round/>
              <a:headEnd type="none" w="med" len="med"/>
              <a:tailEnd type="none" w="med" len="me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24" name="Freeform 2111"/>
            <p:cNvSpPr>
              <a:spLocks/>
            </p:cNvSpPr>
            <p:nvPr/>
          </p:nvSpPr>
          <p:spPr bwMode="auto">
            <a:xfrm>
              <a:off x="2867556" y="2818303"/>
              <a:ext cx="479780" cy="271641"/>
            </a:xfrm>
            <a:custGeom>
              <a:avLst/>
              <a:gdLst/>
              <a:ahLst/>
              <a:cxnLst>
                <a:cxn ang="0">
                  <a:pos x="4" y="375"/>
                </a:cxn>
                <a:cxn ang="0">
                  <a:pos x="23" y="373"/>
                </a:cxn>
                <a:cxn ang="0">
                  <a:pos x="29" y="331"/>
                </a:cxn>
                <a:cxn ang="0">
                  <a:pos x="17" y="329"/>
                </a:cxn>
                <a:cxn ang="0">
                  <a:pos x="42" y="295"/>
                </a:cxn>
                <a:cxn ang="0">
                  <a:pos x="91" y="310"/>
                </a:cxn>
                <a:cxn ang="0">
                  <a:pos x="99" y="262"/>
                </a:cxn>
                <a:cxn ang="0">
                  <a:pos x="133" y="249"/>
                </a:cxn>
                <a:cxn ang="0">
                  <a:pos x="128" y="240"/>
                </a:cxn>
                <a:cxn ang="0">
                  <a:pos x="147" y="194"/>
                </a:cxn>
                <a:cxn ang="0">
                  <a:pos x="211" y="190"/>
                </a:cxn>
                <a:cxn ang="0">
                  <a:pos x="264" y="173"/>
                </a:cxn>
                <a:cxn ang="0">
                  <a:pos x="299" y="150"/>
                </a:cxn>
                <a:cxn ang="0">
                  <a:pos x="318" y="141"/>
                </a:cxn>
                <a:cxn ang="0">
                  <a:pos x="361" y="139"/>
                </a:cxn>
                <a:cxn ang="0">
                  <a:pos x="411" y="57"/>
                </a:cxn>
                <a:cxn ang="0">
                  <a:pos x="426" y="63"/>
                </a:cxn>
                <a:cxn ang="0">
                  <a:pos x="464" y="34"/>
                </a:cxn>
                <a:cxn ang="0">
                  <a:pos x="455" y="13"/>
                </a:cxn>
                <a:cxn ang="0">
                  <a:pos x="458" y="2"/>
                </a:cxn>
                <a:cxn ang="0">
                  <a:pos x="493" y="0"/>
                </a:cxn>
                <a:cxn ang="0">
                  <a:pos x="515" y="8"/>
                </a:cxn>
                <a:cxn ang="0">
                  <a:pos x="584" y="48"/>
                </a:cxn>
                <a:cxn ang="0">
                  <a:pos x="633" y="46"/>
                </a:cxn>
                <a:cxn ang="0">
                  <a:pos x="656" y="31"/>
                </a:cxn>
                <a:cxn ang="0">
                  <a:pos x="711" y="65"/>
                </a:cxn>
                <a:cxn ang="0">
                  <a:pos x="728" y="129"/>
                </a:cxn>
                <a:cxn ang="0">
                  <a:pos x="791" y="175"/>
                </a:cxn>
                <a:cxn ang="0">
                  <a:pos x="761" y="211"/>
                </a:cxn>
                <a:cxn ang="0">
                  <a:pos x="707" y="262"/>
                </a:cxn>
                <a:cxn ang="0">
                  <a:pos x="706" y="274"/>
                </a:cxn>
                <a:cxn ang="0">
                  <a:pos x="628" y="323"/>
                </a:cxn>
                <a:cxn ang="0">
                  <a:pos x="190" y="365"/>
                </a:cxn>
                <a:cxn ang="0">
                  <a:pos x="143" y="361"/>
                </a:cxn>
                <a:cxn ang="0">
                  <a:pos x="145" y="384"/>
                </a:cxn>
                <a:cxn ang="0">
                  <a:pos x="0" y="396"/>
                </a:cxn>
                <a:cxn ang="0">
                  <a:pos x="4" y="375"/>
                </a:cxn>
                <a:cxn ang="0">
                  <a:pos x="4" y="375"/>
                </a:cxn>
              </a:cxnLst>
              <a:rect l="0" t="0" r="r" b="b"/>
              <a:pathLst>
                <a:path w="791" h="396">
                  <a:moveTo>
                    <a:pt x="4" y="375"/>
                  </a:moveTo>
                  <a:lnTo>
                    <a:pt x="23" y="373"/>
                  </a:lnTo>
                  <a:lnTo>
                    <a:pt x="29" y="331"/>
                  </a:lnTo>
                  <a:lnTo>
                    <a:pt x="17" y="329"/>
                  </a:lnTo>
                  <a:lnTo>
                    <a:pt x="42" y="295"/>
                  </a:lnTo>
                  <a:lnTo>
                    <a:pt x="91" y="310"/>
                  </a:lnTo>
                  <a:lnTo>
                    <a:pt x="99" y="262"/>
                  </a:lnTo>
                  <a:lnTo>
                    <a:pt x="133" y="249"/>
                  </a:lnTo>
                  <a:lnTo>
                    <a:pt x="128" y="240"/>
                  </a:lnTo>
                  <a:lnTo>
                    <a:pt x="147" y="194"/>
                  </a:lnTo>
                  <a:lnTo>
                    <a:pt x="211" y="190"/>
                  </a:lnTo>
                  <a:lnTo>
                    <a:pt x="264" y="173"/>
                  </a:lnTo>
                  <a:lnTo>
                    <a:pt x="299" y="150"/>
                  </a:lnTo>
                  <a:lnTo>
                    <a:pt x="318" y="141"/>
                  </a:lnTo>
                  <a:lnTo>
                    <a:pt x="361" y="139"/>
                  </a:lnTo>
                  <a:lnTo>
                    <a:pt x="411" y="57"/>
                  </a:lnTo>
                  <a:lnTo>
                    <a:pt x="426" y="63"/>
                  </a:lnTo>
                  <a:lnTo>
                    <a:pt x="464" y="34"/>
                  </a:lnTo>
                  <a:lnTo>
                    <a:pt x="455" y="13"/>
                  </a:lnTo>
                  <a:lnTo>
                    <a:pt x="458" y="2"/>
                  </a:lnTo>
                  <a:lnTo>
                    <a:pt x="493" y="0"/>
                  </a:lnTo>
                  <a:lnTo>
                    <a:pt x="515" y="8"/>
                  </a:lnTo>
                  <a:lnTo>
                    <a:pt x="584" y="48"/>
                  </a:lnTo>
                  <a:lnTo>
                    <a:pt x="633" y="46"/>
                  </a:lnTo>
                  <a:lnTo>
                    <a:pt x="656" y="31"/>
                  </a:lnTo>
                  <a:lnTo>
                    <a:pt x="711" y="65"/>
                  </a:lnTo>
                  <a:lnTo>
                    <a:pt x="728" y="129"/>
                  </a:lnTo>
                  <a:lnTo>
                    <a:pt x="791" y="175"/>
                  </a:lnTo>
                  <a:lnTo>
                    <a:pt x="761" y="211"/>
                  </a:lnTo>
                  <a:lnTo>
                    <a:pt x="707" y="262"/>
                  </a:lnTo>
                  <a:lnTo>
                    <a:pt x="706" y="274"/>
                  </a:lnTo>
                  <a:lnTo>
                    <a:pt x="628" y="323"/>
                  </a:lnTo>
                  <a:lnTo>
                    <a:pt x="190" y="365"/>
                  </a:lnTo>
                  <a:lnTo>
                    <a:pt x="143" y="361"/>
                  </a:lnTo>
                  <a:lnTo>
                    <a:pt x="145" y="384"/>
                  </a:lnTo>
                  <a:lnTo>
                    <a:pt x="0" y="396"/>
                  </a:lnTo>
                  <a:lnTo>
                    <a:pt x="4" y="375"/>
                  </a:lnTo>
                  <a:lnTo>
                    <a:pt x="4" y="375"/>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25" name="Freeform 2113"/>
            <p:cNvSpPr>
              <a:spLocks/>
            </p:cNvSpPr>
            <p:nvPr/>
          </p:nvSpPr>
          <p:spPr bwMode="auto">
            <a:xfrm>
              <a:off x="2736974" y="3223676"/>
              <a:ext cx="234754" cy="449951"/>
            </a:xfrm>
            <a:custGeom>
              <a:avLst/>
              <a:gdLst/>
              <a:ahLst/>
              <a:cxnLst>
                <a:cxn ang="0">
                  <a:pos x="27" y="457"/>
                </a:cxn>
                <a:cxn ang="0">
                  <a:pos x="65" y="407"/>
                </a:cxn>
                <a:cxn ang="0">
                  <a:pos x="54" y="394"/>
                </a:cxn>
                <a:cxn ang="0">
                  <a:pos x="38" y="287"/>
                </a:cxn>
                <a:cxn ang="0">
                  <a:pos x="33" y="215"/>
                </a:cxn>
                <a:cxn ang="0">
                  <a:pos x="59" y="135"/>
                </a:cxn>
                <a:cxn ang="0">
                  <a:pos x="101" y="80"/>
                </a:cxn>
                <a:cxn ang="0">
                  <a:pos x="97" y="65"/>
                </a:cxn>
                <a:cxn ang="0">
                  <a:pos x="128" y="14"/>
                </a:cxn>
                <a:cxn ang="0">
                  <a:pos x="362" y="0"/>
                </a:cxn>
                <a:cxn ang="0">
                  <a:pos x="373" y="12"/>
                </a:cxn>
                <a:cxn ang="0">
                  <a:pos x="362" y="419"/>
                </a:cxn>
                <a:cxn ang="0">
                  <a:pos x="388" y="614"/>
                </a:cxn>
                <a:cxn ang="0">
                  <a:pos x="379" y="624"/>
                </a:cxn>
                <a:cxn ang="0">
                  <a:pos x="329" y="612"/>
                </a:cxn>
                <a:cxn ang="0">
                  <a:pos x="253" y="654"/>
                </a:cxn>
                <a:cxn ang="0">
                  <a:pos x="215" y="592"/>
                </a:cxn>
                <a:cxn ang="0">
                  <a:pos x="221" y="546"/>
                </a:cxn>
                <a:cxn ang="0">
                  <a:pos x="0" y="555"/>
                </a:cxn>
                <a:cxn ang="0">
                  <a:pos x="27" y="457"/>
                </a:cxn>
                <a:cxn ang="0">
                  <a:pos x="27" y="457"/>
                </a:cxn>
              </a:cxnLst>
              <a:rect l="0" t="0" r="r" b="b"/>
              <a:pathLst>
                <a:path w="388" h="654">
                  <a:moveTo>
                    <a:pt x="27" y="457"/>
                  </a:moveTo>
                  <a:lnTo>
                    <a:pt x="65" y="407"/>
                  </a:lnTo>
                  <a:lnTo>
                    <a:pt x="54" y="394"/>
                  </a:lnTo>
                  <a:lnTo>
                    <a:pt x="38" y="287"/>
                  </a:lnTo>
                  <a:lnTo>
                    <a:pt x="33" y="215"/>
                  </a:lnTo>
                  <a:lnTo>
                    <a:pt x="59" y="135"/>
                  </a:lnTo>
                  <a:lnTo>
                    <a:pt x="101" y="80"/>
                  </a:lnTo>
                  <a:lnTo>
                    <a:pt x="97" y="65"/>
                  </a:lnTo>
                  <a:lnTo>
                    <a:pt x="128" y="14"/>
                  </a:lnTo>
                  <a:lnTo>
                    <a:pt x="362" y="0"/>
                  </a:lnTo>
                  <a:lnTo>
                    <a:pt x="373" y="12"/>
                  </a:lnTo>
                  <a:lnTo>
                    <a:pt x="362" y="419"/>
                  </a:lnTo>
                  <a:lnTo>
                    <a:pt x="388" y="614"/>
                  </a:lnTo>
                  <a:lnTo>
                    <a:pt x="379" y="624"/>
                  </a:lnTo>
                  <a:lnTo>
                    <a:pt x="329" y="612"/>
                  </a:lnTo>
                  <a:lnTo>
                    <a:pt x="253" y="654"/>
                  </a:lnTo>
                  <a:lnTo>
                    <a:pt x="215" y="592"/>
                  </a:lnTo>
                  <a:lnTo>
                    <a:pt x="221" y="546"/>
                  </a:lnTo>
                  <a:lnTo>
                    <a:pt x="0" y="555"/>
                  </a:lnTo>
                  <a:lnTo>
                    <a:pt x="27" y="457"/>
                  </a:lnTo>
                  <a:lnTo>
                    <a:pt x="27" y="457"/>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26" name="Freeform 2114"/>
            <p:cNvSpPr>
              <a:spLocks/>
            </p:cNvSpPr>
            <p:nvPr/>
          </p:nvSpPr>
          <p:spPr bwMode="auto">
            <a:xfrm>
              <a:off x="2955588" y="3206959"/>
              <a:ext cx="252361" cy="455523"/>
            </a:xfrm>
            <a:custGeom>
              <a:avLst/>
              <a:gdLst/>
              <a:ahLst/>
              <a:cxnLst>
                <a:cxn ang="0">
                  <a:pos x="11" y="36"/>
                </a:cxn>
                <a:cxn ang="0">
                  <a:pos x="0" y="443"/>
                </a:cxn>
                <a:cxn ang="0">
                  <a:pos x="26" y="638"/>
                </a:cxn>
                <a:cxn ang="0">
                  <a:pos x="55" y="646"/>
                </a:cxn>
                <a:cxn ang="0">
                  <a:pos x="81" y="631"/>
                </a:cxn>
                <a:cxn ang="0">
                  <a:pos x="97" y="646"/>
                </a:cxn>
                <a:cxn ang="0">
                  <a:pos x="74" y="659"/>
                </a:cxn>
                <a:cxn ang="0">
                  <a:pos x="131" y="644"/>
                </a:cxn>
                <a:cxn ang="0">
                  <a:pos x="142" y="627"/>
                </a:cxn>
                <a:cxn ang="0">
                  <a:pos x="135" y="616"/>
                </a:cxn>
                <a:cxn ang="0">
                  <a:pos x="138" y="598"/>
                </a:cxn>
                <a:cxn ang="0">
                  <a:pos x="112" y="574"/>
                </a:cxn>
                <a:cxn ang="0">
                  <a:pos x="112" y="553"/>
                </a:cxn>
                <a:cxn ang="0">
                  <a:pos x="416" y="526"/>
                </a:cxn>
                <a:cxn ang="0">
                  <a:pos x="391" y="422"/>
                </a:cxn>
                <a:cxn ang="0">
                  <a:pos x="406" y="359"/>
                </a:cxn>
                <a:cxn ang="0">
                  <a:pos x="368" y="277"/>
                </a:cxn>
                <a:cxn ang="0">
                  <a:pos x="289" y="0"/>
                </a:cxn>
                <a:cxn ang="0">
                  <a:pos x="0" y="24"/>
                </a:cxn>
                <a:cxn ang="0">
                  <a:pos x="11" y="36"/>
                </a:cxn>
                <a:cxn ang="0">
                  <a:pos x="11" y="36"/>
                </a:cxn>
              </a:cxnLst>
              <a:rect l="0" t="0" r="r" b="b"/>
              <a:pathLst>
                <a:path w="416" h="659">
                  <a:moveTo>
                    <a:pt x="11" y="36"/>
                  </a:moveTo>
                  <a:lnTo>
                    <a:pt x="0" y="443"/>
                  </a:lnTo>
                  <a:lnTo>
                    <a:pt x="26" y="638"/>
                  </a:lnTo>
                  <a:lnTo>
                    <a:pt x="55" y="646"/>
                  </a:lnTo>
                  <a:lnTo>
                    <a:pt x="81" y="631"/>
                  </a:lnTo>
                  <a:lnTo>
                    <a:pt x="97" y="646"/>
                  </a:lnTo>
                  <a:lnTo>
                    <a:pt x="74" y="659"/>
                  </a:lnTo>
                  <a:lnTo>
                    <a:pt x="131" y="644"/>
                  </a:lnTo>
                  <a:lnTo>
                    <a:pt x="142" y="627"/>
                  </a:lnTo>
                  <a:lnTo>
                    <a:pt x="135" y="616"/>
                  </a:lnTo>
                  <a:lnTo>
                    <a:pt x="138" y="598"/>
                  </a:lnTo>
                  <a:lnTo>
                    <a:pt x="112" y="574"/>
                  </a:lnTo>
                  <a:lnTo>
                    <a:pt x="112" y="553"/>
                  </a:lnTo>
                  <a:lnTo>
                    <a:pt x="416" y="526"/>
                  </a:lnTo>
                  <a:lnTo>
                    <a:pt x="391" y="422"/>
                  </a:lnTo>
                  <a:lnTo>
                    <a:pt x="406" y="359"/>
                  </a:lnTo>
                  <a:lnTo>
                    <a:pt x="368" y="277"/>
                  </a:lnTo>
                  <a:lnTo>
                    <a:pt x="289" y="0"/>
                  </a:lnTo>
                  <a:lnTo>
                    <a:pt x="0" y="24"/>
                  </a:lnTo>
                  <a:lnTo>
                    <a:pt x="11" y="36"/>
                  </a:lnTo>
                  <a:lnTo>
                    <a:pt x="11" y="36"/>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27" name="Freeform 2119"/>
            <p:cNvSpPr>
              <a:spLocks/>
            </p:cNvSpPr>
            <p:nvPr/>
          </p:nvSpPr>
          <p:spPr bwMode="auto">
            <a:xfrm>
              <a:off x="3474981" y="2658104"/>
              <a:ext cx="302246" cy="167164"/>
            </a:xfrm>
            <a:custGeom>
              <a:avLst/>
              <a:gdLst/>
              <a:ahLst/>
              <a:cxnLst>
                <a:cxn ang="0">
                  <a:pos x="0" y="72"/>
                </a:cxn>
                <a:cxn ang="0">
                  <a:pos x="11" y="139"/>
                </a:cxn>
                <a:cxn ang="0">
                  <a:pos x="49" y="97"/>
                </a:cxn>
                <a:cxn ang="0">
                  <a:pos x="108" y="80"/>
                </a:cxn>
                <a:cxn ang="0">
                  <a:pos x="120" y="63"/>
                </a:cxn>
                <a:cxn ang="0">
                  <a:pos x="152" y="59"/>
                </a:cxn>
                <a:cxn ang="0">
                  <a:pos x="194" y="93"/>
                </a:cxn>
                <a:cxn ang="0">
                  <a:pos x="222" y="101"/>
                </a:cxn>
                <a:cxn ang="0">
                  <a:pos x="276" y="148"/>
                </a:cxn>
                <a:cxn ang="0">
                  <a:pos x="257" y="194"/>
                </a:cxn>
                <a:cxn ang="0">
                  <a:pos x="264" y="215"/>
                </a:cxn>
                <a:cxn ang="0">
                  <a:pos x="287" y="205"/>
                </a:cxn>
                <a:cxn ang="0">
                  <a:pos x="308" y="205"/>
                </a:cxn>
                <a:cxn ang="0">
                  <a:pos x="319" y="221"/>
                </a:cxn>
                <a:cxn ang="0">
                  <a:pos x="344" y="221"/>
                </a:cxn>
                <a:cxn ang="0">
                  <a:pos x="354" y="215"/>
                </a:cxn>
                <a:cxn ang="0">
                  <a:pos x="338" y="173"/>
                </a:cxn>
                <a:cxn ang="0">
                  <a:pos x="335" y="97"/>
                </a:cxn>
                <a:cxn ang="0">
                  <a:pos x="316" y="86"/>
                </a:cxn>
                <a:cxn ang="0">
                  <a:pos x="354" y="51"/>
                </a:cxn>
                <a:cxn ang="0">
                  <a:pos x="356" y="29"/>
                </a:cxn>
                <a:cxn ang="0">
                  <a:pos x="380" y="31"/>
                </a:cxn>
                <a:cxn ang="0">
                  <a:pos x="350" y="78"/>
                </a:cxn>
                <a:cxn ang="0">
                  <a:pos x="367" y="135"/>
                </a:cxn>
                <a:cxn ang="0">
                  <a:pos x="375" y="150"/>
                </a:cxn>
                <a:cxn ang="0">
                  <a:pos x="386" y="158"/>
                </a:cxn>
                <a:cxn ang="0">
                  <a:pos x="363" y="156"/>
                </a:cxn>
                <a:cxn ang="0">
                  <a:pos x="371" y="192"/>
                </a:cxn>
                <a:cxn ang="0">
                  <a:pos x="411" y="215"/>
                </a:cxn>
                <a:cxn ang="0">
                  <a:pos x="420" y="221"/>
                </a:cxn>
                <a:cxn ang="0">
                  <a:pos x="432" y="221"/>
                </a:cxn>
                <a:cxn ang="0">
                  <a:pos x="426" y="240"/>
                </a:cxn>
                <a:cxn ang="0">
                  <a:pos x="475" y="215"/>
                </a:cxn>
                <a:cxn ang="0">
                  <a:pos x="485" y="184"/>
                </a:cxn>
                <a:cxn ang="0">
                  <a:pos x="496" y="152"/>
                </a:cxn>
                <a:cxn ang="0">
                  <a:pos x="426" y="167"/>
                </a:cxn>
                <a:cxn ang="0">
                  <a:pos x="380" y="0"/>
                </a:cxn>
                <a:cxn ang="0">
                  <a:pos x="0" y="72"/>
                </a:cxn>
                <a:cxn ang="0">
                  <a:pos x="0" y="72"/>
                </a:cxn>
                <a:cxn ang="0">
                  <a:pos x="0" y="72"/>
                </a:cxn>
              </a:cxnLst>
              <a:rect l="0" t="0" r="r" b="b"/>
              <a:pathLst>
                <a:path w="496" h="240">
                  <a:moveTo>
                    <a:pt x="0" y="72"/>
                  </a:moveTo>
                  <a:lnTo>
                    <a:pt x="11" y="139"/>
                  </a:lnTo>
                  <a:lnTo>
                    <a:pt x="49" y="97"/>
                  </a:lnTo>
                  <a:lnTo>
                    <a:pt x="108" y="80"/>
                  </a:lnTo>
                  <a:lnTo>
                    <a:pt x="120" y="63"/>
                  </a:lnTo>
                  <a:lnTo>
                    <a:pt x="152" y="59"/>
                  </a:lnTo>
                  <a:lnTo>
                    <a:pt x="194" y="93"/>
                  </a:lnTo>
                  <a:lnTo>
                    <a:pt x="222" y="101"/>
                  </a:lnTo>
                  <a:lnTo>
                    <a:pt x="276" y="148"/>
                  </a:lnTo>
                  <a:lnTo>
                    <a:pt x="257" y="194"/>
                  </a:lnTo>
                  <a:lnTo>
                    <a:pt x="264" y="215"/>
                  </a:lnTo>
                  <a:lnTo>
                    <a:pt x="287" y="205"/>
                  </a:lnTo>
                  <a:lnTo>
                    <a:pt x="308" y="205"/>
                  </a:lnTo>
                  <a:lnTo>
                    <a:pt x="319" y="221"/>
                  </a:lnTo>
                  <a:lnTo>
                    <a:pt x="344" y="221"/>
                  </a:lnTo>
                  <a:lnTo>
                    <a:pt x="354" y="215"/>
                  </a:lnTo>
                  <a:lnTo>
                    <a:pt x="338" y="173"/>
                  </a:lnTo>
                  <a:lnTo>
                    <a:pt x="335" y="97"/>
                  </a:lnTo>
                  <a:lnTo>
                    <a:pt x="316" y="86"/>
                  </a:lnTo>
                  <a:lnTo>
                    <a:pt x="354" y="51"/>
                  </a:lnTo>
                  <a:lnTo>
                    <a:pt x="356" y="29"/>
                  </a:lnTo>
                  <a:lnTo>
                    <a:pt x="380" y="31"/>
                  </a:lnTo>
                  <a:lnTo>
                    <a:pt x="350" y="78"/>
                  </a:lnTo>
                  <a:lnTo>
                    <a:pt x="367" y="135"/>
                  </a:lnTo>
                  <a:lnTo>
                    <a:pt x="375" y="150"/>
                  </a:lnTo>
                  <a:lnTo>
                    <a:pt x="386" y="158"/>
                  </a:lnTo>
                  <a:lnTo>
                    <a:pt x="363" y="156"/>
                  </a:lnTo>
                  <a:lnTo>
                    <a:pt x="371" y="192"/>
                  </a:lnTo>
                  <a:lnTo>
                    <a:pt x="411" y="215"/>
                  </a:lnTo>
                  <a:lnTo>
                    <a:pt x="420" y="221"/>
                  </a:lnTo>
                  <a:lnTo>
                    <a:pt x="432" y="221"/>
                  </a:lnTo>
                  <a:lnTo>
                    <a:pt x="426" y="240"/>
                  </a:lnTo>
                  <a:lnTo>
                    <a:pt x="475" y="215"/>
                  </a:lnTo>
                  <a:lnTo>
                    <a:pt x="485" y="184"/>
                  </a:lnTo>
                  <a:lnTo>
                    <a:pt x="496" y="152"/>
                  </a:lnTo>
                  <a:lnTo>
                    <a:pt x="426" y="167"/>
                  </a:lnTo>
                  <a:lnTo>
                    <a:pt x="380" y="0"/>
                  </a:lnTo>
                  <a:lnTo>
                    <a:pt x="0" y="72"/>
                  </a:lnTo>
                  <a:lnTo>
                    <a:pt x="0" y="72"/>
                  </a:lnTo>
                  <a:lnTo>
                    <a:pt x="0" y="72"/>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28" name="Freeform 2126"/>
            <p:cNvSpPr>
              <a:spLocks/>
            </p:cNvSpPr>
            <p:nvPr/>
          </p:nvSpPr>
          <p:spPr bwMode="auto">
            <a:xfrm>
              <a:off x="3724408" y="2495119"/>
              <a:ext cx="83632" cy="224278"/>
            </a:xfrm>
            <a:custGeom>
              <a:avLst/>
              <a:gdLst/>
              <a:ahLst/>
              <a:cxnLst>
                <a:cxn ang="0">
                  <a:pos x="7" y="222"/>
                </a:cxn>
                <a:cxn ang="0">
                  <a:pos x="32" y="205"/>
                </a:cxn>
                <a:cxn ang="0">
                  <a:pos x="68" y="159"/>
                </a:cxn>
                <a:cxn ang="0">
                  <a:pos x="5" y="110"/>
                </a:cxn>
                <a:cxn ang="0">
                  <a:pos x="3" y="64"/>
                </a:cxn>
                <a:cxn ang="0">
                  <a:pos x="32" y="0"/>
                </a:cxn>
                <a:cxn ang="0">
                  <a:pos x="125" y="32"/>
                </a:cxn>
                <a:cxn ang="0">
                  <a:pos x="127" y="43"/>
                </a:cxn>
                <a:cxn ang="0">
                  <a:pos x="116" y="79"/>
                </a:cxn>
                <a:cxn ang="0">
                  <a:pos x="106" y="87"/>
                </a:cxn>
                <a:cxn ang="0">
                  <a:pos x="104" y="106"/>
                </a:cxn>
                <a:cxn ang="0">
                  <a:pos x="114" y="112"/>
                </a:cxn>
                <a:cxn ang="0">
                  <a:pos x="137" y="106"/>
                </a:cxn>
                <a:cxn ang="0">
                  <a:pos x="137" y="161"/>
                </a:cxn>
                <a:cxn ang="0">
                  <a:pos x="137" y="195"/>
                </a:cxn>
                <a:cxn ang="0">
                  <a:pos x="137" y="214"/>
                </a:cxn>
                <a:cxn ang="0">
                  <a:pos x="129" y="232"/>
                </a:cxn>
                <a:cxn ang="0">
                  <a:pos x="119" y="233"/>
                </a:cxn>
                <a:cxn ang="0">
                  <a:pos x="123" y="249"/>
                </a:cxn>
                <a:cxn ang="0">
                  <a:pos x="89" y="325"/>
                </a:cxn>
                <a:cxn ang="0">
                  <a:pos x="81" y="325"/>
                </a:cxn>
                <a:cxn ang="0">
                  <a:pos x="78" y="296"/>
                </a:cxn>
                <a:cxn ang="0">
                  <a:pos x="55" y="296"/>
                </a:cxn>
                <a:cxn ang="0">
                  <a:pos x="7" y="266"/>
                </a:cxn>
                <a:cxn ang="0">
                  <a:pos x="0" y="241"/>
                </a:cxn>
                <a:cxn ang="0">
                  <a:pos x="7" y="222"/>
                </a:cxn>
                <a:cxn ang="0">
                  <a:pos x="7" y="222"/>
                </a:cxn>
              </a:cxnLst>
              <a:rect l="0" t="0" r="r" b="b"/>
              <a:pathLst>
                <a:path w="137" h="325">
                  <a:moveTo>
                    <a:pt x="7" y="222"/>
                  </a:moveTo>
                  <a:lnTo>
                    <a:pt x="32" y="205"/>
                  </a:lnTo>
                  <a:lnTo>
                    <a:pt x="68" y="159"/>
                  </a:lnTo>
                  <a:lnTo>
                    <a:pt x="5" y="110"/>
                  </a:lnTo>
                  <a:lnTo>
                    <a:pt x="3" y="64"/>
                  </a:lnTo>
                  <a:lnTo>
                    <a:pt x="32" y="0"/>
                  </a:lnTo>
                  <a:lnTo>
                    <a:pt x="125" y="32"/>
                  </a:lnTo>
                  <a:lnTo>
                    <a:pt x="127" y="43"/>
                  </a:lnTo>
                  <a:lnTo>
                    <a:pt x="116" y="79"/>
                  </a:lnTo>
                  <a:lnTo>
                    <a:pt x="106" y="87"/>
                  </a:lnTo>
                  <a:lnTo>
                    <a:pt x="104" y="106"/>
                  </a:lnTo>
                  <a:lnTo>
                    <a:pt x="114" y="112"/>
                  </a:lnTo>
                  <a:lnTo>
                    <a:pt x="137" y="106"/>
                  </a:lnTo>
                  <a:lnTo>
                    <a:pt x="137" y="161"/>
                  </a:lnTo>
                  <a:lnTo>
                    <a:pt x="137" y="195"/>
                  </a:lnTo>
                  <a:lnTo>
                    <a:pt x="137" y="214"/>
                  </a:lnTo>
                  <a:lnTo>
                    <a:pt x="129" y="232"/>
                  </a:lnTo>
                  <a:lnTo>
                    <a:pt x="119" y="233"/>
                  </a:lnTo>
                  <a:lnTo>
                    <a:pt x="123" y="249"/>
                  </a:lnTo>
                  <a:lnTo>
                    <a:pt x="89" y="325"/>
                  </a:lnTo>
                  <a:lnTo>
                    <a:pt x="81" y="325"/>
                  </a:lnTo>
                  <a:lnTo>
                    <a:pt x="78" y="296"/>
                  </a:lnTo>
                  <a:lnTo>
                    <a:pt x="55" y="296"/>
                  </a:lnTo>
                  <a:lnTo>
                    <a:pt x="7" y="266"/>
                  </a:lnTo>
                  <a:lnTo>
                    <a:pt x="0" y="241"/>
                  </a:lnTo>
                  <a:lnTo>
                    <a:pt x="7" y="222"/>
                  </a:lnTo>
                  <a:lnTo>
                    <a:pt x="7" y="222"/>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29" name="Freeform 2133"/>
            <p:cNvSpPr>
              <a:spLocks/>
            </p:cNvSpPr>
            <p:nvPr/>
          </p:nvSpPr>
          <p:spPr bwMode="auto">
            <a:xfrm>
              <a:off x="3849121" y="2082780"/>
              <a:ext cx="98302" cy="252138"/>
            </a:xfrm>
            <a:custGeom>
              <a:avLst/>
              <a:gdLst/>
              <a:ahLst/>
              <a:cxnLst>
                <a:cxn ang="0">
                  <a:pos x="0" y="173"/>
                </a:cxn>
                <a:cxn ang="0">
                  <a:pos x="21" y="135"/>
                </a:cxn>
                <a:cxn ang="0">
                  <a:pos x="23" y="49"/>
                </a:cxn>
                <a:cxn ang="0">
                  <a:pos x="21" y="17"/>
                </a:cxn>
                <a:cxn ang="0">
                  <a:pos x="53" y="0"/>
                </a:cxn>
                <a:cxn ang="0">
                  <a:pos x="127" y="232"/>
                </a:cxn>
                <a:cxn ang="0">
                  <a:pos x="163" y="281"/>
                </a:cxn>
                <a:cxn ang="0">
                  <a:pos x="163" y="314"/>
                </a:cxn>
                <a:cxn ang="0">
                  <a:pos x="127" y="340"/>
                </a:cxn>
                <a:cxn ang="0">
                  <a:pos x="6" y="371"/>
                </a:cxn>
                <a:cxn ang="0">
                  <a:pos x="0" y="173"/>
                </a:cxn>
                <a:cxn ang="0">
                  <a:pos x="0" y="173"/>
                </a:cxn>
              </a:cxnLst>
              <a:rect l="0" t="0" r="r" b="b"/>
              <a:pathLst>
                <a:path w="163" h="371">
                  <a:moveTo>
                    <a:pt x="0" y="173"/>
                  </a:moveTo>
                  <a:lnTo>
                    <a:pt x="21" y="135"/>
                  </a:lnTo>
                  <a:lnTo>
                    <a:pt x="23" y="49"/>
                  </a:lnTo>
                  <a:lnTo>
                    <a:pt x="21" y="17"/>
                  </a:lnTo>
                  <a:lnTo>
                    <a:pt x="53" y="0"/>
                  </a:lnTo>
                  <a:lnTo>
                    <a:pt x="127" y="232"/>
                  </a:lnTo>
                  <a:lnTo>
                    <a:pt x="163" y="281"/>
                  </a:lnTo>
                  <a:lnTo>
                    <a:pt x="163" y="314"/>
                  </a:lnTo>
                  <a:lnTo>
                    <a:pt x="127" y="340"/>
                  </a:lnTo>
                  <a:lnTo>
                    <a:pt x="6" y="371"/>
                  </a:lnTo>
                  <a:lnTo>
                    <a:pt x="0" y="173"/>
                  </a:lnTo>
                  <a:lnTo>
                    <a:pt x="0" y="173"/>
                  </a:lnTo>
                  <a:close/>
                </a:path>
              </a:pathLst>
            </a:custGeom>
            <a:grpFill/>
            <a:ln w="12700" cap="flat" cmpd="sng">
              <a:solidFill>
                <a:srgbClr val="FFFFFF"/>
              </a:solidFill>
              <a:prstDash val="solid"/>
              <a:round/>
              <a:headEnd type="none" w="med" len="med"/>
              <a:tailEnd type="none" w="med" len="me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30" name="Freeform 2134"/>
            <p:cNvSpPr>
              <a:spLocks/>
            </p:cNvSpPr>
            <p:nvPr/>
          </p:nvSpPr>
          <p:spPr bwMode="auto">
            <a:xfrm>
              <a:off x="3881401" y="1854323"/>
              <a:ext cx="242090" cy="422089"/>
            </a:xfrm>
            <a:custGeom>
              <a:avLst/>
              <a:gdLst/>
              <a:ahLst/>
              <a:cxnLst>
                <a:cxn ang="0">
                  <a:pos x="0" y="329"/>
                </a:cxn>
                <a:cxn ang="0">
                  <a:pos x="23" y="331"/>
                </a:cxn>
                <a:cxn ang="0">
                  <a:pos x="25" y="291"/>
                </a:cxn>
                <a:cxn ang="0">
                  <a:pos x="53" y="236"/>
                </a:cxn>
                <a:cxn ang="0">
                  <a:pos x="40" y="196"/>
                </a:cxn>
                <a:cxn ang="0">
                  <a:pos x="97" y="4"/>
                </a:cxn>
                <a:cxn ang="0">
                  <a:pos x="110" y="4"/>
                </a:cxn>
                <a:cxn ang="0">
                  <a:pos x="114" y="29"/>
                </a:cxn>
                <a:cxn ang="0">
                  <a:pos x="171" y="8"/>
                </a:cxn>
                <a:cxn ang="0">
                  <a:pos x="173" y="0"/>
                </a:cxn>
                <a:cxn ang="0">
                  <a:pos x="219" y="10"/>
                </a:cxn>
                <a:cxn ang="0">
                  <a:pos x="293" y="198"/>
                </a:cxn>
                <a:cxn ang="0">
                  <a:pos x="327" y="200"/>
                </a:cxn>
                <a:cxn ang="0">
                  <a:pos x="390" y="270"/>
                </a:cxn>
                <a:cxn ang="0">
                  <a:pos x="380" y="283"/>
                </a:cxn>
                <a:cxn ang="0">
                  <a:pos x="399" y="283"/>
                </a:cxn>
                <a:cxn ang="0">
                  <a:pos x="386" y="318"/>
                </a:cxn>
                <a:cxn ang="0">
                  <a:pos x="356" y="340"/>
                </a:cxn>
                <a:cxn ang="0">
                  <a:pos x="322" y="357"/>
                </a:cxn>
                <a:cxn ang="0">
                  <a:pos x="318" y="380"/>
                </a:cxn>
                <a:cxn ang="0">
                  <a:pos x="299" y="359"/>
                </a:cxn>
                <a:cxn ang="0">
                  <a:pos x="268" y="384"/>
                </a:cxn>
                <a:cxn ang="0">
                  <a:pos x="253" y="384"/>
                </a:cxn>
                <a:cxn ang="0">
                  <a:pos x="240" y="369"/>
                </a:cxn>
                <a:cxn ang="0">
                  <a:pos x="232" y="443"/>
                </a:cxn>
                <a:cxn ang="0">
                  <a:pos x="204" y="454"/>
                </a:cxn>
                <a:cxn ang="0">
                  <a:pos x="190" y="483"/>
                </a:cxn>
                <a:cxn ang="0">
                  <a:pos x="173" y="483"/>
                </a:cxn>
                <a:cxn ang="0">
                  <a:pos x="133" y="527"/>
                </a:cxn>
                <a:cxn ang="0">
                  <a:pos x="131" y="561"/>
                </a:cxn>
                <a:cxn ang="0">
                  <a:pos x="122" y="574"/>
                </a:cxn>
                <a:cxn ang="0">
                  <a:pos x="110" y="610"/>
                </a:cxn>
                <a:cxn ang="0">
                  <a:pos x="74" y="561"/>
                </a:cxn>
                <a:cxn ang="0">
                  <a:pos x="0" y="329"/>
                </a:cxn>
                <a:cxn ang="0">
                  <a:pos x="0" y="329"/>
                </a:cxn>
              </a:cxnLst>
              <a:rect l="0" t="0" r="r" b="b"/>
              <a:pathLst>
                <a:path w="399" h="610">
                  <a:moveTo>
                    <a:pt x="0" y="329"/>
                  </a:moveTo>
                  <a:lnTo>
                    <a:pt x="23" y="331"/>
                  </a:lnTo>
                  <a:lnTo>
                    <a:pt x="25" y="291"/>
                  </a:lnTo>
                  <a:lnTo>
                    <a:pt x="53" y="236"/>
                  </a:lnTo>
                  <a:lnTo>
                    <a:pt x="40" y="196"/>
                  </a:lnTo>
                  <a:lnTo>
                    <a:pt x="97" y="4"/>
                  </a:lnTo>
                  <a:lnTo>
                    <a:pt x="110" y="4"/>
                  </a:lnTo>
                  <a:lnTo>
                    <a:pt x="114" y="29"/>
                  </a:lnTo>
                  <a:lnTo>
                    <a:pt x="171" y="8"/>
                  </a:lnTo>
                  <a:lnTo>
                    <a:pt x="173" y="0"/>
                  </a:lnTo>
                  <a:lnTo>
                    <a:pt x="219" y="10"/>
                  </a:lnTo>
                  <a:lnTo>
                    <a:pt x="293" y="198"/>
                  </a:lnTo>
                  <a:lnTo>
                    <a:pt x="327" y="200"/>
                  </a:lnTo>
                  <a:lnTo>
                    <a:pt x="390" y="270"/>
                  </a:lnTo>
                  <a:lnTo>
                    <a:pt x="380" y="283"/>
                  </a:lnTo>
                  <a:lnTo>
                    <a:pt x="399" y="283"/>
                  </a:lnTo>
                  <a:lnTo>
                    <a:pt x="386" y="318"/>
                  </a:lnTo>
                  <a:lnTo>
                    <a:pt x="356" y="340"/>
                  </a:lnTo>
                  <a:lnTo>
                    <a:pt x="322" y="357"/>
                  </a:lnTo>
                  <a:lnTo>
                    <a:pt x="318" y="380"/>
                  </a:lnTo>
                  <a:lnTo>
                    <a:pt x="299" y="359"/>
                  </a:lnTo>
                  <a:lnTo>
                    <a:pt x="268" y="384"/>
                  </a:lnTo>
                  <a:lnTo>
                    <a:pt x="253" y="384"/>
                  </a:lnTo>
                  <a:lnTo>
                    <a:pt x="240" y="369"/>
                  </a:lnTo>
                  <a:lnTo>
                    <a:pt x="232" y="443"/>
                  </a:lnTo>
                  <a:lnTo>
                    <a:pt x="204" y="454"/>
                  </a:lnTo>
                  <a:lnTo>
                    <a:pt x="190" y="483"/>
                  </a:lnTo>
                  <a:lnTo>
                    <a:pt x="173" y="483"/>
                  </a:lnTo>
                  <a:lnTo>
                    <a:pt x="133" y="527"/>
                  </a:lnTo>
                  <a:lnTo>
                    <a:pt x="131" y="561"/>
                  </a:lnTo>
                  <a:lnTo>
                    <a:pt x="122" y="574"/>
                  </a:lnTo>
                  <a:lnTo>
                    <a:pt x="110" y="610"/>
                  </a:lnTo>
                  <a:lnTo>
                    <a:pt x="74" y="561"/>
                  </a:lnTo>
                  <a:lnTo>
                    <a:pt x="0" y="329"/>
                  </a:lnTo>
                  <a:lnTo>
                    <a:pt x="0" y="329"/>
                  </a:lnTo>
                  <a:close/>
                </a:path>
              </a:pathLst>
            </a:custGeom>
            <a:grpFill/>
            <a:ln w="12700" cap="flat" cmpd="sng">
              <a:solidFill>
                <a:srgbClr val="FFFFFF"/>
              </a:solidFill>
              <a:prstDash val="solid"/>
              <a:round/>
              <a:headEnd type="none" w="med" len="med"/>
              <a:tailEnd type="none" w="med" len="me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31" name="Freeform 2095"/>
            <p:cNvSpPr>
              <a:spLocks/>
            </p:cNvSpPr>
            <p:nvPr/>
          </p:nvSpPr>
          <p:spPr bwMode="auto">
            <a:xfrm>
              <a:off x="1497177" y="2988253"/>
              <a:ext cx="463639" cy="526567"/>
            </a:xfrm>
            <a:custGeom>
              <a:avLst/>
              <a:gdLst/>
              <a:ahLst/>
              <a:cxnLst>
                <a:cxn ang="0">
                  <a:pos x="97" y="764"/>
                </a:cxn>
                <a:cxn ang="0">
                  <a:pos x="106" y="707"/>
                </a:cxn>
                <a:cxn ang="0">
                  <a:pos x="298" y="732"/>
                </a:cxn>
                <a:cxn ang="0">
                  <a:pos x="290" y="704"/>
                </a:cxn>
                <a:cxn ang="0">
                  <a:pos x="705" y="742"/>
                </a:cxn>
                <a:cxn ang="0">
                  <a:pos x="768" y="71"/>
                </a:cxn>
                <a:cxn ang="0">
                  <a:pos x="443" y="42"/>
                </a:cxn>
                <a:cxn ang="0">
                  <a:pos x="112" y="0"/>
                </a:cxn>
                <a:cxn ang="0">
                  <a:pos x="0" y="751"/>
                </a:cxn>
                <a:cxn ang="0">
                  <a:pos x="97" y="764"/>
                </a:cxn>
                <a:cxn ang="0">
                  <a:pos x="97" y="764"/>
                </a:cxn>
              </a:cxnLst>
              <a:rect l="0" t="0" r="r" b="b"/>
              <a:pathLst>
                <a:path w="768" h="764">
                  <a:moveTo>
                    <a:pt x="97" y="764"/>
                  </a:moveTo>
                  <a:lnTo>
                    <a:pt x="106" y="707"/>
                  </a:lnTo>
                  <a:lnTo>
                    <a:pt x="298" y="732"/>
                  </a:lnTo>
                  <a:lnTo>
                    <a:pt x="290" y="704"/>
                  </a:lnTo>
                  <a:lnTo>
                    <a:pt x="705" y="742"/>
                  </a:lnTo>
                  <a:lnTo>
                    <a:pt x="768" y="71"/>
                  </a:lnTo>
                  <a:lnTo>
                    <a:pt x="443" y="42"/>
                  </a:lnTo>
                  <a:lnTo>
                    <a:pt x="112" y="0"/>
                  </a:lnTo>
                  <a:lnTo>
                    <a:pt x="0" y="751"/>
                  </a:lnTo>
                  <a:lnTo>
                    <a:pt x="97" y="764"/>
                  </a:lnTo>
                  <a:lnTo>
                    <a:pt x="97" y="764"/>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32" name="Freeform 2096"/>
            <p:cNvSpPr>
              <a:spLocks/>
            </p:cNvSpPr>
            <p:nvPr/>
          </p:nvSpPr>
          <p:spPr bwMode="auto">
            <a:xfrm>
              <a:off x="1959351" y="1922582"/>
              <a:ext cx="438696" cy="302289"/>
            </a:xfrm>
            <a:custGeom>
              <a:avLst/>
              <a:gdLst/>
              <a:ahLst/>
              <a:cxnLst>
                <a:cxn ang="0">
                  <a:pos x="38" y="0"/>
                </a:cxn>
                <a:cxn ang="0">
                  <a:pos x="663" y="32"/>
                </a:cxn>
                <a:cxn ang="0">
                  <a:pos x="667" y="142"/>
                </a:cxn>
                <a:cxn ang="0">
                  <a:pos x="696" y="234"/>
                </a:cxn>
                <a:cxn ang="0">
                  <a:pos x="699" y="348"/>
                </a:cxn>
                <a:cxn ang="0">
                  <a:pos x="718" y="441"/>
                </a:cxn>
                <a:cxn ang="0">
                  <a:pos x="340" y="429"/>
                </a:cxn>
                <a:cxn ang="0">
                  <a:pos x="0" y="405"/>
                </a:cxn>
                <a:cxn ang="0">
                  <a:pos x="38" y="0"/>
                </a:cxn>
                <a:cxn ang="0">
                  <a:pos x="38" y="0"/>
                </a:cxn>
              </a:cxnLst>
              <a:rect l="0" t="0" r="r" b="b"/>
              <a:pathLst>
                <a:path w="718" h="441">
                  <a:moveTo>
                    <a:pt x="38" y="0"/>
                  </a:moveTo>
                  <a:lnTo>
                    <a:pt x="663" y="32"/>
                  </a:lnTo>
                  <a:lnTo>
                    <a:pt x="667" y="142"/>
                  </a:lnTo>
                  <a:lnTo>
                    <a:pt x="696" y="234"/>
                  </a:lnTo>
                  <a:lnTo>
                    <a:pt x="699" y="348"/>
                  </a:lnTo>
                  <a:lnTo>
                    <a:pt x="718" y="441"/>
                  </a:lnTo>
                  <a:lnTo>
                    <a:pt x="340" y="429"/>
                  </a:lnTo>
                  <a:lnTo>
                    <a:pt x="0" y="405"/>
                  </a:lnTo>
                  <a:lnTo>
                    <a:pt x="38" y="0"/>
                  </a:lnTo>
                  <a:lnTo>
                    <a:pt x="38" y="0"/>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33" name="Freeform 2110"/>
            <p:cNvSpPr>
              <a:spLocks/>
            </p:cNvSpPr>
            <p:nvPr/>
          </p:nvSpPr>
          <p:spPr bwMode="auto">
            <a:xfrm>
              <a:off x="2942384" y="2570343"/>
              <a:ext cx="205410" cy="391442"/>
            </a:xfrm>
            <a:custGeom>
              <a:avLst/>
              <a:gdLst/>
              <a:ahLst/>
              <a:cxnLst>
                <a:cxn ang="0">
                  <a:pos x="11" y="566"/>
                </a:cxn>
                <a:cxn ang="0">
                  <a:pos x="21" y="549"/>
                </a:cxn>
                <a:cxn ang="0">
                  <a:pos x="85" y="545"/>
                </a:cxn>
                <a:cxn ang="0">
                  <a:pos x="138" y="528"/>
                </a:cxn>
                <a:cxn ang="0">
                  <a:pos x="192" y="496"/>
                </a:cxn>
                <a:cxn ang="0">
                  <a:pos x="235" y="494"/>
                </a:cxn>
                <a:cxn ang="0">
                  <a:pos x="285" y="412"/>
                </a:cxn>
                <a:cxn ang="0">
                  <a:pos x="300" y="418"/>
                </a:cxn>
                <a:cxn ang="0">
                  <a:pos x="338" y="389"/>
                </a:cxn>
                <a:cxn ang="0">
                  <a:pos x="329" y="368"/>
                </a:cxn>
                <a:cxn ang="0">
                  <a:pos x="332" y="357"/>
                </a:cxn>
                <a:cxn ang="0">
                  <a:pos x="294" y="7"/>
                </a:cxn>
                <a:cxn ang="0">
                  <a:pos x="291" y="0"/>
                </a:cxn>
                <a:cxn ang="0">
                  <a:pos x="89" y="23"/>
                </a:cxn>
                <a:cxn ang="0">
                  <a:pos x="51" y="42"/>
                </a:cxn>
                <a:cxn ang="0">
                  <a:pos x="17" y="32"/>
                </a:cxn>
                <a:cxn ang="0">
                  <a:pos x="42" y="319"/>
                </a:cxn>
                <a:cxn ang="0">
                  <a:pos x="36" y="378"/>
                </a:cxn>
                <a:cxn ang="0">
                  <a:pos x="51" y="412"/>
                </a:cxn>
                <a:cxn ang="0">
                  <a:pos x="34" y="477"/>
                </a:cxn>
                <a:cxn ang="0">
                  <a:pos x="11" y="505"/>
                </a:cxn>
                <a:cxn ang="0">
                  <a:pos x="0" y="553"/>
                </a:cxn>
                <a:cxn ang="0">
                  <a:pos x="11" y="566"/>
                </a:cxn>
                <a:cxn ang="0">
                  <a:pos x="11" y="566"/>
                </a:cxn>
              </a:cxnLst>
              <a:rect l="0" t="0" r="r" b="b"/>
              <a:pathLst>
                <a:path w="338" h="566">
                  <a:moveTo>
                    <a:pt x="11" y="566"/>
                  </a:moveTo>
                  <a:lnTo>
                    <a:pt x="21" y="549"/>
                  </a:lnTo>
                  <a:lnTo>
                    <a:pt x="85" y="545"/>
                  </a:lnTo>
                  <a:lnTo>
                    <a:pt x="138" y="528"/>
                  </a:lnTo>
                  <a:lnTo>
                    <a:pt x="192" y="496"/>
                  </a:lnTo>
                  <a:lnTo>
                    <a:pt x="235" y="494"/>
                  </a:lnTo>
                  <a:lnTo>
                    <a:pt x="285" y="412"/>
                  </a:lnTo>
                  <a:lnTo>
                    <a:pt x="300" y="418"/>
                  </a:lnTo>
                  <a:lnTo>
                    <a:pt x="338" y="389"/>
                  </a:lnTo>
                  <a:lnTo>
                    <a:pt x="329" y="368"/>
                  </a:lnTo>
                  <a:lnTo>
                    <a:pt x="332" y="357"/>
                  </a:lnTo>
                  <a:lnTo>
                    <a:pt x="294" y="7"/>
                  </a:lnTo>
                  <a:lnTo>
                    <a:pt x="291" y="0"/>
                  </a:lnTo>
                  <a:lnTo>
                    <a:pt x="89" y="23"/>
                  </a:lnTo>
                  <a:lnTo>
                    <a:pt x="51" y="42"/>
                  </a:lnTo>
                  <a:lnTo>
                    <a:pt x="17" y="32"/>
                  </a:lnTo>
                  <a:lnTo>
                    <a:pt x="42" y="319"/>
                  </a:lnTo>
                  <a:lnTo>
                    <a:pt x="36" y="378"/>
                  </a:lnTo>
                  <a:lnTo>
                    <a:pt x="51" y="412"/>
                  </a:lnTo>
                  <a:lnTo>
                    <a:pt x="34" y="477"/>
                  </a:lnTo>
                  <a:lnTo>
                    <a:pt x="11" y="505"/>
                  </a:lnTo>
                  <a:lnTo>
                    <a:pt x="0" y="553"/>
                  </a:lnTo>
                  <a:lnTo>
                    <a:pt x="11" y="566"/>
                  </a:lnTo>
                  <a:lnTo>
                    <a:pt x="11" y="566"/>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34" name="Freeform 2116"/>
            <p:cNvSpPr>
              <a:spLocks/>
            </p:cNvSpPr>
            <p:nvPr/>
          </p:nvSpPr>
          <p:spPr bwMode="auto">
            <a:xfrm>
              <a:off x="3024548" y="3553825"/>
              <a:ext cx="600090" cy="504279"/>
            </a:xfrm>
            <a:custGeom>
              <a:avLst/>
              <a:gdLst/>
              <a:ahLst/>
              <a:cxnLst>
                <a:cxn ang="0">
                  <a:pos x="0" y="71"/>
                </a:cxn>
                <a:cxn ang="0">
                  <a:pos x="26" y="95"/>
                </a:cxn>
                <a:cxn ang="0">
                  <a:pos x="23" y="113"/>
                </a:cxn>
                <a:cxn ang="0">
                  <a:pos x="30" y="124"/>
                </a:cxn>
                <a:cxn ang="0">
                  <a:pos x="19" y="141"/>
                </a:cxn>
                <a:cxn ang="0">
                  <a:pos x="135" y="101"/>
                </a:cxn>
                <a:cxn ang="0">
                  <a:pos x="283" y="194"/>
                </a:cxn>
                <a:cxn ang="0">
                  <a:pos x="405" y="130"/>
                </a:cxn>
                <a:cxn ang="0">
                  <a:pos x="475" y="145"/>
                </a:cxn>
                <a:cxn ang="0">
                  <a:pos x="564" y="232"/>
                </a:cxn>
                <a:cxn ang="0">
                  <a:pos x="597" y="232"/>
                </a:cxn>
                <a:cxn ang="0">
                  <a:pos x="625" y="293"/>
                </a:cxn>
                <a:cxn ang="0">
                  <a:pos x="618" y="409"/>
                </a:cxn>
                <a:cxn ang="0">
                  <a:pos x="639" y="422"/>
                </a:cxn>
                <a:cxn ang="0">
                  <a:pos x="642" y="401"/>
                </a:cxn>
                <a:cxn ang="0">
                  <a:pos x="671" y="401"/>
                </a:cxn>
                <a:cxn ang="0">
                  <a:pos x="642" y="457"/>
                </a:cxn>
                <a:cxn ang="0">
                  <a:pos x="718" y="533"/>
                </a:cxn>
                <a:cxn ang="0">
                  <a:pos x="730" y="512"/>
                </a:cxn>
                <a:cxn ang="0">
                  <a:pos x="736" y="565"/>
                </a:cxn>
                <a:cxn ang="0">
                  <a:pos x="760" y="576"/>
                </a:cxn>
                <a:cxn ang="0">
                  <a:pos x="787" y="641"/>
                </a:cxn>
                <a:cxn ang="0">
                  <a:pos x="814" y="641"/>
                </a:cxn>
                <a:cxn ang="0">
                  <a:pos x="871" y="702"/>
                </a:cxn>
                <a:cxn ang="0">
                  <a:pos x="903" y="706"/>
                </a:cxn>
                <a:cxn ang="0">
                  <a:pos x="903" y="715"/>
                </a:cxn>
                <a:cxn ang="0">
                  <a:pos x="880" y="732"/>
                </a:cxn>
                <a:cxn ang="0">
                  <a:pos x="931" y="725"/>
                </a:cxn>
                <a:cxn ang="0">
                  <a:pos x="964" y="711"/>
                </a:cxn>
                <a:cxn ang="0">
                  <a:pos x="981" y="626"/>
                </a:cxn>
                <a:cxn ang="0">
                  <a:pos x="990" y="630"/>
                </a:cxn>
                <a:cxn ang="0">
                  <a:pos x="983" y="512"/>
                </a:cxn>
                <a:cxn ang="0">
                  <a:pos x="969" y="477"/>
                </a:cxn>
                <a:cxn ang="0">
                  <a:pos x="863" y="306"/>
                </a:cxn>
                <a:cxn ang="0">
                  <a:pos x="779" y="145"/>
                </a:cxn>
                <a:cxn ang="0">
                  <a:pos x="728" y="12"/>
                </a:cxn>
                <a:cxn ang="0">
                  <a:pos x="715" y="10"/>
                </a:cxn>
                <a:cxn ang="0">
                  <a:pos x="669" y="0"/>
                </a:cxn>
                <a:cxn ang="0">
                  <a:pos x="656" y="14"/>
                </a:cxn>
                <a:cxn ang="0">
                  <a:pos x="663" y="65"/>
                </a:cxn>
                <a:cxn ang="0">
                  <a:pos x="644" y="61"/>
                </a:cxn>
                <a:cxn ang="0">
                  <a:pos x="641" y="40"/>
                </a:cxn>
                <a:cxn ang="0">
                  <a:pos x="327" y="57"/>
                </a:cxn>
                <a:cxn ang="0">
                  <a:pos x="304" y="23"/>
                </a:cxn>
                <a:cxn ang="0">
                  <a:pos x="0" y="50"/>
                </a:cxn>
                <a:cxn ang="0">
                  <a:pos x="0" y="71"/>
                </a:cxn>
                <a:cxn ang="0">
                  <a:pos x="0" y="71"/>
                </a:cxn>
              </a:cxnLst>
              <a:rect l="0" t="0" r="r" b="b"/>
              <a:pathLst>
                <a:path w="990" h="732">
                  <a:moveTo>
                    <a:pt x="0" y="71"/>
                  </a:moveTo>
                  <a:lnTo>
                    <a:pt x="26" y="95"/>
                  </a:lnTo>
                  <a:lnTo>
                    <a:pt x="23" y="113"/>
                  </a:lnTo>
                  <a:lnTo>
                    <a:pt x="30" y="124"/>
                  </a:lnTo>
                  <a:lnTo>
                    <a:pt x="19" y="141"/>
                  </a:lnTo>
                  <a:lnTo>
                    <a:pt x="135" y="101"/>
                  </a:lnTo>
                  <a:lnTo>
                    <a:pt x="283" y="194"/>
                  </a:lnTo>
                  <a:lnTo>
                    <a:pt x="405" y="130"/>
                  </a:lnTo>
                  <a:lnTo>
                    <a:pt x="475" y="145"/>
                  </a:lnTo>
                  <a:lnTo>
                    <a:pt x="564" y="232"/>
                  </a:lnTo>
                  <a:lnTo>
                    <a:pt x="597" y="232"/>
                  </a:lnTo>
                  <a:lnTo>
                    <a:pt x="625" y="293"/>
                  </a:lnTo>
                  <a:lnTo>
                    <a:pt x="618" y="409"/>
                  </a:lnTo>
                  <a:lnTo>
                    <a:pt x="639" y="422"/>
                  </a:lnTo>
                  <a:lnTo>
                    <a:pt x="642" y="401"/>
                  </a:lnTo>
                  <a:lnTo>
                    <a:pt x="671" y="401"/>
                  </a:lnTo>
                  <a:lnTo>
                    <a:pt x="642" y="457"/>
                  </a:lnTo>
                  <a:lnTo>
                    <a:pt x="718" y="533"/>
                  </a:lnTo>
                  <a:lnTo>
                    <a:pt x="730" y="512"/>
                  </a:lnTo>
                  <a:lnTo>
                    <a:pt x="736" y="565"/>
                  </a:lnTo>
                  <a:lnTo>
                    <a:pt x="760" y="576"/>
                  </a:lnTo>
                  <a:lnTo>
                    <a:pt x="787" y="641"/>
                  </a:lnTo>
                  <a:lnTo>
                    <a:pt x="814" y="641"/>
                  </a:lnTo>
                  <a:lnTo>
                    <a:pt x="871" y="702"/>
                  </a:lnTo>
                  <a:lnTo>
                    <a:pt x="903" y="706"/>
                  </a:lnTo>
                  <a:lnTo>
                    <a:pt x="903" y="715"/>
                  </a:lnTo>
                  <a:lnTo>
                    <a:pt x="880" y="732"/>
                  </a:lnTo>
                  <a:lnTo>
                    <a:pt x="931" y="725"/>
                  </a:lnTo>
                  <a:lnTo>
                    <a:pt x="964" y="711"/>
                  </a:lnTo>
                  <a:lnTo>
                    <a:pt x="981" y="626"/>
                  </a:lnTo>
                  <a:lnTo>
                    <a:pt x="990" y="630"/>
                  </a:lnTo>
                  <a:lnTo>
                    <a:pt x="983" y="512"/>
                  </a:lnTo>
                  <a:lnTo>
                    <a:pt x="969" y="477"/>
                  </a:lnTo>
                  <a:lnTo>
                    <a:pt x="863" y="306"/>
                  </a:lnTo>
                  <a:lnTo>
                    <a:pt x="779" y="145"/>
                  </a:lnTo>
                  <a:lnTo>
                    <a:pt x="728" y="12"/>
                  </a:lnTo>
                  <a:lnTo>
                    <a:pt x="715" y="10"/>
                  </a:lnTo>
                  <a:lnTo>
                    <a:pt x="669" y="0"/>
                  </a:lnTo>
                  <a:lnTo>
                    <a:pt x="656" y="14"/>
                  </a:lnTo>
                  <a:lnTo>
                    <a:pt x="663" y="65"/>
                  </a:lnTo>
                  <a:lnTo>
                    <a:pt x="644" y="61"/>
                  </a:lnTo>
                  <a:lnTo>
                    <a:pt x="641" y="40"/>
                  </a:lnTo>
                  <a:lnTo>
                    <a:pt x="327" y="57"/>
                  </a:lnTo>
                  <a:lnTo>
                    <a:pt x="304" y="23"/>
                  </a:lnTo>
                  <a:lnTo>
                    <a:pt x="0" y="50"/>
                  </a:lnTo>
                  <a:lnTo>
                    <a:pt x="0" y="71"/>
                  </a:lnTo>
                  <a:lnTo>
                    <a:pt x="0" y="71"/>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35" name="Freeform 2130"/>
            <p:cNvSpPr>
              <a:spLocks/>
            </p:cNvSpPr>
            <p:nvPr/>
          </p:nvSpPr>
          <p:spPr bwMode="auto">
            <a:xfrm>
              <a:off x="3909276" y="2385068"/>
              <a:ext cx="51352" cy="68259"/>
            </a:xfrm>
            <a:custGeom>
              <a:avLst/>
              <a:gdLst/>
              <a:ahLst/>
              <a:cxnLst>
                <a:cxn ang="0">
                  <a:pos x="19" y="99"/>
                </a:cxn>
                <a:cxn ang="0">
                  <a:pos x="55" y="86"/>
                </a:cxn>
                <a:cxn ang="0">
                  <a:pos x="55" y="46"/>
                </a:cxn>
                <a:cxn ang="0">
                  <a:pos x="65" y="55"/>
                </a:cxn>
                <a:cxn ang="0">
                  <a:pos x="66" y="74"/>
                </a:cxn>
                <a:cxn ang="0">
                  <a:pos x="74" y="74"/>
                </a:cxn>
                <a:cxn ang="0">
                  <a:pos x="85" y="55"/>
                </a:cxn>
                <a:cxn ang="0">
                  <a:pos x="74" y="34"/>
                </a:cxn>
                <a:cxn ang="0">
                  <a:pos x="55" y="30"/>
                </a:cxn>
                <a:cxn ang="0">
                  <a:pos x="42" y="4"/>
                </a:cxn>
                <a:cxn ang="0">
                  <a:pos x="30" y="0"/>
                </a:cxn>
                <a:cxn ang="0">
                  <a:pos x="0" y="10"/>
                </a:cxn>
                <a:cxn ang="0">
                  <a:pos x="19" y="99"/>
                </a:cxn>
                <a:cxn ang="0">
                  <a:pos x="19" y="99"/>
                </a:cxn>
              </a:cxnLst>
              <a:rect l="0" t="0" r="r" b="b"/>
              <a:pathLst>
                <a:path w="85" h="99">
                  <a:moveTo>
                    <a:pt x="19" y="99"/>
                  </a:moveTo>
                  <a:lnTo>
                    <a:pt x="55" y="86"/>
                  </a:lnTo>
                  <a:lnTo>
                    <a:pt x="55" y="46"/>
                  </a:lnTo>
                  <a:lnTo>
                    <a:pt x="65" y="55"/>
                  </a:lnTo>
                  <a:lnTo>
                    <a:pt x="66" y="74"/>
                  </a:lnTo>
                  <a:lnTo>
                    <a:pt x="74" y="74"/>
                  </a:lnTo>
                  <a:lnTo>
                    <a:pt x="85" y="55"/>
                  </a:lnTo>
                  <a:lnTo>
                    <a:pt x="74" y="34"/>
                  </a:lnTo>
                  <a:lnTo>
                    <a:pt x="55" y="30"/>
                  </a:lnTo>
                  <a:lnTo>
                    <a:pt x="42" y="4"/>
                  </a:lnTo>
                  <a:lnTo>
                    <a:pt x="30" y="0"/>
                  </a:lnTo>
                  <a:lnTo>
                    <a:pt x="0" y="10"/>
                  </a:lnTo>
                  <a:lnTo>
                    <a:pt x="19" y="99"/>
                  </a:lnTo>
                  <a:lnTo>
                    <a:pt x="19" y="99"/>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36" name="Freeform 2132"/>
            <p:cNvSpPr>
              <a:spLocks/>
            </p:cNvSpPr>
            <p:nvPr/>
          </p:nvSpPr>
          <p:spPr bwMode="auto">
            <a:xfrm>
              <a:off x="3755221" y="2116214"/>
              <a:ext cx="110041" cy="234030"/>
            </a:xfrm>
            <a:custGeom>
              <a:avLst/>
              <a:gdLst/>
              <a:ahLst/>
              <a:cxnLst>
                <a:cxn ang="0">
                  <a:pos x="28" y="139"/>
                </a:cxn>
                <a:cxn ang="0">
                  <a:pos x="36" y="200"/>
                </a:cxn>
                <a:cxn ang="0">
                  <a:pos x="82" y="339"/>
                </a:cxn>
                <a:cxn ang="0">
                  <a:pos x="160" y="322"/>
                </a:cxn>
                <a:cxn ang="0">
                  <a:pos x="154" y="124"/>
                </a:cxn>
                <a:cxn ang="0">
                  <a:pos x="175" y="86"/>
                </a:cxn>
                <a:cxn ang="0">
                  <a:pos x="177" y="0"/>
                </a:cxn>
                <a:cxn ang="0">
                  <a:pos x="0" y="42"/>
                </a:cxn>
                <a:cxn ang="0">
                  <a:pos x="28" y="139"/>
                </a:cxn>
                <a:cxn ang="0">
                  <a:pos x="28" y="139"/>
                </a:cxn>
              </a:cxnLst>
              <a:rect l="0" t="0" r="r" b="b"/>
              <a:pathLst>
                <a:path w="177" h="339">
                  <a:moveTo>
                    <a:pt x="28" y="139"/>
                  </a:moveTo>
                  <a:lnTo>
                    <a:pt x="36" y="200"/>
                  </a:lnTo>
                  <a:lnTo>
                    <a:pt x="82" y="339"/>
                  </a:lnTo>
                  <a:lnTo>
                    <a:pt x="160" y="322"/>
                  </a:lnTo>
                  <a:lnTo>
                    <a:pt x="154" y="124"/>
                  </a:lnTo>
                  <a:lnTo>
                    <a:pt x="175" y="86"/>
                  </a:lnTo>
                  <a:lnTo>
                    <a:pt x="177" y="0"/>
                  </a:lnTo>
                  <a:lnTo>
                    <a:pt x="0" y="42"/>
                  </a:lnTo>
                  <a:lnTo>
                    <a:pt x="28" y="139"/>
                  </a:lnTo>
                  <a:lnTo>
                    <a:pt x="28" y="139"/>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grpSp>
          <p:nvGrpSpPr>
            <p:cNvPr id="37" name="Group 2196"/>
            <p:cNvGrpSpPr>
              <a:grpSpLocks/>
            </p:cNvGrpSpPr>
            <p:nvPr/>
          </p:nvGrpSpPr>
          <p:grpSpPr bwMode="auto">
            <a:xfrm>
              <a:off x="1304487" y="4103959"/>
              <a:ext cx="588346" cy="378908"/>
              <a:chOff x="2000" y="3530"/>
              <a:chExt cx="436" cy="296"/>
            </a:xfrm>
            <a:grpFill/>
          </p:grpSpPr>
          <p:sp>
            <p:nvSpPr>
              <p:cNvPr id="79" name="Freeform 2180"/>
              <p:cNvSpPr>
                <a:spLocks/>
              </p:cNvSpPr>
              <p:nvPr/>
            </p:nvSpPr>
            <p:spPr bwMode="auto">
              <a:xfrm>
                <a:off x="2328" y="3711"/>
                <a:ext cx="108" cy="115"/>
              </a:xfrm>
              <a:custGeom>
                <a:avLst/>
                <a:gdLst/>
                <a:ahLst/>
                <a:cxnLst>
                  <a:cxn ang="0">
                    <a:pos x="242" y="784"/>
                  </a:cxn>
                  <a:cxn ang="0">
                    <a:pos x="299" y="764"/>
                  </a:cxn>
                  <a:cxn ang="0">
                    <a:pos x="292" y="734"/>
                  </a:cxn>
                  <a:cxn ang="0">
                    <a:pos x="380" y="682"/>
                  </a:cxn>
                  <a:cxn ang="0">
                    <a:pos x="453" y="589"/>
                  </a:cxn>
                  <a:cxn ang="0">
                    <a:pos x="503" y="632"/>
                  </a:cxn>
                  <a:cxn ang="0">
                    <a:pos x="599" y="579"/>
                  </a:cxn>
                  <a:cxn ang="0">
                    <a:pos x="649" y="550"/>
                  </a:cxn>
                  <a:cxn ang="0">
                    <a:pos x="673" y="499"/>
                  </a:cxn>
                  <a:cxn ang="0">
                    <a:pos x="746" y="457"/>
                  </a:cxn>
                  <a:cxn ang="0">
                    <a:pos x="755" y="416"/>
                  </a:cxn>
                  <a:cxn ang="0">
                    <a:pos x="681" y="396"/>
                  </a:cxn>
                  <a:cxn ang="0">
                    <a:pos x="649" y="286"/>
                  </a:cxn>
                  <a:cxn ang="0">
                    <a:pos x="577" y="304"/>
                  </a:cxn>
                  <a:cxn ang="0">
                    <a:pos x="577" y="233"/>
                  </a:cxn>
                  <a:cxn ang="0">
                    <a:pos x="542" y="194"/>
                  </a:cxn>
                  <a:cxn ang="0">
                    <a:pos x="430" y="122"/>
                  </a:cxn>
                  <a:cxn ang="0">
                    <a:pos x="347" y="112"/>
                  </a:cxn>
                  <a:cxn ang="0">
                    <a:pos x="308" y="71"/>
                  </a:cxn>
                  <a:cxn ang="0">
                    <a:pos x="128" y="0"/>
                  </a:cxn>
                  <a:cxn ang="0">
                    <a:pos x="105" y="21"/>
                  </a:cxn>
                  <a:cxn ang="0">
                    <a:pos x="105" y="81"/>
                  </a:cxn>
                  <a:cxn ang="0">
                    <a:pos x="138" y="100"/>
                  </a:cxn>
                  <a:cxn ang="0">
                    <a:pos x="138" y="163"/>
                  </a:cxn>
                  <a:cxn ang="0">
                    <a:pos x="112" y="203"/>
                  </a:cxn>
                  <a:cxn ang="0">
                    <a:pos x="88" y="233"/>
                  </a:cxn>
                  <a:cxn ang="0">
                    <a:pos x="41" y="244"/>
                  </a:cxn>
                  <a:cxn ang="0">
                    <a:pos x="0" y="323"/>
                  </a:cxn>
                  <a:cxn ang="0">
                    <a:pos x="96" y="530"/>
                  </a:cxn>
                  <a:cxn ang="0">
                    <a:pos x="96" y="661"/>
                  </a:cxn>
                  <a:cxn ang="0">
                    <a:pos x="79" y="701"/>
                  </a:cxn>
                  <a:cxn ang="0">
                    <a:pos x="96" y="753"/>
                  </a:cxn>
                  <a:cxn ang="0">
                    <a:pos x="209" y="805"/>
                  </a:cxn>
                  <a:cxn ang="0">
                    <a:pos x="242" y="784"/>
                  </a:cxn>
                  <a:cxn ang="0">
                    <a:pos x="242" y="784"/>
                  </a:cxn>
                </a:cxnLst>
                <a:rect l="0" t="0" r="r" b="b"/>
                <a:pathLst>
                  <a:path w="755" h="805">
                    <a:moveTo>
                      <a:pt x="242" y="784"/>
                    </a:moveTo>
                    <a:lnTo>
                      <a:pt x="299" y="764"/>
                    </a:lnTo>
                    <a:lnTo>
                      <a:pt x="292" y="734"/>
                    </a:lnTo>
                    <a:lnTo>
                      <a:pt x="380" y="682"/>
                    </a:lnTo>
                    <a:lnTo>
                      <a:pt x="453" y="589"/>
                    </a:lnTo>
                    <a:lnTo>
                      <a:pt x="503" y="632"/>
                    </a:lnTo>
                    <a:lnTo>
                      <a:pt x="599" y="579"/>
                    </a:lnTo>
                    <a:lnTo>
                      <a:pt x="649" y="550"/>
                    </a:lnTo>
                    <a:lnTo>
                      <a:pt x="673" y="499"/>
                    </a:lnTo>
                    <a:lnTo>
                      <a:pt x="746" y="457"/>
                    </a:lnTo>
                    <a:lnTo>
                      <a:pt x="755" y="416"/>
                    </a:lnTo>
                    <a:lnTo>
                      <a:pt x="681" y="396"/>
                    </a:lnTo>
                    <a:lnTo>
                      <a:pt x="649" y="286"/>
                    </a:lnTo>
                    <a:lnTo>
                      <a:pt x="577" y="304"/>
                    </a:lnTo>
                    <a:lnTo>
                      <a:pt x="577" y="233"/>
                    </a:lnTo>
                    <a:lnTo>
                      <a:pt x="542" y="194"/>
                    </a:lnTo>
                    <a:lnTo>
                      <a:pt x="430" y="122"/>
                    </a:lnTo>
                    <a:lnTo>
                      <a:pt x="347" y="112"/>
                    </a:lnTo>
                    <a:lnTo>
                      <a:pt x="308" y="71"/>
                    </a:lnTo>
                    <a:lnTo>
                      <a:pt x="128" y="0"/>
                    </a:lnTo>
                    <a:lnTo>
                      <a:pt x="105" y="21"/>
                    </a:lnTo>
                    <a:lnTo>
                      <a:pt x="105" y="81"/>
                    </a:lnTo>
                    <a:lnTo>
                      <a:pt x="138" y="100"/>
                    </a:lnTo>
                    <a:lnTo>
                      <a:pt x="138" y="163"/>
                    </a:lnTo>
                    <a:lnTo>
                      <a:pt x="112" y="203"/>
                    </a:lnTo>
                    <a:lnTo>
                      <a:pt x="88" y="233"/>
                    </a:lnTo>
                    <a:lnTo>
                      <a:pt x="41" y="244"/>
                    </a:lnTo>
                    <a:lnTo>
                      <a:pt x="0" y="323"/>
                    </a:lnTo>
                    <a:lnTo>
                      <a:pt x="96" y="530"/>
                    </a:lnTo>
                    <a:lnTo>
                      <a:pt x="96" y="661"/>
                    </a:lnTo>
                    <a:lnTo>
                      <a:pt x="79" y="701"/>
                    </a:lnTo>
                    <a:lnTo>
                      <a:pt x="96" y="753"/>
                    </a:lnTo>
                    <a:lnTo>
                      <a:pt x="209" y="805"/>
                    </a:lnTo>
                    <a:lnTo>
                      <a:pt x="242" y="784"/>
                    </a:lnTo>
                    <a:lnTo>
                      <a:pt x="242" y="784"/>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80" name="Freeform 2181"/>
              <p:cNvSpPr>
                <a:spLocks/>
              </p:cNvSpPr>
              <p:nvPr/>
            </p:nvSpPr>
            <p:spPr bwMode="auto">
              <a:xfrm>
                <a:off x="2269" y="3637"/>
                <a:ext cx="64" cy="41"/>
              </a:xfrm>
              <a:custGeom>
                <a:avLst/>
                <a:gdLst/>
                <a:ahLst/>
                <a:cxnLst>
                  <a:cxn ang="0">
                    <a:pos x="447" y="192"/>
                  </a:cxn>
                  <a:cxn ang="0">
                    <a:pos x="447" y="133"/>
                  </a:cxn>
                  <a:cxn ang="0">
                    <a:pos x="367" y="112"/>
                  </a:cxn>
                  <a:cxn ang="0">
                    <a:pos x="352" y="71"/>
                  </a:cxn>
                  <a:cxn ang="0">
                    <a:pos x="318" y="71"/>
                  </a:cxn>
                  <a:cxn ang="0">
                    <a:pos x="286" y="23"/>
                  </a:cxn>
                  <a:cxn ang="0">
                    <a:pos x="197" y="23"/>
                  </a:cxn>
                  <a:cxn ang="0">
                    <a:pos x="134" y="71"/>
                  </a:cxn>
                  <a:cxn ang="0">
                    <a:pos x="84" y="0"/>
                  </a:cxn>
                  <a:cxn ang="0">
                    <a:pos x="44" y="0"/>
                  </a:cxn>
                  <a:cxn ang="0">
                    <a:pos x="0" y="41"/>
                  </a:cxn>
                  <a:cxn ang="0">
                    <a:pos x="26" y="112"/>
                  </a:cxn>
                  <a:cxn ang="0">
                    <a:pos x="99" y="154"/>
                  </a:cxn>
                  <a:cxn ang="0">
                    <a:pos x="155" y="214"/>
                  </a:cxn>
                  <a:cxn ang="0">
                    <a:pos x="141" y="246"/>
                  </a:cxn>
                  <a:cxn ang="0">
                    <a:pos x="239" y="286"/>
                  </a:cxn>
                  <a:cxn ang="0">
                    <a:pos x="310" y="235"/>
                  </a:cxn>
                  <a:cxn ang="0">
                    <a:pos x="393" y="235"/>
                  </a:cxn>
                  <a:cxn ang="0">
                    <a:pos x="447" y="192"/>
                  </a:cxn>
                  <a:cxn ang="0">
                    <a:pos x="447" y="192"/>
                  </a:cxn>
                </a:cxnLst>
                <a:rect l="0" t="0" r="r" b="b"/>
                <a:pathLst>
                  <a:path w="447" h="286">
                    <a:moveTo>
                      <a:pt x="447" y="192"/>
                    </a:moveTo>
                    <a:lnTo>
                      <a:pt x="447" y="133"/>
                    </a:lnTo>
                    <a:lnTo>
                      <a:pt x="367" y="112"/>
                    </a:lnTo>
                    <a:lnTo>
                      <a:pt x="352" y="71"/>
                    </a:lnTo>
                    <a:lnTo>
                      <a:pt x="318" y="71"/>
                    </a:lnTo>
                    <a:lnTo>
                      <a:pt x="286" y="23"/>
                    </a:lnTo>
                    <a:lnTo>
                      <a:pt x="197" y="23"/>
                    </a:lnTo>
                    <a:lnTo>
                      <a:pt x="134" y="71"/>
                    </a:lnTo>
                    <a:lnTo>
                      <a:pt x="84" y="0"/>
                    </a:lnTo>
                    <a:lnTo>
                      <a:pt x="44" y="0"/>
                    </a:lnTo>
                    <a:lnTo>
                      <a:pt x="0" y="41"/>
                    </a:lnTo>
                    <a:lnTo>
                      <a:pt x="26" y="112"/>
                    </a:lnTo>
                    <a:lnTo>
                      <a:pt x="99" y="154"/>
                    </a:lnTo>
                    <a:lnTo>
                      <a:pt x="155" y="214"/>
                    </a:lnTo>
                    <a:lnTo>
                      <a:pt x="141" y="246"/>
                    </a:lnTo>
                    <a:lnTo>
                      <a:pt x="239" y="286"/>
                    </a:lnTo>
                    <a:lnTo>
                      <a:pt x="310" y="235"/>
                    </a:lnTo>
                    <a:lnTo>
                      <a:pt x="393" y="235"/>
                    </a:lnTo>
                    <a:lnTo>
                      <a:pt x="447" y="192"/>
                    </a:lnTo>
                    <a:lnTo>
                      <a:pt x="447" y="192"/>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81" name="Freeform 2182"/>
              <p:cNvSpPr>
                <a:spLocks/>
              </p:cNvSpPr>
              <p:nvPr/>
            </p:nvSpPr>
            <p:spPr bwMode="auto">
              <a:xfrm>
                <a:off x="2271" y="3669"/>
                <a:ext cx="14" cy="14"/>
              </a:xfrm>
              <a:custGeom>
                <a:avLst/>
                <a:gdLst/>
                <a:ahLst/>
                <a:cxnLst>
                  <a:cxn ang="0">
                    <a:pos x="96" y="94"/>
                  </a:cxn>
                  <a:cxn ang="0">
                    <a:pos x="81" y="0"/>
                  </a:cxn>
                  <a:cxn ang="0">
                    <a:pos x="0" y="80"/>
                  </a:cxn>
                  <a:cxn ang="0">
                    <a:pos x="8" y="101"/>
                  </a:cxn>
                  <a:cxn ang="0">
                    <a:pos x="96" y="94"/>
                  </a:cxn>
                  <a:cxn ang="0">
                    <a:pos x="96" y="94"/>
                  </a:cxn>
                </a:cxnLst>
                <a:rect l="0" t="0" r="r" b="b"/>
                <a:pathLst>
                  <a:path w="96" h="101">
                    <a:moveTo>
                      <a:pt x="96" y="94"/>
                    </a:moveTo>
                    <a:lnTo>
                      <a:pt x="81" y="0"/>
                    </a:lnTo>
                    <a:lnTo>
                      <a:pt x="0" y="80"/>
                    </a:lnTo>
                    <a:lnTo>
                      <a:pt x="8" y="101"/>
                    </a:lnTo>
                    <a:lnTo>
                      <a:pt x="96" y="94"/>
                    </a:lnTo>
                    <a:lnTo>
                      <a:pt x="96" y="94"/>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82" name="Freeform 2183"/>
              <p:cNvSpPr>
                <a:spLocks/>
              </p:cNvSpPr>
              <p:nvPr/>
            </p:nvSpPr>
            <p:spPr bwMode="auto">
              <a:xfrm>
                <a:off x="2238" y="3643"/>
                <a:ext cx="22" cy="20"/>
              </a:xfrm>
              <a:custGeom>
                <a:avLst/>
                <a:gdLst/>
                <a:ahLst/>
                <a:cxnLst>
                  <a:cxn ang="0">
                    <a:pos x="138" y="144"/>
                  </a:cxn>
                  <a:cxn ang="0">
                    <a:pos x="153" y="92"/>
                  </a:cxn>
                  <a:cxn ang="0">
                    <a:pos x="104" y="42"/>
                  </a:cxn>
                  <a:cxn ang="0">
                    <a:pos x="98" y="0"/>
                  </a:cxn>
                  <a:cxn ang="0">
                    <a:pos x="0" y="0"/>
                  </a:cxn>
                  <a:cxn ang="0">
                    <a:pos x="0" y="50"/>
                  </a:cxn>
                  <a:cxn ang="0">
                    <a:pos x="48" y="92"/>
                  </a:cxn>
                  <a:cxn ang="0">
                    <a:pos x="138" y="144"/>
                  </a:cxn>
                  <a:cxn ang="0">
                    <a:pos x="138" y="144"/>
                  </a:cxn>
                </a:cxnLst>
                <a:rect l="0" t="0" r="r" b="b"/>
                <a:pathLst>
                  <a:path w="153" h="144">
                    <a:moveTo>
                      <a:pt x="138" y="144"/>
                    </a:moveTo>
                    <a:lnTo>
                      <a:pt x="153" y="92"/>
                    </a:lnTo>
                    <a:lnTo>
                      <a:pt x="104" y="42"/>
                    </a:lnTo>
                    <a:lnTo>
                      <a:pt x="98" y="0"/>
                    </a:lnTo>
                    <a:lnTo>
                      <a:pt x="0" y="0"/>
                    </a:lnTo>
                    <a:lnTo>
                      <a:pt x="0" y="50"/>
                    </a:lnTo>
                    <a:lnTo>
                      <a:pt x="48" y="92"/>
                    </a:lnTo>
                    <a:lnTo>
                      <a:pt x="138" y="144"/>
                    </a:lnTo>
                    <a:lnTo>
                      <a:pt x="138" y="144"/>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83" name="Freeform 2184"/>
              <p:cNvSpPr>
                <a:spLocks/>
              </p:cNvSpPr>
              <p:nvPr/>
            </p:nvSpPr>
            <p:spPr bwMode="auto">
              <a:xfrm>
                <a:off x="2217" y="3617"/>
                <a:ext cx="51" cy="17"/>
              </a:xfrm>
              <a:custGeom>
                <a:avLst/>
                <a:gdLst/>
                <a:ahLst/>
                <a:cxnLst>
                  <a:cxn ang="0">
                    <a:pos x="357" y="51"/>
                  </a:cxn>
                  <a:cxn ang="0">
                    <a:pos x="325" y="19"/>
                  </a:cxn>
                  <a:cxn ang="0">
                    <a:pos x="237" y="51"/>
                  </a:cxn>
                  <a:cxn ang="0">
                    <a:pos x="25" y="0"/>
                  </a:cxn>
                  <a:cxn ang="0">
                    <a:pos x="0" y="62"/>
                  </a:cxn>
                  <a:cxn ang="0">
                    <a:pos x="0" y="92"/>
                  </a:cxn>
                  <a:cxn ang="0">
                    <a:pos x="98" y="101"/>
                  </a:cxn>
                  <a:cxn ang="0">
                    <a:pos x="147" y="77"/>
                  </a:cxn>
                  <a:cxn ang="0">
                    <a:pos x="195" y="123"/>
                  </a:cxn>
                  <a:cxn ang="0">
                    <a:pos x="276" y="123"/>
                  </a:cxn>
                  <a:cxn ang="0">
                    <a:pos x="325" y="92"/>
                  </a:cxn>
                  <a:cxn ang="0">
                    <a:pos x="357" y="51"/>
                  </a:cxn>
                  <a:cxn ang="0">
                    <a:pos x="357" y="51"/>
                  </a:cxn>
                </a:cxnLst>
                <a:rect l="0" t="0" r="r" b="b"/>
                <a:pathLst>
                  <a:path w="357" h="123">
                    <a:moveTo>
                      <a:pt x="357" y="51"/>
                    </a:moveTo>
                    <a:lnTo>
                      <a:pt x="325" y="19"/>
                    </a:lnTo>
                    <a:lnTo>
                      <a:pt x="237" y="51"/>
                    </a:lnTo>
                    <a:lnTo>
                      <a:pt x="25" y="0"/>
                    </a:lnTo>
                    <a:lnTo>
                      <a:pt x="0" y="62"/>
                    </a:lnTo>
                    <a:lnTo>
                      <a:pt x="0" y="92"/>
                    </a:lnTo>
                    <a:lnTo>
                      <a:pt x="98" y="101"/>
                    </a:lnTo>
                    <a:lnTo>
                      <a:pt x="147" y="77"/>
                    </a:lnTo>
                    <a:lnTo>
                      <a:pt x="195" y="123"/>
                    </a:lnTo>
                    <a:lnTo>
                      <a:pt x="276" y="123"/>
                    </a:lnTo>
                    <a:lnTo>
                      <a:pt x="325" y="92"/>
                    </a:lnTo>
                    <a:lnTo>
                      <a:pt x="357" y="51"/>
                    </a:lnTo>
                    <a:lnTo>
                      <a:pt x="357" y="51"/>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84" name="Freeform 2185"/>
              <p:cNvSpPr>
                <a:spLocks/>
              </p:cNvSpPr>
              <p:nvPr/>
            </p:nvSpPr>
            <p:spPr bwMode="auto">
              <a:xfrm>
                <a:off x="2132" y="3576"/>
                <a:ext cx="55" cy="41"/>
              </a:xfrm>
              <a:custGeom>
                <a:avLst/>
                <a:gdLst/>
                <a:ahLst/>
                <a:cxnLst>
                  <a:cxn ang="0">
                    <a:pos x="374" y="253"/>
                  </a:cxn>
                  <a:cxn ang="0">
                    <a:pos x="381" y="221"/>
                  </a:cxn>
                  <a:cxn ang="0">
                    <a:pos x="341" y="212"/>
                  </a:cxn>
                  <a:cxn ang="0">
                    <a:pos x="341" y="142"/>
                  </a:cxn>
                  <a:cxn ang="0">
                    <a:pos x="300" y="172"/>
                  </a:cxn>
                  <a:cxn ang="0">
                    <a:pos x="260" y="101"/>
                  </a:cxn>
                  <a:cxn ang="0">
                    <a:pos x="291" y="101"/>
                  </a:cxn>
                  <a:cxn ang="0">
                    <a:pos x="211" y="0"/>
                  </a:cxn>
                  <a:cxn ang="0">
                    <a:pos x="162" y="0"/>
                  </a:cxn>
                  <a:cxn ang="0">
                    <a:pos x="113" y="81"/>
                  </a:cxn>
                  <a:cxn ang="0">
                    <a:pos x="0" y="81"/>
                  </a:cxn>
                  <a:cxn ang="0">
                    <a:pos x="42" y="183"/>
                  </a:cxn>
                  <a:cxn ang="0">
                    <a:pos x="88" y="263"/>
                  </a:cxn>
                  <a:cxn ang="0">
                    <a:pos x="195" y="263"/>
                  </a:cxn>
                  <a:cxn ang="0">
                    <a:pos x="171" y="221"/>
                  </a:cxn>
                  <a:cxn ang="0">
                    <a:pos x="226" y="221"/>
                  </a:cxn>
                  <a:cxn ang="0">
                    <a:pos x="252" y="235"/>
                  </a:cxn>
                  <a:cxn ang="0">
                    <a:pos x="283" y="284"/>
                  </a:cxn>
                  <a:cxn ang="0">
                    <a:pos x="374" y="253"/>
                  </a:cxn>
                  <a:cxn ang="0">
                    <a:pos x="374" y="253"/>
                  </a:cxn>
                </a:cxnLst>
                <a:rect l="0" t="0" r="r" b="b"/>
                <a:pathLst>
                  <a:path w="381" h="284">
                    <a:moveTo>
                      <a:pt x="374" y="253"/>
                    </a:moveTo>
                    <a:lnTo>
                      <a:pt x="381" y="221"/>
                    </a:lnTo>
                    <a:lnTo>
                      <a:pt x="341" y="212"/>
                    </a:lnTo>
                    <a:lnTo>
                      <a:pt x="341" y="142"/>
                    </a:lnTo>
                    <a:lnTo>
                      <a:pt x="300" y="172"/>
                    </a:lnTo>
                    <a:lnTo>
                      <a:pt x="260" y="101"/>
                    </a:lnTo>
                    <a:lnTo>
                      <a:pt x="291" y="101"/>
                    </a:lnTo>
                    <a:lnTo>
                      <a:pt x="211" y="0"/>
                    </a:lnTo>
                    <a:lnTo>
                      <a:pt x="162" y="0"/>
                    </a:lnTo>
                    <a:lnTo>
                      <a:pt x="113" y="81"/>
                    </a:lnTo>
                    <a:lnTo>
                      <a:pt x="0" y="81"/>
                    </a:lnTo>
                    <a:lnTo>
                      <a:pt x="42" y="183"/>
                    </a:lnTo>
                    <a:lnTo>
                      <a:pt x="88" y="263"/>
                    </a:lnTo>
                    <a:lnTo>
                      <a:pt x="195" y="263"/>
                    </a:lnTo>
                    <a:lnTo>
                      <a:pt x="171" y="221"/>
                    </a:lnTo>
                    <a:lnTo>
                      <a:pt x="226" y="221"/>
                    </a:lnTo>
                    <a:lnTo>
                      <a:pt x="252" y="235"/>
                    </a:lnTo>
                    <a:lnTo>
                      <a:pt x="283" y="284"/>
                    </a:lnTo>
                    <a:lnTo>
                      <a:pt x="374" y="253"/>
                    </a:lnTo>
                    <a:lnTo>
                      <a:pt x="374" y="253"/>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85" name="Freeform 2186"/>
              <p:cNvSpPr>
                <a:spLocks/>
              </p:cNvSpPr>
              <p:nvPr/>
            </p:nvSpPr>
            <p:spPr bwMode="auto">
              <a:xfrm>
                <a:off x="2040" y="3533"/>
                <a:ext cx="44" cy="36"/>
              </a:xfrm>
              <a:custGeom>
                <a:avLst/>
                <a:gdLst/>
                <a:ahLst/>
                <a:cxnLst>
                  <a:cxn ang="0">
                    <a:pos x="212" y="224"/>
                  </a:cxn>
                  <a:cxn ang="0">
                    <a:pos x="236" y="196"/>
                  </a:cxn>
                  <a:cxn ang="0">
                    <a:pos x="250" y="174"/>
                  </a:cxn>
                  <a:cxn ang="0">
                    <a:pos x="250" y="123"/>
                  </a:cxn>
                  <a:cxn ang="0">
                    <a:pos x="308" y="92"/>
                  </a:cxn>
                  <a:cxn ang="0">
                    <a:pos x="308" y="43"/>
                  </a:cxn>
                  <a:cxn ang="0">
                    <a:pos x="276" y="0"/>
                  </a:cxn>
                  <a:cxn ang="0">
                    <a:pos x="186" y="0"/>
                  </a:cxn>
                  <a:cxn ang="0">
                    <a:pos x="145" y="10"/>
                  </a:cxn>
                  <a:cxn ang="0">
                    <a:pos x="41" y="52"/>
                  </a:cxn>
                  <a:cxn ang="0">
                    <a:pos x="0" y="113"/>
                  </a:cxn>
                  <a:cxn ang="0">
                    <a:pos x="0" y="184"/>
                  </a:cxn>
                  <a:cxn ang="0">
                    <a:pos x="106" y="196"/>
                  </a:cxn>
                  <a:cxn ang="0">
                    <a:pos x="138" y="255"/>
                  </a:cxn>
                  <a:cxn ang="0">
                    <a:pos x="186" y="233"/>
                  </a:cxn>
                  <a:cxn ang="0">
                    <a:pos x="212" y="224"/>
                  </a:cxn>
                  <a:cxn ang="0">
                    <a:pos x="212" y="224"/>
                  </a:cxn>
                </a:cxnLst>
                <a:rect l="0" t="0" r="r" b="b"/>
                <a:pathLst>
                  <a:path w="308" h="255">
                    <a:moveTo>
                      <a:pt x="212" y="224"/>
                    </a:moveTo>
                    <a:lnTo>
                      <a:pt x="236" y="196"/>
                    </a:lnTo>
                    <a:lnTo>
                      <a:pt x="250" y="174"/>
                    </a:lnTo>
                    <a:lnTo>
                      <a:pt x="250" y="123"/>
                    </a:lnTo>
                    <a:lnTo>
                      <a:pt x="308" y="92"/>
                    </a:lnTo>
                    <a:lnTo>
                      <a:pt x="308" y="43"/>
                    </a:lnTo>
                    <a:lnTo>
                      <a:pt x="276" y="0"/>
                    </a:lnTo>
                    <a:lnTo>
                      <a:pt x="186" y="0"/>
                    </a:lnTo>
                    <a:lnTo>
                      <a:pt x="145" y="10"/>
                    </a:lnTo>
                    <a:lnTo>
                      <a:pt x="41" y="52"/>
                    </a:lnTo>
                    <a:lnTo>
                      <a:pt x="0" y="113"/>
                    </a:lnTo>
                    <a:lnTo>
                      <a:pt x="0" y="184"/>
                    </a:lnTo>
                    <a:lnTo>
                      <a:pt x="106" y="196"/>
                    </a:lnTo>
                    <a:lnTo>
                      <a:pt x="138" y="255"/>
                    </a:lnTo>
                    <a:lnTo>
                      <a:pt x="186" y="233"/>
                    </a:lnTo>
                    <a:lnTo>
                      <a:pt x="212" y="224"/>
                    </a:lnTo>
                    <a:lnTo>
                      <a:pt x="212" y="224"/>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86" name="Freeform 2187"/>
              <p:cNvSpPr>
                <a:spLocks/>
              </p:cNvSpPr>
              <p:nvPr/>
            </p:nvSpPr>
            <p:spPr bwMode="auto">
              <a:xfrm>
                <a:off x="2002" y="3555"/>
                <a:ext cx="20" cy="22"/>
              </a:xfrm>
              <a:custGeom>
                <a:avLst/>
                <a:gdLst/>
                <a:ahLst/>
                <a:cxnLst>
                  <a:cxn ang="0">
                    <a:pos x="16" y="153"/>
                  </a:cxn>
                  <a:cxn ang="0">
                    <a:pos x="38" y="91"/>
                  </a:cxn>
                  <a:cxn ang="0">
                    <a:pos x="104" y="62"/>
                  </a:cxn>
                  <a:cxn ang="0">
                    <a:pos x="104" y="43"/>
                  </a:cxn>
                  <a:cxn ang="0">
                    <a:pos x="137" y="0"/>
                  </a:cxn>
                  <a:cxn ang="0">
                    <a:pos x="88" y="0"/>
                  </a:cxn>
                  <a:cxn ang="0">
                    <a:pos x="56" y="52"/>
                  </a:cxn>
                  <a:cxn ang="0">
                    <a:pos x="6" y="62"/>
                  </a:cxn>
                  <a:cxn ang="0">
                    <a:pos x="0" y="153"/>
                  </a:cxn>
                  <a:cxn ang="0">
                    <a:pos x="16" y="153"/>
                  </a:cxn>
                  <a:cxn ang="0">
                    <a:pos x="16" y="153"/>
                  </a:cxn>
                </a:cxnLst>
                <a:rect l="0" t="0" r="r" b="b"/>
                <a:pathLst>
                  <a:path w="137" h="153">
                    <a:moveTo>
                      <a:pt x="16" y="153"/>
                    </a:moveTo>
                    <a:lnTo>
                      <a:pt x="38" y="91"/>
                    </a:lnTo>
                    <a:lnTo>
                      <a:pt x="104" y="62"/>
                    </a:lnTo>
                    <a:lnTo>
                      <a:pt x="104" y="43"/>
                    </a:lnTo>
                    <a:lnTo>
                      <a:pt x="137" y="0"/>
                    </a:lnTo>
                    <a:lnTo>
                      <a:pt x="88" y="0"/>
                    </a:lnTo>
                    <a:lnTo>
                      <a:pt x="56" y="52"/>
                    </a:lnTo>
                    <a:lnTo>
                      <a:pt x="6" y="62"/>
                    </a:lnTo>
                    <a:lnTo>
                      <a:pt x="0" y="153"/>
                    </a:lnTo>
                    <a:lnTo>
                      <a:pt x="16" y="153"/>
                    </a:lnTo>
                    <a:lnTo>
                      <a:pt x="16" y="153"/>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87" name="Freeform 2188"/>
              <p:cNvSpPr>
                <a:spLocks/>
              </p:cNvSpPr>
              <p:nvPr/>
            </p:nvSpPr>
            <p:spPr bwMode="auto">
              <a:xfrm>
                <a:off x="2326" y="3708"/>
                <a:ext cx="108" cy="115"/>
              </a:xfrm>
              <a:custGeom>
                <a:avLst/>
                <a:gdLst/>
                <a:ahLst/>
                <a:cxnLst>
                  <a:cxn ang="0">
                    <a:pos x="243" y="784"/>
                  </a:cxn>
                  <a:cxn ang="0">
                    <a:pos x="299" y="766"/>
                  </a:cxn>
                  <a:cxn ang="0">
                    <a:pos x="292" y="736"/>
                  </a:cxn>
                  <a:cxn ang="0">
                    <a:pos x="380" y="684"/>
                  </a:cxn>
                  <a:cxn ang="0">
                    <a:pos x="453" y="590"/>
                  </a:cxn>
                  <a:cxn ang="0">
                    <a:pos x="503" y="634"/>
                  </a:cxn>
                  <a:cxn ang="0">
                    <a:pos x="599" y="581"/>
                  </a:cxn>
                  <a:cxn ang="0">
                    <a:pos x="648" y="551"/>
                  </a:cxn>
                  <a:cxn ang="0">
                    <a:pos x="673" y="501"/>
                  </a:cxn>
                  <a:cxn ang="0">
                    <a:pos x="745" y="459"/>
                  </a:cxn>
                  <a:cxn ang="0">
                    <a:pos x="755" y="418"/>
                  </a:cxn>
                  <a:cxn ang="0">
                    <a:pos x="681" y="398"/>
                  </a:cxn>
                  <a:cxn ang="0">
                    <a:pos x="648" y="288"/>
                  </a:cxn>
                  <a:cxn ang="0">
                    <a:pos x="576" y="305"/>
                  </a:cxn>
                  <a:cxn ang="0">
                    <a:pos x="576" y="235"/>
                  </a:cxn>
                  <a:cxn ang="0">
                    <a:pos x="542" y="196"/>
                  </a:cxn>
                  <a:cxn ang="0">
                    <a:pos x="430" y="124"/>
                  </a:cxn>
                  <a:cxn ang="0">
                    <a:pos x="347" y="114"/>
                  </a:cxn>
                  <a:cxn ang="0">
                    <a:pos x="307" y="73"/>
                  </a:cxn>
                  <a:cxn ang="0">
                    <a:pos x="129" y="0"/>
                  </a:cxn>
                  <a:cxn ang="0">
                    <a:pos x="105" y="22"/>
                  </a:cxn>
                  <a:cxn ang="0">
                    <a:pos x="105" y="82"/>
                  </a:cxn>
                  <a:cxn ang="0">
                    <a:pos x="137" y="102"/>
                  </a:cxn>
                  <a:cxn ang="0">
                    <a:pos x="137" y="165"/>
                  </a:cxn>
                  <a:cxn ang="0">
                    <a:pos x="112" y="205"/>
                  </a:cxn>
                  <a:cxn ang="0">
                    <a:pos x="88" y="235"/>
                  </a:cxn>
                  <a:cxn ang="0">
                    <a:pos x="41" y="246"/>
                  </a:cxn>
                  <a:cxn ang="0">
                    <a:pos x="0" y="325"/>
                  </a:cxn>
                  <a:cxn ang="0">
                    <a:pos x="96" y="531"/>
                  </a:cxn>
                  <a:cxn ang="0">
                    <a:pos x="96" y="663"/>
                  </a:cxn>
                  <a:cxn ang="0">
                    <a:pos x="79" y="702"/>
                  </a:cxn>
                  <a:cxn ang="0">
                    <a:pos x="96" y="755"/>
                  </a:cxn>
                  <a:cxn ang="0">
                    <a:pos x="209" y="806"/>
                  </a:cxn>
                  <a:cxn ang="0">
                    <a:pos x="243" y="784"/>
                  </a:cxn>
                  <a:cxn ang="0">
                    <a:pos x="243" y="784"/>
                  </a:cxn>
                </a:cxnLst>
                <a:rect l="0" t="0" r="r" b="b"/>
                <a:pathLst>
                  <a:path w="755" h="806">
                    <a:moveTo>
                      <a:pt x="243" y="784"/>
                    </a:moveTo>
                    <a:lnTo>
                      <a:pt x="299" y="766"/>
                    </a:lnTo>
                    <a:lnTo>
                      <a:pt x="292" y="736"/>
                    </a:lnTo>
                    <a:lnTo>
                      <a:pt x="380" y="684"/>
                    </a:lnTo>
                    <a:lnTo>
                      <a:pt x="453" y="590"/>
                    </a:lnTo>
                    <a:lnTo>
                      <a:pt x="503" y="634"/>
                    </a:lnTo>
                    <a:lnTo>
                      <a:pt x="599" y="581"/>
                    </a:lnTo>
                    <a:lnTo>
                      <a:pt x="648" y="551"/>
                    </a:lnTo>
                    <a:lnTo>
                      <a:pt x="673" y="501"/>
                    </a:lnTo>
                    <a:lnTo>
                      <a:pt x="745" y="459"/>
                    </a:lnTo>
                    <a:lnTo>
                      <a:pt x="755" y="418"/>
                    </a:lnTo>
                    <a:lnTo>
                      <a:pt x="681" y="398"/>
                    </a:lnTo>
                    <a:lnTo>
                      <a:pt x="648" y="288"/>
                    </a:lnTo>
                    <a:lnTo>
                      <a:pt x="576" y="305"/>
                    </a:lnTo>
                    <a:lnTo>
                      <a:pt x="576" y="235"/>
                    </a:lnTo>
                    <a:lnTo>
                      <a:pt x="542" y="196"/>
                    </a:lnTo>
                    <a:lnTo>
                      <a:pt x="430" y="124"/>
                    </a:lnTo>
                    <a:lnTo>
                      <a:pt x="347" y="114"/>
                    </a:lnTo>
                    <a:lnTo>
                      <a:pt x="307" y="73"/>
                    </a:lnTo>
                    <a:lnTo>
                      <a:pt x="129" y="0"/>
                    </a:lnTo>
                    <a:lnTo>
                      <a:pt x="105" y="22"/>
                    </a:lnTo>
                    <a:lnTo>
                      <a:pt x="105" y="82"/>
                    </a:lnTo>
                    <a:lnTo>
                      <a:pt x="137" y="102"/>
                    </a:lnTo>
                    <a:lnTo>
                      <a:pt x="137" y="165"/>
                    </a:lnTo>
                    <a:lnTo>
                      <a:pt x="112" y="205"/>
                    </a:lnTo>
                    <a:lnTo>
                      <a:pt x="88" y="235"/>
                    </a:lnTo>
                    <a:lnTo>
                      <a:pt x="41" y="246"/>
                    </a:lnTo>
                    <a:lnTo>
                      <a:pt x="0" y="325"/>
                    </a:lnTo>
                    <a:lnTo>
                      <a:pt x="96" y="531"/>
                    </a:lnTo>
                    <a:lnTo>
                      <a:pt x="96" y="663"/>
                    </a:lnTo>
                    <a:lnTo>
                      <a:pt x="79" y="702"/>
                    </a:lnTo>
                    <a:lnTo>
                      <a:pt x="96" y="755"/>
                    </a:lnTo>
                    <a:lnTo>
                      <a:pt x="209" y="806"/>
                    </a:lnTo>
                    <a:lnTo>
                      <a:pt x="243" y="784"/>
                    </a:lnTo>
                    <a:lnTo>
                      <a:pt x="243" y="784"/>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88" name="Freeform 2189"/>
              <p:cNvSpPr>
                <a:spLocks/>
              </p:cNvSpPr>
              <p:nvPr/>
            </p:nvSpPr>
            <p:spPr bwMode="auto">
              <a:xfrm>
                <a:off x="2267" y="3634"/>
                <a:ext cx="63" cy="40"/>
              </a:xfrm>
              <a:custGeom>
                <a:avLst/>
                <a:gdLst/>
                <a:ahLst/>
                <a:cxnLst>
                  <a:cxn ang="0">
                    <a:pos x="446" y="193"/>
                  </a:cxn>
                  <a:cxn ang="0">
                    <a:pos x="446" y="134"/>
                  </a:cxn>
                  <a:cxn ang="0">
                    <a:pos x="366" y="113"/>
                  </a:cxn>
                  <a:cxn ang="0">
                    <a:pos x="351" y="70"/>
                  </a:cxn>
                  <a:cxn ang="0">
                    <a:pos x="317" y="70"/>
                  </a:cxn>
                  <a:cxn ang="0">
                    <a:pos x="285" y="24"/>
                  </a:cxn>
                  <a:cxn ang="0">
                    <a:pos x="196" y="24"/>
                  </a:cxn>
                  <a:cxn ang="0">
                    <a:pos x="132" y="70"/>
                  </a:cxn>
                  <a:cxn ang="0">
                    <a:pos x="83" y="0"/>
                  </a:cxn>
                  <a:cxn ang="0">
                    <a:pos x="42" y="0"/>
                  </a:cxn>
                  <a:cxn ang="0">
                    <a:pos x="0" y="42"/>
                  </a:cxn>
                  <a:cxn ang="0">
                    <a:pos x="26" y="113"/>
                  </a:cxn>
                  <a:cxn ang="0">
                    <a:pos x="98" y="155"/>
                  </a:cxn>
                  <a:cxn ang="0">
                    <a:pos x="154" y="215"/>
                  </a:cxn>
                  <a:cxn ang="0">
                    <a:pos x="140" y="246"/>
                  </a:cxn>
                  <a:cxn ang="0">
                    <a:pos x="238" y="286"/>
                  </a:cxn>
                  <a:cxn ang="0">
                    <a:pos x="308" y="236"/>
                  </a:cxn>
                  <a:cxn ang="0">
                    <a:pos x="392" y="236"/>
                  </a:cxn>
                  <a:cxn ang="0">
                    <a:pos x="446" y="193"/>
                  </a:cxn>
                  <a:cxn ang="0">
                    <a:pos x="446" y="193"/>
                  </a:cxn>
                </a:cxnLst>
                <a:rect l="0" t="0" r="r" b="b"/>
                <a:pathLst>
                  <a:path w="446" h="286">
                    <a:moveTo>
                      <a:pt x="446" y="193"/>
                    </a:moveTo>
                    <a:lnTo>
                      <a:pt x="446" y="134"/>
                    </a:lnTo>
                    <a:lnTo>
                      <a:pt x="366" y="113"/>
                    </a:lnTo>
                    <a:lnTo>
                      <a:pt x="351" y="70"/>
                    </a:lnTo>
                    <a:lnTo>
                      <a:pt x="317" y="70"/>
                    </a:lnTo>
                    <a:lnTo>
                      <a:pt x="285" y="24"/>
                    </a:lnTo>
                    <a:lnTo>
                      <a:pt x="196" y="24"/>
                    </a:lnTo>
                    <a:lnTo>
                      <a:pt x="132" y="70"/>
                    </a:lnTo>
                    <a:lnTo>
                      <a:pt x="83" y="0"/>
                    </a:lnTo>
                    <a:lnTo>
                      <a:pt x="42" y="0"/>
                    </a:lnTo>
                    <a:lnTo>
                      <a:pt x="0" y="42"/>
                    </a:lnTo>
                    <a:lnTo>
                      <a:pt x="26" y="113"/>
                    </a:lnTo>
                    <a:lnTo>
                      <a:pt x="98" y="155"/>
                    </a:lnTo>
                    <a:lnTo>
                      <a:pt x="154" y="215"/>
                    </a:lnTo>
                    <a:lnTo>
                      <a:pt x="140" y="246"/>
                    </a:lnTo>
                    <a:lnTo>
                      <a:pt x="238" y="286"/>
                    </a:lnTo>
                    <a:lnTo>
                      <a:pt x="308" y="236"/>
                    </a:lnTo>
                    <a:lnTo>
                      <a:pt x="392" y="236"/>
                    </a:lnTo>
                    <a:lnTo>
                      <a:pt x="446" y="193"/>
                    </a:lnTo>
                    <a:lnTo>
                      <a:pt x="446" y="193"/>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89" name="Freeform 2190"/>
              <p:cNvSpPr>
                <a:spLocks/>
              </p:cNvSpPr>
              <p:nvPr/>
            </p:nvSpPr>
            <p:spPr bwMode="auto">
              <a:xfrm>
                <a:off x="2269" y="3666"/>
                <a:ext cx="14" cy="14"/>
              </a:xfrm>
              <a:custGeom>
                <a:avLst/>
                <a:gdLst/>
                <a:ahLst/>
                <a:cxnLst>
                  <a:cxn ang="0">
                    <a:pos x="97" y="94"/>
                  </a:cxn>
                  <a:cxn ang="0">
                    <a:pos x="81" y="0"/>
                  </a:cxn>
                  <a:cxn ang="0">
                    <a:pos x="0" y="80"/>
                  </a:cxn>
                  <a:cxn ang="0">
                    <a:pos x="9" y="101"/>
                  </a:cxn>
                  <a:cxn ang="0">
                    <a:pos x="97" y="94"/>
                  </a:cxn>
                  <a:cxn ang="0">
                    <a:pos x="97" y="94"/>
                  </a:cxn>
                </a:cxnLst>
                <a:rect l="0" t="0" r="r" b="b"/>
                <a:pathLst>
                  <a:path w="97" h="101">
                    <a:moveTo>
                      <a:pt x="97" y="94"/>
                    </a:moveTo>
                    <a:lnTo>
                      <a:pt x="81" y="0"/>
                    </a:lnTo>
                    <a:lnTo>
                      <a:pt x="0" y="80"/>
                    </a:lnTo>
                    <a:lnTo>
                      <a:pt x="9" y="101"/>
                    </a:lnTo>
                    <a:lnTo>
                      <a:pt x="97" y="94"/>
                    </a:lnTo>
                    <a:lnTo>
                      <a:pt x="97" y="94"/>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90" name="Freeform 2191"/>
              <p:cNvSpPr>
                <a:spLocks/>
              </p:cNvSpPr>
              <p:nvPr/>
            </p:nvSpPr>
            <p:spPr bwMode="auto">
              <a:xfrm>
                <a:off x="2236" y="3640"/>
                <a:ext cx="22" cy="20"/>
              </a:xfrm>
              <a:custGeom>
                <a:avLst/>
                <a:gdLst/>
                <a:ahLst/>
                <a:cxnLst>
                  <a:cxn ang="0">
                    <a:pos x="137" y="143"/>
                  </a:cxn>
                  <a:cxn ang="0">
                    <a:pos x="153" y="92"/>
                  </a:cxn>
                  <a:cxn ang="0">
                    <a:pos x="103" y="41"/>
                  </a:cxn>
                  <a:cxn ang="0">
                    <a:pos x="97" y="0"/>
                  </a:cxn>
                  <a:cxn ang="0">
                    <a:pos x="0" y="0"/>
                  </a:cxn>
                  <a:cxn ang="0">
                    <a:pos x="0" y="50"/>
                  </a:cxn>
                  <a:cxn ang="0">
                    <a:pos x="48" y="92"/>
                  </a:cxn>
                  <a:cxn ang="0">
                    <a:pos x="137" y="143"/>
                  </a:cxn>
                  <a:cxn ang="0">
                    <a:pos x="137" y="143"/>
                  </a:cxn>
                </a:cxnLst>
                <a:rect l="0" t="0" r="r" b="b"/>
                <a:pathLst>
                  <a:path w="153" h="143">
                    <a:moveTo>
                      <a:pt x="137" y="143"/>
                    </a:moveTo>
                    <a:lnTo>
                      <a:pt x="153" y="92"/>
                    </a:lnTo>
                    <a:lnTo>
                      <a:pt x="103" y="41"/>
                    </a:lnTo>
                    <a:lnTo>
                      <a:pt x="97" y="0"/>
                    </a:lnTo>
                    <a:lnTo>
                      <a:pt x="0" y="0"/>
                    </a:lnTo>
                    <a:lnTo>
                      <a:pt x="0" y="50"/>
                    </a:lnTo>
                    <a:lnTo>
                      <a:pt x="48" y="92"/>
                    </a:lnTo>
                    <a:lnTo>
                      <a:pt x="137" y="143"/>
                    </a:lnTo>
                    <a:lnTo>
                      <a:pt x="137" y="143"/>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91" name="Freeform 2192"/>
              <p:cNvSpPr>
                <a:spLocks/>
              </p:cNvSpPr>
              <p:nvPr/>
            </p:nvSpPr>
            <p:spPr bwMode="auto">
              <a:xfrm>
                <a:off x="2215" y="3613"/>
                <a:ext cx="51" cy="18"/>
              </a:xfrm>
              <a:custGeom>
                <a:avLst/>
                <a:gdLst/>
                <a:ahLst/>
                <a:cxnLst>
                  <a:cxn ang="0">
                    <a:pos x="358" y="50"/>
                  </a:cxn>
                  <a:cxn ang="0">
                    <a:pos x="324" y="19"/>
                  </a:cxn>
                  <a:cxn ang="0">
                    <a:pos x="236" y="50"/>
                  </a:cxn>
                  <a:cxn ang="0">
                    <a:pos x="25" y="0"/>
                  </a:cxn>
                  <a:cxn ang="0">
                    <a:pos x="0" y="62"/>
                  </a:cxn>
                  <a:cxn ang="0">
                    <a:pos x="0" y="92"/>
                  </a:cxn>
                  <a:cxn ang="0">
                    <a:pos x="99" y="101"/>
                  </a:cxn>
                  <a:cxn ang="0">
                    <a:pos x="148" y="77"/>
                  </a:cxn>
                  <a:cxn ang="0">
                    <a:pos x="196" y="122"/>
                  </a:cxn>
                  <a:cxn ang="0">
                    <a:pos x="276" y="122"/>
                  </a:cxn>
                  <a:cxn ang="0">
                    <a:pos x="324" y="92"/>
                  </a:cxn>
                  <a:cxn ang="0">
                    <a:pos x="358" y="50"/>
                  </a:cxn>
                  <a:cxn ang="0">
                    <a:pos x="358" y="50"/>
                  </a:cxn>
                </a:cxnLst>
                <a:rect l="0" t="0" r="r" b="b"/>
                <a:pathLst>
                  <a:path w="358" h="122">
                    <a:moveTo>
                      <a:pt x="358" y="50"/>
                    </a:moveTo>
                    <a:lnTo>
                      <a:pt x="324" y="19"/>
                    </a:lnTo>
                    <a:lnTo>
                      <a:pt x="236" y="50"/>
                    </a:lnTo>
                    <a:lnTo>
                      <a:pt x="25" y="0"/>
                    </a:lnTo>
                    <a:lnTo>
                      <a:pt x="0" y="62"/>
                    </a:lnTo>
                    <a:lnTo>
                      <a:pt x="0" y="92"/>
                    </a:lnTo>
                    <a:lnTo>
                      <a:pt x="99" y="101"/>
                    </a:lnTo>
                    <a:lnTo>
                      <a:pt x="148" y="77"/>
                    </a:lnTo>
                    <a:lnTo>
                      <a:pt x="196" y="122"/>
                    </a:lnTo>
                    <a:lnTo>
                      <a:pt x="276" y="122"/>
                    </a:lnTo>
                    <a:lnTo>
                      <a:pt x="324" y="92"/>
                    </a:lnTo>
                    <a:lnTo>
                      <a:pt x="358" y="50"/>
                    </a:lnTo>
                    <a:lnTo>
                      <a:pt x="358" y="50"/>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92" name="Freeform 2193"/>
              <p:cNvSpPr>
                <a:spLocks/>
              </p:cNvSpPr>
              <p:nvPr/>
            </p:nvSpPr>
            <p:spPr bwMode="auto">
              <a:xfrm>
                <a:off x="2130" y="3573"/>
                <a:ext cx="54" cy="40"/>
              </a:xfrm>
              <a:custGeom>
                <a:avLst/>
                <a:gdLst/>
                <a:ahLst/>
                <a:cxnLst>
                  <a:cxn ang="0">
                    <a:pos x="374" y="253"/>
                  </a:cxn>
                  <a:cxn ang="0">
                    <a:pos x="381" y="221"/>
                  </a:cxn>
                  <a:cxn ang="0">
                    <a:pos x="342" y="212"/>
                  </a:cxn>
                  <a:cxn ang="0">
                    <a:pos x="342" y="141"/>
                  </a:cxn>
                  <a:cxn ang="0">
                    <a:pos x="300" y="172"/>
                  </a:cxn>
                  <a:cxn ang="0">
                    <a:pos x="261" y="101"/>
                  </a:cxn>
                  <a:cxn ang="0">
                    <a:pos x="292" y="101"/>
                  </a:cxn>
                  <a:cxn ang="0">
                    <a:pos x="211" y="0"/>
                  </a:cxn>
                  <a:cxn ang="0">
                    <a:pos x="162" y="0"/>
                  </a:cxn>
                  <a:cxn ang="0">
                    <a:pos x="113" y="81"/>
                  </a:cxn>
                  <a:cxn ang="0">
                    <a:pos x="0" y="81"/>
                  </a:cxn>
                  <a:cxn ang="0">
                    <a:pos x="42" y="182"/>
                  </a:cxn>
                  <a:cxn ang="0">
                    <a:pos x="88" y="263"/>
                  </a:cxn>
                  <a:cxn ang="0">
                    <a:pos x="195" y="263"/>
                  </a:cxn>
                  <a:cxn ang="0">
                    <a:pos x="172" y="221"/>
                  </a:cxn>
                  <a:cxn ang="0">
                    <a:pos x="227" y="221"/>
                  </a:cxn>
                  <a:cxn ang="0">
                    <a:pos x="252" y="234"/>
                  </a:cxn>
                  <a:cxn ang="0">
                    <a:pos x="283" y="284"/>
                  </a:cxn>
                  <a:cxn ang="0">
                    <a:pos x="374" y="253"/>
                  </a:cxn>
                  <a:cxn ang="0">
                    <a:pos x="374" y="253"/>
                  </a:cxn>
                </a:cxnLst>
                <a:rect l="0" t="0" r="r" b="b"/>
                <a:pathLst>
                  <a:path w="381" h="284">
                    <a:moveTo>
                      <a:pt x="374" y="253"/>
                    </a:moveTo>
                    <a:lnTo>
                      <a:pt x="381" y="221"/>
                    </a:lnTo>
                    <a:lnTo>
                      <a:pt x="342" y="212"/>
                    </a:lnTo>
                    <a:lnTo>
                      <a:pt x="342" y="141"/>
                    </a:lnTo>
                    <a:lnTo>
                      <a:pt x="300" y="172"/>
                    </a:lnTo>
                    <a:lnTo>
                      <a:pt x="261" y="101"/>
                    </a:lnTo>
                    <a:lnTo>
                      <a:pt x="292" y="101"/>
                    </a:lnTo>
                    <a:lnTo>
                      <a:pt x="211" y="0"/>
                    </a:lnTo>
                    <a:lnTo>
                      <a:pt x="162" y="0"/>
                    </a:lnTo>
                    <a:lnTo>
                      <a:pt x="113" y="81"/>
                    </a:lnTo>
                    <a:lnTo>
                      <a:pt x="0" y="81"/>
                    </a:lnTo>
                    <a:lnTo>
                      <a:pt x="42" y="182"/>
                    </a:lnTo>
                    <a:lnTo>
                      <a:pt x="88" y="263"/>
                    </a:lnTo>
                    <a:lnTo>
                      <a:pt x="195" y="263"/>
                    </a:lnTo>
                    <a:lnTo>
                      <a:pt x="172" y="221"/>
                    </a:lnTo>
                    <a:lnTo>
                      <a:pt x="227" y="221"/>
                    </a:lnTo>
                    <a:lnTo>
                      <a:pt x="252" y="234"/>
                    </a:lnTo>
                    <a:lnTo>
                      <a:pt x="283" y="284"/>
                    </a:lnTo>
                    <a:lnTo>
                      <a:pt x="374" y="253"/>
                    </a:lnTo>
                    <a:lnTo>
                      <a:pt x="374" y="253"/>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93" name="Freeform 2194"/>
              <p:cNvSpPr>
                <a:spLocks/>
              </p:cNvSpPr>
              <p:nvPr/>
            </p:nvSpPr>
            <p:spPr bwMode="auto">
              <a:xfrm>
                <a:off x="2038" y="3530"/>
                <a:ext cx="44" cy="36"/>
              </a:xfrm>
              <a:custGeom>
                <a:avLst/>
                <a:gdLst/>
                <a:ahLst/>
                <a:cxnLst>
                  <a:cxn ang="0">
                    <a:pos x="212" y="224"/>
                  </a:cxn>
                  <a:cxn ang="0">
                    <a:pos x="237" y="195"/>
                  </a:cxn>
                  <a:cxn ang="0">
                    <a:pos x="251" y="174"/>
                  </a:cxn>
                  <a:cxn ang="0">
                    <a:pos x="251" y="123"/>
                  </a:cxn>
                  <a:cxn ang="0">
                    <a:pos x="309" y="91"/>
                  </a:cxn>
                  <a:cxn ang="0">
                    <a:pos x="309" y="42"/>
                  </a:cxn>
                  <a:cxn ang="0">
                    <a:pos x="276" y="0"/>
                  </a:cxn>
                  <a:cxn ang="0">
                    <a:pos x="187" y="0"/>
                  </a:cxn>
                  <a:cxn ang="0">
                    <a:pos x="145" y="9"/>
                  </a:cxn>
                  <a:cxn ang="0">
                    <a:pos x="42" y="52"/>
                  </a:cxn>
                  <a:cxn ang="0">
                    <a:pos x="0" y="113"/>
                  </a:cxn>
                  <a:cxn ang="0">
                    <a:pos x="0" y="183"/>
                  </a:cxn>
                  <a:cxn ang="0">
                    <a:pos x="106" y="195"/>
                  </a:cxn>
                  <a:cxn ang="0">
                    <a:pos x="138" y="254"/>
                  </a:cxn>
                  <a:cxn ang="0">
                    <a:pos x="187" y="233"/>
                  </a:cxn>
                  <a:cxn ang="0">
                    <a:pos x="212" y="224"/>
                  </a:cxn>
                  <a:cxn ang="0">
                    <a:pos x="212" y="224"/>
                  </a:cxn>
                </a:cxnLst>
                <a:rect l="0" t="0" r="r" b="b"/>
                <a:pathLst>
                  <a:path w="309" h="254">
                    <a:moveTo>
                      <a:pt x="212" y="224"/>
                    </a:moveTo>
                    <a:lnTo>
                      <a:pt x="237" y="195"/>
                    </a:lnTo>
                    <a:lnTo>
                      <a:pt x="251" y="174"/>
                    </a:lnTo>
                    <a:lnTo>
                      <a:pt x="251" y="123"/>
                    </a:lnTo>
                    <a:lnTo>
                      <a:pt x="309" y="91"/>
                    </a:lnTo>
                    <a:lnTo>
                      <a:pt x="309" y="42"/>
                    </a:lnTo>
                    <a:lnTo>
                      <a:pt x="276" y="0"/>
                    </a:lnTo>
                    <a:lnTo>
                      <a:pt x="187" y="0"/>
                    </a:lnTo>
                    <a:lnTo>
                      <a:pt x="145" y="9"/>
                    </a:lnTo>
                    <a:lnTo>
                      <a:pt x="42" y="52"/>
                    </a:lnTo>
                    <a:lnTo>
                      <a:pt x="0" y="113"/>
                    </a:lnTo>
                    <a:lnTo>
                      <a:pt x="0" y="183"/>
                    </a:lnTo>
                    <a:lnTo>
                      <a:pt x="106" y="195"/>
                    </a:lnTo>
                    <a:lnTo>
                      <a:pt x="138" y="254"/>
                    </a:lnTo>
                    <a:lnTo>
                      <a:pt x="187" y="233"/>
                    </a:lnTo>
                    <a:lnTo>
                      <a:pt x="212" y="224"/>
                    </a:lnTo>
                    <a:lnTo>
                      <a:pt x="212" y="224"/>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94" name="Freeform 2195"/>
              <p:cNvSpPr>
                <a:spLocks/>
              </p:cNvSpPr>
              <p:nvPr/>
            </p:nvSpPr>
            <p:spPr bwMode="auto">
              <a:xfrm>
                <a:off x="2000" y="3552"/>
                <a:ext cx="19" cy="22"/>
              </a:xfrm>
              <a:custGeom>
                <a:avLst/>
                <a:gdLst/>
                <a:ahLst/>
                <a:cxnLst>
                  <a:cxn ang="0">
                    <a:pos x="15" y="153"/>
                  </a:cxn>
                  <a:cxn ang="0">
                    <a:pos x="37" y="91"/>
                  </a:cxn>
                  <a:cxn ang="0">
                    <a:pos x="103" y="61"/>
                  </a:cxn>
                  <a:cxn ang="0">
                    <a:pos x="103" y="42"/>
                  </a:cxn>
                  <a:cxn ang="0">
                    <a:pos x="136" y="0"/>
                  </a:cxn>
                  <a:cxn ang="0">
                    <a:pos x="87" y="0"/>
                  </a:cxn>
                  <a:cxn ang="0">
                    <a:pos x="56" y="52"/>
                  </a:cxn>
                  <a:cxn ang="0">
                    <a:pos x="6" y="61"/>
                  </a:cxn>
                  <a:cxn ang="0">
                    <a:pos x="0" y="153"/>
                  </a:cxn>
                  <a:cxn ang="0">
                    <a:pos x="15" y="153"/>
                  </a:cxn>
                  <a:cxn ang="0">
                    <a:pos x="15" y="153"/>
                  </a:cxn>
                </a:cxnLst>
                <a:rect l="0" t="0" r="r" b="b"/>
                <a:pathLst>
                  <a:path w="136" h="153">
                    <a:moveTo>
                      <a:pt x="15" y="153"/>
                    </a:moveTo>
                    <a:lnTo>
                      <a:pt x="37" y="91"/>
                    </a:lnTo>
                    <a:lnTo>
                      <a:pt x="103" y="61"/>
                    </a:lnTo>
                    <a:lnTo>
                      <a:pt x="103" y="42"/>
                    </a:lnTo>
                    <a:lnTo>
                      <a:pt x="136" y="0"/>
                    </a:lnTo>
                    <a:lnTo>
                      <a:pt x="87" y="0"/>
                    </a:lnTo>
                    <a:lnTo>
                      <a:pt x="56" y="52"/>
                    </a:lnTo>
                    <a:lnTo>
                      <a:pt x="6" y="61"/>
                    </a:lnTo>
                    <a:lnTo>
                      <a:pt x="0" y="153"/>
                    </a:lnTo>
                    <a:lnTo>
                      <a:pt x="15" y="153"/>
                    </a:lnTo>
                    <a:lnTo>
                      <a:pt x="15" y="153"/>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grpSp>
        <p:sp>
          <p:nvSpPr>
            <p:cNvPr id="38" name="Freeform 2085"/>
            <p:cNvSpPr>
              <a:spLocks/>
            </p:cNvSpPr>
            <p:nvPr/>
          </p:nvSpPr>
          <p:spPr bwMode="auto">
            <a:xfrm>
              <a:off x="838399" y="1709447"/>
              <a:ext cx="441631" cy="358009"/>
            </a:xfrm>
            <a:custGeom>
              <a:avLst/>
              <a:gdLst/>
              <a:ahLst/>
              <a:cxnLst>
                <a:cxn ang="0">
                  <a:pos x="26" y="112"/>
                </a:cxn>
                <a:cxn ang="0">
                  <a:pos x="17" y="255"/>
                </a:cxn>
                <a:cxn ang="0">
                  <a:pos x="34" y="255"/>
                </a:cxn>
                <a:cxn ang="0">
                  <a:pos x="24" y="285"/>
                </a:cxn>
                <a:cxn ang="0">
                  <a:pos x="11" y="268"/>
                </a:cxn>
                <a:cxn ang="0">
                  <a:pos x="0" y="304"/>
                </a:cxn>
                <a:cxn ang="0">
                  <a:pos x="51" y="333"/>
                </a:cxn>
                <a:cxn ang="0">
                  <a:pos x="53" y="346"/>
                </a:cxn>
                <a:cxn ang="0">
                  <a:pos x="66" y="348"/>
                </a:cxn>
                <a:cxn ang="0">
                  <a:pos x="133" y="452"/>
                </a:cxn>
                <a:cxn ang="0">
                  <a:pos x="207" y="449"/>
                </a:cxn>
                <a:cxn ang="0">
                  <a:pos x="262" y="473"/>
                </a:cxn>
                <a:cxn ang="0">
                  <a:pos x="289" y="469"/>
                </a:cxn>
                <a:cxn ang="0">
                  <a:pos x="456" y="473"/>
                </a:cxn>
                <a:cxn ang="0">
                  <a:pos x="646" y="517"/>
                </a:cxn>
                <a:cxn ang="0">
                  <a:pos x="650" y="460"/>
                </a:cxn>
                <a:cxn ang="0">
                  <a:pos x="730" y="129"/>
                </a:cxn>
                <a:cxn ang="0">
                  <a:pos x="224" y="0"/>
                </a:cxn>
                <a:cxn ang="0">
                  <a:pos x="228" y="97"/>
                </a:cxn>
                <a:cxn ang="0">
                  <a:pos x="203" y="177"/>
                </a:cxn>
                <a:cxn ang="0">
                  <a:pos x="199" y="219"/>
                </a:cxn>
                <a:cxn ang="0">
                  <a:pos x="146" y="234"/>
                </a:cxn>
                <a:cxn ang="0">
                  <a:pos x="142" y="213"/>
                </a:cxn>
                <a:cxn ang="0">
                  <a:pos x="186" y="186"/>
                </a:cxn>
                <a:cxn ang="0">
                  <a:pos x="182" y="165"/>
                </a:cxn>
                <a:cxn ang="0">
                  <a:pos x="144" y="169"/>
                </a:cxn>
                <a:cxn ang="0">
                  <a:pos x="173" y="144"/>
                </a:cxn>
                <a:cxn ang="0">
                  <a:pos x="194" y="127"/>
                </a:cxn>
                <a:cxn ang="0">
                  <a:pos x="30" y="25"/>
                </a:cxn>
                <a:cxn ang="0">
                  <a:pos x="17" y="53"/>
                </a:cxn>
                <a:cxn ang="0">
                  <a:pos x="26" y="112"/>
                </a:cxn>
                <a:cxn ang="0">
                  <a:pos x="26" y="112"/>
                </a:cxn>
              </a:cxnLst>
              <a:rect l="0" t="0" r="r" b="b"/>
              <a:pathLst>
                <a:path w="730" h="517">
                  <a:moveTo>
                    <a:pt x="26" y="112"/>
                  </a:moveTo>
                  <a:lnTo>
                    <a:pt x="17" y="255"/>
                  </a:lnTo>
                  <a:lnTo>
                    <a:pt x="34" y="255"/>
                  </a:lnTo>
                  <a:lnTo>
                    <a:pt x="24" y="285"/>
                  </a:lnTo>
                  <a:lnTo>
                    <a:pt x="11" y="268"/>
                  </a:lnTo>
                  <a:lnTo>
                    <a:pt x="0" y="304"/>
                  </a:lnTo>
                  <a:lnTo>
                    <a:pt x="51" y="333"/>
                  </a:lnTo>
                  <a:lnTo>
                    <a:pt x="53" y="346"/>
                  </a:lnTo>
                  <a:lnTo>
                    <a:pt x="66" y="348"/>
                  </a:lnTo>
                  <a:lnTo>
                    <a:pt x="133" y="452"/>
                  </a:lnTo>
                  <a:lnTo>
                    <a:pt x="207" y="449"/>
                  </a:lnTo>
                  <a:lnTo>
                    <a:pt x="262" y="473"/>
                  </a:lnTo>
                  <a:lnTo>
                    <a:pt x="289" y="469"/>
                  </a:lnTo>
                  <a:lnTo>
                    <a:pt x="456" y="473"/>
                  </a:lnTo>
                  <a:lnTo>
                    <a:pt x="646" y="517"/>
                  </a:lnTo>
                  <a:lnTo>
                    <a:pt x="650" y="460"/>
                  </a:lnTo>
                  <a:lnTo>
                    <a:pt x="730" y="129"/>
                  </a:lnTo>
                  <a:lnTo>
                    <a:pt x="224" y="0"/>
                  </a:lnTo>
                  <a:lnTo>
                    <a:pt x="228" y="97"/>
                  </a:lnTo>
                  <a:lnTo>
                    <a:pt x="203" y="177"/>
                  </a:lnTo>
                  <a:lnTo>
                    <a:pt x="199" y="219"/>
                  </a:lnTo>
                  <a:lnTo>
                    <a:pt x="146" y="234"/>
                  </a:lnTo>
                  <a:lnTo>
                    <a:pt x="142" y="213"/>
                  </a:lnTo>
                  <a:lnTo>
                    <a:pt x="186" y="186"/>
                  </a:lnTo>
                  <a:lnTo>
                    <a:pt x="182" y="165"/>
                  </a:lnTo>
                  <a:lnTo>
                    <a:pt x="144" y="169"/>
                  </a:lnTo>
                  <a:lnTo>
                    <a:pt x="173" y="144"/>
                  </a:lnTo>
                  <a:lnTo>
                    <a:pt x="194" y="127"/>
                  </a:lnTo>
                  <a:lnTo>
                    <a:pt x="30" y="25"/>
                  </a:lnTo>
                  <a:lnTo>
                    <a:pt x="17" y="53"/>
                  </a:lnTo>
                  <a:lnTo>
                    <a:pt x="26" y="112"/>
                  </a:lnTo>
                  <a:lnTo>
                    <a:pt x="26" y="112"/>
                  </a:lnTo>
                  <a:close/>
                </a:path>
              </a:pathLst>
            </a:custGeom>
            <a:solidFill>
              <a:schemeClr val="bg1">
                <a:lumMod val="50000"/>
              </a:schemeClr>
            </a:solidFill>
            <a:ln w="12700" cap="flat" cmpd="sng">
              <a:solidFill>
                <a:srgbClr val="FFFFFF"/>
              </a:solidFill>
              <a:prstDash val="solid"/>
              <a:round/>
              <a:headEnd type="none" w="med" len="med"/>
              <a:tailEnd type="none" w="med" len="me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39" name="Freeform 2099"/>
            <p:cNvSpPr>
              <a:spLocks/>
            </p:cNvSpPr>
            <p:nvPr/>
          </p:nvSpPr>
          <p:spPr bwMode="auto">
            <a:xfrm>
              <a:off x="2025376" y="2762582"/>
              <a:ext cx="494451" cy="293930"/>
            </a:xfrm>
            <a:custGeom>
              <a:avLst/>
              <a:gdLst/>
              <a:ahLst/>
              <a:cxnLst>
                <a:cxn ang="0">
                  <a:pos x="29" y="0"/>
                </a:cxn>
                <a:cxn ang="0">
                  <a:pos x="331" y="17"/>
                </a:cxn>
                <a:cxn ang="0">
                  <a:pos x="732" y="21"/>
                </a:cxn>
                <a:cxn ang="0">
                  <a:pos x="755" y="40"/>
                </a:cxn>
                <a:cxn ang="0">
                  <a:pos x="766" y="36"/>
                </a:cxn>
                <a:cxn ang="0">
                  <a:pos x="782" y="57"/>
                </a:cxn>
                <a:cxn ang="0">
                  <a:pos x="768" y="57"/>
                </a:cxn>
                <a:cxn ang="0">
                  <a:pos x="755" y="86"/>
                </a:cxn>
                <a:cxn ang="0">
                  <a:pos x="787" y="132"/>
                </a:cxn>
                <a:cxn ang="0">
                  <a:pos x="812" y="137"/>
                </a:cxn>
                <a:cxn ang="0">
                  <a:pos x="808" y="424"/>
                </a:cxn>
                <a:cxn ang="0">
                  <a:pos x="464" y="426"/>
                </a:cxn>
                <a:cxn ang="0">
                  <a:pos x="0" y="405"/>
                </a:cxn>
                <a:cxn ang="0">
                  <a:pos x="29" y="0"/>
                </a:cxn>
                <a:cxn ang="0">
                  <a:pos x="29" y="0"/>
                </a:cxn>
              </a:cxnLst>
              <a:rect l="0" t="0" r="r" b="b"/>
              <a:pathLst>
                <a:path w="812" h="426">
                  <a:moveTo>
                    <a:pt x="29" y="0"/>
                  </a:moveTo>
                  <a:lnTo>
                    <a:pt x="331" y="17"/>
                  </a:lnTo>
                  <a:lnTo>
                    <a:pt x="732" y="21"/>
                  </a:lnTo>
                  <a:lnTo>
                    <a:pt x="755" y="40"/>
                  </a:lnTo>
                  <a:lnTo>
                    <a:pt x="766" y="36"/>
                  </a:lnTo>
                  <a:lnTo>
                    <a:pt x="782" y="57"/>
                  </a:lnTo>
                  <a:lnTo>
                    <a:pt x="768" y="57"/>
                  </a:lnTo>
                  <a:lnTo>
                    <a:pt x="755" y="86"/>
                  </a:lnTo>
                  <a:lnTo>
                    <a:pt x="787" y="132"/>
                  </a:lnTo>
                  <a:lnTo>
                    <a:pt x="812" y="137"/>
                  </a:lnTo>
                  <a:lnTo>
                    <a:pt x="808" y="424"/>
                  </a:lnTo>
                  <a:lnTo>
                    <a:pt x="464" y="426"/>
                  </a:lnTo>
                  <a:lnTo>
                    <a:pt x="0" y="405"/>
                  </a:lnTo>
                  <a:lnTo>
                    <a:pt x="29" y="0"/>
                  </a:lnTo>
                  <a:lnTo>
                    <a:pt x="29" y="0"/>
                  </a:lnTo>
                  <a:close/>
                </a:path>
              </a:pathLst>
            </a:custGeom>
            <a:solidFill>
              <a:srgbClr val="78D278"/>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40" name="Freeform 2092"/>
            <p:cNvSpPr>
              <a:spLocks/>
            </p:cNvSpPr>
            <p:nvPr/>
          </p:nvSpPr>
          <p:spPr bwMode="auto">
            <a:xfrm>
              <a:off x="1112769" y="2926960"/>
              <a:ext cx="451902" cy="579503"/>
            </a:xfrm>
            <a:custGeom>
              <a:avLst/>
              <a:gdLst/>
              <a:ahLst/>
              <a:cxnLst>
                <a:cxn ang="0">
                  <a:pos x="48" y="534"/>
                </a:cxn>
                <a:cxn ang="0">
                  <a:pos x="29" y="504"/>
                </a:cxn>
                <a:cxn ang="0">
                  <a:pos x="38" y="456"/>
                </a:cxn>
                <a:cxn ang="0">
                  <a:pos x="88" y="378"/>
                </a:cxn>
                <a:cxn ang="0">
                  <a:pos x="124" y="355"/>
                </a:cxn>
                <a:cxn ang="0">
                  <a:pos x="103" y="327"/>
                </a:cxn>
                <a:cxn ang="0">
                  <a:pos x="90" y="251"/>
                </a:cxn>
                <a:cxn ang="0">
                  <a:pos x="105" y="108"/>
                </a:cxn>
                <a:cxn ang="0">
                  <a:pos x="130" y="101"/>
                </a:cxn>
                <a:cxn ang="0">
                  <a:pos x="172" y="125"/>
                </a:cxn>
                <a:cxn ang="0">
                  <a:pos x="208" y="0"/>
                </a:cxn>
                <a:cxn ang="0">
                  <a:pos x="746" y="89"/>
                </a:cxn>
                <a:cxn ang="0">
                  <a:pos x="634" y="840"/>
                </a:cxn>
                <a:cxn ang="0">
                  <a:pos x="468" y="817"/>
                </a:cxn>
                <a:cxn ang="0">
                  <a:pos x="366" y="789"/>
                </a:cxn>
                <a:cxn ang="0">
                  <a:pos x="154" y="705"/>
                </a:cxn>
                <a:cxn ang="0">
                  <a:pos x="0" y="576"/>
                </a:cxn>
                <a:cxn ang="0">
                  <a:pos x="48" y="534"/>
                </a:cxn>
                <a:cxn ang="0">
                  <a:pos x="48" y="534"/>
                </a:cxn>
              </a:cxnLst>
              <a:rect l="0" t="0" r="r" b="b"/>
              <a:pathLst>
                <a:path w="746" h="840">
                  <a:moveTo>
                    <a:pt x="48" y="534"/>
                  </a:moveTo>
                  <a:lnTo>
                    <a:pt x="29" y="504"/>
                  </a:lnTo>
                  <a:lnTo>
                    <a:pt x="38" y="456"/>
                  </a:lnTo>
                  <a:lnTo>
                    <a:pt x="88" y="378"/>
                  </a:lnTo>
                  <a:lnTo>
                    <a:pt x="124" y="355"/>
                  </a:lnTo>
                  <a:lnTo>
                    <a:pt x="103" y="327"/>
                  </a:lnTo>
                  <a:lnTo>
                    <a:pt x="90" y="251"/>
                  </a:lnTo>
                  <a:lnTo>
                    <a:pt x="105" y="108"/>
                  </a:lnTo>
                  <a:lnTo>
                    <a:pt x="130" y="101"/>
                  </a:lnTo>
                  <a:lnTo>
                    <a:pt x="172" y="125"/>
                  </a:lnTo>
                  <a:lnTo>
                    <a:pt x="208" y="0"/>
                  </a:lnTo>
                  <a:lnTo>
                    <a:pt x="746" y="89"/>
                  </a:lnTo>
                  <a:lnTo>
                    <a:pt x="634" y="840"/>
                  </a:lnTo>
                  <a:lnTo>
                    <a:pt x="468" y="817"/>
                  </a:lnTo>
                  <a:lnTo>
                    <a:pt x="366" y="789"/>
                  </a:lnTo>
                  <a:lnTo>
                    <a:pt x="154" y="705"/>
                  </a:lnTo>
                  <a:lnTo>
                    <a:pt x="0" y="576"/>
                  </a:lnTo>
                  <a:lnTo>
                    <a:pt x="48" y="534"/>
                  </a:lnTo>
                  <a:lnTo>
                    <a:pt x="48" y="534"/>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41" name="Freeform 2093"/>
            <p:cNvSpPr>
              <a:spLocks/>
            </p:cNvSpPr>
            <p:nvPr/>
          </p:nvSpPr>
          <p:spPr bwMode="auto">
            <a:xfrm>
              <a:off x="1488376" y="2229048"/>
              <a:ext cx="466574" cy="429055"/>
            </a:xfrm>
            <a:custGeom>
              <a:avLst/>
              <a:gdLst/>
              <a:ahLst/>
              <a:cxnLst>
                <a:cxn ang="0">
                  <a:pos x="0" y="530"/>
                </a:cxn>
                <a:cxn ang="0">
                  <a:pos x="92" y="0"/>
                </a:cxn>
                <a:cxn ang="0">
                  <a:pos x="396" y="45"/>
                </a:cxn>
                <a:cxn ang="0">
                  <a:pos x="770" y="83"/>
                </a:cxn>
                <a:cxn ang="0">
                  <a:pos x="744" y="351"/>
                </a:cxn>
                <a:cxn ang="0">
                  <a:pos x="719" y="619"/>
                </a:cxn>
                <a:cxn ang="0">
                  <a:pos x="208" y="562"/>
                </a:cxn>
                <a:cxn ang="0">
                  <a:pos x="0" y="530"/>
                </a:cxn>
                <a:cxn ang="0">
                  <a:pos x="0" y="530"/>
                </a:cxn>
              </a:cxnLst>
              <a:rect l="0" t="0" r="r" b="b"/>
              <a:pathLst>
                <a:path w="770" h="619">
                  <a:moveTo>
                    <a:pt x="0" y="530"/>
                  </a:moveTo>
                  <a:lnTo>
                    <a:pt x="92" y="0"/>
                  </a:lnTo>
                  <a:lnTo>
                    <a:pt x="396" y="45"/>
                  </a:lnTo>
                  <a:lnTo>
                    <a:pt x="770" y="83"/>
                  </a:lnTo>
                  <a:lnTo>
                    <a:pt x="744" y="351"/>
                  </a:lnTo>
                  <a:lnTo>
                    <a:pt x="719" y="619"/>
                  </a:lnTo>
                  <a:lnTo>
                    <a:pt x="208" y="562"/>
                  </a:lnTo>
                  <a:lnTo>
                    <a:pt x="0" y="530"/>
                  </a:lnTo>
                  <a:lnTo>
                    <a:pt x="0" y="530"/>
                  </a:lnTo>
                  <a:close/>
                </a:path>
              </a:pathLst>
            </a:custGeom>
            <a:grpFill/>
            <a:ln w="12700" cap="flat" cmpd="sng">
              <a:solidFill>
                <a:srgbClr val="FFFFFF"/>
              </a:solidFill>
              <a:prstDash val="solid"/>
              <a:round/>
              <a:headEnd type="none" w="med" len="med"/>
              <a:tailEnd type="none" w="med" len="me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42" name="Freeform 2103"/>
            <p:cNvSpPr>
              <a:spLocks/>
            </p:cNvSpPr>
            <p:nvPr/>
          </p:nvSpPr>
          <p:spPr bwMode="auto">
            <a:xfrm>
              <a:off x="2443531" y="2713825"/>
              <a:ext cx="441631" cy="426269"/>
            </a:xfrm>
            <a:custGeom>
              <a:avLst/>
              <a:gdLst/>
              <a:ahLst/>
              <a:cxnLst>
                <a:cxn ang="0">
                  <a:pos x="44" y="89"/>
                </a:cxn>
                <a:cxn ang="0">
                  <a:pos x="67" y="108"/>
                </a:cxn>
                <a:cxn ang="0">
                  <a:pos x="78" y="104"/>
                </a:cxn>
                <a:cxn ang="0">
                  <a:pos x="94" y="125"/>
                </a:cxn>
                <a:cxn ang="0">
                  <a:pos x="80" y="125"/>
                </a:cxn>
                <a:cxn ang="0">
                  <a:pos x="67" y="154"/>
                </a:cxn>
                <a:cxn ang="0">
                  <a:pos x="99" y="200"/>
                </a:cxn>
                <a:cxn ang="0">
                  <a:pos x="124" y="205"/>
                </a:cxn>
                <a:cxn ang="0">
                  <a:pos x="120" y="492"/>
                </a:cxn>
                <a:cxn ang="0">
                  <a:pos x="124" y="563"/>
                </a:cxn>
                <a:cxn ang="0">
                  <a:pos x="607" y="547"/>
                </a:cxn>
                <a:cxn ang="0">
                  <a:pos x="613" y="589"/>
                </a:cxn>
                <a:cxn ang="0">
                  <a:pos x="592" y="616"/>
                </a:cxn>
                <a:cxn ang="0">
                  <a:pos x="666" y="612"/>
                </a:cxn>
                <a:cxn ang="0">
                  <a:pos x="679" y="589"/>
                </a:cxn>
                <a:cxn ang="0">
                  <a:pos x="679" y="563"/>
                </a:cxn>
                <a:cxn ang="0">
                  <a:pos x="698" y="544"/>
                </a:cxn>
                <a:cxn ang="0">
                  <a:pos x="702" y="523"/>
                </a:cxn>
                <a:cxn ang="0">
                  <a:pos x="721" y="521"/>
                </a:cxn>
                <a:cxn ang="0">
                  <a:pos x="727" y="479"/>
                </a:cxn>
                <a:cxn ang="0">
                  <a:pos x="700" y="473"/>
                </a:cxn>
                <a:cxn ang="0">
                  <a:pos x="683" y="443"/>
                </a:cxn>
                <a:cxn ang="0">
                  <a:pos x="656" y="369"/>
                </a:cxn>
                <a:cxn ang="0">
                  <a:pos x="626" y="359"/>
                </a:cxn>
                <a:cxn ang="0">
                  <a:pos x="592" y="331"/>
                </a:cxn>
                <a:cxn ang="0">
                  <a:pos x="578" y="293"/>
                </a:cxn>
                <a:cxn ang="0">
                  <a:pos x="599" y="234"/>
                </a:cxn>
                <a:cxn ang="0">
                  <a:pos x="582" y="222"/>
                </a:cxn>
                <a:cxn ang="0">
                  <a:pos x="540" y="222"/>
                </a:cxn>
                <a:cxn ang="0">
                  <a:pos x="531" y="186"/>
                </a:cxn>
                <a:cxn ang="0">
                  <a:pos x="462" y="114"/>
                </a:cxn>
                <a:cxn ang="0">
                  <a:pos x="445" y="55"/>
                </a:cxn>
                <a:cxn ang="0">
                  <a:pos x="453" y="32"/>
                </a:cxn>
                <a:cxn ang="0">
                  <a:pos x="423" y="0"/>
                </a:cxn>
                <a:cxn ang="0">
                  <a:pos x="0" y="9"/>
                </a:cxn>
                <a:cxn ang="0">
                  <a:pos x="44" y="89"/>
                </a:cxn>
                <a:cxn ang="0">
                  <a:pos x="44" y="89"/>
                </a:cxn>
              </a:cxnLst>
              <a:rect l="0" t="0" r="r" b="b"/>
              <a:pathLst>
                <a:path w="727" h="616">
                  <a:moveTo>
                    <a:pt x="44" y="89"/>
                  </a:moveTo>
                  <a:lnTo>
                    <a:pt x="67" y="108"/>
                  </a:lnTo>
                  <a:lnTo>
                    <a:pt x="78" y="104"/>
                  </a:lnTo>
                  <a:lnTo>
                    <a:pt x="94" y="125"/>
                  </a:lnTo>
                  <a:lnTo>
                    <a:pt x="80" y="125"/>
                  </a:lnTo>
                  <a:lnTo>
                    <a:pt x="67" y="154"/>
                  </a:lnTo>
                  <a:lnTo>
                    <a:pt x="99" y="200"/>
                  </a:lnTo>
                  <a:lnTo>
                    <a:pt x="124" y="205"/>
                  </a:lnTo>
                  <a:lnTo>
                    <a:pt x="120" y="492"/>
                  </a:lnTo>
                  <a:lnTo>
                    <a:pt x="124" y="563"/>
                  </a:lnTo>
                  <a:lnTo>
                    <a:pt x="607" y="547"/>
                  </a:lnTo>
                  <a:lnTo>
                    <a:pt x="613" y="589"/>
                  </a:lnTo>
                  <a:lnTo>
                    <a:pt x="592" y="616"/>
                  </a:lnTo>
                  <a:lnTo>
                    <a:pt x="666" y="612"/>
                  </a:lnTo>
                  <a:lnTo>
                    <a:pt x="679" y="589"/>
                  </a:lnTo>
                  <a:lnTo>
                    <a:pt x="679" y="563"/>
                  </a:lnTo>
                  <a:lnTo>
                    <a:pt x="698" y="544"/>
                  </a:lnTo>
                  <a:lnTo>
                    <a:pt x="702" y="523"/>
                  </a:lnTo>
                  <a:lnTo>
                    <a:pt x="721" y="521"/>
                  </a:lnTo>
                  <a:lnTo>
                    <a:pt x="727" y="479"/>
                  </a:lnTo>
                  <a:lnTo>
                    <a:pt x="700" y="473"/>
                  </a:lnTo>
                  <a:lnTo>
                    <a:pt x="683" y="443"/>
                  </a:lnTo>
                  <a:lnTo>
                    <a:pt x="656" y="369"/>
                  </a:lnTo>
                  <a:lnTo>
                    <a:pt x="626" y="359"/>
                  </a:lnTo>
                  <a:lnTo>
                    <a:pt x="592" y="331"/>
                  </a:lnTo>
                  <a:lnTo>
                    <a:pt x="578" y="293"/>
                  </a:lnTo>
                  <a:lnTo>
                    <a:pt x="599" y="234"/>
                  </a:lnTo>
                  <a:lnTo>
                    <a:pt x="582" y="222"/>
                  </a:lnTo>
                  <a:lnTo>
                    <a:pt x="540" y="222"/>
                  </a:lnTo>
                  <a:lnTo>
                    <a:pt x="531" y="186"/>
                  </a:lnTo>
                  <a:lnTo>
                    <a:pt x="462" y="114"/>
                  </a:lnTo>
                  <a:lnTo>
                    <a:pt x="445" y="55"/>
                  </a:lnTo>
                  <a:lnTo>
                    <a:pt x="453" y="32"/>
                  </a:lnTo>
                  <a:lnTo>
                    <a:pt x="423" y="0"/>
                  </a:lnTo>
                  <a:lnTo>
                    <a:pt x="0" y="9"/>
                  </a:lnTo>
                  <a:lnTo>
                    <a:pt x="44" y="89"/>
                  </a:lnTo>
                  <a:lnTo>
                    <a:pt x="44" y="89"/>
                  </a:lnTo>
                  <a:close/>
                </a:path>
              </a:pathLst>
            </a:custGeom>
            <a:solidFill>
              <a:srgbClr val="7F7F7F"/>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43" name="Freeform 2106"/>
            <p:cNvSpPr>
              <a:spLocks/>
            </p:cNvSpPr>
            <p:nvPr/>
          </p:nvSpPr>
          <p:spPr bwMode="auto">
            <a:xfrm>
              <a:off x="2754581" y="2067457"/>
              <a:ext cx="377074" cy="215921"/>
            </a:xfrm>
            <a:custGeom>
              <a:avLst/>
              <a:gdLst/>
              <a:ahLst/>
              <a:cxnLst>
                <a:cxn ang="0">
                  <a:pos x="224" y="203"/>
                </a:cxn>
                <a:cxn ang="0">
                  <a:pos x="232" y="222"/>
                </a:cxn>
                <a:cxn ang="0">
                  <a:pos x="253" y="228"/>
                </a:cxn>
                <a:cxn ang="0">
                  <a:pos x="283" y="310"/>
                </a:cxn>
                <a:cxn ang="0">
                  <a:pos x="338" y="197"/>
                </a:cxn>
                <a:cxn ang="0">
                  <a:pos x="367" y="201"/>
                </a:cxn>
                <a:cxn ang="0">
                  <a:pos x="403" y="184"/>
                </a:cxn>
                <a:cxn ang="0">
                  <a:pos x="462" y="184"/>
                </a:cxn>
                <a:cxn ang="0">
                  <a:pos x="483" y="158"/>
                </a:cxn>
                <a:cxn ang="0">
                  <a:pos x="599" y="161"/>
                </a:cxn>
                <a:cxn ang="0">
                  <a:pos x="622" y="144"/>
                </a:cxn>
                <a:cxn ang="0">
                  <a:pos x="584" y="101"/>
                </a:cxn>
                <a:cxn ang="0">
                  <a:pos x="513" y="102"/>
                </a:cxn>
                <a:cxn ang="0">
                  <a:pos x="456" y="95"/>
                </a:cxn>
                <a:cxn ang="0">
                  <a:pos x="384" y="95"/>
                </a:cxn>
                <a:cxn ang="0">
                  <a:pos x="359" y="131"/>
                </a:cxn>
                <a:cxn ang="0">
                  <a:pos x="323" y="110"/>
                </a:cxn>
                <a:cxn ang="0">
                  <a:pos x="285" y="114"/>
                </a:cxn>
                <a:cxn ang="0">
                  <a:pos x="272" y="76"/>
                </a:cxn>
                <a:cxn ang="0">
                  <a:pos x="190" y="70"/>
                </a:cxn>
                <a:cxn ang="0">
                  <a:pos x="181" y="57"/>
                </a:cxn>
                <a:cxn ang="0">
                  <a:pos x="217" y="17"/>
                </a:cxn>
                <a:cxn ang="0">
                  <a:pos x="247" y="15"/>
                </a:cxn>
                <a:cxn ang="0">
                  <a:pos x="217" y="0"/>
                </a:cxn>
                <a:cxn ang="0">
                  <a:pos x="171" y="11"/>
                </a:cxn>
                <a:cxn ang="0">
                  <a:pos x="95" y="87"/>
                </a:cxn>
                <a:cxn ang="0">
                  <a:pos x="57" y="95"/>
                </a:cxn>
                <a:cxn ang="0">
                  <a:pos x="0" y="133"/>
                </a:cxn>
                <a:cxn ang="0">
                  <a:pos x="224" y="203"/>
                </a:cxn>
                <a:cxn ang="0">
                  <a:pos x="224" y="203"/>
                </a:cxn>
              </a:cxnLst>
              <a:rect l="0" t="0" r="r" b="b"/>
              <a:pathLst>
                <a:path w="622" h="310">
                  <a:moveTo>
                    <a:pt x="224" y="203"/>
                  </a:moveTo>
                  <a:lnTo>
                    <a:pt x="232" y="222"/>
                  </a:lnTo>
                  <a:lnTo>
                    <a:pt x="253" y="228"/>
                  </a:lnTo>
                  <a:lnTo>
                    <a:pt x="283" y="310"/>
                  </a:lnTo>
                  <a:lnTo>
                    <a:pt x="338" y="197"/>
                  </a:lnTo>
                  <a:lnTo>
                    <a:pt x="367" y="201"/>
                  </a:lnTo>
                  <a:lnTo>
                    <a:pt x="403" y="184"/>
                  </a:lnTo>
                  <a:lnTo>
                    <a:pt x="462" y="184"/>
                  </a:lnTo>
                  <a:lnTo>
                    <a:pt x="483" y="158"/>
                  </a:lnTo>
                  <a:lnTo>
                    <a:pt x="599" y="161"/>
                  </a:lnTo>
                  <a:lnTo>
                    <a:pt x="622" y="144"/>
                  </a:lnTo>
                  <a:lnTo>
                    <a:pt x="584" y="101"/>
                  </a:lnTo>
                  <a:lnTo>
                    <a:pt x="513" y="102"/>
                  </a:lnTo>
                  <a:lnTo>
                    <a:pt x="456" y="95"/>
                  </a:lnTo>
                  <a:lnTo>
                    <a:pt x="384" y="95"/>
                  </a:lnTo>
                  <a:lnTo>
                    <a:pt x="359" y="131"/>
                  </a:lnTo>
                  <a:lnTo>
                    <a:pt x="323" y="110"/>
                  </a:lnTo>
                  <a:lnTo>
                    <a:pt x="285" y="114"/>
                  </a:lnTo>
                  <a:lnTo>
                    <a:pt x="272" y="76"/>
                  </a:lnTo>
                  <a:lnTo>
                    <a:pt x="190" y="70"/>
                  </a:lnTo>
                  <a:lnTo>
                    <a:pt x="181" y="57"/>
                  </a:lnTo>
                  <a:lnTo>
                    <a:pt x="217" y="17"/>
                  </a:lnTo>
                  <a:lnTo>
                    <a:pt x="247" y="15"/>
                  </a:lnTo>
                  <a:lnTo>
                    <a:pt x="217" y="0"/>
                  </a:lnTo>
                  <a:lnTo>
                    <a:pt x="171" y="11"/>
                  </a:lnTo>
                  <a:lnTo>
                    <a:pt x="95" y="87"/>
                  </a:lnTo>
                  <a:lnTo>
                    <a:pt x="57" y="95"/>
                  </a:lnTo>
                  <a:lnTo>
                    <a:pt x="0" y="133"/>
                  </a:lnTo>
                  <a:lnTo>
                    <a:pt x="224" y="203"/>
                  </a:lnTo>
                  <a:lnTo>
                    <a:pt x="224" y="203"/>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44" name="Freeform 2107"/>
            <p:cNvSpPr>
              <a:spLocks/>
            </p:cNvSpPr>
            <p:nvPr/>
          </p:nvSpPr>
          <p:spPr bwMode="auto">
            <a:xfrm>
              <a:off x="2998138" y="2201189"/>
              <a:ext cx="255295" cy="387263"/>
            </a:xfrm>
            <a:custGeom>
              <a:avLst/>
              <a:gdLst/>
              <a:ahLst/>
              <a:cxnLst>
                <a:cxn ang="0">
                  <a:pos x="48" y="464"/>
                </a:cxn>
                <a:cxn ang="0">
                  <a:pos x="42" y="370"/>
                </a:cxn>
                <a:cxn ang="0">
                  <a:pos x="6" y="302"/>
                </a:cxn>
                <a:cxn ang="0">
                  <a:pos x="21" y="159"/>
                </a:cxn>
                <a:cxn ang="0">
                  <a:pos x="82" y="85"/>
                </a:cxn>
                <a:cxn ang="0">
                  <a:pos x="78" y="140"/>
                </a:cxn>
                <a:cxn ang="0">
                  <a:pos x="97" y="129"/>
                </a:cxn>
                <a:cxn ang="0">
                  <a:pos x="97" y="83"/>
                </a:cxn>
                <a:cxn ang="0">
                  <a:pos x="120" y="57"/>
                </a:cxn>
                <a:cxn ang="0">
                  <a:pos x="127" y="7"/>
                </a:cxn>
                <a:cxn ang="0">
                  <a:pos x="148" y="0"/>
                </a:cxn>
                <a:cxn ang="0">
                  <a:pos x="276" y="43"/>
                </a:cxn>
                <a:cxn ang="0">
                  <a:pos x="287" y="80"/>
                </a:cxn>
                <a:cxn ang="0">
                  <a:pos x="304" y="114"/>
                </a:cxn>
                <a:cxn ang="0">
                  <a:pos x="308" y="175"/>
                </a:cxn>
                <a:cxn ang="0">
                  <a:pos x="264" y="228"/>
                </a:cxn>
                <a:cxn ang="0">
                  <a:pos x="262" y="268"/>
                </a:cxn>
                <a:cxn ang="0">
                  <a:pos x="287" y="281"/>
                </a:cxn>
                <a:cxn ang="0">
                  <a:pos x="321" y="226"/>
                </a:cxn>
                <a:cxn ang="0">
                  <a:pos x="356" y="207"/>
                </a:cxn>
                <a:cxn ang="0">
                  <a:pos x="378" y="218"/>
                </a:cxn>
                <a:cxn ang="0">
                  <a:pos x="422" y="342"/>
                </a:cxn>
                <a:cxn ang="0">
                  <a:pos x="392" y="395"/>
                </a:cxn>
                <a:cxn ang="0">
                  <a:pos x="384" y="433"/>
                </a:cxn>
                <a:cxn ang="0">
                  <a:pos x="367" y="445"/>
                </a:cxn>
                <a:cxn ang="0">
                  <a:pos x="367" y="479"/>
                </a:cxn>
                <a:cxn ang="0">
                  <a:pos x="344" y="524"/>
                </a:cxn>
                <a:cxn ang="0">
                  <a:pos x="205" y="543"/>
                </a:cxn>
                <a:cxn ang="0">
                  <a:pos x="202" y="536"/>
                </a:cxn>
                <a:cxn ang="0">
                  <a:pos x="0" y="559"/>
                </a:cxn>
                <a:cxn ang="0">
                  <a:pos x="48" y="464"/>
                </a:cxn>
                <a:cxn ang="0">
                  <a:pos x="48" y="464"/>
                </a:cxn>
              </a:cxnLst>
              <a:rect l="0" t="0" r="r" b="b"/>
              <a:pathLst>
                <a:path w="422" h="559">
                  <a:moveTo>
                    <a:pt x="48" y="464"/>
                  </a:moveTo>
                  <a:lnTo>
                    <a:pt x="42" y="370"/>
                  </a:lnTo>
                  <a:lnTo>
                    <a:pt x="6" y="302"/>
                  </a:lnTo>
                  <a:lnTo>
                    <a:pt x="21" y="159"/>
                  </a:lnTo>
                  <a:lnTo>
                    <a:pt x="82" y="85"/>
                  </a:lnTo>
                  <a:lnTo>
                    <a:pt x="78" y="140"/>
                  </a:lnTo>
                  <a:lnTo>
                    <a:pt x="97" y="129"/>
                  </a:lnTo>
                  <a:lnTo>
                    <a:pt x="97" y="83"/>
                  </a:lnTo>
                  <a:lnTo>
                    <a:pt x="120" y="57"/>
                  </a:lnTo>
                  <a:lnTo>
                    <a:pt x="127" y="7"/>
                  </a:lnTo>
                  <a:lnTo>
                    <a:pt x="148" y="0"/>
                  </a:lnTo>
                  <a:lnTo>
                    <a:pt x="276" y="43"/>
                  </a:lnTo>
                  <a:lnTo>
                    <a:pt x="287" y="80"/>
                  </a:lnTo>
                  <a:lnTo>
                    <a:pt x="304" y="114"/>
                  </a:lnTo>
                  <a:lnTo>
                    <a:pt x="308" y="175"/>
                  </a:lnTo>
                  <a:lnTo>
                    <a:pt x="264" y="228"/>
                  </a:lnTo>
                  <a:lnTo>
                    <a:pt x="262" y="268"/>
                  </a:lnTo>
                  <a:lnTo>
                    <a:pt x="287" y="281"/>
                  </a:lnTo>
                  <a:lnTo>
                    <a:pt x="321" y="226"/>
                  </a:lnTo>
                  <a:lnTo>
                    <a:pt x="356" y="207"/>
                  </a:lnTo>
                  <a:lnTo>
                    <a:pt x="378" y="218"/>
                  </a:lnTo>
                  <a:lnTo>
                    <a:pt x="422" y="342"/>
                  </a:lnTo>
                  <a:lnTo>
                    <a:pt x="392" y="395"/>
                  </a:lnTo>
                  <a:lnTo>
                    <a:pt x="384" y="433"/>
                  </a:lnTo>
                  <a:lnTo>
                    <a:pt x="367" y="445"/>
                  </a:lnTo>
                  <a:lnTo>
                    <a:pt x="367" y="479"/>
                  </a:lnTo>
                  <a:lnTo>
                    <a:pt x="344" y="524"/>
                  </a:lnTo>
                  <a:lnTo>
                    <a:pt x="205" y="543"/>
                  </a:lnTo>
                  <a:lnTo>
                    <a:pt x="202" y="536"/>
                  </a:lnTo>
                  <a:lnTo>
                    <a:pt x="0" y="559"/>
                  </a:lnTo>
                  <a:lnTo>
                    <a:pt x="48" y="464"/>
                  </a:lnTo>
                  <a:lnTo>
                    <a:pt x="48" y="464"/>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45" name="Freeform 2118"/>
            <p:cNvSpPr>
              <a:spLocks/>
            </p:cNvSpPr>
            <p:nvPr/>
          </p:nvSpPr>
          <p:spPr bwMode="auto">
            <a:xfrm>
              <a:off x="3297450" y="2634422"/>
              <a:ext cx="296377" cy="327363"/>
            </a:xfrm>
            <a:custGeom>
              <a:avLst/>
              <a:gdLst/>
              <a:ahLst/>
              <a:cxnLst>
                <a:cxn ang="0">
                  <a:pos x="0" y="327"/>
                </a:cxn>
                <a:cxn ang="0">
                  <a:pos x="17" y="391"/>
                </a:cxn>
                <a:cxn ang="0">
                  <a:pos x="80" y="437"/>
                </a:cxn>
                <a:cxn ang="0">
                  <a:pos x="111" y="473"/>
                </a:cxn>
                <a:cxn ang="0">
                  <a:pos x="204" y="435"/>
                </a:cxn>
                <a:cxn ang="0">
                  <a:pos x="246" y="429"/>
                </a:cxn>
                <a:cxn ang="0">
                  <a:pos x="268" y="401"/>
                </a:cxn>
                <a:cxn ang="0">
                  <a:pos x="304" y="258"/>
                </a:cxn>
                <a:cxn ang="0">
                  <a:pos x="344" y="275"/>
                </a:cxn>
                <a:cxn ang="0">
                  <a:pos x="420" y="122"/>
                </a:cxn>
                <a:cxn ang="0">
                  <a:pos x="479" y="154"/>
                </a:cxn>
                <a:cxn ang="0">
                  <a:pos x="489" y="127"/>
                </a:cxn>
                <a:cxn ang="0">
                  <a:pos x="447" y="93"/>
                </a:cxn>
                <a:cxn ang="0">
                  <a:pos x="415" y="97"/>
                </a:cxn>
                <a:cxn ang="0">
                  <a:pos x="403" y="114"/>
                </a:cxn>
                <a:cxn ang="0">
                  <a:pos x="344" y="131"/>
                </a:cxn>
                <a:cxn ang="0">
                  <a:pos x="306" y="173"/>
                </a:cxn>
                <a:cxn ang="0">
                  <a:pos x="295" y="106"/>
                </a:cxn>
                <a:cxn ang="0">
                  <a:pos x="189" y="123"/>
                </a:cxn>
                <a:cxn ang="0">
                  <a:pos x="168" y="0"/>
                </a:cxn>
                <a:cxn ang="0">
                  <a:pos x="152" y="11"/>
                </a:cxn>
                <a:cxn ang="0">
                  <a:pos x="162" y="34"/>
                </a:cxn>
                <a:cxn ang="0">
                  <a:pos x="149" y="142"/>
                </a:cxn>
                <a:cxn ang="0">
                  <a:pos x="73" y="209"/>
                </a:cxn>
                <a:cxn ang="0">
                  <a:pos x="61" y="255"/>
                </a:cxn>
                <a:cxn ang="0">
                  <a:pos x="40" y="243"/>
                </a:cxn>
                <a:cxn ang="0">
                  <a:pos x="33" y="298"/>
                </a:cxn>
                <a:cxn ang="0">
                  <a:pos x="0" y="327"/>
                </a:cxn>
                <a:cxn ang="0">
                  <a:pos x="0" y="327"/>
                </a:cxn>
                <a:cxn ang="0">
                  <a:pos x="0" y="327"/>
                </a:cxn>
              </a:cxnLst>
              <a:rect l="0" t="0" r="r" b="b"/>
              <a:pathLst>
                <a:path w="489" h="473">
                  <a:moveTo>
                    <a:pt x="0" y="327"/>
                  </a:moveTo>
                  <a:lnTo>
                    <a:pt x="17" y="391"/>
                  </a:lnTo>
                  <a:lnTo>
                    <a:pt x="80" y="437"/>
                  </a:lnTo>
                  <a:lnTo>
                    <a:pt x="111" y="473"/>
                  </a:lnTo>
                  <a:lnTo>
                    <a:pt x="204" y="435"/>
                  </a:lnTo>
                  <a:lnTo>
                    <a:pt x="246" y="429"/>
                  </a:lnTo>
                  <a:lnTo>
                    <a:pt x="268" y="401"/>
                  </a:lnTo>
                  <a:lnTo>
                    <a:pt x="304" y="258"/>
                  </a:lnTo>
                  <a:lnTo>
                    <a:pt x="344" y="275"/>
                  </a:lnTo>
                  <a:lnTo>
                    <a:pt x="420" y="122"/>
                  </a:lnTo>
                  <a:lnTo>
                    <a:pt x="479" y="154"/>
                  </a:lnTo>
                  <a:lnTo>
                    <a:pt x="489" y="127"/>
                  </a:lnTo>
                  <a:lnTo>
                    <a:pt x="447" y="93"/>
                  </a:lnTo>
                  <a:lnTo>
                    <a:pt x="415" y="97"/>
                  </a:lnTo>
                  <a:lnTo>
                    <a:pt x="403" y="114"/>
                  </a:lnTo>
                  <a:lnTo>
                    <a:pt x="344" y="131"/>
                  </a:lnTo>
                  <a:lnTo>
                    <a:pt x="306" y="173"/>
                  </a:lnTo>
                  <a:lnTo>
                    <a:pt x="295" y="106"/>
                  </a:lnTo>
                  <a:lnTo>
                    <a:pt x="189" y="123"/>
                  </a:lnTo>
                  <a:lnTo>
                    <a:pt x="168" y="0"/>
                  </a:lnTo>
                  <a:lnTo>
                    <a:pt x="152" y="11"/>
                  </a:lnTo>
                  <a:lnTo>
                    <a:pt x="162" y="34"/>
                  </a:lnTo>
                  <a:lnTo>
                    <a:pt x="149" y="142"/>
                  </a:lnTo>
                  <a:lnTo>
                    <a:pt x="73" y="209"/>
                  </a:lnTo>
                  <a:lnTo>
                    <a:pt x="61" y="255"/>
                  </a:lnTo>
                  <a:lnTo>
                    <a:pt x="40" y="243"/>
                  </a:lnTo>
                  <a:lnTo>
                    <a:pt x="33" y="298"/>
                  </a:lnTo>
                  <a:lnTo>
                    <a:pt x="0" y="327"/>
                  </a:lnTo>
                  <a:lnTo>
                    <a:pt x="0" y="327"/>
                  </a:lnTo>
                  <a:lnTo>
                    <a:pt x="0" y="327"/>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46" name="Freeform 2122"/>
            <p:cNvSpPr>
              <a:spLocks/>
            </p:cNvSpPr>
            <p:nvPr/>
          </p:nvSpPr>
          <p:spPr bwMode="auto">
            <a:xfrm>
              <a:off x="3216752" y="2952034"/>
              <a:ext cx="564877" cy="282786"/>
            </a:xfrm>
            <a:custGeom>
              <a:avLst/>
              <a:gdLst/>
              <a:ahLst/>
              <a:cxnLst>
                <a:cxn ang="0">
                  <a:pos x="0" y="350"/>
                </a:cxn>
                <a:cxn ang="0">
                  <a:pos x="135" y="332"/>
                </a:cxn>
                <a:cxn ang="0">
                  <a:pos x="213" y="294"/>
                </a:cxn>
                <a:cxn ang="0">
                  <a:pos x="361" y="279"/>
                </a:cxn>
                <a:cxn ang="0">
                  <a:pos x="422" y="317"/>
                </a:cxn>
                <a:cxn ang="0">
                  <a:pos x="519" y="304"/>
                </a:cxn>
                <a:cxn ang="0">
                  <a:pos x="666" y="407"/>
                </a:cxn>
                <a:cxn ang="0">
                  <a:pos x="723" y="393"/>
                </a:cxn>
                <a:cxn ang="0">
                  <a:pos x="804" y="275"/>
                </a:cxn>
                <a:cxn ang="0">
                  <a:pos x="871" y="251"/>
                </a:cxn>
                <a:cxn ang="0">
                  <a:pos x="892" y="217"/>
                </a:cxn>
                <a:cxn ang="0">
                  <a:pos x="820" y="230"/>
                </a:cxn>
                <a:cxn ang="0">
                  <a:pos x="801" y="205"/>
                </a:cxn>
                <a:cxn ang="0">
                  <a:pos x="844" y="194"/>
                </a:cxn>
                <a:cxn ang="0">
                  <a:pos x="844" y="179"/>
                </a:cxn>
                <a:cxn ang="0">
                  <a:pos x="795" y="161"/>
                </a:cxn>
                <a:cxn ang="0">
                  <a:pos x="858" y="139"/>
                </a:cxn>
                <a:cxn ang="0">
                  <a:pos x="854" y="163"/>
                </a:cxn>
                <a:cxn ang="0">
                  <a:pos x="894" y="163"/>
                </a:cxn>
                <a:cxn ang="0">
                  <a:pos x="916" y="122"/>
                </a:cxn>
                <a:cxn ang="0">
                  <a:pos x="932" y="120"/>
                </a:cxn>
                <a:cxn ang="0">
                  <a:pos x="922" y="82"/>
                </a:cxn>
                <a:cxn ang="0">
                  <a:pos x="894" y="120"/>
                </a:cxn>
                <a:cxn ang="0">
                  <a:pos x="865" y="36"/>
                </a:cxn>
                <a:cxn ang="0">
                  <a:pos x="884" y="32"/>
                </a:cxn>
                <a:cxn ang="0">
                  <a:pos x="911" y="55"/>
                </a:cxn>
                <a:cxn ang="0">
                  <a:pos x="892" y="17"/>
                </a:cxn>
                <a:cxn ang="0">
                  <a:pos x="871" y="0"/>
                </a:cxn>
                <a:cxn ang="0">
                  <a:pos x="540" y="63"/>
                </a:cxn>
                <a:cxn ang="0">
                  <a:pos x="264" y="97"/>
                </a:cxn>
                <a:cxn ang="0">
                  <a:pos x="226" y="171"/>
                </a:cxn>
                <a:cxn ang="0">
                  <a:pos x="167" y="184"/>
                </a:cxn>
                <a:cxn ang="0">
                  <a:pos x="139" y="222"/>
                </a:cxn>
                <a:cxn ang="0">
                  <a:pos x="32" y="283"/>
                </a:cxn>
                <a:cxn ang="0">
                  <a:pos x="27" y="306"/>
                </a:cxn>
                <a:cxn ang="0">
                  <a:pos x="0" y="319"/>
                </a:cxn>
                <a:cxn ang="0">
                  <a:pos x="0" y="350"/>
                </a:cxn>
                <a:cxn ang="0">
                  <a:pos x="0" y="350"/>
                </a:cxn>
              </a:cxnLst>
              <a:rect l="0" t="0" r="r" b="b"/>
              <a:pathLst>
                <a:path w="932" h="407">
                  <a:moveTo>
                    <a:pt x="0" y="350"/>
                  </a:moveTo>
                  <a:lnTo>
                    <a:pt x="135" y="332"/>
                  </a:lnTo>
                  <a:lnTo>
                    <a:pt x="213" y="294"/>
                  </a:lnTo>
                  <a:lnTo>
                    <a:pt x="361" y="279"/>
                  </a:lnTo>
                  <a:lnTo>
                    <a:pt x="422" y="317"/>
                  </a:lnTo>
                  <a:lnTo>
                    <a:pt x="519" y="304"/>
                  </a:lnTo>
                  <a:lnTo>
                    <a:pt x="666" y="407"/>
                  </a:lnTo>
                  <a:lnTo>
                    <a:pt x="723" y="393"/>
                  </a:lnTo>
                  <a:lnTo>
                    <a:pt x="804" y="275"/>
                  </a:lnTo>
                  <a:lnTo>
                    <a:pt x="871" y="251"/>
                  </a:lnTo>
                  <a:lnTo>
                    <a:pt x="892" y="217"/>
                  </a:lnTo>
                  <a:lnTo>
                    <a:pt x="820" y="230"/>
                  </a:lnTo>
                  <a:lnTo>
                    <a:pt x="801" y="205"/>
                  </a:lnTo>
                  <a:lnTo>
                    <a:pt x="844" y="194"/>
                  </a:lnTo>
                  <a:lnTo>
                    <a:pt x="844" y="179"/>
                  </a:lnTo>
                  <a:lnTo>
                    <a:pt x="795" y="161"/>
                  </a:lnTo>
                  <a:lnTo>
                    <a:pt x="858" y="139"/>
                  </a:lnTo>
                  <a:lnTo>
                    <a:pt x="854" y="163"/>
                  </a:lnTo>
                  <a:lnTo>
                    <a:pt x="894" y="163"/>
                  </a:lnTo>
                  <a:lnTo>
                    <a:pt x="916" y="122"/>
                  </a:lnTo>
                  <a:lnTo>
                    <a:pt x="932" y="120"/>
                  </a:lnTo>
                  <a:lnTo>
                    <a:pt x="922" y="82"/>
                  </a:lnTo>
                  <a:lnTo>
                    <a:pt x="894" y="120"/>
                  </a:lnTo>
                  <a:lnTo>
                    <a:pt x="865" y="36"/>
                  </a:lnTo>
                  <a:lnTo>
                    <a:pt x="884" y="32"/>
                  </a:lnTo>
                  <a:lnTo>
                    <a:pt x="911" y="55"/>
                  </a:lnTo>
                  <a:lnTo>
                    <a:pt x="892" y="17"/>
                  </a:lnTo>
                  <a:lnTo>
                    <a:pt x="871" y="0"/>
                  </a:lnTo>
                  <a:lnTo>
                    <a:pt x="540" y="63"/>
                  </a:lnTo>
                  <a:lnTo>
                    <a:pt x="264" y="97"/>
                  </a:lnTo>
                  <a:lnTo>
                    <a:pt x="226" y="171"/>
                  </a:lnTo>
                  <a:lnTo>
                    <a:pt x="167" y="184"/>
                  </a:lnTo>
                  <a:lnTo>
                    <a:pt x="139" y="222"/>
                  </a:lnTo>
                  <a:lnTo>
                    <a:pt x="32" y="283"/>
                  </a:lnTo>
                  <a:lnTo>
                    <a:pt x="27" y="306"/>
                  </a:lnTo>
                  <a:lnTo>
                    <a:pt x="0" y="319"/>
                  </a:lnTo>
                  <a:lnTo>
                    <a:pt x="0" y="350"/>
                  </a:lnTo>
                  <a:lnTo>
                    <a:pt x="0" y="350"/>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47" name="Freeform 2123"/>
            <p:cNvSpPr>
              <a:spLocks/>
            </p:cNvSpPr>
            <p:nvPr/>
          </p:nvSpPr>
          <p:spPr bwMode="auto">
            <a:xfrm>
              <a:off x="3285712" y="3145667"/>
              <a:ext cx="335991" cy="286965"/>
            </a:xfrm>
            <a:custGeom>
              <a:avLst/>
              <a:gdLst/>
              <a:ahLst/>
              <a:cxnLst>
                <a:cxn ang="0">
                  <a:pos x="25" y="53"/>
                </a:cxn>
                <a:cxn ang="0">
                  <a:pos x="103" y="15"/>
                </a:cxn>
                <a:cxn ang="0">
                  <a:pos x="251" y="0"/>
                </a:cxn>
                <a:cxn ang="0">
                  <a:pos x="312" y="38"/>
                </a:cxn>
                <a:cxn ang="0">
                  <a:pos x="409" y="25"/>
                </a:cxn>
                <a:cxn ang="0">
                  <a:pos x="556" y="128"/>
                </a:cxn>
                <a:cxn ang="0">
                  <a:pos x="491" y="206"/>
                </a:cxn>
                <a:cxn ang="0">
                  <a:pos x="495" y="240"/>
                </a:cxn>
                <a:cxn ang="0">
                  <a:pos x="384" y="340"/>
                </a:cxn>
                <a:cxn ang="0">
                  <a:pos x="365" y="344"/>
                </a:cxn>
                <a:cxn ang="0">
                  <a:pos x="358" y="375"/>
                </a:cxn>
                <a:cxn ang="0">
                  <a:pos x="333" y="358"/>
                </a:cxn>
                <a:cxn ang="0">
                  <a:pos x="354" y="386"/>
                </a:cxn>
                <a:cxn ang="0">
                  <a:pos x="333" y="413"/>
                </a:cxn>
                <a:cxn ang="0">
                  <a:pos x="314" y="409"/>
                </a:cxn>
                <a:cxn ang="0">
                  <a:pos x="238" y="291"/>
                </a:cxn>
                <a:cxn ang="0">
                  <a:pos x="73" y="143"/>
                </a:cxn>
                <a:cxn ang="0">
                  <a:pos x="0" y="97"/>
                </a:cxn>
                <a:cxn ang="0">
                  <a:pos x="25" y="53"/>
                </a:cxn>
                <a:cxn ang="0">
                  <a:pos x="25" y="53"/>
                </a:cxn>
              </a:cxnLst>
              <a:rect l="0" t="0" r="r" b="b"/>
              <a:pathLst>
                <a:path w="556" h="413">
                  <a:moveTo>
                    <a:pt x="25" y="53"/>
                  </a:moveTo>
                  <a:lnTo>
                    <a:pt x="103" y="15"/>
                  </a:lnTo>
                  <a:lnTo>
                    <a:pt x="251" y="0"/>
                  </a:lnTo>
                  <a:lnTo>
                    <a:pt x="312" y="38"/>
                  </a:lnTo>
                  <a:lnTo>
                    <a:pt x="409" y="25"/>
                  </a:lnTo>
                  <a:lnTo>
                    <a:pt x="556" y="128"/>
                  </a:lnTo>
                  <a:lnTo>
                    <a:pt x="491" y="206"/>
                  </a:lnTo>
                  <a:lnTo>
                    <a:pt x="495" y="240"/>
                  </a:lnTo>
                  <a:lnTo>
                    <a:pt x="384" y="340"/>
                  </a:lnTo>
                  <a:lnTo>
                    <a:pt x="365" y="344"/>
                  </a:lnTo>
                  <a:lnTo>
                    <a:pt x="358" y="375"/>
                  </a:lnTo>
                  <a:lnTo>
                    <a:pt x="333" y="358"/>
                  </a:lnTo>
                  <a:lnTo>
                    <a:pt x="354" y="386"/>
                  </a:lnTo>
                  <a:lnTo>
                    <a:pt x="333" y="413"/>
                  </a:lnTo>
                  <a:lnTo>
                    <a:pt x="314" y="409"/>
                  </a:lnTo>
                  <a:lnTo>
                    <a:pt x="238" y="291"/>
                  </a:lnTo>
                  <a:lnTo>
                    <a:pt x="73" y="143"/>
                  </a:lnTo>
                  <a:lnTo>
                    <a:pt x="0" y="97"/>
                  </a:lnTo>
                  <a:lnTo>
                    <a:pt x="25" y="53"/>
                  </a:lnTo>
                  <a:lnTo>
                    <a:pt x="25" y="53"/>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48" name="Freeform 2125"/>
            <p:cNvSpPr>
              <a:spLocks/>
            </p:cNvSpPr>
            <p:nvPr/>
          </p:nvSpPr>
          <p:spPr bwMode="auto">
            <a:xfrm>
              <a:off x="3384014" y="2447756"/>
              <a:ext cx="382944" cy="274426"/>
            </a:xfrm>
            <a:custGeom>
              <a:avLst/>
              <a:gdLst/>
              <a:ahLst/>
              <a:cxnLst>
                <a:cxn ang="0">
                  <a:pos x="50" y="397"/>
                </a:cxn>
                <a:cxn ang="0">
                  <a:pos x="156" y="380"/>
                </a:cxn>
                <a:cxn ang="0">
                  <a:pos x="536" y="308"/>
                </a:cxn>
                <a:cxn ang="0">
                  <a:pos x="553" y="291"/>
                </a:cxn>
                <a:cxn ang="0">
                  <a:pos x="574" y="291"/>
                </a:cxn>
                <a:cxn ang="0">
                  <a:pos x="599" y="274"/>
                </a:cxn>
                <a:cxn ang="0">
                  <a:pos x="635" y="228"/>
                </a:cxn>
                <a:cxn ang="0">
                  <a:pos x="572" y="179"/>
                </a:cxn>
                <a:cxn ang="0">
                  <a:pos x="570" y="133"/>
                </a:cxn>
                <a:cxn ang="0">
                  <a:pos x="599" y="69"/>
                </a:cxn>
                <a:cxn ang="0">
                  <a:pos x="557" y="48"/>
                </a:cxn>
                <a:cxn ang="0">
                  <a:pos x="512" y="0"/>
                </a:cxn>
                <a:cxn ang="0">
                  <a:pos x="89" y="78"/>
                </a:cxn>
                <a:cxn ang="0">
                  <a:pos x="69" y="48"/>
                </a:cxn>
                <a:cxn ang="0">
                  <a:pos x="0" y="97"/>
                </a:cxn>
                <a:cxn ang="0">
                  <a:pos x="50" y="397"/>
                </a:cxn>
                <a:cxn ang="0">
                  <a:pos x="50" y="397"/>
                </a:cxn>
              </a:cxnLst>
              <a:rect l="0" t="0" r="r" b="b"/>
              <a:pathLst>
                <a:path w="635" h="397">
                  <a:moveTo>
                    <a:pt x="50" y="397"/>
                  </a:moveTo>
                  <a:lnTo>
                    <a:pt x="156" y="380"/>
                  </a:lnTo>
                  <a:lnTo>
                    <a:pt x="536" y="308"/>
                  </a:lnTo>
                  <a:lnTo>
                    <a:pt x="553" y="291"/>
                  </a:lnTo>
                  <a:lnTo>
                    <a:pt x="574" y="291"/>
                  </a:lnTo>
                  <a:lnTo>
                    <a:pt x="599" y="274"/>
                  </a:lnTo>
                  <a:lnTo>
                    <a:pt x="635" y="228"/>
                  </a:lnTo>
                  <a:lnTo>
                    <a:pt x="572" y="179"/>
                  </a:lnTo>
                  <a:lnTo>
                    <a:pt x="570" y="133"/>
                  </a:lnTo>
                  <a:lnTo>
                    <a:pt x="599" y="69"/>
                  </a:lnTo>
                  <a:lnTo>
                    <a:pt x="557" y="48"/>
                  </a:lnTo>
                  <a:lnTo>
                    <a:pt x="512" y="0"/>
                  </a:lnTo>
                  <a:lnTo>
                    <a:pt x="89" y="78"/>
                  </a:lnTo>
                  <a:lnTo>
                    <a:pt x="69" y="48"/>
                  </a:lnTo>
                  <a:lnTo>
                    <a:pt x="0" y="97"/>
                  </a:lnTo>
                  <a:lnTo>
                    <a:pt x="50" y="397"/>
                  </a:lnTo>
                  <a:lnTo>
                    <a:pt x="50" y="397"/>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49" name="Freeform 2100"/>
            <p:cNvSpPr>
              <a:spLocks/>
            </p:cNvSpPr>
            <p:nvPr/>
          </p:nvSpPr>
          <p:spPr bwMode="auto">
            <a:xfrm>
              <a:off x="1959351" y="3037008"/>
              <a:ext cx="570745" cy="328757"/>
            </a:xfrm>
            <a:custGeom>
              <a:avLst/>
              <a:gdLst/>
              <a:ahLst/>
              <a:cxnLst>
                <a:cxn ang="0">
                  <a:pos x="6" y="0"/>
                </a:cxn>
                <a:cxn ang="0">
                  <a:pos x="110" y="7"/>
                </a:cxn>
                <a:cxn ang="0">
                  <a:pos x="574" y="28"/>
                </a:cxn>
                <a:cxn ang="0">
                  <a:pos x="918" y="26"/>
                </a:cxn>
                <a:cxn ang="0">
                  <a:pos x="922" y="97"/>
                </a:cxn>
                <a:cxn ang="0">
                  <a:pos x="943" y="247"/>
                </a:cxn>
                <a:cxn ang="0">
                  <a:pos x="939" y="479"/>
                </a:cxn>
                <a:cxn ang="0">
                  <a:pos x="865" y="439"/>
                </a:cxn>
                <a:cxn ang="0">
                  <a:pos x="783" y="454"/>
                </a:cxn>
                <a:cxn ang="0">
                  <a:pos x="724" y="471"/>
                </a:cxn>
                <a:cxn ang="0">
                  <a:pos x="639" y="473"/>
                </a:cxn>
                <a:cxn ang="0">
                  <a:pos x="574" y="435"/>
                </a:cxn>
                <a:cxn ang="0">
                  <a:pos x="557" y="454"/>
                </a:cxn>
                <a:cxn ang="0">
                  <a:pos x="456" y="410"/>
                </a:cxn>
                <a:cxn ang="0">
                  <a:pos x="407" y="399"/>
                </a:cxn>
                <a:cxn ang="0">
                  <a:pos x="382" y="376"/>
                </a:cxn>
                <a:cxn ang="0">
                  <a:pos x="352" y="374"/>
                </a:cxn>
                <a:cxn ang="0">
                  <a:pos x="319" y="347"/>
                </a:cxn>
                <a:cxn ang="0">
                  <a:pos x="331" y="89"/>
                </a:cxn>
                <a:cxn ang="0">
                  <a:pos x="0" y="70"/>
                </a:cxn>
                <a:cxn ang="0">
                  <a:pos x="6" y="0"/>
                </a:cxn>
                <a:cxn ang="0">
                  <a:pos x="6" y="0"/>
                </a:cxn>
              </a:cxnLst>
              <a:rect l="0" t="0" r="r" b="b"/>
              <a:pathLst>
                <a:path w="943" h="479">
                  <a:moveTo>
                    <a:pt x="6" y="0"/>
                  </a:moveTo>
                  <a:lnTo>
                    <a:pt x="110" y="7"/>
                  </a:lnTo>
                  <a:lnTo>
                    <a:pt x="574" y="28"/>
                  </a:lnTo>
                  <a:lnTo>
                    <a:pt x="918" y="26"/>
                  </a:lnTo>
                  <a:lnTo>
                    <a:pt x="922" y="97"/>
                  </a:lnTo>
                  <a:lnTo>
                    <a:pt x="943" y="247"/>
                  </a:lnTo>
                  <a:lnTo>
                    <a:pt x="939" y="479"/>
                  </a:lnTo>
                  <a:lnTo>
                    <a:pt x="865" y="439"/>
                  </a:lnTo>
                  <a:lnTo>
                    <a:pt x="783" y="454"/>
                  </a:lnTo>
                  <a:lnTo>
                    <a:pt x="724" y="471"/>
                  </a:lnTo>
                  <a:lnTo>
                    <a:pt x="639" y="473"/>
                  </a:lnTo>
                  <a:lnTo>
                    <a:pt x="574" y="435"/>
                  </a:lnTo>
                  <a:lnTo>
                    <a:pt x="557" y="454"/>
                  </a:lnTo>
                  <a:lnTo>
                    <a:pt x="456" y="410"/>
                  </a:lnTo>
                  <a:lnTo>
                    <a:pt x="407" y="399"/>
                  </a:lnTo>
                  <a:lnTo>
                    <a:pt x="382" y="376"/>
                  </a:lnTo>
                  <a:lnTo>
                    <a:pt x="352" y="374"/>
                  </a:lnTo>
                  <a:lnTo>
                    <a:pt x="319" y="347"/>
                  </a:lnTo>
                  <a:lnTo>
                    <a:pt x="331" y="89"/>
                  </a:lnTo>
                  <a:lnTo>
                    <a:pt x="0" y="70"/>
                  </a:lnTo>
                  <a:lnTo>
                    <a:pt x="6" y="0"/>
                  </a:lnTo>
                  <a:lnTo>
                    <a:pt x="6" y="0"/>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50" name="Freeform 2112"/>
            <p:cNvSpPr>
              <a:spLocks/>
            </p:cNvSpPr>
            <p:nvPr/>
          </p:nvSpPr>
          <p:spPr bwMode="auto">
            <a:xfrm>
              <a:off x="2814736" y="3020292"/>
              <a:ext cx="564877" cy="211741"/>
            </a:xfrm>
            <a:custGeom>
              <a:avLst/>
              <a:gdLst/>
              <a:ahLst/>
              <a:cxnLst>
                <a:cxn ang="0">
                  <a:pos x="17" y="253"/>
                </a:cxn>
                <a:cxn ang="0">
                  <a:pos x="11" y="249"/>
                </a:cxn>
                <a:cxn ang="0">
                  <a:pos x="38" y="228"/>
                </a:cxn>
                <a:cxn ang="0">
                  <a:pos x="64" y="180"/>
                </a:cxn>
                <a:cxn ang="0">
                  <a:pos x="55" y="169"/>
                </a:cxn>
                <a:cxn ang="0">
                  <a:pos x="68" y="146"/>
                </a:cxn>
                <a:cxn ang="0">
                  <a:pos x="68" y="120"/>
                </a:cxn>
                <a:cxn ang="0">
                  <a:pos x="87" y="101"/>
                </a:cxn>
                <a:cxn ang="0">
                  <a:pos x="232" y="89"/>
                </a:cxn>
                <a:cxn ang="0">
                  <a:pos x="230" y="66"/>
                </a:cxn>
                <a:cxn ang="0">
                  <a:pos x="277" y="70"/>
                </a:cxn>
                <a:cxn ang="0">
                  <a:pos x="715" y="28"/>
                </a:cxn>
                <a:cxn ang="0">
                  <a:pos x="931" y="0"/>
                </a:cxn>
                <a:cxn ang="0">
                  <a:pos x="893" y="74"/>
                </a:cxn>
                <a:cxn ang="0">
                  <a:pos x="834" y="87"/>
                </a:cxn>
                <a:cxn ang="0">
                  <a:pos x="806" y="125"/>
                </a:cxn>
                <a:cxn ang="0">
                  <a:pos x="699" y="186"/>
                </a:cxn>
                <a:cxn ang="0">
                  <a:pos x="694" y="209"/>
                </a:cxn>
                <a:cxn ang="0">
                  <a:pos x="667" y="222"/>
                </a:cxn>
                <a:cxn ang="0">
                  <a:pos x="667" y="253"/>
                </a:cxn>
                <a:cxn ang="0">
                  <a:pos x="523" y="270"/>
                </a:cxn>
                <a:cxn ang="0">
                  <a:pos x="234" y="294"/>
                </a:cxn>
                <a:cxn ang="0">
                  <a:pos x="0" y="308"/>
                </a:cxn>
                <a:cxn ang="0">
                  <a:pos x="17" y="253"/>
                </a:cxn>
                <a:cxn ang="0">
                  <a:pos x="17" y="253"/>
                </a:cxn>
              </a:cxnLst>
              <a:rect l="0" t="0" r="r" b="b"/>
              <a:pathLst>
                <a:path w="931" h="308">
                  <a:moveTo>
                    <a:pt x="17" y="253"/>
                  </a:moveTo>
                  <a:lnTo>
                    <a:pt x="11" y="249"/>
                  </a:lnTo>
                  <a:lnTo>
                    <a:pt x="38" y="228"/>
                  </a:lnTo>
                  <a:lnTo>
                    <a:pt x="64" y="180"/>
                  </a:lnTo>
                  <a:lnTo>
                    <a:pt x="55" y="169"/>
                  </a:lnTo>
                  <a:lnTo>
                    <a:pt x="68" y="146"/>
                  </a:lnTo>
                  <a:lnTo>
                    <a:pt x="68" y="120"/>
                  </a:lnTo>
                  <a:lnTo>
                    <a:pt x="87" y="101"/>
                  </a:lnTo>
                  <a:lnTo>
                    <a:pt x="232" y="89"/>
                  </a:lnTo>
                  <a:lnTo>
                    <a:pt x="230" y="66"/>
                  </a:lnTo>
                  <a:lnTo>
                    <a:pt x="277" y="70"/>
                  </a:lnTo>
                  <a:lnTo>
                    <a:pt x="715" y="28"/>
                  </a:lnTo>
                  <a:lnTo>
                    <a:pt x="931" y="0"/>
                  </a:lnTo>
                  <a:lnTo>
                    <a:pt x="893" y="74"/>
                  </a:lnTo>
                  <a:lnTo>
                    <a:pt x="834" y="87"/>
                  </a:lnTo>
                  <a:lnTo>
                    <a:pt x="806" y="125"/>
                  </a:lnTo>
                  <a:lnTo>
                    <a:pt x="699" y="186"/>
                  </a:lnTo>
                  <a:lnTo>
                    <a:pt x="694" y="209"/>
                  </a:lnTo>
                  <a:lnTo>
                    <a:pt x="667" y="222"/>
                  </a:lnTo>
                  <a:lnTo>
                    <a:pt x="667" y="253"/>
                  </a:lnTo>
                  <a:lnTo>
                    <a:pt x="523" y="270"/>
                  </a:lnTo>
                  <a:lnTo>
                    <a:pt x="234" y="294"/>
                  </a:lnTo>
                  <a:lnTo>
                    <a:pt x="0" y="308"/>
                  </a:lnTo>
                  <a:lnTo>
                    <a:pt x="17" y="253"/>
                  </a:lnTo>
                  <a:lnTo>
                    <a:pt x="17" y="253"/>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51" name="Freeform 2091"/>
            <p:cNvSpPr>
              <a:spLocks/>
            </p:cNvSpPr>
            <p:nvPr/>
          </p:nvSpPr>
          <p:spPr bwMode="auto">
            <a:xfrm>
              <a:off x="1306440" y="1811138"/>
              <a:ext cx="677852" cy="477811"/>
            </a:xfrm>
            <a:custGeom>
              <a:avLst/>
              <a:gdLst/>
              <a:ahLst/>
              <a:cxnLst>
                <a:cxn ang="0">
                  <a:pos x="19" y="175"/>
                </a:cxn>
                <a:cxn ang="0">
                  <a:pos x="21" y="204"/>
                </a:cxn>
                <a:cxn ang="0">
                  <a:pos x="11" y="209"/>
                </a:cxn>
                <a:cxn ang="0">
                  <a:pos x="44" y="240"/>
                </a:cxn>
                <a:cxn ang="0">
                  <a:pos x="78" y="323"/>
                </a:cxn>
                <a:cxn ang="0">
                  <a:pos x="89" y="398"/>
                </a:cxn>
                <a:cxn ang="0">
                  <a:pos x="95" y="438"/>
                </a:cxn>
                <a:cxn ang="0">
                  <a:pos x="70" y="476"/>
                </a:cxn>
                <a:cxn ang="0">
                  <a:pos x="87" y="493"/>
                </a:cxn>
                <a:cxn ang="0">
                  <a:pos x="133" y="468"/>
                </a:cxn>
                <a:cxn ang="0">
                  <a:pos x="163" y="599"/>
                </a:cxn>
                <a:cxn ang="0">
                  <a:pos x="184" y="607"/>
                </a:cxn>
                <a:cxn ang="0">
                  <a:pos x="188" y="645"/>
                </a:cxn>
                <a:cxn ang="0">
                  <a:pos x="205" y="662"/>
                </a:cxn>
                <a:cxn ang="0">
                  <a:pos x="247" y="660"/>
                </a:cxn>
                <a:cxn ang="0">
                  <a:pos x="340" y="660"/>
                </a:cxn>
                <a:cxn ang="0">
                  <a:pos x="378" y="677"/>
                </a:cxn>
                <a:cxn ang="0">
                  <a:pos x="390" y="609"/>
                </a:cxn>
                <a:cxn ang="0">
                  <a:pos x="694" y="654"/>
                </a:cxn>
                <a:cxn ang="0">
                  <a:pos x="1068" y="692"/>
                </a:cxn>
                <a:cxn ang="0">
                  <a:pos x="1080" y="567"/>
                </a:cxn>
                <a:cxn ang="0">
                  <a:pos x="1118" y="162"/>
                </a:cxn>
                <a:cxn ang="0">
                  <a:pos x="622" y="105"/>
                </a:cxn>
                <a:cxn ang="0">
                  <a:pos x="376" y="67"/>
                </a:cxn>
                <a:cxn ang="0">
                  <a:pos x="28" y="0"/>
                </a:cxn>
                <a:cxn ang="0">
                  <a:pos x="0" y="130"/>
                </a:cxn>
                <a:cxn ang="0">
                  <a:pos x="19" y="175"/>
                </a:cxn>
                <a:cxn ang="0">
                  <a:pos x="19" y="175"/>
                </a:cxn>
              </a:cxnLst>
              <a:rect l="0" t="0" r="r" b="b"/>
              <a:pathLst>
                <a:path w="1118" h="692">
                  <a:moveTo>
                    <a:pt x="19" y="175"/>
                  </a:moveTo>
                  <a:lnTo>
                    <a:pt x="21" y="204"/>
                  </a:lnTo>
                  <a:lnTo>
                    <a:pt x="11" y="209"/>
                  </a:lnTo>
                  <a:lnTo>
                    <a:pt x="44" y="240"/>
                  </a:lnTo>
                  <a:lnTo>
                    <a:pt x="78" y="323"/>
                  </a:lnTo>
                  <a:lnTo>
                    <a:pt x="89" y="398"/>
                  </a:lnTo>
                  <a:lnTo>
                    <a:pt x="95" y="438"/>
                  </a:lnTo>
                  <a:lnTo>
                    <a:pt x="70" y="476"/>
                  </a:lnTo>
                  <a:lnTo>
                    <a:pt x="87" y="493"/>
                  </a:lnTo>
                  <a:lnTo>
                    <a:pt x="133" y="468"/>
                  </a:lnTo>
                  <a:lnTo>
                    <a:pt x="163" y="599"/>
                  </a:lnTo>
                  <a:lnTo>
                    <a:pt x="184" y="607"/>
                  </a:lnTo>
                  <a:lnTo>
                    <a:pt x="188" y="645"/>
                  </a:lnTo>
                  <a:lnTo>
                    <a:pt x="205" y="662"/>
                  </a:lnTo>
                  <a:lnTo>
                    <a:pt x="247" y="660"/>
                  </a:lnTo>
                  <a:lnTo>
                    <a:pt x="340" y="660"/>
                  </a:lnTo>
                  <a:lnTo>
                    <a:pt x="378" y="677"/>
                  </a:lnTo>
                  <a:lnTo>
                    <a:pt x="390" y="609"/>
                  </a:lnTo>
                  <a:lnTo>
                    <a:pt x="694" y="654"/>
                  </a:lnTo>
                  <a:lnTo>
                    <a:pt x="1068" y="692"/>
                  </a:lnTo>
                  <a:lnTo>
                    <a:pt x="1080" y="567"/>
                  </a:lnTo>
                  <a:lnTo>
                    <a:pt x="1118" y="162"/>
                  </a:lnTo>
                  <a:lnTo>
                    <a:pt x="622" y="105"/>
                  </a:lnTo>
                  <a:lnTo>
                    <a:pt x="376" y="67"/>
                  </a:lnTo>
                  <a:lnTo>
                    <a:pt x="28" y="0"/>
                  </a:lnTo>
                  <a:lnTo>
                    <a:pt x="0" y="130"/>
                  </a:lnTo>
                  <a:lnTo>
                    <a:pt x="19" y="175"/>
                  </a:lnTo>
                  <a:lnTo>
                    <a:pt x="19" y="175"/>
                  </a:lnTo>
                  <a:close/>
                </a:path>
              </a:pathLst>
            </a:custGeom>
            <a:solidFill>
              <a:srgbClr val="78D278"/>
            </a:solidFill>
            <a:ln w="12700" cap="flat" cmpd="sng">
              <a:solidFill>
                <a:srgbClr val="FFFFFF"/>
              </a:solidFill>
              <a:prstDash val="solid"/>
              <a:round/>
              <a:headEnd type="none" w="med" len="med"/>
              <a:tailEnd type="none" w="med" len="me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52" name="Freeform 2101"/>
            <p:cNvSpPr>
              <a:spLocks/>
            </p:cNvSpPr>
            <p:nvPr/>
          </p:nvSpPr>
          <p:spPr bwMode="auto">
            <a:xfrm>
              <a:off x="2364302" y="1921188"/>
              <a:ext cx="429893" cy="532138"/>
            </a:xfrm>
            <a:custGeom>
              <a:avLst/>
              <a:gdLst/>
              <a:ahLst/>
              <a:cxnLst>
                <a:cxn ang="0">
                  <a:pos x="4" y="146"/>
                </a:cxn>
                <a:cxn ang="0">
                  <a:pos x="33" y="238"/>
                </a:cxn>
                <a:cxn ang="0">
                  <a:pos x="36" y="352"/>
                </a:cxn>
                <a:cxn ang="0">
                  <a:pos x="55" y="445"/>
                </a:cxn>
                <a:cxn ang="0">
                  <a:pos x="31" y="492"/>
                </a:cxn>
                <a:cxn ang="0">
                  <a:pos x="67" y="527"/>
                </a:cxn>
                <a:cxn ang="0">
                  <a:pos x="65" y="774"/>
                </a:cxn>
                <a:cxn ang="0">
                  <a:pos x="584" y="764"/>
                </a:cxn>
                <a:cxn ang="0">
                  <a:pos x="576" y="715"/>
                </a:cxn>
                <a:cxn ang="0">
                  <a:pos x="519" y="673"/>
                </a:cxn>
                <a:cxn ang="0">
                  <a:pos x="493" y="643"/>
                </a:cxn>
                <a:cxn ang="0">
                  <a:pos x="422" y="599"/>
                </a:cxn>
                <a:cxn ang="0">
                  <a:pos x="424" y="529"/>
                </a:cxn>
                <a:cxn ang="0">
                  <a:pos x="409" y="481"/>
                </a:cxn>
                <a:cxn ang="0">
                  <a:pos x="466" y="413"/>
                </a:cxn>
                <a:cxn ang="0">
                  <a:pos x="462" y="344"/>
                </a:cxn>
                <a:cxn ang="0">
                  <a:pos x="557" y="274"/>
                </a:cxn>
                <a:cxn ang="0">
                  <a:pos x="580" y="234"/>
                </a:cxn>
                <a:cxn ang="0">
                  <a:pos x="711" y="165"/>
                </a:cxn>
                <a:cxn ang="0">
                  <a:pos x="652" y="141"/>
                </a:cxn>
                <a:cxn ang="0">
                  <a:pos x="601" y="146"/>
                </a:cxn>
                <a:cxn ang="0">
                  <a:pos x="590" y="127"/>
                </a:cxn>
                <a:cxn ang="0">
                  <a:pos x="495" y="126"/>
                </a:cxn>
                <a:cxn ang="0">
                  <a:pos x="432" y="107"/>
                </a:cxn>
                <a:cxn ang="0">
                  <a:pos x="301" y="93"/>
                </a:cxn>
                <a:cxn ang="0">
                  <a:pos x="282" y="70"/>
                </a:cxn>
                <a:cxn ang="0">
                  <a:pos x="228" y="50"/>
                </a:cxn>
                <a:cxn ang="0">
                  <a:pos x="219" y="0"/>
                </a:cxn>
                <a:cxn ang="0">
                  <a:pos x="187" y="0"/>
                </a:cxn>
                <a:cxn ang="0">
                  <a:pos x="187" y="36"/>
                </a:cxn>
                <a:cxn ang="0">
                  <a:pos x="0" y="36"/>
                </a:cxn>
                <a:cxn ang="0">
                  <a:pos x="4" y="146"/>
                </a:cxn>
                <a:cxn ang="0">
                  <a:pos x="4" y="146"/>
                </a:cxn>
              </a:cxnLst>
              <a:rect l="0" t="0" r="r" b="b"/>
              <a:pathLst>
                <a:path w="711" h="774">
                  <a:moveTo>
                    <a:pt x="4" y="146"/>
                  </a:moveTo>
                  <a:lnTo>
                    <a:pt x="33" y="238"/>
                  </a:lnTo>
                  <a:lnTo>
                    <a:pt x="36" y="352"/>
                  </a:lnTo>
                  <a:lnTo>
                    <a:pt x="55" y="445"/>
                  </a:lnTo>
                  <a:lnTo>
                    <a:pt x="31" y="492"/>
                  </a:lnTo>
                  <a:lnTo>
                    <a:pt x="67" y="527"/>
                  </a:lnTo>
                  <a:lnTo>
                    <a:pt x="65" y="774"/>
                  </a:lnTo>
                  <a:lnTo>
                    <a:pt x="584" y="764"/>
                  </a:lnTo>
                  <a:lnTo>
                    <a:pt x="576" y="715"/>
                  </a:lnTo>
                  <a:lnTo>
                    <a:pt x="519" y="673"/>
                  </a:lnTo>
                  <a:lnTo>
                    <a:pt x="493" y="643"/>
                  </a:lnTo>
                  <a:lnTo>
                    <a:pt x="422" y="599"/>
                  </a:lnTo>
                  <a:lnTo>
                    <a:pt x="424" y="529"/>
                  </a:lnTo>
                  <a:lnTo>
                    <a:pt x="409" y="481"/>
                  </a:lnTo>
                  <a:lnTo>
                    <a:pt x="466" y="413"/>
                  </a:lnTo>
                  <a:lnTo>
                    <a:pt x="462" y="344"/>
                  </a:lnTo>
                  <a:lnTo>
                    <a:pt x="557" y="274"/>
                  </a:lnTo>
                  <a:lnTo>
                    <a:pt x="580" y="234"/>
                  </a:lnTo>
                  <a:lnTo>
                    <a:pt x="711" y="165"/>
                  </a:lnTo>
                  <a:lnTo>
                    <a:pt x="652" y="141"/>
                  </a:lnTo>
                  <a:lnTo>
                    <a:pt x="601" y="146"/>
                  </a:lnTo>
                  <a:lnTo>
                    <a:pt x="590" y="127"/>
                  </a:lnTo>
                  <a:lnTo>
                    <a:pt x="495" y="126"/>
                  </a:lnTo>
                  <a:lnTo>
                    <a:pt x="432" y="107"/>
                  </a:lnTo>
                  <a:lnTo>
                    <a:pt x="301" y="93"/>
                  </a:lnTo>
                  <a:lnTo>
                    <a:pt x="282" y="70"/>
                  </a:lnTo>
                  <a:lnTo>
                    <a:pt x="228" y="50"/>
                  </a:lnTo>
                  <a:lnTo>
                    <a:pt x="219" y="0"/>
                  </a:lnTo>
                  <a:lnTo>
                    <a:pt x="187" y="0"/>
                  </a:lnTo>
                  <a:lnTo>
                    <a:pt x="187" y="36"/>
                  </a:lnTo>
                  <a:lnTo>
                    <a:pt x="0" y="36"/>
                  </a:lnTo>
                  <a:lnTo>
                    <a:pt x="4" y="146"/>
                  </a:lnTo>
                  <a:lnTo>
                    <a:pt x="4" y="146"/>
                  </a:lnTo>
                  <a:close/>
                </a:path>
              </a:pathLst>
            </a:custGeom>
            <a:solidFill>
              <a:srgbClr val="78D278"/>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53" name="Freeform 2108"/>
            <p:cNvSpPr>
              <a:spLocks/>
            </p:cNvSpPr>
            <p:nvPr/>
          </p:nvSpPr>
          <p:spPr bwMode="auto">
            <a:xfrm>
              <a:off x="2612260" y="2128750"/>
              <a:ext cx="350664" cy="406767"/>
            </a:xfrm>
            <a:custGeom>
              <a:avLst/>
              <a:gdLst/>
              <a:ahLst/>
              <a:cxnLst>
                <a:cxn ang="0">
                  <a:pos x="15" y="227"/>
                </a:cxn>
                <a:cxn ang="0">
                  <a:pos x="13" y="297"/>
                </a:cxn>
                <a:cxn ang="0">
                  <a:pos x="84" y="341"/>
                </a:cxn>
                <a:cxn ang="0">
                  <a:pos x="110" y="371"/>
                </a:cxn>
                <a:cxn ang="0">
                  <a:pos x="167" y="413"/>
                </a:cxn>
                <a:cxn ang="0">
                  <a:pos x="175" y="462"/>
                </a:cxn>
                <a:cxn ang="0">
                  <a:pos x="186" y="529"/>
                </a:cxn>
                <a:cxn ang="0">
                  <a:pos x="240" y="591"/>
                </a:cxn>
                <a:cxn ang="0">
                  <a:pos x="527" y="574"/>
                </a:cxn>
                <a:cxn ang="0">
                  <a:pos x="511" y="483"/>
                </a:cxn>
                <a:cxn ang="0">
                  <a:pos x="536" y="344"/>
                </a:cxn>
                <a:cxn ang="0">
                  <a:pos x="536" y="306"/>
                </a:cxn>
                <a:cxn ang="0">
                  <a:pos x="578" y="198"/>
                </a:cxn>
                <a:cxn ang="0">
                  <a:pos x="567" y="194"/>
                </a:cxn>
                <a:cxn ang="0">
                  <a:pos x="540" y="257"/>
                </a:cxn>
                <a:cxn ang="0">
                  <a:pos x="517" y="261"/>
                </a:cxn>
                <a:cxn ang="0">
                  <a:pos x="508" y="287"/>
                </a:cxn>
                <a:cxn ang="0">
                  <a:pos x="483" y="304"/>
                </a:cxn>
                <a:cxn ang="0">
                  <a:pos x="500" y="247"/>
                </a:cxn>
                <a:cxn ang="0">
                  <a:pos x="517" y="225"/>
                </a:cxn>
                <a:cxn ang="0">
                  <a:pos x="487" y="143"/>
                </a:cxn>
                <a:cxn ang="0">
                  <a:pos x="466" y="137"/>
                </a:cxn>
                <a:cxn ang="0">
                  <a:pos x="458" y="118"/>
                </a:cxn>
                <a:cxn ang="0">
                  <a:pos x="234" y="48"/>
                </a:cxn>
                <a:cxn ang="0">
                  <a:pos x="205" y="35"/>
                </a:cxn>
                <a:cxn ang="0">
                  <a:pos x="190" y="48"/>
                </a:cxn>
                <a:cxn ang="0">
                  <a:pos x="184" y="44"/>
                </a:cxn>
                <a:cxn ang="0">
                  <a:pos x="192" y="19"/>
                </a:cxn>
                <a:cxn ang="0">
                  <a:pos x="198" y="4"/>
                </a:cxn>
                <a:cxn ang="0">
                  <a:pos x="190" y="0"/>
                </a:cxn>
                <a:cxn ang="0">
                  <a:pos x="99" y="38"/>
                </a:cxn>
                <a:cxn ang="0">
                  <a:pos x="89" y="40"/>
                </a:cxn>
                <a:cxn ang="0">
                  <a:pos x="70" y="31"/>
                </a:cxn>
                <a:cxn ang="0">
                  <a:pos x="53" y="42"/>
                </a:cxn>
                <a:cxn ang="0">
                  <a:pos x="57" y="111"/>
                </a:cxn>
                <a:cxn ang="0">
                  <a:pos x="0" y="179"/>
                </a:cxn>
                <a:cxn ang="0">
                  <a:pos x="15" y="227"/>
                </a:cxn>
                <a:cxn ang="0">
                  <a:pos x="15" y="227"/>
                </a:cxn>
              </a:cxnLst>
              <a:rect l="0" t="0" r="r" b="b"/>
              <a:pathLst>
                <a:path w="578" h="591">
                  <a:moveTo>
                    <a:pt x="15" y="227"/>
                  </a:moveTo>
                  <a:lnTo>
                    <a:pt x="13" y="297"/>
                  </a:lnTo>
                  <a:lnTo>
                    <a:pt x="84" y="341"/>
                  </a:lnTo>
                  <a:lnTo>
                    <a:pt x="110" y="371"/>
                  </a:lnTo>
                  <a:lnTo>
                    <a:pt x="167" y="413"/>
                  </a:lnTo>
                  <a:lnTo>
                    <a:pt x="175" y="462"/>
                  </a:lnTo>
                  <a:lnTo>
                    <a:pt x="186" y="529"/>
                  </a:lnTo>
                  <a:lnTo>
                    <a:pt x="240" y="591"/>
                  </a:lnTo>
                  <a:lnTo>
                    <a:pt x="527" y="574"/>
                  </a:lnTo>
                  <a:lnTo>
                    <a:pt x="511" y="483"/>
                  </a:lnTo>
                  <a:lnTo>
                    <a:pt x="536" y="344"/>
                  </a:lnTo>
                  <a:lnTo>
                    <a:pt x="536" y="306"/>
                  </a:lnTo>
                  <a:lnTo>
                    <a:pt x="578" y="198"/>
                  </a:lnTo>
                  <a:lnTo>
                    <a:pt x="567" y="194"/>
                  </a:lnTo>
                  <a:lnTo>
                    <a:pt x="540" y="257"/>
                  </a:lnTo>
                  <a:lnTo>
                    <a:pt x="517" y="261"/>
                  </a:lnTo>
                  <a:lnTo>
                    <a:pt x="508" y="287"/>
                  </a:lnTo>
                  <a:lnTo>
                    <a:pt x="483" y="304"/>
                  </a:lnTo>
                  <a:lnTo>
                    <a:pt x="500" y="247"/>
                  </a:lnTo>
                  <a:lnTo>
                    <a:pt x="517" y="225"/>
                  </a:lnTo>
                  <a:lnTo>
                    <a:pt x="487" y="143"/>
                  </a:lnTo>
                  <a:lnTo>
                    <a:pt x="466" y="137"/>
                  </a:lnTo>
                  <a:lnTo>
                    <a:pt x="458" y="118"/>
                  </a:lnTo>
                  <a:lnTo>
                    <a:pt x="234" y="48"/>
                  </a:lnTo>
                  <a:lnTo>
                    <a:pt x="205" y="35"/>
                  </a:lnTo>
                  <a:lnTo>
                    <a:pt x="190" y="48"/>
                  </a:lnTo>
                  <a:lnTo>
                    <a:pt x="184" y="44"/>
                  </a:lnTo>
                  <a:lnTo>
                    <a:pt x="192" y="19"/>
                  </a:lnTo>
                  <a:lnTo>
                    <a:pt x="198" y="4"/>
                  </a:lnTo>
                  <a:lnTo>
                    <a:pt x="190" y="0"/>
                  </a:lnTo>
                  <a:lnTo>
                    <a:pt x="99" y="38"/>
                  </a:lnTo>
                  <a:lnTo>
                    <a:pt x="89" y="40"/>
                  </a:lnTo>
                  <a:lnTo>
                    <a:pt x="70" y="31"/>
                  </a:lnTo>
                  <a:lnTo>
                    <a:pt x="53" y="42"/>
                  </a:lnTo>
                  <a:lnTo>
                    <a:pt x="57" y="111"/>
                  </a:lnTo>
                  <a:lnTo>
                    <a:pt x="0" y="179"/>
                  </a:lnTo>
                  <a:lnTo>
                    <a:pt x="15" y="227"/>
                  </a:lnTo>
                  <a:lnTo>
                    <a:pt x="15" y="227"/>
                  </a:lnTo>
                  <a:close/>
                </a:path>
              </a:pathLst>
            </a:custGeom>
            <a:solidFill>
              <a:srgbClr val="78D278"/>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54" name="Freeform 2115"/>
            <p:cNvSpPr>
              <a:spLocks/>
            </p:cNvSpPr>
            <p:nvPr/>
          </p:nvSpPr>
          <p:spPr bwMode="auto">
            <a:xfrm>
              <a:off x="3131654" y="3181883"/>
              <a:ext cx="355065" cy="416516"/>
            </a:xfrm>
            <a:custGeom>
              <a:avLst/>
              <a:gdLst/>
              <a:ahLst/>
              <a:cxnLst>
                <a:cxn ang="0">
                  <a:pos x="79" y="312"/>
                </a:cxn>
                <a:cxn ang="0">
                  <a:pos x="117" y="394"/>
                </a:cxn>
                <a:cxn ang="0">
                  <a:pos x="102" y="457"/>
                </a:cxn>
                <a:cxn ang="0">
                  <a:pos x="127" y="561"/>
                </a:cxn>
                <a:cxn ang="0">
                  <a:pos x="150" y="595"/>
                </a:cxn>
                <a:cxn ang="0">
                  <a:pos x="464" y="578"/>
                </a:cxn>
                <a:cxn ang="0">
                  <a:pos x="467" y="599"/>
                </a:cxn>
                <a:cxn ang="0">
                  <a:pos x="486" y="603"/>
                </a:cxn>
                <a:cxn ang="0">
                  <a:pos x="479" y="552"/>
                </a:cxn>
                <a:cxn ang="0">
                  <a:pos x="492" y="538"/>
                </a:cxn>
                <a:cxn ang="0">
                  <a:pos x="538" y="548"/>
                </a:cxn>
                <a:cxn ang="0">
                  <a:pos x="545" y="512"/>
                </a:cxn>
                <a:cxn ang="0">
                  <a:pos x="540" y="464"/>
                </a:cxn>
                <a:cxn ang="0">
                  <a:pos x="559" y="451"/>
                </a:cxn>
                <a:cxn ang="0">
                  <a:pos x="587" y="360"/>
                </a:cxn>
                <a:cxn ang="0">
                  <a:pos x="568" y="356"/>
                </a:cxn>
                <a:cxn ang="0">
                  <a:pos x="492" y="238"/>
                </a:cxn>
                <a:cxn ang="0">
                  <a:pos x="327" y="90"/>
                </a:cxn>
                <a:cxn ang="0">
                  <a:pos x="254" y="44"/>
                </a:cxn>
                <a:cxn ang="0">
                  <a:pos x="279" y="0"/>
                </a:cxn>
                <a:cxn ang="0">
                  <a:pos x="144" y="18"/>
                </a:cxn>
                <a:cxn ang="0">
                  <a:pos x="0" y="35"/>
                </a:cxn>
                <a:cxn ang="0">
                  <a:pos x="79" y="312"/>
                </a:cxn>
                <a:cxn ang="0">
                  <a:pos x="79" y="312"/>
                </a:cxn>
              </a:cxnLst>
              <a:rect l="0" t="0" r="r" b="b"/>
              <a:pathLst>
                <a:path w="587" h="603">
                  <a:moveTo>
                    <a:pt x="79" y="312"/>
                  </a:moveTo>
                  <a:lnTo>
                    <a:pt x="117" y="394"/>
                  </a:lnTo>
                  <a:lnTo>
                    <a:pt x="102" y="457"/>
                  </a:lnTo>
                  <a:lnTo>
                    <a:pt x="127" y="561"/>
                  </a:lnTo>
                  <a:lnTo>
                    <a:pt x="150" y="595"/>
                  </a:lnTo>
                  <a:lnTo>
                    <a:pt x="464" y="578"/>
                  </a:lnTo>
                  <a:lnTo>
                    <a:pt x="467" y="599"/>
                  </a:lnTo>
                  <a:lnTo>
                    <a:pt x="486" y="603"/>
                  </a:lnTo>
                  <a:lnTo>
                    <a:pt x="479" y="552"/>
                  </a:lnTo>
                  <a:lnTo>
                    <a:pt x="492" y="538"/>
                  </a:lnTo>
                  <a:lnTo>
                    <a:pt x="538" y="548"/>
                  </a:lnTo>
                  <a:lnTo>
                    <a:pt x="545" y="512"/>
                  </a:lnTo>
                  <a:lnTo>
                    <a:pt x="540" y="464"/>
                  </a:lnTo>
                  <a:lnTo>
                    <a:pt x="559" y="451"/>
                  </a:lnTo>
                  <a:lnTo>
                    <a:pt x="587" y="360"/>
                  </a:lnTo>
                  <a:lnTo>
                    <a:pt x="568" y="356"/>
                  </a:lnTo>
                  <a:lnTo>
                    <a:pt x="492" y="238"/>
                  </a:lnTo>
                  <a:lnTo>
                    <a:pt x="327" y="90"/>
                  </a:lnTo>
                  <a:lnTo>
                    <a:pt x="254" y="44"/>
                  </a:lnTo>
                  <a:lnTo>
                    <a:pt x="279" y="0"/>
                  </a:lnTo>
                  <a:lnTo>
                    <a:pt x="144" y="18"/>
                  </a:lnTo>
                  <a:lnTo>
                    <a:pt x="0" y="35"/>
                  </a:lnTo>
                  <a:lnTo>
                    <a:pt x="79" y="312"/>
                  </a:lnTo>
                  <a:lnTo>
                    <a:pt x="79" y="312"/>
                  </a:lnTo>
                  <a:close/>
                </a:path>
              </a:pathLst>
            </a:custGeom>
            <a:solidFill>
              <a:srgbClr val="78D278"/>
            </a:solidFill>
            <a:ln w="9525"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55" name="Freeform 2117"/>
            <p:cNvSpPr>
              <a:spLocks/>
            </p:cNvSpPr>
            <p:nvPr/>
          </p:nvSpPr>
          <p:spPr bwMode="auto">
            <a:xfrm>
              <a:off x="3121384" y="2514621"/>
              <a:ext cx="278771" cy="345472"/>
            </a:xfrm>
            <a:custGeom>
              <a:avLst/>
              <a:gdLst/>
              <a:ahLst/>
              <a:cxnLst>
                <a:cxn ang="0">
                  <a:pos x="0" y="91"/>
                </a:cxn>
                <a:cxn ang="0">
                  <a:pos x="38" y="441"/>
                </a:cxn>
                <a:cxn ang="0">
                  <a:pos x="95" y="447"/>
                </a:cxn>
                <a:cxn ang="0">
                  <a:pos x="164" y="487"/>
                </a:cxn>
                <a:cxn ang="0">
                  <a:pos x="213" y="485"/>
                </a:cxn>
                <a:cxn ang="0">
                  <a:pos x="236" y="470"/>
                </a:cxn>
                <a:cxn ang="0">
                  <a:pos x="291" y="504"/>
                </a:cxn>
                <a:cxn ang="0">
                  <a:pos x="324" y="475"/>
                </a:cxn>
                <a:cxn ang="0">
                  <a:pos x="331" y="420"/>
                </a:cxn>
                <a:cxn ang="0">
                  <a:pos x="352" y="432"/>
                </a:cxn>
                <a:cxn ang="0">
                  <a:pos x="364" y="386"/>
                </a:cxn>
                <a:cxn ang="0">
                  <a:pos x="440" y="319"/>
                </a:cxn>
                <a:cxn ang="0">
                  <a:pos x="453" y="211"/>
                </a:cxn>
                <a:cxn ang="0">
                  <a:pos x="443" y="188"/>
                </a:cxn>
                <a:cxn ang="0">
                  <a:pos x="459" y="177"/>
                </a:cxn>
                <a:cxn ang="0">
                  <a:pos x="430" y="0"/>
                </a:cxn>
                <a:cxn ang="0">
                  <a:pos x="352" y="40"/>
                </a:cxn>
                <a:cxn ang="0">
                  <a:pos x="312" y="82"/>
                </a:cxn>
                <a:cxn ang="0">
                  <a:pos x="284" y="84"/>
                </a:cxn>
                <a:cxn ang="0">
                  <a:pos x="240" y="107"/>
                </a:cxn>
                <a:cxn ang="0">
                  <a:pos x="139" y="72"/>
                </a:cxn>
                <a:cxn ang="0">
                  <a:pos x="0" y="91"/>
                </a:cxn>
                <a:cxn ang="0">
                  <a:pos x="0" y="91"/>
                </a:cxn>
              </a:cxnLst>
              <a:rect l="0" t="0" r="r" b="b"/>
              <a:pathLst>
                <a:path w="459" h="504">
                  <a:moveTo>
                    <a:pt x="0" y="91"/>
                  </a:moveTo>
                  <a:lnTo>
                    <a:pt x="38" y="441"/>
                  </a:lnTo>
                  <a:lnTo>
                    <a:pt x="95" y="447"/>
                  </a:lnTo>
                  <a:lnTo>
                    <a:pt x="164" y="487"/>
                  </a:lnTo>
                  <a:lnTo>
                    <a:pt x="213" y="485"/>
                  </a:lnTo>
                  <a:lnTo>
                    <a:pt x="236" y="470"/>
                  </a:lnTo>
                  <a:lnTo>
                    <a:pt x="291" y="504"/>
                  </a:lnTo>
                  <a:lnTo>
                    <a:pt x="324" y="475"/>
                  </a:lnTo>
                  <a:lnTo>
                    <a:pt x="331" y="420"/>
                  </a:lnTo>
                  <a:lnTo>
                    <a:pt x="352" y="432"/>
                  </a:lnTo>
                  <a:lnTo>
                    <a:pt x="364" y="386"/>
                  </a:lnTo>
                  <a:lnTo>
                    <a:pt x="440" y="319"/>
                  </a:lnTo>
                  <a:lnTo>
                    <a:pt x="453" y="211"/>
                  </a:lnTo>
                  <a:lnTo>
                    <a:pt x="443" y="188"/>
                  </a:lnTo>
                  <a:lnTo>
                    <a:pt x="459" y="177"/>
                  </a:lnTo>
                  <a:lnTo>
                    <a:pt x="430" y="0"/>
                  </a:lnTo>
                  <a:lnTo>
                    <a:pt x="352" y="40"/>
                  </a:lnTo>
                  <a:lnTo>
                    <a:pt x="312" y="82"/>
                  </a:lnTo>
                  <a:lnTo>
                    <a:pt x="284" y="84"/>
                  </a:lnTo>
                  <a:lnTo>
                    <a:pt x="240" y="107"/>
                  </a:lnTo>
                  <a:lnTo>
                    <a:pt x="139" y="72"/>
                  </a:lnTo>
                  <a:lnTo>
                    <a:pt x="0" y="91"/>
                  </a:lnTo>
                  <a:lnTo>
                    <a:pt x="0" y="91"/>
                  </a:lnTo>
                  <a:close/>
                </a:path>
              </a:pathLst>
            </a:custGeom>
            <a:solidFill>
              <a:srgbClr val="78D278"/>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56" name="Freeform 2120"/>
            <p:cNvSpPr>
              <a:spLocks/>
            </p:cNvSpPr>
            <p:nvPr/>
          </p:nvSpPr>
          <p:spPr bwMode="auto">
            <a:xfrm>
              <a:off x="3249031" y="2720790"/>
              <a:ext cx="506189" cy="317612"/>
            </a:xfrm>
            <a:custGeom>
              <a:avLst/>
              <a:gdLst/>
              <a:ahLst/>
              <a:cxnLst>
                <a:cxn ang="0">
                  <a:pos x="78" y="414"/>
                </a:cxn>
                <a:cxn ang="0">
                  <a:pos x="79" y="402"/>
                </a:cxn>
                <a:cxn ang="0">
                  <a:pos x="133" y="351"/>
                </a:cxn>
                <a:cxn ang="0">
                  <a:pos x="163" y="315"/>
                </a:cxn>
                <a:cxn ang="0">
                  <a:pos x="194" y="351"/>
                </a:cxn>
                <a:cxn ang="0">
                  <a:pos x="287" y="313"/>
                </a:cxn>
                <a:cxn ang="0">
                  <a:pos x="329" y="307"/>
                </a:cxn>
                <a:cxn ang="0">
                  <a:pos x="351" y="279"/>
                </a:cxn>
                <a:cxn ang="0">
                  <a:pos x="387" y="136"/>
                </a:cxn>
                <a:cxn ang="0">
                  <a:pos x="427" y="153"/>
                </a:cxn>
                <a:cxn ang="0">
                  <a:pos x="503" y="0"/>
                </a:cxn>
                <a:cxn ang="0">
                  <a:pos x="562" y="32"/>
                </a:cxn>
                <a:cxn ang="0">
                  <a:pos x="572" y="5"/>
                </a:cxn>
                <a:cxn ang="0">
                  <a:pos x="600" y="13"/>
                </a:cxn>
                <a:cxn ang="0">
                  <a:pos x="654" y="60"/>
                </a:cxn>
                <a:cxn ang="0">
                  <a:pos x="635" y="106"/>
                </a:cxn>
                <a:cxn ang="0">
                  <a:pos x="642" y="127"/>
                </a:cxn>
                <a:cxn ang="0">
                  <a:pos x="665" y="117"/>
                </a:cxn>
                <a:cxn ang="0">
                  <a:pos x="682" y="138"/>
                </a:cxn>
                <a:cxn ang="0">
                  <a:pos x="764" y="165"/>
                </a:cxn>
                <a:cxn ang="0">
                  <a:pos x="688" y="161"/>
                </a:cxn>
                <a:cxn ang="0">
                  <a:pos x="768" y="231"/>
                </a:cxn>
                <a:cxn ang="0">
                  <a:pos x="718" y="224"/>
                </a:cxn>
                <a:cxn ang="0">
                  <a:pos x="819" y="288"/>
                </a:cxn>
                <a:cxn ang="0">
                  <a:pos x="844" y="332"/>
                </a:cxn>
                <a:cxn ang="0">
                  <a:pos x="827" y="326"/>
                </a:cxn>
                <a:cxn ang="0">
                  <a:pos x="823" y="338"/>
                </a:cxn>
                <a:cxn ang="0">
                  <a:pos x="492" y="401"/>
                </a:cxn>
                <a:cxn ang="0">
                  <a:pos x="216" y="435"/>
                </a:cxn>
                <a:cxn ang="0">
                  <a:pos x="0" y="463"/>
                </a:cxn>
                <a:cxn ang="0">
                  <a:pos x="78" y="414"/>
                </a:cxn>
                <a:cxn ang="0">
                  <a:pos x="78" y="414"/>
                </a:cxn>
              </a:cxnLst>
              <a:rect l="0" t="0" r="r" b="b"/>
              <a:pathLst>
                <a:path w="844" h="463">
                  <a:moveTo>
                    <a:pt x="78" y="414"/>
                  </a:moveTo>
                  <a:lnTo>
                    <a:pt x="79" y="402"/>
                  </a:lnTo>
                  <a:lnTo>
                    <a:pt x="133" y="351"/>
                  </a:lnTo>
                  <a:lnTo>
                    <a:pt x="163" y="315"/>
                  </a:lnTo>
                  <a:lnTo>
                    <a:pt x="194" y="351"/>
                  </a:lnTo>
                  <a:lnTo>
                    <a:pt x="287" y="313"/>
                  </a:lnTo>
                  <a:lnTo>
                    <a:pt x="329" y="307"/>
                  </a:lnTo>
                  <a:lnTo>
                    <a:pt x="351" y="279"/>
                  </a:lnTo>
                  <a:lnTo>
                    <a:pt x="387" y="136"/>
                  </a:lnTo>
                  <a:lnTo>
                    <a:pt x="427" y="153"/>
                  </a:lnTo>
                  <a:lnTo>
                    <a:pt x="503" y="0"/>
                  </a:lnTo>
                  <a:lnTo>
                    <a:pt x="562" y="32"/>
                  </a:lnTo>
                  <a:lnTo>
                    <a:pt x="572" y="5"/>
                  </a:lnTo>
                  <a:lnTo>
                    <a:pt x="600" y="13"/>
                  </a:lnTo>
                  <a:lnTo>
                    <a:pt x="654" y="60"/>
                  </a:lnTo>
                  <a:lnTo>
                    <a:pt x="635" y="106"/>
                  </a:lnTo>
                  <a:lnTo>
                    <a:pt x="642" y="127"/>
                  </a:lnTo>
                  <a:lnTo>
                    <a:pt x="665" y="117"/>
                  </a:lnTo>
                  <a:lnTo>
                    <a:pt x="682" y="138"/>
                  </a:lnTo>
                  <a:lnTo>
                    <a:pt x="764" y="165"/>
                  </a:lnTo>
                  <a:lnTo>
                    <a:pt x="688" y="161"/>
                  </a:lnTo>
                  <a:lnTo>
                    <a:pt x="768" y="231"/>
                  </a:lnTo>
                  <a:lnTo>
                    <a:pt x="718" y="224"/>
                  </a:lnTo>
                  <a:lnTo>
                    <a:pt x="819" y="288"/>
                  </a:lnTo>
                  <a:lnTo>
                    <a:pt x="844" y="332"/>
                  </a:lnTo>
                  <a:lnTo>
                    <a:pt x="827" y="326"/>
                  </a:lnTo>
                  <a:lnTo>
                    <a:pt x="823" y="338"/>
                  </a:lnTo>
                  <a:lnTo>
                    <a:pt x="492" y="401"/>
                  </a:lnTo>
                  <a:lnTo>
                    <a:pt x="216" y="435"/>
                  </a:lnTo>
                  <a:lnTo>
                    <a:pt x="0" y="463"/>
                  </a:lnTo>
                  <a:lnTo>
                    <a:pt x="78" y="414"/>
                  </a:lnTo>
                  <a:lnTo>
                    <a:pt x="78" y="414"/>
                  </a:lnTo>
                  <a:close/>
                </a:path>
              </a:pathLst>
            </a:custGeom>
            <a:solidFill>
              <a:srgbClr val="78D278"/>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57" name="Freeform 2121"/>
            <p:cNvSpPr>
              <a:spLocks/>
            </p:cNvSpPr>
            <p:nvPr/>
          </p:nvSpPr>
          <p:spPr bwMode="auto">
            <a:xfrm>
              <a:off x="3736146" y="2809944"/>
              <a:ext cx="29344" cy="76618"/>
            </a:xfrm>
            <a:custGeom>
              <a:avLst/>
              <a:gdLst/>
              <a:ahLst/>
              <a:cxnLst>
                <a:cxn ang="0">
                  <a:pos x="0" y="116"/>
                </a:cxn>
                <a:cxn ang="0">
                  <a:pos x="15" y="84"/>
                </a:cxn>
                <a:cxn ang="0">
                  <a:pos x="32" y="65"/>
                </a:cxn>
                <a:cxn ang="0">
                  <a:pos x="45" y="0"/>
                </a:cxn>
                <a:cxn ang="0">
                  <a:pos x="19" y="15"/>
                </a:cxn>
                <a:cxn ang="0">
                  <a:pos x="0" y="76"/>
                </a:cxn>
                <a:cxn ang="0">
                  <a:pos x="0" y="116"/>
                </a:cxn>
                <a:cxn ang="0">
                  <a:pos x="0" y="116"/>
                </a:cxn>
              </a:cxnLst>
              <a:rect l="0" t="0" r="r" b="b"/>
              <a:pathLst>
                <a:path w="45" h="116">
                  <a:moveTo>
                    <a:pt x="0" y="116"/>
                  </a:moveTo>
                  <a:lnTo>
                    <a:pt x="15" y="84"/>
                  </a:lnTo>
                  <a:lnTo>
                    <a:pt x="32" y="65"/>
                  </a:lnTo>
                  <a:lnTo>
                    <a:pt x="45" y="0"/>
                  </a:lnTo>
                  <a:lnTo>
                    <a:pt x="19" y="15"/>
                  </a:lnTo>
                  <a:lnTo>
                    <a:pt x="0" y="76"/>
                  </a:lnTo>
                  <a:lnTo>
                    <a:pt x="0" y="116"/>
                  </a:lnTo>
                  <a:lnTo>
                    <a:pt x="0" y="116"/>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58" name="Freeform 2124"/>
            <p:cNvSpPr>
              <a:spLocks/>
            </p:cNvSpPr>
            <p:nvPr/>
          </p:nvSpPr>
          <p:spPr bwMode="auto">
            <a:xfrm>
              <a:off x="3708270" y="2649744"/>
              <a:ext cx="68959" cy="125373"/>
            </a:xfrm>
            <a:custGeom>
              <a:avLst/>
              <a:gdLst/>
              <a:ahLst/>
              <a:cxnLst>
                <a:cxn ang="0">
                  <a:pos x="0" y="17"/>
                </a:cxn>
                <a:cxn ang="0">
                  <a:pos x="17" y="0"/>
                </a:cxn>
                <a:cxn ang="0">
                  <a:pos x="38" y="0"/>
                </a:cxn>
                <a:cxn ang="0">
                  <a:pos x="31" y="19"/>
                </a:cxn>
                <a:cxn ang="0">
                  <a:pos x="25" y="25"/>
                </a:cxn>
                <a:cxn ang="0">
                  <a:pos x="31" y="46"/>
                </a:cxn>
                <a:cxn ang="0">
                  <a:pos x="57" y="74"/>
                </a:cxn>
                <a:cxn ang="0">
                  <a:pos x="63" y="97"/>
                </a:cxn>
                <a:cxn ang="0">
                  <a:pos x="86" y="122"/>
                </a:cxn>
                <a:cxn ang="0">
                  <a:pos x="103" y="127"/>
                </a:cxn>
                <a:cxn ang="0">
                  <a:pos x="110" y="144"/>
                </a:cxn>
                <a:cxn ang="0">
                  <a:pos x="95" y="158"/>
                </a:cxn>
                <a:cxn ang="0">
                  <a:pos x="112" y="156"/>
                </a:cxn>
                <a:cxn ang="0">
                  <a:pos x="116" y="169"/>
                </a:cxn>
                <a:cxn ang="0">
                  <a:pos x="46" y="184"/>
                </a:cxn>
                <a:cxn ang="0">
                  <a:pos x="0" y="17"/>
                </a:cxn>
                <a:cxn ang="0">
                  <a:pos x="0" y="17"/>
                </a:cxn>
              </a:cxnLst>
              <a:rect l="0" t="0" r="r" b="b"/>
              <a:pathLst>
                <a:path w="116" h="184">
                  <a:moveTo>
                    <a:pt x="0" y="17"/>
                  </a:moveTo>
                  <a:lnTo>
                    <a:pt x="17" y="0"/>
                  </a:lnTo>
                  <a:lnTo>
                    <a:pt x="38" y="0"/>
                  </a:lnTo>
                  <a:lnTo>
                    <a:pt x="31" y="19"/>
                  </a:lnTo>
                  <a:lnTo>
                    <a:pt x="25" y="25"/>
                  </a:lnTo>
                  <a:lnTo>
                    <a:pt x="31" y="46"/>
                  </a:lnTo>
                  <a:lnTo>
                    <a:pt x="57" y="74"/>
                  </a:lnTo>
                  <a:lnTo>
                    <a:pt x="63" y="97"/>
                  </a:lnTo>
                  <a:lnTo>
                    <a:pt x="86" y="122"/>
                  </a:lnTo>
                  <a:lnTo>
                    <a:pt x="103" y="127"/>
                  </a:lnTo>
                  <a:lnTo>
                    <a:pt x="110" y="144"/>
                  </a:lnTo>
                  <a:lnTo>
                    <a:pt x="95" y="158"/>
                  </a:lnTo>
                  <a:lnTo>
                    <a:pt x="112" y="156"/>
                  </a:lnTo>
                  <a:lnTo>
                    <a:pt x="116" y="169"/>
                  </a:lnTo>
                  <a:lnTo>
                    <a:pt x="46" y="184"/>
                  </a:lnTo>
                  <a:lnTo>
                    <a:pt x="0" y="17"/>
                  </a:lnTo>
                  <a:lnTo>
                    <a:pt x="0" y="17"/>
                  </a:lnTo>
                  <a:close/>
                </a:path>
              </a:pathLst>
            </a:custGeom>
            <a:solidFill>
              <a:srgbClr val="78D278"/>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59" name="Freeform 2127"/>
            <p:cNvSpPr>
              <a:spLocks/>
            </p:cNvSpPr>
            <p:nvPr/>
          </p:nvSpPr>
          <p:spPr bwMode="auto">
            <a:xfrm>
              <a:off x="3423630" y="2145466"/>
              <a:ext cx="394680" cy="387263"/>
            </a:xfrm>
            <a:custGeom>
              <a:avLst/>
              <a:gdLst/>
              <a:ahLst/>
              <a:cxnLst>
                <a:cxn ang="0">
                  <a:pos x="20" y="517"/>
                </a:cxn>
                <a:cxn ang="0">
                  <a:pos x="443" y="439"/>
                </a:cxn>
                <a:cxn ang="0">
                  <a:pos x="488" y="487"/>
                </a:cxn>
                <a:cxn ang="0">
                  <a:pos x="530" y="508"/>
                </a:cxn>
                <a:cxn ang="0">
                  <a:pos x="623" y="540"/>
                </a:cxn>
                <a:cxn ang="0">
                  <a:pos x="631" y="565"/>
                </a:cxn>
                <a:cxn ang="0">
                  <a:pos x="646" y="530"/>
                </a:cxn>
                <a:cxn ang="0">
                  <a:pos x="648" y="483"/>
                </a:cxn>
                <a:cxn ang="0">
                  <a:pos x="631" y="392"/>
                </a:cxn>
                <a:cxn ang="0">
                  <a:pos x="631" y="297"/>
                </a:cxn>
                <a:cxn ang="0">
                  <a:pos x="585" y="158"/>
                </a:cxn>
                <a:cxn ang="0">
                  <a:pos x="577" y="97"/>
                </a:cxn>
                <a:cxn ang="0">
                  <a:pos x="549" y="0"/>
                </a:cxn>
                <a:cxn ang="0">
                  <a:pos x="412" y="32"/>
                </a:cxn>
                <a:cxn ang="0">
                  <a:pos x="336" y="112"/>
                </a:cxn>
                <a:cxn ang="0">
                  <a:pos x="332" y="133"/>
                </a:cxn>
                <a:cxn ang="0">
                  <a:pos x="289" y="181"/>
                </a:cxn>
                <a:cxn ang="0">
                  <a:pos x="300" y="198"/>
                </a:cxn>
                <a:cxn ang="0">
                  <a:pos x="309" y="211"/>
                </a:cxn>
                <a:cxn ang="0">
                  <a:pos x="302" y="215"/>
                </a:cxn>
                <a:cxn ang="0">
                  <a:pos x="315" y="234"/>
                </a:cxn>
                <a:cxn ang="0">
                  <a:pos x="317" y="251"/>
                </a:cxn>
                <a:cxn ang="0">
                  <a:pos x="275" y="291"/>
                </a:cxn>
                <a:cxn ang="0">
                  <a:pos x="212" y="308"/>
                </a:cxn>
                <a:cxn ang="0">
                  <a:pos x="197" y="319"/>
                </a:cxn>
                <a:cxn ang="0">
                  <a:pos x="174" y="310"/>
                </a:cxn>
                <a:cxn ang="0">
                  <a:pos x="104" y="318"/>
                </a:cxn>
                <a:cxn ang="0">
                  <a:pos x="53" y="338"/>
                </a:cxn>
                <a:cxn ang="0">
                  <a:pos x="53" y="365"/>
                </a:cxn>
                <a:cxn ang="0">
                  <a:pos x="62" y="382"/>
                </a:cxn>
                <a:cxn ang="0">
                  <a:pos x="70" y="382"/>
                </a:cxn>
                <a:cxn ang="0">
                  <a:pos x="77" y="403"/>
                </a:cxn>
                <a:cxn ang="0">
                  <a:pos x="64" y="414"/>
                </a:cxn>
                <a:cxn ang="0">
                  <a:pos x="58" y="433"/>
                </a:cxn>
                <a:cxn ang="0">
                  <a:pos x="0" y="487"/>
                </a:cxn>
                <a:cxn ang="0">
                  <a:pos x="20" y="517"/>
                </a:cxn>
                <a:cxn ang="0">
                  <a:pos x="20" y="517"/>
                </a:cxn>
              </a:cxnLst>
              <a:rect l="0" t="0" r="r" b="b"/>
              <a:pathLst>
                <a:path w="648" h="565">
                  <a:moveTo>
                    <a:pt x="20" y="517"/>
                  </a:moveTo>
                  <a:lnTo>
                    <a:pt x="443" y="439"/>
                  </a:lnTo>
                  <a:lnTo>
                    <a:pt x="488" y="487"/>
                  </a:lnTo>
                  <a:lnTo>
                    <a:pt x="530" y="508"/>
                  </a:lnTo>
                  <a:lnTo>
                    <a:pt x="623" y="540"/>
                  </a:lnTo>
                  <a:lnTo>
                    <a:pt x="631" y="565"/>
                  </a:lnTo>
                  <a:lnTo>
                    <a:pt x="646" y="530"/>
                  </a:lnTo>
                  <a:lnTo>
                    <a:pt x="648" y="483"/>
                  </a:lnTo>
                  <a:lnTo>
                    <a:pt x="631" y="392"/>
                  </a:lnTo>
                  <a:lnTo>
                    <a:pt x="631" y="297"/>
                  </a:lnTo>
                  <a:lnTo>
                    <a:pt x="585" y="158"/>
                  </a:lnTo>
                  <a:lnTo>
                    <a:pt x="577" y="97"/>
                  </a:lnTo>
                  <a:lnTo>
                    <a:pt x="549" y="0"/>
                  </a:lnTo>
                  <a:lnTo>
                    <a:pt x="412" y="32"/>
                  </a:lnTo>
                  <a:lnTo>
                    <a:pt x="336" y="112"/>
                  </a:lnTo>
                  <a:lnTo>
                    <a:pt x="332" y="133"/>
                  </a:lnTo>
                  <a:lnTo>
                    <a:pt x="289" y="181"/>
                  </a:lnTo>
                  <a:lnTo>
                    <a:pt x="300" y="198"/>
                  </a:lnTo>
                  <a:lnTo>
                    <a:pt x="309" y="211"/>
                  </a:lnTo>
                  <a:lnTo>
                    <a:pt x="302" y="215"/>
                  </a:lnTo>
                  <a:lnTo>
                    <a:pt x="315" y="234"/>
                  </a:lnTo>
                  <a:lnTo>
                    <a:pt x="317" y="251"/>
                  </a:lnTo>
                  <a:lnTo>
                    <a:pt x="275" y="291"/>
                  </a:lnTo>
                  <a:lnTo>
                    <a:pt x="212" y="308"/>
                  </a:lnTo>
                  <a:lnTo>
                    <a:pt x="197" y="319"/>
                  </a:lnTo>
                  <a:lnTo>
                    <a:pt x="174" y="310"/>
                  </a:lnTo>
                  <a:lnTo>
                    <a:pt x="104" y="318"/>
                  </a:lnTo>
                  <a:lnTo>
                    <a:pt x="53" y="338"/>
                  </a:lnTo>
                  <a:lnTo>
                    <a:pt x="53" y="365"/>
                  </a:lnTo>
                  <a:lnTo>
                    <a:pt x="62" y="382"/>
                  </a:lnTo>
                  <a:lnTo>
                    <a:pt x="70" y="382"/>
                  </a:lnTo>
                  <a:lnTo>
                    <a:pt x="77" y="403"/>
                  </a:lnTo>
                  <a:lnTo>
                    <a:pt x="64" y="414"/>
                  </a:lnTo>
                  <a:lnTo>
                    <a:pt x="58" y="433"/>
                  </a:lnTo>
                  <a:lnTo>
                    <a:pt x="0" y="487"/>
                  </a:lnTo>
                  <a:lnTo>
                    <a:pt x="20" y="517"/>
                  </a:lnTo>
                  <a:lnTo>
                    <a:pt x="20" y="517"/>
                  </a:lnTo>
                  <a:close/>
                </a:path>
              </a:pathLst>
            </a:custGeom>
            <a:solidFill>
              <a:srgbClr val="78D278"/>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60" name="Freeform 2128"/>
            <p:cNvSpPr>
              <a:spLocks/>
            </p:cNvSpPr>
            <p:nvPr/>
          </p:nvSpPr>
          <p:spPr bwMode="auto">
            <a:xfrm>
              <a:off x="3799237" y="2474222"/>
              <a:ext cx="124713" cy="82189"/>
            </a:xfrm>
            <a:custGeom>
              <a:avLst/>
              <a:gdLst/>
              <a:ahLst/>
              <a:cxnLst>
                <a:cxn ang="0">
                  <a:pos x="15" y="116"/>
                </a:cxn>
                <a:cxn ang="0">
                  <a:pos x="86" y="76"/>
                </a:cxn>
                <a:cxn ang="0">
                  <a:pos x="135" y="53"/>
                </a:cxn>
                <a:cxn ang="0">
                  <a:pos x="84" y="89"/>
                </a:cxn>
                <a:cxn ang="0">
                  <a:pos x="88" y="91"/>
                </a:cxn>
                <a:cxn ang="0">
                  <a:pos x="164" y="40"/>
                </a:cxn>
                <a:cxn ang="0">
                  <a:pos x="202" y="6"/>
                </a:cxn>
                <a:cxn ang="0">
                  <a:pos x="198" y="0"/>
                </a:cxn>
                <a:cxn ang="0">
                  <a:pos x="164" y="19"/>
                </a:cxn>
                <a:cxn ang="0">
                  <a:pos x="160" y="17"/>
                </a:cxn>
                <a:cxn ang="0">
                  <a:pos x="143" y="40"/>
                </a:cxn>
                <a:cxn ang="0">
                  <a:pos x="133" y="40"/>
                </a:cxn>
                <a:cxn ang="0">
                  <a:pos x="158" y="0"/>
                </a:cxn>
                <a:cxn ang="0">
                  <a:pos x="131" y="30"/>
                </a:cxn>
                <a:cxn ang="0">
                  <a:pos x="40" y="61"/>
                </a:cxn>
                <a:cxn ang="0">
                  <a:pos x="23" y="84"/>
                </a:cxn>
                <a:cxn ang="0">
                  <a:pos x="10" y="87"/>
                </a:cxn>
                <a:cxn ang="0">
                  <a:pos x="0" y="105"/>
                </a:cxn>
                <a:cxn ang="0">
                  <a:pos x="15" y="116"/>
                </a:cxn>
                <a:cxn ang="0">
                  <a:pos x="15" y="116"/>
                </a:cxn>
              </a:cxnLst>
              <a:rect l="0" t="0" r="r" b="b"/>
              <a:pathLst>
                <a:path w="202" h="116">
                  <a:moveTo>
                    <a:pt x="15" y="116"/>
                  </a:moveTo>
                  <a:lnTo>
                    <a:pt x="86" y="76"/>
                  </a:lnTo>
                  <a:lnTo>
                    <a:pt x="135" y="53"/>
                  </a:lnTo>
                  <a:lnTo>
                    <a:pt x="84" y="89"/>
                  </a:lnTo>
                  <a:lnTo>
                    <a:pt x="88" y="91"/>
                  </a:lnTo>
                  <a:lnTo>
                    <a:pt x="164" y="40"/>
                  </a:lnTo>
                  <a:lnTo>
                    <a:pt x="202" y="6"/>
                  </a:lnTo>
                  <a:lnTo>
                    <a:pt x="198" y="0"/>
                  </a:lnTo>
                  <a:lnTo>
                    <a:pt x="164" y="19"/>
                  </a:lnTo>
                  <a:lnTo>
                    <a:pt x="160" y="17"/>
                  </a:lnTo>
                  <a:lnTo>
                    <a:pt x="143" y="40"/>
                  </a:lnTo>
                  <a:lnTo>
                    <a:pt x="133" y="40"/>
                  </a:lnTo>
                  <a:lnTo>
                    <a:pt x="158" y="0"/>
                  </a:lnTo>
                  <a:lnTo>
                    <a:pt x="131" y="30"/>
                  </a:lnTo>
                  <a:lnTo>
                    <a:pt x="40" y="61"/>
                  </a:lnTo>
                  <a:lnTo>
                    <a:pt x="23" y="84"/>
                  </a:lnTo>
                  <a:lnTo>
                    <a:pt x="10" y="87"/>
                  </a:lnTo>
                  <a:lnTo>
                    <a:pt x="0" y="105"/>
                  </a:lnTo>
                  <a:lnTo>
                    <a:pt x="15" y="116"/>
                  </a:lnTo>
                  <a:lnTo>
                    <a:pt x="15" y="116"/>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BBEE"/>
                </a:solidFill>
                <a:effectLst/>
                <a:uLnTx/>
                <a:uFillTx/>
                <a:latin typeface="Times New Roman"/>
                <a:ea typeface="+mn-ea"/>
                <a:cs typeface="Arial" pitchFamily="34" charset="0"/>
              </a:endParaRPr>
            </a:p>
          </p:txBody>
        </p:sp>
        <p:sp>
          <p:nvSpPr>
            <p:cNvPr id="61" name="Freeform 2129"/>
            <p:cNvSpPr>
              <a:spLocks/>
            </p:cNvSpPr>
            <p:nvPr/>
          </p:nvSpPr>
          <p:spPr bwMode="auto">
            <a:xfrm>
              <a:off x="3805106" y="2389247"/>
              <a:ext cx="114443" cy="122587"/>
            </a:xfrm>
            <a:custGeom>
              <a:avLst/>
              <a:gdLst/>
              <a:ahLst/>
              <a:cxnLst>
                <a:cxn ang="0">
                  <a:pos x="17" y="127"/>
                </a:cxn>
                <a:cxn ang="0">
                  <a:pos x="15" y="174"/>
                </a:cxn>
                <a:cxn ang="0">
                  <a:pos x="30" y="171"/>
                </a:cxn>
                <a:cxn ang="0">
                  <a:pos x="66" y="144"/>
                </a:cxn>
                <a:cxn ang="0">
                  <a:pos x="78" y="121"/>
                </a:cxn>
                <a:cxn ang="0">
                  <a:pos x="85" y="127"/>
                </a:cxn>
                <a:cxn ang="0">
                  <a:pos x="135" y="114"/>
                </a:cxn>
                <a:cxn ang="0">
                  <a:pos x="137" y="104"/>
                </a:cxn>
                <a:cxn ang="0">
                  <a:pos x="144" y="108"/>
                </a:cxn>
                <a:cxn ang="0">
                  <a:pos x="154" y="100"/>
                </a:cxn>
                <a:cxn ang="0">
                  <a:pos x="169" y="98"/>
                </a:cxn>
                <a:cxn ang="0">
                  <a:pos x="188" y="89"/>
                </a:cxn>
                <a:cxn ang="0">
                  <a:pos x="169" y="0"/>
                </a:cxn>
                <a:cxn ang="0">
                  <a:pos x="0" y="36"/>
                </a:cxn>
                <a:cxn ang="0">
                  <a:pos x="17" y="127"/>
                </a:cxn>
                <a:cxn ang="0">
                  <a:pos x="17" y="127"/>
                </a:cxn>
              </a:cxnLst>
              <a:rect l="0" t="0" r="r" b="b"/>
              <a:pathLst>
                <a:path w="188" h="174">
                  <a:moveTo>
                    <a:pt x="17" y="127"/>
                  </a:moveTo>
                  <a:lnTo>
                    <a:pt x="15" y="174"/>
                  </a:lnTo>
                  <a:lnTo>
                    <a:pt x="30" y="171"/>
                  </a:lnTo>
                  <a:lnTo>
                    <a:pt x="66" y="144"/>
                  </a:lnTo>
                  <a:lnTo>
                    <a:pt x="78" y="121"/>
                  </a:lnTo>
                  <a:lnTo>
                    <a:pt x="85" y="127"/>
                  </a:lnTo>
                  <a:lnTo>
                    <a:pt x="135" y="114"/>
                  </a:lnTo>
                  <a:lnTo>
                    <a:pt x="137" y="104"/>
                  </a:lnTo>
                  <a:lnTo>
                    <a:pt x="144" y="108"/>
                  </a:lnTo>
                  <a:lnTo>
                    <a:pt x="154" y="100"/>
                  </a:lnTo>
                  <a:lnTo>
                    <a:pt x="169" y="98"/>
                  </a:lnTo>
                  <a:lnTo>
                    <a:pt x="188" y="89"/>
                  </a:lnTo>
                  <a:lnTo>
                    <a:pt x="169" y="0"/>
                  </a:lnTo>
                  <a:lnTo>
                    <a:pt x="0" y="36"/>
                  </a:lnTo>
                  <a:lnTo>
                    <a:pt x="17" y="127"/>
                  </a:lnTo>
                  <a:lnTo>
                    <a:pt x="17" y="127"/>
                  </a:lnTo>
                  <a:close/>
                </a:path>
              </a:pathLst>
            </a:custGeom>
            <a:solidFill>
              <a:srgbClr val="78D278"/>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BBEE"/>
                </a:solidFill>
                <a:effectLst/>
                <a:uLnTx/>
                <a:uFillTx/>
                <a:latin typeface="Times New Roman"/>
                <a:ea typeface="+mn-ea"/>
                <a:cs typeface="Arial" pitchFamily="34" charset="0"/>
              </a:endParaRPr>
            </a:p>
          </p:txBody>
        </p:sp>
        <p:sp>
          <p:nvSpPr>
            <p:cNvPr id="62" name="Freeform 2131"/>
            <p:cNvSpPr>
              <a:spLocks/>
            </p:cNvSpPr>
            <p:nvPr/>
          </p:nvSpPr>
          <p:spPr bwMode="auto">
            <a:xfrm>
              <a:off x="3805106" y="2298700"/>
              <a:ext cx="221549" cy="122587"/>
            </a:xfrm>
            <a:custGeom>
              <a:avLst/>
              <a:gdLst/>
              <a:ahLst/>
              <a:cxnLst>
                <a:cxn ang="0">
                  <a:pos x="0" y="169"/>
                </a:cxn>
                <a:cxn ang="0">
                  <a:pos x="169" y="133"/>
                </a:cxn>
                <a:cxn ang="0">
                  <a:pos x="199" y="123"/>
                </a:cxn>
                <a:cxn ang="0">
                  <a:pos x="211" y="127"/>
                </a:cxn>
                <a:cxn ang="0">
                  <a:pos x="224" y="153"/>
                </a:cxn>
                <a:cxn ang="0">
                  <a:pos x="243" y="157"/>
                </a:cxn>
                <a:cxn ang="0">
                  <a:pos x="254" y="178"/>
                </a:cxn>
                <a:cxn ang="0">
                  <a:pos x="266" y="180"/>
                </a:cxn>
                <a:cxn ang="0">
                  <a:pos x="279" y="159"/>
                </a:cxn>
                <a:cxn ang="0">
                  <a:pos x="285" y="142"/>
                </a:cxn>
                <a:cxn ang="0">
                  <a:pos x="298" y="165"/>
                </a:cxn>
                <a:cxn ang="0">
                  <a:pos x="365" y="144"/>
                </a:cxn>
                <a:cxn ang="0">
                  <a:pos x="361" y="119"/>
                </a:cxn>
                <a:cxn ang="0">
                  <a:pos x="342" y="87"/>
                </a:cxn>
                <a:cxn ang="0">
                  <a:pos x="332" y="83"/>
                </a:cxn>
                <a:cxn ang="0">
                  <a:pos x="321" y="85"/>
                </a:cxn>
                <a:cxn ang="0">
                  <a:pos x="323" y="91"/>
                </a:cxn>
                <a:cxn ang="0">
                  <a:pos x="338" y="93"/>
                </a:cxn>
                <a:cxn ang="0">
                  <a:pos x="344" y="123"/>
                </a:cxn>
                <a:cxn ang="0">
                  <a:pos x="317" y="134"/>
                </a:cxn>
                <a:cxn ang="0">
                  <a:pos x="279" y="110"/>
                </a:cxn>
                <a:cxn ang="0">
                  <a:pos x="266" y="83"/>
                </a:cxn>
                <a:cxn ang="0">
                  <a:pos x="249" y="76"/>
                </a:cxn>
                <a:cxn ang="0">
                  <a:pos x="249" y="83"/>
                </a:cxn>
                <a:cxn ang="0">
                  <a:pos x="232" y="68"/>
                </a:cxn>
                <a:cxn ang="0">
                  <a:pos x="245" y="49"/>
                </a:cxn>
                <a:cxn ang="0">
                  <a:pos x="256" y="32"/>
                </a:cxn>
                <a:cxn ang="0">
                  <a:pos x="235" y="0"/>
                </a:cxn>
                <a:cxn ang="0">
                  <a:pos x="199" y="26"/>
                </a:cxn>
                <a:cxn ang="0">
                  <a:pos x="78" y="57"/>
                </a:cxn>
                <a:cxn ang="0">
                  <a:pos x="0" y="74"/>
                </a:cxn>
                <a:cxn ang="0">
                  <a:pos x="0" y="169"/>
                </a:cxn>
                <a:cxn ang="0">
                  <a:pos x="0" y="169"/>
                </a:cxn>
              </a:cxnLst>
              <a:rect l="0" t="0" r="r" b="b"/>
              <a:pathLst>
                <a:path w="365" h="180">
                  <a:moveTo>
                    <a:pt x="0" y="169"/>
                  </a:moveTo>
                  <a:lnTo>
                    <a:pt x="169" y="133"/>
                  </a:lnTo>
                  <a:lnTo>
                    <a:pt x="199" y="123"/>
                  </a:lnTo>
                  <a:lnTo>
                    <a:pt x="211" y="127"/>
                  </a:lnTo>
                  <a:lnTo>
                    <a:pt x="224" y="153"/>
                  </a:lnTo>
                  <a:lnTo>
                    <a:pt x="243" y="157"/>
                  </a:lnTo>
                  <a:lnTo>
                    <a:pt x="254" y="178"/>
                  </a:lnTo>
                  <a:lnTo>
                    <a:pt x="266" y="180"/>
                  </a:lnTo>
                  <a:lnTo>
                    <a:pt x="279" y="159"/>
                  </a:lnTo>
                  <a:lnTo>
                    <a:pt x="285" y="142"/>
                  </a:lnTo>
                  <a:lnTo>
                    <a:pt x="298" y="165"/>
                  </a:lnTo>
                  <a:lnTo>
                    <a:pt x="365" y="144"/>
                  </a:lnTo>
                  <a:lnTo>
                    <a:pt x="361" y="119"/>
                  </a:lnTo>
                  <a:lnTo>
                    <a:pt x="342" y="87"/>
                  </a:lnTo>
                  <a:lnTo>
                    <a:pt x="332" y="83"/>
                  </a:lnTo>
                  <a:lnTo>
                    <a:pt x="321" y="85"/>
                  </a:lnTo>
                  <a:lnTo>
                    <a:pt x="323" y="91"/>
                  </a:lnTo>
                  <a:lnTo>
                    <a:pt x="338" y="93"/>
                  </a:lnTo>
                  <a:lnTo>
                    <a:pt x="344" y="123"/>
                  </a:lnTo>
                  <a:lnTo>
                    <a:pt x="317" y="134"/>
                  </a:lnTo>
                  <a:lnTo>
                    <a:pt x="279" y="110"/>
                  </a:lnTo>
                  <a:lnTo>
                    <a:pt x="266" y="83"/>
                  </a:lnTo>
                  <a:lnTo>
                    <a:pt x="249" y="76"/>
                  </a:lnTo>
                  <a:lnTo>
                    <a:pt x="249" y="83"/>
                  </a:lnTo>
                  <a:lnTo>
                    <a:pt x="232" y="68"/>
                  </a:lnTo>
                  <a:lnTo>
                    <a:pt x="245" y="49"/>
                  </a:lnTo>
                  <a:lnTo>
                    <a:pt x="256" y="32"/>
                  </a:lnTo>
                  <a:lnTo>
                    <a:pt x="235" y="0"/>
                  </a:lnTo>
                  <a:lnTo>
                    <a:pt x="199" y="26"/>
                  </a:lnTo>
                  <a:lnTo>
                    <a:pt x="78" y="57"/>
                  </a:lnTo>
                  <a:lnTo>
                    <a:pt x="0" y="74"/>
                  </a:lnTo>
                  <a:lnTo>
                    <a:pt x="0" y="169"/>
                  </a:lnTo>
                  <a:lnTo>
                    <a:pt x="0" y="169"/>
                  </a:lnTo>
                  <a:close/>
                </a:path>
              </a:pathLst>
            </a:custGeom>
            <a:solidFill>
              <a:srgbClr val="002060"/>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63" name="Freeform 2135"/>
            <p:cNvSpPr>
              <a:spLocks/>
            </p:cNvSpPr>
            <p:nvPr/>
          </p:nvSpPr>
          <p:spPr bwMode="auto">
            <a:xfrm>
              <a:off x="1674712" y="3082978"/>
              <a:ext cx="922877" cy="991840"/>
            </a:xfrm>
            <a:custGeom>
              <a:avLst/>
              <a:gdLst/>
              <a:ahLst/>
              <a:cxnLst>
                <a:cxn ang="0">
                  <a:pos x="0" y="563"/>
                </a:cxn>
                <a:cxn ang="0">
                  <a:pos x="415" y="601"/>
                </a:cxn>
                <a:cxn ang="0">
                  <a:pos x="472" y="0"/>
                </a:cxn>
                <a:cxn ang="0">
                  <a:pos x="803" y="19"/>
                </a:cxn>
                <a:cxn ang="0">
                  <a:pos x="791" y="277"/>
                </a:cxn>
                <a:cxn ang="0">
                  <a:pos x="824" y="304"/>
                </a:cxn>
                <a:cxn ang="0">
                  <a:pos x="854" y="304"/>
                </a:cxn>
                <a:cxn ang="0">
                  <a:pos x="879" y="329"/>
                </a:cxn>
                <a:cxn ang="0">
                  <a:pos x="928" y="340"/>
                </a:cxn>
                <a:cxn ang="0">
                  <a:pos x="1029" y="384"/>
                </a:cxn>
                <a:cxn ang="0">
                  <a:pos x="1046" y="365"/>
                </a:cxn>
                <a:cxn ang="0">
                  <a:pos x="1111" y="403"/>
                </a:cxn>
                <a:cxn ang="0">
                  <a:pos x="1196" y="401"/>
                </a:cxn>
                <a:cxn ang="0">
                  <a:pos x="1255" y="384"/>
                </a:cxn>
                <a:cxn ang="0">
                  <a:pos x="1337" y="369"/>
                </a:cxn>
                <a:cxn ang="0">
                  <a:pos x="1411" y="409"/>
                </a:cxn>
                <a:cxn ang="0">
                  <a:pos x="1423" y="422"/>
                </a:cxn>
                <a:cxn ang="0">
                  <a:pos x="1463" y="422"/>
                </a:cxn>
                <a:cxn ang="0">
                  <a:pos x="1470" y="635"/>
                </a:cxn>
                <a:cxn ang="0">
                  <a:pos x="1527" y="739"/>
                </a:cxn>
                <a:cxn ang="0">
                  <a:pos x="1506" y="821"/>
                </a:cxn>
                <a:cxn ang="0">
                  <a:pos x="1510" y="889"/>
                </a:cxn>
                <a:cxn ang="0">
                  <a:pos x="1485" y="924"/>
                </a:cxn>
                <a:cxn ang="0">
                  <a:pos x="1495" y="935"/>
                </a:cxn>
                <a:cxn ang="0">
                  <a:pos x="1432" y="954"/>
                </a:cxn>
                <a:cxn ang="0">
                  <a:pos x="1383" y="960"/>
                </a:cxn>
                <a:cxn ang="0">
                  <a:pos x="1392" y="924"/>
                </a:cxn>
                <a:cxn ang="0">
                  <a:pos x="1366" y="945"/>
                </a:cxn>
                <a:cxn ang="0">
                  <a:pos x="1367" y="986"/>
                </a:cxn>
                <a:cxn ang="0">
                  <a:pos x="1333" y="1030"/>
                </a:cxn>
                <a:cxn ang="0">
                  <a:pos x="1153" y="1121"/>
                </a:cxn>
                <a:cxn ang="0">
                  <a:pos x="1096" y="1180"/>
                </a:cxn>
                <a:cxn ang="0">
                  <a:pos x="1042" y="1308"/>
                </a:cxn>
                <a:cxn ang="0">
                  <a:pos x="1086" y="1439"/>
                </a:cxn>
                <a:cxn ang="0">
                  <a:pos x="1044" y="1439"/>
                </a:cxn>
                <a:cxn ang="0">
                  <a:pos x="848" y="1370"/>
                </a:cxn>
                <a:cxn ang="0">
                  <a:pos x="827" y="1313"/>
                </a:cxn>
                <a:cxn ang="0">
                  <a:pos x="807" y="1289"/>
                </a:cxn>
                <a:cxn ang="0">
                  <a:pos x="801" y="1213"/>
                </a:cxn>
                <a:cxn ang="0">
                  <a:pos x="763" y="1186"/>
                </a:cxn>
                <a:cxn ang="0">
                  <a:pos x="658" y="984"/>
                </a:cxn>
                <a:cxn ang="0">
                  <a:pos x="607" y="946"/>
                </a:cxn>
                <a:cxn ang="0">
                  <a:pos x="592" y="914"/>
                </a:cxn>
                <a:cxn ang="0">
                  <a:pos x="438" y="907"/>
                </a:cxn>
                <a:cxn ang="0">
                  <a:pos x="356" y="1002"/>
                </a:cxn>
                <a:cxn ang="0">
                  <a:pos x="217" y="903"/>
                </a:cxn>
                <a:cxn ang="0">
                  <a:pos x="175" y="766"/>
                </a:cxn>
                <a:cxn ang="0">
                  <a:pos x="42" y="639"/>
                </a:cxn>
                <a:cxn ang="0">
                  <a:pos x="27" y="597"/>
                </a:cxn>
                <a:cxn ang="0">
                  <a:pos x="8" y="591"/>
                </a:cxn>
                <a:cxn ang="0">
                  <a:pos x="0" y="563"/>
                </a:cxn>
                <a:cxn ang="0">
                  <a:pos x="0" y="563"/>
                </a:cxn>
              </a:cxnLst>
              <a:rect l="0" t="0" r="r" b="b"/>
              <a:pathLst>
                <a:path w="1527" h="1439">
                  <a:moveTo>
                    <a:pt x="0" y="563"/>
                  </a:moveTo>
                  <a:lnTo>
                    <a:pt x="415" y="601"/>
                  </a:lnTo>
                  <a:lnTo>
                    <a:pt x="472" y="0"/>
                  </a:lnTo>
                  <a:lnTo>
                    <a:pt x="803" y="19"/>
                  </a:lnTo>
                  <a:lnTo>
                    <a:pt x="791" y="277"/>
                  </a:lnTo>
                  <a:lnTo>
                    <a:pt x="824" y="304"/>
                  </a:lnTo>
                  <a:lnTo>
                    <a:pt x="854" y="304"/>
                  </a:lnTo>
                  <a:lnTo>
                    <a:pt x="879" y="329"/>
                  </a:lnTo>
                  <a:lnTo>
                    <a:pt x="928" y="340"/>
                  </a:lnTo>
                  <a:lnTo>
                    <a:pt x="1029" y="384"/>
                  </a:lnTo>
                  <a:lnTo>
                    <a:pt x="1046" y="365"/>
                  </a:lnTo>
                  <a:lnTo>
                    <a:pt x="1111" y="403"/>
                  </a:lnTo>
                  <a:lnTo>
                    <a:pt x="1196" y="401"/>
                  </a:lnTo>
                  <a:lnTo>
                    <a:pt x="1255" y="384"/>
                  </a:lnTo>
                  <a:lnTo>
                    <a:pt x="1337" y="369"/>
                  </a:lnTo>
                  <a:lnTo>
                    <a:pt x="1411" y="409"/>
                  </a:lnTo>
                  <a:lnTo>
                    <a:pt x="1423" y="422"/>
                  </a:lnTo>
                  <a:lnTo>
                    <a:pt x="1463" y="422"/>
                  </a:lnTo>
                  <a:lnTo>
                    <a:pt x="1470" y="635"/>
                  </a:lnTo>
                  <a:lnTo>
                    <a:pt x="1527" y="739"/>
                  </a:lnTo>
                  <a:lnTo>
                    <a:pt x="1506" y="821"/>
                  </a:lnTo>
                  <a:lnTo>
                    <a:pt x="1510" y="889"/>
                  </a:lnTo>
                  <a:lnTo>
                    <a:pt x="1485" y="924"/>
                  </a:lnTo>
                  <a:lnTo>
                    <a:pt x="1495" y="935"/>
                  </a:lnTo>
                  <a:lnTo>
                    <a:pt x="1432" y="954"/>
                  </a:lnTo>
                  <a:lnTo>
                    <a:pt x="1383" y="960"/>
                  </a:lnTo>
                  <a:lnTo>
                    <a:pt x="1392" y="924"/>
                  </a:lnTo>
                  <a:lnTo>
                    <a:pt x="1366" y="945"/>
                  </a:lnTo>
                  <a:lnTo>
                    <a:pt x="1367" y="986"/>
                  </a:lnTo>
                  <a:lnTo>
                    <a:pt x="1333" y="1030"/>
                  </a:lnTo>
                  <a:lnTo>
                    <a:pt x="1153" y="1121"/>
                  </a:lnTo>
                  <a:lnTo>
                    <a:pt x="1096" y="1180"/>
                  </a:lnTo>
                  <a:lnTo>
                    <a:pt x="1042" y="1308"/>
                  </a:lnTo>
                  <a:lnTo>
                    <a:pt x="1086" y="1439"/>
                  </a:lnTo>
                  <a:lnTo>
                    <a:pt x="1044" y="1439"/>
                  </a:lnTo>
                  <a:lnTo>
                    <a:pt x="848" y="1370"/>
                  </a:lnTo>
                  <a:lnTo>
                    <a:pt x="827" y="1313"/>
                  </a:lnTo>
                  <a:lnTo>
                    <a:pt x="807" y="1289"/>
                  </a:lnTo>
                  <a:lnTo>
                    <a:pt x="801" y="1213"/>
                  </a:lnTo>
                  <a:lnTo>
                    <a:pt x="763" y="1186"/>
                  </a:lnTo>
                  <a:lnTo>
                    <a:pt x="658" y="984"/>
                  </a:lnTo>
                  <a:lnTo>
                    <a:pt x="607" y="946"/>
                  </a:lnTo>
                  <a:lnTo>
                    <a:pt x="592" y="914"/>
                  </a:lnTo>
                  <a:lnTo>
                    <a:pt x="438" y="907"/>
                  </a:lnTo>
                  <a:lnTo>
                    <a:pt x="356" y="1002"/>
                  </a:lnTo>
                  <a:lnTo>
                    <a:pt x="217" y="903"/>
                  </a:lnTo>
                  <a:lnTo>
                    <a:pt x="175" y="766"/>
                  </a:lnTo>
                  <a:lnTo>
                    <a:pt x="42" y="639"/>
                  </a:lnTo>
                  <a:lnTo>
                    <a:pt x="27" y="597"/>
                  </a:lnTo>
                  <a:lnTo>
                    <a:pt x="8" y="591"/>
                  </a:lnTo>
                  <a:lnTo>
                    <a:pt x="0" y="563"/>
                  </a:lnTo>
                  <a:lnTo>
                    <a:pt x="0" y="563"/>
                  </a:lnTo>
                  <a:close/>
                </a:path>
              </a:pathLst>
            </a:custGeom>
            <a:solidFill>
              <a:srgbClr val="78D278"/>
            </a:solidFill>
            <a:ln w="12700" cap="flat" cmpd="sng">
              <a:solidFill>
                <a:srgbClr val="FFFFFF"/>
              </a:solidFill>
              <a:prstDash val="solid"/>
              <a:round/>
              <a:headEnd type="none" w="med" len="med"/>
              <a:tailEnd type="none" w="med" len="me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64" name="Freeform 2088"/>
            <p:cNvSpPr>
              <a:spLocks/>
            </p:cNvSpPr>
            <p:nvPr/>
          </p:nvSpPr>
          <p:spPr bwMode="auto">
            <a:xfrm>
              <a:off x="663800" y="2300092"/>
              <a:ext cx="525263" cy="993233"/>
            </a:xfrm>
            <a:custGeom>
              <a:avLst/>
              <a:gdLst/>
              <a:ahLst/>
              <a:cxnLst>
                <a:cxn ang="0">
                  <a:pos x="29" y="293"/>
                </a:cxn>
                <a:cxn ang="0">
                  <a:pos x="4" y="405"/>
                </a:cxn>
                <a:cxn ang="0">
                  <a:pos x="87" y="586"/>
                </a:cxn>
                <a:cxn ang="0">
                  <a:pos x="103" y="574"/>
                </a:cxn>
                <a:cxn ang="0">
                  <a:pos x="129" y="650"/>
                </a:cxn>
                <a:cxn ang="0">
                  <a:pos x="87" y="597"/>
                </a:cxn>
                <a:cxn ang="0">
                  <a:pos x="78" y="681"/>
                </a:cxn>
                <a:cxn ang="0">
                  <a:pos x="125" y="732"/>
                </a:cxn>
                <a:cxn ang="0">
                  <a:pos x="93" y="803"/>
                </a:cxn>
                <a:cxn ang="0">
                  <a:pos x="184" y="994"/>
                </a:cxn>
                <a:cxn ang="0">
                  <a:pos x="164" y="1065"/>
                </a:cxn>
                <a:cxn ang="0">
                  <a:pos x="283" y="1120"/>
                </a:cxn>
                <a:cxn ang="0">
                  <a:pos x="327" y="1177"/>
                </a:cxn>
                <a:cxn ang="0">
                  <a:pos x="378" y="1196"/>
                </a:cxn>
                <a:cxn ang="0">
                  <a:pos x="378" y="1230"/>
                </a:cxn>
                <a:cxn ang="0">
                  <a:pos x="411" y="1238"/>
                </a:cxn>
                <a:cxn ang="0">
                  <a:pos x="481" y="1348"/>
                </a:cxn>
                <a:cxn ang="0">
                  <a:pos x="481" y="1426"/>
                </a:cxn>
                <a:cxn ang="0">
                  <a:pos x="789" y="1443"/>
                </a:cxn>
                <a:cxn ang="0">
                  <a:pos x="770" y="1413"/>
                </a:cxn>
                <a:cxn ang="0">
                  <a:pos x="779" y="1365"/>
                </a:cxn>
                <a:cxn ang="0">
                  <a:pos x="829" y="1287"/>
                </a:cxn>
                <a:cxn ang="0">
                  <a:pos x="865" y="1264"/>
                </a:cxn>
                <a:cxn ang="0">
                  <a:pos x="844" y="1236"/>
                </a:cxn>
                <a:cxn ang="0">
                  <a:pos x="831" y="1160"/>
                </a:cxn>
                <a:cxn ang="0">
                  <a:pos x="388" y="497"/>
                </a:cxn>
                <a:cxn ang="0">
                  <a:pos x="492" y="113"/>
                </a:cxn>
                <a:cxn ang="0">
                  <a:pos x="82" y="0"/>
                </a:cxn>
                <a:cxn ang="0">
                  <a:pos x="70" y="23"/>
                </a:cxn>
                <a:cxn ang="0">
                  <a:pos x="0" y="192"/>
                </a:cxn>
                <a:cxn ang="0">
                  <a:pos x="29" y="293"/>
                </a:cxn>
                <a:cxn ang="0">
                  <a:pos x="29" y="293"/>
                </a:cxn>
              </a:cxnLst>
              <a:rect l="0" t="0" r="r" b="b"/>
              <a:pathLst>
                <a:path w="865" h="1443">
                  <a:moveTo>
                    <a:pt x="29" y="293"/>
                  </a:moveTo>
                  <a:lnTo>
                    <a:pt x="4" y="405"/>
                  </a:lnTo>
                  <a:lnTo>
                    <a:pt x="87" y="586"/>
                  </a:lnTo>
                  <a:lnTo>
                    <a:pt x="103" y="574"/>
                  </a:lnTo>
                  <a:lnTo>
                    <a:pt x="129" y="650"/>
                  </a:lnTo>
                  <a:lnTo>
                    <a:pt x="87" y="597"/>
                  </a:lnTo>
                  <a:lnTo>
                    <a:pt x="78" y="681"/>
                  </a:lnTo>
                  <a:lnTo>
                    <a:pt x="125" y="732"/>
                  </a:lnTo>
                  <a:lnTo>
                    <a:pt x="93" y="803"/>
                  </a:lnTo>
                  <a:lnTo>
                    <a:pt x="184" y="994"/>
                  </a:lnTo>
                  <a:lnTo>
                    <a:pt x="164" y="1065"/>
                  </a:lnTo>
                  <a:lnTo>
                    <a:pt x="283" y="1120"/>
                  </a:lnTo>
                  <a:lnTo>
                    <a:pt x="327" y="1177"/>
                  </a:lnTo>
                  <a:lnTo>
                    <a:pt x="378" y="1196"/>
                  </a:lnTo>
                  <a:lnTo>
                    <a:pt x="378" y="1230"/>
                  </a:lnTo>
                  <a:lnTo>
                    <a:pt x="411" y="1238"/>
                  </a:lnTo>
                  <a:lnTo>
                    <a:pt x="481" y="1348"/>
                  </a:lnTo>
                  <a:lnTo>
                    <a:pt x="481" y="1426"/>
                  </a:lnTo>
                  <a:lnTo>
                    <a:pt x="789" y="1443"/>
                  </a:lnTo>
                  <a:lnTo>
                    <a:pt x="770" y="1413"/>
                  </a:lnTo>
                  <a:lnTo>
                    <a:pt x="779" y="1365"/>
                  </a:lnTo>
                  <a:lnTo>
                    <a:pt x="829" y="1287"/>
                  </a:lnTo>
                  <a:lnTo>
                    <a:pt x="865" y="1264"/>
                  </a:lnTo>
                  <a:lnTo>
                    <a:pt x="844" y="1236"/>
                  </a:lnTo>
                  <a:lnTo>
                    <a:pt x="831" y="1160"/>
                  </a:lnTo>
                  <a:lnTo>
                    <a:pt x="388" y="497"/>
                  </a:lnTo>
                  <a:lnTo>
                    <a:pt x="492" y="113"/>
                  </a:lnTo>
                  <a:lnTo>
                    <a:pt x="82" y="0"/>
                  </a:lnTo>
                  <a:lnTo>
                    <a:pt x="70" y="23"/>
                  </a:lnTo>
                  <a:lnTo>
                    <a:pt x="0" y="192"/>
                  </a:lnTo>
                  <a:lnTo>
                    <a:pt x="29" y="293"/>
                  </a:lnTo>
                  <a:lnTo>
                    <a:pt x="29" y="293"/>
                  </a:lnTo>
                  <a:close/>
                </a:path>
              </a:pathLst>
            </a:custGeom>
            <a:solidFill>
              <a:srgbClr val="78D278"/>
            </a:solidFill>
            <a:ln w="12700" cap="flat" cmpd="sng">
              <a:solidFill>
                <a:srgbClr val="FFFFFF"/>
              </a:solidFill>
              <a:prstDash val="solid"/>
              <a:round/>
              <a:headEnd type="none" w="med" len="med"/>
              <a:tailEnd type="none" w="med" len="me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charset="0"/>
              </a:endParaRPr>
            </a:p>
          </p:txBody>
        </p:sp>
      </p:grpSp>
      <p:sp>
        <p:nvSpPr>
          <p:cNvPr id="95" name="Rectangle 94"/>
          <p:cNvSpPr/>
          <p:nvPr/>
        </p:nvSpPr>
        <p:spPr>
          <a:xfrm>
            <a:off x="8704650" y="1172085"/>
            <a:ext cx="4321647" cy="4524315"/>
          </a:xfrm>
          <a:prstGeom prst="rect">
            <a:avLst/>
          </a:prstGeom>
        </p:spPr>
        <p:txBody>
          <a:bodyPr wrap="square">
            <a:spAutoFit/>
          </a:bodyPr>
          <a:lstStyle/>
          <a:p>
            <a:pPr marL="342900" indent="-342900">
              <a:buFont typeface="Arial" panose="020B0604020202020204" pitchFamily="34" charset="0"/>
              <a:buChar char="•"/>
            </a:pPr>
            <a:r>
              <a:rPr lang="en-GB" sz="2400" dirty="0">
                <a:latin typeface="+mj-lt"/>
                <a:ea typeface="Calibri" panose="020F0502020204030204" pitchFamily="34" charset="0"/>
                <a:cs typeface="Times New Roman" panose="02020603050405020304" pitchFamily="18" charset="0"/>
              </a:rPr>
              <a:t>California</a:t>
            </a:r>
            <a:endParaRPr lang="en-US" sz="2400" dirty="0">
              <a:latin typeface="+mj-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400" dirty="0">
                <a:latin typeface="+mj-lt"/>
                <a:ea typeface="Calibri" panose="020F0502020204030204" pitchFamily="34" charset="0"/>
                <a:cs typeface="Times New Roman" panose="02020603050405020304" pitchFamily="18" charset="0"/>
              </a:rPr>
              <a:t>Connecticut</a:t>
            </a:r>
            <a:endParaRPr lang="en-US" sz="2400" dirty="0">
              <a:latin typeface="+mj-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400" dirty="0">
                <a:latin typeface="+mj-lt"/>
                <a:ea typeface="Calibri" panose="020F0502020204030204" pitchFamily="34" charset="0"/>
                <a:cs typeface="Times New Roman" panose="02020603050405020304" pitchFamily="18" charset="0"/>
              </a:rPr>
              <a:t>Delaware</a:t>
            </a:r>
            <a:endParaRPr lang="en-US" sz="2400" dirty="0">
              <a:latin typeface="+mj-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400" dirty="0">
                <a:latin typeface="+mj-lt"/>
                <a:ea typeface="Calibri" panose="020F0502020204030204" pitchFamily="34" charset="0"/>
                <a:cs typeface="Times New Roman" panose="02020603050405020304" pitchFamily="18" charset="0"/>
              </a:rPr>
              <a:t>Georgia</a:t>
            </a:r>
            <a:endParaRPr lang="en-US" sz="2400" dirty="0">
              <a:latin typeface="+mj-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400" dirty="0">
                <a:latin typeface="+mj-lt"/>
                <a:ea typeface="Calibri" panose="020F0502020204030204" pitchFamily="34" charset="0"/>
                <a:cs typeface="Times New Roman" panose="02020603050405020304" pitchFamily="18" charset="0"/>
              </a:rPr>
              <a:t>Kansas</a:t>
            </a:r>
            <a:endParaRPr lang="en-US" sz="2400" dirty="0">
              <a:latin typeface="+mj-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400" dirty="0">
                <a:latin typeface="+mj-lt"/>
                <a:ea typeface="Calibri" panose="020F0502020204030204" pitchFamily="34" charset="0"/>
                <a:cs typeface="Times New Roman" panose="02020603050405020304" pitchFamily="18" charset="0"/>
              </a:rPr>
              <a:t>Minnesota</a:t>
            </a:r>
            <a:endParaRPr lang="en-US" sz="2400" dirty="0">
              <a:latin typeface="+mj-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400" dirty="0">
                <a:latin typeface="+mj-lt"/>
                <a:ea typeface="Calibri" panose="020F0502020204030204" pitchFamily="34" charset="0"/>
                <a:cs typeface="Times New Roman" panose="02020603050405020304" pitchFamily="18" charset="0"/>
              </a:rPr>
              <a:t>Montana</a:t>
            </a:r>
            <a:endParaRPr lang="en-US" sz="2400" dirty="0">
              <a:latin typeface="+mj-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400" dirty="0">
                <a:latin typeface="+mj-lt"/>
                <a:ea typeface="Calibri" panose="020F0502020204030204" pitchFamily="34" charset="0"/>
                <a:cs typeface="Times New Roman" panose="02020603050405020304" pitchFamily="18" charset="0"/>
              </a:rPr>
              <a:t>New York</a:t>
            </a:r>
            <a:endParaRPr lang="en-US" sz="2400" dirty="0">
              <a:latin typeface="+mj-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400" dirty="0">
                <a:latin typeface="+mj-lt"/>
                <a:ea typeface="Calibri" panose="020F0502020204030204" pitchFamily="34" charset="0"/>
                <a:cs typeface="Times New Roman" panose="02020603050405020304" pitchFamily="18" charset="0"/>
              </a:rPr>
              <a:t>Ohio</a:t>
            </a:r>
            <a:endParaRPr lang="en-US" sz="2400" dirty="0">
              <a:latin typeface="+mj-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400" dirty="0">
                <a:latin typeface="+mj-lt"/>
                <a:ea typeface="Calibri" panose="020F0502020204030204" pitchFamily="34" charset="0"/>
                <a:cs typeface="Times New Roman" panose="02020603050405020304" pitchFamily="18" charset="0"/>
              </a:rPr>
              <a:t>Texas</a:t>
            </a:r>
            <a:endParaRPr lang="en-US" sz="2400" dirty="0">
              <a:latin typeface="+mj-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400" dirty="0">
                <a:latin typeface="+mj-lt"/>
                <a:ea typeface="Calibri" panose="020F0502020204030204" pitchFamily="34" charset="0"/>
                <a:cs typeface="Times New Roman" panose="02020603050405020304" pitchFamily="18" charset="0"/>
              </a:rPr>
              <a:t>Virginia</a:t>
            </a:r>
            <a:endParaRPr lang="en-US" sz="2400" dirty="0">
              <a:latin typeface="+mj-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400" dirty="0">
                <a:latin typeface="+mj-lt"/>
                <a:ea typeface="Calibri" panose="020F0502020204030204" pitchFamily="34" charset="0"/>
                <a:cs typeface="Times New Roman" panose="02020603050405020304" pitchFamily="18" charset="0"/>
              </a:rPr>
              <a:t>Wisconsin</a:t>
            </a:r>
            <a:endParaRPr lang="en-US" sz="2400" dirty="0">
              <a:latin typeface="+mj-lt"/>
              <a:ea typeface="Calibri" panose="020F0502020204030204" pitchFamily="34" charset="0"/>
              <a:cs typeface="Times New Roman" panose="02020603050405020304" pitchFamily="18" charset="0"/>
            </a:endParaRPr>
          </a:p>
        </p:txBody>
      </p:sp>
      <p:sp>
        <p:nvSpPr>
          <p:cNvPr id="97" name="Title 5"/>
          <p:cNvSpPr txBox="1">
            <a:spLocks/>
          </p:cNvSpPr>
          <p:nvPr/>
        </p:nvSpPr>
        <p:spPr>
          <a:xfrm>
            <a:off x="244929" y="285165"/>
            <a:ext cx="11947071" cy="1356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chemeClr val="accent6">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a:solidFill>
                  <a:srgbClr val="818183">
                    <a:lumMod val="50000"/>
                  </a:srgbClr>
                </a:solidFill>
                <a:latin typeface="Corbel" panose="020B0503020204020204"/>
              </a:rPr>
              <a:t>Accenture has helped 12 states implement ERPs</a:t>
            </a:r>
            <a:endParaRPr kumimoji="0" lang="en-US" sz="4000" b="1" i="0" u="none" strike="noStrike" kern="1200" cap="none" spc="0" normalizeH="0" baseline="0" noProof="0" dirty="0">
              <a:ln>
                <a:noFill/>
              </a:ln>
              <a:solidFill>
                <a:srgbClr val="818183">
                  <a:lumMod val="50000"/>
                </a:srgbClr>
              </a:solidFill>
              <a:effectLst/>
              <a:uLnTx/>
              <a:uFillTx/>
              <a:latin typeface="Corbel" panose="020B0503020204020204"/>
              <a:ea typeface="+mj-ea"/>
              <a:cs typeface="+mj-cs"/>
            </a:endParaRPr>
          </a:p>
        </p:txBody>
      </p:sp>
    </p:spTree>
    <p:extLst>
      <p:ext uri="{BB962C8B-B14F-4D97-AF65-F5344CB8AC3E}">
        <p14:creationId xmlns:p14="http://schemas.microsoft.com/office/powerpoint/2010/main" val="26575501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1007" y="3092904"/>
            <a:ext cx="11723570" cy="672193"/>
          </a:xfrm>
        </p:spPr>
        <p:txBody>
          <a:bodyPr>
            <a:normAutofit/>
          </a:bodyPr>
          <a:lstStyle/>
          <a:p>
            <a:pPr algn="ctr"/>
            <a:r>
              <a:rPr lang="en-US" sz="3200" b="1" dirty="0">
                <a:solidFill>
                  <a:schemeClr val="accent6">
                    <a:lumMod val="50000"/>
                  </a:schemeClr>
                </a:solidFill>
              </a:rPr>
              <a:t>The One Washington Blueprint</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8EC599-E9BA-49DE-9E9C-9696BB627D2A}"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640695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$126M of Project Spending Subject to IT Pool</a:t>
            </a:r>
            <a:br>
              <a:rPr lang="en-US" dirty="0" smtClean="0"/>
            </a:br>
            <a:r>
              <a:rPr lang="en-US" sz="2800" dirty="0" smtClean="0"/>
              <a:t>(OFM/OCIO can “opt in” others at any time)</a:t>
            </a:r>
            <a:endParaRPr lang="en-US" dirty="0"/>
          </a:p>
        </p:txBody>
      </p:sp>
      <p:sp>
        <p:nvSpPr>
          <p:cNvPr id="6" name="Content Placeholder 5"/>
          <p:cNvSpPr>
            <a:spLocks noGrp="1"/>
          </p:cNvSpPr>
          <p:nvPr>
            <p:ph sz="half" idx="1"/>
          </p:nvPr>
        </p:nvSpPr>
        <p:spPr/>
        <p:txBody>
          <a:bodyPr>
            <a:normAutofit lnSpcReduction="10000"/>
          </a:bodyPr>
          <a:lstStyle/>
          <a:p>
            <a:pPr lvl="0"/>
            <a:r>
              <a:rPr lang="en-US" sz="1600" b="1" dirty="0" smtClean="0"/>
              <a:t>*DSB </a:t>
            </a:r>
            <a:r>
              <a:rPr lang="en-US" sz="1600" b="1" dirty="0"/>
              <a:t>– Business Management </a:t>
            </a:r>
            <a:r>
              <a:rPr lang="en-US" sz="1600" b="1" dirty="0" smtClean="0"/>
              <a:t>System</a:t>
            </a:r>
          </a:p>
          <a:p>
            <a:pPr lvl="0"/>
            <a:r>
              <a:rPr lang="en-US" sz="1600" b="1" dirty="0" smtClean="0"/>
              <a:t>*SEC </a:t>
            </a:r>
            <a:r>
              <a:rPr lang="en-US" sz="1600" b="1" dirty="0"/>
              <a:t>– Modernize Elections </a:t>
            </a:r>
            <a:r>
              <a:rPr lang="en-US" sz="1600" b="1" dirty="0" smtClean="0"/>
              <a:t>System</a:t>
            </a:r>
          </a:p>
          <a:p>
            <a:pPr lvl="0"/>
            <a:r>
              <a:rPr lang="en-US" sz="1600" b="1" dirty="0" smtClean="0"/>
              <a:t>*OSPI </a:t>
            </a:r>
            <a:r>
              <a:rPr lang="en-US" sz="1600" b="1" dirty="0"/>
              <a:t>– School Financial System </a:t>
            </a:r>
            <a:r>
              <a:rPr lang="en-US" sz="1600" b="1" dirty="0" smtClean="0"/>
              <a:t>Redesign</a:t>
            </a:r>
          </a:p>
          <a:p>
            <a:pPr lvl="0"/>
            <a:r>
              <a:rPr lang="en-US" sz="1600" dirty="0"/>
              <a:t>BVFFO - Pension and Benefit Tracking System</a:t>
            </a:r>
          </a:p>
          <a:p>
            <a:pPr lvl="0"/>
            <a:r>
              <a:rPr lang="en-US" sz="1600" dirty="0"/>
              <a:t>DEL - Procure Time and Attendance System</a:t>
            </a:r>
          </a:p>
          <a:p>
            <a:pPr lvl="0"/>
            <a:r>
              <a:rPr lang="en-US" sz="1600" dirty="0"/>
              <a:t>DES - Risk Management System</a:t>
            </a:r>
          </a:p>
          <a:p>
            <a:pPr lvl="0"/>
            <a:r>
              <a:rPr lang="en-US" sz="1600" dirty="0"/>
              <a:t>DOC - IT Business Solutions</a:t>
            </a:r>
          </a:p>
          <a:p>
            <a:pPr lvl="0"/>
            <a:r>
              <a:rPr lang="en-US" sz="1600" dirty="0"/>
              <a:t>DSHS-ESA - Continue ESAR Architectural Development</a:t>
            </a:r>
          </a:p>
          <a:p>
            <a:pPr lvl="0"/>
            <a:r>
              <a:rPr lang="en-US" sz="1600" dirty="0"/>
              <a:t>DSHS-LTC – </a:t>
            </a:r>
            <a:r>
              <a:rPr lang="en-US" sz="1600" dirty="0" err="1"/>
              <a:t>IPOne</a:t>
            </a:r>
            <a:r>
              <a:rPr lang="en-US" sz="1600" dirty="0"/>
              <a:t> Overtime Completion</a:t>
            </a:r>
          </a:p>
          <a:p>
            <a:pPr lvl="0"/>
            <a:r>
              <a:rPr lang="en-US" sz="1600" dirty="0"/>
              <a:t>ESD - UTAB Agile Implementation</a:t>
            </a:r>
          </a:p>
          <a:p>
            <a:pPr lvl="0"/>
            <a:r>
              <a:rPr lang="en-US" sz="1600" dirty="0"/>
              <a:t>HCA - ACA Employer Shared Responsibility</a:t>
            </a:r>
          </a:p>
          <a:p>
            <a:pPr lvl="0"/>
            <a:r>
              <a:rPr lang="en-US" sz="1600" dirty="0"/>
              <a:t>HCA - Provider Credentialing System</a:t>
            </a:r>
          </a:p>
          <a:p>
            <a:pPr lvl="0"/>
            <a:r>
              <a:rPr lang="en-US" sz="1600" dirty="0"/>
              <a:t>HCA - </a:t>
            </a:r>
            <a:r>
              <a:rPr lang="en-US" sz="1600" dirty="0" err="1"/>
              <a:t>ProviderOne</a:t>
            </a:r>
            <a:r>
              <a:rPr lang="en-US" sz="1600" dirty="0"/>
              <a:t> CORE Operating </a:t>
            </a:r>
            <a:r>
              <a:rPr lang="en-US" sz="1600" dirty="0" smtClean="0"/>
              <a:t>Rules</a:t>
            </a:r>
            <a:endParaRPr lang="en-US" sz="1600" dirty="0"/>
          </a:p>
        </p:txBody>
      </p:sp>
      <p:sp>
        <p:nvSpPr>
          <p:cNvPr id="7" name="Content Placeholder 6"/>
          <p:cNvSpPr>
            <a:spLocks noGrp="1"/>
          </p:cNvSpPr>
          <p:nvPr>
            <p:ph sz="half" idx="2"/>
          </p:nvPr>
        </p:nvSpPr>
        <p:spPr/>
        <p:txBody>
          <a:bodyPr>
            <a:normAutofit lnSpcReduction="10000"/>
          </a:bodyPr>
          <a:lstStyle/>
          <a:p>
            <a:pPr lvl="0"/>
            <a:r>
              <a:rPr lang="en-US" sz="1600" dirty="0"/>
              <a:t>HCA – </a:t>
            </a:r>
            <a:r>
              <a:rPr lang="en-US" sz="1600" dirty="0" err="1"/>
              <a:t>ProviderOne</a:t>
            </a:r>
            <a:r>
              <a:rPr lang="en-US" sz="1600" dirty="0"/>
              <a:t> DSHS Provider OT </a:t>
            </a:r>
            <a:r>
              <a:rPr lang="en-US" sz="1600" dirty="0" err="1"/>
              <a:t>Proj</a:t>
            </a:r>
            <a:endParaRPr lang="en-US" sz="1600" dirty="0"/>
          </a:p>
          <a:p>
            <a:pPr lvl="0"/>
            <a:r>
              <a:rPr lang="en-US" sz="1600" dirty="0"/>
              <a:t>LCB - Traceability System Replacement</a:t>
            </a:r>
          </a:p>
          <a:p>
            <a:pPr lvl="0"/>
            <a:r>
              <a:rPr lang="en-US" sz="1600" dirty="0"/>
              <a:t>LNI - Business Transformation</a:t>
            </a:r>
          </a:p>
          <a:p>
            <a:pPr lvl="0"/>
            <a:r>
              <a:rPr lang="en-US" sz="1600" dirty="0"/>
              <a:t>OFM - All Payer Claims Database</a:t>
            </a:r>
          </a:p>
          <a:p>
            <a:pPr lvl="0"/>
            <a:r>
              <a:rPr lang="en-US" sz="1600" dirty="0"/>
              <a:t>OFM - One Washington Program</a:t>
            </a:r>
          </a:p>
          <a:p>
            <a:pPr lvl="0"/>
            <a:r>
              <a:rPr lang="en-US" sz="1600" dirty="0"/>
              <a:t>SBCTC - </a:t>
            </a:r>
            <a:r>
              <a:rPr lang="en-US" sz="1600" dirty="0" err="1"/>
              <a:t>CTCLink</a:t>
            </a:r>
            <a:endParaRPr lang="en-US" sz="1600" dirty="0"/>
          </a:p>
          <a:p>
            <a:pPr lvl="0"/>
            <a:r>
              <a:rPr lang="en-US" sz="1600" dirty="0"/>
              <a:t>WSP - </a:t>
            </a:r>
            <a:r>
              <a:rPr lang="en-US" sz="1600" dirty="0" err="1"/>
              <a:t>Reappropriation</a:t>
            </a:r>
            <a:r>
              <a:rPr lang="en-US" sz="1600" dirty="0"/>
              <a:t> for Upgrade</a:t>
            </a:r>
          </a:p>
          <a:p>
            <a:pPr lvl="0"/>
            <a:r>
              <a:rPr lang="en-US" sz="1600" dirty="0"/>
              <a:t>WSP - SAK Tracking Database Funding</a:t>
            </a:r>
          </a:p>
          <a:p>
            <a:pPr lvl="0"/>
            <a:r>
              <a:rPr lang="en-US" sz="1600" dirty="0"/>
              <a:t>DOT – Land Mobile Radio System Replacement</a:t>
            </a:r>
          </a:p>
          <a:p>
            <a:pPr lvl="0"/>
            <a:r>
              <a:rPr lang="en-US" sz="1600" dirty="0"/>
              <a:t>DOT – Labor System Replacement</a:t>
            </a:r>
          </a:p>
          <a:p>
            <a:pPr lvl="0"/>
            <a:r>
              <a:rPr lang="en-US" sz="1600" dirty="0"/>
              <a:t>DOT – Ferry Network System Support</a:t>
            </a:r>
          </a:p>
          <a:p>
            <a:pPr lvl="0"/>
            <a:r>
              <a:rPr lang="en-US" sz="1600" dirty="0"/>
              <a:t>DOT – Back Office System Project</a:t>
            </a:r>
          </a:p>
          <a:p>
            <a:endParaRPr lang="en-US" sz="16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FE56DA-EEDD-4BC4-AC61-3FB58E333C0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August 10, 2017</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xtBox 7"/>
          <p:cNvSpPr txBox="1"/>
          <p:nvPr/>
        </p:nvSpPr>
        <p:spPr>
          <a:xfrm>
            <a:off x="3114675" y="6253360"/>
            <a:ext cx="511197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 Denotes a project funded through the IT Investment Pool Account</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66702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5"/>
          <p:cNvSpPr>
            <a:spLocks noChangeArrowheads="1"/>
          </p:cNvSpPr>
          <p:nvPr/>
        </p:nvSpPr>
        <p:spPr bwMode="auto">
          <a:xfrm>
            <a:off x="826867" y="1045333"/>
            <a:ext cx="10756409" cy="4687672"/>
          </a:xfrm>
          <a:prstGeom prst="rect">
            <a:avLst/>
          </a:prstGeom>
          <a:solidFill>
            <a:srgbClr val="FFFFFF"/>
          </a:solidFill>
          <a:ln w="1">
            <a:solidFill>
              <a:srgbClr val="336600"/>
            </a:solid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Rectangle 42" descr="July"/>
          <p:cNvSpPr>
            <a:spLocks noChangeArrowheads="1"/>
          </p:cNvSpPr>
          <p:nvPr/>
        </p:nvSpPr>
        <p:spPr bwMode="auto">
          <a:xfrm>
            <a:off x="915533" y="899937"/>
            <a:ext cx="339273" cy="265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575"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444444"/>
                </a:solidFill>
                <a:effectLst/>
                <a:uLnTx/>
                <a:uFillTx/>
                <a:latin typeface="Segoe UI" panose="020B0502040204020203" pitchFamily="34" charset="0"/>
                <a:ea typeface="+mn-ea"/>
                <a:cs typeface="Segoe UI" panose="020B0502040204020203" pitchFamily="34" charset="0"/>
              </a:rPr>
              <a:t>July</a:t>
            </a:r>
            <a:endParaRPr kumimoji="0" lang="en-US" alt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2" name="Freeform 41"/>
          <p:cNvSpPr>
            <a:spLocks noChangeArrowheads="1"/>
          </p:cNvSpPr>
          <p:nvPr/>
        </p:nvSpPr>
        <p:spPr bwMode="auto">
          <a:xfrm>
            <a:off x="915533" y="1045333"/>
            <a:ext cx="0" cy="119738"/>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Rectangle 40" descr="August"/>
          <p:cNvSpPr>
            <a:spLocks noChangeArrowheads="1"/>
          </p:cNvSpPr>
          <p:nvPr/>
        </p:nvSpPr>
        <p:spPr bwMode="auto">
          <a:xfrm>
            <a:off x="1818671" y="899937"/>
            <a:ext cx="496965" cy="265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575"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444444"/>
                </a:solidFill>
                <a:effectLst/>
                <a:uLnTx/>
                <a:uFillTx/>
                <a:latin typeface="Segoe UI" panose="020B0502040204020203" pitchFamily="34" charset="0"/>
                <a:ea typeface="+mn-ea"/>
                <a:cs typeface="Segoe UI" panose="020B0502040204020203" pitchFamily="34" charset="0"/>
              </a:rPr>
              <a:t>August</a:t>
            </a:r>
            <a:endParaRPr kumimoji="0" lang="en-US" alt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4" name="Freeform 39"/>
          <p:cNvSpPr>
            <a:spLocks noChangeArrowheads="1"/>
          </p:cNvSpPr>
          <p:nvPr/>
        </p:nvSpPr>
        <p:spPr bwMode="auto">
          <a:xfrm>
            <a:off x="1818671" y="1045333"/>
            <a:ext cx="0" cy="119738"/>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Rectangle 38" descr="September"/>
          <p:cNvSpPr>
            <a:spLocks noChangeArrowheads="1"/>
          </p:cNvSpPr>
          <p:nvPr/>
        </p:nvSpPr>
        <p:spPr bwMode="auto">
          <a:xfrm>
            <a:off x="2721807" y="899937"/>
            <a:ext cx="817738" cy="253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575"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444444"/>
                </a:solidFill>
                <a:effectLst/>
                <a:uLnTx/>
                <a:uFillTx/>
                <a:latin typeface="Segoe UI" panose="020B0502040204020203" pitchFamily="34" charset="0"/>
                <a:ea typeface="+mn-ea"/>
                <a:cs typeface="Segoe UI" panose="020B0502040204020203" pitchFamily="34" charset="0"/>
              </a:rPr>
              <a:t>September</a:t>
            </a:r>
            <a:endParaRPr kumimoji="0" lang="en-US" alt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6" name="Freeform 37"/>
          <p:cNvSpPr>
            <a:spLocks noChangeArrowheads="1"/>
          </p:cNvSpPr>
          <p:nvPr/>
        </p:nvSpPr>
        <p:spPr bwMode="auto">
          <a:xfrm>
            <a:off x="2721807" y="1045333"/>
            <a:ext cx="0" cy="119738"/>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Rectangle 36" descr="October"/>
          <p:cNvSpPr>
            <a:spLocks noChangeArrowheads="1"/>
          </p:cNvSpPr>
          <p:nvPr/>
        </p:nvSpPr>
        <p:spPr bwMode="auto">
          <a:xfrm>
            <a:off x="3596274" y="899937"/>
            <a:ext cx="878062" cy="253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575"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444444"/>
                </a:solidFill>
                <a:effectLst/>
                <a:uLnTx/>
                <a:uFillTx/>
                <a:latin typeface="Segoe UI" panose="020B0502040204020203" pitchFamily="34" charset="0"/>
                <a:ea typeface="+mn-ea"/>
                <a:cs typeface="Segoe UI" panose="020B0502040204020203" pitchFamily="34" charset="0"/>
              </a:rPr>
              <a:t>October</a:t>
            </a:r>
            <a:endParaRPr kumimoji="0" lang="en-US" alt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8" name="Freeform 35"/>
          <p:cNvSpPr>
            <a:spLocks noChangeArrowheads="1"/>
          </p:cNvSpPr>
          <p:nvPr/>
        </p:nvSpPr>
        <p:spPr bwMode="auto">
          <a:xfrm>
            <a:off x="3596274" y="1045333"/>
            <a:ext cx="0" cy="119738"/>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Rectangle 34" descr="November"/>
          <p:cNvSpPr>
            <a:spLocks noChangeArrowheads="1"/>
          </p:cNvSpPr>
          <p:nvPr/>
        </p:nvSpPr>
        <p:spPr bwMode="auto">
          <a:xfrm>
            <a:off x="4499409" y="899937"/>
            <a:ext cx="904873" cy="253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575"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444444"/>
                </a:solidFill>
                <a:effectLst/>
                <a:uLnTx/>
                <a:uFillTx/>
                <a:latin typeface="Segoe UI" panose="020B0502040204020203" pitchFamily="34" charset="0"/>
                <a:ea typeface="+mn-ea"/>
                <a:cs typeface="Segoe UI" panose="020B0502040204020203" pitchFamily="34" charset="0"/>
              </a:rPr>
              <a:t>November</a:t>
            </a:r>
            <a:endParaRPr kumimoji="0" lang="en-US" alt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Freeform 33"/>
          <p:cNvSpPr>
            <a:spLocks noChangeArrowheads="1"/>
          </p:cNvSpPr>
          <p:nvPr/>
        </p:nvSpPr>
        <p:spPr bwMode="auto">
          <a:xfrm>
            <a:off x="4499410" y="1045333"/>
            <a:ext cx="0" cy="119738"/>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Rectangle 32" descr="December"/>
          <p:cNvSpPr>
            <a:spLocks noChangeArrowheads="1"/>
          </p:cNvSpPr>
          <p:nvPr/>
        </p:nvSpPr>
        <p:spPr bwMode="auto">
          <a:xfrm>
            <a:off x="5373876" y="899937"/>
            <a:ext cx="924980" cy="253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575"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444444"/>
                </a:solidFill>
                <a:effectLst/>
                <a:uLnTx/>
                <a:uFillTx/>
                <a:latin typeface="Segoe UI" panose="020B0502040204020203" pitchFamily="34" charset="0"/>
                <a:ea typeface="+mn-ea"/>
                <a:cs typeface="Segoe UI" panose="020B0502040204020203" pitchFamily="34" charset="0"/>
              </a:rPr>
              <a:t>December</a:t>
            </a:r>
            <a:endParaRPr kumimoji="0" lang="en-US" alt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2" name="Freeform 31"/>
          <p:cNvSpPr>
            <a:spLocks noChangeArrowheads="1"/>
          </p:cNvSpPr>
          <p:nvPr/>
        </p:nvSpPr>
        <p:spPr bwMode="auto">
          <a:xfrm>
            <a:off x="5373876" y="1045333"/>
            <a:ext cx="0" cy="119738"/>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Rectangle 30" descr="January"/>
          <p:cNvSpPr>
            <a:spLocks noChangeArrowheads="1"/>
          </p:cNvSpPr>
          <p:nvPr/>
        </p:nvSpPr>
        <p:spPr bwMode="auto">
          <a:xfrm>
            <a:off x="6281792" y="899937"/>
            <a:ext cx="945089" cy="253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575"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444444"/>
                </a:solidFill>
                <a:effectLst/>
                <a:uLnTx/>
                <a:uFillTx/>
                <a:latin typeface="Segoe UI" panose="020B0502040204020203" pitchFamily="34" charset="0"/>
                <a:ea typeface="+mn-ea"/>
                <a:cs typeface="Segoe UI" panose="020B0502040204020203" pitchFamily="34" charset="0"/>
              </a:rPr>
              <a:t>January</a:t>
            </a:r>
            <a:endParaRPr kumimoji="0" lang="en-US" alt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 name="Freeform 29"/>
          <p:cNvSpPr>
            <a:spLocks noChangeArrowheads="1"/>
          </p:cNvSpPr>
          <p:nvPr/>
        </p:nvSpPr>
        <p:spPr bwMode="auto">
          <a:xfrm>
            <a:off x="6281792" y="1045333"/>
            <a:ext cx="0" cy="119738"/>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Rectangle 28" descr="February"/>
          <p:cNvSpPr>
            <a:spLocks noChangeArrowheads="1"/>
          </p:cNvSpPr>
          <p:nvPr/>
        </p:nvSpPr>
        <p:spPr bwMode="auto">
          <a:xfrm>
            <a:off x="7184928" y="899937"/>
            <a:ext cx="790925" cy="253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575"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444444"/>
                </a:solidFill>
                <a:effectLst/>
                <a:uLnTx/>
                <a:uFillTx/>
                <a:latin typeface="Segoe UI" panose="020B0502040204020203" pitchFamily="34" charset="0"/>
                <a:ea typeface="+mn-ea"/>
                <a:cs typeface="Segoe UI" panose="020B0502040204020203" pitchFamily="34" charset="0"/>
              </a:rPr>
              <a:t>February</a:t>
            </a:r>
            <a:endParaRPr kumimoji="0" lang="en-US" alt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 name="Freeform 27"/>
          <p:cNvSpPr>
            <a:spLocks noChangeArrowheads="1"/>
          </p:cNvSpPr>
          <p:nvPr/>
        </p:nvSpPr>
        <p:spPr bwMode="auto">
          <a:xfrm>
            <a:off x="7184928" y="1045333"/>
            <a:ext cx="0" cy="119738"/>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Rectangle 26" descr="March"/>
          <p:cNvSpPr>
            <a:spLocks noChangeArrowheads="1"/>
          </p:cNvSpPr>
          <p:nvPr/>
        </p:nvSpPr>
        <p:spPr bwMode="auto">
          <a:xfrm>
            <a:off x="7997273" y="899937"/>
            <a:ext cx="656870" cy="253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575"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444444"/>
                </a:solidFill>
                <a:effectLst/>
                <a:uLnTx/>
                <a:uFillTx/>
                <a:latin typeface="Segoe UI" panose="020B0502040204020203" pitchFamily="34" charset="0"/>
                <a:ea typeface="+mn-ea"/>
                <a:cs typeface="Segoe UI" panose="020B0502040204020203" pitchFamily="34" charset="0"/>
              </a:rPr>
              <a:t>March</a:t>
            </a:r>
            <a:endParaRPr kumimoji="0" lang="en-US" alt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8" name="Freeform 25"/>
          <p:cNvSpPr>
            <a:spLocks noChangeArrowheads="1"/>
          </p:cNvSpPr>
          <p:nvPr/>
        </p:nvSpPr>
        <p:spPr bwMode="auto">
          <a:xfrm>
            <a:off x="7997273" y="1045333"/>
            <a:ext cx="0" cy="119738"/>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Rectangle 24" descr="April"/>
          <p:cNvSpPr>
            <a:spLocks noChangeArrowheads="1"/>
          </p:cNvSpPr>
          <p:nvPr/>
        </p:nvSpPr>
        <p:spPr bwMode="auto">
          <a:xfrm>
            <a:off x="8905189" y="899937"/>
            <a:ext cx="406173" cy="265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575"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444444"/>
                </a:solidFill>
                <a:effectLst/>
                <a:uLnTx/>
                <a:uFillTx/>
                <a:latin typeface="Segoe UI" panose="020B0502040204020203" pitchFamily="34" charset="0"/>
                <a:ea typeface="+mn-ea"/>
                <a:cs typeface="Segoe UI" panose="020B0502040204020203" pitchFamily="34" charset="0"/>
              </a:rPr>
              <a:t>April</a:t>
            </a:r>
            <a:endParaRPr kumimoji="0" lang="en-US" alt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Freeform 23"/>
          <p:cNvSpPr>
            <a:spLocks noChangeArrowheads="1"/>
          </p:cNvSpPr>
          <p:nvPr/>
        </p:nvSpPr>
        <p:spPr bwMode="auto">
          <a:xfrm>
            <a:off x="8905189" y="1045333"/>
            <a:ext cx="0" cy="119738"/>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Rectangle 22" descr="May"/>
          <p:cNvSpPr>
            <a:spLocks noChangeArrowheads="1"/>
          </p:cNvSpPr>
          <p:nvPr/>
        </p:nvSpPr>
        <p:spPr bwMode="auto">
          <a:xfrm>
            <a:off x="9779655" y="899937"/>
            <a:ext cx="372723" cy="265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575"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444444"/>
                </a:solidFill>
                <a:effectLst/>
                <a:uLnTx/>
                <a:uFillTx/>
                <a:latin typeface="Segoe UI" panose="020B0502040204020203" pitchFamily="34" charset="0"/>
                <a:ea typeface="+mn-ea"/>
                <a:cs typeface="Segoe UI" panose="020B0502040204020203" pitchFamily="34" charset="0"/>
              </a:rPr>
              <a:t>May</a:t>
            </a:r>
            <a:endParaRPr kumimoji="0" lang="en-US" alt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 name="Freeform 21"/>
          <p:cNvSpPr>
            <a:spLocks noChangeArrowheads="1"/>
          </p:cNvSpPr>
          <p:nvPr/>
        </p:nvSpPr>
        <p:spPr bwMode="auto">
          <a:xfrm>
            <a:off x="9779655" y="1045333"/>
            <a:ext cx="0" cy="119738"/>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Rectangle 20" descr="June"/>
          <p:cNvSpPr>
            <a:spLocks noChangeArrowheads="1"/>
          </p:cNvSpPr>
          <p:nvPr/>
        </p:nvSpPr>
        <p:spPr bwMode="auto">
          <a:xfrm>
            <a:off x="10682792" y="899937"/>
            <a:ext cx="468293" cy="265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575"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444444"/>
                </a:solidFill>
                <a:effectLst/>
                <a:uLnTx/>
                <a:uFillTx/>
                <a:latin typeface="Segoe UI" panose="020B0502040204020203" pitchFamily="34" charset="0"/>
                <a:ea typeface="+mn-ea"/>
                <a:cs typeface="Segoe UI" panose="020B0502040204020203" pitchFamily="34" charset="0"/>
              </a:rPr>
              <a:t>June</a:t>
            </a:r>
            <a:endParaRPr kumimoji="0" lang="en-US" alt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 name="Freeform 19"/>
          <p:cNvSpPr>
            <a:spLocks noChangeArrowheads="1"/>
          </p:cNvSpPr>
          <p:nvPr/>
        </p:nvSpPr>
        <p:spPr bwMode="auto">
          <a:xfrm>
            <a:off x="10682792" y="1045333"/>
            <a:ext cx="0" cy="119738"/>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Rectangle 18" descr="Develop Deliverable #1&#10;6/26/17 - 9/22/17"/>
          <p:cNvSpPr>
            <a:spLocks noChangeArrowheads="1"/>
          </p:cNvSpPr>
          <p:nvPr/>
        </p:nvSpPr>
        <p:spPr bwMode="auto">
          <a:xfrm>
            <a:off x="817499" y="3103332"/>
            <a:ext cx="2549406" cy="530266"/>
          </a:xfrm>
          <a:prstGeom prst="rect">
            <a:avLst/>
          </a:prstGeom>
          <a:solidFill>
            <a:srgbClr val="00B050"/>
          </a:solidFill>
          <a:ln>
            <a:noFill/>
          </a:ln>
          <a:extLst/>
        </p:spPr>
        <p:txBody>
          <a:bodyPr vert="horz" wrap="square" lIns="95250" tIns="9525" rIns="9525" bIns="952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3300"/>
                </a:solidFill>
                <a:effectLst/>
                <a:uLnTx/>
                <a:uFillTx/>
                <a:latin typeface="Segoe UI" panose="020B0502040204020203" pitchFamily="34" charset="0"/>
                <a:ea typeface="+mn-ea"/>
                <a:cs typeface="Segoe UI" panose="020B0502040204020203" pitchFamily="34" charset="0"/>
              </a:rPr>
              <a:t>Develop Deliverable #1</a:t>
            </a:r>
            <a:r>
              <a:rPr kumimoji="0" lang="en-US" altLang="en-US" sz="1600" b="1" i="0" u="none" strike="noStrike" kern="1200" cap="none" spc="0" normalizeH="0" baseline="0" noProof="0" dirty="0">
                <a:ln>
                  <a:noFill/>
                </a:ln>
                <a:solidFill>
                  <a:srgbClr val="003300"/>
                </a:solidFill>
                <a:effectLst/>
                <a:uLnTx/>
                <a:uFillTx/>
                <a:latin typeface="Calibri" panose="020F0502020204030204"/>
                <a:ea typeface="+mn-ea"/>
                <a:cs typeface="+mn-cs"/>
              </a:rPr>
              <a:t/>
            </a:r>
            <a:br>
              <a:rPr kumimoji="0" lang="en-US" altLang="en-US" sz="1600" b="1" i="0" u="none" strike="noStrike" kern="1200" cap="none" spc="0" normalizeH="0" baseline="0" noProof="0" dirty="0">
                <a:ln>
                  <a:noFill/>
                </a:ln>
                <a:solidFill>
                  <a:srgbClr val="003300"/>
                </a:solidFill>
                <a:effectLst/>
                <a:uLnTx/>
                <a:uFillTx/>
                <a:latin typeface="Calibri" panose="020F0502020204030204"/>
                <a:ea typeface="+mn-ea"/>
                <a:cs typeface="+mn-cs"/>
              </a:rPr>
            </a:br>
            <a:r>
              <a:rPr kumimoji="0" lang="en-US" altLang="en-US" sz="1600" b="1" i="0" u="none" strike="noStrike" kern="1200" cap="none" spc="0" normalizeH="0" baseline="0" noProof="0" dirty="0">
                <a:ln>
                  <a:noFill/>
                </a:ln>
                <a:solidFill>
                  <a:srgbClr val="003300"/>
                </a:solidFill>
                <a:effectLst/>
                <a:uLnTx/>
                <a:uFillTx/>
                <a:latin typeface="Segoe UI" panose="020B0502040204020203" pitchFamily="34" charset="0"/>
                <a:ea typeface="+mn-ea"/>
                <a:cs typeface="Segoe UI" panose="020B0502040204020203" pitchFamily="34" charset="0"/>
              </a:rPr>
              <a:t>9/29/17</a:t>
            </a:r>
            <a:endParaRPr kumimoji="0" lang="en-US" altLang="en-US" sz="1600" b="1" i="0" u="none" strike="noStrike" kern="1200" cap="none" spc="0" normalizeH="0" baseline="0" noProof="0" dirty="0">
              <a:ln>
                <a:noFill/>
              </a:ln>
              <a:solidFill>
                <a:srgbClr val="003300"/>
              </a:solidFill>
              <a:effectLst/>
              <a:uLnTx/>
              <a:uFillTx/>
              <a:latin typeface="Arial" panose="020B0604020202020204" pitchFamily="34" charset="0"/>
              <a:ea typeface="+mn-ea"/>
            </a:endParaRPr>
          </a:p>
        </p:txBody>
      </p:sp>
      <p:sp>
        <p:nvSpPr>
          <p:cNvPr id="50" name="Rectangle 13" descr="Develop Deliverable #2&#10;9/25/17 - 12/29/17"/>
          <p:cNvSpPr>
            <a:spLocks noChangeArrowheads="1"/>
          </p:cNvSpPr>
          <p:nvPr/>
        </p:nvSpPr>
        <p:spPr bwMode="auto">
          <a:xfrm>
            <a:off x="3429025" y="3103332"/>
            <a:ext cx="2790645" cy="530266"/>
          </a:xfrm>
          <a:prstGeom prst="rect">
            <a:avLst/>
          </a:prstGeom>
          <a:solidFill>
            <a:srgbClr val="00B050"/>
          </a:solidFill>
          <a:ln>
            <a:noFill/>
          </a:ln>
          <a:extLst/>
        </p:spPr>
        <p:txBody>
          <a:bodyPr vert="horz" wrap="square" lIns="95250" tIns="9525" rIns="9525" bIns="952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3300"/>
                </a:solidFill>
                <a:effectLst/>
                <a:uLnTx/>
                <a:uFillTx/>
                <a:latin typeface="Segoe UI" panose="020B0502040204020203" pitchFamily="34" charset="0"/>
                <a:ea typeface="+mn-ea"/>
                <a:cs typeface="Segoe UI" panose="020B0502040204020203" pitchFamily="34" charset="0"/>
              </a:rPr>
              <a:t>Develop Deliverable #2</a:t>
            </a:r>
            <a:r>
              <a:rPr kumimoji="0" lang="en-US" altLang="en-US" sz="1600" b="1" i="0" u="none" strike="noStrike" kern="1200" cap="none" spc="0" normalizeH="0" baseline="0" noProof="0" dirty="0">
                <a:ln>
                  <a:noFill/>
                </a:ln>
                <a:solidFill>
                  <a:srgbClr val="003300"/>
                </a:solidFill>
                <a:effectLst/>
                <a:uLnTx/>
                <a:uFillTx/>
                <a:latin typeface="Calibri" panose="020F0502020204030204"/>
                <a:ea typeface="+mn-ea"/>
                <a:cs typeface="+mn-cs"/>
              </a:rPr>
              <a:t/>
            </a:r>
            <a:br>
              <a:rPr kumimoji="0" lang="en-US" altLang="en-US" sz="1600" b="1" i="0" u="none" strike="noStrike" kern="1200" cap="none" spc="0" normalizeH="0" baseline="0" noProof="0" dirty="0">
                <a:ln>
                  <a:noFill/>
                </a:ln>
                <a:solidFill>
                  <a:srgbClr val="003300"/>
                </a:solidFill>
                <a:effectLst/>
                <a:uLnTx/>
                <a:uFillTx/>
                <a:latin typeface="Calibri" panose="020F0502020204030204"/>
                <a:ea typeface="+mn-ea"/>
                <a:cs typeface="+mn-cs"/>
              </a:rPr>
            </a:br>
            <a:r>
              <a:rPr kumimoji="0" lang="en-US" altLang="en-US" sz="1600" b="1" i="0" u="none" strike="noStrike" kern="1200" cap="none" spc="0" normalizeH="0" baseline="0" noProof="0" dirty="0">
                <a:ln>
                  <a:noFill/>
                </a:ln>
                <a:solidFill>
                  <a:srgbClr val="003300"/>
                </a:solidFill>
                <a:effectLst/>
                <a:uLnTx/>
                <a:uFillTx/>
                <a:latin typeface="Segoe UI" panose="020B0502040204020203" pitchFamily="34" charset="0"/>
                <a:ea typeface="+mn-ea"/>
                <a:cs typeface="Segoe UI" panose="020B0502040204020203" pitchFamily="34" charset="0"/>
              </a:rPr>
              <a:t>10/2/17 - 12/29/17</a:t>
            </a:r>
            <a:endParaRPr kumimoji="0" lang="en-US" altLang="en-US" sz="1600" b="1" i="0" u="none" strike="noStrike" kern="1200" cap="none" spc="0" normalizeH="0" baseline="0" noProof="0" dirty="0">
              <a:ln>
                <a:noFill/>
              </a:ln>
              <a:solidFill>
                <a:srgbClr val="003300"/>
              </a:solidFill>
              <a:effectLst/>
              <a:uLnTx/>
              <a:uFillTx/>
              <a:latin typeface="Arial" panose="020B0604020202020204" pitchFamily="34" charset="0"/>
              <a:ea typeface="+mn-ea"/>
            </a:endParaRPr>
          </a:p>
        </p:txBody>
      </p:sp>
      <p:sp>
        <p:nvSpPr>
          <p:cNvPr id="58" name="Rectangle 5" descr="Develop Deliverable #3&#10;1/2/18 - 6/29/18"/>
          <p:cNvSpPr>
            <a:spLocks noChangeArrowheads="1"/>
          </p:cNvSpPr>
          <p:nvPr/>
        </p:nvSpPr>
        <p:spPr bwMode="auto">
          <a:xfrm>
            <a:off x="6305266" y="3103332"/>
            <a:ext cx="5223320" cy="530266"/>
          </a:xfrm>
          <a:prstGeom prst="rect">
            <a:avLst/>
          </a:prstGeom>
          <a:solidFill>
            <a:srgbClr val="00B050"/>
          </a:solidFill>
          <a:ln>
            <a:noFill/>
          </a:ln>
          <a:extLst/>
        </p:spPr>
        <p:txBody>
          <a:bodyPr vert="horz" wrap="square" lIns="95250" tIns="9525" rIns="9525" bIns="952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3300"/>
                </a:solidFill>
                <a:effectLst/>
                <a:uLnTx/>
                <a:uFillTx/>
                <a:latin typeface="Segoe UI" panose="020B0502040204020203" pitchFamily="34" charset="0"/>
                <a:ea typeface="+mn-ea"/>
                <a:cs typeface="Segoe UI" panose="020B0502040204020203" pitchFamily="34" charset="0"/>
              </a:rPr>
              <a:t>Develop Deliverable #3</a:t>
            </a:r>
            <a:r>
              <a:rPr kumimoji="0" lang="en-US" altLang="en-US" sz="1600" b="1" i="0" u="none" strike="noStrike" kern="1200" cap="none" spc="0" normalizeH="0" baseline="0" noProof="0" dirty="0">
                <a:ln>
                  <a:noFill/>
                </a:ln>
                <a:solidFill>
                  <a:srgbClr val="003300"/>
                </a:solidFill>
                <a:effectLst/>
                <a:uLnTx/>
                <a:uFillTx/>
                <a:latin typeface="Calibri" panose="020F0502020204030204"/>
                <a:ea typeface="+mn-ea"/>
                <a:cs typeface="+mn-cs"/>
              </a:rPr>
              <a:t/>
            </a:r>
            <a:br>
              <a:rPr kumimoji="0" lang="en-US" altLang="en-US" sz="1600" b="1" i="0" u="none" strike="noStrike" kern="1200" cap="none" spc="0" normalizeH="0" baseline="0" noProof="0" dirty="0">
                <a:ln>
                  <a:noFill/>
                </a:ln>
                <a:solidFill>
                  <a:srgbClr val="003300"/>
                </a:solidFill>
                <a:effectLst/>
                <a:uLnTx/>
                <a:uFillTx/>
                <a:latin typeface="Calibri" panose="020F0502020204030204"/>
                <a:ea typeface="+mn-ea"/>
                <a:cs typeface="+mn-cs"/>
              </a:rPr>
            </a:br>
            <a:r>
              <a:rPr kumimoji="0" lang="en-US" altLang="en-US" sz="1600" b="1" i="0" u="none" strike="noStrike" kern="1200" cap="none" spc="0" normalizeH="0" baseline="0" noProof="0" dirty="0">
                <a:ln>
                  <a:noFill/>
                </a:ln>
                <a:solidFill>
                  <a:srgbClr val="003300"/>
                </a:solidFill>
                <a:effectLst/>
                <a:uLnTx/>
                <a:uFillTx/>
                <a:latin typeface="Segoe UI" panose="020B0502040204020203" pitchFamily="34" charset="0"/>
                <a:ea typeface="+mn-ea"/>
                <a:cs typeface="Segoe UI" panose="020B0502040204020203" pitchFamily="34" charset="0"/>
              </a:rPr>
              <a:t>1/2/18 - 6/29/18</a:t>
            </a:r>
            <a:endParaRPr kumimoji="0" lang="en-US" altLang="en-US" sz="1600" b="1" i="0" u="none" strike="noStrike" kern="1200" cap="none" spc="0" normalizeH="0" baseline="0" noProof="0" dirty="0">
              <a:ln>
                <a:noFill/>
              </a:ln>
              <a:solidFill>
                <a:srgbClr val="003300"/>
              </a:solidFill>
              <a:effectLst/>
              <a:uLnTx/>
              <a:uFillTx/>
              <a:latin typeface="Arial" panose="020B0604020202020204" pitchFamily="34" charset="0"/>
              <a:ea typeface="+mn-ea"/>
            </a:endParaRPr>
          </a:p>
        </p:txBody>
      </p:sp>
      <p:sp>
        <p:nvSpPr>
          <p:cNvPr id="9" name="5-Point Star 1"/>
          <p:cNvSpPr/>
          <p:nvPr/>
        </p:nvSpPr>
        <p:spPr>
          <a:xfrm>
            <a:off x="3270616" y="1520419"/>
            <a:ext cx="225441" cy="184781"/>
          </a:xfrm>
          <a:prstGeom prst="star5">
            <a:avLst/>
          </a:prstGeom>
          <a:solidFill>
            <a:srgbClr val="3366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5-Point Star 49"/>
          <p:cNvSpPr/>
          <p:nvPr/>
        </p:nvSpPr>
        <p:spPr>
          <a:xfrm>
            <a:off x="6093134" y="1520419"/>
            <a:ext cx="225441" cy="184781"/>
          </a:xfrm>
          <a:prstGeom prst="star5">
            <a:avLst/>
          </a:prstGeom>
          <a:solidFill>
            <a:srgbClr val="3366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5-Point Star 51"/>
          <p:cNvSpPr/>
          <p:nvPr/>
        </p:nvSpPr>
        <p:spPr>
          <a:xfrm>
            <a:off x="11303145" y="3846358"/>
            <a:ext cx="225441" cy="184781"/>
          </a:xfrm>
          <a:prstGeom prst="star5">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903872" y="1310489"/>
            <a:ext cx="2438875" cy="707886"/>
          </a:xfrm>
          <a:prstGeom prst="rect">
            <a:avLst/>
          </a:prstGeom>
          <a:noFill/>
          <a:ln>
            <a:solidFill>
              <a:srgbClr val="336600"/>
            </a:solid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Supplemental Budget Request</a:t>
            </a:r>
          </a:p>
        </p:txBody>
      </p:sp>
      <p:sp>
        <p:nvSpPr>
          <p:cNvPr id="15" name="TextBox 14"/>
          <p:cNvSpPr txBox="1"/>
          <p:nvPr/>
        </p:nvSpPr>
        <p:spPr>
          <a:xfrm>
            <a:off x="3776612" y="1307381"/>
            <a:ext cx="2356005" cy="707886"/>
          </a:xfrm>
          <a:prstGeom prst="rect">
            <a:avLst/>
          </a:prstGeom>
          <a:noFill/>
          <a:ln>
            <a:solidFill>
              <a:srgbClr val="336600"/>
            </a:solidFill>
          </a:ln>
        </p:spPr>
        <p:txBody>
          <a:bodyPr wrap="square" rtlCol="0">
            <a:spAutoFit/>
          </a:bodyPr>
          <a:lstStyle>
            <a:defPPr>
              <a:defRPr lang="en-US"/>
            </a:defPPr>
            <a:lvl1pPr marR="0" lvl="0" indent="0" algn="r" fontAlgn="auto">
              <a:lnSpc>
                <a:spcPct val="100000"/>
              </a:lnSpc>
              <a:spcBef>
                <a:spcPts val="0"/>
              </a:spcBef>
              <a:spcAft>
                <a:spcPts val="0"/>
              </a:spcAft>
              <a:buClrTx/>
              <a:buSzTx/>
              <a:buFontTx/>
              <a:buNone/>
              <a:tabLst/>
              <a:defRPr kumimoji="0" sz="1600" b="1" i="0" u="none" strike="noStrike" cap="none" spc="0" normalizeH="0" baseline="0">
                <a:ln>
                  <a:noFill/>
                </a:ln>
                <a:solidFill>
                  <a:srgbClr val="70AD47">
                    <a:lumMod val="50000"/>
                  </a:srgbClr>
                </a:solidFill>
                <a:effectLst/>
                <a:uLnTx/>
                <a:uFillTx/>
                <a:latin typeface="Calibri" panose="020F0502020204030204"/>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Legislative Briefing Materials</a:t>
            </a:r>
          </a:p>
        </p:txBody>
      </p:sp>
      <p:sp>
        <p:nvSpPr>
          <p:cNvPr id="17" name="TextBox 16"/>
          <p:cNvSpPr txBox="1"/>
          <p:nvPr/>
        </p:nvSpPr>
        <p:spPr>
          <a:xfrm>
            <a:off x="9014042" y="3717734"/>
            <a:ext cx="2258579" cy="400110"/>
          </a:xfrm>
          <a:prstGeom prst="rect">
            <a:avLst/>
          </a:prstGeom>
          <a:noFill/>
          <a:ln>
            <a:solidFill>
              <a:srgbClr val="336600"/>
            </a:solid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Final Blueprint</a:t>
            </a:r>
          </a:p>
        </p:txBody>
      </p:sp>
      <p:sp>
        <p:nvSpPr>
          <p:cNvPr id="64" name="Rectangle 18" descr="Develop Deliverable #1&#10;6/26/17 - 9/22/17"/>
          <p:cNvSpPr>
            <a:spLocks noChangeArrowheads="1"/>
          </p:cNvSpPr>
          <p:nvPr/>
        </p:nvSpPr>
        <p:spPr bwMode="auto">
          <a:xfrm>
            <a:off x="817500" y="4211853"/>
            <a:ext cx="2549406" cy="608955"/>
          </a:xfrm>
          <a:prstGeom prst="rect">
            <a:avLst/>
          </a:prstGeom>
          <a:solidFill>
            <a:srgbClr val="78D278"/>
          </a:solidFill>
          <a:ln>
            <a:noFill/>
          </a:ln>
          <a:extLst/>
        </p:spPr>
        <p:txBody>
          <a:bodyPr vert="horz" wrap="square" lIns="95250" tIns="9525" rIns="9525" bIns="952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3300"/>
                </a:solidFill>
                <a:effectLst/>
                <a:uLnTx/>
                <a:uFillTx/>
                <a:latin typeface="Segoe UI" panose="020B0502040204020203" pitchFamily="34" charset="0"/>
                <a:ea typeface="+mn-ea"/>
                <a:cs typeface="Segoe UI" panose="020B0502040204020203" pitchFamily="34" charset="0"/>
              </a:rPr>
              <a:t>Develop Integration Strategy 9/29/17</a:t>
            </a:r>
            <a:endParaRPr kumimoji="0" lang="en-US" altLang="en-US" sz="1600" b="1" i="0" u="none" strike="noStrike" kern="1200" cap="none" spc="0" normalizeH="0" baseline="0" noProof="0" dirty="0">
              <a:ln>
                <a:noFill/>
              </a:ln>
              <a:solidFill>
                <a:srgbClr val="003300"/>
              </a:solidFill>
              <a:effectLst/>
              <a:uLnTx/>
              <a:uFillTx/>
              <a:latin typeface="Arial" panose="020B0604020202020204" pitchFamily="34" charset="0"/>
              <a:ea typeface="+mn-ea"/>
            </a:endParaRPr>
          </a:p>
        </p:txBody>
      </p:sp>
      <p:sp>
        <p:nvSpPr>
          <p:cNvPr id="62" name="TextBox 61"/>
          <p:cNvSpPr txBox="1"/>
          <p:nvPr/>
        </p:nvSpPr>
        <p:spPr>
          <a:xfrm>
            <a:off x="0" y="292894"/>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One Washington Blueprint </a:t>
            </a:r>
            <a:r>
              <a:rPr kumimoji="0" lang="en-US" sz="2000" b="1" i="0" u="none" strike="noStrike" kern="1200" cap="none" spc="0" normalizeH="0" baseline="0" noProof="0" dirty="0" smtClean="0">
                <a:ln>
                  <a:noFill/>
                </a:ln>
                <a:solidFill>
                  <a:srgbClr val="70AD47">
                    <a:lumMod val="50000"/>
                  </a:srgbClr>
                </a:solidFill>
                <a:effectLst/>
                <a:uLnTx/>
                <a:uFillTx/>
                <a:latin typeface="Calibri" panose="020F0502020204030204"/>
                <a:ea typeface="+mn-ea"/>
                <a:cs typeface="+mn-cs"/>
              </a:rPr>
              <a:t>Timeline</a:t>
            </a:r>
            <a:endParaRPr kumimoji="0" lang="en-US" sz="20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p:pic>
        <p:nvPicPr>
          <p:cNvPr id="63" name="Picture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824" y="246159"/>
            <a:ext cx="886194" cy="607043"/>
          </a:xfrm>
          <a:prstGeom prst="rect">
            <a:avLst/>
          </a:prstGeom>
        </p:spPr>
      </p:pic>
      <p:sp>
        <p:nvSpPr>
          <p:cNvPr id="65" name="Rectangle 18" descr="Develop Deliverable #1&#10;6/26/17 - 9/22/17"/>
          <p:cNvSpPr>
            <a:spLocks noChangeArrowheads="1"/>
          </p:cNvSpPr>
          <p:nvPr/>
        </p:nvSpPr>
        <p:spPr bwMode="auto">
          <a:xfrm>
            <a:off x="3426326" y="4222363"/>
            <a:ext cx="8144801" cy="599384"/>
          </a:xfrm>
          <a:prstGeom prst="rect">
            <a:avLst/>
          </a:prstGeom>
          <a:solidFill>
            <a:srgbClr val="78D278"/>
          </a:solidFill>
          <a:ln>
            <a:noFill/>
          </a:ln>
          <a:extLst/>
        </p:spPr>
        <p:txBody>
          <a:bodyPr vert="horz" wrap="square" lIns="95250" tIns="9525" rIns="9525" bIns="952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3300"/>
                </a:solidFill>
                <a:effectLst/>
                <a:uLnTx/>
                <a:uFillTx/>
                <a:latin typeface="Segoe UI" panose="020B0502040204020203" pitchFamily="34" charset="0"/>
                <a:ea typeface="+mn-ea"/>
                <a:cs typeface="Segoe UI" panose="020B0502040204020203" pitchFamily="34" charset="0"/>
              </a:rPr>
              <a:t>Develop Integration Implementation Plan</a:t>
            </a:r>
            <a:r>
              <a:rPr kumimoji="0" lang="en-US" altLang="en-US" sz="1600" b="1" i="0" u="none" strike="noStrike" kern="1200" cap="none" spc="0" normalizeH="0" baseline="0" noProof="0" dirty="0">
                <a:ln>
                  <a:noFill/>
                </a:ln>
                <a:solidFill>
                  <a:srgbClr val="003300"/>
                </a:solidFill>
                <a:effectLst/>
                <a:uLnTx/>
                <a:uFillTx/>
                <a:latin typeface="Calibri" panose="020F0502020204030204"/>
                <a:ea typeface="+mn-ea"/>
                <a:cs typeface="+mn-cs"/>
              </a:rPr>
              <a:t/>
            </a:r>
            <a:br>
              <a:rPr kumimoji="0" lang="en-US" altLang="en-US" sz="1600" b="1" i="0" u="none" strike="noStrike" kern="1200" cap="none" spc="0" normalizeH="0" baseline="0" noProof="0" dirty="0">
                <a:ln>
                  <a:noFill/>
                </a:ln>
                <a:solidFill>
                  <a:srgbClr val="003300"/>
                </a:solidFill>
                <a:effectLst/>
                <a:uLnTx/>
                <a:uFillTx/>
                <a:latin typeface="Calibri" panose="020F0502020204030204"/>
                <a:ea typeface="+mn-ea"/>
                <a:cs typeface="+mn-cs"/>
              </a:rPr>
            </a:br>
            <a:r>
              <a:rPr kumimoji="0" lang="en-US" altLang="en-US" sz="1600" b="1" i="0" u="none" strike="noStrike" kern="1200" cap="none" spc="0" normalizeH="0" baseline="0" noProof="0" dirty="0">
                <a:ln>
                  <a:noFill/>
                </a:ln>
                <a:solidFill>
                  <a:srgbClr val="003300"/>
                </a:solidFill>
                <a:effectLst/>
                <a:uLnTx/>
                <a:uFillTx/>
                <a:latin typeface="Segoe UI" panose="020B0502040204020203" pitchFamily="34" charset="0"/>
                <a:ea typeface="+mn-ea"/>
                <a:cs typeface="Segoe UI" panose="020B0502040204020203" pitchFamily="34" charset="0"/>
              </a:rPr>
              <a:t>9/25/17 – 6/29/18</a:t>
            </a:r>
            <a:endParaRPr kumimoji="0" lang="en-US" altLang="en-US" sz="1600" b="1" i="0" u="none" strike="noStrike" kern="1200" cap="none" spc="0" normalizeH="0" baseline="0" noProof="0" dirty="0">
              <a:ln>
                <a:noFill/>
              </a:ln>
              <a:solidFill>
                <a:srgbClr val="003300"/>
              </a:solidFill>
              <a:effectLst/>
              <a:uLnTx/>
              <a:uFillTx/>
              <a:latin typeface="Arial" panose="020B0604020202020204" pitchFamily="34" charset="0"/>
              <a:ea typeface="+mn-ea"/>
            </a:endParaRPr>
          </a:p>
        </p:txBody>
      </p:sp>
      <p:sp>
        <p:nvSpPr>
          <p:cNvPr id="67" name="5-Point Star 62"/>
          <p:cNvSpPr/>
          <p:nvPr/>
        </p:nvSpPr>
        <p:spPr>
          <a:xfrm>
            <a:off x="11304771" y="4993389"/>
            <a:ext cx="222187" cy="184781"/>
          </a:xfrm>
          <a:prstGeom prst="star5">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TextBox 68"/>
          <p:cNvSpPr txBox="1"/>
          <p:nvPr/>
        </p:nvSpPr>
        <p:spPr>
          <a:xfrm>
            <a:off x="8268891" y="4864765"/>
            <a:ext cx="3006170" cy="707886"/>
          </a:xfrm>
          <a:prstGeom prst="rect">
            <a:avLst/>
          </a:prstGeom>
          <a:noFill/>
          <a:ln>
            <a:solidFill>
              <a:srgbClr val="336600"/>
            </a:solidFill>
          </a:ln>
        </p:spPr>
        <p:txBody>
          <a:bodyPr wrap="square" rtlCol="0">
            <a:spAutoFit/>
          </a:bodyPr>
          <a:lstStyle>
            <a:defPPr>
              <a:defRPr lang="en-US"/>
            </a:defPPr>
            <a:lvl1pPr marR="0" lvl="0" indent="0" algn="r" fontAlgn="auto">
              <a:lnSpc>
                <a:spcPct val="100000"/>
              </a:lnSpc>
              <a:spcBef>
                <a:spcPts val="0"/>
              </a:spcBef>
              <a:spcAft>
                <a:spcPts val="0"/>
              </a:spcAft>
              <a:buClrTx/>
              <a:buSzTx/>
              <a:buFontTx/>
              <a:buNone/>
              <a:tabLst/>
              <a:defRPr kumimoji="0" sz="1600" b="1" i="0" u="none" strike="noStrike" cap="none" spc="0" normalizeH="0" baseline="0">
                <a:ln>
                  <a:noFill/>
                </a:ln>
                <a:solidFill>
                  <a:srgbClr val="70AD47">
                    <a:lumMod val="50000"/>
                  </a:srgbClr>
                </a:solidFill>
                <a:effectLst/>
                <a:uLnTx/>
                <a:uFillTx/>
                <a:latin typeface="Calibri" panose="020F0502020204030204"/>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Integration Implementation Plan</a:t>
            </a:r>
          </a:p>
        </p:txBody>
      </p:sp>
      <p:sp>
        <p:nvSpPr>
          <p:cNvPr id="71" name="5-Point Star 61"/>
          <p:cNvSpPr/>
          <p:nvPr/>
        </p:nvSpPr>
        <p:spPr>
          <a:xfrm>
            <a:off x="3241212" y="4979426"/>
            <a:ext cx="222187" cy="184781"/>
          </a:xfrm>
          <a:prstGeom prst="star5">
            <a:avLst/>
          </a:prstGeom>
          <a:solidFill>
            <a:schemeClr val="accent6">
              <a:lumMod val="40000"/>
              <a:lumOff val="60000"/>
            </a:schemeClr>
          </a:solidFill>
          <a:ln>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TextBox 71"/>
          <p:cNvSpPr txBox="1"/>
          <p:nvPr/>
        </p:nvSpPr>
        <p:spPr>
          <a:xfrm>
            <a:off x="960535" y="4898523"/>
            <a:ext cx="2263334" cy="707886"/>
          </a:xfrm>
          <a:prstGeom prst="rect">
            <a:avLst/>
          </a:prstGeom>
          <a:noFill/>
          <a:ln>
            <a:solidFill>
              <a:srgbClr val="336600"/>
            </a:solidFill>
          </a:ln>
        </p:spPr>
        <p:txBody>
          <a:bodyPr wrap="square" rtlCol="0">
            <a:spAutoFit/>
          </a:bodyPr>
          <a:lstStyle>
            <a:defPPr>
              <a:defRPr lang="en-US"/>
            </a:defPPr>
            <a:lvl1pPr marR="0" lvl="0" indent="0" algn="r" fontAlgn="auto">
              <a:lnSpc>
                <a:spcPct val="100000"/>
              </a:lnSpc>
              <a:spcBef>
                <a:spcPts val="0"/>
              </a:spcBef>
              <a:spcAft>
                <a:spcPts val="0"/>
              </a:spcAft>
              <a:buClrTx/>
              <a:buSzTx/>
              <a:buFontTx/>
              <a:buNone/>
              <a:tabLst/>
              <a:defRPr kumimoji="0" sz="1400" b="1" i="0" u="none" strike="noStrike" cap="none" spc="0" normalizeH="0" baseline="0">
                <a:ln>
                  <a:noFill/>
                </a:ln>
                <a:solidFill>
                  <a:srgbClr val="70AD47">
                    <a:lumMod val="50000"/>
                  </a:srgbClr>
                </a:solidFill>
                <a:effectLst/>
                <a:uLnTx/>
                <a:uFillTx/>
                <a:latin typeface="Calibri" panose="020F0502020204030204"/>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Integration Strategy</a:t>
            </a:r>
          </a:p>
        </p:txBody>
      </p:sp>
      <p:sp>
        <p:nvSpPr>
          <p:cNvPr id="73" name="TextBox 72"/>
          <p:cNvSpPr txBox="1"/>
          <p:nvPr/>
        </p:nvSpPr>
        <p:spPr>
          <a:xfrm rot="16200000">
            <a:off x="-404176" y="1806262"/>
            <a:ext cx="1839873" cy="369332"/>
          </a:xfrm>
          <a:prstGeom prst="rect">
            <a:avLst/>
          </a:prstGeom>
          <a:noFill/>
          <a:ln>
            <a:solidFill>
              <a:srgbClr val="3366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State Milestones</a:t>
            </a:r>
          </a:p>
        </p:txBody>
      </p:sp>
      <p:sp>
        <p:nvSpPr>
          <p:cNvPr id="75" name="TextBox 74"/>
          <p:cNvSpPr txBox="1"/>
          <p:nvPr/>
        </p:nvSpPr>
        <p:spPr>
          <a:xfrm rot="16200000">
            <a:off x="-845815" y="4178092"/>
            <a:ext cx="2740495" cy="369332"/>
          </a:xfrm>
          <a:prstGeom prst="rect">
            <a:avLst/>
          </a:prstGeom>
          <a:noFill/>
          <a:ln>
            <a:solidFill>
              <a:srgbClr val="3366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Program Milestones</a:t>
            </a:r>
          </a:p>
        </p:txBody>
      </p:sp>
      <p:cxnSp>
        <p:nvCxnSpPr>
          <p:cNvPr id="3" name="Straight Connector 2"/>
          <p:cNvCxnSpPr/>
          <p:nvPr/>
        </p:nvCxnSpPr>
        <p:spPr>
          <a:xfrm flipV="1">
            <a:off x="903872" y="2992510"/>
            <a:ext cx="10667255" cy="859"/>
          </a:xfrm>
          <a:prstGeom prst="line">
            <a:avLst/>
          </a:prstGeom>
          <a:ln w="6350">
            <a:solidFill>
              <a:srgbClr val="336600"/>
            </a:solidFill>
            <a:prstDash val="lgDash"/>
          </a:ln>
        </p:spPr>
        <p:style>
          <a:lnRef idx="1">
            <a:schemeClr val="accent1"/>
          </a:lnRef>
          <a:fillRef idx="0">
            <a:schemeClr val="accent1"/>
          </a:fillRef>
          <a:effectRef idx="0">
            <a:schemeClr val="accent1"/>
          </a:effectRef>
          <a:fontRef idx="minor">
            <a:schemeClr val="tx1"/>
          </a:fontRef>
        </p:style>
      </p:cxnSp>
      <p:sp>
        <p:nvSpPr>
          <p:cNvPr id="47" name="Slide Number Placeholder 3"/>
          <p:cNvSpPr>
            <a:spLocks noGrp="1"/>
          </p:cNvSpPr>
          <p:nvPr>
            <p:ph type="sldNum" sz="quarter" idx="12"/>
          </p:nvPr>
        </p:nvSpPr>
        <p:spPr>
          <a:xfrm>
            <a:off x="9329530" y="6223828"/>
            <a:ext cx="170621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8EC599-E9BA-49DE-9E9C-9696BB627D2A}"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1250986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8325825" y="2076793"/>
            <a:ext cx="2697054" cy="2319825"/>
          </a:xfrm>
          <a:prstGeom prst="rect">
            <a:avLst/>
          </a:prstGeom>
          <a:solidFill>
            <a:srgbClr val="D8B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9" name="Rectangle 48"/>
          <p:cNvSpPr/>
          <p:nvPr/>
        </p:nvSpPr>
        <p:spPr>
          <a:xfrm>
            <a:off x="3305876" y="2068947"/>
            <a:ext cx="5020644" cy="233383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8" name="Rectangle 47"/>
          <p:cNvSpPr/>
          <p:nvPr/>
        </p:nvSpPr>
        <p:spPr>
          <a:xfrm>
            <a:off x="1034864" y="2062786"/>
            <a:ext cx="2278020" cy="2333832"/>
          </a:xfrm>
          <a:prstGeom prst="rect">
            <a:avLst/>
          </a:prstGeom>
          <a:solidFill>
            <a:srgbClr val="78D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itle 1"/>
          <p:cNvSpPr>
            <a:spLocks noGrp="1"/>
          </p:cNvSpPr>
          <p:nvPr>
            <p:ph type="title"/>
          </p:nvPr>
        </p:nvSpPr>
        <p:spPr>
          <a:xfrm>
            <a:off x="691681" y="491123"/>
            <a:ext cx="10772438" cy="987897"/>
          </a:xfrm>
        </p:spPr>
        <p:txBody>
          <a:bodyPr>
            <a:normAutofit/>
          </a:bodyPr>
          <a:lstStyle/>
          <a:p>
            <a:pPr algn="ctr"/>
            <a:r>
              <a:rPr lang="en-US" b="1" dirty="0">
                <a:solidFill>
                  <a:schemeClr val="accent6">
                    <a:lumMod val="50000"/>
                  </a:schemeClr>
                </a:solidFill>
              </a:rPr>
              <a:t>Upcoming Agency Participation</a:t>
            </a:r>
          </a:p>
        </p:txBody>
      </p:sp>
      <p:cxnSp>
        <p:nvCxnSpPr>
          <p:cNvPr id="6" name="Straight Connector 5"/>
          <p:cNvCxnSpPr/>
          <p:nvPr/>
        </p:nvCxnSpPr>
        <p:spPr>
          <a:xfrm>
            <a:off x="1140351" y="3328165"/>
            <a:ext cx="9875520" cy="1"/>
          </a:xfrm>
          <a:prstGeom prst="line">
            <a:avLst/>
          </a:prstGeom>
        </p:spPr>
        <p:style>
          <a:lnRef idx="1">
            <a:schemeClr val="accent1"/>
          </a:lnRef>
          <a:fillRef idx="0">
            <a:schemeClr val="accent1"/>
          </a:fillRef>
          <a:effectRef idx="0">
            <a:schemeClr val="accent1"/>
          </a:effectRef>
          <a:fontRef idx="minor">
            <a:schemeClr val="tx1"/>
          </a:fontRef>
        </p:style>
      </p:cxnSp>
      <p:sp>
        <p:nvSpPr>
          <p:cNvPr id="8" name="Isosceles Triangle 7"/>
          <p:cNvSpPr/>
          <p:nvPr/>
        </p:nvSpPr>
        <p:spPr>
          <a:xfrm>
            <a:off x="3323172" y="2512075"/>
            <a:ext cx="5028025" cy="825909"/>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9" name="Isosceles Triangle 8"/>
          <p:cNvSpPr/>
          <p:nvPr/>
        </p:nvSpPr>
        <p:spPr>
          <a:xfrm rot="10800000">
            <a:off x="3312885" y="3344499"/>
            <a:ext cx="5028025" cy="825909"/>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3" name="TextBox 32"/>
          <p:cNvSpPr txBox="1"/>
          <p:nvPr/>
        </p:nvSpPr>
        <p:spPr>
          <a:xfrm>
            <a:off x="1070893" y="2101305"/>
            <a:ext cx="16077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rbel" panose="020B0503020204020204"/>
                <a:ea typeface="+mn-ea"/>
                <a:cs typeface="+mn-cs"/>
              </a:rPr>
              <a:t>Foundational Work</a:t>
            </a:r>
          </a:p>
        </p:txBody>
      </p:sp>
      <p:sp>
        <p:nvSpPr>
          <p:cNvPr id="34" name="TextBox 33"/>
          <p:cNvSpPr txBox="1"/>
          <p:nvPr/>
        </p:nvSpPr>
        <p:spPr>
          <a:xfrm rot="20497556">
            <a:off x="3544206" y="2607660"/>
            <a:ext cx="213259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rbel" panose="020B0503020204020204"/>
                <a:ea typeface="+mn-ea"/>
                <a:cs typeface="+mn-cs"/>
              </a:rPr>
              <a:t>Technology Dependent</a:t>
            </a:r>
          </a:p>
        </p:txBody>
      </p:sp>
      <p:sp>
        <p:nvSpPr>
          <p:cNvPr id="36" name="TextBox 35"/>
          <p:cNvSpPr txBox="1"/>
          <p:nvPr/>
        </p:nvSpPr>
        <p:spPr>
          <a:xfrm>
            <a:off x="4429286" y="3056026"/>
            <a:ext cx="255790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rbel" panose="020B0503020204020204"/>
                <a:ea typeface="+mn-ea"/>
                <a:cs typeface="+mn-cs"/>
              </a:rPr>
              <a:t>Non-Technology Dependent</a:t>
            </a:r>
          </a:p>
        </p:txBody>
      </p:sp>
      <p:sp>
        <p:nvSpPr>
          <p:cNvPr id="37" name="TextBox 36"/>
          <p:cNvSpPr txBox="1"/>
          <p:nvPr/>
        </p:nvSpPr>
        <p:spPr>
          <a:xfrm rot="1082643">
            <a:off x="3872542" y="3990367"/>
            <a:ext cx="255790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rbel" panose="020B0503020204020204"/>
                <a:ea typeface="+mn-ea"/>
                <a:cs typeface="+mn-cs"/>
              </a:rPr>
              <a:t>Change Management</a:t>
            </a:r>
          </a:p>
        </p:txBody>
      </p:sp>
      <p:sp>
        <p:nvSpPr>
          <p:cNvPr id="38" name="TextBox 37"/>
          <p:cNvSpPr txBox="1"/>
          <p:nvPr/>
        </p:nvSpPr>
        <p:spPr>
          <a:xfrm>
            <a:off x="1034864" y="3412068"/>
            <a:ext cx="134789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rbel" panose="020B0503020204020204"/>
                <a:ea typeface="+mn-ea"/>
                <a:cs typeface="+mn-cs"/>
              </a:rPr>
              <a:t>7/10/2017</a:t>
            </a:r>
          </a:p>
        </p:txBody>
      </p:sp>
      <p:sp>
        <p:nvSpPr>
          <p:cNvPr id="39" name="TextBox 38"/>
          <p:cNvSpPr txBox="1"/>
          <p:nvPr/>
        </p:nvSpPr>
        <p:spPr>
          <a:xfrm>
            <a:off x="10883988" y="3391090"/>
            <a:ext cx="10499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rbel" panose="020B0503020204020204"/>
                <a:ea typeface="+mn-ea"/>
                <a:cs typeface="+mn-cs"/>
              </a:rPr>
              <a:t>9/29/2017</a:t>
            </a:r>
          </a:p>
        </p:txBody>
      </p:sp>
      <p:sp>
        <p:nvSpPr>
          <p:cNvPr id="40" name="Star: 5 Points 39"/>
          <p:cNvSpPr/>
          <p:nvPr/>
        </p:nvSpPr>
        <p:spPr>
          <a:xfrm>
            <a:off x="10861895" y="3192909"/>
            <a:ext cx="245699" cy="25478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1" name="Oval 40"/>
          <p:cNvSpPr/>
          <p:nvPr/>
        </p:nvSpPr>
        <p:spPr>
          <a:xfrm>
            <a:off x="1007467" y="3228536"/>
            <a:ext cx="169082" cy="1835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2" name="TextBox 41"/>
          <p:cNvSpPr txBox="1"/>
          <p:nvPr/>
        </p:nvSpPr>
        <p:spPr>
          <a:xfrm>
            <a:off x="2850497" y="3438122"/>
            <a:ext cx="134789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rbel" panose="020B0503020204020204"/>
                <a:ea typeface="+mn-ea"/>
                <a:cs typeface="+mn-cs"/>
              </a:rPr>
              <a:t>8/4/2017</a:t>
            </a:r>
          </a:p>
        </p:txBody>
      </p:sp>
      <p:sp>
        <p:nvSpPr>
          <p:cNvPr id="43" name="TextBox 42"/>
          <p:cNvSpPr txBox="1"/>
          <p:nvPr/>
        </p:nvSpPr>
        <p:spPr>
          <a:xfrm>
            <a:off x="8098629" y="3391091"/>
            <a:ext cx="134789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rbel" panose="020B0503020204020204"/>
                <a:ea typeface="+mn-ea"/>
                <a:cs typeface="+mn-cs"/>
              </a:rPr>
              <a:t>9/1/2017</a:t>
            </a:r>
          </a:p>
        </p:txBody>
      </p:sp>
      <p:sp>
        <p:nvSpPr>
          <p:cNvPr id="44" name="Oval 43"/>
          <p:cNvSpPr/>
          <p:nvPr/>
        </p:nvSpPr>
        <p:spPr>
          <a:xfrm>
            <a:off x="3235272" y="3217379"/>
            <a:ext cx="169082" cy="1835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5" name="Oval 44"/>
          <p:cNvSpPr/>
          <p:nvPr/>
        </p:nvSpPr>
        <p:spPr>
          <a:xfrm>
            <a:off x="8256702" y="3244566"/>
            <a:ext cx="169082" cy="1835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7" name="TextBox 46"/>
          <p:cNvSpPr txBox="1"/>
          <p:nvPr/>
        </p:nvSpPr>
        <p:spPr>
          <a:xfrm>
            <a:off x="8273509" y="2101305"/>
            <a:ext cx="295500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rbel" panose="020B0503020204020204"/>
                <a:ea typeface="+mn-ea"/>
                <a:cs typeface="+mn-cs"/>
              </a:rPr>
              <a:t>Blueprint V1 Compilation &amp; Drafting</a:t>
            </a:r>
          </a:p>
        </p:txBody>
      </p:sp>
      <p:sp>
        <p:nvSpPr>
          <p:cNvPr id="50" name="TextBox 49"/>
          <p:cNvSpPr txBox="1"/>
          <p:nvPr/>
        </p:nvSpPr>
        <p:spPr>
          <a:xfrm>
            <a:off x="3356228" y="2101305"/>
            <a:ext cx="217954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rbel" panose="020B0503020204020204"/>
                <a:ea typeface="+mn-ea"/>
                <a:cs typeface="+mn-cs"/>
              </a:rPr>
              <a:t>Initiative Development</a:t>
            </a:r>
          </a:p>
        </p:txBody>
      </p:sp>
      <p:sp>
        <p:nvSpPr>
          <p:cNvPr id="23" name="Slide Number Placeholder 3"/>
          <p:cNvSpPr>
            <a:spLocks noGrp="1"/>
          </p:cNvSpPr>
          <p:nvPr>
            <p:ph type="sldNum" sz="quarter" idx="12"/>
          </p:nvPr>
        </p:nvSpPr>
        <p:spPr>
          <a:xfrm>
            <a:off x="9329530" y="6223828"/>
            <a:ext cx="170621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8EC599-E9BA-49DE-9E9C-9696BB627D2A}"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26" name="TextBox 25"/>
          <p:cNvSpPr txBox="1"/>
          <p:nvPr/>
        </p:nvSpPr>
        <p:spPr>
          <a:xfrm>
            <a:off x="1047280" y="4775514"/>
            <a:ext cx="9321920" cy="83099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2">
                    <a:lumMod val="25000"/>
                  </a:schemeClr>
                </a:solidFill>
                <a:effectLst/>
                <a:uLnTx/>
                <a:uFillTx/>
                <a:latin typeface="Corbel" panose="020B0503020204020204"/>
                <a:ea typeface="+mn-ea"/>
                <a:cs typeface="+mn-cs"/>
              </a:rPr>
              <a:t>Agency participation may include surveys, interviews, and/or  workshops during the coming months</a:t>
            </a:r>
          </a:p>
        </p:txBody>
      </p:sp>
    </p:spTree>
    <p:extLst>
      <p:ext uri="{BB962C8B-B14F-4D97-AF65-F5344CB8AC3E}">
        <p14:creationId xmlns:p14="http://schemas.microsoft.com/office/powerpoint/2010/main" val="24648004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3"/>
          <p:cNvSpPr>
            <a:spLocks noGrp="1"/>
          </p:cNvSpPr>
          <p:nvPr>
            <p:ph type="sldNum" sz="quarter" idx="12"/>
          </p:nvPr>
        </p:nvSpPr>
        <p:spPr>
          <a:xfrm>
            <a:off x="9329530" y="6223828"/>
            <a:ext cx="170621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8EC599-E9BA-49DE-9E9C-9696BB627D2A}"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8" name="Rectangle 7"/>
          <p:cNvSpPr/>
          <p:nvPr/>
        </p:nvSpPr>
        <p:spPr>
          <a:xfrm>
            <a:off x="716665" y="1209431"/>
            <a:ext cx="10204782" cy="4339650"/>
          </a:xfrm>
          <a:prstGeom prst="rect">
            <a:avLst/>
          </a:prstGeom>
        </p:spPr>
        <p:txBody>
          <a:bodyPr wrap="square">
            <a:spAutoFit/>
          </a:bodyPr>
          <a:lstStyle/>
          <a:p>
            <a:pPr marL="457200" marR="0" lvl="0" indent="-457200">
              <a:spcBef>
                <a:spcPts val="600"/>
              </a:spcBef>
              <a:spcAft>
                <a:spcPts val="0"/>
              </a:spcAft>
              <a:buBlip>
                <a:blip r:embed="rId3"/>
              </a:buBlip>
            </a:pPr>
            <a:r>
              <a:rPr lang="en-US" sz="2800" b="1" dirty="0">
                <a:latin typeface="Calibri" panose="020F0502020204030204" pitchFamily="34" charset="0"/>
                <a:ea typeface="Calibri" panose="020F0502020204030204" pitchFamily="34" charset="0"/>
              </a:rPr>
              <a:t>Blueprint kick-off </a:t>
            </a:r>
            <a:r>
              <a:rPr lang="en-US" sz="2800" b="1" dirty="0" smtClean="0">
                <a:latin typeface="Calibri" panose="020F0502020204030204" pitchFamily="34" charset="0"/>
                <a:ea typeface="Calibri" panose="020F0502020204030204" pitchFamily="34" charset="0"/>
              </a:rPr>
              <a:t>events</a:t>
            </a:r>
            <a:endParaRPr lang="en-US" sz="2800" dirty="0" smtClean="0">
              <a:latin typeface="Calibri" panose="020F0502020204030204" pitchFamily="34" charset="0"/>
              <a:ea typeface="Calibri" panose="020F0502020204030204" pitchFamily="34" charset="0"/>
            </a:endParaRPr>
          </a:p>
          <a:p>
            <a:pPr marL="800100" lvl="1" indent="-342900">
              <a:spcBef>
                <a:spcPts val="600"/>
              </a:spcBef>
              <a:buFont typeface="Symbol" panose="05050102010706020507" pitchFamily="18" charset="2"/>
              <a:buChar char=""/>
            </a:pPr>
            <a:r>
              <a:rPr lang="en-US" sz="2400" dirty="0" smtClean="0">
                <a:latin typeface="Calibri" panose="020F0502020204030204" pitchFamily="34" charset="0"/>
                <a:ea typeface="Calibri" panose="020F0502020204030204" pitchFamily="34" charset="0"/>
              </a:rPr>
              <a:t>over </a:t>
            </a:r>
            <a:r>
              <a:rPr lang="en-US" sz="2400" dirty="0">
                <a:latin typeface="Calibri" panose="020F0502020204030204" pitchFamily="34" charset="0"/>
                <a:ea typeface="Calibri" panose="020F0502020204030204" pitchFamily="34" charset="0"/>
              </a:rPr>
              <a:t>200 participants </a:t>
            </a:r>
            <a:endParaRPr lang="en-US" sz="2400" dirty="0" smtClean="0">
              <a:latin typeface="Calibri" panose="020F0502020204030204" pitchFamily="34" charset="0"/>
              <a:ea typeface="Calibri" panose="020F0502020204030204" pitchFamily="34" charset="0"/>
            </a:endParaRPr>
          </a:p>
          <a:p>
            <a:pPr marL="800100" lvl="1" indent="-342900">
              <a:spcBef>
                <a:spcPts val="600"/>
              </a:spcBef>
              <a:buFont typeface="Symbol" panose="05050102010706020507" pitchFamily="18" charset="2"/>
              <a:buChar char=""/>
            </a:pPr>
            <a:r>
              <a:rPr lang="en-US" sz="2400" dirty="0" smtClean="0">
                <a:latin typeface="Calibri" panose="020F0502020204030204" pitchFamily="34" charset="0"/>
                <a:ea typeface="Calibri" panose="020F0502020204030204" pitchFamily="34" charset="0"/>
              </a:rPr>
              <a:t>the </a:t>
            </a:r>
            <a:r>
              <a:rPr lang="en-US" sz="2400" dirty="0">
                <a:latin typeface="Calibri" panose="020F0502020204030204" pitchFamily="34" charset="0"/>
                <a:ea typeface="Calibri" panose="020F0502020204030204" pitchFamily="34" charset="0"/>
              </a:rPr>
              <a:t>materials </a:t>
            </a:r>
            <a:r>
              <a:rPr lang="en-US" sz="2400" dirty="0" smtClean="0">
                <a:latin typeface="Calibri" panose="020F0502020204030204" pitchFamily="34" charset="0"/>
                <a:ea typeface="Calibri" panose="020F0502020204030204" pitchFamily="34" charset="0"/>
              </a:rPr>
              <a:t>are available on </a:t>
            </a:r>
            <a:r>
              <a:rPr lang="en-US" sz="2400" u="sng" dirty="0" smtClean="0">
                <a:solidFill>
                  <a:srgbClr val="0563C1"/>
                </a:solidFill>
                <a:latin typeface="Calibri" panose="020F0502020204030204" pitchFamily="34" charset="0"/>
                <a:ea typeface="Calibri" panose="020F0502020204030204" pitchFamily="34" charset="0"/>
                <a:hlinkClick r:id="rId4"/>
              </a:rPr>
              <a:t>our website</a:t>
            </a:r>
            <a:endParaRPr lang="en-US" sz="2400" dirty="0">
              <a:latin typeface="Calibri" panose="020F0502020204030204" pitchFamily="34" charset="0"/>
              <a:ea typeface="Calibri" panose="020F0502020204030204" pitchFamily="34" charset="0"/>
            </a:endParaRPr>
          </a:p>
          <a:p>
            <a:pPr marL="457200" marR="0" lvl="0" indent="-457200">
              <a:spcBef>
                <a:spcPts val="600"/>
              </a:spcBef>
              <a:spcAft>
                <a:spcPts val="0"/>
              </a:spcAft>
              <a:buBlip>
                <a:blip r:embed="rId3"/>
              </a:buBlip>
            </a:pPr>
            <a:r>
              <a:rPr lang="en-US" sz="2800" b="1" dirty="0">
                <a:latin typeface="Calibri" panose="020F0502020204030204" pitchFamily="34" charset="0"/>
                <a:ea typeface="Calibri" panose="020F0502020204030204" pitchFamily="34" charset="0"/>
              </a:rPr>
              <a:t>A business </a:t>
            </a:r>
            <a:r>
              <a:rPr lang="en-US" sz="2800" b="1" dirty="0" smtClean="0">
                <a:latin typeface="Calibri" panose="020F0502020204030204" pitchFamily="34" charset="0"/>
                <a:ea typeface="Calibri" panose="020F0502020204030204" pitchFamily="34" charset="0"/>
              </a:rPr>
              <a:t>processes in scope workshop</a:t>
            </a:r>
            <a:endParaRPr lang="en-US" sz="2800" dirty="0" smtClean="0">
              <a:latin typeface="Calibri" panose="020F0502020204030204" pitchFamily="34" charset="0"/>
              <a:ea typeface="Calibri" panose="020F0502020204030204" pitchFamily="34" charset="0"/>
            </a:endParaRPr>
          </a:p>
          <a:p>
            <a:pPr marL="800100" lvl="1" indent="-342900">
              <a:spcBef>
                <a:spcPts val="600"/>
              </a:spcBef>
              <a:buFont typeface="Symbol" panose="05050102010706020507" pitchFamily="18" charset="2"/>
              <a:buChar char=""/>
            </a:pPr>
            <a:r>
              <a:rPr lang="en-US" sz="2400" dirty="0" smtClean="0">
                <a:latin typeface="Calibri" panose="020F0502020204030204" pitchFamily="34" charset="0"/>
                <a:ea typeface="Calibri" panose="020F0502020204030204" pitchFamily="34" charset="0"/>
              </a:rPr>
              <a:t>Finance processes in scope</a:t>
            </a:r>
          </a:p>
          <a:p>
            <a:pPr marL="800100" lvl="1" indent="-342900">
              <a:spcBef>
                <a:spcPts val="600"/>
              </a:spcBef>
              <a:buFont typeface="Symbol" panose="05050102010706020507" pitchFamily="18" charset="2"/>
              <a:buChar char=""/>
            </a:pPr>
            <a:r>
              <a:rPr lang="en-US" sz="2400" dirty="0" smtClean="0">
                <a:latin typeface="Calibri" panose="020F0502020204030204" pitchFamily="34" charset="0"/>
                <a:ea typeface="Calibri" panose="020F0502020204030204" pitchFamily="34" charset="0"/>
              </a:rPr>
              <a:t>Procurement processes in scope</a:t>
            </a:r>
            <a:endParaRPr lang="en-US" sz="2400" dirty="0">
              <a:latin typeface="Calibri" panose="020F0502020204030204" pitchFamily="34" charset="0"/>
              <a:ea typeface="Calibri" panose="020F0502020204030204" pitchFamily="34" charset="0"/>
            </a:endParaRPr>
          </a:p>
          <a:p>
            <a:pPr marL="457200" marR="0" lvl="0" indent="-457200">
              <a:spcBef>
                <a:spcPts val="600"/>
              </a:spcBef>
              <a:spcAft>
                <a:spcPts val="0"/>
              </a:spcAft>
              <a:buBlip>
                <a:blip r:embed="rId3"/>
              </a:buBlip>
            </a:pPr>
            <a:r>
              <a:rPr lang="en-US" sz="2800" b="1" dirty="0" smtClean="0">
                <a:latin typeface="Calibri" panose="020F0502020204030204" pitchFamily="34" charset="0"/>
                <a:ea typeface="Calibri" panose="020F0502020204030204" pitchFamily="34" charset="0"/>
              </a:rPr>
              <a:t>Business </a:t>
            </a:r>
            <a:r>
              <a:rPr lang="en-US" sz="2800" b="1" dirty="0">
                <a:latin typeface="Calibri" panose="020F0502020204030204" pitchFamily="34" charset="0"/>
                <a:ea typeface="Calibri" panose="020F0502020204030204" pitchFamily="34" charset="0"/>
              </a:rPr>
              <a:t>value opportunities </a:t>
            </a:r>
            <a:r>
              <a:rPr lang="en-US" sz="2800" b="1" dirty="0" smtClean="0">
                <a:latin typeface="Calibri" panose="020F0502020204030204" pitchFamily="34" charset="0"/>
                <a:ea typeface="Calibri" panose="020F0502020204030204" pitchFamily="34" charset="0"/>
              </a:rPr>
              <a:t>interviews</a:t>
            </a:r>
          </a:p>
          <a:p>
            <a:pPr marL="457200" marR="0" lvl="0" indent="-457200">
              <a:spcBef>
                <a:spcPts val="600"/>
              </a:spcBef>
              <a:spcAft>
                <a:spcPts val="0"/>
              </a:spcAft>
              <a:buBlip>
                <a:blip r:embed="rId3"/>
              </a:buBlip>
            </a:pPr>
            <a:r>
              <a:rPr lang="en-US" sz="2800" b="1" dirty="0" smtClean="0">
                <a:latin typeface="Calibri" panose="020F0502020204030204" pitchFamily="34" charset="0"/>
                <a:ea typeface="Calibri" panose="020F0502020204030204" pitchFamily="34" charset="0"/>
              </a:rPr>
              <a:t>Oversight meetings with OCIO </a:t>
            </a:r>
            <a:r>
              <a:rPr lang="en-US" sz="2800" b="1" dirty="0">
                <a:latin typeface="Calibri" panose="020F0502020204030204" pitchFamily="34" charset="0"/>
                <a:ea typeface="Calibri" panose="020F0502020204030204" pitchFamily="34" charset="0"/>
              </a:rPr>
              <a:t>and </a:t>
            </a:r>
            <a:r>
              <a:rPr lang="en-US" sz="2800" b="1" smtClean="0">
                <a:latin typeface="Calibri" panose="020F0502020204030204" pitchFamily="34" charset="0"/>
                <a:ea typeface="Calibri" panose="020F0502020204030204" pitchFamily="34" charset="0"/>
              </a:rPr>
              <a:t>Legislative Staff</a:t>
            </a:r>
            <a:endParaRPr lang="en-US" sz="2800" b="1" dirty="0" smtClean="0">
              <a:latin typeface="Calibri" panose="020F0502020204030204" pitchFamily="34" charset="0"/>
              <a:ea typeface="Calibri" panose="020F0502020204030204" pitchFamily="34" charset="0"/>
            </a:endParaRPr>
          </a:p>
          <a:p>
            <a:pPr marL="457200" marR="0" lvl="0" indent="-457200">
              <a:spcBef>
                <a:spcPts val="600"/>
              </a:spcBef>
              <a:spcAft>
                <a:spcPts val="0"/>
              </a:spcAft>
              <a:buBlip>
                <a:blip r:embed="rId3"/>
              </a:buBlip>
            </a:pPr>
            <a:r>
              <a:rPr lang="en-US" sz="2800" b="1" dirty="0" smtClean="0">
                <a:latin typeface="Calibri" panose="020F0502020204030204" pitchFamily="34" charset="0"/>
                <a:ea typeface="Calibri" panose="020F0502020204030204" pitchFamily="34" charset="0"/>
              </a:rPr>
              <a:t>Executive </a:t>
            </a:r>
            <a:r>
              <a:rPr lang="en-US" sz="2800" b="1" dirty="0">
                <a:latin typeface="Calibri" panose="020F0502020204030204" pitchFamily="34" charset="0"/>
                <a:ea typeface="Calibri" panose="020F0502020204030204" pitchFamily="34" charset="0"/>
              </a:rPr>
              <a:t>Steering </a:t>
            </a:r>
            <a:r>
              <a:rPr lang="en-US" sz="2800" b="1" dirty="0" smtClean="0">
                <a:latin typeface="Calibri" panose="020F0502020204030204" pitchFamily="34" charset="0"/>
                <a:ea typeface="Calibri" panose="020F0502020204030204" pitchFamily="34" charset="0"/>
              </a:rPr>
              <a:t>Committee</a:t>
            </a:r>
            <a:endParaRPr lang="en-US" sz="2800" dirty="0">
              <a:latin typeface="Calibri" panose="020F0502020204030204" pitchFamily="34" charset="0"/>
              <a:ea typeface="Calibri" panose="020F0502020204030204" pitchFamily="34" charset="0"/>
            </a:endParaRPr>
          </a:p>
        </p:txBody>
      </p:sp>
      <p:sp>
        <p:nvSpPr>
          <p:cNvPr id="50" name="Title 5"/>
          <p:cNvSpPr txBox="1">
            <a:spLocks/>
          </p:cNvSpPr>
          <p:nvPr/>
        </p:nvSpPr>
        <p:spPr>
          <a:xfrm>
            <a:off x="335665" y="287190"/>
            <a:ext cx="10700082" cy="92224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chemeClr val="accent6">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noProof="0" dirty="0" smtClean="0">
                <a:solidFill>
                  <a:srgbClr val="818183">
                    <a:lumMod val="50000"/>
                  </a:srgbClr>
                </a:solidFill>
                <a:latin typeface="Corbel" panose="020B0503020204020204"/>
              </a:rPr>
              <a:t>Prior Two Weeks of Key Activities</a:t>
            </a:r>
            <a:endParaRPr kumimoji="0" lang="en-US" sz="4000" b="1" i="0" u="none" strike="noStrike" kern="1200" cap="none" spc="0" normalizeH="0" baseline="0" noProof="0" dirty="0">
              <a:ln>
                <a:noFill/>
              </a:ln>
              <a:solidFill>
                <a:srgbClr val="818183">
                  <a:lumMod val="50000"/>
                </a:srgbClr>
              </a:solidFill>
              <a:effectLst/>
              <a:uLnTx/>
              <a:uFillTx/>
              <a:latin typeface="Corbel" panose="020B0503020204020204"/>
              <a:ea typeface="+mj-ea"/>
              <a:cs typeface="+mj-cs"/>
            </a:endParaRPr>
          </a:p>
        </p:txBody>
      </p:sp>
    </p:spTree>
    <p:extLst>
      <p:ext uri="{BB962C8B-B14F-4D97-AF65-F5344CB8AC3E}">
        <p14:creationId xmlns:p14="http://schemas.microsoft.com/office/powerpoint/2010/main" val="6171254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3"/>
          <p:cNvSpPr>
            <a:spLocks noGrp="1"/>
          </p:cNvSpPr>
          <p:nvPr>
            <p:ph type="sldNum" sz="quarter" idx="12"/>
          </p:nvPr>
        </p:nvSpPr>
        <p:spPr>
          <a:xfrm>
            <a:off x="9329530" y="6223828"/>
            <a:ext cx="170621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8EC599-E9BA-49DE-9E9C-9696BB627D2A}"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8" name="Rectangle 7"/>
          <p:cNvSpPr/>
          <p:nvPr/>
        </p:nvSpPr>
        <p:spPr>
          <a:xfrm>
            <a:off x="703964" y="1100529"/>
            <a:ext cx="10713335" cy="5170646"/>
          </a:xfrm>
          <a:prstGeom prst="rect">
            <a:avLst/>
          </a:prstGeom>
        </p:spPr>
        <p:txBody>
          <a:bodyPr wrap="square">
            <a:spAutoFit/>
          </a:bodyPr>
          <a:lstStyle/>
          <a:p>
            <a:pPr marL="457200" marR="0" lvl="0" indent="-457200">
              <a:spcBef>
                <a:spcPts val="600"/>
              </a:spcBef>
              <a:spcAft>
                <a:spcPts val="0"/>
              </a:spcAft>
              <a:buFont typeface="Arial" panose="020B0604020202020204" pitchFamily="34" charset="0"/>
              <a:buChar char="•"/>
            </a:pPr>
            <a:r>
              <a:rPr lang="en-US" sz="2800" b="1" dirty="0">
                <a:latin typeface="Calibri" panose="020F0502020204030204" pitchFamily="34" charset="0"/>
                <a:ea typeface="Calibri" panose="020F0502020204030204" pitchFamily="34" charset="0"/>
              </a:rPr>
              <a:t>Technology Initiatives</a:t>
            </a:r>
          </a:p>
          <a:p>
            <a:pPr marL="914400" lvl="1" indent="-457200">
              <a:spcBef>
                <a:spcPts val="600"/>
              </a:spcBef>
              <a:buFont typeface="Arial" panose="020B0604020202020204" pitchFamily="34" charset="0"/>
              <a:buChar char="•"/>
            </a:pPr>
            <a:r>
              <a:rPr lang="en-US" sz="2400" b="1" dirty="0">
                <a:latin typeface="Calibri" panose="020F0502020204030204" pitchFamily="34" charset="0"/>
                <a:ea typeface="Calibri" panose="020F0502020204030204" pitchFamily="34" charset="0"/>
              </a:rPr>
              <a:t>Deployment Options Workshop (16</a:t>
            </a:r>
            <a:r>
              <a:rPr lang="en-US" sz="2400" b="1" baseline="30000" dirty="0">
                <a:latin typeface="Calibri" panose="020F0502020204030204" pitchFamily="34" charset="0"/>
                <a:ea typeface="Calibri" panose="020F0502020204030204" pitchFamily="34" charset="0"/>
              </a:rPr>
              <a:t>th</a:t>
            </a:r>
            <a:r>
              <a:rPr lang="en-US" sz="2400" b="1" dirty="0">
                <a:latin typeface="Calibri" panose="020F0502020204030204" pitchFamily="34" charset="0"/>
                <a:ea typeface="Calibri" panose="020F0502020204030204" pitchFamily="34" charset="0"/>
              </a:rPr>
              <a:t>)</a:t>
            </a:r>
            <a:endParaRPr lang="en-US" sz="2400" dirty="0">
              <a:latin typeface="Calibri" panose="020F0502020204030204" pitchFamily="34" charset="0"/>
              <a:ea typeface="Calibri" panose="020F0502020204030204" pitchFamily="34" charset="0"/>
            </a:endParaRPr>
          </a:p>
          <a:p>
            <a:pPr marL="1257300" lvl="2" indent="-342900">
              <a:spcBef>
                <a:spcPts val="600"/>
              </a:spcBef>
              <a:buFont typeface="Symbol" panose="05050102010706020507" pitchFamily="18" charset="2"/>
              <a:buChar char=""/>
            </a:pPr>
            <a:r>
              <a:rPr lang="en-US" sz="2000" dirty="0">
                <a:latin typeface="Calibri" panose="020F0502020204030204" pitchFamily="34" charset="0"/>
                <a:ea typeface="Calibri" panose="020F0502020204030204" pitchFamily="34" charset="0"/>
              </a:rPr>
              <a:t>Best of breed vs. unified ERP</a:t>
            </a:r>
          </a:p>
          <a:p>
            <a:pPr marL="1257300" lvl="2" indent="-342900">
              <a:spcBef>
                <a:spcPts val="600"/>
              </a:spcBef>
              <a:buFont typeface="Symbol" panose="05050102010706020507" pitchFamily="18" charset="2"/>
              <a:buChar char=""/>
            </a:pPr>
            <a:r>
              <a:rPr lang="en-US" sz="2000" dirty="0">
                <a:latin typeface="Calibri" panose="020F0502020204030204" pitchFamily="34" charset="0"/>
                <a:ea typeface="Calibri" panose="020F0502020204030204" pitchFamily="34" charset="0"/>
              </a:rPr>
              <a:t>On-</a:t>
            </a:r>
            <a:r>
              <a:rPr lang="en-US" sz="2000" dirty="0" err="1">
                <a:latin typeface="Calibri" panose="020F0502020204030204" pitchFamily="34" charset="0"/>
                <a:ea typeface="Calibri" panose="020F0502020204030204" pitchFamily="34" charset="0"/>
              </a:rPr>
              <a:t>prem</a:t>
            </a:r>
            <a:r>
              <a:rPr lang="en-US" sz="2000" dirty="0">
                <a:latin typeface="Calibri" panose="020F0502020204030204" pitchFamily="34" charset="0"/>
                <a:ea typeface="Calibri" panose="020F0502020204030204" pitchFamily="34" charset="0"/>
              </a:rPr>
              <a:t>, managed service, cloud, SaaS</a:t>
            </a:r>
          </a:p>
          <a:p>
            <a:pPr marL="914400" lvl="1" indent="-457200">
              <a:spcBef>
                <a:spcPts val="600"/>
              </a:spcBef>
              <a:buFont typeface="Arial" panose="020B0604020202020204" pitchFamily="34" charset="0"/>
              <a:buChar char="•"/>
            </a:pPr>
            <a:r>
              <a:rPr lang="en-US" sz="2400" b="1" dirty="0">
                <a:latin typeface="Calibri" panose="020F0502020204030204" pitchFamily="34" charset="0"/>
                <a:ea typeface="Calibri" panose="020F0502020204030204" pitchFamily="34" charset="0"/>
              </a:rPr>
              <a:t>Review Deployment Options with Steering Committee (17</a:t>
            </a:r>
            <a:r>
              <a:rPr lang="en-US" sz="2400" b="1" baseline="30000" dirty="0">
                <a:latin typeface="Calibri" panose="020F0502020204030204" pitchFamily="34" charset="0"/>
                <a:ea typeface="Calibri" panose="020F0502020204030204" pitchFamily="34" charset="0"/>
              </a:rPr>
              <a:t>th</a:t>
            </a:r>
            <a:r>
              <a:rPr lang="en-US" sz="2400" b="1" dirty="0" smtClean="0">
                <a:latin typeface="Calibri" panose="020F0502020204030204" pitchFamily="34" charset="0"/>
                <a:ea typeface="Calibri" panose="020F0502020204030204" pitchFamily="34" charset="0"/>
              </a:rPr>
              <a:t>)</a:t>
            </a:r>
          </a:p>
          <a:p>
            <a:pPr lvl="1">
              <a:spcBef>
                <a:spcPts val="600"/>
              </a:spcBef>
            </a:pPr>
            <a:endParaRPr lang="en-US" sz="2400" b="1" dirty="0">
              <a:latin typeface="Calibri" panose="020F0502020204030204" pitchFamily="34" charset="0"/>
              <a:ea typeface="Calibri" panose="020F0502020204030204" pitchFamily="34" charset="0"/>
            </a:endParaRPr>
          </a:p>
          <a:p>
            <a:pPr marL="457200" marR="0" lvl="0" indent="-457200">
              <a:spcBef>
                <a:spcPts val="600"/>
              </a:spcBef>
              <a:spcAft>
                <a:spcPts val="0"/>
              </a:spcAft>
              <a:buFont typeface="Arial" panose="020B0604020202020204" pitchFamily="34" charset="0"/>
              <a:buChar char="•"/>
            </a:pPr>
            <a:r>
              <a:rPr lang="en-US" sz="2800" b="1" dirty="0" smtClean="0">
                <a:latin typeface="Calibri" panose="020F0502020204030204" pitchFamily="34" charset="0"/>
                <a:ea typeface="Calibri" panose="020F0502020204030204" pitchFamily="34" charset="0"/>
              </a:rPr>
              <a:t>Business Process Initiatives</a:t>
            </a:r>
          </a:p>
          <a:p>
            <a:pPr marL="914400" lvl="1" indent="-457200">
              <a:spcBef>
                <a:spcPts val="600"/>
              </a:spcBef>
              <a:buFont typeface="Arial" panose="020B0604020202020204" pitchFamily="34" charset="0"/>
              <a:buChar char="•"/>
            </a:pPr>
            <a:r>
              <a:rPr lang="en-US" sz="2400" b="1" dirty="0" smtClean="0">
                <a:latin typeface="Calibri" panose="020F0502020204030204" pitchFamily="34" charset="0"/>
                <a:ea typeface="Calibri" panose="020F0502020204030204" pitchFamily="34" charset="0"/>
              </a:rPr>
              <a:t>Small group review and compile results </a:t>
            </a:r>
            <a:r>
              <a:rPr lang="en-US" sz="2400" b="1" dirty="0">
                <a:latin typeface="Calibri" panose="020F0502020204030204" pitchFamily="34" charset="0"/>
                <a:ea typeface="Calibri" panose="020F0502020204030204" pitchFamily="34" charset="0"/>
              </a:rPr>
              <a:t>of interviews (23</a:t>
            </a:r>
            <a:r>
              <a:rPr lang="en-US" sz="2400" b="1" baseline="30000" dirty="0">
                <a:latin typeface="Calibri" panose="020F0502020204030204" pitchFamily="34" charset="0"/>
                <a:ea typeface="Calibri" panose="020F0502020204030204" pitchFamily="34" charset="0"/>
              </a:rPr>
              <a:t>rd</a:t>
            </a:r>
            <a:r>
              <a:rPr lang="en-US" sz="2400" b="1" dirty="0">
                <a:latin typeface="Calibri" panose="020F0502020204030204" pitchFamily="34" charset="0"/>
                <a:ea typeface="Calibri" panose="020F0502020204030204" pitchFamily="34" charset="0"/>
              </a:rPr>
              <a:t>)</a:t>
            </a:r>
            <a:endParaRPr lang="en-US" sz="2400" dirty="0">
              <a:latin typeface="Calibri" panose="020F0502020204030204" pitchFamily="34" charset="0"/>
              <a:ea typeface="Calibri" panose="020F0502020204030204" pitchFamily="34" charset="0"/>
            </a:endParaRPr>
          </a:p>
          <a:p>
            <a:pPr marL="1257300" lvl="2" indent="-342900">
              <a:spcBef>
                <a:spcPts val="600"/>
              </a:spcBef>
              <a:buFont typeface="Symbol" panose="05050102010706020507" pitchFamily="18" charset="2"/>
              <a:buChar char=""/>
            </a:pPr>
            <a:r>
              <a:rPr lang="en-US" sz="2000" dirty="0">
                <a:latin typeface="Calibri" panose="020F0502020204030204" pitchFamily="34" charset="0"/>
                <a:ea typeface="Calibri" panose="020F0502020204030204" pitchFamily="34" charset="0"/>
              </a:rPr>
              <a:t>Finance</a:t>
            </a:r>
          </a:p>
          <a:p>
            <a:pPr marL="1257300" lvl="2" indent="-342900">
              <a:spcBef>
                <a:spcPts val="600"/>
              </a:spcBef>
              <a:buFont typeface="Symbol" panose="05050102010706020507" pitchFamily="18" charset="2"/>
              <a:buChar char=""/>
            </a:pPr>
            <a:r>
              <a:rPr lang="en-US" sz="2000" dirty="0">
                <a:latin typeface="Calibri" panose="020F0502020204030204" pitchFamily="34" charset="0"/>
                <a:ea typeface="Calibri" panose="020F0502020204030204" pitchFamily="34" charset="0"/>
              </a:rPr>
              <a:t>Procurement</a:t>
            </a:r>
          </a:p>
          <a:p>
            <a:pPr marL="914400" lvl="1" indent="-457200">
              <a:spcBef>
                <a:spcPts val="600"/>
              </a:spcBef>
              <a:buFont typeface="Arial" panose="020B0604020202020204" pitchFamily="34" charset="0"/>
              <a:buChar char="•"/>
            </a:pPr>
            <a:r>
              <a:rPr lang="en-US" sz="2400" b="1" dirty="0" smtClean="0">
                <a:latin typeface="Calibri" panose="020F0502020204030204" pitchFamily="34" charset="0"/>
                <a:ea typeface="Calibri" panose="020F0502020204030204" pitchFamily="34" charset="0"/>
              </a:rPr>
              <a:t>Stakeholder workshop </a:t>
            </a:r>
            <a:r>
              <a:rPr lang="en-US" sz="2400" b="1" dirty="0">
                <a:latin typeface="Calibri" panose="020F0502020204030204" pitchFamily="34" charset="0"/>
                <a:ea typeface="Calibri" panose="020F0502020204030204" pitchFamily="34" charset="0"/>
              </a:rPr>
              <a:t>to </a:t>
            </a:r>
            <a:r>
              <a:rPr lang="en-US" sz="2400" b="1" dirty="0" smtClean="0">
                <a:latin typeface="Calibri" panose="020F0502020204030204" pitchFamily="34" charset="0"/>
                <a:ea typeface="Calibri" panose="020F0502020204030204" pitchFamily="34" charset="0"/>
              </a:rPr>
              <a:t>discuss </a:t>
            </a:r>
            <a:r>
              <a:rPr lang="en-US" sz="2400" b="1" dirty="0">
                <a:latin typeface="Calibri" panose="020F0502020204030204" pitchFamily="34" charset="0"/>
                <a:ea typeface="Calibri" panose="020F0502020204030204" pitchFamily="34" charset="0"/>
              </a:rPr>
              <a:t>business process projects, prioritization and timing (29</a:t>
            </a:r>
            <a:r>
              <a:rPr lang="en-US" sz="2400" b="1" baseline="30000" dirty="0">
                <a:latin typeface="Calibri" panose="020F0502020204030204" pitchFamily="34" charset="0"/>
                <a:ea typeface="Calibri" panose="020F0502020204030204" pitchFamily="34" charset="0"/>
              </a:rPr>
              <a:t>th</a:t>
            </a:r>
            <a:r>
              <a:rPr lang="en-US" sz="2400" b="1" dirty="0" smtClean="0">
                <a:latin typeface="Calibri" panose="020F0502020204030204" pitchFamily="34" charset="0"/>
                <a:ea typeface="Calibri" panose="020F0502020204030204" pitchFamily="34" charset="0"/>
              </a:rPr>
              <a:t>)</a:t>
            </a:r>
          </a:p>
        </p:txBody>
      </p:sp>
      <p:sp>
        <p:nvSpPr>
          <p:cNvPr id="50" name="Title 5"/>
          <p:cNvSpPr txBox="1">
            <a:spLocks/>
          </p:cNvSpPr>
          <p:nvPr/>
        </p:nvSpPr>
        <p:spPr>
          <a:xfrm>
            <a:off x="335665" y="287190"/>
            <a:ext cx="10700082" cy="92224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chemeClr val="accent6">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noProof="0" dirty="0" smtClean="0">
                <a:solidFill>
                  <a:srgbClr val="818183">
                    <a:lumMod val="50000"/>
                  </a:srgbClr>
                </a:solidFill>
                <a:latin typeface="Corbel" panose="020B0503020204020204"/>
              </a:rPr>
              <a:t>Next Two Weeks of Key Activities</a:t>
            </a:r>
            <a:endParaRPr kumimoji="0" lang="en-US" sz="4000" b="1" i="0" u="none" strike="noStrike" kern="1200" cap="none" spc="0" normalizeH="0" baseline="0" noProof="0" dirty="0">
              <a:ln>
                <a:noFill/>
              </a:ln>
              <a:solidFill>
                <a:srgbClr val="818183">
                  <a:lumMod val="50000"/>
                </a:srgbClr>
              </a:solidFill>
              <a:effectLst/>
              <a:uLnTx/>
              <a:uFillTx/>
              <a:latin typeface="Corbel" panose="020B0503020204020204"/>
              <a:ea typeface="+mj-ea"/>
              <a:cs typeface="+mj-cs"/>
            </a:endParaRPr>
          </a:p>
        </p:txBody>
      </p:sp>
    </p:spTree>
    <p:extLst>
      <p:ext uri="{BB962C8B-B14F-4D97-AF65-F5344CB8AC3E}">
        <p14:creationId xmlns:p14="http://schemas.microsoft.com/office/powerpoint/2010/main" val="30296535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8EC599-E9BA-49DE-9E9C-9696BB627D2A}" type="slidenum">
              <a:rPr kumimoji="0" lang="en-US" sz="1200" b="0" i="0" u="none" strike="noStrike" kern="1200" cap="none" spc="0" normalizeH="0" baseline="0" noProof="0" smtClean="0">
                <a:ln>
                  <a:noFill/>
                </a:ln>
                <a:solidFill>
                  <a:srgbClr val="336600"/>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srgbClr val="336600"/>
              </a:solidFill>
              <a:effectLst/>
              <a:uLnTx/>
              <a:uFillTx/>
              <a:latin typeface="Corbel" panose="020B050302020402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125" y="2557058"/>
            <a:ext cx="4122055" cy="2649892"/>
          </a:xfrm>
          <a:prstGeom prst="rect">
            <a:avLst/>
          </a:prstGeom>
        </p:spPr>
      </p:pic>
      <p:sp>
        <p:nvSpPr>
          <p:cNvPr id="8" name="Title 7"/>
          <p:cNvSpPr>
            <a:spLocks noGrp="1"/>
          </p:cNvSpPr>
          <p:nvPr>
            <p:ph type="title"/>
          </p:nvPr>
        </p:nvSpPr>
        <p:spPr>
          <a:xfrm>
            <a:off x="495782" y="154380"/>
            <a:ext cx="11031773" cy="1899442"/>
          </a:xfrm>
        </p:spPr>
        <p:txBody>
          <a:bodyPr>
            <a:normAutofit/>
          </a:bodyPr>
          <a:lstStyle/>
          <a:p>
            <a:pPr algn="ctr"/>
            <a:r>
              <a:rPr lang="en-US" sz="3200" dirty="0"/>
              <a:t>The One Washington Blueprint will define the </a:t>
            </a:r>
            <a:r>
              <a:rPr lang="en-US" sz="3200" dirty="0" smtClean="0"/>
              <a:t/>
            </a:r>
            <a:br>
              <a:rPr lang="en-US" sz="3200" dirty="0" smtClean="0"/>
            </a:br>
            <a:r>
              <a:rPr lang="en-US" sz="3200" dirty="0" smtClean="0"/>
              <a:t>“</a:t>
            </a:r>
            <a:r>
              <a:rPr lang="en-US" sz="3200" dirty="0"/>
              <a:t>ERP of the Future” for the state of Washington</a:t>
            </a:r>
            <a:r>
              <a:rPr lang="en-US" sz="3200" dirty="0" smtClean="0"/>
              <a:t>!</a:t>
            </a:r>
            <a:endParaRPr lang="en-US" sz="3200" dirty="0"/>
          </a:p>
        </p:txBody>
      </p:sp>
      <p:sp>
        <p:nvSpPr>
          <p:cNvPr id="7" name="Rectangle 6"/>
          <p:cNvSpPr/>
          <p:nvPr/>
        </p:nvSpPr>
        <p:spPr>
          <a:xfrm>
            <a:off x="2728152" y="3760513"/>
            <a:ext cx="10680442" cy="2277547"/>
          </a:xfrm>
          <a:prstGeom prst="rect">
            <a:avLst/>
          </a:prstGeom>
        </p:spPr>
        <p:txBody>
          <a:bodyPr wrap="square">
            <a:spAutoFit/>
          </a:bodyPr>
          <a:lstStyle/>
          <a:p>
            <a:pPr marL="396875" indent="-396875" algn="ctr"/>
            <a:r>
              <a:rPr lang="en-US" sz="2800" dirty="0" smtClean="0">
                <a:hlinkClick r:id="rId4"/>
              </a:rPr>
              <a:t>OneWA@ofm.wa.gov</a:t>
            </a:r>
            <a:endParaRPr lang="en-US" sz="2800" dirty="0" smtClean="0"/>
          </a:p>
          <a:p>
            <a:pPr marL="396875" indent="-396875" algn="ctr"/>
            <a:r>
              <a:rPr lang="en-US" sz="2800" dirty="0" smtClean="0">
                <a:solidFill>
                  <a:schemeClr val="accent1">
                    <a:lumMod val="75000"/>
                  </a:schemeClr>
                </a:solidFill>
                <a:hlinkClick r:id="rId5"/>
              </a:rPr>
              <a:t>http://one.wa.gov</a:t>
            </a:r>
            <a:r>
              <a:rPr lang="en-US" dirty="0" smtClean="0">
                <a:solidFill>
                  <a:schemeClr val="accent1">
                    <a:lumMod val="75000"/>
                  </a:schemeClr>
                </a:solidFill>
              </a:rPr>
              <a:t/>
            </a:r>
            <a:br>
              <a:rPr lang="en-US" dirty="0" smtClean="0">
                <a:solidFill>
                  <a:schemeClr val="accent1">
                    <a:lumMod val="75000"/>
                  </a:schemeClr>
                </a:solidFill>
              </a:rPr>
            </a:br>
            <a:endParaRPr lang="en-US" dirty="0" smtClean="0">
              <a:solidFill>
                <a:schemeClr val="accent1">
                  <a:lumMod val="75000"/>
                </a:schemeClr>
              </a:solidFill>
            </a:endParaRPr>
          </a:p>
          <a:p>
            <a:pPr marL="396875" indent="-396875" algn="ctr"/>
            <a:r>
              <a:rPr lang="en-US" sz="3200" b="1" dirty="0" smtClean="0">
                <a:solidFill>
                  <a:srgbClr val="336600"/>
                </a:solidFill>
              </a:rPr>
              <a:t>Thank </a:t>
            </a:r>
            <a:r>
              <a:rPr lang="en-US" sz="3200" b="1" dirty="0">
                <a:solidFill>
                  <a:srgbClr val="336600"/>
                </a:solidFill>
              </a:rPr>
              <a:t>you!</a:t>
            </a:r>
            <a:br>
              <a:rPr lang="en-US" sz="3200" b="1" dirty="0">
                <a:solidFill>
                  <a:srgbClr val="336600"/>
                </a:solidFill>
              </a:rPr>
            </a:br>
            <a:r>
              <a:rPr lang="en-US" b="1" dirty="0">
                <a:solidFill>
                  <a:schemeClr val="accent6">
                    <a:lumMod val="50000"/>
                  </a:schemeClr>
                </a:solidFill>
              </a:rPr>
              <a:t/>
            </a:r>
            <a:br>
              <a:rPr lang="en-US" b="1" dirty="0">
                <a:solidFill>
                  <a:schemeClr val="accent6">
                    <a:lumMod val="50000"/>
                  </a:schemeClr>
                </a:solidFill>
              </a:rPr>
            </a:br>
            <a:endParaRPr lang="en-US" dirty="0"/>
          </a:p>
        </p:txBody>
      </p:sp>
      <p:sp>
        <p:nvSpPr>
          <p:cNvPr id="2" name="Rectangle 1"/>
          <p:cNvSpPr/>
          <p:nvPr/>
        </p:nvSpPr>
        <p:spPr>
          <a:xfrm>
            <a:off x="6978972" y="2861977"/>
            <a:ext cx="2178802" cy="584775"/>
          </a:xfrm>
          <a:prstGeom prst="rect">
            <a:avLst/>
          </a:prstGeom>
        </p:spPr>
        <p:txBody>
          <a:bodyPr wrap="none">
            <a:spAutoFit/>
          </a:bodyPr>
          <a:lstStyle/>
          <a:p>
            <a:r>
              <a:rPr lang="en-US" sz="3200" b="1" dirty="0">
                <a:solidFill>
                  <a:srgbClr val="336600"/>
                </a:solidFill>
              </a:rPr>
              <a:t>Questions?</a:t>
            </a:r>
            <a:endParaRPr lang="en-US" sz="3200" dirty="0">
              <a:solidFill>
                <a:srgbClr val="336600"/>
              </a:solidFill>
            </a:endParaRPr>
          </a:p>
        </p:txBody>
      </p:sp>
    </p:spTree>
    <p:extLst>
      <p:ext uri="{BB962C8B-B14F-4D97-AF65-F5344CB8AC3E}">
        <p14:creationId xmlns:p14="http://schemas.microsoft.com/office/powerpoint/2010/main" val="2670312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OCIO Update</a:t>
            </a:r>
            <a:br>
              <a:rPr lang="en-US" dirty="0" smtClean="0"/>
            </a:br>
            <a:endParaRPr lang="en-US" dirty="0"/>
          </a:p>
        </p:txBody>
      </p:sp>
      <p:sp>
        <p:nvSpPr>
          <p:cNvPr id="3" name="Subtitle 2"/>
          <p:cNvSpPr>
            <a:spLocks noGrp="1"/>
          </p:cNvSpPr>
          <p:nvPr>
            <p:ph type="subTitle" idx="1"/>
          </p:nvPr>
        </p:nvSpPr>
        <p:spPr/>
        <p:txBody>
          <a:bodyPr/>
          <a:lstStyle/>
          <a:p>
            <a:r>
              <a:rPr lang="en-US" sz="4000" dirty="0" smtClean="0"/>
              <a:t>CIO Forum</a:t>
            </a:r>
          </a:p>
          <a:p>
            <a:r>
              <a:rPr lang="en-US" sz="4000" dirty="0" smtClean="0"/>
              <a:t>August 8</a:t>
            </a:r>
            <a:r>
              <a:rPr lang="en-US" sz="4000" baseline="30000" dirty="0" smtClean="0"/>
              <a:t>th</a:t>
            </a:r>
            <a:r>
              <a:rPr lang="en-US" sz="4000" dirty="0" smtClean="0"/>
              <a:t>, 2017</a:t>
            </a:r>
          </a:p>
        </p:txBody>
      </p:sp>
    </p:spTree>
    <p:extLst>
      <p:ext uri="{BB962C8B-B14F-4D97-AF65-F5344CB8AC3E}">
        <p14:creationId xmlns:p14="http://schemas.microsoft.com/office/powerpoint/2010/main" val="9777012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of the Order Updates, Questions, Answers, Agenda Ideas</a:t>
            </a:r>
            <a:endParaRPr lang="en-US" dirty="0"/>
          </a:p>
        </p:txBody>
      </p:sp>
    </p:spTree>
    <p:extLst>
      <p:ext uri="{BB962C8B-B14F-4D97-AF65-F5344CB8AC3E}">
        <p14:creationId xmlns:p14="http://schemas.microsoft.com/office/powerpoint/2010/main" val="40053206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U-Turn Arrow 26"/>
          <p:cNvSpPr/>
          <p:nvPr/>
        </p:nvSpPr>
        <p:spPr>
          <a:xfrm flipH="1">
            <a:off x="510540" y="1846267"/>
            <a:ext cx="11230928" cy="3384720"/>
          </a:xfrm>
          <a:prstGeom prst="uturnArrow">
            <a:avLst>
              <a:gd name="adj1" fmla="val 4098"/>
              <a:gd name="adj2" fmla="val 4148"/>
              <a:gd name="adj3" fmla="val 7617"/>
              <a:gd name="adj4" fmla="val 9232"/>
              <a:gd name="adj5" fmla="val 18335"/>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409814" y="1294070"/>
            <a:ext cx="3207411" cy="40011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Oversight Kickoff meeting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1252406" y="2598845"/>
            <a:ext cx="3005690" cy="707886"/>
          </a:xfrm>
          <a:prstGeom prst="rect">
            <a:avLst/>
          </a:prstGeom>
          <a:noFill/>
          <a:ln>
            <a:solidFill>
              <a:schemeClr val="tx1"/>
            </a:solidFill>
          </a:ln>
        </p:spPr>
        <p:txBody>
          <a:bodyPr wrap="square" rtlCol="0">
            <a:spAutoFit/>
          </a:bodyPr>
          <a:lstStyle>
            <a:defPPr>
              <a:defRPr lang="en-US"/>
            </a:defPPr>
            <a:lvl1pPr>
              <a:defRPr sz="1050"/>
            </a:lvl1pPr>
            <a:lvl2pPr marL="401638" lvl="1" indent="-228600">
              <a:buFont typeface="Arial" panose="020B0604020202020204" pitchFamily="34" charset="0"/>
              <a:buChar char="•"/>
              <a:defRPr sz="105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Agency applies to OCIO </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for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certification of next </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stage</a:t>
            </a:r>
          </a:p>
        </p:txBody>
      </p:sp>
      <p:sp>
        <p:nvSpPr>
          <p:cNvPr id="6" name="TextBox 5"/>
          <p:cNvSpPr txBox="1"/>
          <p:nvPr/>
        </p:nvSpPr>
        <p:spPr>
          <a:xfrm>
            <a:off x="1252404" y="3606391"/>
            <a:ext cx="3005690" cy="707886"/>
          </a:xfrm>
          <a:prstGeom prst="rect">
            <a:avLst/>
          </a:prstGeom>
          <a:noFill/>
          <a:ln>
            <a:solidFill>
              <a:schemeClr val="tx1"/>
            </a:solidFill>
          </a:ln>
        </p:spPr>
        <p:txBody>
          <a:bodyPr wrap="square" rtlCol="0">
            <a:spAutoFit/>
          </a:bodyPr>
          <a:lstStyle>
            <a:defPPr>
              <a:defRPr lang="en-US"/>
            </a:defPPr>
            <a:lvl1pPr>
              <a:defRPr sz="1050"/>
            </a:lvl1pPr>
            <a:lvl2pPr marL="401638" lvl="1" indent="-228600">
              <a:buFont typeface="Arial" panose="020B0604020202020204" pitchFamily="34" charset="0"/>
              <a:buChar char="•"/>
              <a:defRPr sz="105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Agency </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submits technology budget to OFM</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4841908" y="2564206"/>
            <a:ext cx="3081833" cy="707886"/>
          </a:xfrm>
          <a:prstGeom prst="rect">
            <a:avLst/>
          </a:prstGeom>
          <a:noFill/>
          <a:ln>
            <a:solidFill>
              <a:schemeClr val="tx1"/>
            </a:solidFill>
          </a:ln>
        </p:spPr>
        <p:txBody>
          <a:bodyPr wrap="square" rtlCol="0">
            <a:spAutoFit/>
          </a:bodyPr>
          <a:lstStyle>
            <a:defPPr>
              <a:defRPr lang="en-US"/>
            </a:defPPr>
            <a:lvl1pPr>
              <a:defRPr sz="1050"/>
            </a:lvl1pPr>
            <a:lvl2pPr marL="401638" lvl="1" indent="-228600">
              <a:buFont typeface="Arial" panose="020B0604020202020204" pitchFamily="34" charset="0"/>
              <a:buChar char="•"/>
              <a:defRPr sz="105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OCIO approves investment plan, certifies next stage</a:t>
            </a:r>
          </a:p>
        </p:txBody>
      </p:sp>
      <p:sp>
        <p:nvSpPr>
          <p:cNvPr id="9" name="TextBox 8"/>
          <p:cNvSpPr txBox="1"/>
          <p:nvPr/>
        </p:nvSpPr>
        <p:spPr>
          <a:xfrm>
            <a:off x="8541347" y="3105589"/>
            <a:ext cx="2708379" cy="707886"/>
          </a:xfrm>
          <a:prstGeom prst="rect">
            <a:avLst/>
          </a:prstGeom>
          <a:noFill/>
          <a:ln>
            <a:solidFill>
              <a:schemeClr val="tx1"/>
            </a:solidFill>
          </a:ln>
        </p:spPr>
        <p:txBody>
          <a:bodyPr wrap="square" rtlCol="0">
            <a:spAutoFit/>
          </a:bodyPr>
          <a:lstStyle>
            <a:defPPr>
              <a:defRPr lang="en-US"/>
            </a:defPPr>
            <a:lvl1pPr>
              <a:defRPr sz="1050"/>
            </a:lvl1pPr>
            <a:lvl2pPr marL="401638" lvl="1" indent="-228600">
              <a:buFont typeface="Arial" panose="020B0604020202020204" pitchFamily="34" charset="0"/>
              <a:buChar char="•"/>
              <a:defRPr sz="105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OFM and OCIO jointly approve project stage</a:t>
            </a:r>
          </a:p>
        </p:txBody>
      </p:sp>
      <p:sp>
        <p:nvSpPr>
          <p:cNvPr id="10" name="TextBox 9"/>
          <p:cNvSpPr txBox="1"/>
          <p:nvPr/>
        </p:nvSpPr>
        <p:spPr>
          <a:xfrm>
            <a:off x="8492708" y="4902833"/>
            <a:ext cx="2772182" cy="707886"/>
          </a:xfrm>
          <a:prstGeom prst="rect">
            <a:avLst/>
          </a:prstGeom>
          <a:noFill/>
          <a:ln>
            <a:solidFill>
              <a:schemeClr val="tx1"/>
            </a:solidFill>
          </a:ln>
        </p:spPr>
        <p:txBody>
          <a:bodyPr wrap="square" rtlCol="0">
            <a:spAutoFit/>
          </a:bodyPr>
          <a:lstStyle>
            <a:defPPr>
              <a:defRPr lang="en-US"/>
            </a:defPPr>
            <a:lvl1pPr>
              <a:defRPr sz="1050"/>
            </a:lvl1pPr>
            <a:lvl2pPr marL="401638" lvl="1" indent="-228600">
              <a:buFont typeface="Arial" panose="020B0604020202020204" pitchFamily="34" charset="0"/>
              <a:buChar char="•"/>
              <a:defRPr sz="105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Agency proceeds with next project stage </a:t>
            </a:r>
          </a:p>
        </p:txBody>
      </p:sp>
      <p:sp>
        <p:nvSpPr>
          <p:cNvPr id="3" name="Right Arrow 2"/>
          <p:cNvSpPr/>
          <p:nvPr/>
        </p:nvSpPr>
        <p:spPr>
          <a:xfrm>
            <a:off x="4287275" y="2692746"/>
            <a:ext cx="534390" cy="412843"/>
          </a:xfrm>
          <a:prstGeom prst="rightArrow">
            <a:avLst>
              <a:gd name="adj1" fmla="val 39320"/>
              <a:gd name="adj2"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ight Arrow 13"/>
          <p:cNvSpPr/>
          <p:nvPr/>
        </p:nvSpPr>
        <p:spPr>
          <a:xfrm>
            <a:off x="7980247" y="2887429"/>
            <a:ext cx="527306" cy="1124557"/>
          </a:xfrm>
          <a:prstGeom prst="rightArrow">
            <a:avLst>
              <a:gd name="adj1" fmla="val 58974"/>
              <a:gd name="adj2" fmla="val 48035"/>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9"/>
          <p:cNvSpPr>
            <a:spLocks noGrp="1"/>
          </p:cNvSpPr>
          <p:nvPr>
            <p:ph type="title"/>
          </p:nvPr>
        </p:nvSpPr>
        <p:spPr>
          <a:xfrm>
            <a:off x="838200" y="365126"/>
            <a:ext cx="10515600" cy="463982"/>
          </a:xfrm>
        </p:spPr>
        <p:txBody>
          <a:bodyPr>
            <a:normAutofit fontScale="90000"/>
          </a:bodyPr>
          <a:lstStyle/>
          <a:p>
            <a:pPr algn="ctr"/>
            <a:r>
              <a:rPr lang="en-US" dirty="0" smtClean="0"/>
              <a:t>2017-19 IT Pool Process</a:t>
            </a:r>
            <a:endParaRPr lang="en-US" dirty="0"/>
          </a:p>
        </p:txBody>
      </p:sp>
      <p:sp>
        <p:nvSpPr>
          <p:cNvPr id="28" name="TextBox 27"/>
          <p:cNvSpPr txBox="1"/>
          <p:nvPr/>
        </p:nvSpPr>
        <p:spPr>
          <a:xfrm>
            <a:off x="0" y="6539755"/>
            <a:ext cx="140416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Updated 7.27.17</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TextBox 28"/>
          <p:cNvSpPr txBox="1"/>
          <p:nvPr/>
        </p:nvSpPr>
        <p:spPr>
          <a:xfrm>
            <a:off x="1252404" y="4747457"/>
            <a:ext cx="3710882" cy="400110"/>
          </a:xfrm>
          <a:prstGeom prst="rect">
            <a:avLst/>
          </a:prstGeom>
          <a:noFill/>
          <a:ln>
            <a:solidFill>
              <a:schemeClr val="tx1"/>
            </a:solidFill>
          </a:ln>
        </p:spPr>
        <p:txBody>
          <a:bodyPr wrap="square" rtlCol="0">
            <a:spAutoFit/>
          </a:bodyPr>
          <a:lstStyle>
            <a:defPPr>
              <a:defRPr lang="en-US"/>
            </a:defPPr>
            <a:lvl1pPr>
              <a:defRPr sz="1050"/>
            </a:lvl1pPr>
            <a:lvl2pPr marL="401638" lvl="1" indent="-228600">
              <a:buFont typeface="Arial" panose="020B0604020202020204" pitchFamily="34" charset="0"/>
              <a:buChar char="•"/>
              <a:defRPr sz="105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Agency consults with DES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(&gt;$2M)</a:t>
            </a:r>
            <a:endPar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30" name="TextBox 29"/>
          <p:cNvSpPr txBox="1"/>
          <p:nvPr/>
        </p:nvSpPr>
        <p:spPr>
          <a:xfrm>
            <a:off x="1252404" y="5685316"/>
            <a:ext cx="3710882" cy="400110"/>
          </a:xfrm>
          <a:prstGeom prst="rect">
            <a:avLst/>
          </a:prstGeom>
          <a:noFill/>
          <a:ln>
            <a:solidFill>
              <a:schemeClr val="tx1"/>
            </a:solidFill>
          </a:ln>
        </p:spPr>
        <p:txBody>
          <a:bodyPr wrap="square" rtlCol="0">
            <a:spAutoFit/>
          </a:bodyPr>
          <a:lstStyle>
            <a:defPPr>
              <a:defRPr lang="en-US"/>
            </a:defPPr>
            <a:lvl1pPr>
              <a:defRPr sz="1050"/>
            </a:lvl1pPr>
            <a:lvl2pPr marL="401638" lvl="1" indent="-228600">
              <a:buFont typeface="Arial" panose="020B0604020202020204" pitchFamily="34" charset="0"/>
              <a:buChar char="•"/>
              <a:defRPr sz="105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Agency consults with OST (&gt;$2M)</a:t>
            </a:r>
          </a:p>
        </p:txBody>
      </p:sp>
      <p:sp>
        <p:nvSpPr>
          <p:cNvPr id="38" name="TextBox 37"/>
          <p:cNvSpPr txBox="1"/>
          <p:nvPr/>
        </p:nvSpPr>
        <p:spPr>
          <a:xfrm>
            <a:off x="4864620" y="3634142"/>
            <a:ext cx="3081833" cy="707886"/>
          </a:xfrm>
          <a:prstGeom prst="rect">
            <a:avLst/>
          </a:prstGeom>
          <a:noFill/>
          <a:ln>
            <a:solidFill>
              <a:schemeClr val="tx1"/>
            </a:solidFill>
          </a:ln>
        </p:spPr>
        <p:txBody>
          <a:bodyPr wrap="square" rtlCol="0">
            <a:spAutoFit/>
          </a:bodyPr>
          <a:lstStyle>
            <a:defPPr>
              <a:defRPr lang="en-US"/>
            </a:defPPr>
            <a:lvl1pPr>
              <a:defRPr sz="1050"/>
            </a:lvl1pPr>
            <a:lvl2pPr marL="401638" lvl="1" indent="-228600">
              <a:buFont typeface="Arial" panose="020B0604020202020204" pitchFamily="34" charset="0"/>
              <a:buChar char="•"/>
              <a:defRPr sz="105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OFM approves technology budget</a:t>
            </a:r>
          </a:p>
        </p:txBody>
      </p:sp>
      <p:sp>
        <p:nvSpPr>
          <p:cNvPr id="39" name="Right Arrow 38"/>
          <p:cNvSpPr/>
          <p:nvPr/>
        </p:nvSpPr>
        <p:spPr>
          <a:xfrm>
            <a:off x="4305560" y="3765472"/>
            <a:ext cx="534390" cy="412843"/>
          </a:xfrm>
          <a:prstGeom prst="rightArrow">
            <a:avLst>
              <a:gd name="adj1" fmla="val 39320"/>
              <a:gd name="adj2"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ight Arrow 39"/>
          <p:cNvSpPr/>
          <p:nvPr/>
        </p:nvSpPr>
        <p:spPr>
          <a:xfrm>
            <a:off x="728175" y="2722314"/>
            <a:ext cx="534390" cy="412843"/>
          </a:xfrm>
          <a:prstGeom prst="rightArrow">
            <a:avLst>
              <a:gd name="adj1" fmla="val 39320"/>
              <a:gd name="adj2"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ight Arrow 40"/>
          <p:cNvSpPr/>
          <p:nvPr/>
        </p:nvSpPr>
        <p:spPr>
          <a:xfrm>
            <a:off x="728175" y="3743620"/>
            <a:ext cx="534390" cy="412843"/>
          </a:xfrm>
          <a:prstGeom prst="rightArrow">
            <a:avLst>
              <a:gd name="adj1" fmla="val 39320"/>
              <a:gd name="adj2"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ight Arrow 41"/>
          <p:cNvSpPr/>
          <p:nvPr/>
        </p:nvSpPr>
        <p:spPr>
          <a:xfrm>
            <a:off x="728175" y="4741922"/>
            <a:ext cx="534390" cy="412843"/>
          </a:xfrm>
          <a:prstGeom prst="rightArrow">
            <a:avLst>
              <a:gd name="adj1" fmla="val 39320"/>
              <a:gd name="adj2"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ight Arrow 42"/>
          <p:cNvSpPr/>
          <p:nvPr/>
        </p:nvSpPr>
        <p:spPr>
          <a:xfrm>
            <a:off x="728175" y="5672583"/>
            <a:ext cx="534390" cy="412843"/>
          </a:xfrm>
          <a:prstGeom prst="rightArrow">
            <a:avLst>
              <a:gd name="adj1" fmla="val 39320"/>
              <a:gd name="adj2"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p:cNvSpPr/>
          <p:nvPr/>
        </p:nvSpPr>
        <p:spPr>
          <a:xfrm>
            <a:off x="574277" y="1694180"/>
            <a:ext cx="153897" cy="426989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ight Arrow 43"/>
          <p:cNvSpPr/>
          <p:nvPr/>
        </p:nvSpPr>
        <p:spPr>
          <a:xfrm rot="5400000">
            <a:off x="9214582" y="4159295"/>
            <a:ext cx="1104482" cy="412843"/>
          </a:xfrm>
          <a:prstGeom prst="rightArrow">
            <a:avLst>
              <a:gd name="adj1" fmla="val 39320"/>
              <a:gd name="adj2"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Isosceles Triangle 7"/>
          <p:cNvSpPr/>
          <p:nvPr/>
        </p:nvSpPr>
        <p:spPr>
          <a:xfrm rot="16200000">
            <a:off x="4250164" y="1801013"/>
            <a:ext cx="401194" cy="243988"/>
          </a:xfrm>
          <a:prstGeom prs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Isosceles Triangle 23"/>
          <p:cNvSpPr/>
          <p:nvPr/>
        </p:nvSpPr>
        <p:spPr>
          <a:xfrm rot="16200000">
            <a:off x="7944049" y="1808273"/>
            <a:ext cx="401194" cy="243988"/>
          </a:xfrm>
          <a:prstGeom prs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Isosceles Triangle 25"/>
          <p:cNvSpPr/>
          <p:nvPr/>
        </p:nvSpPr>
        <p:spPr>
          <a:xfrm>
            <a:off x="11468007" y="3395103"/>
            <a:ext cx="401194" cy="243988"/>
          </a:xfrm>
          <a:prstGeom prs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Rectangle 31"/>
          <p:cNvSpPr/>
          <p:nvPr/>
        </p:nvSpPr>
        <p:spPr>
          <a:xfrm rot="5400000">
            <a:off x="11432462" y="4921982"/>
            <a:ext cx="146194" cy="47181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463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Application Process – Where To Start</a:t>
            </a:r>
            <a:endParaRPr lang="en-US" dirty="0"/>
          </a:p>
        </p:txBody>
      </p:sp>
      <p:sp>
        <p:nvSpPr>
          <p:cNvPr id="3" name="Content Placeholder 2"/>
          <p:cNvSpPr>
            <a:spLocks noGrp="1"/>
          </p:cNvSpPr>
          <p:nvPr>
            <p:ph idx="1"/>
          </p:nvPr>
        </p:nvSpPr>
        <p:spPr/>
        <p:txBody>
          <a:bodyPr/>
          <a:lstStyle/>
          <a:p>
            <a:r>
              <a:rPr lang="en-US" sz="2000" dirty="0"/>
              <a:t>Kickoff Meeting</a:t>
            </a:r>
          </a:p>
          <a:p>
            <a:pPr lvl="1"/>
            <a:r>
              <a:rPr lang="en-US" sz="1800" dirty="0"/>
              <a:t>Participants: </a:t>
            </a:r>
          </a:p>
          <a:p>
            <a:pPr lvl="2"/>
            <a:r>
              <a:rPr lang="en-US" sz="1600" dirty="0"/>
              <a:t>WaTech: OCIO </a:t>
            </a:r>
            <a:r>
              <a:rPr lang="en-US" sz="1600" dirty="0" smtClean="0"/>
              <a:t>consultant</a:t>
            </a:r>
            <a:endParaRPr lang="en-US" sz="1600" dirty="0"/>
          </a:p>
          <a:p>
            <a:pPr lvl="2"/>
            <a:r>
              <a:rPr lang="en-US" sz="1600" dirty="0"/>
              <a:t>OFM: Budget analysts assigned to the agency and to WaTech</a:t>
            </a:r>
          </a:p>
          <a:p>
            <a:pPr lvl="2"/>
            <a:r>
              <a:rPr lang="en-US" sz="1600" dirty="0"/>
              <a:t>Agency executive sponsor, project manager, and fiscal/budget manager</a:t>
            </a:r>
          </a:p>
          <a:p>
            <a:pPr lvl="1"/>
            <a:r>
              <a:rPr lang="en-US" sz="1800" dirty="0"/>
              <a:t>Goal: </a:t>
            </a:r>
          </a:p>
          <a:p>
            <a:pPr lvl="2"/>
            <a:r>
              <a:rPr lang="en-US" sz="1600" dirty="0"/>
              <a:t>Determine project stages and deliverables</a:t>
            </a:r>
          </a:p>
          <a:p>
            <a:pPr lvl="2"/>
            <a:r>
              <a:rPr lang="en-US" sz="1600" dirty="0"/>
              <a:t>Identify next stage and associated funding needs</a:t>
            </a:r>
          </a:p>
          <a:p>
            <a:pPr lvl="2"/>
            <a:r>
              <a:rPr lang="en-US" sz="1600" dirty="0"/>
              <a:t>Provide agency with all information needed to successfully apply for project approval and funding</a:t>
            </a:r>
          </a:p>
          <a:p>
            <a:r>
              <a:rPr lang="en-US" sz="2000" dirty="0"/>
              <a:t>Application requirements: </a:t>
            </a:r>
          </a:p>
          <a:p>
            <a:pPr lvl="1"/>
            <a:r>
              <a:rPr lang="en-US" sz="1800" dirty="0"/>
              <a:t>Application</a:t>
            </a:r>
          </a:p>
          <a:p>
            <a:pPr lvl="1"/>
            <a:r>
              <a:rPr lang="en-US" sz="1800" dirty="0"/>
              <a:t>Technology Implementation Plan/Investment Plan</a:t>
            </a:r>
          </a:p>
          <a:p>
            <a:pPr lvl="1"/>
            <a:r>
              <a:rPr lang="en-US" sz="1800" dirty="0"/>
              <a:t>Technology </a:t>
            </a:r>
            <a:r>
              <a:rPr lang="en-US" sz="1800" dirty="0" smtClean="0"/>
              <a:t>Budget</a:t>
            </a:r>
            <a:endParaRPr lang="en-US" sz="1800"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August 10, 2017</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FE56DA-EEDD-4BC4-AC61-3FB58E333C0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5839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OCIO Certification Requirements</a:t>
            </a:r>
            <a:endParaRPr lang="en-US" dirty="0"/>
          </a:p>
        </p:txBody>
      </p:sp>
      <p:sp>
        <p:nvSpPr>
          <p:cNvPr id="3" name="Content Placeholder 2"/>
          <p:cNvSpPr>
            <a:spLocks noGrp="1"/>
          </p:cNvSpPr>
          <p:nvPr>
            <p:ph idx="1"/>
          </p:nvPr>
        </p:nvSpPr>
        <p:spPr>
          <a:xfrm>
            <a:off x="838200" y="1356360"/>
            <a:ext cx="10515600" cy="5242560"/>
          </a:xfrm>
        </p:spPr>
        <p:txBody>
          <a:bodyPr numCol="2">
            <a:noAutofit/>
          </a:bodyPr>
          <a:lstStyle/>
          <a:p>
            <a:pPr>
              <a:lnSpc>
                <a:spcPct val="100000"/>
              </a:lnSpc>
              <a:spcBef>
                <a:spcPts val="0"/>
              </a:spcBef>
            </a:pPr>
            <a:r>
              <a:rPr lang="en-US" sz="1500" dirty="0"/>
              <a:t>meets critical project </a:t>
            </a:r>
            <a:r>
              <a:rPr lang="en-US" sz="1500"/>
              <a:t>success factors</a:t>
            </a:r>
            <a:r>
              <a:rPr lang="en-US" sz="1500" dirty="0"/>
              <a:t> </a:t>
            </a:r>
            <a:r>
              <a:rPr lang="en-US" sz="1500"/>
              <a:t>- </a:t>
            </a:r>
            <a:r>
              <a:rPr lang="en-US" sz="1500" dirty="0"/>
              <a:t>Policy 131 Appendix D: Critical Indicators of Project Performance Early Warning Signs</a:t>
            </a:r>
          </a:p>
          <a:p>
            <a:pPr lvl="1">
              <a:lnSpc>
                <a:spcPct val="100000"/>
              </a:lnSpc>
              <a:spcBef>
                <a:spcPts val="0"/>
              </a:spcBef>
            </a:pPr>
            <a:r>
              <a:rPr lang="en-US" sz="1500"/>
              <a:t>executive </a:t>
            </a:r>
            <a:r>
              <a:rPr lang="en-US" sz="1500" dirty="0"/>
              <a:t>management Support</a:t>
            </a:r>
          </a:p>
          <a:p>
            <a:pPr lvl="1">
              <a:lnSpc>
                <a:spcPct val="100000"/>
              </a:lnSpc>
              <a:spcBef>
                <a:spcPts val="0"/>
              </a:spcBef>
            </a:pPr>
            <a:r>
              <a:rPr lang="en-US" sz="1500"/>
              <a:t>user </a:t>
            </a:r>
            <a:r>
              <a:rPr lang="en-US" sz="1500" dirty="0"/>
              <a:t>involvement</a:t>
            </a:r>
          </a:p>
          <a:p>
            <a:pPr lvl="1">
              <a:lnSpc>
                <a:spcPct val="100000"/>
              </a:lnSpc>
              <a:spcBef>
                <a:spcPts val="0"/>
              </a:spcBef>
            </a:pPr>
            <a:r>
              <a:rPr lang="en-US" sz="1500"/>
              <a:t>experienced </a:t>
            </a:r>
            <a:r>
              <a:rPr lang="en-US" sz="1500" dirty="0"/>
              <a:t>project manager</a:t>
            </a:r>
          </a:p>
          <a:p>
            <a:pPr lvl="1">
              <a:lnSpc>
                <a:spcPct val="100000"/>
              </a:lnSpc>
              <a:spcBef>
                <a:spcPts val="0"/>
              </a:spcBef>
            </a:pPr>
            <a:r>
              <a:rPr lang="en-US" sz="1500"/>
              <a:t>clear </a:t>
            </a:r>
            <a:r>
              <a:rPr lang="en-US" sz="1500" dirty="0"/>
              <a:t>business objectives</a:t>
            </a:r>
          </a:p>
          <a:p>
            <a:pPr lvl="1">
              <a:lnSpc>
                <a:spcPct val="100000"/>
              </a:lnSpc>
              <a:spcBef>
                <a:spcPts val="0"/>
              </a:spcBef>
            </a:pPr>
            <a:r>
              <a:rPr lang="en-US" sz="1500"/>
              <a:t>minimized </a:t>
            </a:r>
            <a:r>
              <a:rPr lang="en-US" sz="1500" dirty="0"/>
              <a:t>scope</a:t>
            </a:r>
          </a:p>
          <a:p>
            <a:pPr lvl="1">
              <a:lnSpc>
                <a:spcPct val="100000"/>
              </a:lnSpc>
              <a:spcBef>
                <a:spcPts val="0"/>
              </a:spcBef>
            </a:pPr>
            <a:r>
              <a:rPr lang="en-US" sz="1500"/>
              <a:t>responsive </a:t>
            </a:r>
            <a:r>
              <a:rPr lang="en-US" sz="1500" dirty="0"/>
              <a:t>business requirements process</a:t>
            </a:r>
          </a:p>
          <a:p>
            <a:pPr lvl="1">
              <a:lnSpc>
                <a:spcPct val="100000"/>
              </a:lnSpc>
              <a:spcBef>
                <a:spcPts val="0"/>
              </a:spcBef>
            </a:pPr>
            <a:r>
              <a:rPr lang="en-US" sz="1500"/>
              <a:t>standard </a:t>
            </a:r>
            <a:r>
              <a:rPr lang="en-US" sz="1500" dirty="0"/>
              <a:t>infrastructure</a:t>
            </a:r>
          </a:p>
          <a:p>
            <a:pPr lvl="1">
              <a:lnSpc>
                <a:spcPct val="100000"/>
              </a:lnSpc>
              <a:spcBef>
                <a:spcPts val="0"/>
              </a:spcBef>
            </a:pPr>
            <a:r>
              <a:rPr lang="en-US" sz="1500"/>
              <a:t>formal </a:t>
            </a:r>
            <a:r>
              <a:rPr lang="en-US" sz="1500" dirty="0"/>
              <a:t>methodology</a:t>
            </a:r>
          </a:p>
          <a:p>
            <a:pPr lvl="1">
              <a:lnSpc>
                <a:spcPct val="100000"/>
              </a:lnSpc>
              <a:spcBef>
                <a:spcPts val="0"/>
              </a:spcBef>
            </a:pPr>
            <a:r>
              <a:rPr lang="en-US" sz="1500"/>
              <a:t>reliable </a:t>
            </a:r>
            <a:r>
              <a:rPr lang="en-US" sz="1500" dirty="0"/>
              <a:t>estimates</a:t>
            </a:r>
          </a:p>
          <a:p>
            <a:pPr lvl="1">
              <a:lnSpc>
                <a:spcPct val="100000"/>
              </a:lnSpc>
              <a:spcBef>
                <a:spcPts val="0"/>
              </a:spcBef>
            </a:pPr>
            <a:r>
              <a:rPr lang="en-US" sz="1500"/>
              <a:t>skilled </a:t>
            </a:r>
            <a:r>
              <a:rPr lang="en-US" sz="1500" dirty="0"/>
              <a:t>staff</a:t>
            </a:r>
          </a:p>
          <a:p>
            <a:pPr lvl="1">
              <a:lnSpc>
                <a:spcPct val="100000"/>
              </a:lnSpc>
              <a:spcBef>
                <a:spcPts val="0"/>
              </a:spcBef>
            </a:pPr>
            <a:r>
              <a:rPr lang="en-US" sz="1500"/>
              <a:t>contract </a:t>
            </a:r>
            <a:r>
              <a:rPr lang="en-US" sz="1500" dirty="0"/>
              <a:t>negotiation and vendor management</a:t>
            </a:r>
          </a:p>
          <a:p>
            <a:pPr lvl="1">
              <a:lnSpc>
                <a:spcPct val="100000"/>
              </a:lnSpc>
              <a:spcBef>
                <a:spcPts val="0"/>
              </a:spcBef>
            </a:pPr>
            <a:r>
              <a:rPr lang="en-US" sz="1500"/>
              <a:t>implementation</a:t>
            </a:r>
            <a:endParaRPr lang="en-US" sz="1500" dirty="0"/>
          </a:p>
          <a:p>
            <a:pPr>
              <a:lnSpc>
                <a:spcPct val="100000"/>
              </a:lnSpc>
              <a:spcBef>
                <a:spcPts val="0"/>
              </a:spcBef>
            </a:pPr>
            <a:r>
              <a:rPr lang="en-US" sz="1500" dirty="0"/>
              <a:t>aligns with statewide technology strategy and architecture </a:t>
            </a:r>
          </a:p>
          <a:p>
            <a:pPr>
              <a:lnSpc>
                <a:spcPct val="100000"/>
              </a:lnSpc>
              <a:spcBef>
                <a:spcPts val="0"/>
              </a:spcBef>
            </a:pPr>
            <a:r>
              <a:rPr lang="en-US" sz="1500" dirty="0"/>
              <a:t>reuses existing technology services and solutions</a:t>
            </a:r>
          </a:p>
          <a:p>
            <a:pPr>
              <a:lnSpc>
                <a:spcPct val="100000"/>
              </a:lnSpc>
              <a:spcBef>
                <a:spcPts val="0"/>
              </a:spcBef>
            </a:pPr>
            <a:r>
              <a:rPr lang="en-US" sz="1500" dirty="0"/>
              <a:t>minimizes custom development </a:t>
            </a:r>
          </a:p>
          <a:p>
            <a:pPr>
              <a:lnSpc>
                <a:spcPct val="100000"/>
              </a:lnSpc>
              <a:spcBef>
                <a:spcPts val="0"/>
              </a:spcBef>
            </a:pPr>
            <a:r>
              <a:rPr lang="en-US" sz="1500" dirty="0"/>
              <a:t>complies with security policy requirements</a:t>
            </a:r>
          </a:p>
          <a:p>
            <a:pPr>
              <a:lnSpc>
                <a:spcPct val="100000"/>
              </a:lnSpc>
              <a:spcBef>
                <a:spcPts val="0"/>
              </a:spcBef>
            </a:pPr>
            <a:r>
              <a:rPr lang="en-US" sz="1500" dirty="0"/>
              <a:t>complies with other policy requirements</a:t>
            </a:r>
          </a:p>
          <a:p>
            <a:pPr>
              <a:lnSpc>
                <a:spcPct val="100000"/>
              </a:lnSpc>
              <a:spcBef>
                <a:spcPts val="0"/>
              </a:spcBef>
            </a:pPr>
            <a:r>
              <a:rPr lang="en-US" sz="1500" dirty="0"/>
              <a:t>uses modularized, component-based architectures</a:t>
            </a:r>
          </a:p>
          <a:p>
            <a:pPr>
              <a:lnSpc>
                <a:spcPct val="100000"/>
              </a:lnSpc>
              <a:spcBef>
                <a:spcPts val="0"/>
              </a:spcBef>
            </a:pPr>
            <a:r>
              <a:rPr lang="en-US" sz="1500"/>
              <a:t>technology </a:t>
            </a:r>
            <a:r>
              <a:rPr lang="en-US" sz="1500" dirty="0"/>
              <a:t>implementation plan that includes:</a:t>
            </a:r>
          </a:p>
          <a:p>
            <a:pPr lvl="1">
              <a:lnSpc>
                <a:spcPct val="100000"/>
              </a:lnSpc>
              <a:spcBef>
                <a:spcPts val="0"/>
              </a:spcBef>
            </a:pPr>
            <a:r>
              <a:rPr lang="en-US" sz="1500" dirty="0"/>
              <a:t>PM org chart - team members and their roles and responsibilities;</a:t>
            </a:r>
          </a:p>
          <a:p>
            <a:pPr lvl="1">
              <a:lnSpc>
                <a:spcPct val="100000"/>
              </a:lnSpc>
              <a:spcBef>
                <a:spcPts val="0"/>
              </a:spcBef>
            </a:pPr>
            <a:r>
              <a:rPr lang="en-US" sz="1500" dirty="0"/>
              <a:t>OCIO consultant</a:t>
            </a:r>
          </a:p>
          <a:p>
            <a:pPr lvl="1">
              <a:lnSpc>
                <a:spcPct val="100000"/>
              </a:lnSpc>
              <a:spcBef>
                <a:spcPts val="0"/>
              </a:spcBef>
            </a:pPr>
            <a:r>
              <a:rPr lang="en-US" sz="1500" dirty="0"/>
              <a:t>implementation schedule - activities, critical milestones, deliverables - at each stage - at each agency affected by the project</a:t>
            </a:r>
          </a:p>
          <a:p>
            <a:pPr lvl="1">
              <a:lnSpc>
                <a:spcPct val="100000"/>
              </a:lnSpc>
              <a:spcBef>
                <a:spcPts val="0"/>
              </a:spcBef>
            </a:pPr>
            <a:r>
              <a:rPr lang="en-US" sz="1500"/>
              <a:t>performance measures </a:t>
            </a:r>
            <a:r>
              <a:rPr lang="en-US" sz="1500" dirty="0"/>
              <a:t>used to determine that the project is on time, within budget, and meeting expectations for quality of work product</a:t>
            </a:r>
          </a:p>
          <a:p>
            <a:pPr>
              <a:lnSpc>
                <a:spcPct val="100000"/>
              </a:lnSpc>
              <a:spcBef>
                <a:spcPts val="0"/>
              </a:spcBef>
            </a:pPr>
            <a:r>
              <a:rPr lang="en-US" sz="1500"/>
              <a:t>consistent </a:t>
            </a:r>
            <a:r>
              <a:rPr lang="en-US" sz="1500" dirty="0"/>
              <a:t>with the state's enterprise architecture and other OCIO policies </a:t>
            </a:r>
          </a:p>
          <a:p>
            <a:pPr>
              <a:lnSpc>
                <a:spcPct val="100000"/>
              </a:lnSpc>
              <a:spcBef>
                <a:spcPts val="0"/>
              </a:spcBef>
            </a:pPr>
            <a:r>
              <a:rPr lang="en-US" sz="1500"/>
              <a:t>organizational capacity</a:t>
            </a:r>
            <a:r>
              <a:rPr lang="en-US" sz="1500" dirty="0"/>
              <a:t>, preparedness, and leadership</a:t>
            </a:r>
          </a:p>
          <a:p>
            <a:pPr>
              <a:lnSpc>
                <a:spcPct val="100000"/>
              </a:lnSpc>
              <a:spcBef>
                <a:spcPts val="0"/>
              </a:spcBef>
            </a:pPr>
            <a:r>
              <a:rPr lang="en-US" sz="1500"/>
              <a:t>adequately assessed </a:t>
            </a:r>
            <a:r>
              <a:rPr lang="en-US" sz="1500" dirty="0"/>
              <a:t>and minimized risks</a:t>
            </a:r>
          </a:p>
          <a:p>
            <a:pPr>
              <a:lnSpc>
                <a:spcPct val="100000"/>
              </a:lnSpc>
              <a:spcBef>
                <a:spcPts val="0"/>
              </a:spcBef>
            </a:pPr>
            <a:r>
              <a:rPr lang="en-US" sz="1500"/>
              <a:t>management, </a:t>
            </a:r>
            <a:r>
              <a:rPr lang="en-US" sz="1500" dirty="0"/>
              <a:t>staffing, and oversight resources needed for cost, complexity, and risks</a:t>
            </a:r>
          </a:p>
          <a:p>
            <a:pPr>
              <a:lnSpc>
                <a:spcPct val="100000"/>
              </a:lnSpc>
              <a:spcBef>
                <a:spcPts val="0"/>
              </a:spcBef>
            </a:pPr>
            <a:r>
              <a:rPr lang="en-US" sz="1500"/>
              <a:t>implementation schedules </a:t>
            </a:r>
            <a:r>
              <a:rPr lang="en-US" sz="1500" dirty="0"/>
              <a:t>and performance measures for timeliness, deliverables, quality, and budget</a:t>
            </a:r>
          </a:p>
          <a:p>
            <a:pPr>
              <a:lnSpc>
                <a:spcPct val="100000"/>
              </a:lnSpc>
              <a:spcBef>
                <a:spcPts val="0"/>
              </a:spcBef>
            </a:pPr>
            <a:r>
              <a:rPr lang="en-US" sz="1500"/>
              <a:t>adequate risk </a:t>
            </a:r>
            <a:r>
              <a:rPr lang="en-US" sz="1500" dirty="0"/>
              <a:t>management plan that also enables the office of the chief information officer to assess, intervene, and take necessary action when performance measures are not being met</a:t>
            </a:r>
          </a:p>
          <a:p>
            <a:pPr>
              <a:lnSpc>
                <a:spcPct val="100000"/>
              </a:lnSpc>
              <a:spcBef>
                <a:spcPts val="0"/>
              </a:spcBef>
            </a:pPr>
            <a:r>
              <a:rPr lang="en-US" sz="1500"/>
              <a:t>non-COTS </a:t>
            </a:r>
            <a:r>
              <a:rPr lang="en-US" sz="1500" dirty="0"/>
              <a:t>or SaaS - rationale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FE56DA-EEDD-4BC4-AC61-3FB58E333C0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August 10, 2017</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668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OFM Financial Oversight</a:t>
            </a:r>
            <a:endParaRPr lang="en-US" dirty="0"/>
          </a:p>
        </p:txBody>
      </p:sp>
      <p:sp>
        <p:nvSpPr>
          <p:cNvPr id="3" name="Content Placeholder 2"/>
          <p:cNvSpPr>
            <a:spLocks noGrp="1"/>
          </p:cNvSpPr>
          <p:nvPr>
            <p:ph idx="1"/>
          </p:nvPr>
        </p:nvSpPr>
        <p:spPr/>
        <p:txBody>
          <a:bodyPr>
            <a:normAutofit fontScale="92500"/>
          </a:bodyPr>
          <a:lstStyle/>
          <a:p>
            <a:r>
              <a:rPr lang="en-US" dirty="0" smtClean="0"/>
              <a:t>Agencies must provide a technology budget: </a:t>
            </a:r>
          </a:p>
          <a:p>
            <a:pPr marL="914400" lvl="2" indent="0">
              <a:buNone/>
            </a:pPr>
            <a:r>
              <a:rPr lang="en-US" i="1" dirty="0"/>
              <a:t>A technology budget using a method similar to the state capital budget, identifying project costs, funding sources, and anticipated deliverables through each stage of the investment and across fiscal periods and biennia from project initiation to implementation. If the project affects more than one agency, a technology budget must be prepared for each </a:t>
            </a:r>
            <a:r>
              <a:rPr lang="en-US" i="1" dirty="0" smtClean="0"/>
              <a:t>agency.</a:t>
            </a:r>
          </a:p>
          <a:p>
            <a:r>
              <a:rPr lang="en-US" dirty="0" smtClean="0"/>
              <a:t>Format is flexible– OFM will work with whatever format meets agency and budget analyst’s needs as long as it meets the statutory requirements</a:t>
            </a:r>
          </a:p>
          <a:p>
            <a:pPr lvl="1"/>
            <a:r>
              <a:rPr lang="en-US" dirty="0" smtClean="0"/>
              <a:t>Stages</a:t>
            </a:r>
          </a:p>
          <a:p>
            <a:pPr lvl="1"/>
            <a:r>
              <a:rPr lang="en-US" dirty="0" smtClean="0"/>
              <a:t>Dates</a:t>
            </a:r>
          </a:p>
          <a:p>
            <a:pPr lvl="1"/>
            <a:r>
              <a:rPr lang="en-US" dirty="0" smtClean="0"/>
              <a:t>Cost (by fund)</a:t>
            </a:r>
          </a:p>
          <a:p>
            <a:pPr lvl="1"/>
            <a:r>
              <a:rPr lang="en-US" dirty="0" smtClean="0"/>
              <a:t>Milestones/deliverables</a:t>
            </a:r>
          </a:p>
          <a:p>
            <a:r>
              <a:rPr lang="en-US" dirty="0" smtClean="0"/>
              <a:t>OFM can provide examples– have any to share? </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FE56DA-EEDD-4BC4-AC61-3FB58E333C0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August 10, 2017</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4843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WA Tech PPT Template">
  <a:themeElements>
    <a:clrScheme name="WaTech">
      <a:dk1>
        <a:srgbClr val="717073"/>
      </a:dk1>
      <a:lt1>
        <a:srgbClr val="FFFFFF"/>
      </a:lt1>
      <a:dk2>
        <a:srgbClr val="000000"/>
      </a:dk2>
      <a:lt2>
        <a:srgbClr val="FFFFFF"/>
      </a:lt2>
      <a:accent1>
        <a:srgbClr val="580069"/>
      </a:accent1>
      <a:accent2>
        <a:srgbClr val="73AE14"/>
      </a:accent2>
      <a:accent3>
        <a:srgbClr val="0C3A69"/>
      </a:accent3>
      <a:accent4>
        <a:srgbClr val="9313A8"/>
      </a:accent4>
      <a:accent5>
        <a:srgbClr val="BBCB06"/>
      </a:accent5>
      <a:accent6>
        <a:srgbClr val="3388D5"/>
      </a:accent6>
      <a:hlink>
        <a:srgbClr val="9313A8"/>
      </a:hlink>
      <a:folHlink>
        <a:srgbClr val="0C3A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noAutofit/>
      </a:bodyPr>
      <a:lstStyle>
        <a:defPPr marL="231775" indent="-231775">
          <a:spcAft>
            <a:spcPts val="600"/>
          </a:spcAft>
          <a:buSzPct val="70000"/>
          <a:buFont typeface="Wingdings 3" pitchFamily="18" charset="2"/>
          <a:buChar char="}"/>
          <a:defRPr sz="2400" spc="-7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aster WaTech PPT Template [Read-Only]" id="{7ED877E3-D945-4CF5-A308-80E6025D93C4}" vid="{59A92B6C-882F-424B-88E0-24FAF58C32CB}"/>
    </a:ext>
  </a:extLst>
</a:theme>
</file>

<file path=ppt/theme/theme2.xml><?xml version="1.0" encoding="utf-8"?>
<a:theme xmlns:a="http://schemas.openxmlformats.org/drawingml/2006/main" name="Icon Libra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ster WaTech PPT Template [Read-Only]" id="{7ED877E3-D945-4CF5-A308-80E6025D93C4}" vid="{0FB282E2-3BD3-46FC-ADD5-E0ACD529F5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471C9BA4AC5E4289EA6C5DD7B8D557" ma:contentTypeVersion="0" ma:contentTypeDescription="Create a new document." ma:contentTypeScope="" ma:versionID="57077275d441ce24c64727c53df54266">
  <xsd:schema xmlns:xsd="http://www.w3.org/2001/XMLSchema" xmlns:xs="http://www.w3.org/2001/XMLSchema" xmlns:p="http://schemas.microsoft.com/office/2006/metadata/properties" targetNamespace="http://schemas.microsoft.com/office/2006/metadata/properties" ma:root="true" ma:fieldsID="dd76d102ae39cd717f9fae1f8ca66b4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25D9E01-36DD-4745-AF75-A80C127D16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Master WaTech PPT Template</Template>
  <TotalTime>407</TotalTime>
  <Words>3985</Words>
  <Application>Microsoft Office PowerPoint</Application>
  <PresentationFormat>Widescreen</PresentationFormat>
  <Paragraphs>781</Paragraphs>
  <Slides>56</Slides>
  <Notes>35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56</vt:i4>
      </vt:variant>
    </vt:vector>
  </HeadingPairs>
  <TitlesOfParts>
    <vt:vector size="67" baseType="lpstr">
      <vt:lpstr>Arial</vt:lpstr>
      <vt:lpstr>Calibri</vt:lpstr>
      <vt:lpstr>Calibri Light</vt:lpstr>
      <vt:lpstr>Corbel</vt:lpstr>
      <vt:lpstr>Segoe UI</vt:lpstr>
      <vt:lpstr>Symbol</vt:lpstr>
      <vt:lpstr>Times New Roman</vt:lpstr>
      <vt:lpstr>Trebuchet MS</vt:lpstr>
      <vt:lpstr>WA Tech PPT Template</vt:lpstr>
      <vt:lpstr>Icon Library</vt:lpstr>
      <vt:lpstr>Office Theme</vt:lpstr>
      <vt:lpstr>CIO Forum</vt:lpstr>
      <vt:lpstr>PowerPoint Presentation</vt:lpstr>
      <vt:lpstr>2017-19 IT Pool</vt:lpstr>
      <vt:lpstr>Improving Upon the IT Pool for 2017-19 </vt:lpstr>
      <vt:lpstr>$126M of Project Spending Subject to IT Pool (OFM/OCIO can “opt in” others at any time)</vt:lpstr>
      <vt:lpstr>2017-19 IT Pool Process</vt:lpstr>
      <vt:lpstr>The Application Process – Where To Start</vt:lpstr>
      <vt:lpstr>OCIO Certification Requirements</vt:lpstr>
      <vt:lpstr>OFM Financial Oversight</vt:lpstr>
      <vt:lpstr>Please provide feedback!</vt:lpstr>
      <vt:lpstr>Backup only</vt:lpstr>
      <vt:lpstr>2017-19 IT Pool Process</vt:lpstr>
      <vt:lpstr>IT Pool Process Comparison</vt:lpstr>
      <vt:lpstr>SecureAccess Washington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need your input</vt:lpstr>
      <vt:lpstr>SecureAccess Washington</vt:lpstr>
      <vt:lpstr>Business Challenges Identified</vt:lpstr>
      <vt:lpstr>Business Challenges Identified</vt:lpstr>
      <vt:lpstr>PowerPoint Presentation</vt:lpstr>
      <vt:lpstr>One Washington </vt:lpstr>
      <vt:lpstr>2013 – 2015 Business Case: Our Foundation </vt:lpstr>
      <vt:lpstr>2015 – 2017 Activities: Our Building Blocks</vt:lpstr>
      <vt:lpstr>2015-17 Biennium Accomplishments</vt:lpstr>
      <vt:lpstr>2015-17 Biennium Accomplishments</vt:lpstr>
      <vt:lpstr>2015-17 Biennium Accomplishments</vt:lpstr>
      <vt:lpstr>2015-17 Biennium Accomplishments</vt:lpstr>
      <vt:lpstr>2015-17 Biennium Accomplishments</vt:lpstr>
      <vt:lpstr>2015-17 Biennium Accomplishments</vt:lpstr>
      <vt:lpstr>2017-19 Biennium Request</vt:lpstr>
      <vt:lpstr>Future Biennia</vt:lpstr>
      <vt:lpstr>One Washington Program Timeline</vt:lpstr>
      <vt:lpstr>Governance</vt:lpstr>
      <vt:lpstr>PowerPoint Presentation</vt:lpstr>
      <vt:lpstr>State of the ERP</vt:lpstr>
      <vt:lpstr>Enterprise Resource Planning (ERP)</vt:lpstr>
      <vt:lpstr>Enterprise Resource Planning: Functional View</vt:lpstr>
      <vt:lpstr>Enterprise Resource Planning (ERP)</vt:lpstr>
      <vt:lpstr>Benefits of an Enterprise approach to ERP </vt:lpstr>
      <vt:lpstr>One Washington can take advantage of new trends in the ERP market </vt:lpstr>
      <vt:lpstr>PowerPoint Presentation</vt:lpstr>
      <vt:lpstr>PowerPoint Presentation</vt:lpstr>
      <vt:lpstr>The One Washington Blueprint</vt:lpstr>
      <vt:lpstr>PowerPoint Presentation</vt:lpstr>
      <vt:lpstr>Upcoming Agency Participation</vt:lpstr>
      <vt:lpstr>PowerPoint Presentation</vt:lpstr>
      <vt:lpstr>PowerPoint Presentation</vt:lpstr>
      <vt:lpstr>The One Washington Blueprint will define the  “ERP of the Future” for the state of Washington!</vt:lpstr>
      <vt:lpstr>OCIO Update </vt:lpstr>
      <vt:lpstr>Good of the Order Updates, Questions, Answers, Agenda Ideas</vt:lpstr>
    </vt:vector>
  </TitlesOfParts>
  <Manager>&lt;Content Manager Name Here&gt;</Manager>
  <Company>Enterprise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Cover Slide</dc:title>
  <dc:subject>&lt;Event Name&gt;</dc:subject>
  <dc:creator>Freeman, Marilyn (OCIO)</dc:creator>
  <cp:keywords>&lt;Any Related Keywords&gt;</cp:keywords>
  <dc:description>Template: _x000d_
Formatting: _x000d_
Event Date: _x000d_
Event Location: _x000d_
Audience Type:</dc:description>
  <cp:lastModifiedBy>Bailey, Matthew (WaTech)</cp:lastModifiedBy>
  <cp:revision>13</cp:revision>
  <cp:lastPrinted>2015-12-01T23:29:14Z</cp:lastPrinted>
  <dcterms:created xsi:type="dcterms:W3CDTF">2015-12-01T23:22:10Z</dcterms:created>
  <dcterms:modified xsi:type="dcterms:W3CDTF">2017-08-08T22:04:50Z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0x010100D6471C9BA4AC5E4289EA6C5DD7B8D557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