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0" r:id="rId6"/>
    <p:sldId id="7528" r:id="rId7"/>
    <p:sldId id="7533" r:id="rId8"/>
    <p:sldId id="7534" r:id="rId9"/>
    <p:sldId id="7535" r:id="rId10"/>
    <p:sldId id="261" r:id="rId11"/>
    <p:sldId id="7490" r:id="rId12"/>
    <p:sldId id="7527" r:id="rId13"/>
    <p:sldId id="75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Rosales" initials="JR" lastIdx="6" clrIdx="0">
    <p:extLst>
      <p:ext uri="{19B8F6BF-5375-455C-9EA6-DF929625EA0E}">
        <p15:presenceInfo xmlns:p15="http://schemas.microsoft.com/office/powerpoint/2012/main" userId="d34940df3a3460eb" providerId="Windows Live"/>
      </p:ext>
    </p:extLst>
  </p:cmAuthor>
  <p:cmAuthor id="2" name="Nehal" initials="N" lastIdx="1" clrIdx="1">
    <p:extLst>
      <p:ext uri="{19B8F6BF-5375-455C-9EA6-DF929625EA0E}">
        <p15:presenceInfo xmlns:p15="http://schemas.microsoft.com/office/powerpoint/2012/main" userId="Neh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AD4"/>
    <a:srgbClr val="095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B29EF-B6FB-4B07-956B-C3F56077A315}" v="5" dt="2020-12-17T23:31:37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16" autoAdjust="0"/>
    <p:restoredTop sz="83236" autoAdjust="0"/>
  </p:normalViewPr>
  <p:slideViewPr>
    <p:cSldViewPr snapToGrid="0">
      <p:cViewPr varScale="1">
        <p:scale>
          <a:sx n="100" d="100"/>
          <a:sy n="100" d="100"/>
        </p:scale>
        <p:origin x="680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hal" userId="1a85c097-1105-423b-b4b0-c40205f35a12" providerId="ADAL" clId="{EE5B29EF-B6FB-4B07-956B-C3F56077A315}"/>
    <pc:docChg chg="delSld modSld">
      <pc:chgData name="Nehal" userId="1a85c097-1105-423b-b4b0-c40205f35a12" providerId="ADAL" clId="{EE5B29EF-B6FB-4B07-956B-C3F56077A315}" dt="2020-12-17T23:31:47.026" v="21" actId="20577"/>
      <pc:docMkLst>
        <pc:docMk/>
      </pc:docMkLst>
      <pc:sldChg chg="modSp mod">
        <pc:chgData name="Nehal" userId="1a85c097-1105-423b-b4b0-c40205f35a12" providerId="ADAL" clId="{EE5B29EF-B6FB-4B07-956B-C3F56077A315}" dt="2020-12-17T19:16:10.608" v="12"/>
        <pc:sldMkLst>
          <pc:docMk/>
          <pc:sldMk cId="3415796725" sldId="260"/>
        </pc:sldMkLst>
        <pc:spChg chg="mod">
          <ac:chgData name="Nehal" userId="1a85c097-1105-423b-b4b0-c40205f35a12" providerId="ADAL" clId="{EE5B29EF-B6FB-4B07-956B-C3F56077A315}" dt="2020-12-17T19:16:10.608" v="12"/>
          <ac:spMkLst>
            <pc:docMk/>
            <pc:sldMk cId="3415796725" sldId="260"/>
            <ac:spMk id="3" creationId="{00000000-0000-0000-0000-000000000000}"/>
          </ac:spMkLst>
        </pc:spChg>
      </pc:sldChg>
      <pc:sldChg chg="modSp mod modTransition">
        <pc:chgData name="Nehal" userId="1a85c097-1105-423b-b4b0-c40205f35a12" providerId="ADAL" clId="{EE5B29EF-B6FB-4B07-956B-C3F56077A315}" dt="2020-12-17T23:31:47.026" v="21" actId="20577"/>
        <pc:sldMkLst>
          <pc:docMk/>
          <pc:sldMk cId="2349712804" sldId="7506"/>
        </pc:sldMkLst>
        <pc:spChg chg="mod">
          <ac:chgData name="Nehal" userId="1a85c097-1105-423b-b4b0-c40205f35a12" providerId="ADAL" clId="{EE5B29EF-B6FB-4B07-956B-C3F56077A315}" dt="2020-12-17T23:31:47.026" v="21" actId="20577"/>
          <ac:spMkLst>
            <pc:docMk/>
            <pc:sldMk cId="2349712804" sldId="7506"/>
            <ac:spMk id="2" creationId="{00000000-0000-0000-0000-000000000000}"/>
          </ac:spMkLst>
        </pc:spChg>
      </pc:sldChg>
      <pc:sldChg chg="addSp del delDesignElem">
        <pc:chgData name="Nehal" userId="1a85c097-1105-423b-b4b0-c40205f35a12" providerId="ADAL" clId="{EE5B29EF-B6FB-4B07-956B-C3F56077A315}" dt="2020-12-17T23:29:20.051" v="17"/>
        <pc:sldMkLst>
          <pc:docMk/>
          <pc:sldMk cId="1858955383" sldId="7527"/>
        </pc:sldMkLst>
        <pc:spChg chg="add">
          <ac:chgData name="Nehal" userId="1a85c097-1105-423b-b4b0-c40205f35a12" providerId="ADAL" clId="{EE5B29EF-B6FB-4B07-956B-C3F56077A315}" dt="2020-12-17T23:29:20.051" v="17"/>
          <ac:spMkLst>
            <pc:docMk/>
            <pc:sldMk cId="1858955383" sldId="7527"/>
            <ac:spMk id="10" creationId="{35555856-9970-4BC3-9AA9-6A917F53AFBD}"/>
          </ac:spMkLst>
        </pc:spChg>
        <pc:spChg chg="add">
          <ac:chgData name="Nehal" userId="1a85c097-1105-423b-b4b0-c40205f35a12" providerId="ADAL" clId="{EE5B29EF-B6FB-4B07-956B-C3F56077A315}" dt="2020-12-17T23:29:20.051" v="17"/>
          <ac:spMkLst>
            <pc:docMk/>
            <pc:sldMk cId="1858955383" sldId="7527"/>
            <ac:spMk id="14" creationId="{13722DD7-BA73-4776-93A3-94491FEF7260}"/>
          </ac:spMkLst>
        </pc:spChg>
        <pc:picChg chg="add">
          <ac:chgData name="Nehal" userId="1a85c097-1105-423b-b4b0-c40205f35a12" providerId="ADAL" clId="{EE5B29EF-B6FB-4B07-956B-C3F56077A315}" dt="2020-12-17T23:29:20.051" v="17"/>
          <ac:picMkLst>
            <pc:docMk/>
            <pc:sldMk cId="1858955383" sldId="7527"/>
            <ac:picMk id="12" creationId="{7F487851-BFAF-46D8-A1ED-50CAD6E46F59}"/>
          </ac:picMkLst>
        </pc:picChg>
      </pc:sldChg>
      <pc:sldChg chg="modSp mod">
        <pc:chgData name="Nehal" userId="1a85c097-1105-423b-b4b0-c40205f35a12" providerId="ADAL" clId="{EE5B29EF-B6FB-4B07-956B-C3F56077A315}" dt="2020-12-17T19:19:39.635" v="14" actId="2710"/>
        <pc:sldMkLst>
          <pc:docMk/>
          <pc:sldMk cId="3548632037" sldId="7528"/>
        </pc:sldMkLst>
        <pc:spChg chg="mod">
          <ac:chgData name="Nehal" userId="1a85c097-1105-423b-b4b0-c40205f35a12" providerId="ADAL" clId="{EE5B29EF-B6FB-4B07-956B-C3F56077A315}" dt="2020-12-17T19:15:50.830" v="5"/>
          <ac:spMkLst>
            <pc:docMk/>
            <pc:sldMk cId="3548632037" sldId="7528"/>
            <ac:spMk id="2" creationId="{D6609576-2CF5-4FF5-A730-818D07AFC742}"/>
          </ac:spMkLst>
        </pc:spChg>
        <pc:spChg chg="mod">
          <ac:chgData name="Nehal" userId="1a85c097-1105-423b-b4b0-c40205f35a12" providerId="ADAL" clId="{EE5B29EF-B6FB-4B07-956B-C3F56077A315}" dt="2020-12-17T19:19:39.635" v="14" actId="2710"/>
          <ac:spMkLst>
            <pc:docMk/>
            <pc:sldMk cId="3548632037" sldId="7528"/>
            <ac:spMk id="3" creationId="{80ABC569-A3C9-4D91-A20E-9CAF9C0392BF}"/>
          </ac:spMkLst>
        </pc:spChg>
      </pc:sldChg>
      <pc:sldChg chg="modSp mod">
        <pc:chgData name="Nehal" userId="1a85c097-1105-423b-b4b0-c40205f35a12" providerId="ADAL" clId="{EE5B29EF-B6FB-4B07-956B-C3F56077A315}" dt="2020-12-17T19:19:52.573" v="15" actId="2710"/>
        <pc:sldMkLst>
          <pc:docMk/>
          <pc:sldMk cId="2964173872" sldId="7533"/>
        </pc:sldMkLst>
        <pc:spChg chg="mod">
          <ac:chgData name="Nehal" userId="1a85c097-1105-423b-b4b0-c40205f35a12" providerId="ADAL" clId="{EE5B29EF-B6FB-4B07-956B-C3F56077A315}" dt="2020-12-17T19:19:52.573" v="15" actId="2710"/>
          <ac:spMkLst>
            <pc:docMk/>
            <pc:sldMk cId="2964173872" sldId="7533"/>
            <ac:spMk id="3" creationId="{80ABC569-A3C9-4D91-A20E-9CAF9C0392B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20:16:43.9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5,'6'3,"0"1,0-1,0-1,0 1,1-1,-1-1,1 1,0-1,-1 0,14 0,10 3,63 17,58 9,-5-8,-73-9,0-3,82-1,692-11,-814 1,53-10,24-2,-74 11,42-9,-45 5,57-2,-22 7,108-14,-150 11,0 1,0 1,0 1,0 2,0 0,0 2,37 8,-36-8,1 0,-1-1,1-2,0-1,-1-1,36-7,61-4,288 15,-203 25,-40 2,-56-8,-96-19,51 9,127 5,-158-15,40 0,-72-1,0-1,1 1,-1-1,0 0,0 0,0-1,-1 0,1 1,0-2,0 1,4-3,-8 4,0 0,0 0,0 1,0-1,-1 0,1 0,0 0,0 0,-1 0,1 0,-1 0,1 0,-1-1,1 1,-1 0,1 0,-1 0,0-1,0 1,0 0,0 0,0-1,0 1,0 0,0 0,0 0,0-1,-1 1,1 0,-1 0,1 0,-1 0,1-1,-1 1,1 0,-1 0,0 0,0 0,1 0,-1 1,0-1,0 0,-1-1,-3-1,1-1,0 1,-1-1,0 1,0 0,0 1,0-1,-7-1,-17-3,0 2,-1 2,-52-1,43 3,-57-9,55 4,-74 1,78 5,1-2,-61-10,68 6,-1 2,1 2,-1 0,1 2,-45 5,-144 36,33-14,152-22,-1-2,-39-2,42-1,0 1,-58 9,29 0,0-3,-78 0,-14 1,82 0,-102 26,100-18,0-4,-113 5,-146-15,-8 0,231 10,66-6,-47 1,44-5,0-2,1-3,-1-1,1-2,0-2,-75-24,-41-38,140 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85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storage pricing:</a:t>
            </a:r>
            <a:br>
              <a:rPr lang="en-US"/>
            </a:br>
            <a:r>
              <a:rPr lang="en-US"/>
              <a:t>Online Disk $1.387 / GB / </a:t>
            </a:r>
            <a:r>
              <a:rPr lang="en-US" err="1"/>
              <a:t>mo</a:t>
            </a:r>
            <a:endParaRPr lang="en-US"/>
          </a:p>
          <a:p>
            <a:r>
              <a:rPr lang="en-US"/>
              <a:t>Virtual Tape $1.022 / GB / </a:t>
            </a:r>
            <a:r>
              <a:rPr lang="en-US" err="1"/>
              <a:t>mo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000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lide 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6DF05F-8E78-5144-BA89-DDF7DCDA7654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1024128"/>
          </a:xfrm>
          <a:prstGeom prst="rect">
            <a:avLst/>
          </a:prstGeom>
        </p:spPr>
      </p:pic>
      <p:sp>
        <p:nvSpPr>
          <p:cNvPr id="5" name="Title 16"/>
          <p:cNvSpPr>
            <a:spLocks noGrp="1"/>
          </p:cNvSpPr>
          <p:nvPr>
            <p:ph type="title" hasCustomPrompt="1"/>
          </p:nvPr>
        </p:nvSpPr>
        <p:spPr>
          <a:xfrm>
            <a:off x="457201" y="231648"/>
            <a:ext cx="11277600" cy="685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lnSpc>
                <a:spcPts val="2667"/>
              </a:lnSpc>
              <a:defRPr sz="266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page headline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E92B84-3A16-174D-A657-187C8416AB1A}"/>
              </a:ext>
            </a:extLst>
          </p:cNvPr>
          <p:cNvSpPr/>
          <p:nvPr userDrawn="1"/>
        </p:nvSpPr>
        <p:spPr>
          <a:xfrm>
            <a:off x="0" y="1025144"/>
            <a:ext cx="12192000" cy="121920"/>
          </a:xfrm>
          <a:prstGeom prst="rect">
            <a:avLst/>
          </a:prstGeom>
          <a:gradFill>
            <a:gsLst>
              <a:gs pos="0">
                <a:srgbClr val="A8218B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Calibri Regular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40F014-7DEC-D946-A174-4A6421F460D3}"/>
              </a:ext>
            </a:extLst>
          </p:cNvPr>
          <p:cNvSpPr/>
          <p:nvPr userDrawn="1"/>
        </p:nvSpPr>
        <p:spPr>
          <a:xfrm>
            <a:off x="0" y="1141984"/>
            <a:ext cx="12192000" cy="121920"/>
          </a:xfrm>
          <a:prstGeom prst="rect">
            <a:avLst/>
          </a:prstGeom>
          <a:gradFill>
            <a:gsLst>
              <a:gs pos="100000">
                <a:schemeClr val="bg2">
                  <a:alpha val="0"/>
                </a:schemeClr>
              </a:gs>
              <a:gs pos="0">
                <a:schemeClr val="bg2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38CCA2E-2B4D-2A4F-85F8-8FAB2B4207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524000"/>
            <a:ext cx="11277600" cy="4425696"/>
          </a:xfrm>
          <a:prstGeom prst="rect">
            <a:avLst/>
          </a:prstGeom>
        </p:spPr>
        <p:txBody>
          <a:bodyPr lIns="0" tIns="0" rIns="0" bIns="0"/>
          <a:lstStyle>
            <a:lvl1pPr marL="228594" indent="-228594">
              <a:lnSpc>
                <a:spcPts val="28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2400"/>
            </a:lvl1pPr>
            <a:lvl2pPr marL="685783" indent="-228594">
              <a:lnSpc>
                <a:spcPts val="2533"/>
              </a:lnSpc>
              <a:spcBef>
                <a:spcPts val="533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2133"/>
            </a:lvl2pPr>
            <a:lvl3pPr marL="1219170" indent="-304792">
              <a:lnSpc>
                <a:spcPts val="2267"/>
              </a:lnSpc>
              <a:spcBef>
                <a:spcPts val="400"/>
              </a:spcBef>
              <a:buClr>
                <a:schemeClr val="tx1"/>
              </a:buClr>
              <a:buFont typeface=".AppleSystemUIFont"/>
              <a:buChar char="–"/>
              <a:tabLst/>
              <a:defRPr sz="1867"/>
            </a:lvl3pPr>
            <a:lvl4pPr marL="1142971" indent="-228594">
              <a:lnSpc>
                <a:spcPts val="1867"/>
              </a:lnSpc>
              <a:spcBef>
                <a:spcPts val="400"/>
              </a:spcBef>
              <a:tabLst/>
              <a:defRPr sz="1600"/>
            </a:lvl4pPr>
          </a:lstStyle>
          <a:p>
            <a:pPr lvl="0"/>
            <a:r>
              <a:rPr lang="en-US"/>
              <a:t>Click here to edit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0908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_#/files/Project%20Management?threadId=19%3A82209f304c424891b99b82a42bb6bb1a%40thread.skype&amp;ctx=channe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customXml" Target="../ink/ink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(MFaaS)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MFaaS Steering Committee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17, 2020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Pricing Model</a:t>
            </a:r>
            <a:endParaRPr lang="en-US" sz="2800" i="1" dirty="0"/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7A5C8DBC-FC66-449E-A40C-AC8AE3D800AD}"/>
              </a:ext>
            </a:extLst>
          </p:cNvPr>
          <p:cNvGraphicFramePr>
            <a:graphicFrameLocks noGrp="1"/>
          </p:cNvGraphicFramePr>
          <p:nvPr/>
        </p:nvGraphicFramePr>
        <p:xfrm>
          <a:off x="1527858" y="2037346"/>
          <a:ext cx="875046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0236">
                  <a:extLst>
                    <a:ext uri="{9D8B030D-6E8A-4147-A177-3AD203B41FA5}">
                      <a16:colId xmlns:a16="http://schemas.microsoft.com/office/drawing/2014/main" val="2407410217"/>
                    </a:ext>
                  </a:extLst>
                </a:gridCol>
                <a:gridCol w="2580225">
                  <a:extLst>
                    <a:ext uri="{9D8B030D-6E8A-4147-A177-3AD203B41FA5}">
                      <a16:colId xmlns:a16="http://schemas.microsoft.com/office/drawing/2014/main" val="1776155215"/>
                    </a:ext>
                  </a:extLst>
                </a:gridCol>
              </a:tblGrid>
              <a:tr h="424371">
                <a:tc>
                  <a:txBody>
                    <a:bodyPr/>
                    <a:lstStyle/>
                    <a:p>
                      <a:r>
                        <a:rPr lang="en-US" sz="24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Price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29602"/>
                  </a:ext>
                </a:extLst>
              </a:tr>
              <a:tr h="424371">
                <a:tc>
                  <a:txBody>
                    <a:bodyPr/>
                    <a:lstStyle/>
                    <a:p>
                      <a:r>
                        <a:rPr lang="en-US" sz="2400"/>
                        <a:t>CPU Consumption (CPU hours used in month)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sz="2400"/>
                        <a:t>$160 / CPU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677190"/>
                  </a:ext>
                </a:extLst>
              </a:tr>
              <a:tr h="424371">
                <a:tc>
                  <a:txBody>
                    <a:bodyPr/>
                    <a:lstStyle/>
                    <a:p>
                      <a:r>
                        <a:rPr lang="en-US" sz="2400"/>
                        <a:t>Reserved Capacity for Dedicated LPARs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sz="2400"/>
                        <a:t>$26,000 per LPAR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693555"/>
                  </a:ext>
                </a:extLst>
              </a:tr>
              <a:tr h="262124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398245"/>
                  </a:ext>
                </a:extLst>
              </a:tr>
              <a:tr h="424371">
                <a:tc>
                  <a:txBody>
                    <a:bodyPr/>
                    <a:lstStyle/>
                    <a:p>
                      <a:r>
                        <a:rPr lang="en-US" sz="2400"/>
                        <a:t>Virtual 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sz="2400"/>
                        <a:t>$0.30 /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552357"/>
                  </a:ext>
                </a:extLst>
              </a:tr>
              <a:tr h="424371">
                <a:tc>
                  <a:txBody>
                    <a:bodyPr/>
                    <a:lstStyle/>
                    <a:p>
                      <a:r>
                        <a:rPr lang="en-US" sz="2400"/>
                        <a:t>DASD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sz="2400"/>
                        <a:t>$1.70 /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71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36757"/>
            <a:ext cx="10753006" cy="6604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1397000"/>
            <a:ext cx="10370965" cy="4907501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Production Issues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Slowness issues identified by LNI, OFM and DSHS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FTP Latency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Decommission of Equipment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Olympia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Philadelphia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Lessons Learned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Remaining Items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Updated Terms of Service (TOS)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Consolidation of web pages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Q&amp;A 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227407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576-2CF5-4FF5-A730-818D07AF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Issues (Omaha)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BC569-A3C9-4D91-A20E-9CAF9C0392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2" y="1494367"/>
            <a:ext cx="11277600" cy="4854092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File Transfers 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IBM acknowledges this issue and is developing a fix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 Authorized Program Analysis Report (APAR) exists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To become a Program Temporary Fix (PTF)</a:t>
            </a:r>
          </a:p>
          <a:p>
            <a:pPr marL="914378" lvl="2" indent="0">
              <a:buNone/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3200" dirty="0"/>
              <a:t>Slow Performance that impacted production on Tuesday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Caused by misconfigured capacity management that limited available 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3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576-2CF5-4FF5-A730-818D07AF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Decommission of equipment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BC569-A3C9-4D91-A20E-9CAF9C0392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2" y="1249986"/>
            <a:ext cx="11277600" cy="5098473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Olympia (Former Production)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sz="2400" dirty="0"/>
              <a:t>When do we decommission the equipment in Olympia? 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Data will be destroyed via NIST 800-88 (data sanitation) once go ahead is given to Ensono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z12 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Data Storage (DLM and Virtual Tape) 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Network switches</a:t>
            </a:r>
          </a:p>
          <a:p>
            <a:pPr marL="914378" lvl="2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800" dirty="0"/>
              <a:t>Philadelphia (Disaster Recovery) 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Only have 1 DLM to decommission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7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576-2CF5-4FF5-A730-818D07AF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BC569-A3C9-4D91-A20E-9CAF9C0392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2" y="1579032"/>
            <a:ext cx="11277600" cy="4605867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Lessons Learned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Will be sending out a survey to all SC members and Testing Team</a:t>
            </a:r>
          </a:p>
          <a:p>
            <a:pPr lvl="2">
              <a:lnSpc>
                <a:spcPct val="150000"/>
              </a:lnSpc>
            </a:pPr>
            <a:r>
              <a:rPr lang="en-US" sz="2800" dirty="0"/>
              <a:t>What Went Well?</a:t>
            </a:r>
          </a:p>
          <a:p>
            <a:pPr lvl="2">
              <a:lnSpc>
                <a:spcPct val="150000"/>
              </a:lnSpc>
            </a:pPr>
            <a:r>
              <a:rPr lang="en-US" sz="2800" dirty="0"/>
              <a:t>What Didn’t Go So Well?</a:t>
            </a:r>
          </a:p>
          <a:p>
            <a:pPr lvl="2">
              <a:lnSpc>
                <a:spcPct val="150000"/>
              </a:lnSpc>
            </a:pPr>
            <a:r>
              <a:rPr lang="en-US" sz="2800" dirty="0"/>
              <a:t>What Are the Key Takeaways for Future Projects? </a:t>
            </a:r>
          </a:p>
          <a:p>
            <a:pPr lvl="2">
              <a:lnSpc>
                <a:spcPct val="150000"/>
              </a:lnSpc>
            </a:pPr>
            <a:r>
              <a:rPr lang="en-US" sz="2800" dirty="0"/>
              <a:t>What Needs Improvement?</a:t>
            </a:r>
          </a:p>
        </p:txBody>
      </p:sp>
    </p:spTree>
    <p:extLst>
      <p:ext uri="{BB962C8B-B14F-4D97-AF65-F5344CB8AC3E}">
        <p14:creationId xmlns:p14="http://schemas.microsoft.com/office/powerpoint/2010/main" val="10101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9576-2CF5-4FF5-A730-818D07AF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Remaining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BC569-A3C9-4D91-A20E-9CAF9C0392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2" y="1579033"/>
            <a:ext cx="11277600" cy="4195234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dirty="0"/>
              <a:t>Creation of Updated Terms of Service (TOS)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en-US" sz="3600" dirty="0"/>
              <a:t>Consolidation of Web Pages for Mainframe Services</a:t>
            </a:r>
          </a:p>
        </p:txBody>
      </p:sp>
    </p:spTree>
    <p:extLst>
      <p:ext uri="{BB962C8B-B14F-4D97-AF65-F5344CB8AC3E}">
        <p14:creationId xmlns:p14="http://schemas.microsoft.com/office/powerpoint/2010/main" val="126228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369841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214033"/>
            <a:ext cx="10814392" cy="4021667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Final Testing Customer Group meeting is scheduled for December 23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Next Customer Group meeting is scheduled for January 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800100" lvl="1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Meetings are held semi-monthly (first and third Tuesday of the month)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Next SC meeting is not currently scheduled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Should we schedule for January 12?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How far out should we schedule meetings? </a:t>
            </a:r>
          </a:p>
          <a:p>
            <a:pPr marL="342900" indent="-3429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dirty="0"/>
              <a:t>Project documentation location:</a:t>
            </a:r>
          </a:p>
          <a:p>
            <a:pPr algn="l"/>
            <a:r>
              <a:rPr lang="en-US" dirty="0">
                <a:hlinkClick r:id="rId2"/>
              </a:rPr>
              <a:t>https://teams.microsoft.com/_#/files/Project%20Management?threadId=19%3A82209f304c424891b99b82a42bb6bb1a%40thread.skype&amp;ctx=channel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462840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Questions and Answers</a:t>
            </a:r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DAB211-C3AD-4B26-A810-F7E9F8F8EDAA}"/>
              </a:ext>
            </a:extLst>
          </p:cNvPr>
          <p:cNvGrpSpPr/>
          <p:nvPr/>
        </p:nvGrpSpPr>
        <p:grpSpPr>
          <a:xfrm>
            <a:off x="4181475" y="2095500"/>
            <a:ext cx="3829050" cy="2667000"/>
            <a:chOff x="4181475" y="2095500"/>
            <a:chExt cx="3829050" cy="2667000"/>
          </a:xfrm>
        </p:grpSpPr>
        <p:pic>
          <p:nvPicPr>
            <p:cNvPr id="1026" name="Picture 2" descr="Q&amp;a Images, Stock Photos &amp; Vectors | Shutterstock">
              <a:extLst>
                <a:ext uri="{FF2B5EF4-FFF2-40B4-BE49-F238E27FC236}">
                  <a16:creationId xmlns:a16="http://schemas.microsoft.com/office/drawing/2014/main" id="{BA8C2482-7CE6-4140-9CED-67E967E1C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475" y="2095500"/>
              <a:ext cx="382905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14:cNvPr>
                <p14:cNvContentPartPr/>
                <p14:nvPr/>
              </p14:nvContentPartPr>
              <p14:xfrm>
                <a:off x="5324220" y="4636815"/>
                <a:ext cx="1559880" cy="87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15580" y="4628175"/>
                  <a:ext cx="1577520" cy="1054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C913317-CFBE-4DE2-92C5-683DC62E4C5B}"/>
                </a:ext>
              </a:extLst>
            </p:cNvPr>
            <p:cNvSpPr/>
            <p:nvPr/>
          </p:nvSpPr>
          <p:spPr>
            <a:xfrm>
              <a:off x="4181475" y="4524375"/>
              <a:ext cx="3829050" cy="2002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58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4E982B-F163-4183-A21B-D76EF641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Appendix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Paperclip">
            <a:extLst>
              <a:ext uri="{FF2B5EF4-FFF2-40B4-BE49-F238E27FC236}">
                <a16:creationId xmlns:a16="http://schemas.microsoft.com/office/drawing/2014/main" id="{23467234-8683-4896-B5BC-C5C81A376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895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6363CD62857429E52274922FF7611" ma:contentTypeVersion="2" ma:contentTypeDescription="Create a new document." ma:contentTypeScope="" ma:versionID="4b4e28fe460dfcf10cffea90d40fb9d0">
  <xsd:schema xmlns:xsd="http://www.w3.org/2001/XMLSchema" xmlns:xs="http://www.w3.org/2001/XMLSchema" xmlns:p="http://schemas.microsoft.com/office/2006/metadata/properties" xmlns:ns2="333dc36a-d9e7-4b2b-b515-73d5fcbfc288" targetNamespace="http://schemas.microsoft.com/office/2006/metadata/properties" ma:root="true" ma:fieldsID="8e534d5332ae7252317a8c114b0696cc" ns2:_="">
    <xsd:import namespace="333dc36a-d9e7-4b2b-b515-73d5fcbfc2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dc36a-d9e7-4b2b-b515-73d5fcbfc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813B5E-6708-42BD-8A69-712DEDBE2B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19B872-A11A-447E-BEDA-88623D173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3dc36a-d9e7-4b2b-b515-73d5fcbfc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BEA22C-71BF-4134-A71B-D05A4358B3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30214</TotalTime>
  <Words>374</Words>
  <Application>Microsoft Office PowerPoint</Application>
  <PresentationFormat>Widescreen</PresentationFormat>
  <Paragraphs>73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.AppleSystemUIFont</vt:lpstr>
      <vt:lpstr>Arial</vt:lpstr>
      <vt:lpstr>Calibri</vt:lpstr>
      <vt:lpstr>Calibri Light</vt:lpstr>
      <vt:lpstr>Calibri Regular</vt:lpstr>
      <vt:lpstr>Wingdings</vt:lpstr>
      <vt:lpstr>Office Theme</vt:lpstr>
      <vt:lpstr>Migration to Mainframe as a Service (MFaaS)</vt:lpstr>
      <vt:lpstr>Agenda</vt:lpstr>
      <vt:lpstr>Production Issues (Omaha) </vt:lpstr>
      <vt:lpstr>Decommission of equipment</vt:lpstr>
      <vt:lpstr>Lessons Learned</vt:lpstr>
      <vt:lpstr>Items Remaining</vt:lpstr>
      <vt:lpstr>Thank you</vt:lpstr>
      <vt:lpstr>Questions and Answers</vt:lpstr>
      <vt:lpstr>Appendix</vt:lpstr>
      <vt:lpstr>Pricing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to Mainframe as a Service (MFaaS)</dc:title>
  <dc:creator>Nehal Chokshi</dc:creator>
  <cp:lastModifiedBy>Nehal Chokshi</cp:lastModifiedBy>
  <cp:revision>5</cp:revision>
  <dcterms:created xsi:type="dcterms:W3CDTF">2020-11-10T19:40:13Z</dcterms:created>
  <dcterms:modified xsi:type="dcterms:W3CDTF">2020-12-17T23:32:05Z</dcterms:modified>
</cp:coreProperties>
</file>