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67" r:id="rId5"/>
  </p:sldMasterIdLst>
  <p:notesMasterIdLst>
    <p:notesMasterId r:id="rId13"/>
  </p:notesMasterIdLst>
  <p:handoutMasterIdLst>
    <p:handoutMasterId r:id="rId14"/>
  </p:handoutMasterIdLst>
  <p:sldIdLst>
    <p:sldId id="323" r:id="rId6"/>
    <p:sldId id="326" r:id="rId7"/>
    <p:sldId id="345" r:id="rId8"/>
    <p:sldId id="350" r:id="rId9"/>
    <p:sldId id="347" r:id="rId10"/>
    <p:sldId id="348" r:id="rId11"/>
    <p:sldId id="349" r:id="rId12"/>
  </p:sldIdLst>
  <p:sldSz cx="12192000" cy="6858000"/>
  <p:notesSz cx="7010400" cy="92964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763073-9DD0-4015-B2CA-525C83A7C236}">
          <p14:sldIdLst>
            <p14:sldId id="323"/>
            <p14:sldId id="326"/>
            <p14:sldId id="345"/>
            <p14:sldId id="350"/>
            <p14:sldId id="347"/>
            <p14:sldId id="348"/>
            <p14:sldId id="349"/>
          </p14:sldIdLst>
        </p14:section>
        <p14:section name="Untitled Section" id="{F1D9FE33-41DE-41BB-83EF-773B69EF0255}">
          <p14:sldIdLst/>
        </p14:section>
        <p14:section name="Untitled Section" id="{038EB774-9E21-4BA8-A28B-2D13D2645917}">
          <p14:sldIdLst/>
        </p14:section>
        <p14:section name="Untitled Section" id="{58928338-B9BB-492C-8D7B-F660B0378E6F}">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A500"/>
    <a:srgbClr val="6E0E7E"/>
    <a:srgbClr val="9313A8"/>
    <a:srgbClr val="62A200"/>
    <a:srgbClr val="2C0035"/>
    <a:srgbClr val="42004F"/>
    <a:srgbClr val="65A600"/>
    <a:srgbClr val="B2D2D6"/>
    <a:srgbClr val="9DD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4" autoAdjust="0"/>
    <p:restoredTop sz="76982" autoAdjust="0"/>
  </p:normalViewPr>
  <p:slideViewPr>
    <p:cSldViewPr snapToGrid="0">
      <p:cViewPr varScale="1">
        <p:scale>
          <a:sx n="89" d="100"/>
          <a:sy n="89" d="100"/>
        </p:scale>
        <p:origin x="1068" y="96"/>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68" d="100"/>
          <a:sy n="68" d="100"/>
        </p:scale>
        <p:origin x="2559" y="30"/>
      </p:cViewPr>
      <p:guideLst>
        <p:guide orient="horz" pos="2928"/>
        <p:guide pos="2209"/>
      </p:guideLst>
    </p:cSldViewPr>
  </p:notes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A748A-F392-449F-8BF9-A1405F536E2E}"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A9687A60-78C4-4BFB-87D5-D43FFD3A9E79}">
      <dgm:prSet phldrT="[Text]"/>
      <dgm:spPr/>
      <dgm:t>
        <a:bodyPr/>
        <a:lstStyle/>
        <a:p>
          <a:r>
            <a:rPr lang="en-US" dirty="0" smtClean="0"/>
            <a:t>Durable State</a:t>
          </a:r>
          <a:endParaRPr lang="en-US" dirty="0"/>
        </a:p>
      </dgm:t>
    </dgm:pt>
    <dgm:pt modelId="{FFDECDF6-6E8B-466B-88D6-5D0A39B3C6A2}" type="parTrans" cxnId="{78C88FBD-37C1-4D6B-A515-0B6400E2D9A5}">
      <dgm:prSet/>
      <dgm:spPr/>
      <dgm:t>
        <a:bodyPr/>
        <a:lstStyle/>
        <a:p>
          <a:endParaRPr lang="en-US"/>
        </a:p>
      </dgm:t>
    </dgm:pt>
    <dgm:pt modelId="{056E61B8-14C6-4598-8217-E12AB8764CFC}" type="sibTrans" cxnId="{78C88FBD-37C1-4D6B-A515-0B6400E2D9A5}">
      <dgm:prSet/>
      <dgm:spPr/>
      <dgm:t>
        <a:bodyPr/>
        <a:lstStyle/>
        <a:p>
          <a:endParaRPr lang="en-US"/>
        </a:p>
      </dgm:t>
    </dgm:pt>
    <dgm:pt modelId="{65260760-0F5A-4BB0-80D0-32632D6AEA0E}">
      <dgm:prSet phldrT="[Text]"/>
      <dgm:spPr/>
      <dgm:t>
        <a:bodyPr/>
        <a:lstStyle/>
        <a:p>
          <a:r>
            <a:rPr lang="en-US" dirty="0" smtClean="0"/>
            <a:t>Decrease Costs</a:t>
          </a:r>
          <a:endParaRPr lang="en-US" dirty="0"/>
        </a:p>
      </dgm:t>
    </dgm:pt>
    <dgm:pt modelId="{2A166842-2F29-4962-87A4-A0AC6F9CD78F}" type="parTrans" cxnId="{91C30802-79DF-494F-B915-B3DA6A2B441F}">
      <dgm:prSet/>
      <dgm:spPr/>
      <dgm:t>
        <a:bodyPr/>
        <a:lstStyle/>
        <a:p>
          <a:endParaRPr lang="en-US"/>
        </a:p>
      </dgm:t>
    </dgm:pt>
    <dgm:pt modelId="{016ACE94-3D00-4094-9F9D-46037B165F52}" type="sibTrans" cxnId="{91C30802-79DF-494F-B915-B3DA6A2B441F}">
      <dgm:prSet/>
      <dgm:spPr/>
      <dgm:t>
        <a:bodyPr/>
        <a:lstStyle/>
        <a:p>
          <a:endParaRPr lang="en-US"/>
        </a:p>
      </dgm:t>
    </dgm:pt>
    <dgm:pt modelId="{345AA768-5CE8-47ED-9962-0BBBA5E95D10}">
      <dgm:prSet phldrT="[Text]"/>
      <dgm:spPr/>
      <dgm:t>
        <a:bodyPr/>
        <a:lstStyle/>
        <a:p>
          <a:r>
            <a:rPr lang="en-US" dirty="0" smtClean="0"/>
            <a:t>Stuff</a:t>
          </a:r>
          <a:endParaRPr lang="en-US" dirty="0"/>
        </a:p>
      </dgm:t>
    </dgm:pt>
    <dgm:pt modelId="{D4F70A36-A749-46E7-8929-E361C713EF5C}" type="parTrans" cxnId="{1D06E202-B3FA-4000-9DF8-FAA07EEAA5A5}">
      <dgm:prSet/>
      <dgm:spPr/>
      <dgm:t>
        <a:bodyPr/>
        <a:lstStyle/>
        <a:p>
          <a:endParaRPr lang="en-US"/>
        </a:p>
      </dgm:t>
    </dgm:pt>
    <dgm:pt modelId="{9B384AE8-0D30-4AD7-BFDA-4A078D60D139}" type="sibTrans" cxnId="{1D06E202-B3FA-4000-9DF8-FAA07EEAA5A5}">
      <dgm:prSet/>
      <dgm:spPr/>
      <dgm:t>
        <a:bodyPr/>
        <a:lstStyle/>
        <a:p>
          <a:endParaRPr lang="en-US"/>
        </a:p>
      </dgm:t>
    </dgm:pt>
    <dgm:pt modelId="{E60C71C7-8922-45AF-800E-998810BEF3FF}">
      <dgm:prSet phldrT="[Text]"/>
      <dgm:spPr/>
      <dgm:t>
        <a:bodyPr/>
        <a:lstStyle/>
        <a:p>
          <a:r>
            <a:rPr lang="en-US" dirty="0" smtClean="0"/>
            <a:t>Staff</a:t>
          </a:r>
          <a:endParaRPr lang="en-US" dirty="0"/>
        </a:p>
      </dgm:t>
    </dgm:pt>
    <dgm:pt modelId="{AF327BEA-544B-42C7-B4A1-A303414ADBC8}" type="parTrans" cxnId="{72D7C6D5-09B3-48C0-AA8D-26DE526F3F39}">
      <dgm:prSet/>
      <dgm:spPr/>
      <dgm:t>
        <a:bodyPr/>
        <a:lstStyle/>
        <a:p>
          <a:endParaRPr lang="en-US"/>
        </a:p>
      </dgm:t>
    </dgm:pt>
    <dgm:pt modelId="{CB21D11B-310F-4805-9567-E5CE4B45546C}" type="sibTrans" cxnId="{72D7C6D5-09B3-48C0-AA8D-26DE526F3F39}">
      <dgm:prSet/>
      <dgm:spPr/>
      <dgm:t>
        <a:bodyPr/>
        <a:lstStyle/>
        <a:p>
          <a:endParaRPr lang="en-US"/>
        </a:p>
      </dgm:t>
    </dgm:pt>
    <dgm:pt modelId="{B1F03AAA-32C3-4FE8-ACFB-4F3E3B577325}">
      <dgm:prSet phldrT="[Text]"/>
      <dgm:spPr/>
      <dgm:t>
        <a:bodyPr/>
        <a:lstStyle/>
        <a:p>
          <a:r>
            <a:rPr lang="en-US" dirty="0" smtClean="0"/>
            <a:t>Increase Revenue</a:t>
          </a:r>
          <a:endParaRPr lang="en-US" dirty="0"/>
        </a:p>
      </dgm:t>
    </dgm:pt>
    <dgm:pt modelId="{0D8A6912-FC22-4B02-BEFB-BE2D217ED25F}" type="parTrans" cxnId="{70597BE2-FBAC-48B8-A25C-B49B4604CC21}">
      <dgm:prSet/>
      <dgm:spPr/>
      <dgm:t>
        <a:bodyPr/>
        <a:lstStyle/>
        <a:p>
          <a:endParaRPr lang="en-US"/>
        </a:p>
      </dgm:t>
    </dgm:pt>
    <dgm:pt modelId="{882364B6-22E1-4CC2-A037-A7DB058BE767}" type="sibTrans" cxnId="{70597BE2-FBAC-48B8-A25C-B49B4604CC21}">
      <dgm:prSet/>
      <dgm:spPr/>
      <dgm:t>
        <a:bodyPr/>
        <a:lstStyle/>
        <a:p>
          <a:endParaRPr lang="en-US"/>
        </a:p>
      </dgm:t>
    </dgm:pt>
    <dgm:pt modelId="{61789C87-7454-47E1-BD52-79550E0E330C}">
      <dgm:prSet phldrT="[Text]"/>
      <dgm:spPr/>
      <dgm:t>
        <a:bodyPr/>
        <a:lstStyle/>
        <a:p>
          <a:r>
            <a:rPr lang="en-US" dirty="0" smtClean="0"/>
            <a:t>More Customers</a:t>
          </a:r>
          <a:endParaRPr lang="en-US" dirty="0"/>
        </a:p>
      </dgm:t>
    </dgm:pt>
    <dgm:pt modelId="{B841CFF0-F51E-4DE4-9D8F-054D0C0DAC87}" type="parTrans" cxnId="{D0D1E44F-48E4-4E8A-8A97-6679853D71E3}">
      <dgm:prSet/>
      <dgm:spPr/>
      <dgm:t>
        <a:bodyPr/>
        <a:lstStyle/>
        <a:p>
          <a:endParaRPr lang="en-US"/>
        </a:p>
      </dgm:t>
    </dgm:pt>
    <dgm:pt modelId="{7A0875A9-E0D7-437B-A7E2-82C8374C34BE}" type="sibTrans" cxnId="{D0D1E44F-48E4-4E8A-8A97-6679853D71E3}">
      <dgm:prSet/>
      <dgm:spPr/>
      <dgm:t>
        <a:bodyPr/>
        <a:lstStyle/>
        <a:p>
          <a:endParaRPr lang="en-US"/>
        </a:p>
      </dgm:t>
    </dgm:pt>
    <dgm:pt modelId="{A25623E9-005E-4CCD-A9CE-810D232BFC71}">
      <dgm:prSet phldrT="[Text]"/>
      <dgm:spPr/>
      <dgm:t>
        <a:bodyPr/>
        <a:lstStyle/>
        <a:p>
          <a:r>
            <a:rPr lang="en-US" dirty="0" smtClean="0"/>
            <a:t>Higher Rates</a:t>
          </a:r>
          <a:endParaRPr lang="en-US" dirty="0"/>
        </a:p>
      </dgm:t>
    </dgm:pt>
    <dgm:pt modelId="{033EEB3C-9DB7-4F44-90E3-F1D02DE0C7BE}" type="parTrans" cxnId="{BE10FCDD-0940-493B-8BD1-EC41B4B3B680}">
      <dgm:prSet/>
      <dgm:spPr/>
      <dgm:t>
        <a:bodyPr/>
        <a:lstStyle/>
        <a:p>
          <a:endParaRPr lang="en-US"/>
        </a:p>
      </dgm:t>
    </dgm:pt>
    <dgm:pt modelId="{53B6AC5D-48A1-40F2-97C4-BD58C15587E7}" type="sibTrans" cxnId="{BE10FCDD-0940-493B-8BD1-EC41B4B3B680}">
      <dgm:prSet/>
      <dgm:spPr/>
      <dgm:t>
        <a:bodyPr/>
        <a:lstStyle/>
        <a:p>
          <a:endParaRPr lang="en-US"/>
        </a:p>
      </dgm:t>
    </dgm:pt>
    <dgm:pt modelId="{FFC87851-FB54-4B80-80C8-07E65FEDB239}">
      <dgm:prSet phldrT="[Text]"/>
      <dgm:spPr/>
      <dgm:t>
        <a:bodyPr/>
        <a:lstStyle/>
        <a:p>
          <a:r>
            <a:rPr lang="en-US" dirty="0" smtClean="0"/>
            <a:t>New Services</a:t>
          </a:r>
          <a:endParaRPr lang="en-US" dirty="0"/>
        </a:p>
      </dgm:t>
    </dgm:pt>
    <dgm:pt modelId="{7E3CBCDE-E0F5-4F5C-8260-8E14B13AF20B}" type="parTrans" cxnId="{F5F59936-395D-45E9-91D8-5254FAEFDE57}">
      <dgm:prSet/>
      <dgm:spPr/>
      <dgm:t>
        <a:bodyPr/>
        <a:lstStyle/>
        <a:p>
          <a:endParaRPr lang="en-US"/>
        </a:p>
      </dgm:t>
    </dgm:pt>
    <dgm:pt modelId="{3096A405-AAC1-42BB-A083-AE59D21B13CB}" type="sibTrans" cxnId="{F5F59936-395D-45E9-91D8-5254FAEFDE57}">
      <dgm:prSet/>
      <dgm:spPr/>
      <dgm:t>
        <a:bodyPr/>
        <a:lstStyle/>
        <a:p>
          <a:endParaRPr lang="en-US"/>
        </a:p>
      </dgm:t>
    </dgm:pt>
    <dgm:pt modelId="{A88E2F9A-9E97-4A6A-A1D3-155EB96B1D8B}">
      <dgm:prSet phldrT="[Text]"/>
      <dgm:spPr/>
      <dgm:t>
        <a:bodyPr/>
        <a:lstStyle/>
        <a:p>
          <a:r>
            <a:rPr lang="en-US" dirty="0" smtClean="0"/>
            <a:t>Stop Services</a:t>
          </a:r>
          <a:endParaRPr lang="en-US" dirty="0"/>
        </a:p>
      </dgm:t>
    </dgm:pt>
    <dgm:pt modelId="{C475A5EA-26A5-4813-8CB5-D1D0578024A8}" type="parTrans" cxnId="{6883CB92-BB59-480A-8F59-5DFDB27F420B}">
      <dgm:prSet/>
      <dgm:spPr/>
      <dgm:t>
        <a:bodyPr/>
        <a:lstStyle/>
        <a:p>
          <a:endParaRPr lang="en-US"/>
        </a:p>
      </dgm:t>
    </dgm:pt>
    <dgm:pt modelId="{46096C80-6E84-4DFB-838A-5F7AB8745C4E}" type="sibTrans" cxnId="{6883CB92-BB59-480A-8F59-5DFDB27F420B}">
      <dgm:prSet/>
      <dgm:spPr/>
      <dgm:t>
        <a:bodyPr/>
        <a:lstStyle/>
        <a:p>
          <a:endParaRPr lang="en-US"/>
        </a:p>
      </dgm:t>
    </dgm:pt>
    <dgm:pt modelId="{6219682D-A327-46D5-B50C-2B1A64C352D0}" type="pres">
      <dgm:prSet presAssocID="{750A748A-F392-449F-8BF9-A1405F536E2E}" presName="hierChild1" presStyleCnt="0">
        <dgm:presLayoutVars>
          <dgm:chPref val="1"/>
          <dgm:dir/>
          <dgm:animOne val="branch"/>
          <dgm:animLvl val="lvl"/>
          <dgm:resizeHandles/>
        </dgm:presLayoutVars>
      </dgm:prSet>
      <dgm:spPr/>
      <dgm:t>
        <a:bodyPr/>
        <a:lstStyle/>
        <a:p>
          <a:endParaRPr lang="en-US"/>
        </a:p>
      </dgm:t>
    </dgm:pt>
    <dgm:pt modelId="{79A90874-957E-4744-821C-7FF425FD0132}" type="pres">
      <dgm:prSet presAssocID="{A9687A60-78C4-4BFB-87D5-D43FFD3A9E79}" presName="hierRoot1" presStyleCnt="0"/>
      <dgm:spPr/>
    </dgm:pt>
    <dgm:pt modelId="{D6169CBE-C3F7-492E-93D9-C7AA299AD5DC}" type="pres">
      <dgm:prSet presAssocID="{A9687A60-78C4-4BFB-87D5-D43FFD3A9E79}" presName="composite" presStyleCnt="0"/>
      <dgm:spPr/>
    </dgm:pt>
    <dgm:pt modelId="{14255405-5AD0-42B0-830E-80568A9A1247}" type="pres">
      <dgm:prSet presAssocID="{A9687A60-78C4-4BFB-87D5-D43FFD3A9E79}" presName="background" presStyleLbl="node0" presStyleIdx="0" presStyleCnt="1"/>
      <dgm:spPr/>
    </dgm:pt>
    <dgm:pt modelId="{B897E038-2130-4384-BC4A-97808AF7BAD3}" type="pres">
      <dgm:prSet presAssocID="{A9687A60-78C4-4BFB-87D5-D43FFD3A9E79}" presName="text" presStyleLbl="fgAcc0" presStyleIdx="0" presStyleCnt="1">
        <dgm:presLayoutVars>
          <dgm:chPref val="3"/>
        </dgm:presLayoutVars>
      </dgm:prSet>
      <dgm:spPr/>
      <dgm:t>
        <a:bodyPr/>
        <a:lstStyle/>
        <a:p>
          <a:endParaRPr lang="en-US"/>
        </a:p>
      </dgm:t>
    </dgm:pt>
    <dgm:pt modelId="{965F615C-69BD-4575-BB0C-7A96502C298D}" type="pres">
      <dgm:prSet presAssocID="{A9687A60-78C4-4BFB-87D5-D43FFD3A9E79}" presName="hierChild2" presStyleCnt="0"/>
      <dgm:spPr/>
    </dgm:pt>
    <dgm:pt modelId="{6208400F-09D3-4CF1-9B83-93A3180109C9}" type="pres">
      <dgm:prSet presAssocID="{0D8A6912-FC22-4B02-BEFB-BE2D217ED25F}" presName="Name10" presStyleLbl="parChTrans1D2" presStyleIdx="0" presStyleCnt="2"/>
      <dgm:spPr/>
      <dgm:t>
        <a:bodyPr/>
        <a:lstStyle/>
        <a:p>
          <a:endParaRPr lang="en-US"/>
        </a:p>
      </dgm:t>
    </dgm:pt>
    <dgm:pt modelId="{DE283B56-FABA-4437-A54B-A614A658C4E1}" type="pres">
      <dgm:prSet presAssocID="{B1F03AAA-32C3-4FE8-ACFB-4F3E3B577325}" presName="hierRoot2" presStyleCnt="0"/>
      <dgm:spPr/>
    </dgm:pt>
    <dgm:pt modelId="{6A347333-ABB4-4DDD-9420-530F7D7194D0}" type="pres">
      <dgm:prSet presAssocID="{B1F03AAA-32C3-4FE8-ACFB-4F3E3B577325}" presName="composite2" presStyleCnt="0"/>
      <dgm:spPr/>
    </dgm:pt>
    <dgm:pt modelId="{0BE4B2F8-F24E-4A8F-B2A0-3268104B3256}" type="pres">
      <dgm:prSet presAssocID="{B1F03AAA-32C3-4FE8-ACFB-4F3E3B577325}" presName="background2" presStyleLbl="node2" presStyleIdx="0" presStyleCnt="2"/>
      <dgm:spPr/>
    </dgm:pt>
    <dgm:pt modelId="{77478010-1CA3-4E4A-A509-708DDD44ECF4}" type="pres">
      <dgm:prSet presAssocID="{B1F03AAA-32C3-4FE8-ACFB-4F3E3B577325}" presName="text2" presStyleLbl="fgAcc2" presStyleIdx="0" presStyleCnt="2">
        <dgm:presLayoutVars>
          <dgm:chPref val="3"/>
        </dgm:presLayoutVars>
      </dgm:prSet>
      <dgm:spPr/>
      <dgm:t>
        <a:bodyPr/>
        <a:lstStyle/>
        <a:p>
          <a:endParaRPr lang="en-US"/>
        </a:p>
      </dgm:t>
    </dgm:pt>
    <dgm:pt modelId="{2A3BD5A0-AC66-47AF-9907-3AAD5C76EF30}" type="pres">
      <dgm:prSet presAssocID="{B1F03AAA-32C3-4FE8-ACFB-4F3E3B577325}" presName="hierChild3" presStyleCnt="0"/>
      <dgm:spPr/>
    </dgm:pt>
    <dgm:pt modelId="{8A557E68-7627-4D43-A7A3-5FAA5232AD4F}" type="pres">
      <dgm:prSet presAssocID="{B841CFF0-F51E-4DE4-9D8F-054D0C0DAC87}" presName="Name17" presStyleLbl="parChTrans1D3" presStyleIdx="0" presStyleCnt="6"/>
      <dgm:spPr/>
      <dgm:t>
        <a:bodyPr/>
        <a:lstStyle/>
        <a:p>
          <a:endParaRPr lang="en-US"/>
        </a:p>
      </dgm:t>
    </dgm:pt>
    <dgm:pt modelId="{0C00E43A-21B4-4BF6-BBDE-726201657FE7}" type="pres">
      <dgm:prSet presAssocID="{61789C87-7454-47E1-BD52-79550E0E330C}" presName="hierRoot3" presStyleCnt="0"/>
      <dgm:spPr/>
    </dgm:pt>
    <dgm:pt modelId="{F11E4337-E020-4829-B36B-F46FD12EB639}" type="pres">
      <dgm:prSet presAssocID="{61789C87-7454-47E1-BD52-79550E0E330C}" presName="composite3" presStyleCnt="0"/>
      <dgm:spPr/>
    </dgm:pt>
    <dgm:pt modelId="{AEF3370A-AC87-4467-9BF1-C1442BA21BDC}" type="pres">
      <dgm:prSet presAssocID="{61789C87-7454-47E1-BD52-79550E0E330C}" presName="background3" presStyleLbl="node3" presStyleIdx="0" presStyleCnt="6"/>
      <dgm:spPr/>
    </dgm:pt>
    <dgm:pt modelId="{5C7F12FA-3409-458B-8C9D-042ED4AFB3FC}" type="pres">
      <dgm:prSet presAssocID="{61789C87-7454-47E1-BD52-79550E0E330C}" presName="text3" presStyleLbl="fgAcc3" presStyleIdx="0" presStyleCnt="6">
        <dgm:presLayoutVars>
          <dgm:chPref val="3"/>
        </dgm:presLayoutVars>
      </dgm:prSet>
      <dgm:spPr/>
      <dgm:t>
        <a:bodyPr/>
        <a:lstStyle/>
        <a:p>
          <a:endParaRPr lang="en-US"/>
        </a:p>
      </dgm:t>
    </dgm:pt>
    <dgm:pt modelId="{02F668F7-F3F0-4927-BA2B-CC2A29BFDF75}" type="pres">
      <dgm:prSet presAssocID="{61789C87-7454-47E1-BD52-79550E0E330C}" presName="hierChild4" presStyleCnt="0"/>
      <dgm:spPr/>
    </dgm:pt>
    <dgm:pt modelId="{70A07DCE-4013-4B97-AC96-07B5A3FB8189}" type="pres">
      <dgm:prSet presAssocID="{033EEB3C-9DB7-4F44-90E3-F1D02DE0C7BE}" presName="Name17" presStyleLbl="parChTrans1D3" presStyleIdx="1" presStyleCnt="6"/>
      <dgm:spPr/>
      <dgm:t>
        <a:bodyPr/>
        <a:lstStyle/>
        <a:p>
          <a:endParaRPr lang="en-US"/>
        </a:p>
      </dgm:t>
    </dgm:pt>
    <dgm:pt modelId="{33DCD436-CC3A-4615-BA49-9A90301D92C1}" type="pres">
      <dgm:prSet presAssocID="{A25623E9-005E-4CCD-A9CE-810D232BFC71}" presName="hierRoot3" presStyleCnt="0"/>
      <dgm:spPr/>
    </dgm:pt>
    <dgm:pt modelId="{B3EAB757-2D8A-496B-B07E-6BB62C5AAC73}" type="pres">
      <dgm:prSet presAssocID="{A25623E9-005E-4CCD-A9CE-810D232BFC71}" presName="composite3" presStyleCnt="0"/>
      <dgm:spPr/>
    </dgm:pt>
    <dgm:pt modelId="{D94C9C3D-55DB-4782-960F-3D1833C1E3D9}" type="pres">
      <dgm:prSet presAssocID="{A25623E9-005E-4CCD-A9CE-810D232BFC71}" presName="background3" presStyleLbl="node3" presStyleIdx="1" presStyleCnt="6"/>
      <dgm:spPr/>
    </dgm:pt>
    <dgm:pt modelId="{FDDD8012-4C46-47C3-86DA-9CC4986C302C}" type="pres">
      <dgm:prSet presAssocID="{A25623E9-005E-4CCD-A9CE-810D232BFC71}" presName="text3" presStyleLbl="fgAcc3" presStyleIdx="1" presStyleCnt="6">
        <dgm:presLayoutVars>
          <dgm:chPref val="3"/>
        </dgm:presLayoutVars>
      </dgm:prSet>
      <dgm:spPr/>
      <dgm:t>
        <a:bodyPr/>
        <a:lstStyle/>
        <a:p>
          <a:endParaRPr lang="en-US"/>
        </a:p>
      </dgm:t>
    </dgm:pt>
    <dgm:pt modelId="{4305D4F1-1067-4011-8D60-B26AA56BAFB9}" type="pres">
      <dgm:prSet presAssocID="{A25623E9-005E-4CCD-A9CE-810D232BFC71}" presName="hierChild4" presStyleCnt="0"/>
      <dgm:spPr/>
    </dgm:pt>
    <dgm:pt modelId="{2B4A557A-FC05-4D47-A6C1-AD56C7CBDC07}" type="pres">
      <dgm:prSet presAssocID="{7E3CBCDE-E0F5-4F5C-8260-8E14B13AF20B}" presName="Name17" presStyleLbl="parChTrans1D3" presStyleIdx="2" presStyleCnt="6"/>
      <dgm:spPr/>
      <dgm:t>
        <a:bodyPr/>
        <a:lstStyle/>
        <a:p>
          <a:endParaRPr lang="en-US"/>
        </a:p>
      </dgm:t>
    </dgm:pt>
    <dgm:pt modelId="{87FE86A0-B2C2-43B6-A881-CA6BB6B06205}" type="pres">
      <dgm:prSet presAssocID="{FFC87851-FB54-4B80-80C8-07E65FEDB239}" presName="hierRoot3" presStyleCnt="0"/>
      <dgm:spPr/>
    </dgm:pt>
    <dgm:pt modelId="{1BF28D87-6780-44BD-A2FD-CDBA716CD6B3}" type="pres">
      <dgm:prSet presAssocID="{FFC87851-FB54-4B80-80C8-07E65FEDB239}" presName="composite3" presStyleCnt="0"/>
      <dgm:spPr/>
    </dgm:pt>
    <dgm:pt modelId="{89A3E438-7881-4551-9ADD-7A4014FBD6BF}" type="pres">
      <dgm:prSet presAssocID="{FFC87851-FB54-4B80-80C8-07E65FEDB239}" presName="background3" presStyleLbl="node3" presStyleIdx="2" presStyleCnt="6"/>
      <dgm:spPr/>
    </dgm:pt>
    <dgm:pt modelId="{113BA3D9-B999-46FA-A605-BA5A4E0FE8AE}" type="pres">
      <dgm:prSet presAssocID="{FFC87851-FB54-4B80-80C8-07E65FEDB239}" presName="text3" presStyleLbl="fgAcc3" presStyleIdx="2" presStyleCnt="6">
        <dgm:presLayoutVars>
          <dgm:chPref val="3"/>
        </dgm:presLayoutVars>
      </dgm:prSet>
      <dgm:spPr/>
      <dgm:t>
        <a:bodyPr/>
        <a:lstStyle/>
        <a:p>
          <a:endParaRPr lang="en-US"/>
        </a:p>
      </dgm:t>
    </dgm:pt>
    <dgm:pt modelId="{B56B1B57-EB6F-4A63-AB74-2B0C345D10F2}" type="pres">
      <dgm:prSet presAssocID="{FFC87851-FB54-4B80-80C8-07E65FEDB239}" presName="hierChild4" presStyleCnt="0"/>
      <dgm:spPr/>
    </dgm:pt>
    <dgm:pt modelId="{5D95B170-9100-4225-A857-810B432795C0}" type="pres">
      <dgm:prSet presAssocID="{2A166842-2F29-4962-87A4-A0AC6F9CD78F}" presName="Name10" presStyleLbl="parChTrans1D2" presStyleIdx="1" presStyleCnt="2"/>
      <dgm:spPr/>
      <dgm:t>
        <a:bodyPr/>
        <a:lstStyle/>
        <a:p>
          <a:endParaRPr lang="en-US"/>
        </a:p>
      </dgm:t>
    </dgm:pt>
    <dgm:pt modelId="{783630C8-6381-4D47-95F8-B9BBA0BBD4A9}" type="pres">
      <dgm:prSet presAssocID="{65260760-0F5A-4BB0-80D0-32632D6AEA0E}" presName="hierRoot2" presStyleCnt="0"/>
      <dgm:spPr/>
    </dgm:pt>
    <dgm:pt modelId="{06A915EA-8855-46B0-AFC9-99DE5D361D21}" type="pres">
      <dgm:prSet presAssocID="{65260760-0F5A-4BB0-80D0-32632D6AEA0E}" presName="composite2" presStyleCnt="0"/>
      <dgm:spPr/>
    </dgm:pt>
    <dgm:pt modelId="{1CF93B5F-689D-46B4-A793-243B022E0DDF}" type="pres">
      <dgm:prSet presAssocID="{65260760-0F5A-4BB0-80D0-32632D6AEA0E}" presName="background2" presStyleLbl="node2" presStyleIdx="1" presStyleCnt="2"/>
      <dgm:spPr/>
    </dgm:pt>
    <dgm:pt modelId="{ABBB4F6E-DC3B-4E4D-93C1-7401655CFF24}" type="pres">
      <dgm:prSet presAssocID="{65260760-0F5A-4BB0-80D0-32632D6AEA0E}" presName="text2" presStyleLbl="fgAcc2" presStyleIdx="1" presStyleCnt="2">
        <dgm:presLayoutVars>
          <dgm:chPref val="3"/>
        </dgm:presLayoutVars>
      </dgm:prSet>
      <dgm:spPr/>
      <dgm:t>
        <a:bodyPr/>
        <a:lstStyle/>
        <a:p>
          <a:endParaRPr lang="en-US"/>
        </a:p>
      </dgm:t>
    </dgm:pt>
    <dgm:pt modelId="{84B38147-44AF-4504-B5A9-6949C095BC8C}" type="pres">
      <dgm:prSet presAssocID="{65260760-0F5A-4BB0-80D0-32632D6AEA0E}" presName="hierChild3" presStyleCnt="0"/>
      <dgm:spPr/>
    </dgm:pt>
    <dgm:pt modelId="{82733260-C502-4640-8362-120FB64E7B3F}" type="pres">
      <dgm:prSet presAssocID="{C475A5EA-26A5-4813-8CB5-D1D0578024A8}" presName="Name17" presStyleLbl="parChTrans1D3" presStyleIdx="3" presStyleCnt="6"/>
      <dgm:spPr/>
      <dgm:t>
        <a:bodyPr/>
        <a:lstStyle/>
        <a:p>
          <a:endParaRPr lang="en-US"/>
        </a:p>
      </dgm:t>
    </dgm:pt>
    <dgm:pt modelId="{FB334A20-C053-4A52-A321-06DB38A6BF96}" type="pres">
      <dgm:prSet presAssocID="{A88E2F9A-9E97-4A6A-A1D3-155EB96B1D8B}" presName="hierRoot3" presStyleCnt="0"/>
      <dgm:spPr/>
    </dgm:pt>
    <dgm:pt modelId="{3718C32B-2451-43E2-9B1B-F7133AD9CF56}" type="pres">
      <dgm:prSet presAssocID="{A88E2F9A-9E97-4A6A-A1D3-155EB96B1D8B}" presName="composite3" presStyleCnt="0"/>
      <dgm:spPr/>
    </dgm:pt>
    <dgm:pt modelId="{8ECA1FE0-360C-40C4-8CFB-72D44A616A4F}" type="pres">
      <dgm:prSet presAssocID="{A88E2F9A-9E97-4A6A-A1D3-155EB96B1D8B}" presName="background3" presStyleLbl="node3" presStyleIdx="3" presStyleCnt="6"/>
      <dgm:spPr/>
    </dgm:pt>
    <dgm:pt modelId="{1E72EBF9-C5DD-4FF2-A835-9A3BDABED980}" type="pres">
      <dgm:prSet presAssocID="{A88E2F9A-9E97-4A6A-A1D3-155EB96B1D8B}" presName="text3" presStyleLbl="fgAcc3" presStyleIdx="3" presStyleCnt="6">
        <dgm:presLayoutVars>
          <dgm:chPref val="3"/>
        </dgm:presLayoutVars>
      </dgm:prSet>
      <dgm:spPr/>
      <dgm:t>
        <a:bodyPr/>
        <a:lstStyle/>
        <a:p>
          <a:endParaRPr lang="en-US"/>
        </a:p>
      </dgm:t>
    </dgm:pt>
    <dgm:pt modelId="{E00D345A-096F-4374-9343-EEF839B63256}" type="pres">
      <dgm:prSet presAssocID="{A88E2F9A-9E97-4A6A-A1D3-155EB96B1D8B}" presName="hierChild4" presStyleCnt="0"/>
      <dgm:spPr/>
    </dgm:pt>
    <dgm:pt modelId="{5D959894-F1C6-40BD-A906-B3CF39C1DB57}" type="pres">
      <dgm:prSet presAssocID="{D4F70A36-A749-46E7-8929-E361C713EF5C}" presName="Name17" presStyleLbl="parChTrans1D3" presStyleIdx="4" presStyleCnt="6"/>
      <dgm:spPr/>
      <dgm:t>
        <a:bodyPr/>
        <a:lstStyle/>
        <a:p>
          <a:endParaRPr lang="en-US"/>
        </a:p>
      </dgm:t>
    </dgm:pt>
    <dgm:pt modelId="{76B7D5FB-936D-4113-9D82-335EAEB6A4F4}" type="pres">
      <dgm:prSet presAssocID="{345AA768-5CE8-47ED-9962-0BBBA5E95D10}" presName="hierRoot3" presStyleCnt="0"/>
      <dgm:spPr/>
    </dgm:pt>
    <dgm:pt modelId="{E4657CAE-55BA-42D1-AEDF-404A504D5BEB}" type="pres">
      <dgm:prSet presAssocID="{345AA768-5CE8-47ED-9962-0BBBA5E95D10}" presName="composite3" presStyleCnt="0"/>
      <dgm:spPr/>
    </dgm:pt>
    <dgm:pt modelId="{E2532633-6263-4B8B-8A20-B7B4E37858DD}" type="pres">
      <dgm:prSet presAssocID="{345AA768-5CE8-47ED-9962-0BBBA5E95D10}" presName="background3" presStyleLbl="node3" presStyleIdx="4" presStyleCnt="6"/>
      <dgm:spPr/>
    </dgm:pt>
    <dgm:pt modelId="{17FF4B33-194C-480D-B7F0-36BCFA1BB3FD}" type="pres">
      <dgm:prSet presAssocID="{345AA768-5CE8-47ED-9962-0BBBA5E95D10}" presName="text3" presStyleLbl="fgAcc3" presStyleIdx="4" presStyleCnt="6">
        <dgm:presLayoutVars>
          <dgm:chPref val="3"/>
        </dgm:presLayoutVars>
      </dgm:prSet>
      <dgm:spPr/>
      <dgm:t>
        <a:bodyPr/>
        <a:lstStyle/>
        <a:p>
          <a:endParaRPr lang="en-US"/>
        </a:p>
      </dgm:t>
    </dgm:pt>
    <dgm:pt modelId="{BD042C77-31C2-4BD7-9C87-2378DE36F0C8}" type="pres">
      <dgm:prSet presAssocID="{345AA768-5CE8-47ED-9962-0BBBA5E95D10}" presName="hierChild4" presStyleCnt="0"/>
      <dgm:spPr/>
    </dgm:pt>
    <dgm:pt modelId="{7613D21E-B461-4E75-A38E-19BD8F88551D}" type="pres">
      <dgm:prSet presAssocID="{AF327BEA-544B-42C7-B4A1-A303414ADBC8}" presName="Name17" presStyleLbl="parChTrans1D3" presStyleIdx="5" presStyleCnt="6"/>
      <dgm:spPr/>
      <dgm:t>
        <a:bodyPr/>
        <a:lstStyle/>
        <a:p>
          <a:endParaRPr lang="en-US"/>
        </a:p>
      </dgm:t>
    </dgm:pt>
    <dgm:pt modelId="{950B962E-C567-4C9A-B765-F703DFC4D362}" type="pres">
      <dgm:prSet presAssocID="{E60C71C7-8922-45AF-800E-998810BEF3FF}" presName="hierRoot3" presStyleCnt="0"/>
      <dgm:spPr/>
    </dgm:pt>
    <dgm:pt modelId="{0F0B1138-5846-43EB-B8EA-EFAF8B0CFB61}" type="pres">
      <dgm:prSet presAssocID="{E60C71C7-8922-45AF-800E-998810BEF3FF}" presName="composite3" presStyleCnt="0"/>
      <dgm:spPr/>
    </dgm:pt>
    <dgm:pt modelId="{8F0F4A0E-35B7-45B0-81A4-D2F64999E5DF}" type="pres">
      <dgm:prSet presAssocID="{E60C71C7-8922-45AF-800E-998810BEF3FF}" presName="background3" presStyleLbl="node3" presStyleIdx="5" presStyleCnt="6"/>
      <dgm:spPr/>
    </dgm:pt>
    <dgm:pt modelId="{70D6D085-E007-4A4A-B8FE-4640374D4D19}" type="pres">
      <dgm:prSet presAssocID="{E60C71C7-8922-45AF-800E-998810BEF3FF}" presName="text3" presStyleLbl="fgAcc3" presStyleIdx="5" presStyleCnt="6">
        <dgm:presLayoutVars>
          <dgm:chPref val="3"/>
        </dgm:presLayoutVars>
      </dgm:prSet>
      <dgm:spPr/>
      <dgm:t>
        <a:bodyPr/>
        <a:lstStyle/>
        <a:p>
          <a:endParaRPr lang="en-US"/>
        </a:p>
      </dgm:t>
    </dgm:pt>
    <dgm:pt modelId="{F790ED71-BCE6-4E7D-9FF7-FA1B25888D46}" type="pres">
      <dgm:prSet presAssocID="{E60C71C7-8922-45AF-800E-998810BEF3FF}" presName="hierChild4" presStyleCnt="0"/>
      <dgm:spPr/>
    </dgm:pt>
  </dgm:ptLst>
  <dgm:cxnLst>
    <dgm:cxn modelId="{72D7C6D5-09B3-48C0-AA8D-26DE526F3F39}" srcId="{65260760-0F5A-4BB0-80D0-32632D6AEA0E}" destId="{E60C71C7-8922-45AF-800E-998810BEF3FF}" srcOrd="2" destOrd="0" parTransId="{AF327BEA-544B-42C7-B4A1-A303414ADBC8}" sibTransId="{CB21D11B-310F-4805-9567-E5CE4B45546C}"/>
    <dgm:cxn modelId="{7EB108E7-57B6-41B3-95DB-66D1B7C28074}" type="presOf" srcId="{033EEB3C-9DB7-4F44-90E3-F1D02DE0C7BE}" destId="{70A07DCE-4013-4B97-AC96-07B5A3FB8189}" srcOrd="0" destOrd="0" presId="urn:microsoft.com/office/officeart/2005/8/layout/hierarchy1"/>
    <dgm:cxn modelId="{5D3F62C3-5C96-4B4D-94D7-30A41AA606AD}" type="presOf" srcId="{61789C87-7454-47E1-BD52-79550E0E330C}" destId="{5C7F12FA-3409-458B-8C9D-042ED4AFB3FC}" srcOrd="0" destOrd="0" presId="urn:microsoft.com/office/officeart/2005/8/layout/hierarchy1"/>
    <dgm:cxn modelId="{05A76D14-FA4D-4708-8EB8-3D7FE96846BF}" type="presOf" srcId="{E60C71C7-8922-45AF-800E-998810BEF3FF}" destId="{70D6D085-E007-4A4A-B8FE-4640374D4D19}" srcOrd="0" destOrd="0" presId="urn:microsoft.com/office/officeart/2005/8/layout/hierarchy1"/>
    <dgm:cxn modelId="{7AFFA73A-B320-441C-93F6-BA2096F2B36F}" type="presOf" srcId="{FFC87851-FB54-4B80-80C8-07E65FEDB239}" destId="{113BA3D9-B999-46FA-A605-BA5A4E0FE8AE}" srcOrd="0" destOrd="0" presId="urn:microsoft.com/office/officeart/2005/8/layout/hierarchy1"/>
    <dgm:cxn modelId="{576540F5-6ECD-46C0-9B8C-F5DB69992D69}" type="presOf" srcId="{7E3CBCDE-E0F5-4F5C-8260-8E14B13AF20B}" destId="{2B4A557A-FC05-4D47-A6C1-AD56C7CBDC07}" srcOrd="0" destOrd="0" presId="urn:microsoft.com/office/officeart/2005/8/layout/hierarchy1"/>
    <dgm:cxn modelId="{384474B6-8CB1-40A8-BD89-BE1F86E38232}" type="presOf" srcId="{A25623E9-005E-4CCD-A9CE-810D232BFC71}" destId="{FDDD8012-4C46-47C3-86DA-9CC4986C302C}" srcOrd="0" destOrd="0" presId="urn:microsoft.com/office/officeart/2005/8/layout/hierarchy1"/>
    <dgm:cxn modelId="{92F4E62F-4A4F-4F06-AC30-61348499D838}" type="presOf" srcId="{750A748A-F392-449F-8BF9-A1405F536E2E}" destId="{6219682D-A327-46D5-B50C-2B1A64C352D0}" srcOrd="0" destOrd="0" presId="urn:microsoft.com/office/officeart/2005/8/layout/hierarchy1"/>
    <dgm:cxn modelId="{D0D1E44F-48E4-4E8A-8A97-6679853D71E3}" srcId="{B1F03AAA-32C3-4FE8-ACFB-4F3E3B577325}" destId="{61789C87-7454-47E1-BD52-79550E0E330C}" srcOrd="0" destOrd="0" parTransId="{B841CFF0-F51E-4DE4-9D8F-054D0C0DAC87}" sibTransId="{7A0875A9-E0D7-437B-A7E2-82C8374C34BE}"/>
    <dgm:cxn modelId="{A995284E-341B-4B6F-B4A6-67B520B014AE}" type="presOf" srcId="{AF327BEA-544B-42C7-B4A1-A303414ADBC8}" destId="{7613D21E-B461-4E75-A38E-19BD8F88551D}" srcOrd="0" destOrd="0" presId="urn:microsoft.com/office/officeart/2005/8/layout/hierarchy1"/>
    <dgm:cxn modelId="{F5F59936-395D-45E9-91D8-5254FAEFDE57}" srcId="{B1F03AAA-32C3-4FE8-ACFB-4F3E3B577325}" destId="{FFC87851-FB54-4B80-80C8-07E65FEDB239}" srcOrd="2" destOrd="0" parTransId="{7E3CBCDE-E0F5-4F5C-8260-8E14B13AF20B}" sibTransId="{3096A405-AAC1-42BB-A083-AE59D21B13CB}"/>
    <dgm:cxn modelId="{6D2B87B8-6519-447A-B6F8-5F57B1ACCB2E}" type="presOf" srcId="{B841CFF0-F51E-4DE4-9D8F-054D0C0DAC87}" destId="{8A557E68-7627-4D43-A7A3-5FAA5232AD4F}" srcOrd="0" destOrd="0" presId="urn:microsoft.com/office/officeart/2005/8/layout/hierarchy1"/>
    <dgm:cxn modelId="{75A35FC2-8191-4ED6-945D-5DDCBEA94913}" type="presOf" srcId="{D4F70A36-A749-46E7-8929-E361C713EF5C}" destId="{5D959894-F1C6-40BD-A906-B3CF39C1DB57}" srcOrd="0" destOrd="0" presId="urn:microsoft.com/office/officeart/2005/8/layout/hierarchy1"/>
    <dgm:cxn modelId="{5E2C7D8F-C9BE-48E7-8977-B9F902EA4ADB}" type="presOf" srcId="{345AA768-5CE8-47ED-9962-0BBBA5E95D10}" destId="{17FF4B33-194C-480D-B7F0-36BCFA1BB3FD}" srcOrd="0" destOrd="0" presId="urn:microsoft.com/office/officeart/2005/8/layout/hierarchy1"/>
    <dgm:cxn modelId="{78C88FBD-37C1-4D6B-A515-0B6400E2D9A5}" srcId="{750A748A-F392-449F-8BF9-A1405F536E2E}" destId="{A9687A60-78C4-4BFB-87D5-D43FFD3A9E79}" srcOrd="0" destOrd="0" parTransId="{FFDECDF6-6E8B-466B-88D6-5D0A39B3C6A2}" sibTransId="{056E61B8-14C6-4598-8217-E12AB8764CFC}"/>
    <dgm:cxn modelId="{78AC3BFE-9BF3-4D1F-86F3-A5A46B4AF65D}" type="presOf" srcId="{A9687A60-78C4-4BFB-87D5-D43FFD3A9E79}" destId="{B897E038-2130-4384-BC4A-97808AF7BAD3}" srcOrd="0" destOrd="0" presId="urn:microsoft.com/office/officeart/2005/8/layout/hierarchy1"/>
    <dgm:cxn modelId="{171B0CEA-2654-4FBD-9015-DFCD6E1B0CE2}" type="presOf" srcId="{2A166842-2F29-4962-87A4-A0AC6F9CD78F}" destId="{5D95B170-9100-4225-A857-810B432795C0}" srcOrd="0" destOrd="0" presId="urn:microsoft.com/office/officeart/2005/8/layout/hierarchy1"/>
    <dgm:cxn modelId="{6883CB92-BB59-480A-8F59-5DFDB27F420B}" srcId="{65260760-0F5A-4BB0-80D0-32632D6AEA0E}" destId="{A88E2F9A-9E97-4A6A-A1D3-155EB96B1D8B}" srcOrd="0" destOrd="0" parTransId="{C475A5EA-26A5-4813-8CB5-D1D0578024A8}" sibTransId="{46096C80-6E84-4DFB-838A-5F7AB8745C4E}"/>
    <dgm:cxn modelId="{91C30802-79DF-494F-B915-B3DA6A2B441F}" srcId="{A9687A60-78C4-4BFB-87D5-D43FFD3A9E79}" destId="{65260760-0F5A-4BB0-80D0-32632D6AEA0E}" srcOrd="1" destOrd="0" parTransId="{2A166842-2F29-4962-87A4-A0AC6F9CD78F}" sibTransId="{016ACE94-3D00-4094-9F9D-46037B165F52}"/>
    <dgm:cxn modelId="{1D06E202-B3FA-4000-9DF8-FAA07EEAA5A5}" srcId="{65260760-0F5A-4BB0-80D0-32632D6AEA0E}" destId="{345AA768-5CE8-47ED-9962-0BBBA5E95D10}" srcOrd="1" destOrd="0" parTransId="{D4F70A36-A749-46E7-8929-E361C713EF5C}" sibTransId="{9B384AE8-0D30-4AD7-BFDA-4A078D60D139}"/>
    <dgm:cxn modelId="{70597BE2-FBAC-48B8-A25C-B49B4604CC21}" srcId="{A9687A60-78C4-4BFB-87D5-D43FFD3A9E79}" destId="{B1F03AAA-32C3-4FE8-ACFB-4F3E3B577325}" srcOrd="0" destOrd="0" parTransId="{0D8A6912-FC22-4B02-BEFB-BE2D217ED25F}" sibTransId="{882364B6-22E1-4CC2-A037-A7DB058BE767}"/>
    <dgm:cxn modelId="{F0EB81EA-C0C3-4BE3-BEBD-270F73B804EC}" type="presOf" srcId="{65260760-0F5A-4BB0-80D0-32632D6AEA0E}" destId="{ABBB4F6E-DC3B-4E4D-93C1-7401655CFF24}" srcOrd="0" destOrd="0" presId="urn:microsoft.com/office/officeart/2005/8/layout/hierarchy1"/>
    <dgm:cxn modelId="{E28D6E0C-DF8E-4864-A156-D55B7117EF8D}" type="presOf" srcId="{B1F03AAA-32C3-4FE8-ACFB-4F3E3B577325}" destId="{77478010-1CA3-4E4A-A509-708DDD44ECF4}" srcOrd="0" destOrd="0" presId="urn:microsoft.com/office/officeart/2005/8/layout/hierarchy1"/>
    <dgm:cxn modelId="{F268F9DA-2759-4485-9AE0-B59F62634C23}" type="presOf" srcId="{A88E2F9A-9E97-4A6A-A1D3-155EB96B1D8B}" destId="{1E72EBF9-C5DD-4FF2-A835-9A3BDABED980}" srcOrd="0" destOrd="0" presId="urn:microsoft.com/office/officeart/2005/8/layout/hierarchy1"/>
    <dgm:cxn modelId="{BE10FCDD-0940-493B-8BD1-EC41B4B3B680}" srcId="{B1F03AAA-32C3-4FE8-ACFB-4F3E3B577325}" destId="{A25623E9-005E-4CCD-A9CE-810D232BFC71}" srcOrd="1" destOrd="0" parTransId="{033EEB3C-9DB7-4F44-90E3-F1D02DE0C7BE}" sibTransId="{53B6AC5D-48A1-40F2-97C4-BD58C15587E7}"/>
    <dgm:cxn modelId="{3318E606-7610-4DB6-860B-48715C3AE259}" type="presOf" srcId="{C475A5EA-26A5-4813-8CB5-D1D0578024A8}" destId="{82733260-C502-4640-8362-120FB64E7B3F}" srcOrd="0" destOrd="0" presId="urn:microsoft.com/office/officeart/2005/8/layout/hierarchy1"/>
    <dgm:cxn modelId="{1BA25126-1CB5-4A58-91A8-21E9715121EB}" type="presOf" srcId="{0D8A6912-FC22-4B02-BEFB-BE2D217ED25F}" destId="{6208400F-09D3-4CF1-9B83-93A3180109C9}" srcOrd="0" destOrd="0" presId="urn:microsoft.com/office/officeart/2005/8/layout/hierarchy1"/>
    <dgm:cxn modelId="{24ACED3D-B1DA-4CBF-9E08-F9CA5FB054C0}" type="presParOf" srcId="{6219682D-A327-46D5-B50C-2B1A64C352D0}" destId="{79A90874-957E-4744-821C-7FF425FD0132}" srcOrd="0" destOrd="0" presId="urn:microsoft.com/office/officeart/2005/8/layout/hierarchy1"/>
    <dgm:cxn modelId="{1447C4D8-3C00-4998-A863-74276E9BD159}" type="presParOf" srcId="{79A90874-957E-4744-821C-7FF425FD0132}" destId="{D6169CBE-C3F7-492E-93D9-C7AA299AD5DC}" srcOrd="0" destOrd="0" presId="urn:microsoft.com/office/officeart/2005/8/layout/hierarchy1"/>
    <dgm:cxn modelId="{503A1F86-B69C-4C0B-B675-1DECAFDAA363}" type="presParOf" srcId="{D6169CBE-C3F7-492E-93D9-C7AA299AD5DC}" destId="{14255405-5AD0-42B0-830E-80568A9A1247}" srcOrd="0" destOrd="0" presId="urn:microsoft.com/office/officeart/2005/8/layout/hierarchy1"/>
    <dgm:cxn modelId="{2BEDAEFE-1F0A-4D20-BAF6-87943C3D8124}" type="presParOf" srcId="{D6169CBE-C3F7-492E-93D9-C7AA299AD5DC}" destId="{B897E038-2130-4384-BC4A-97808AF7BAD3}" srcOrd="1" destOrd="0" presId="urn:microsoft.com/office/officeart/2005/8/layout/hierarchy1"/>
    <dgm:cxn modelId="{6709E906-56AD-4C2D-944C-EC941C72339B}" type="presParOf" srcId="{79A90874-957E-4744-821C-7FF425FD0132}" destId="{965F615C-69BD-4575-BB0C-7A96502C298D}" srcOrd="1" destOrd="0" presId="urn:microsoft.com/office/officeart/2005/8/layout/hierarchy1"/>
    <dgm:cxn modelId="{4FFBE9D2-F717-455D-B40A-2FAFE8CA2CFE}" type="presParOf" srcId="{965F615C-69BD-4575-BB0C-7A96502C298D}" destId="{6208400F-09D3-4CF1-9B83-93A3180109C9}" srcOrd="0" destOrd="0" presId="urn:microsoft.com/office/officeart/2005/8/layout/hierarchy1"/>
    <dgm:cxn modelId="{0DE10E42-56E0-4EAA-BC36-1EB6F9A3441E}" type="presParOf" srcId="{965F615C-69BD-4575-BB0C-7A96502C298D}" destId="{DE283B56-FABA-4437-A54B-A614A658C4E1}" srcOrd="1" destOrd="0" presId="urn:microsoft.com/office/officeart/2005/8/layout/hierarchy1"/>
    <dgm:cxn modelId="{C67D67D0-E0C6-4BE4-98BA-37A9793728A5}" type="presParOf" srcId="{DE283B56-FABA-4437-A54B-A614A658C4E1}" destId="{6A347333-ABB4-4DDD-9420-530F7D7194D0}" srcOrd="0" destOrd="0" presId="urn:microsoft.com/office/officeart/2005/8/layout/hierarchy1"/>
    <dgm:cxn modelId="{BC728EE2-5108-4C4F-A891-393086FD6652}" type="presParOf" srcId="{6A347333-ABB4-4DDD-9420-530F7D7194D0}" destId="{0BE4B2F8-F24E-4A8F-B2A0-3268104B3256}" srcOrd="0" destOrd="0" presId="urn:microsoft.com/office/officeart/2005/8/layout/hierarchy1"/>
    <dgm:cxn modelId="{9D387238-876C-4700-87A7-146E19F51AA3}" type="presParOf" srcId="{6A347333-ABB4-4DDD-9420-530F7D7194D0}" destId="{77478010-1CA3-4E4A-A509-708DDD44ECF4}" srcOrd="1" destOrd="0" presId="urn:microsoft.com/office/officeart/2005/8/layout/hierarchy1"/>
    <dgm:cxn modelId="{0C1340C9-8D36-4CF4-8F80-0E609B26A4BC}" type="presParOf" srcId="{DE283B56-FABA-4437-A54B-A614A658C4E1}" destId="{2A3BD5A0-AC66-47AF-9907-3AAD5C76EF30}" srcOrd="1" destOrd="0" presId="urn:microsoft.com/office/officeart/2005/8/layout/hierarchy1"/>
    <dgm:cxn modelId="{D554F777-2F14-408B-8703-2127EC032256}" type="presParOf" srcId="{2A3BD5A0-AC66-47AF-9907-3AAD5C76EF30}" destId="{8A557E68-7627-4D43-A7A3-5FAA5232AD4F}" srcOrd="0" destOrd="0" presId="urn:microsoft.com/office/officeart/2005/8/layout/hierarchy1"/>
    <dgm:cxn modelId="{B73DEC90-6ABA-4D99-8F5F-5EFB1140B35E}" type="presParOf" srcId="{2A3BD5A0-AC66-47AF-9907-3AAD5C76EF30}" destId="{0C00E43A-21B4-4BF6-BBDE-726201657FE7}" srcOrd="1" destOrd="0" presId="urn:microsoft.com/office/officeart/2005/8/layout/hierarchy1"/>
    <dgm:cxn modelId="{AC1FA8AD-D268-4B24-BC87-2EC64F75E5D6}" type="presParOf" srcId="{0C00E43A-21B4-4BF6-BBDE-726201657FE7}" destId="{F11E4337-E020-4829-B36B-F46FD12EB639}" srcOrd="0" destOrd="0" presId="urn:microsoft.com/office/officeart/2005/8/layout/hierarchy1"/>
    <dgm:cxn modelId="{FF493645-F21C-4EBD-90B8-A1DC7FC0E14E}" type="presParOf" srcId="{F11E4337-E020-4829-B36B-F46FD12EB639}" destId="{AEF3370A-AC87-4467-9BF1-C1442BA21BDC}" srcOrd="0" destOrd="0" presId="urn:microsoft.com/office/officeart/2005/8/layout/hierarchy1"/>
    <dgm:cxn modelId="{5E9806F1-7569-43C5-B9C8-D01230317D03}" type="presParOf" srcId="{F11E4337-E020-4829-B36B-F46FD12EB639}" destId="{5C7F12FA-3409-458B-8C9D-042ED4AFB3FC}" srcOrd="1" destOrd="0" presId="urn:microsoft.com/office/officeart/2005/8/layout/hierarchy1"/>
    <dgm:cxn modelId="{B0BCADDD-ED77-432C-B972-EA047C72D677}" type="presParOf" srcId="{0C00E43A-21B4-4BF6-BBDE-726201657FE7}" destId="{02F668F7-F3F0-4927-BA2B-CC2A29BFDF75}" srcOrd="1" destOrd="0" presId="urn:microsoft.com/office/officeart/2005/8/layout/hierarchy1"/>
    <dgm:cxn modelId="{F169841E-561B-4621-A009-51DA62A83E67}" type="presParOf" srcId="{2A3BD5A0-AC66-47AF-9907-3AAD5C76EF30}" destId="{70A07DCE-4013-4B97-AC96-07B5A3FB8189}" srcOrd="2" destOrd="0" presId="urn:microsoft.com/office/officeart/2005/8/layout/hierarchy1"/>
    <dgm:cxn modelId="{34203060-CFCF-400A-82EF-2B6117020DDE}" type="presParOf" srcId="{2A3BD5A0-AC66-47AF-9907-3AAD5C76EF30}" destId="{33DCD436-CC3A-4615-BA49-9A90301D92C1}" srcOrd="3" destOrd="0" presId="urn:microsoft.com/office/officeart/2005/8/layout/hierarchy1"/>
    <dgm:cxn modelId="{02C0511A-05A9-4ECA-AA3D-460A5CA14EEA}" type="presParOf" srcId="{33DCD436-CC3A-4615-BA49-9A90301D92C1}" destId="{B3EAB757-2D8A-496B-B07E-6BB62C5AAC73}" srcOrd="0" destOrd="0" presId="urn:microsoft.com/office/officeart/2005/8/layout/hierarchy1"/>
    <dgm:cxn modelId="{23332546-F776-4AE7-A1BB-64B84345B646}" type="presParOf" srcId="{B3EAB757-2D8A-496B-B07E-6BB62C5AAC73}" destId="{D94C9C3D-55DB-4782-960F-3D1833C1E3D9}" srcOrd="0" destOrd="0" presId="urn:microsoft.com/office/officeart/2005/8/layout/hierarchy1"/>
    <dgm:cxn modelId="{B63346ED-5031-49DB-B981-E79C5ADEA3BD}" type="presParOf" srcId="{B3EAB757-2D8A-496B-B07E-6BB62C5AAC73}" destId="{FDDD8012-4C46-47C3-86DA-9CC4986C302C}" srcOrd="1" destOrd="0" presId="urn:microsoft.com/office/officeart/2005/8/layout/hierarchy1"/>
    <dgm:cxn modelId="{2F66840A-C041-4322-A5A0-6AF6BBBAB204}" type="presParOf" srcId="{33DCD436-CC3A-4615-BA49-9A90301D92C1}" destId="{4305D4F1-1067-4011-8D60-B26AA56BAFB9}" srcOrd="1" destOrd="0" presId="urn:microsoft.com/office/officeart/2005/8/layout/hierarchy1"/>
    <dgm:cxn modelId="{A1B85CA4-DFF4-41F6-AE85-88908A0E9FFB}" type="presParOf" srcId="{2A3BD5A0-AC66-47AF-9907-3AAD5C76EF30}" destId="{2B4A557A-FC05-4D47-A6C1-AD56C7CBDC07}" srcOrd="4" destOrd="0" presId="urn:microsoft.com/office/officeart/2005/8/layout/hierarchy1"/>
    <dgm:cxn modelId="{665ACB35-D20F-40C8-9492-E152CC03CDAB}" type="presParOf" srcId="{2A3BD5A0-AC66-47AF-9907-3AAD5C76EF30}" destId="{87FE86A0-B2C2-43B6-A881-CA6BB6B06205}" srcOrd="5" destOrd="0" presId="urn:microsoft.com/office/officeart/2005/8/layout/hierarchy1"/>
    <dgm:cxn modelId="{E3A465F5-259D-4B0E-8BF3-79EA4652FB22}" type="presParOf" srcId="{87FE86A0-B2C2-43B6-A881-CA6BB6B06205}" destId="{1BF28D87-6780-44BD-A2FD-CDBA716CD6B3}" srcOrd="0" destOrd="0" presId="urn:microsoft.com/office/officeart/2005/8/layout/hierarchy1"/>
    <dgm:cxn modelId="{27EF5E1C-0A1C-40D4-9E23-2710135E03D2}" type="presParOf" srcId="{1BF28D87-6780-44BD-A2FD-CDBA716CD6B3}" destId="{89A3E438-7881-4551-9ADD-7A4014FBD6BF}" srcOrd="0" destOrd="0" presId="urn:microsoft.com/office/officeart/2005/8/layout/hierarchy1"/>
    <dgm:cxn modelId="{9066C931-C37D-4806-993C-B6DDC812D157}" type="presParOf" srcId="{1BF28D87-6780-44BD-A2FD-CDBA716CD6B3}" destId="{113BA3D9-B999-46FA-A605-BA5A4E0FE8AE}" srcOrd="1" destOrd="0" presId="urn:microsoft.com/office/officeart/2005/8/layout/hierarchy1"/>
    <dgm:cxn modelId="{44D14819-D943-4DC1-A019-CC99606A47BB}" type="presParOf" srcId="{87FE86A0-B2C2-43B6-A881-CA6BB6B06205}" destId="{B56B1B57-EB6F-4A63-AB74-2B0C345D10F2}" srcOrd="1" destOrd="0" presId="urn:microsoft.com/office/officeart/2005/8/layout/hierarchy1"/>
    <dgm:cxn modelId="{2FD9751E-435F-402F-9683-AB2D887A04D2}" type="presParOf" srcId="{965F615C-69BD-4575-BB0C-7A96502C298D}" destId="{5D95B170-9100-4225-A857-810B432795C0}" srcOrd="2" destOrd="0" presId="urn:microsoft.com/office/officeart/2005/8/layout/hierarchy1"/>
    <dgm:cxn modelId="{B2250C3E-2B32-48EE-8901-6A11AE7253D5}" type="presParOf" srcId="{965F615C-69BD-4575-BB0C-7A96502C298D}" destId="{783630C8-6381-4D47-95F8-B9BBA0BBD4A9}" srcOrd="3" destOrd="0" presId="urn:microsoft.com/office/officeart/2005/8/layout/hierarchy1"/>
    <dgm:cxn modelId="{669D4A60-B276-4B64-A7E1-569727734E30}" type="presParOf" srcId="{783630C8-6381-4D47-95F8-B9BBA0BBD4A9}" destId="{06A915EA-8855-46B0-AFC9-99DE5D361D21}" srcOrd="0" destOrd="0" presId="urn:microsoft.com/office/officeart/2005/8/layout/hierarchy1"/>
    <dgm:cxn modelId="{9DC0AF7E-08B0-48C1-82CB-B6AF30E9A781}" type="presParOf" srcId="{06A915EA-8855-46B0-AFC9-99DE5D361D21}" destId="{1CF93B5F-689D-46B4-A793-243B022E0DDF}" srcOrd="0" destOrd="0" presId="urn:microsoft.com/office/officeart/2005/8/layout/hierarchy1"/>
    <dgm:cxn modelId="{66C16636-1461-46C5-9B87-252DF6AD8936}" type="presParOf" srcId="{06A915EA-8855-46B0-AFC9-99DE5D361D21}" destId="{ABBB4F6E-DC3B-4E4D-93C1-7401655CFF24}" srcOrd="1" destOrd="0" presId="urn:microsoft.com/office/officeart/2005/8/layout/hierarchy1"/>
    <dgm:cxn modelId="{5D981C90-2434-433D-9C3B-D5CCA69DFB5D}" type="presParOf" srcId="{783630C8-6381-4D47-95F8-B9BBA0BBD4A9}" destId="{84B38147-44AF-4504-B5A9-6949C095BC8C}" srcOrd="1" destOrd="0" presId="urn:microsoft.com/office/officeart/2005/8/layout/hierarchy1"/>
    <dgm:cxn modelId="{75F4CD77-D44E-4048-ACF5-7818E73E9326}" type="presParOf" srcId="{84B38147-44AF-4504-B5A9-6949C095BC8C}" destId="{82733260-C502-4640-8362-120FB64E7B3F}" srcOrd="0" destOrd="0" presId="urn:microsoft.com/office/officeart/2005/8/layout/hierarchy1"/>
    <dgm:cxn modelId="{101932F8-3FB6-476A-AD38-894D4861B20F}" type="presParOf" srcId="{84B38147-44AF-4504-B5A9-6949C095BC8C}" destId="{FB334A20-C053-4A52-A321-06DB38A6BF96}" srcOrd="1" destOrd="0" presId="urn:microsoft.com/office/officeart/2005/8/layout/hierarchy1"/>
    <dgm:cxn modelId="{A1C29AA8-F5BE-4F5F-A2C5-D7E403294C0E}" type="presParOf" srcId="{FB334A20-C053-4A52-A321-06DB38A6BF96}" destId="{3718C32B-2451-43E2-9B1B-F7133AD9CF56}" srcOrd="0" destOrd="0" presId="urn:microsoft.com/office/officeart/2005/8/layout/hierarchy1"/>
    <dgm:cxn modelId="{72ED9A9C-F1E0-4868-AEB4-D2458D54DFA2}" type="presParOf" srcId="{3718C32B-2451-43E2-9B1B-F7133AD9CF56}" destId="{8ECA1FE0-360C-40C4-8CFB-72D44A616A4F}" srcOrd="0" destOrd="0" presId="urn:microsoft.com/office/officeart/2005/8/layout/hierarchy1"/>
    <dgm:cxn modelId="{0C6E4161-CCBE-4185-8B28-F8B997C42B75}" type="presParOf" srcId="{3718C32B-2451-43E2-9B1B-F7133AD9CF56}" destId="{1E72EBF9-C5DD-4FF2-A835-9A3BDABED980}" srcOrd="1" destOrd="0" presId="urn:microsoft.com/office/officeart/2005/8/layout/hierarchy1"/>
    <dgm:cxn modelId="{69A82B11-195C-41CF-A469-9E62FFE19454}" type="presParOf" srcId="{FB334A20-C053-4A52-A321-06DB38A6BF96}" destId="{E00D345A-096F-4374-9343-EEF839B63256}" srcOrd="1" destOrd="0" presId="urn:microsoft.com/office/officeart/2005/8/layout/hierarchy1"/>
    <dgm:cxn modelId="{8968C52C-AD6A-4069-9C44-53C3CC9A255F}" type="presParOf" srcId="{84B38147-44AF-4504-B5A9-6949C095BC8C}" destId="{5D959894-F1C6-40BD-A906-B3CF39C1DB57}" srcOrd="2" destOrd="0" presId="urn:microsoft.com/office/officeart/2005/8/layout/hierarchy1"/>
    <dgm:cxn modelId="{A41BE267-51E1-4E18-90A2-8B9647EF3362}" type="presParOf" srcId="{84B38147-44AF-4504-B5A9-6949C095BC8C}" destId="{76B7D5FB-936D-4113-9D82-335EAEB6A4F4}" srcOrd="3" destOrd="0" presId="urn:microsoft.com/office/officeart/2005/8/layout/hierarchy1"/>
    <dgm:cxn modelId="{B711A876-47F4-4A6F-9B54-B1E198189561}" type="presParOf" srcId="{76B7D5FB-936D-4113-9D82-335EAEB6A4F4}" destId="{E4657CAE-55BA-42D1-AEDF-404A504D5BEB}" srcOrd="0" destOrd="0" presId="urn:microsoft.com/office/officeart/2005/8/layout/hierarchy1"/>
    <dgm:cxn modelId="{D4E9DF40-16B0-4458-80B9-FB4B62C78414}" type="presParOf" srcId="{E4657CAE-55BA-42D1-AEDF-404A504D5BEB}" destId="{E2532633-6263-4B8B-8A20-B7B4E37858DD}" srcOrd="0" destOrd="0" presId="urn:microsoft.com/office/officeart/2005/8/layout/hierarchy1"/>
    <dgm:cxn modelId="{8CC83281-36EB-4E05-B081-6BA394B45577}" type="presParOf" srcId="{E4657CAE-55BA-42D1-AEDF-404A504D5BEB}" destId="{17FF4B33-194C-480D-B7F0-36BCFA1BB3FD}" srcOrd="1" destOrd="0" presId="urn:microsoft.com/office/officeart/2005/8/layout/hierarchy1"/>
    <dgm:cxn modelId="{C62D5C98-83A7-4FD7-840D-E1ADCD0FB0E3}" type="presParOf" srcId="{76B7D5FB-936D-4113-9D82-335EAEB6A4F4}" destId="{BD042C77-31C2-4BD7-9C87-2378DE36F0C8}" srcOrd="1" destOrd="0" presId="urn:microsoft.com/office/officeart/2005/8/layout/hierarchy1"/>
    <dgm:cxn modelId="{0CDCF34C-78BD-4CB6-8D9A-420F9EA336CF}" type="presParOf" srcId="{84B38147-44AF-4504-B5A9-6949C095BC8C}" destId="{7613D21E-B461-4E75-A38E-19BD8F88551D}" srcOrd="4" destOrd="0" presId="urn:microsoft.com/office/officeart/2005/8/layout/hierarchy1"/>
    <dgm:cxn modelId="{52F07919-153C-4465-A50F-15ED0DD6E805}" type="presParOf" srcId="{84B38147-44AF-4504-B5A9-6949C095BC8C}" destId="{950B962E-C567-4C9A-B765-F703DFC4D362}" srcOrd="5" destOrd="0" presId="urn:microsoft.com/office/officeart/2005/8/layout/hierarchy1"/>
    <dgm:cxn modelId="{24958DDF-4F07-424B-8941-8506BFF38F0B}" type="presParOf" srcId="{950B962E-C567-4C9A-B765-F703DFC4D362}" destId="{0F0B1138-5846-43EB-B8EA-EFAF8B0CFB61}" srcOrd="0" destOrd="0" presId="urn:microsoft.com/office/officeart/2005/8/layout/hierarchy1"/>
    <dgm:cxn modelId="{423D5248-00AE-463F-AB31-ABBBCFCD3E3C}" type="presParOf" srcId="{0F0B1138-5846-43EB-B8EA-EFAF8B0CFB61}" destId="{8F0F4A0E-35B7-45B0-81A4-D2F64999E5DF}" srcOrd="0" destOrd="0" presId="urn:microsoft.com/office/officeart/2005/8/layout/hierarchy1"/>
    <dgm:cxn modelId="{CFAF22BD-7141-41E3-9588-0B07E1D8726F}" type="presParOf" srcId="{0F0B1138-5846-43EB-B8EA-EFAF8B0CFB61}" destId="{70D6D085-E007-4A4A-B8FE-4640374D4D19}" srcOrd="1" destOrd="0" presId="urn:microsoft.com/office/officeart/2005/8/layout/hierarchy1"/>
    <dgm:cxn modelId="{C5F79806-59F2-4A54-8B32-C382E1622E08}" type="presParOf" srcId="{950B962E-C567-4C9A-B765-F703DFC4D362}" destId="{F790ED71-BCE6-4E7D-9FF7-FA1B25888D4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3D21E-B461-4E75-A38E-19BD8F88551D}">
      <dsp:nvSpPr>
        <dsp:cNvPr id="0" name=""/>
        <dsp:cNvSpPr/>
      </dsp:nvSpPr>
      <dsp:spPr>
        <a:xfrm>
          <a:off x="4258045" y="2112230"/>
          <a:ext cx="965584" cy="229765"/>
        </a:xfrm>
        <a:custGeom>
          <a:avLst/>
          <a:gdLst/>
          <a:ahLst/>
          <a:cxnLst/>
          <a:rect l="0" t="0" r="0" b="0"/>
          <a:pathLst>
            <a:path>
              <a:moveTo>
                <a:pt x="0" y="0"/>
              </a:moveTo>
              <a:lnTo>
                <a:pt x="0" y="156578"/>
              </a:lnTo>
              <a:lnTo>
                <a:pt x="965584" y="156578"/>
              </a:lnTo>
              <a:lnTo>
                <a:pt x="965584" y="229765"/>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59894-F1C6-40BD-A906-B3CF39C1DB57}">
      <dsp:nvSpPr>
        <dsp:cNvPr id="0" name=""/>
        <dsp:cNvSpPr/>
      </dsp:nvSpPr>
      <dsp:spPr>
        <a:xfrm>
          <a:off x="4212325" y="2112230"/>
          <a:ext cx="91440" cy="229765"/>
        </a:xfrm>
        <a:custGeom>
          <a:avLst/>
          <a:gdLst/>
          <a:ahLst/>
          <a:cxnLst/>
          <a:rect l="0" t="0" r="0" b="0"/>
          <a:pathLst>
            <a:path>
              <a:moveTo>
                <a:pt x="45720" y="0"/>
              </a:moveTo>
              <a:lnTo>
                <a:pt x="45720" y="229765"/>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33260-C502-4640-8362-120FB64E7B3F}">
      <dsp:nvSpPr>
        <dsp:cNvPr id="0" name=""/>
        <dsp:cNvSpPr/>
      </dsp:nvSpPr>
      <dsp:spPr>
        <a:xfrm>
          <a:off x="3292461" y="2112230"/>
          <a:ext cx="965584" cy="229765"/>
        </a:xfrm>
        <a:custGeom>
          <a:avLst/>
          <a:gdLst/>
          <a:ahLst/>
          <a:cxnLst/>
          <a:rect l="0" t="0" r="0" b="0"/>
          <a:pathLst>
            <a:path>
              <a:moveTo>
                <a:pt x="965584" y="0"/>
              </a:moveTo>
              <a:lnTo>
                <a:pt x="965584" y="156578"/>
              </a:lnTo>
              <a:lnTo>
                <a:pt x="0" y="156578"/>
              </a:lnTo>
              <a:lnTo>
                <a:pt x="0" y="229765"/>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5B170-9100-4225-A857-810B432795C0}">
      <dsp:nvSpPr>
        <dsp:cNvPr id="0" name=""/>
        <dsp:cNvSpPr/>
      </dsp:nvSpPr>
      <dsp:spPr>
        <a:xfrm>
          <a:off x="2809669" y="1380800"/>
          <a:ext cx="1448376" cy="229765"/>
        </a:xfrm>
        <a:custGeom>
          <a:avLst/>
          <a:gdLst/>
          <a:ahLst/>
          <a:cxnLst/>
          <a:rect l="0" t="0" r="0" b="0"/>
          <a:pathLst>
            <a:path>
              <a:moveTo>
                <a:pt x="0" y="0"/>
              </a:moveTo>
              <a:lnTo>
                <a:pt x="0" y="156578"/>
              </a:lnTo>
              <a:lnTo>
                <a:pt x="1448376" y="156578"/>
              </a:lnTo>
              <a:lnTo>
                <a:pt x="1448376" y="229765"/>
              </a:lnTo>
            </a:path>
          </a:pathLst>
        </a:custGeom>
        <a:noFill/>
        <a:ln w="1079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4A557A-FC05-4D47-A6C1-AD56C7CBDC07}">
      <dsp:nvSpPr>
        <dsp:cNvPr id="0" name=""/>
        <dsp:cNvSpPr/>
      </dsp:nvSpPr>
      <dsp:spPr>
        <a:xfrm>
          <a:off x="1361292" y="2112230"/>
          <a:ext cx="965584" cy="229765"/>
        </a:xfrm>
        <a:custGeom>
          <a:avLst/>
          <a:gdLst/>
          <a:ahLst/>
          <a:cxnLst/>
          <a:rect l="0" t="0" r="0" b="0"/>
          <a:pathLst>
            <a:path>
              <a:moveTo>
                <a:pt x="0" y="0"/>
              </a:moveTo>
              <a:lnTo>
                <a:pt x="0" y="156578"/>
              </a:lnTo>
              <a:lnTo>
                <a:pt x="965584" y="156578"/>
              </a:lnTo>
              <a:lnTo>
                <a:pt x="965584" y="229765"/>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07DCE-4013-4B97-AC96-07B5A3FB8189}">
      <dsp:nvSpPr>
        <dsp:cNvPr id="0" name=""/>
        <dsp:cNvSpPr/>
      </dsp:nvSpPr>
      <dsp:spPr>
        <a:xfrm>
          <a:off x="1315572" y="2112230"/>
          <a:ext cx="91440" cy="229765"/>
        </a:xfrm>
        <a:custGeom>
          <a:avLst/>
          <a:gdLst/>
          <a:ahLst/>
          <a:cxnLst/>
          <a:rect l="0" t="0" r="0" b="0"/>
          <a:pathLst>
            <a:path>
              <a:moveTo>
                <a:pt x="45720" y="0"/>
              </a:moveTo>
              <a:lnTo>
                <a:pt x="45720" y="229765"/>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57E68-7627-4D43-A7A3-5FAA5232AD4F}">
      <dsp:nvSpPr>
        <dsp:cNvPr id="0" name=""/>
        <dsp:cNvSpPr/>
      </dsp:nvSpPr>
      <dsp:spPr>
        <a:xfrm>
          <a:off x="395708" y="2112230"/>
          <a:ext cx="965584" cy="229765"/>
        </a:xfrm>
        <a:custGeom>
          <a:avLst/>
          <a:gdLst/>
          <a:ahLst/>
          <a:cxnLst/>
          <a:rect l="0" t="0" r="0" b="0"/>
          <a:pathLst>
            <a:path>
              <a:moveTo>
                <a:pt x="965584" y="0"/>
              </a:moveTo>
              <a:lnTo>
                <a:pt x="965584" y="156578"/>
              </a:lnTo>
              <a:lnTo>
                <a:pt x="0" y="156578"/>
              </a:lnTo>
              <a:lnTo>
                <a:pt x="0" y="229765"/>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8400F-09D3-4CF1-9B83-93A3180109C9}">
      <dsp:nvSpPr>
        <dsp:cNvPr id="0" name=""/>
        <dsp:cNvSpPr/>
      </dsp:nvSpPr>
      <dsp:spPr>
        <a:xfrm>
          <a:off x="1361292" y="1380800"/>
          <a:ext cx="1448376" cy="229765"/>
        </a:xfrm>
        <a:custGeom>
          <a:avLst/>
          <a:gdLst/>
          <a:ahLst/>
          <a:cxnLst/>
          <a:rect l="0" t="0" r="0" b="0"/>
          <a:pathLst>
            <a:path>
              <a:moveTo>
                <a:pt x="1448376" y="0"/>
              </a:moveTo>
              <a:lnTo>
                <a:pt x="1448376" y="156578"/>
              </a:lnTo>
              <a:lnTo>
                <a:pt x="0" y="156578"/>
              </a:lnTo>
              <a:lnTo>
                <a:pt x="0" y="229765"/>
              </a:lnTo>
            </a:path>
          </a:pathLst>
        </a:custGeom>
        <a:noFill/>
        <a:ln w="1079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55405-5AD0-42B0-830E-80568A9A1247}">
      <dsp:nvSpPr>
        <dsp:cNvPr id="0" name=""/>
        <dsp:cNvSpPr/>
      </dsp:nvSpPr>
      <dsp:spPr>
        <a:xfrm>
          <a:off x="2414657" y="879135"/>
          <a:ext cx="790023" cy="501664"/>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7E038-2130-4384-BC4A-97808AF7BAD3}">
      <dsp:nvSpPr>
        <dsp:cNvPr id="0" name=""/>
        <dsp:cNvSpPr/>
      </dsp:nvSpPr>
      <dsp:spPr>
        <a:xfrm>
          <a:off x="2502437" y="96252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Durable State</a:t>
          </a:r>
          <a:endParaRPr lang="en-US" sz="1100" kern="1200" dirty="0"/>
        </a:p>
      </dsp:txBody>
      <dsp:txXfrm>
        <a:off x="2517130" y="977219"/>
        <a:ext cx="760637" cy="472278"/>
      </dsp:txXfrm>
    </dsp:sp>
    <dsp:sp modelId="{0BE4B2F8-F24E-4A8F-B2A0-3268104B3256}">
      <dsp:nvSpPr>
        <dsp:cNvPr id="0" name=""/>
        <dsp:cNvSpPr/>
      </dsp:nvSpPr>
      <dsp:spPr>
        <a:xfrm>
          <a:off x="966281" y="1610565"/>
          <a:ext cx="790023" cy="501664"/>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78010-1CA3-4E4A-A509-708DDD44ECF4}">
      <dsp:nvSpPr>
        <dsp:cNvPr id="0" name=""/>
        <dsp:cNvSpPr/>
      </dsp:nvSpPr>
      <dsp:spPr>
        <a:xfrm>
          <a:off x="1054061" y="169395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Increase Revenue</a:t>
          </a:r>
          <a:endParaRPr lang="en-US" sz="1100" kern="1200" dirty="0"/>
        </a:p>
      </dsp:txBody>
      <dsp:txXfrm>
        <a:off x="1068754" y="1708649"/>
        <a:ext cx="760637" cy="472278"/>
      </dsp:txXfrm>
    </dsp:sp>
    <dsp:sp modelId="{AEF3370A-AC87-4467-9BF1-C1442BA21BDC}">
      <dsp:nvSpPr>
        <dsp:cNvPr id="0" name=""/>
        <dsp:cNvSpPr/>
      </dsp:nvSpPr>
      <dsp:spPr>
        <a:xfrm>
          <a:off x="696" y="2341995"/>
          <a:ext cx="790023" cy="501664"/>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F12FA-3409-458B-8C9D-042ED4AFB3FC}">
      <dsp:nvSpPr>
        <dsp:cNvPr id="0" name=""/>
        <dsp:cNvSpPr/>
      </dsp:nvSpPr>
      <dsp:spPr>
        <a:xfrm>
          <a:off x="88477" y="242538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More Customers</a:t>
          </a:r>
          <a:endParaRPr lang="en-US" sz="1100" kern="1200" dirty="0"/>
        </a:p>
      </dsp:txBody>
      <dsp:txXfrm>
        <a:off x="103170" y="2440079"/>
        <a:ext cx="760637" cy="472278"/>
      </dsp:txXfrm>
    </dsp:sp>
    <dsp:sp modelId="{D94C9C3D-55DB-4782-960F-3D1833C1E3D9}">
      <dsp:nvSpPr>
        <dsp:cNvPr id="0" name=""/>
        <dsp:cNvSpPr/>
      </dsp:nvSpPr>
      <dsp:spPr>
        <a:xfrm>
          <a:off x="966281" y="2341995"/>
          <a:ext cx="790023" cy="501664"/>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D8012-4C46-47C3-86DA-9CC4986C302C}">
      <dsp:nvSpPr>
        <dsp:cNvPr id="0" name=""/>
        <dsp:cNvSpPr/>
      </dsp:nvSpPr>
      <dsp:spPr>
        <a:xfrm>
          <a:off x="1054061" y="242538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Higher Rates</a:t>
          </a:r>
          <a:endParaRPr lang="en-US" sz="1100" kern="1200" dirty="0"/>
        </a:p>
      </dsp:txBody>
      <dsp:txXfrm>
        <a:off x="1068754" y="2440079"/>
        <a:ext cx="760637" cy="472278"/>
      </dsp:txXfrm>
    </dsp:sp>
    <dsp:sp modelId="{89A3E438-7881-4551-9ADD-7A4014FBD6BF}">
      <dsp:nvSpPr>
        <dsp:cNvPr id="0" name=""/>
        <dsp:cNvSpPr/>
      </dsp:nvSpPr>
      <dsp:spPr>
        <a:xfrm>
          <a:off x="1931865" y="2341995"/>
          <a:ext cx="790023" cy="501664"/>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BA3D9-B999-46FA-A605-BA5A4E0FE8AE}">
      <dsp:nvSpPr>
        <dsp:cNvPr id="0" name=""/>
        <dsp:cNvSpPr/>
      </dsp:nvSpPr>
      <dsp:spPr>
        <a:xfrm>
          <a:off x="2019645" y="242538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New Services</a:t>
          </a:r>
          <a:endParaRPr lang="en-US" sz="1100" kern="1200" dirty="0"/>
        </a:p>
      </dsp:txBody>
      <dsp:txXfrm>
        <a:off x="2034338" y="2440079"/>
        <a:ext cx="760637" cy="472278"/>
      </dsp:txXfrm>
    </dsp:sp>
    <dsp:sp modelId="{1CF93B5F-689D-46B4-A793-243B022E0DDF}">
      <dsp:nvSpPr>
        <dsp:cNvPr id="0" name=""/>
        <dsp:cNvSpPr/>
      </dsp:nvSpPr>
      <dsp:spPr>
        <a:xfrm>
          <a:off x="3863034" y="1610565"/>
          <a:ext cx="790023" cy="501664"/>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B4F6E-DC3B-4E4D-93C1-7401655CFF24}">
      <dsp:nvSpPr>
        <dsp:cNvPr id="0" name=""/>
        <dsp:cNvSpPr/>
      </dsp:nvSpPr>
      <dsp:spPr>
        <a:xfrm>
          <a:off x="3950814" y="169395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Decrease Costs</a:t>
          </a:r>
          <a:endParaRPr lang="en-US" sz="1100" kern="1200" dirty="0"/>
        </a:p>
      </dsp:txBody>
      <dsp:txXfrm>
        <a:off x="3965507" y="1708649"/>
        <a:ext cx="760637" cy="472278"/>
      </dsp:txXfrm>
    </dsp:sp>
    <dsp:sp modelId="{8ECA1FE0-360C-40C4-8CFB-72D44A616A4F}">
      <dsp:nvSpPr>
        <dsp:cNvPr id="0" name=""/>
        <dsp:cNvSpPr/>
      </dsp:nvSpPr>
      <dsp:spPr>
        <a:xfrm>
          <a:off x="2897449" y="2341995"/>
          <a:ext cx="790023" cy="501664"/>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72EBF9-C5DD-4FF2-A835-9A3BDABED980}">
      <dsp:nvSpPr>
        <dsp:cNvPr id="0" name=""/>
        <dsp:cNvSpPr/>
      </dsp:nvSpPr>
      <dsp:spPr>
        <a:xfrm>
          <a:off x="2985230" y="242538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Stop Services</a:t>
          </a:r>
          <a:endParaRPr lang="en-US" sz="1100" kern="1200" dirty="0"/>
        </a:p>
      </dsp:txBody>
      <dsp:txXfrm>
        <a:off x="2999923" y="2440079"/>
        <a:ext cx="760637" cy="472278"/>
      </dsp:txXfrm>
    </dsp:sp>
    <dsp:sp modelId="{E2532633-6263-4B8B-8A20-B7B4E37858DD}">
      <dsp:nvSpPr>
        <dsp:cNvPr id="0" name=""/>
        <dsp:cNvSpPr/>
      </dsp:nvSpPr>
      <dsp:spPr>
        <a:xfrm>
          <a:off x="3863034" y="2341995"/>
          <a:ext cx="790023" cy="501664"/>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F4B33-194C-480D-B7F0-36BCFA1BB3FD}">
      <dsp:nvSpPr>
        <dsp:cNvPr id="0" name=""/>
        <dsp:cNvSpPr/>
      </dsp:nvSpPr>
      <dsp:spPr>
        <a:xfrm>
          <a:off x="3950814" y="242538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Stuff</a:t>
          </a:r>
          <a:endParaRPr lang="en-US" sz="1100" kern="1200" dirty="0"/>
        </a:p>
      </dsp:txBody>
      <dsp:txXfrm>
        <a:off x="3965507" y="2440079"/>
        <a:ext cx="760637" cy="472278"/>
      </dsp:txXfrm>
    </dsp:sp>
    <dsp:sp modelId="{8F0F4A0E-35B7-45B0-81A4-D2F64999E5DF}">
      <dsp:nvSpPr>
        <dsp:cNvPr id="0" name=""/>
        <dsp:cNvSpPr/>
      </dsp:nvSpPr>
      <dsp:spPr>
        <a:xfrm>
          <a:off x="4828618" y="2341995"/>
          <a:ext cx="790023" cy="501664"/>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6D085-E007-4A4A-B8FE-4640374D4D19}">
      <dsp:nvSpPr>
        <dsp:cNvPr id="0" name=""/>
        <dsp:cNvSpPr/>
      </dsp:nvSpPr>
      <dsp:spPr>
        <a:xfrm>
          <a:off x="4916398" y="2425386"/>
          <a:ext cx="790023" cy="501664"/>
        </a:xfrm>
        <a:prstGeom prst="roundRect">
          <a:avLst>
            <a:gd name="adj" fmla="val 10000"/>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4931091" y="2440079"/>
        <a:ext cx="760637" cy="4722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1" cy="464820"/>
          </a:xfrm>
          <a:prstGeom prst="rect">
            <a:avLst/>
          </a:prstGeom>
        </p:spPr>
        <p:txBody>
          <a:bodyPr vert="horz" lIns="92413" tIns="46207" rIns="92413" bIns="46207" rtlCol="0"/>
          <a:lstStyle>
            <a:lvl1pPr algn="l">
              <a:defRPr sz="1200"/>
            </a:lvl1pPr>
          </a:lstStyle>
          <a:p>
            <a:endParaRPr lang="en-US" dirty="0"/>
          </a:p>
        </p:txBody>
      </p:sp>
      <p:sp>
        <p:nvSpPr>
          <p:cNvPr id="7" name="Date Placeholder 6"/>
          <p:cNvSpPr>
            <a:spLocks noGrp="1"/>
          </p:cNvSpPr>
          <p:nvPr>
            <p:ph type="dt" sz="quarter" idx="1"/>
          </p:nvPr>
        </p:nvSpPr>
        <p:spPr>
          <a:xfrm>
            <a:off x="3970940" y="0"/>
            <a:ext cx="3037841" cy="464820"/>
          </a:xfrm>
          <a:prstGeom prst="rect">
            <a:avLst/>
          </a:prstGeom>
        </p:spPr>
        <p:txBody>
          <a:bodyPr vert="horz" lIns="92413" tIns="46207" rIns="92413" bIns="46207" rtlCol="0"/>
          <a:lstStyle>
            <a:lvl1pPr algn="r">
              <a:defRPr sz="1200"/>
            </a:lvl1pPr>
          </a:lstStyle>
          <a:p>
            <a:fld id="{A3A6EC53-78F5-4E93-A3A4-663C37596E9E}" type="datetime1">
              <a:rPr lang="en-US" smtClean="0"/>
              <a:pPr/>
              <a:t>5/22/2017</a:t>
            </a:fld>
            <a:endParaRPr lang="en-US" dirty="0"/>
          </a:p>
        </p:txBody>
      </p:sp>
      <p:sp>
        <p:nvSpPr>
          <p:cNvPr id="8" name="Footer Placeholder 7"/>
          <p:cNvSpPr>
            <a:spLocks noGrp="1"/>
          </p:cNvSpPr>
          <p:nvPr>
            <p:ph type="ftr" sz="quarter" idx="2"/>
          </p:nvPr>
        </p:nvSpPr>
        <p:spPr>
          <a:xfrm>
            <a:off x="0" y="8829970"/>
            <a:ext cx="5923788" cy="337975"/>
          </a:xfrm>
          <a:prstGeom prst="rect">
            <a:avLst/>
          </a:prstGeom>
        </p:spPr>
        <p:txBody>
          <a:bodyPr vert="horz" lIns="92413" tIns="46207" rIns="92413" bIns="46207" rtlCol="0" anchor="b"/>
          <a:lstStyle>
            <a:lvl1pPr algn="l">
              <a:defRPr sz="1200"/>
            </a:lvl1pPr>
          </a:lstStyle>
          <a:p>
            <a:pPr marL="402702" defTabSz="923822"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2702" defTabSz="923822"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8"/>
            <a:ext cx="1096674" cy="464820"/>
          </a:xfrm>
          <a:prstGeom prst="rect">
            <a:avLst/>
          </a:prstGeom>
        </p:spPr>
        <p:txBody>
          <a:bodyPr vert="horz" lIns="92413" tIns="46207" rIns="92413" bIns="46207" rtlCol="0" anchor="b"/>
          <a:lstStyle>
            <a:lvl1pPr algn="r">
              <a:defRPr sz="1200"/>
            </a:lvl1pPr>
          </a:lstStyle>
          <a:p>
            <a:fld id="{0EC9E9D6-92A0-482B-A603-C9BA7FFB8190}" type="slidenum">
              <a:rPr lang="en-US" smtClean="0"/>
              <a:pPr/>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1" cy="464820"/>
          </a:xfrm>
          <a:prstGeom prst="rect">
            <a:avLst/>
          </a:prstGeom>
        </p:spPr>
        <p:txBody>
          <a:bodyPr vert="horz" lIns="92413" tIns="46207" rIns="92413" bIns="46207"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404813" y="693738"/>
            <a:ext cx="6200775" cy="3487737"/>
          </a:xfrm>
          <a:prstGeom prst="rect">
            <a:avLst/>
          </a:prstGeom>
          <a:noFill/>
          <a:ln w="12700">
            <a:solidFill>
              <a:prstClr val="black"/>
            </a:solidFill>
          </a:ln>
        </p:spPr>
        <p:txBody>
          <a:bodyPr vert="horz" lIns="92413" tIns="46207" rIns="92413" bIns="46207" rtlCol="0" anchor="ctr"/>
          <a:lstStyle/>
          <a:p>
            <a:endParaRPr lang="en-US" dirty="0"/>
          </a:p>
        </p:txBody>
      </p:sp>
      <p:sp>
        <p:nvSpPr>
          <p:cNvPr id="10" name="Footer Placeholder 9"/>
          <p:cNvSpPr>
            <a:spLocks noGrp="1"/>
          </p:cNvSpPr>
          <p:nvPr>
            <p:ph type="ftr" sz="quarter" idx="4"/>
          </p:nvPr>
        </p:nvSpPr>
        <p:spPr>
          <a:xfrm>
            <a:off x="2" y="8831582"/>
            <a:ext cx="6052312" cy="361899"/>
          </a:xfrm>
          <a:prstGeom prst="rect">
            <a:avLst/>
          </a:prstGeom>
        </p:spPr>
        <p:txBody>
          <a:bodyPr vert="horz" lIns="92413" tIns="46207" rIns="92413" bIns="46207" rtlCol="0" anchor="b"/>
          <a:lstStyle>
            <a:lvl1pPr marL="577580" indent="0" algn="l">
              <a:defRPr sz="1200"/>
            </a:lvl1pPr>
          </a:lstStyle>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970940" y="0"/>
            <a:ext cx="3037841" cy="464820"/>
          </a:xfrm>
          <a:prstGeom prst="rect">
            <a:avLst/>
          </a:prstGeom>
        </p:spPr>
        <p:txBody>
          <a:bodyPr vert="horz" lIns="92413" tIns="46207" rIns="92413" bIns="46207" rtlCol="0"/>
          <a:lstStyle>
            <a:lvl1pPr algn="r">
              <a:defRPr sz="1200"/>
            </a:lvl1pPr>
          </a:lstStyle>
          <a:p>
            <a:fld id="{A8169D3E-AA8A-43A8-A9E4-09EDE817CDC5}" type="datetime1">
              <a:rPr lang="en-US" smtClean="0"/>
              <a:pPr/>
              <a:t>5/22/2017</a:t>
            </a:fld>
            <a:endParaRPr lang="en-US" dirty="0"/>
          </a:p>
        </p:txBody>
      </p:sp>
      <p:sp>
        <p:nvSpPr>
          <p:cNvPr id="12" name="Notes Placeholder 11"/>
          <p:cNvSpPr>
            <a:spLocks noGrp="1"/>
          </p:cNvSpPr>
          <p:nvPr>
            <p:ph type="body" sz="quarter" idx="3"/>
          </p:nvPr>
        </p:nvSpPr>
        <p:spPr>
          <a:xfrm>
            <a:off x="701041" y="4415792"/>
            <a:ext cx="5608320" cy="4183380"/>
          </a:xfrm>
          <a:prstGeom prst="rect">
            <a:avLst/>
          </a:prstGeom>
        </p:spPr>
        <p:txBody>
          <a:bodyPr vert="horz" lIns="92413" tIns="46207" rIns="92413" bIns="462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8" y="8829968"/>
            <a:ext cx="968150" cy="464820"/>
          </a:xfrm>
          <a:prstGeom prst="rect">
            <a:avLst/>
          </a:prstGeom>
        </p:spPr>
        <p:txBody>
          <a:bodyPr vert="horz" lIns="92413" tIns="46207" rIns="92413" bIns="46207" rtlCol="0" anchor="b"/>
          <a:lstStyle>
            <a:lvl1pPr algn="r">
              <a:defRPr sz="1200"/>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Segoe UI Light" pitchFamily="34" charset="0"/>
        <a:ea typeface="+mn-ea"/>
        <a:cs typeface="+mn-cs"/>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5/22/2017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9823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8169D3E-AA8A-43A8-A9E4-09EDE817CDC5}" type="datetime1">
              <a:rPr lang="en-US" smtClean="0"/>
              <a:pPr/>
              <a:t>5/22/2017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66993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aseline="0" dirty="0" smtClean="0"/>
              <a:t>Last time we met, I presented to you the history of our revenue to expenditure variance to help illustrate the concerning financial condition of WaTech</a:t>
            </a:r>
          </a:p>
          <a:p>
            <a:pPr marL="171450" indent="-171450">
              <a:buFont typeface="Arial" panose="020B0604020202020204" pitchFamily="34" charset="0"/>
              <a:buChar char="•"/>
            </a:pPr>
            <a:r>
              <a:rPr lang="en-US" sz="1000" baseline="0" dirty="0" smtClean="0"/>
              <a:t>At that time our latest projections were estimating a $7.4 million variance</a:t>
            </a:r>
          </a:p>
          <a:p>
            <a:pPr marL="171450" indent="-171450">
              <a:buFont typeface="Arial" panose="020B0604020202020204" pitchFamily="34" charset="0"/>
              <a:buChar char="•"/>
            </a:pPr>
            <a:r>
              <a:rPr lang="en-US" sz="1000" baseline="0" dirty="0" smtClean="0"/>
              <a:t>Now it shows we are projecting as of March close at $5.7 variance by taking further deferrals and vacancy savings</a:t>
            </a:r>
          </a:p>
          <a:p>
            <a:pPr marL="171450" indent="-171450">
              <a:buFont typeface="Arial" panose="020B0604020202020204" pitchFamily="34" charset="0"/>
              <a:buChar char="•"/>
            </a:pPr>
            <a:r>
              <a:rPr lang="en-US" sz="1000" baseline="0" dirty="0" smtClean="0"/>
              <a:t>This is a huge change $7.4 million from when I started in November until now, some partly due to projected revenue increases, but mainly due to reductions</a:t>
            </a:r>
          </a:p>
          <a:p>
            <a:pPr marL="0" indent="0">
              <a:buFont typeface="Arial" panose="020B0604020202020204" pitchFamily="34" charset="0"/>
              <a:buNone/>
            </a:pPr>
            <a:endParaRPr lang="en-US" sz="1000" baseline="0" dirty="0" smtClean="0"/>
          </a:p>
          <a:p>
            <a:pPr marL="171450" indent="-171450">
              <a:buFont typeface="Arial" panose="020B0604020202020204" pitchFamily="34" charset="0"/>
              <a:buChar char="•"/>
            </a:pPr>
            <a:endParaRPr lang="en-US" sz="1000" dirty="0" smtClean="0">
              <a:solidFill>
                <a:schemeClr val="accent3"/>
              </a:solidFill>
              <a:latin typeface="Arial" panose="020B0604020202020204" pitchFamily="34" charset="0"/>
              <a:cs typeface="Arial" panose="020B0604020202020204" pitchFamily="34" charset="0"/>
            </a:endParaRPr>
          </a:p>
          <a:p>
            <a:pPr marL="447046" lvl="2" indent="-171450">
              <a:buFont typeface="Arial" panose="020B0604020202020204" pitchFamily="34" charset="0"/>
              <a:buChar char="•"/>
            </a:pPr>
            <a:endParaRPr lang="en-US" sz="10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5/22/2017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66444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smtClean="0"/>
              <a:t>What does this mean?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As of March reached target</a:t>
            </a:r>
          </a:p>
          <a:p>
            <a:pPr marL="349415" indent="-349415">
              <a:buFont typeface="Arial" panose="020B0604020202020204" pitchFamily="34" charset="0"/>
              <a:buChar char="•"/>
            </a:pPr>
            <a:endParaRPr lang="en-US" dirty="0" smtClean="0"/>
          </a:p>
          <a:p>
            <a:pPr marL="349415" indent="-349415">
              <a:buFont typeface="Arial" panose="020B0604020202020204" pitchFamily="34" charset="0"/>
              <a:buChar char="•"/>
            </a:pPr>
            <a:r>
              <a:rPr lang="en-US" dirty="0" smtClean="0"/>
              <a:t>This </a:t>
            </a:r>
            <a:r>
              <a:rPr lang="en-US" dirty="0"/>
              <a:t>has been a ton of work by all areas and kudos go out to everyone</a:t>
            </a:r>
          </a:p>
          <a:p>
            <a:endParaRPr lang="en-US" dirty="0"/>
          </a:p>
          <a:p>
            <a:pPr marL="349415" indent="-349415">
              <a:buFont typeface="Arial" panose="020B0604020202020204" pitchFamily="34" charset="0"/>
              <a:buChar char="•"/>
            </a:pPr>
            <a:r>
              <a:rPr lang="en-US" dirty="0"/>
              <a:t>Thank you all for efforts, contributions and financial discipline </a:t>
            </a:r>
          </a:p>
          <a:p>
            <a:endParaRPr lang="en-US" sz="20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A8169D3E-AA8A-43A8-A9E4-09EDE817CDC5}" type="datetime1">
              <a:rPr lang="en-US" smtClean="0"/>
              <a:pPr/>
              <a:t>5/22/2017</a:t>
            </a:fld>
            <a:endParaRPr lang="en-US" dirty="0"/>
          </a:p>
        </p:txBody>
      </p:sp>
      <p:sp>
        <p:nvSpPr>
          <p:cNvPr id="6" name="Footer Placeholder 5"/>
          <p:cNvSpPr>
            <a:spLocks noGrp="1"/>
          </p:cNvSpPr>
          <p:nvPr>
            <p:ph type="ftr" sz="quarter" idx="12"/>
          </p:nvPr>
        </p:nvSpPr>
        <p:spPr/>
        <p:txBody>
          <a:bodyPr/>
          <a:lstStyle/>
          <a:p>
            <a:r>
              <a:rPr lang="en-US" sz="40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4</a:t>
            </a:fld>
            <a:endParaRPr lang="en-US" dirty="0">
              <a:latin typeface="Arial"/>
              <a:cs typeface="Arial"/>
            </a:endParaRPr>
          </a:p>
        </p:txBody>
      </p:sp>
    </p:spTree>
    <p:extLst>
      <p:ext uri="{BB962C8B-B14F-4D97-AF65-F5344CB8AC3E}">
        <p14:creationId xmlns:p14="http://schemas.microsoft.com/office/powerpoint/2010/main" val="418575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As we had discussed last meeting, in order to align revenues with expenditures there are a couple ways</a:t>
            </a:r>
            <a:r>
              <a:rPr lang="en-US" baseline="0" dirty="0" smtClean="0"/>
              <a:t> to achieve this:</a:t>
            </a:r>
          </a:p>
          <a:p>
            <a:pPr marL="171450" indent="-171450">
              <a:buFont typeface="Arial" panose="020B0604020202020204" pitchFamily="34" charset="0"/>
              <a:buChar char="•"/>
            </a:pPr>
            <a:r>
              <a:rPr lang="en-US" baseline="0" dirty="0" smtClean="0"/>
              <a:t>1) Increase revenues by bringing more customers, increasing rates or creating new services with customers attached</a:t>
            </a:r>
          </a:p>
          <a:p>
            <a:pPr marL="171450" indent="-171450">
              <a:buFont typeface="Arial" panose="020B0604020202020204" pitchFamily="34" charset="0"/>
              <a:buChar char="•"/>
            </a:pPr>
            <a:r>
              <a:rPr lang="en-US" baseline="0" dirty="0" smtClean="0"/>
              <a:t>2) Decrease costs by stopping services, decreasing or deferring purchases and decreasing staff costs </a:t>
            </a:r>
          </a:p>
          <a:p>
            <a:pPr marL="0" indent="0">
              <a:buFont typeface="Arial" panose="020B0604020202020204" pitchFamily="34" charset="0"/>
              <a:buNone/>
            </a:pPr>
            <a:endParaRPr lang="en-US" dirty="0" smtClean="0"/>
          </a:p>
          <a:p>
            <a:pPr marL="823989" lvl="1" indent="-342900">
              <a:lnSpc>
                <a:spcPct val="100000"/>
              </a:lnSpc>
              <a:buFont typeface="Arial" panose="020B0604020202020204" pitchFamily="34" charset="0"/>
              <a:buChar char="•"/>
            </a:pPr>
            <a:r>
              <a:rPr lang="en-US" sz="2000" dirty="0" smtClean="0"/>
              <a:t>unfortunately to meet our FY17 target, it includes more deferrals than hoped for which means some of the costs come back next biennium ($5.3 million)</a:t>
            </a:r>
          </a:p>
          <a:p>
            <a:pPr marL="481089" lvl="1" indent="0">
              <a:lnSpc>
                <a:spcPct val="100000"/>
              </a:lnSpc>
              <a:buFont typeface="Arial" panose="020B0604020202020204" pitchFamily="34" charset="0"/>
              <a:buNone/>
            </a:pPr>
            <a:endParaRPr lang="en-US" sz="2000" dirty="0" smtClean="0"/>
          </a:p>
          <a:p>
            <a:pPr marL="823989" lvl="1" indent="-342900">
              <a:lnSpc>
                <a:spcPct val="100000"/>
              </a:lnSpc>
              <a:buFont typeface="Arial" panose="020B0604020202020204" pitchFamily="34" charset="0"/>
              <a:buChar char="•"/>
            </a:pPr>
            <a:r>
              <a:rPr lang="en-US" sz="2000" dirty="0" smtClean="0"/>
              <a:t>The piece</a:t>
            </a:r>
            <a:r>
              <a:rPr lang="en-US" sz="2000" baseline="0" dirty="0" smtClean="0"/>
              <a:t> of the budget that has been in all versions is t</a:t>
            </a:r>
            <a:r>
              <a:rPr lang="en-US" sz="2000" dirty="0" smtClean="0"/>
              <a:t>he network allocation which</a:t>
            </a:r>
            <a:r>
              <a:rPr lang="en-US" sz="2000" baseline="0" dirty="0" smtClean="0"/>
              <a:t> </a:t>
            </a:r>
            <a:r>
              <a:rPr lang="en-US" sz="2000" dirty="0" smtClean="0"/>
              <a:t>will help alleviate this</a:t>
            </a:r>
          </a:p>
          <a:p>
            <a:pPr marL="823989" lvl="1" indent="-342900">
              <a:lnSpc>
                <a:spcPct val="100000"/>
              </a:lnSpc>
              <a:buFont typeface="Arial" panose="020B0604020202020204" pitchFamily="34" charset="0"/>
              <a:buChar char="•"/>
            </a:pPr>
            <a:endParaRPr lang="en-US" sz="2000" dirty="0" smtClean="0"/>
          </a:p>
          <a:p>
            <a:pPr marL="823989" lvl="1" indent="-342900">
              <a:lnSpc>
                <a:spcPct val="100000"/>
              </a:lnSpc>
              <a:buFont typeface="Arial" panose="020B0604020202020204" pitchFamily="34" charset="0"/>
              <a:buChar char="•"/>
            </a:pPr>
            <a:r>
              <a:rPr lang="en-US" sz="2000" dirty="0" smtClean="0"/>
              <a:t>Continued evaluation to see if our service can be cost recoverable…</a:t>
            </a:r>
          </a:p>
          <a:p>
            <a:pPr marL="481089" lvl="1" indent="0">
              <a:lnSpc>
                <a:spcPct val="100000"/>
              </a:lnSpc>
              <a:buFont typeface="Arial" panose="020B0604020202020204" pitchFamily="34" charset="0"/>
              <a:buNone/>
            </a:pPr>
            <a:endParaRPr lang="en-US" sz="2000" dirty="0" smtClean="0"/>
          </a:p>
          <a:p>
            <a:pPr marL="823989" lvl="1" indent="-342900">
              <a:lnSpc>
                <a:spcPct val="100000"/>
              </a:lnSpc>
              <a:buFont typeface="Arial" panose="020B0604020202020204" pitchFamily="34" charset="0"/>
              <a:buChar char="•"/>
            </a:pPr>
            <a:r>
              <a:rPr lang="en-US" sz="2000" dirty="0" smtClean="0"/>
              <a:t>Continued meetings with individual service owners to evaluate all services to see if we keep, change, get rid of, or what’s missing/gaps</a:t>
            </a:r>
          </a:p>
          <a:p>
            <a:pPr marL="481089" lvl="1" indent="0">
              <a:lnSpc>
                <a:spcPct val="100000"/>
              </a:lnSpc>
              <a:buFont typeface="Arial" panose="020B0604020202020204" pitchFamily="34" charset="0"/>
              <a:buNone/>
            </a:pPr>
            <a:endParaRPr lang="en-US" sz="2000" dirty="0" smtClean="0"/>
          </a:p>
          <a:p>
            <a:pPr marL="823989" lvl="1" indent="-342900">
              <a:lnSpc>
                <a:spcPct val="100000"/>
              </a:lnSpc>
              <a:buFont typeface="Arial" panose="020B0604020202020204" pitchFamily="34" charset="0"/>
              <a:buChar char="•"/>
            </a:pPr>
            <a:r>
              <a:rPr lang="en-US" sz="2000" dirty="0" smtClean="0"/>
              <a:t>Budget staff are working with service owners on estimates of revenue and expenditures for next biennium with all known information (to be updated once we have a budget)</a:t>
            </a:r>
          </a:p>
          <a:p>
            <a:pPr marL="481089" lvl="1" indent="0">
              <a:lnSpc>
                <a:spcPct val="100000"/>
              </a:lnSpc>
              <a:buFont typeface="Arial" panose="020B0604020202020204" pitchFamily="34" charset="0"/>
              <a:buNone/>
            </a:pPr>
            <a:endParaRPr lang="en-US" sz="2000" dirty="0" smtClean="0"/>
          </a:p>
          <a:p>
            <a:pPr marL="823989" marR="0" lvl="1" indent="-342900" algn="l" defTabSz="768113" rtl="0" eaLnBrk="1" fontAlgn="auto" latinLnBrk="0" hangingPunct="1">
              <a:lnSpc>
                <a:spcPct val="100000"/>
              </a:lnSpc>
              <a:spcBef>
                <a:spcPts val="0"/>
              </a:spcBef>
              <a:spcAft>
                <a:spcPts val="280"/>
              </a:spcAft>
              <a:buClrTx/>
              <a:buSzTx/>
              <a:buFont typeface="Arial" panose="020B0604020202020204" pitchFamily="34" charset="0"/>
              <a:buChar char="•"/>
              <a:tabLst/>
              <a:defRPr/>
            </a:pPr>
            <a:r>
              <a:rPr lang="en-US" sz="2000" dirty="0" smtClean="0"/>
              <a:t>and while in some areas cost recoverability is not there yet, we are working with OFM on getting rate increases for FFS areas, a 2018 Supplemental request for security services within the Network Allocation, and buy-off that we are doing all we can so they will support us in our SDC issues (no fault of those working so hard to get people in and operate it) and help us figure out how to resolve the negative fund balance issues</a:t>
            </a:r>
            <a:endParaRPr lang="en-US" sz="800" dirty="0" smtClean="0"/>
          </a:p>
          <a:p>
            <a:pPr marL="823989" lvl="1" indent="-342900">
              <a:lnSpc>
                <a:spcPct val="100000"/>
              </a:lnSpc>
              <a:buFont typeface="Arial" panose="020B0604020202020204" pitchFamily="34" charset="0"/>
              <a:buChar char="•"/>
            </a:pPr>
            <a:endParaRPr lang="en-US" sz="2000" dirty="0" smtClean="0"/>
          </a:p>
          <a:p>
            <a:pPr marL="342900" indent="-342900">
              <a:lnSpc>
                <a:spcPct val="100000"/>
              </a:lnSpc>
              <a:buFont typeface="Arial" panose="020B0604020202020204" pitchFamily="34" charset="0"/>
              <a:buChar char="•"/>
            </a:pPr>
            <a:r>
              <a:rPr lang="en-US" sz="1600" dirty="0" smtClean="0"/>
              <a:t>There have been great efforts going on by</a:t>
            </a:r>
            <a:r>
              <a:rPr lang="en-US" sz="1600" baseline="0" dirty="0" smtClean="0"/>
              <a:t> all to get where we are expected to be</a:t>
            </a:r>
          </a:p>
          <a:p>
            <a:endParaRPr lang="en-US" dirty="0" smtClean="0"/>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5/22/2017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50006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As you can see, we continue</a:t>
            </a:r>
            <a:r>
              <a:rPr lang="en-US" baseline="0" dirty="0" smtClean="0"/>
              <a:t> to be concerned as to how to solve the SDC, Quincy and Mainframe shortfalls and will be working closely with OFM to try to resolve this complex issues.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SDC/Quincy—does not include node sites that we are shutting down</a:t>
            </a:r>
          </a:p>
          <a:p>
            <a:pPr marL="0" marR="0" lvl="0" indent="0" algn="l" defTabSz="768113" rtl="0" eaLnBrk="1" fontAlgn="auto" latinLnBrk="0" hangingPunct="1">
              <a:lnSpc>
                <a:spcPct val="90000"/>
              </a:lnSpc>
              <a:spcBef>
                <a:spcPts val="0"/>
              </a:spcBef>
              <a:spcAft>
                <a:spcPts val="280"/>
              </a:spcAft>
              <a:buClrTx/>
              <a:buSzTx/>
              <a:buFont typeface="Arial" panose="020B0604020202020204" pitchFamily="34" charset="0"/>
              <a:buNone/>
              <a:tabLst/>
              <a:defRPr/>
            </a:pPr>
            <a:r>
              <a:rPr lang="en-US" dirty="0" smtClean="0"/>
              <a:t>Assumes we get mainframe allocation and network allocation</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5/22/2017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191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are all items that are in our rate plan that is currently under review with OFM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5/22/2017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987676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bwMode="gray">
          <a:xfrm>
            <a:off x="645792" y="0"/>
            <a:ext cx="4279540" cy="4639073"/>
          </a:xfrm>
          <a:prstGeom prst="rect">
            <a:avLst/>
          </a:prstGeom>
          <a:solidFill>
            <a:schemeClr val="accent4">
              <a:alpha val="6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Trebuchet MS"/>
              <a:ea typeface="Segoe UI" pitchFamily="34" charset="0"/>
              <a:cs typeface="Segoe UI" pitchFamily="34" charset="0"/>
            </a:endParaRPr>
          </a:p>
        </p:txBody>
      </p:sp>
      <p:sp>
        <p:nvSpPr>
          <p:cNvPr id="9" name="Title 1"/>
          <p:cNvSpPr>
            <a:spLocks noGrp="1"/>
          </p:cNvSpPr>
          <p:nvPr>
            <p:ph type="title" hasCustomPrompt="1"/>
          </p:nvPr>
        </p:nvSpPr>
        <p:spPr bwMode="ltGray">
          <a:xfrm>
            <a:off x="645791" y="1263768"/>
            <a:ext cx="4134982" cy="2160443"/>
          </a:xfrm>
          <a:prstGeom prst="rect">
            <a:avLst/>
          </a:prstGeom>
          <a:noFill/>
          <a:ln>
            <a:noFill/>
          </a:ln>
        </p:spPr>
        <p:txBody>
          <a:bodyPr lIns="146304" tIns="91440" rIns="146304" bIns="91440" anchor="t" anchorCtr="0"/>
          <a:lstStyle>
            <a:lvl1pPr>
              <a:defRPr sz="3600" spc="-98" baseline="0">
                <a:gradFill>
                  <a:gsLst>
                    <a:gs pos="0">
                      <a:srgbClr val="FFFFFF"/>
                    </a:gs>
                    <a:gs pos="100000">
                      <a:srgbClr val="FFFFFF"/>
                    </a:gs>
                  </a:gsLst>
                  <a:lin ang="5400000" scaled="0"/>
                </a:gradFill>
                <a:latin typeface="Trebuchet MS"/>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45139" y="3414331"/>
            <a:ext cx="4128214" cy="1004524"/>
          </a:xfrm>
          <a:prstGeom prst="rect">
            <a:avLst/>
          </a:prstGeom>
          <a:noFill/>
          <a:ln>
            <a:noFill/>
          </a:ln>
        </p:spPr>
        <p:txBody>
          <a:bodyPr lIns="182880" tIns="146304" rIns="182880" bIns="146304">
            <a:noAutofit/>
          </a:bodyPr>
          <a:lstStyle>
            <a:lvl1pPr marL="0" indent="0">
              <a:spcBef>
                <a:spcPts val="0"/>
              </a:spcBef>
              <a:buNone/>
              <a:defRPr sz="2000" spc="0" baseline="0">
                <a:gradFill>
                  <a:gsLst>
                    <a:gs pos="1250">
                      <a:srgbClr val="FFFFFF"/>
                    </a:gs>
                    <a:gs pos="99000">
                      <a:srgbClr val="FFFFFF"/>
                    </a:gs>
                  </a:gsLst>
                  <a:lin ang="5400000" scaled="0"/>
                </a:gradFill>
                <a:latin typeface="Trebuchet MS"/>
                <a:cs typeface="Trebuchet MS"/>
              </a:defRPr>
            </a:lvl1pPr>
          </a:lstStyle>
          <a:p>
            <a:pPr lvl="0"/>
            <a:r>
              <a:rPr lang="en-US" dirty="0" smtClean="0"/>
              <a:t>Subtitle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416" y="5606163"/>
            <a:ext cx="2433781" cy="824838"/>
          </a:xfrm>
          <a:prstGeom prst="rect">
            <a:avLst/>
          </a:prstGeom>
        </p:spPr>
      </p:pic>
    </p:spTree>
    <p:extLst>
      <p:ext uri="{BB962C8B-B14F-4D97-AF65-F5344CB8AC3E}">
        <p14:creationId xmlns:p14="http://schemas.microsoft.com/office/powerpoint/2010/main" val="2415317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50_4 Columns Sub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1386502"/>
          </a:xfrm>
          <a:prstGeom prst="rect">
            <a:avLst/>
          </a:prstGeom>
        </p:spPr>
      </p:pic>
      <p:sp>
        <p:nvSpPr>
          <p:cNvPr id="5" name="Content Placeholder 4"/>
          <p:cNvSpPr>
            <a:spLocks noGrp="1"/>
          </p:cNvSpPr>
          <p:nvPr>
            <p:ph sz="quarter" idx="11"/>
          </p:nvPr>
        </p:nvSpPr>
        <p:spPr>
          <a:xfrm>
            <a:off x="430696" y="1645661"/>
            <a:ext cx="8122820" cy="4418663"/>
          </a:xfrm>
          <a:prstGeom prst="rect">
            <a:avLst/>
          </a:prstGeom>
        </p:spPr>
        <p:txBody>
          <a:bodyPr vert="horz"/>
          <a:lstStyle>
            <a:lvl1pPr marL="0" indent="0">
              <a:buClrTx/>
              <a:buFont typeface="Arial"/>
              <a:buNone/>
              <a:defRPr sz="1600"/>
            </a:lvl1pPr>
            <a:lvl2pPr>
              <a:defRPr sz="1600"/>
            </a:lvl2pPr>
            <a:lvl3pPr>
              <a:defRPr sz="1600"/>
            </a:lvl3pPr>
            <a:lvl4pPr>
              <a:defRPr sz="1600"/>
            </a:lvl4pPr>
            <a:lvl5pPr>
              <a:defRPr sz="1600"/>
            </a:lvl5pPr>
          </a:lstStyle>
          <a:p>
            <a:pPr lvl="0"/>
            <a:r>
              <a:rPr lang="en-US" dirty="0" smtClean="0"/>
              <a:t>Click to edit Master text styles</a:t>
            </a:r>
            <a:endParaRPr lang="en-US" dirty="0"/>
          </a:p>
        </p:txBody>
      </p:sp>
      <p:sp>
        <p:nvSpPr>
          <p:cNvPr id="7" name="Content Placeholder 6"/>
          <p:cNvSpPr>
            <a:spLocks noGrp="1"/>
          </p:cNvSpPr>
          <p:nvPr>
            <p:ph sz="quarter" idx="12"/>
          </p:nvPr>
        </p:nvSpPr>
        <p:spPr>
          <a:xfrm>
            <a:off x="8773834" y="1650021"/>
            <a:ext cx="3118179" cy="4402909"/>
          </a:xfrm>
          <a:prstGeom prst="rect">
            <a:avLst/>
          </a:prstGeom>
        </p:spPr>
        <p:txBody>
          <a:bodyPr vert="horz"/>
          <a:lstStyle>
            <a:lvl1pPr marL="0" indent="0">
              <a:buClrTx/>
              <a:buFont typeface="Arial"/>
              <a:buNone/>
              <a:defRPr sz="1600"/>
            </a:lvl1pPr>
            <a:lvl2pPr marL="282378" indent="0">
              <a:buFont typeface="Arial"/>
              <a:buNone/>
              <a:defRPr sz="1800"/>
            </a:lvl2pPr>
            <a:lvl3pPr marL="658882" indent="-188252">
              <a:buFont typeface="Arial"/>
              <a:buChar char="•"/>
              <a:defRPr sz="1800"/>
            </a:lvl3pPr>
            <a:lvl4pPr marL="847134" indent="-188252">
              <a:buFont typeface="Arial"/>
              <a:buChar char="•"/>
              <a:defRPr sz="1800"/>
            </a:lvl4pPr>
            <a:lvl5pPr marL="1035387" indent="-188252">
              <a:buFont typeface="Arial"/>
              <a:buChar char="•"/>
              <a:defRPr sz="1800"/>
            </a:lvl5pPr>
          </a:lstStyle>
          <a:p>
            <a:pPr lvl="0"/>
            <a:r>
              <a:rPr lang="en-US" dirty="0" smtClean="0"/>
              <a:t>Click to edit Master text styles</a:t>
            </a:r>
            <a:endParaRPr lang="en-US" dirty="0"/>
          </a:p>
        </p:txBody>
      </p:sp>
      <p:sp>
        <p:nvSpPr>
          <p:cNvPr id="8" name="Rectangle 7"/>
          <p:cNvSpPr/>
          <p:nvPr userDrawn="1"/>
        </p:nvSpPr>
        <p:spPr bwMode="gray">
          <a:xfrm>
            <a:off x="0" y="244155"/>
            <a:ext cx="10287000" cy="870230"/>
          </a:xfrm>
          <a:prstGeom prst="rect">
            <a:avLst/>
          </a:prstGeom>
          <a:solidFill>
            <a:srgbClr val="7493A7">
              <a:alpha val="87451"/>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27567" y="225426"/>
            <a:ext cx="10929862" cy="899665"/>
          </a:xfrm>
          <a:prstGeom prst="rect">
            <a:avLst/>
          </a:prstGeom>
        </p:spPr>
        <p:txBody>
          <a:bodyPr/>
          <a:lstStyle>
            <a:lvl1pPr>
              <a:defRPr sz="3200">
                <a:solidFill>
                  <a:schemeClr val="bg1"/>
                </a:solidFill>
              </a:defRPr>
            </a:lvl1pPr>
          </a:lstStyle>
          <a:p>
            <a:r>
              <a:rPr lang="en-US" dirty="0" smtClean="0"/>
              <a:t>Click to edit Master title style</a:t>
            </a:r>
            <a:endParaRPr lang="en-US" dirty="0"/>
          </a:p>
        </p:txBody>
      </p:sp>
      <p:pic>
        <p:nvPicPr>
          <p:cNvPr id="10" name="Picture 9"/>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0056093" y="6174960"/>
            <a:ext cx="2135907" cy="683040"/>
          </a:xfrm>
          <a:prstGeom prst="rect">
            <a:avLst/>
          </a:prstGeom>
          <a:noFill/>
          <a:ln>
            <a:noFill/>
          </a:ln>
        </p:spPr>
      </p:pic>
    </p:spTree>
    <p:extLst>
      <p:ext uri="{BB962C8B-B14F-4D97-AF65-F5344CB8AC3E}">
        <p14:creationId xmlns:p14="http://schemas.microsoft.com/office/powerpoint/2010/main" val="270753097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5" y="349316"/>
            <a:ext cx="8073563"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7" y="1635806"/>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1" y="0"/>
            <a:ext cx="3398476" cy="6858000"/>
          </a:xfrm>
          <a:prstGeom prst="rect">
            <a:avLst/>
          </a:prstGeom>
          <a:solidFill>
            <a:srgbClr val="FFFFFF"/>
          </a:solidFill>
        </p:spPr>
      </p:pic>
    </p:spTree>
    <p:extLst>
      <p:ext uri="{BB962C8B-B14F-4D97-AF65-F5344CB8AC3E}">
        <p14:creationId xmlns:p14="http://schemas.microsoft.com/office/powerpoint/2010/main" val="39397038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79"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11" y="1489542"/>
            <a:ext cx="4367855"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66" y="3477881"/>
            <a:ext cx="4357559"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4" y="5499054"/>
            <a:ext cx="2681535" cy="908805"/>
          </a:xfrm>
          <a:prstGeom prst="rect">
            <a:avLst/>
          </a:prstGeom>
        </p:spPr>
      </p:pic>
    </p:spTree>
    <p:extLst>
      <p:ext uri="{BB962C8B-B14F-4D97-AF65-F5344CB8AC3E}">
        <p14:creationId xmlns:p14="http://schemas.microsoft.com/office/powerpoint/2010/main" val="404763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637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a:solidFill>
            <a:srgbClr val="FFFFFF"/>
          </a:solidFill>
        </p:spPr>
      </p:pic>
      <p:sp>
        <p:nvSpPr>
          <p:cNvPr id="2" name="Rectangle 1"/>
          <p:cNvSpPr/>
          <p:nvPr userDrawn="1"/>
        </p:nvSpPr>
        <p:spPr bwMode="auto">
          <a:xfrm>
            <a:off x="362866" y="0"/>
            <a:ext cx="4738591" cy="4375460"/>
          </a:xfrm>
          <a:prstGeom prst="rect">
            <a:avLst/>
          </a:prstGeom>
          <a:solidFill>
            <a:srgbClr val="094D7C">
              <a:alpha val="3882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4"/>
            <a:ext cx="4367854"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50" y="3477877"/>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30"/>
            <a:ext cx="2681534" cy="908805"/>
          </a:xfrm>
          <a:prstGeom prst="rect">
            <a:avLst/>
          </a:prstGeom>
        </p:spPr>
      </p:pic>
    </p:spTree>
    <p:extLst>
      <p:ext uri="{BB962C8B-B14F-4D97-AF65-F5344CB8AC3E}">
        <p14:creationId xmlns:p14="http://schemas.microsoft.com/office/powerpoint/2010/main" val="125766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7"/>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6"/>
            <a:ext cx="11290300" cy="4230009"/>
          </a:xfrm>
          <a:prstGeom prst="rect">
            <a:avLst/>
          </a:prstGeom>
        </p:spPr>
        <p:txBody>
          <a:bodyPr vert="horz"/>
          <a:lstStyle>
            <a:lvl1pPr>
              <a:defRPr sz="2400">
                <a:solidFill>
                  <a:srgbClr val="0C3A69"/>
                </a:solidFill>
                <a:latin typeface="+mn-lt"/>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234439349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6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WA Tech Header Tabl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65" t="45728" r="1765" b="35449"/>
          <a:stretch/>
        </p:blipFill>
        <p:spPr>
          <a:xfrm>
            <a:off x="-2657" y="1"/>
            <a:ext cx="12197314" cy="1291424"/>
          </a:xfrm>
          <a:prstGeom prst="rect">
            <a:avLst/>
          </a:prstGeom>
          <a:solidFill>
            <a:srgbClr val="FFFFFF"/>
          </a:solidFill>
        </p:spPr>
      </p:pic>
      <p:sp>
        <p:nvSpPr>
          <p:cNvPr id="8" name="Rectangle 7"/>
          <p:cNvSpPr/>
          <p:nvPr/>
        </p:nvSpPr>
        <p:spPr bwMode="auto">
          <a:xfrm>
            <a:off x="2" y="2"/>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32356" tIns="185884" rIns="232356" bIns="185884" numCol="1" spcCol="0" rtlCol="0" fromWordArt="0" anchor="t" anchorCtr="0" forceAA="0" compatLnSpc="1">
            <a:prstTxWarp prst="textNoShape">
              <a:avLst/>
            </a:prstTxWarp>
            <a:noAutofit/>
          </a:bodyPr>
          <a:lstStyle/>
          <a:p>
            <a:pPr algn="ctr" defTabSz="1184806" fontAlgn="base">
              <a:lnSpc>
                <a:spcPct val="90000"/>
              </a:lnSpc>
              <a:spcBef>
                <a:spcPct val="0"/>
              </a:spcBef>
              <a:spcAft>
                <a:spcPct val="0"/>
              </a:spcAft>
            </a:pPr>
            <a:endParaRPr lang="en-US" sz="2559"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8"/>
            <a:ext cx="7551080" cy="899666"/>
          </a:xfrm>
          <a:prstGeom prst="rect">
            <a:avLst/>
          </a:prstGeom>
        </p:spPr>
        <p:txBody>
          <a:bodyPr lIns="131669" tIns="65834" rIns="131669" bIns="65834"/>
          <a:lstStyle>
            <a:lvl1pPr>
              <a:defRPr sz="4059">
                <a:solidFill>
                  <a:srgbClr val="580069"/>
                </a:solidFill>
                <a:latin typeface="+mn-lt"/>
                <a:cs typeface="Trebuchet MS"/>
              </a:defRPr>
            </a:lvl1pPr>
          </a:lstStyle>
          <a:p>
            <a:r>
              <a:rPr lang="en-US" dirty="0"/>
              <a:t>Click to edit Master title style</a:t>
            </a:r>
            <a:br>
              <a:rPr lang="en-US" dirty="0"/>
            </a:br>
            <a:endParaRPr lang="en-US" dirty="0"/>
          </a:p>
        </p:txBody>
      </p:sp>
      <p:sp>
        <p:nvSpPr>
          <p:cNvPr id="3" name="Table Placeholder 2"/>
          <p:cNvSpPr>
            <a:spLocks noGrp="1"/>
          </p:cNvSpPr>
          <p:nvPr>
            <p:ph type="tbl" sz="quarter" idx="10"/>
          </p:nvPr>
        </p:nvSpPr>
        <p:spPr>
          <a:xfrm>
            <a:off x="558801" y="1712917"/>
            <a:ext cx="11093450" cy="4078286"/>
          </a:xfrm>
          <a:prstGeom prst="rect">
            <a:avLst/>
          </a:prstGeom>
        </p:spPr>
        <p:txBody>
          <a:bodyPr vert="horz" lIns="131669" tIns="65834" rIns="131669" bIns="65834"/>
          <a:lstStyle>
            <a:lvl1pPr>
              <a:defRPr sz="2559">
                <a:solidFill>
                  <a:srgbClr val="0C3A69"/>
                </a:solidFill>
                <a:latin typeface="+mn-lt"/>
              </a:defRPr>
            </a:lvl1pPr>
          </a:lstStyle>
          <a:p>
            <a:r>
              <a:rPr lang="en-US" dirty="0"/>
              <a:t>Click icon to add table</a:t>
            </a:r>
          </a:p>
        </p:txBody>
      </p:sp>
    </p:spTree>
    <p:extLst>
      <p:ext uri="{BB962C8B-B14F-4D97-AF65-F5344CB8AC3E}">
        <p14:creationId xmlns:p14="http://schemas.microsoft.com/office/powerpoint/2010/main" val="35127390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546E5-9918-487D-ACDD-32C0CECC07C9}"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10CA-E7FA-4835-B378-7745BE8E9A53}" type="slidenum">
              <a:rPr lang="en-US" smtClean="0"/>
              <a:t>‹#›</a:t>
            </a:fld>
            <a:endParaRPr lang="en-US"/>
          </a:p>
        </p:txBody>
      </p:sp>
    </p:spTree>
    <p:extLst>
      <p:ext uri="{BB962C8B-B14F-4D97-AF65-F5344CB8AC3E}">
        <p14:creationId xmlns:p14="http://schemas.microsoft.com/office/powerpoint/2010/main" val="169646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546E5-9918-487D-ACDD-32C0CECC07C9}"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10CA-E7FA-4835-B378-7745BE8E9A53}" type="slidenum">
              <a:rPr lang="en-US" smtClean="0"/>
              <a:t>‹#›</a:t>
            </a:fld>
            <a:endParaRPr lang="en-US"/>
          </a:p>
        </p:txBody>
      </p:sp>
    </p:spTree>
    <p:extLst>
      <p:ext uri="{BB962C8B-B14F-4D97-AF65-F5344CB8AC3E}">
        <p14:creationId xmlns:p14="http://schemas.microsoft.com/office/powerpoint/2010/main" val="71927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1_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Trebuchet MS"/>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Trebuchet MS"/>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786044"/>
            <a:ext cx="2382106" cy="80732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A57368-8F42-4E93-A012-1A835848E476}" type="datetimeFigureOut">
              <a:rPr lang="en-US" smtClean="0"/>
              <a:t>5/22/2017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1B86EE2-3384-4431-8BDD-3D6E15F43FA3}" type="slidenum">
              <a:rPr lang="en-US" smtClean="0"/>
              <a:t>‹#›</a:t>
            </a:fld>
            <a:endParaRPr lang="en-US"/>
          </a:p>
        </p:txBody>
      </p:sp>
    </p:spTree>
    <p:extLst>
      <p:ext uri="{BB962C8B-B14F-4D97-AF65-F5344CB8AC3E}">
        <p14:creationId xmlns:p14="http://schemas.microsoft.com/office/powerpoint/2010/main" val="3316362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23238070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3570440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725809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419970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B18F27-2CC8-493E-B889-E276B0D299B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922560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B18F27-2CC8-493E-B889-E276B0D299B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719348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B18F27-2CC8-493E-B889-E276B0D299B2}"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3769167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B18F27-2CC8-493E-B889-E276B0D299B2}"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0535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18F27-2CC8-493E-B889-E276B0D299B2}"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383738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0" y="1586169"/>
            <a:ext cx="5801359" cy="1750011"/>
          </a:xfrm>
          <a:prstGeom prst="rect">
            <a:avLst/>
          </a:prstGeom>
          <a:noFill/>
          <a:ln>
            <a:noFill/>
          </a:ln>
        </p:spPr>
        <p:txBody>
          <a:bodyPr lIns="146304" tIns="91440" rIns="146304" bIns="91440" anchor="b" anchorCtr="0"/>
          <a:lstStyle>
            <a:lvl1pPr>
              <a:defRPr sz="3200" spc="-98" baseline="0">
                <a:solidFill>
                  <a:schemeClr val="accent1"/>
                </a:solidFill>
                <a:latin typeface="Trebuchet MS"/>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Trebuchet MS"/>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061" y="6080456"/>
            <a:ext cx="1562699" cy="529618"/>
          </a:xfrm>
          <a:prstGeom prst="rect">
            <a:avLst/>
          </a:prstGeom>
        </p:spPr>
      </p:pic>
      <p:cxnSp>
        <p:nvCxnSpPr>
          <p:cNvPr id="13" name="Straight Connector 12"/>
          <p:cNvCxnSpPr/>
          <p:nvPr userDrawn="1"/>
        </p:nvCxnSpPr>
        <p:spPr>
          <a:xfrm flipH="1">
            <a:off x="0" y="3422277"/>
            <a:ext cx="6533254"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18F27-2CC8-493E-B889-E276B0D299B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503398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18F27-2CC8-493E-B889-E276B0D299B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225175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531882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86403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9_4 Columns Subtex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0_4 Columns Subtex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8_4 Columns Subtex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44713" b="34813"/>
          <a:stretch/>
        </p:blipFill>
        <p:spPr>
          <a:xfrm>
            <a:off x="0" y="0"/>
            <a:ext cx="12192000" cy="1404122"/>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Trebuchet MS"/>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290300" cy="4230009"/>
          </a:xfrm>
          <a:prstGeom prst="rect">
            <a:avLst/>
          </a:prstGeom>
        </p:spPr>
        <p:txBody>
          <a:bodyPr vert="horz"/>
          <a:lstStyle>
            <a:lvl1pPr>
              <a:defRPr sz="2400">
                <a:solidFill>
                  <a:srgbClr val="0C3A69"/>
                </a:solidFill>
                <a:latin typeface="Trebuchet MS"/>
                <a:cs typeface="Trebuchet MS"/>
              </a:defRPr>
            </a:lvl1pPr>
            <a:lvl2pPr marL="640080" indent="-365760">
              <a:spcAft>
                <a:spcPts val="300"/>
              </a:spcAft>
              <a:buSzPct val="60000"/>
              <a:buFont typeface="Wingdings" panose="05000000000000000000" pitchFamily="2" charset="2"/>
              <a:buChar char="Ø"/>
              <a:defRPr sz="2800"/>
            </a:lvl2pPr>
            <a:lvl3pPr marL="822960" indent="-365760">
              <a:spcAft>
                <a:spcPts val="300"/>
              </a:spcAft>
              <a:buSzPct val="60000"/>
              <a:buFont typeface="Wingdings" panose="05000000000000000000" pitchFamily="2" charset="2"/>
              <a:buChar char="Ø"/>
              <a:defRPr sz="2400"/>
            </a:lvl3pPr>
            <a:lvl4pPr marL="847134" indent="-188252">
              <a:buSzPct val="60000"/>
              <a:buFont typeface="Wingdings" panose="05000000000000000000" pitchFamily="2" charset="2"/>
              <a:buChar char="Ø"/>
              <a:defRPr sz="2000"/>
            </a:lvl4pPr>
            <a:lvl5pPr marL="1035387" indent="-188252">
              <a:buSzPct val="60000"/>
              <a:buFont typeface="Wingdings" panose="05000000000000000000" pitchFamily="2" charset="2"/>
              <a:buChar char="Ø"/>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9_4 Columns Sub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31163" b="54347"/>
          <a:stretch/>
        </p:blipFill>
        <p:spPr>
          <a:xfrm>
            <a:off x="0" y="5864274"/>
            <a:ext cx="12192000" cy="993726"/>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Trebuchet MS"/>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290300"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2_4 Columns Sub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Click to edit Master text styles</a:t>
            </a:r>
            <a:endParaRPr lang="en-US" dirty="0"/>
          </a:p>
        </p:txBody>
      </p:sp>
      <p:cxnSp>
        <p:nvCxnSpPr>
          <p:cNvPr id="10" name="Straight Connector 9"/>
          <p:cNvCxnSpPr/>
          <p:nvPr userDrawn="1"/>
        </p:nvCxnSpPr>
        <p:spPr>
          <a:xfrm>
            <a:off x="8491622" y="5945904"/>
            <a:ext cx="3700378"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6913" t="1" r="14906" b="1"/>
          <a:stretch/>
        </p:blipFill>
        <p:spPr>
          <a:xfrm>
            <a:off x="8756142" y="0"/>
            <a:ext cx="3435857"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4_4 Columns Sub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Click to edit Master text styles</a:t>
            </a:r>
            <a:endParaRPr lang="en-US" dirty="0"/>
          </a:p>
        </p:txBody>
      </p:sp>
      <p:cxnSp>
        <p:nvCxnSpPr>
          <p:cNvPr id="5" name="Straight Connector 4"/>
          <p:cNvCxnSpPr/>
          <p:nvPr userDrawn="1"/>
        </p:nvCxnSpPr>
        <p:spPr>
          <a:xfrm>
            <a:off x="349112" y="5945904"/>
            <a:ext cx="3379031"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6913" t="1" r="14906" b="1"/>
          <a:stretch/>
        </p:blipFill>
        <p:spPr>
          <a:xfrm>
            <a:off x="0" y="0"/>
            <a:ext cx="3435857"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48" r:id="rId1"/>
    <p:sldLayoutId id="2147484529" r:id="rId2"/>
    <p:sldLayoutId id="2147484537" r:id="rId3"/>
    <p:sldLayoutId id="2147484480" r:id="rId4"/>
    <p:sldLayoutId id="2147484547" r:id="rId5"/>
    <p:sldLayoutId id="2147484467" r:id="rId6"/>
    <p:sldLayoutId id="2147484544" r:id="rId7"/>
    <p:sldLayoutId id="2147484524" r:id="rId8"/>
    <p:sldLayoutId id="2147484545" r:id="rId9"/>
    <p:sldLayoutId id="2147484549" r:id="rId10"/>
    <p:sldLayoutId id="2147484555" r:id="rId11"/>
    <p:sldLayoutId id="2147484556" r:id="rId12"/>
    <p:sldLayoutId id="2147484558" r:id="rId13"/>
    <p:sldLayoutId id="2147484560" r:id="rId14"/>
    <p:sldLayoutId id="2147484561" r:id="rId15"/>
    <p:sldLayoutId id="2147484562" r:id="rId16"/>
    <p:sldLayoutId id="2147484563" r:id="rId17"/>
    <p:sldLayoutId id="2147484579" r:id="rId18"/>
    <p:sldLayoutId id="2147484580" r:id="rId19"/>
    <p:sldLayoutId id="2147484581" r:id="rId20"/>
    <p:sldLayoutId id="2147484582" r:id="rId21"/>
    <p:sldLayoutId id="2147484583" r:id="rId22"/>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600" b="0" kern="1200" cap="none" spc="-84" baseline="0" dirty="0" smtClean="0">
          <a:ln w="3175">
            <a:noFill/>
          </a:ln>
          <a:solidFill>
            <a:schemeClr val="accent1"/>
          </a:solidFill>
          <a:effectLst/>
          <a:latin typeface="Calibri"/>
          <a:ea typeface="+mn-ea"/>
          <a:cs typeface="Calibri"/>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25"/>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25"/>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25"/>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25"/>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18F27-2CC8-493E-B889-E276B0D299B2}"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FEE40-8B11-4D3F-B536-6E4C9FACBCD4}" type="slidenum">
              <a:rPr lang="en-US" smtClean="0"/>
              <a:t>‹#›</a:t>
            </a:fld>
            <a:endParaRPr lang="en-US"/>
          </a:p>
        </p:txBody>
      </p:sp>
    </p:spTree>
    <p:extLst>
      <p:ext uri="{BB962C8B-B14F-4D97-AF65-F5344CB8AC3E}">
        <p14:creationId xmlns:p14="http://schemas.microsoft.com/office/powerpoint/2010/main" val="321567423"/>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Financial Review</a:t>
            </a:r>
            <a:endParaRPr lang="en-US" dirty="0"/>
          </a:p>
        </p:txBody>
      </p:sp>
      <p:sp>
        <p:nvSpPr>
          <p:cNvPr id="7" name="Text Placeholder 6"/>
          <p:cNvSpPr>
            <a:spLocks noGrp="1"/>
          </p:cNvSpPr>
          <p:nvPr>
            <p:ph type="body" sz="quarter" idx="12"/>
          </p:nvPr>
        </p:nvSpPr>
        <p:spPr/>
        <p:txBody>
          <a:bodyPr/>
          <a:lstStyle/>
          <a:p>
            <a:r>
              <a:rPr lang="en-US" dirty="0" smtClean="0"/>
              <a:t>Wendi Gunther - CFO</a:t>
            </a:r>
            <a:endParaRPr lang="en-US" dirty="0"/>
          </a:p>
        </p:txBody>
      </p:sp>
    </p:spTree>
    <p:extLst>
      <p:ext uri="{BB962C8B-B14F-4D97-AF65-F5344CB8AC3E}">
        <p14:creationId xmlns:p14="http://schemas.microsoft.com/office/powerpoint/2010/main" val="2824184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Financial Review</a:t>
            </a:r>
            <a:r>
              <a:rPr lang="en-US" dirty="0" smtClean="0"/>
              <a:t/>
            </a:r>
            <a:br>
              <a:rPr lang="en-US" dirty="0" smtClean="0"/>
            </a:br>
            <a:endParaRPr lang="en-US" dirty="0"/>
          </a:p>
        </p:txBody>
      </p:sp>
      <p:sp>
        <p:nvSpPr>
          <p:cNvPr id="3" name="Content Placeholder 2"/>
          <p:cNvSpPr>
            <a:spLocks noGrp="1"/>
          </p:cNvSpPr>
          <p:nvPr>
            <p:ph sz="quarter" idx="10"/>
          </p:nvPr>
        </p:nvSpPr>
        <p:spPr/>
        <p:txBody>
          <a:bodyPr/>
          <a:lstStyle/>
          <a:p>
            <a:r>
              <a:rPr lang="en-US" sz="2400" b="1" dirty="0" smtClean="0">
                <a:solidFill>
                  <a:schemeClr val="accent3"/>
                </a:solidFill>
              </a:rPr>
              <a:t>WaTech Budget Updates</a:t>
            </a:r>
          </a:p>
          <a:p>
            <a:pPr marL="823989" lvl="1" indent="-342900">
              <a:buClr>
                <a:schemeClr val="accent3"/>
              </a:buClr>
              <a:buFont typeface="Arial" panose="020B0604020202020204" pitchFamily="34" charset="0"/>
              <a:buChar char="•"/>
            </a:pPr>
            <a:r>
              <a:rPr lang="en-US" dirty="0" smtClean="0">
                <a:solidFill>
                  <a:schemeClr val="accent3"/>
                </a:solidFill>
              </a:rPr>
              <a:t>Where we are now</a:t>
            </a:r>
          </a:p>
          <a:p>
            <a:pPr marL="823989" lvl="1" indent="-342900">
              <a:buClr>
                <a:schemeClr val="accent3"/>
              </a:buClr>
              <a:buFont typeface="Arial" panose="020B0604020202020204" pitchFamily="34" charset="0"/>
              <a:buChar char="•"/>
            </a:pPr>
            <a:r>
              <a:rPr lang="en-US" dirty="0" smtClean="0">
                <a:solidFill>
                  <a:schemeClr val="accent3"/>
                </a:solidFill>
              </a:rPr>
              <a:t>Budget Issues</a:t>
            </a:r>
            <a:endParaRPr lang="en-US" dirty="0">
              <a:solidFill>
                <a:schemeClr val="accent3"/>
              </a:solidFill>
            </a:endParaRPr>
          </a:p>
          <a:p>
            <a:pPr marL="823989" lvl="1" indent="-342900">
              <a:buClr>
                <a:schemeClr val="accent3"/>
              </a:buClr>
              <a:buFont typeface="Arial" panose="020B0604020202020204" pitchFamily="34" charset="0"/>
              <a:buChar char="•"/>
            </a:pPr>
            <a:r>
              <a:rPr lang="en-US" dirty="0" smtClean="0">
                <a:solidFill>
                  <a:schemeClr val="accent3"/>
                </a:solidFill>
              </a:rPr>
              <a:t>17-19 Priorities</a:t>
            </a:r>
          </a:p>
          <a:p>
            <a:pPr lvl="0"/>
            <a:endParaRPr lang="en-US" dirty="0" smtClean="0"/>
          </a:p>
          <a:p>
            <a:r>
              <a:rPr lang="en-US" dirty="0"/>
              <a:t> </a:t>
            </a:r>
          </a:p>
          <a:p>
            <a:r>
              <a:rPr lang="en-US" dirty="0"/>
              <a:t> </a:t>
            </a:r>
          </a:p>
        </p:txBody>
      </p:sp>
    </p:spTree>
    <p:extLst>
      <p:ext uri="{BB962C8B-B14F-4D97-AF65-F5344CB8AC3E}">
        <p14:creationId xmlns:p14="http://schemas.microsoft.com/office/powerpoint/2010/main" val="163679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grpSp>
        <p:nvGrpSpPr>
          <p:cNvPr id="39" name="Group 38"/>
          <p:cNvGrpSpPr/>
          <p:nvPr/>
        </p:nvGrpSpPr>
        <p:grpSpPr>
          <a:xfrm>
            <a:off x="78413" y="2833435"/>
            <a:ext cx="11911284" cy="1253068"/>
            <a:chOff x="-1025149" y="2201329"/>
            <a:chExt cx="12281748" cy="1253068"/>
          </a:xfrm>
        </p:grpSpPr>
        <p:grpSp>
          <p:nvGrpSpPr>
            <p:cNvPr id="13" name="Group 12"/>
            <p:cNvGrpSpPr/>
            <p:nvPr/>
          </p:nvGrpSpPr>
          <p:grpSpPr>
            <a:xfrm>
              <a:off x="2513919" y="2319864"/>
              <a:ext cx="753534" cy="1134533"/>
              <a:chOff x="2328333" y="1642534"/>
              <a:chExt cx="753534" cy="1134533"/>
            </a:xfrm>
          </p:grpSpPr>
          <p:cxnSp>
            <p:nvCxnSpPr>
              <p:cNvPr id="11" name="Straight Connector 10"/>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7/15</a:t>
                </a:r>
              </a:p>
            </p:txBody>
          </p:sp>
        </p:grpSp>
        <p:grpSp>
          <p:nvGrpSpPr>
            <p:cNvPr id="14" name="Group 13"/>
            <p:cNvGrpSpPr/>
            <p:nvPr/>
          </p:nvGrpSpPr>
          <p:grpSpPr>
            <a:xfrm>
              <a:off x="3822438" y="2319864"/>
              <a:ext cx="1137501" cy="1134533"/>
              <a:chOff x="1639566" y="1642534"/>
              <a:chExt cx="1137501" cy="1134533"/>
            </a:xfrm>
          </p:grpSpPr>
          <p:cxnSp>
            <p:nvCxnSpPr>
              <p:cNvPr id="15" name="Straight Connector 14"/>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39566"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7/16</a:t>
                </a:r>
              </a:p>
            </p:txBody>
          </p:sp>
        </p:grpSp>
        <p:grpSp>
          <p:nvGrpSpPr>
            <p:cNvPr id="17" name="Group 16"/>
            <p:cNvGrpSpPr/>
            <p:nvPr/>
          </p:nvGrpSpPr>
          <p:grpSpPr>
            <a:xfrm>
              <a:off x="6508491" y="2319864"/>
              <a:ext cx="753534" cy="1134533"/>
              <a:chOff x="2328333" y="1642534"/>
              <a:chExt cx="753534" cy="1134533"/>
            </a:xfrm>
          </p:grpSpPr>
          <p:cxnSp>
            <p:nvCxnSpPr>
              <p:cNvPr id="18" name="Straight Connector 17"/>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7/17</a:t>
                </a:r>
              </a:p>
            </p:txBody>
          </p:sp>
        </p:grpSp>
        <p:grpSp>
          <p:nvGrpSpPr>
            <p:cNvPr id="20" name="Group 19"/>
            <p:cNvGrpSpPr/>
            <p:nvPr/>
          </p:nvGrpSpPr>
          <p:grpSpPr>
            <a:xfrm>
              <a:off x="8505777" y="2319864"/>
              <a:ext cx="753534" cy="1134533"/>
              <a:chOff x="2328333" y="1642534"/>
              <a:chExt cx="753534" cy="1134533"/>
            </a:xfrm>
          </p:grpSpPr>
          <p:cxnSp>
            <p:nvCxnSpPr>
              <p:cNvPr id="21" name="Straight Connector 20"/>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7/18</a:t>
                </a:r>
              </a:p>
            </p:txBody>
          </p:sp>
        </p:grpSp>
        <p:grpSp>
          <p:nvGrpSpPr>
            <p:cNvPr id="24" name="Group 23"/>
            <p:cNvGrpSpPr/>
            <p:nvPr/>
          </p:nvGrpSpPr>
          <p:grpSpPr>
            <a:xfrm>
              <a:off x="10503065" y="2319864"/>
              <a:ext cx="753534" cy="1134533"/>
              <a:chOff x="2328333" y="1642534"/>
              <a:chExt cx="753534" cy="1134533"/>
            </a:xfrm>
          </p:grpSpPr>
          <p:cxnSp>
            <p:nvCxnSpPr>
              <p:cNvPr id="25" name="Straight Connector 24"/>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7/19</a:t>
                </a:r>
              </a:p>
            </p:txBody>
          </p:sp>
        </p:grpSp>
        <p:grpSp>
          <p:nvGrpSpPr>
            <p:cNvPr id="28" name="Group 27"/>
            <p:cNvGrpSpPr/>
            <p:nvPr/>
          </p:nvGrpSpPr>
          <p:grpSpPr>
            <a:xfrm>
              <a:off x="516633" y="2319864"/>
              <a:ext cx="753534" cy="1134533"/>
              <a:chOff x="2328333" y="1642534"/>
              <a:chExt cx="753534" cy="1134533"/>
            </a:xfrm>
          </p:grpSpPr>
          <p:cxnSp>
            <p:nvCxnSpPr>
              <p:cNvPr id="29" name="Straight Connector 28"/>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7/14</a:t>
                </a:r>
              </a:p>
            </p:txBody>
          </p:sp>
        </p:grpSp>
        <p:sp>
          <p:nvSpPr>
            <p:cNvPr id="31" name="Right Bracket 30"/>
            <p:cNvSpPr/>
            <p:nvPr/>
          </p:nvSpPr>
          <p:spPr>
            <a:xfrm rot="16200000">
              <a:off x="723218" y="496917"/>
              <a:ext cx="491067" cy="3987802"/>
            </a:xfrm>
            <a:prstGeom prst="righ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ight Bracket 31"/>
            <p:cNvSpPr/>
            <p:nvPr/>
          </p:nvSpPr>
          <p:spPr>
            <a:xfrm rot="16200000">
              <a:off x="4735316" y="488448"/>
              <a:ext cx="491067" cy="3987802"/>
            </a:xfrm>
            <a:prstGeom prst="righ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ight Bracket 32"/>
            <p:cNvSpPr/>
            <p:nvPr/>
          </p:nvSpPr>
          <p:spPr>
            <a:xfrm rot="16200000">
              <a:off x="8687229" y="452962"/>
              <a:ext cx="491067" cy="3987802"/>
            </a:xfrm>
            <a:prstGeom prst="righ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TextBox 35"/>
          <p:cNvSpPr txBox="1"/>
          <p:nvPr/>
        </p:nvSpPr>
        <p:spPr>
          <a:xfrm>
            <a:off x="1040507" y="2297236"/>
            <a:ext cx="19641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gradFill>
                  <a:gsLst>
                    <a:gs pos="2917">
                      <a:schemeClr val="tx1"/>
                    </a:gs>
                    <a:gs pos="30000">
                      <a:schemeClr val="tx1"/>
                    </a:gs>
                  </a:gsLst>
                  <a:lin ang="5400000" scaled="0"/>
                </a:gradFill>
              </a:rPr>
              <a:t>13 - 15</a:t>
            </a:r>
          </a:p>
        </p:txBody>
      </p:sp>
      <p:sp>
        <p:nvSpPr>
          <p:cNvPr id="37" name="TextBox 36"/>
          <p:cNvSpPr txBox="1"/>
          <p:nvPr/>
        </p:nvSpPr>
        <p:spPr>
          <a:xfrm>
            <a:off x="4966469" y="2330881"/>
            <a:ext cx="19641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gradFill>
                  <a:gsLst>
                    <a:gs pos="2917">
                      <a:schemeClr val="tx1"/>
                    </a:gs>
                    <a:gs pos="30000">
                      <a:schemeClr val="tx1"/>
                    </a:gs>
                  </a:gsLst>
                  <a:lin ang="5400000" scaled="0"/>
                </a:gradFill>
              </a:rPr>
              <a:t>15 - 17</a:t>
            </a:r>
          </a:p>
        </p:txBody>
      </p:sp>
      <p:sp>
        <p:nvSpPr>
          <p:cNvPr id="38" name="TextBox 37"/>
          <p:cNvSpPr txBox="1"/>
          <p:nvPr/>
        </p:nvSpPr>
        <p:spPr>
          <a:xfrm>
            <a:off x="8849036" y="2267863"/>
            <a:ext cx="19641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gradFill>
                  <a:gsLst>
                    <a:gs pos="2917">
                      <a:schemeClr val="tx1"/>
                    </a:gs>
                    <a:gs pos="30000">
                      <a:schemeClr val="tx1"/>
                    </a:gs>
                  </a:gsLst>
                  <a:lin ang="5400000" scaled="0"/>
                </a:gradFill>
              </a:rPr>
              <a:t>17 - 19</a:t>
            </a:r>
          </a:p>
        </p:txBody>
      </p:sp>
      <p:sp>
        <p:nvSpPr>
          <p:cNvPr id="40" name="TextBox 39"/>
          <p:cNvSpPr txBox="1"/>
          <p:nvPr/>
        </p:nvSpPr>
        <p:spPr>
          <a:xfrm>
            <a:off x="1635159" y="3451788"/>
            <a:ext cx="547634"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                           -$17.8m</a:t>
            </a:r>
          </a:p>
        </p:txBody>
      </p:sp>
      <p:sp>
        <p:nvSpPr>
          <p:cNvPr id="41" name="TextBox 40"/>
          <p:cNvSpPr txBox="1"/>
          <p:nvPr/>
        </p:nvSpPr>
        <p:spPr>
          <a:xfrm>
            <a:off x="3632445" y="3451788"/>
            <a:ext cx="547634"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                            -$9.9m</a:t>
            </a:r>
          </a:p>
        </p:txBody>
      </p:sp>
      <p:grpSp>
        <p:nvGrpSpPr>
          <p:cNvPr id="54" name="Group 53"/>
          <p:cNvGrpSpPr/>
          <p:nvPr/>
        </p:nvGrpSpPr>
        <p:grpSpPr>
          <a:xfrm>
            <a:off x="5760238" y="2939671"/>
            <a:ext cx="2235200" cy="3214044"/>
            <a:chOff x="5629731" y="3450976"/>
            <a:chExt cx="2235200" cy="2665843"/>
          </a:xfrm>
        </p:grpSpPr>
        <p:sp>
          <p:nvSpPr>
            <p:cNvPr id="42" name="TextBox 41"/>
            <p:cNvSpPr txBox="1"/>
            <p:nvPr/>
          </p:nvSpPr>
          <p:spPr>
            <a:xfrm>
              <a:off x="5629731" y="3450976"/>
              <a:ext cx="547634"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                 </a:t>
              </a:r>
              <a:r>
                <a:rPr lang="en-US" sz="2000" b="1" spc="-70" dirty="0" smtClean="0">
                  <a:solidFill>
                    <a:srgbClr val="FF0000"/>
                  </a:solidFill>
                </a:rPr>
                <a:t>-$13.1 (Nov)</a:t>
              </a:r>
            </a:p>
            <a:p>
              <a:pPr algn="ctr">
                <a:spcAft>
                  <a:spcPts val="600"/>
                </a:spcAft>
                <a:buSzPct val="70000"/>
              </a:pPr>
              <a:r>
                <a:rPr lang="en-US" sz="2000" b="1" spc="-70" dirty="0" smtClean="0">
                  <a:solidFill>
                    <a:srgbClr val="FF0000"/>
                  </a:solidFill>
                </a:rPr>
                <a:t>                      -$8.9 (Jan)</a:t>
              </a:r>
            </a:p>
            <a:p>
              <a:pPr algn="ctr">
                <a:spcAft>
                  <a:spcPts val="600"/>
                </a:spcAft>
                <a:buSzPct val="70000"/>
              </a:pPr>
              <a:r>
                <a:rPr lang="en-US" sz="2000" b="1" spc="-70" dirty="0" smtClean="0">
                  <a:solidFill>
                    <a:srgbClr val="FF0000"/>
                  </a:solidFill>
                </a:rPr>
                <a:t>                              -$5.7 (Mar close)</a:t>
              </a:r>
            </a:p>
          </p:txBody>
        </p:sp>
        <p:grpSp>
          <p:nvGrpSpPr>
            <p:cNvPr id="47" name="Group 46"/>
            <p:cNvGrpSpPr/>
            <p:nvPr/>
          </p:nvGrpSpPr>
          <p:grpSpPr>
            <a:xfrm>
              <a:off x="5629731" y="4679114"/>
              <a:ext cx="2235200" cy="1437705"/>
              <a:chOff x="5629731" y="4679114"/>
              <a:chExt cx="2235200" cy="1437705"/>
            </a:xfrm>
          </p:grpSpPr>
          <p:sp>
            <p:nvSpPr>
              <p:cNvPr id="45" name="Down Arrow 44"/>
              <p:cNvSpPr/>
              <p:nvPr/>
            </p:nvSpPr>
            <p:spPr bwMode="auto">
              <a:xfrm rot="10800000">
                <a:off x="6223585" y="4679114"/>
                <a:ext cx="1069096" cy="896092"/>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TextBox 45"/>
              <p:cNvSpPr txBox="1"/>
              <p:nvPr/>
            </p:nvSpPr>
            <p:spPr>
              <a:xfrm>
                <a:off x="5629731" y="5549553"/>
                <a:ext cx="2235200" cy="567266"/>
              </a:xfrm>
              <a:prstGeom prst="rect">
                <a:avLst/>
              </a:prstGeom>
              <a:noFill/>
            </p:spPr>
            <p:txBody>
              <a:bodyPr wrap="none" lIns="182880" tIns="146304" rIns="182880" bIns="146304" rtlCol="0">
                <a:noAutofit/>
              </a:bodyPr>
              <a:lstStyle/>
              <a:p>
                <a:pPr algn="ctr">
                  <a:spcAft>
                    <a:spcPts val="600"/>
                  </a:spcAft>
                  <a:buSzPct val="70000"/>
                </a:pPr>
                <a:r>
                  <a:rPr lang="en-US" sz="2000" b="1" spc="-70" dirty="0" smtClean="0">
                    <a:solidFill>
                      <a:srgbClr val="FF0000"/>
                    </a:solidFill>
                  </a:rPr>
                  <a:t>FY17 Current Projection</a:t>
                </a:r>
              </a:p>
              <a:p>
                <a:pPr algn="ctr">
                  <a:spcAft>
                    <a:spcPts val="600"/>
                  </a:spcAft>
                  <a:buSzPct val="70000"/>
                </a:pPr>
                <a:r>
                  <a:rPr lang="en-US" sz="1800" spc="-70" dirty="0" smtClean="0">
                    <a:solidFill>
                      <a:srgbClr val="FF0000"/>
                    </a:solidFill>
                  </a:rPr>
                  <a:t>What are we doing today</a:t>
                </a:r>
                <a:endParaRPr lang="en-US" sz="2400" spc="-70" dirty="0" smtClean="0">
                  <a:solidFill>
                    <a:srgbClr val="FF0000"/>
                  </a:solidFill>
                </a:endParaRPr>
              </a:p>
            </p:txBody>
          </p:sp>
        </p:grpSp>
      </p:grpSp>
      <p:grpSp>
        <p:nvGrpSpPr>
          <p:cNvPr id="53" name="Group 52"/>
          <p:cNvGrpSpPr/>
          <p:nvPr/>
        </p:nvGrpSpPr>
        <p:grpSpPr>
          <a:xfrm>
            <a:off x="7043033" y="3582053"/>
            <a:ext cx="6096000" cy="2769009"/>
            <a:chOff x="6966151" y="3577754"/>
            <a:chExt cx="6096000" cy="2769009"/>
          </a:xfrm>
        </p:grpSpPr>
        <p:grpSp>
          <p:nvGrpSpPr>
            <p:cNvPr id="52" name="Group 51"/>
            <p:cNvGrpSpPr/>
            <p:nvPr/>
          </p:nvGrpSpPr>
          <p:grpSpPr>
            <a:xfrm>
              <a:off x="7873356" y="3577754"/>
              <a:ext cx="3180368" cy="2374315"/>
              <a:chOff x="7873356" y="3577754"/>
              <a:chExt cx="3180368" cy="2374315"/>
            </a:xfrm>
          </p:grpSpPr>
          <p:sp>
            <p:nvSpPr>
              <p:cNvPr id="43" name="TextBox 42"/>
              <p:cNvSpPr txBox="1"/>
              <p:nvPr/>
            </p:nvSpPr>
            <p:spPr>
              <a:xfrm>
                <a:off x="8818524" y="3577754"/>
                <a:ext cx="22352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Durable Fix</a:t>
                </a:r>
              </a:p>
            </p:txBody>
          </p:sp>
          <p:grpSp>
            <p:nvGrpSpPr>
              <p:cNvPr id="48" name="Group 47"/>
              <p:cNvGrpSpPr/>
              <p:nvPr/>
            </p:nvGrpSpPr>
            <p:grpSpPr>
              <a:xfrm>
                <a:off x="7873356" y="4145020"/>
                <a:ext cx="2329121" cy="1807049"/>
                <a:chOff x="4884078" y="4119619"/>
                <a:chExt cx="2329121" cy="1807049"/>
              </a:xfrm>
            </p:grpSpPr>
            <p:sp>
              <p:nvSpPr>
                <p:cNvPr id="49" name="Down Arrow 48"/>
                <p:cNvSpPr/>
                <p:nvPr/>
              </p:nvSpPr>
              <p:spPr bwMode="auto">
                <a:xfrm rot="10800000">
                  <a:off x="6165707" y="4119619"/>
                  <a:ext cx="1047492" cy="1075267"/>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nvSpPr>
              <p:spPr>
                <a:xfrm>
                  <a:off x="4884078" y="5359402"/>
                  <a:ext cx="2235200" cy="567266"/>
                </a:xfrm>
                <a:prstGeom prst="rect">
                  <a:avLst/>
                </a:prstGeom>
                <a:noFill/>
              </p:spPr>
              <p:txBody>
                <a:bodyPr wrap="none" lIns="182880" tIns="146304" rIns="182880" bIns="146304" rtlCol="0">
                  <a:noAutofit/>
                </a:bodyPr>
                <a:lstStyle/>
                <a:p>
                  <a:pPr algn="ctr">
                    <a:spcAft>
                      <a:spcPts val="600"/>
                    </a:spcAft>
                    <a:buSzPct val="70000"/>
                  </a:pPr>
                  <a:endParaRPr lang="en-US" sz="2400" b="1" spc="-70" dirty="0" smtClean="0">
                    <a:solidFill>
                      <a:srgbClr val="FF0000"/>
                    </a:solidFill>
                  </a:endParaRPr>
                </a:p>
              </p:txBody>
            </p:sp>
          </p:grpSp>
        </p:grpSp>
        <p:sp>
          <p:nvSpPr>
            <p:cNvPr id="51" name="Rectangle 50"/>
            <p:cNvSpPr/>
            <p:nvPr/>
          </p:nvSpPr>
          <p:spPr>
            <a:xfrm>
              <a:off x="6966151" y="5592710"/>
              <a:ext cx="6096000" cy="754053"/>
            </a:xfrm>
            <a:prstGeom prst="rect">
              <a:avLst/>
            </a:prstGeom>
          </p:spPr>
          <p:txBody>
            <a:bodyPr>
              <a:spAutoFit/>
            </a:bodyPr>
            <a:lstStyle/>
            <a:p>
              <a:pPr algn="ctr">
                <a:spcAft>
                  <a:spcPts val="600"/>
                </a:spcAft>
                <a:buSzPct val="70000"/>
              </a:pPr>
              <a:r>
                <a:rPr lang="en-US" sz="2000" b="1" spc="-70" dirty="0" smtClean="0">
                  <a:solidFill>
                    <a:srgbClr val="FF0000"/>
                  </a:solidFill>
                </a:rPr>
                <a:t>Coming Budget</a:t>
              </a:r>
            </a:p>
            <a:p>
              <a:pPr algn="ctr">
                <a:spcAft>
                  <a:spcPts val="600"/>
                </a:spcAft>
                <a:buSzPct val="70000"/>
              </a:pPr>
              <a:r>
                <a:rPr lang="en-US" sz="1800" spc="-70" dirty="0" smtClean="0">
                  <a:solidFill>
                    <a:srgbClr val="FF0000"/>
                  </a:solidFill>
                </a:rPr>
                <a:t>What can we do in </a:t>
              </a:r>
              <a:r>
                <a:rPr lang="en-US" sz="1800" spc="-70" smtClean="0">
                  <a:solidFill>
                    <a:srgbClr val="FF0000"/>
                  </a:solidFill>
                </a:rPr>
                <a:t>17-19 </a:t>
              </a:r>
              <a:endParaRPr lang="en-US" sz="1800" spc="-70" dirty="0">
                <a:solidFill>
                  <a:srgbClr val="FF0000"/>
                </a:solidFill>
              </a:endParaRPr>
            </a:p>
          </p:txBody>
        </p:sp>
      </p:grpSp>
      <p:pic>
        <p:nvPicPr>
          <p:cNvPr id="55" name="Picture 54" descr="WaTech-FINAL-LOGO-2015.png"/>
          <p:cNvPicPr>
            <a:picLocks noChangeAspect="1"/>
          </p:cNvPicPr>
          <p:nvPr/>
        </p:nvPicPr>
        <p:blipFill rotWithShape="1">
          <a:blip r:embed="rId3">
            <a:extLst>
              <a:ext uri="{28A0092B-C50C-407E-A947-70E740481C1C}">
                <a14:useLocalDpi xmlns:a14="http://schemas.microsoft.com/office/drawing/2010/main" val="0"/>
              </a:ext>
            </a:extLst>
          </a:blip>
          <a:srcRect b="31684"/>
          <a:stretch/>
        </p:blipFill>
        <p:spPr>
          <a:xfrm>
            <a:off x="1955884" y="1610287"/>
            <a:ext cx="1988782" cy="497010"/>
          </a:xfrm>
          <a:prstGeom prst="rect">
            <a:avLst/>
          </a:prstGeom>
        </p:spPr>
      </p:pic>
    </p:spTree>
    <p:extLst>
      <p:ext uri="{BB962C8B-B14F-4D97-AF65-F5344CB8AC3E}">
        <p14:creationId xmlns:p14="http://schemas.microsoft.com/office/powerpoint/2010/main" val="1248619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sz="quarter" idx="10"/>
          </p:nvPr>
        </p:nvSpPr>
        <p:spPr>
          <a:xfrm>
            <a:off x="516633" y="1237748"/>
            <a:ext cx="11043043" cy="4600344"/>
          </a:xfrm>
        </p:spPr>
        <p:txBody>
          <a:bodyPr/>
          <a:lstStyle/>
          <a:p>
            <a:pPr algn="ctr">
              <a:lnSpc>
                <a:spcPct val="100000"/>
              </a:lnSpc>
            </a:pPr>
            <a:r>
              <a:rPr lang="en-US" sz="2800" dirty="0" smtClean="0"/>
              <a:t>As of our March projections, we will meet OFM’s Fiscal Year 2017 target that our fund 458 expenditure allotment decrease by </a:t>
            </a:r>
          </a:p>
          <a:p>
            <a:pPr algn="ctr">
              <a:lnSpc>
                <a:spcPct val="100000"/>
              </a:lnSpc>
            </a:pPr>
            <a:r>
              <a:rPr lang="en-US" sz="2800" dirty="0" smtClean="0"/>
              <a:t>$5.4 million!</a:t>
            </a:r>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84" y="3004065"/>
            <a:ext cx="3178689" cy="2801446"/>
          </a:xfrm>
          <a:prstGeom prst="rect">
            <a:avLst/>
          </a:prstGeom>
        </p:spPr>
      </p:pic>
    </p:spTree>
    <p:extLst>
      <p:ext uri="{BB962C8B-B14F-4D97-AF65-F5344CB8AC3E}">
        <p14:creationId xmlns:p14="http://schemas.microsoft.com/office/powerpoint/2010/main" val="39020529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going forward?</a:t>
            </a:r>
            <a:endParaRPr lang="en-US" sz="3200" dirty="0"/>
          </a:p>
        </p:txBody>
      </p:sp>
      <p:graphicFrame>
        <p:nvGraphicFramePr>
          <p:cNvPr id="7" name="Diagram 6"/>
          <p:cNvGraphicFramePr/>
          <p:nvPr>
            <p:extLst/>
          </p:nvPr>
        </p:nvGraphicFramePr>
        <p:xfrm>
          <a:off x="6053957" y="1529925"/>
          <a:ext cx="5707119" cy="380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 y="1080093"/>
            <a:ext cx="6211612" cy="4705852"/>
          </a:xfrm>
          <a:prstGeom prst="rect">
            <a:avLst/>
          </a:prstGeom>
          <a:noFill/>
        </p:spPr>
        <p:txBody>
          <a:bodyPr wrap="square" lIns="182880" tIns="146304" rIns="182880" bIns="146304" rtlCol="0">
            <a:noAutofit/>
          </a:bodyPr>
          <a:lstStyle/>
          <a:p>
            <a:pPr marL="823989" lvl="1" indent="-342900">
              <a:lnSpc>
                <a:spcPct val="100000"/>
              </a:lnSpc>
              <a:buFont typeface="Arial" panose="020B0604020202020204" pitchFamily="34" charset="0"/>
              <a:buChar char="•"/>
            </a:pPr>
            <a:r>
              <a:rPr lang="en-US" sz="1600" dirty="0">
                <a:solidFill>
                  <a:srgbClr val="0C3A69"/>
                </a:solidFill>
                <a:cs typeface="Trebuchet MS"/>
              </a:rPr>
              <a:t>To meet our FY17 </a:t>
            </a:r>
            <a:r>
              <a:rPr lang="en-US" sz="1600" dirty="0" smtClean="0">
                <a:solidFill>
                  <a:srgbClr val="0C3A69"/>
                </a:solidFill>
                <a:cs typeface="Trebuchet MS"/>
              </a:rPr>
              <a:t>target, </a:t>
            </a:r>
            <a:r>
              <a:rPr lang="en-US" sz="1600" dirty="0">
                <a:solidFill>
                  <a:srgbClr val="0C3A69"/>
                </a:solidFill>
                <a:cs typeface="Trebuchet MS"/>
              </a:rPr>
              <a:t>it included </a:t>
            </a:r>
            <a:r>
              <a:rPr lang="en-US" sz="1600" dirty="0" smtClean="0">
                <a:solidFill>
                  <a:srgbClr val="0C3A69"/>
                </a:solidFill>
                <a:cs typeface="Trebuchet MS"/>
              </a:rPr>
              <a:t>a large amount of </a:t>
            </a:r>
            <a:r>
              <a:rPr lang="en-US" sz="1600" dirty="0">
                <a:solidFill>
                  <a:srgbClr val="0C3A69"/>
                </a:solidFill>
                <a:cs typeface="Trebuchet MS"/>
              </a:rPr>
              <a:t>deferrals (in some cases, we’ll be paying the same vendor 2x this next year)</a:t>
            </a:r>
          </a:p>
          <a:p>
            <a:pPr marL="823989" lvl="1" indent="-342900">
              <a:lnSpc>
                <a:spcPct val="100000"/>
              </a:lnSpc>
              <a:buFont typeface="Arial" panose="020B0604020202020204" pitchFamily="34" charset="0"/>
              <a:buChar char="•"/>
            </a:pPr>
            <a:r>
              <a:rPr lang="en-US" sz="1600" dirty="0">
                <a:solidFill>
                  <a:srgbClr val="0C3A69"/>
                </a:solidFill>
                <a:cs typeface="Trebuchet MS"/>
              </a:rPr>
              <a:t>The network allocation will help alleviate this </a:t>
            </a:r>
            <a:endParaRPr lang="en-US" sz="1600" dirty="0" smtClean="0">
              <a:solidFill>
                <a:srgbClr val="0C3A69"/>
              </a:solidFill>
              <a:cs typeface="Trebuchet MS"/>
            </a:endParaRPr>
          </a:p>
          <a:p>
            <a:pPr marL="823989" lvl="1" indent="-342900">
              <a:lnSpc>
                <a:spcPct val="100000"/>
              </a:lnSpc>
              <a:buFont typeface="Arial" panose="020B0604020202020204" pitchFamily="34" charset="0"/>
              <a:buChar char="•"/>
            </a:pPr>
            <a:r>
              <a:rPr lang="en-US" sz="1600" dirty="0" smtClean="0">
                <a:solidFill>
                  <a:srgbClr val="0C3A69"/>
                </a:solidFill>
                <a:cs typeface="Trebuchet MS"/>
              </a:rPr>
              <a:t>But </a:t>
            </a:r>
            <a:r>
              <a:rPr lang="en-US" sz="1600" dirty="0">
                <a:solidFill>
                  <a:srgbClr val="0C3A69"/>
                </a:solidFill>
                <a:cs typeface="Trebuchet MS"/>
              </a:rPr>
              <a:t>we also expect some cuts in the enacted budget……</a:t>
            </a:r>
          </a:p>
          <a:p>
            <a:pPr lvl="1" indent="0">
              <a:lnSpc>
                <a:spcPct val="100000"/>
              </a:lnSpc>
              <a:buNone/>
            </a:pPr>
            <a:endParaRPr lang="en-US" sz="1600" dirty="0">
              <a:solidFill>
                <a:srgbClr val="0C3A69"/>
              </a:solidFill>
              <a:cs typeface="Trebuchet MS"/>
            </a:endParaRPr>
          </a:p>
          <a:p>
            <a:pPr>
              <a:lnSpc>
                <a:spcPct val="100000"/>
              </a:lnSpc>
            </a:pPr>
            <a:r>
              <a:rPr lang="en-US" sz="1600" dirty="0"/>
              <a:t>There is still much to be done….</a:t>
            </a:r>
          </a:p>
          <a:p>
            <a:pPr marL="823989" lvl="1" indent="-342900">
              <a:lnSpc>
                <a:spcPct val="100000"/>
              </a:lnSpc>
              <a:buFont typeface="Arial" panose="020B0604020202020204" pitchFamily="34" charset="0"/>
              <a:buChar char="•"/>
            </a:pPr>
            <a:r>
              <a:rPr lang="en-US" sz="1600" dirty="0">
                <a:solidFill>
                  <a:srgbClr val="0C3A69"/>
                </a:solidFill>
                <a:cs typeface="Trebuchet MS"/>
              </a:rPr>
              <a:t>Continued evaluations to do to see if our services can be cost recoverable (rate increase work, 2018 Supplemental budget asks, shut-down of some services…)</a:t>
            </a:r>
          </a:p>
          <a:p>
            <a:pPr marL="823989" lvl="1" indent="-342900">
              <a:lnSpc>
                <a:spcPct val="100000"/>
              </a:lnSpc>
              <a:buFont typeface="Arial" panose="020B0604020202020204" pitchFamily="34" charset="0"/>
              <a:buChar char="•"/>
            </a:pPr>
            <a:r>
              <a:rPr lang="en-US" sz="1600" dirty="0">
                <a:solidFill>
                  <a:srgbClr val="0C3A69"/>
                </a:solidFill>
                <a:cs typeface="Trebuchet MS"/>
              </a:rPr>
              <a:t>Budget staff working with service owners on estimates of revenue and expenditures</a:t>
            </a:r>
          </a:p>
          <a:p>
            <a:pPr>
              <a:lnSpc>
                <a:spcPct val="100000"/>
              </a:lnSpc>
            </a:pPr>
            <a:endParaRPr lang="en-US" sz="1600" dirty="0"/>
          </a:p>
          <a:p>
            <a:pPr>
              <a:lnSpc>
                <a:spcPct val="100000"/>
              </a:lnSpc>
            </a:pPr>
            <a:r>
              <a:rPr lang="en-US" sz="1600" dirty="0"/>
              <a:t>Goal: </a:t>
            </a:r>
          </a:p>
          <a:p>
            <a:pPr marL="823989" lvl="1" indent="-342900">
              <a:lnSpc>
                <a:spcPct val="100000"/>
              </a:lnSpc>
              <a:buFont typeface="Arial" panose="020B0604020202020204" pitchFamily="34" charset="0"/>
              <a:buChar char="•"/>
            </a:pPr>
            <a:r>
              <a:rPr lang="en-US" sz="1600" dirty="0" smtClean="0">
                <a:solidFill>
                  <a:srgbClr val="0C3A69"/>
                </a:solidFill>
                <a:cs typeface="Trebuchet MS"/>
              </a:rPr>
              <a:t>Get support </a:t>
            </a:r>
            <a:r>
              <a:rPr lang="en-US" sz="1600" dirty="0">
                <a:solidFill>
                  <a:srgbClr val="0C3A69"/>
                </a:solidFill>
                <a:cs typeface="Trebuchet MS"/>
              </a:rPr>
              <a:t>in those tough areas (SDC, mainframe)</a:t>
            </a:r>
          </a:p>
        </p:txBody>
      </p:sp>
    </p:spTree>
    <p:extLst>
      <p:ext uri="{BB962C8B-B14F-4D97-AF65-F5344CB8AC3E}">
        <p14:creationId xmlns:p14="http://schemas.microsoft.com/office/powerpoint/2010/main" val="335109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15-17 as compared to 17-19</a:t>
            </a:r>
            <a:br>
              <a:rPr lang="en-US" dirty="0" smtClean="0"/>
            </a:br>
            <a:r>
              <a:rPr lang="en-US" sz="2800" dirty="0" smtClean="0"/>
              <a:t>Revenue and Expenditure Variance by</a:t>
            </a:r>
            <a:br>
              <a:rPr lang="en-US" sz="2800" dirty="0" smtClean="0"/>
            </a:br>
            <a:r>
              <a:rPr lang="en-US" sz="2800" dirty="0" smtClean="0"/>
              <a:t>Major Cost areas (rough estimates)</a:t>
            </a:r>
            <a:endParaRPr lang="en-US" sz="2800" dirty="0"/>
          </a:p>
        </p:txBody>
      </p:sp>
      <p:sp>
        <p:nvSpPr>
          <p:cNvPr id="4" name="Content Placeholder 2"/>
          <p:cNvSpPr txBox="1">
            <a:spLocks/>
          </p:cNvSpPr>
          <p:nvPr/>
        </p:nvSpPr>
        <p:spPr>
          <a:xfrm>
            <a:off x="908714" y="1705808"/>
            <a:ext cx="9878197" cy="3844674"/>
          </a:xfrm>
          <a:prstGeom prst="rect">
            <a:avLst/>
          </a:prstGeom>
        </p:spPr>
        <p:style>
          <a:lnRef idx="2">
            <a:schemeClr val="accent2"/>
          </a:lnRef>
          <a:fillRef idx="1">
            <a:schemeClr val="lt1"/>
          </a:fillRef>
          <a:effectRef idx="0">
            <a:schemeClr val="accent2"/>
          </a:effectRef>
          <a:fontRef idx="minor">
            <a:schemeClr val="dk1"/>
          </a:fontRef>
        </p:style>
        <p:txBody>
          <a:bodyPr vert="horz" lIns="131669" tIns="65834" rIns="131669" bIns="65834"/>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559" kern="1200" spc="0" baseline="0">
                <a:solidFill>
                  <a:srgbClr val="0C3A69"/>
                </a:solidFill>
                <a:latin typeface="+mn-lt"/>
                <a:ea typeface="+mn-ea"/>
                <a:cs typeface="+mn-cs"/>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400" kern="1200" spc="0" baseline="0">
                <a:solidFill>
                  <a:schemeClr val="dk1"/>
                </a:solidFill>
                <a:latin typeface="+mn-lt"/>
                <a:ea typeface="+mn-ea"/>
                <a:cs typeface="+mn-cs"/>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000" kern="1200" spc="0" baseline="0">
                <a:solidFill>
                  <a:schemeClr val="dk1"/>
                </a:solidFill>
                <a:latin typeface="+mn-lt"/>
                <a:ea typeface="+mn-ea"/>
                <a:cs typeface="+mn-cs"/>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800" kern="1200" spc="0" baseline="0">
                <a:solidFill>
                  <a:schemeClr val="dk1"/>
                </a:solidFill>
                <a:latin typeface="+mn-lt"/>
                <a:ea typeface="+mn-ea"/>
                <a:cs typeface="+mn-cs"/>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600" kern="1200" spc="0" baseline="0">
                <a:solidFill>
                  <a:schemeClr val="dk1"/>
                </a:solidFill>
                <a:latin typeface="+mn-lt"/>
                <a:ea typeface="+mn-ea"/>
                <a:cs typeface="+mn-cs"/>
              </a:defRPr>
            </a:lvl5pPr>
            <a:lvl6pPr marL="2112310"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640080" lvl="1" indent="0">
              <a:lnSpc>
                <a:spcPct val="150000"/>
              </a:lnSpc>
              <a:spcBef>
                <a:spcPts val="0"/>
              </a:spcBef>
              <a:buClr>
                <a:schemeClr val="accent2">
                  <a:lumMod val="60000"/>
                  <a:lumOff val="40000"/>
                </a:schemeClr>
              </a:buClr>
              <a:buNone/>
            </a:pPr>
            <a:r>
              <a:rPr lang="en-US" sz="1800" b="1" dirty="0" smtClean="0">
                <a:solidFill>
                  <a:schemeClr val="accent6">
                    <a:lumMod val="50000"/>
                  </a:schemeClr>
                </a:solidFill>
              </a:rPr>
              <a:t>						      	</a:t>
            </a:r>
            <a:endParaRPr lang="en-US" sz="2000" dirty="0" smtClean="0"/>
          </a:p>
          <a:p>
            <a:pPr>
              <a:buClr>
                <a:schemeClr val="accent2">
                  <a:lumMod val="60000"/>
                  <a:lumOff val="40000"/>
                </a:schemeClr>
              </a:buClr>
            </a:pPr>
            <a:endParaRPr lang="en-US" dirty="0" smtClean="0">
              <a:latin typeface="+mj-lt"/>
            </a:endParaRPr>
          </a:p>
          <a:p>
            <a:r>
              <a:rPr lang="en-US" dirty="0" smtClean="0">
                <a:latin typeface="+mj-lt"/>
              </a:rPr>
              <a:t> </a:t>
            </a:r>
          </a:p>
          <a:p>
            <a:r>
              <a:rPr lang="en-US" dirty="0" smtClean="0"/>
              <a:t> </a:t>
            </a:r>
            <a:endParaRPr lang="en-US" dirty="0"/>
          </a:p>
        </p:txBody>
      </p:sp>
      <p:sp>
        <p:nvSpPr>
          <p:cNvPr id="5" name="Rounded Rectangle 4"/>
          <p:cNvSpPr/>
          <p:nvPr/>
        </p:nvSpPr>
        <p:spPr bwMode="auto">
          <a:xfrm>
            <a:off x="989704" y="2089673"/>
            <a:ext cx="9720337" cy="481405"/>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FY16 Actual and17 Projected</a:t>
            </a:r>
          </a:p>
          <a:p>
            <a:pPr algn="ctr" defTabSz="932472" fontAlgn="base">
              <a:lnSpc>
                <a:spcPct val="90000"/>
              </a:lnSpc>
              <a:spcBef>
                <a:spcPct val="0"/>
              </a:spcBef>
              <a:spcAft>
                <a:spcPct val="0"/>
              </a:spcAft>
            </a:pP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6" name="Rounded Rectangle 5"/>
          <p:cNvSpPr/>
          <p:nvPr/>
        </p:nvSpPr>
        <p:spPr bwMode="auto">
          <a:xfrm>
            <a:off x="5066385" y="2752795"/>
            <a:ext cx="2144584"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Security</a:t>
            </a:r>
          </a:p>
          <a:p>
            <a:pPr algn="ctr" defTabSz="932472" fontAlgn="base">
              <a:lnSpc>
                <a:spcPct val="90000"/>
              </a:lnSpc>
              <a:spcBef>
                <a:spcPct val="0"/>
              </a:spcBef>
              <a:spcAft>
                <a:spcPct val="0"/>
              </a:spcAft>
            </a:pPr>
            <a:r>
              <a:rPr lang="en-US" sz="1100" b="1" dirty="0" smtClean="0">
                <a:solidFill>
                  <a:srgbClr val="FF0000"/>
                </a:solidFill>
              </a:rPr>
              <a:t>-$3.9 </a:t>
            </a:r>
            <a:r>
              <a:rPr lang="en-US" sz="1100" b="1" dirty="0">
                <a:solidFill>
                  <a:srgbClr val="FF0000"/>
                </a:solidFill>
              </a:rPr>
              <a:t>M</a:t>
            </a:r>
            <a:endParaRPr lang="en-US" sz="11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endParaRPr lang="en-US" sz="18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7" name="Rounded Rectangle 6"/>
          <p:cNvSpPr/>
          <p:nvPr/>
        </p:nvSpPr>
        <p:spPr bwMode="auto">
          <a:xfrm>
            <a:off x="7342400" y="2736028"/>
            <a:ext cx="1683500"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Mainframe</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rgbClr val="FF0000"/>
                </a:solidFill>
              </a:rPr>
              <a:t>-$1.6 </a:t>
            </a:r>
            <a:r>
              <a:rPr lang="en-US" sz="1200" b="1" dirty="0">
                <a:solidFill>
                  <a:srgbClr val="FF0000"/>
                </a:solidFill>
              </a:rPr>
              <a:t>M</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8" name="Rounded Rectangle 7"/>
          <p:cNvSpPr/>
          <p:nvPr/>
        </p:nvSpPr>
        <p:spPr bwMode="auto">
          <a:xfrm>
            <a:off x="9205200" y="2736028"/>
            <a:ext cx="1402411"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Other Business</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rgbClr val="FF0000"/>
                </a:solidFill>
              </a:rPr>
              <a:t>-$1.0 </a:t>
            </a:r>
            <a:r>
              <a:rPr lang="en-US" sz="1200" b="1" dirty="0">
                <a:solidFill>
                  <a:srgbClr val="FF0000"/>
                </a:solidFill>
              </a:rPr>
              <a:t>M</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9" name="Rounded Rectangle 8"/>
          <p:cNvSpPr/>
          <p:nvPr/>
        </p:nvSpPr>
        <p:spPr bwMode="auto">
          <a:xfrm>
            <a:off x="1089869" y="2713745"/>
            <a:ext cx="2080812"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SDC</a:t>
            </a:r>
          </a:p>
          <a:p>
            <a:pPr algn="ctr" defTabSz="932472" fontAlgn="base">
              <a:lnSpc>
                <a:spcPct val="90000"/>
              </a:lnSpc>
              <a:spcBef>
                <a:spcPct val="0"/>
              </a:spcBef>
              <a:spcAft>
                <a:spcPct val="0"/>
              </a:spcAft>
            </a:pPr>
            <a:r>
              <a:rPr lang="en-US" sz="1100" b="1" dirty="0" smtClean="0">
                <a:solidFill>
                  <a:srgbClr val="FF0000"/>
                </a:solidFill>
              </a:rPr>
              <a:t>-$4.6 M</a:t>
            </a: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0" name="Rounded Rectangle 9"/>
          <p:cNvSpPr/>
          <p:nvPr/>
        </p:nvSpPr>
        <p:spPr bwMode="auto">
          <a:xfrm>
            <a:off x="989704" y="3948472"/>
            <a:ext cx="9720337" cy="481405"/>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17-19 Expectation</a:t>
            </a:r>
          </a:p>
          <a:p>
            <a:pPr algn="ctr" defTabSz="932472" fontAlgn="base">
              <a:lnSpc>
                <a:spcPct val="90000"/>
              </a:lnSpc>
              <a:spcBef>
                <a:spcPct val="0"/>
              </a:spcBef>
              <a:spcAft>
                <a:spcPct val="0"/>
              </a:spcAft>
            </a:pP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1" name="Rounded Rectangle 10"/>
          <p:cNvSpPr/>
          <p:nvPr/>
        </p:nvSpPr>
        <p:spPr bwMode="auto">
          <a:xfrm>
            <a:off x="5493328" y="4548339"/>
            <a:ext cx="1499381"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Security</a:t>
            </a:r>
          </a:p>
          <a:p>
            <a:pPr algn="ctr" defTabSz="932472" fontAlgn="base">
              <a:lnSpc>
                <a:spcPct val="90000"/>
              </a:lnSpc>
              <a:spcBef>
                <a:spcPct val="0"/>
              </a:spcBef>
              <a:spcAft>
                <a:spcPct val="0"/>
              </a:spcAft>
            </a:pPr>
            <a:r>
              <a:rPr lang="en-US" sz="1100" b="1" dirty="0" smtClean="0">
                <a:solidFill>
                  <a:schemeClr val="accent1"/>
                </a:solidFill>
              </a:rPr>
              <a:t>$0</a:t>
            </a:r>
            <a:endParaRPr lang="en-US" sz="11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endParaRPr lang="en-US" sz="18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2" name="Rounded Rectangle 11"/>
          <p:cNvSpPr/>
          <p:nvPr/>
        </p:nvSpPr>
        <p:spPr bwMode="auto">
          <a:xfrm>
            <a:off x="7342400" y="4532979"/>
            <a:ext cx="1664672"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Mainframe</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rgbClr val="FF0000"/>
                </a:solidFill>
              </a:rPr>
              <a:t>-$0 M</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3" name="Rounded Rectangle 12"/>
          <p:cNvSpPr/>
          <p:nvPr/>
        </p:nvSpPr>
        <p:spPr bwMode="auto">
          <a:xfrm>
            <a:off x="9205200" y="4532979"/>
            <a:ext cx="1402411"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Other Business</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chemeClr val="accent1"/>
                </a:solidFill>
              </a:rPr>
              <a:t>$0</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4" name="Rounded Rectangle 13"/>
          <p:cNvSpPr/>
          <p:nvPr/>
        </p:nvSpPr>
        <p:spPr bwMode="auto">
          <a:xfrm>
            <a:off x="1144540" y="4548339"/>
            <a:ext cx="2271322"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SDC</a:t>
            </a:r>
          </a:p>
          <a:p>
            <a:pPr algn="ctr" defTabSz="932472" fontAlgn="base">
              <a:lnSpc>
                <a:spcPct val="90000"/>
              </a:lnSpc>
              <a:spcBef>
                <a:spcPct val="0"/>
              </a:spcBef>
              <a:spcAft>
                <a:spcPct val="0"/>
              </a:spcAft>
            </a:pPr>
            <a:r>
              <a:rPr lang="en-US" sz="1100" b="1" dirty="0" smtClean="0">
                <a:solidFill>
                  <a:srgbClr val="FF0000"/>
                </a:solidFill>
              </a:rPr>
              <a:t>-$4.8 M</a:t>
            </a: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5" name="Rounded Rectangle 14"/>
          <p:cNvSpPr/>
          <p:nvPr/>
        </p:nvSpPr>
        <p:spPr bwMode="auto">
          <a:xfrm>
            <a:off x="3335460" y="2757373"/>
            <a:ext cx="1401406" cy="909822"/>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Quincy</a:t>
            </a:r>
          </a:p>
          <a:p>
            <a:pPr algn="ctr" defTabSz="932472" fontAlgn="base">
              <a:lnSpc>
                <a:spcPct val="90000"/>
              </a:lnSpc>
              <a:spcBef>
                <a:spcPct val="0"/>
              </a:spcBef>
              <a:spcAft>
                <a:spcPct val="0"/>
              </a:spcAft>
            </a:pPr>
            <a:r>
              <a:rPr lang="en-US" sz="1100" b="1" dirty="0" smtClean="0">
                <a:solidFill>
                  <a:srgbClr val="FF0000"/>
                </a:solidFill>
              </a:rPr>
              <a:t>-$1.8 M</a:t>
            </a: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6" name="Rounded Rectangle 15"/>
          <p:cNvSpPr/>
          <p:nvPr/>
        </p:nvSpPr>
        <p:spPr bwMode="auto">
          <a:xfrm>
            <a:off x="3651688" y="4548339"/>
            <a:ext cx="1480910"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Quincy</a:t>
            </a:r>
          </a:p>
          <a:p>
            <a:pPr algn="ctr" defTabSz="932472" fontAlgn="base">
              <a:lnSpc>
                <a:spcPct val="90000"/>
              </a:lnSpc>
              <a:spcBef>
                <a:spcPct val="0"/>
              </a:spcBef>
              <a:spcAft>
                <a:spcPct val="0"/>
              </a:spcAft>
            </a:pPr>
            <a:r>
              <a:rPr lang="en-US" sz="1100" b="1" dirty="0" smtClean="0">
                <a:solidFill>
                  <a:srgbClr val="FF0000"/>
                </a:solidFill>
              </a:rPr>
              <a:t>-$1.3 M</a:t>
            </a: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Tree>
    <p:extLst>
      <p:ext uri="{BB962C8B-B14F-4D97-AF65-F5344CB8AC3E}">
        <p14:creationId xmlns:p14="http://schemas.microsoft.com/office/powerpoint/2010/main" val="22120788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17-19 Biennium Rate Priorities to be cost recoverable</a:t>
            </a:r>
            <a:endParaRPr lang="en-US" sz="3200" dirty="0"/>
          </a:p>
        </p:txBody>
      </p:sp>
      <p:sp>
        <p:nvSpPr>
          <p:cNvPr id="6" name="Content Placeholder 6"/>
          <p:cNvSpPr txBox="1">
            <a:spLocks/>
          </p:cNvSpPr>
          <p:nvPr/>
        </p:nvSpPr>
        <p:spPr>
          <a:xfrm>
            <a:off x="516632" y="2183802"/>
            <a:ext cx="10938305" cy="3121727"/>
          </a:xfrm>
          <a:prstGeom prst="rect">
            <a:avLst/>
          </a:prstGeom>
        </p:spPr>
        <p:txBody>
          <a:bodyPr numCol="1"/>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Clr>
                <a:schemeClr val="accent3"/>
              </a:buClr>
            </a:pPr>
            <a:endParaRPr lang="en-US" dirty="0"/>
          </a:p>
        </p:txBody>
      </p:sp>
      <p:sp>
        <p:nvSpPr>
          <p:cNvPr id="4" name="Content Placeholder 6"/>
          <p:cNvSpPr txBox="1">
            <a:spLocks/>
          </p:cNvSpPr>
          <p:nvPr/>
        </p:nvSpPr>
        <p:spPr>
          <a:xfrm>
            <a:off x="719832" y="1771632"/>
            <a:ext cx="10938305" cy="3946066"/>
          </a:xfrm>
          <a:prstGeom prst="rect">
            <a:avLst/>
          </a:prstGeom>
        </p:spPr>
        <p:txBody>
          <a:bodyPr numCol="1"/>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Clr>
                <a:schemeClr val="accent3"/>
              </a:buClr>
            </a:pPr>
            <a:r>
              <a:rPr lang="en-US" sz="2000" dirty="0" smtClean="0"/>
              <a:t>The following are being explored with OFM:</a:t>
            </a:r>
          </a:p>
          <a:p>
            <a:pPr marL="457200" indent="-457200">
              <a:buClr>
                <a:schemeClr val="accent3"/>
              </a:buClr>
              <a:buFont typeface="Arial" panose="020B0604020202020204" pitchFamily="34" charset="0"/>
              <a:buChar char="•"/>
            </a:pPr>
            <a:r>
              <a:rPr lang="en-US" sz="2000" dirty="0" smtClean="0"/>
              <a:t>Mainframe revenue loss as allocation; implement cost savings if discovered from consultant</a:t>
            </a:r>
          </a:p>
          <a:p>
            <a:pPr marL="457200" indent="-457200">
              <a:buClr>
                <a:schemeClr val="accent3"/>
              </a:buClr>
              <a:buFont typeface="Arial" panose="020B0604020202020204" pitchFamily="34" charset="0"/>
              <a:buChar char="•"/>
            </a:pPr>
            <a:r>
              <a:rPr lang="en-US" sz="2000" dirty="0"/>
              <a:t>Insufficient funding for security services as part of the Network </a:t>
            </a:r>
            <a:r>
              <a:rPr lang="en-US" sz="2000" dirty="0" smtClean="0"/>
              <a:t>Allocation—2018 </a:t>
            </a:r>
            <a:r>
              <a:rPr lang="en-US" sz="2000" dirty="0"/>
              <a:t>supplemental </a:t>
            </a:r>
            <a:r>
              <a:rPr lang="en-US" sz="2000" dirty="0" smtClean="0"/>
              <a:t>item</a:t>
            </a:r>
          </a:p>
          <a:p>
            <a:pPr marL="457200" indent="-457200">
              <a:buClr>
                <a:schemeClr val="accent3"/>
              </a:buClr>
              <a:buFont typeface="Arial" panose="020B0604020202020204" pitchFamily="34" charset="0"/>
              <a:buChar char="•"/>
            </a:pPr>
            <a:r>
              <a:rPr lang="en-US" sz="2000" dirty="0"/>
              <a:t>Server and Mainframe Storage exploration to reduce </a:t>
            </a:r>
            <a:r>
              <a:rPr lang="en-US" sz="2000" dirty="0" smtClean="0"/>
              <a:t>costs</a:t>
            </a:r>
            <a:endParaRPr lang="en-US" sz="2000" dirty="0"/>
          </a:p>
          <a:p>
            <a:pPr marL="457200" indent="-457200">
              <a:buClr>
                <a:schemeClr val="accent3"/>
              </a:buClr>
              <a:buFont typeface="Arial" panose="020B0604020202020204" pitchFamily="34" charset="0"/>
              <a:buChar char="•"/>
            </a:pPr>
            <a:r>
              <a:rPr lang="en-US" sz="2000" dirty="0" smtClean="0"/>
              <a:t>SDC, increase rates and customer base</a:t>
            </a:r>
          </a:p>
          <a:p>
            <a:pPr marL="457200" indent="-457200">
              <a:buClr>
                <a:schemeClr val="accent3"/>
              </a:buClr>
              <a:buFont typeface="Arial" panose="020B0604020202020204" pitchFamily="34" charset="0"/>
              <a:buChar char="•"/>
            </a:pPr>
            <a:r>
              <a:rPr lang="en-US" sz="2000" dirty="0" smtClean="0"/>
              <a:t>Centrex telephone rate increase and consolidation</a:t>
            </a:r>
          </a:p>
          <a:p>
            <a:pPr marL="457200" indent="-457200">
              <a:buClr>
                <a:schemeClr val="accent3"/>
              </a:buClr>
              <a:buFont typeface="Arial" panose="020B0604020202020204" pitchFamily="34" charset="0"/>
              <a:buChar char="•"/>
            </a:pPr>
            <a:r>
              <a:rPr lang="en-US" sz="2000" dirty="0" smtClean="0"/>
              <a:t>Office VPN rate increase</a:t>
            </a:r>
          </a:p>
          <a:p>
            <a:pPr marL="457200" indent="-457200">
              <a:buClr>
                <a:schemeClr val="accent3"/>
              </a:buClr>
              <a:buFont typeface="Arial" panose="020B0604020202020204" pitchFamily="34" charset="0"/>
              <a:buChar char="•"/>
            </a:pPr>
            <a:r>
              <a:rPr lang="en-US" sz="2000" dirty="0" smtClean="0"/>
              <a:t>Wireless rate increase</a:t>
            </a:r>
          </a:p>
          <a:p>
            <a:pPr marL="457200" indent="-457200">
              <a:buClr>
                <a:schemeClr val="accent3"/>
              </a:buClr>
              <a:buFont typeface="Arial" panose="020B0604020202020204" pitchFamily="34" charset="0"/>
              <a:buChar char="•"/>
            </a:pPr>
            <a:r>
              <a:rPr lang="en-US" sz="2000" dirty="0" smtClean="0"/>
              <a:t>SharePoint, move to cloud if highway infrastructure funded, move off premise or sunset</a:t>
            </a:r>
          </a:p>
          <a:p>
            <a:pPr marL="457200" indent="-457200">
              <a:buClr>
                <a:schemeClr val="accent3"/>
              </a:buClr>
              <a:buFont typeface="Arial" panose="020B0604020202020204" pitchFamily="34" charset="0"/>
              <a:buChar char="•"/>
            </a:pPr>
            <a:r>
              <a:rPr lang="en-US" sz="2000" dirty="0"/>
              <a:t>Sunset </a:t>
            </a:r>
            <a:r>
              <a:rPr lang="en-US" sz="2000" dirty="0" smtClean="0"/>
              <a:t>Listserv</a:t>
            </a:r>
            <a:endParaRPr lang="en-US" sz="2000" dirty="0"/>
          </a:p>
          <a:p>
            <a:pPr marL="457200" indent="-457200">
              <a:buClr>
                <a:schemeClr val="accent3"/>
              </a:buClr>
              <a:buFont typeface="Arial" panose="020B0604020202020204" pitchFamily="34" charset="0"/>
              <a:buChar char="•"/>
            </a:pPr>
            <a:endParaRPr lang="en-US" dirty="0"/>
          </a:p>
        </p:txBody>
      </p:sp>
    </p:spTree>
    <p:extLst>
      <p:ext uri="{BB962C8B-B14F-4D97-AF65-F5344CB8AC3E}">
        <p14:creationId xmlns:p14="http://schemas.microsoft.com/office/powerpoint/2010/main" val="42203623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WLP 08-12 4x3 Light Internal">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77061</TotalTime>
  <Words>1661</Words>
  <Application>Microsoft Office PowerPoint</Application>
  <PresentationFormat>Widescreen</PresentationFormat>
  <Paragraphs>152</Paragraphs>
  <Slides>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Calibri Light</vt:lpstr>
      <vt:lpstr>Segoe UI</vt:lpstr>
      <vt:lpstr>Segoe UI Light</vt:lpstr>
      <vt:lpstr>Trebuchet MS</vt:lpstr>
      <vt:lpstr>Wingdings</vt:lpstr>
      <vt:lpstr>WWLP 08-12 4x3 Light Internal</vt:lpstr>
      <vt:lpstr>Custom Design</vt:lpstr>
      <vt:lpstr>Financial Review</vt:lpstr>
      <vt:lpstr>Financial Review </vt:lpstr>
      <vt:lpstr>History </vt:lpstr>
      <vt:lpstr>What does this mean?</vt:lpstr>
      <vt:lpstr>What does this mean going forward?</vt:lpstr>
      <vt:lpstr>15-17 as compared to 17-19 Revenue and Expenditure Variance by Major Cost areas (rough estimates)</vt:lpstr>
      <vt:lpstr>17-19 Biennium Rate Priorities to be cost recoverable</vt:lpstr>
    </vt:vector>
  </TitlesOfParts>
  <Manager>&lt;Content Manager Name Here&gt;</Manager>
  <Company>WaTech BECAUZ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WaTech Pyramid</dc:title>
  <dc:subject>&lt;Event Name&gt;</dc:subject>
  <dc:creator>Ian McKelvie BECAUZ</dc:creator>
  <cp:keywords>&lt;Any Related Keywords&gt;</cp:keywords>
  <dc:description>Template: _x000d_
Formatting: _x000d_
Event Date: _x000d_
Event Location: _x000d_
Audience Type:</dc:description>
  <cp:lastModifiedBy>Gunther, Wendi (WaTech)</cp:lastModifiedBy>
  <cp:revision>1839</cp:revision>
  <cp:lastPrinted>2017-03-28T00:28:36Z</cp:lastPrinted>
  <dcterms:created xsi:type="dcterms:W3CDTF">2012-05-22T07:38:31Z</dcterms:created>
  <dcterms:modified xsi:type="dcterms:W3CDTF">2017-05-23T00:21:27Z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