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Lst>
  <p:notesMasterIdLst>
    <p:notesMasterId r:id="rId16"/>
  </p:notesMasterIdLst>
  <p:handoutMasterIdLst>
    <p:handoutMasterId r:id="rId17"/>
  </p:handoutMasterIdLst>
  <p:sldIdLst>
    <p:sldId id="259" r:id="rId6"/>
    <p:sldId id="286" r:id="rId7"/>
    <p:sldId id="302" r:id="rId8"/>
    <p:sldId id="312" r:id="rId9"/>
    <p:sldId id="314" r:id="rId10"/>
    <p:sldId id="315" r:id="rId11"/>
    <p:sldId id="320" r:id="rId12"/>
    <p:sldId id="319" r:id="rId13"/>
    <p:sldId id="321" r:id="rId14"/>
    <p:sldId id="294" r:id="rId15"/>
  </p:sldIdLst>
  <p:sldSz cx="12192000" cy="6858000"/>
  <p:notesSz cx="7010400" cy="92964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 id="4" name="Fuchs, Nick (WaTech)" initials="NJF" lastIdx="3" clrIdx="4">
    <p:extLst>
      <p:ext uri="{19B8F6BF-5375-455C-9EA6-DF929625EA0E}">
        <p15:presenceInfo xmlns:p15="http://schemas.microsoft.com/office/powerpoint/2012/main" userId="Fuchs, Nick (Wa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97C"/>
    <a:srgbClr val="84B818"/>
    <a:srgbClr val="84BA40"/>
    <a:srgbClr val="808000"/>
    <a:srgbClr val="580069"/>
    <a:srgbClr val="CCFB64"/>
    <a:srgbClr val="0A4E7D"/>
    <a:srgbClr val="E86D1F"/>
    <a:srgbClr val="255C83"/>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9261" autoAdjust="0"/>
  </p:normalViewPr>
  <p:slideViewPr>
    <p:cSldViewPr snapToGrid="0">
      <p:cViewPr varScale="1">
        <p:scale>
          <a:sx n="115" d="100"/>
          <a:sy n="115" d="100"/>
        </p:scale>
        <p:origin x="432" y="108"/>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0940" y="0"/>
            <a:ext cx="3037841" cy="464820"/>
          </a:xfrm>
          <a:prstGeom prst="rect">
            <a:avLst/>
          </a:prstGeom>
        </p:spPr>
        <p:txBody>
          <a:bodyPr vert="horz" lIns="92404" tIns="46202" rIns="92404" bIns="46202" rtlCol="0"/>
          <a:lstStyle>
            <a:lvl1pPr algn="r">
              <a:defRPr sz="1200"/>
            </a:lvl1pPr>
          </a:lstStyle>
          <a:p>
            <a:fld id="{CDD2B0A1-3ADF-4454-8564-BD173B6BFF48}" type="datetime1">
              <a:rPr lang="en-US" smtClean="0">
                <a:latin typeface="Arial"/>
                <a:cs typeface="Arial"/>
              </a:rPr>
              <a:t>11/21/2017</a:t>
            </a:fld>
            <a:endParaRPr lang="en-US" dirty="0">
              <a:latin typeface="Arial"/>
              <a:cs typeface="Arial"/>
            </a:endParaRPr>
          </a:p>
        </p:txBody>
      </p:sp>
      <p:sp>
        <p:nvSpPr>
          <p:cNvPr id="8" name="Footer Placeholder 7"/>
          <p:cNvSpPr>
            <a:spLocks noGrp="1"/>
          </p:cNvSpPr>
          <p:nvPr>
            <p:ph type="ftr" sz="quarter" idx="2"/>
          </p:nvPr>
        </p:nvSpPr>
        <p:spPr>
          <a:xfrm>
            <a:off x="1682751" y="8702971"/>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62773" y="8564276"/>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112" y="8559408"/>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649510"/>
            <a:ext cx="934430" cy="316690"/>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3738"/>
            <a:ext cx="6197600" cy="3487737"/>
          </a:xfrm>
          <a:prstGeom prst="rect">
            <a:avLst/>
          </a:prstGeom>
          <a:noFill/>
          <a:ln w="12700">
            <a:solidFill>
              <a:prstClr val="black"/>
            </a:solidFill>
          </a:ln>
        </p:spPr>
        <p:txBody>
          <a:bodyPr vert="horz" lIns="92404" tIns="46202" rIns="92404" bIns="46202" rtlCol="0" anchor="ctr"/>
          <a:lstStyle/>
          <a:p>
            <a:endParaRPr lang="en-US" dirty="0"/>
          </a:p>
        </p:txBody>
      </p:sp>
      <p:sp>
        <p:nvSpPr>
          <p:cNvPr id="11" name="Date Placeholder 10"/>
          <p:cNvSpPr>
            <a:spLocks noGrp="1"/>
          </p:cNvSpPr>
          <p:nvPr>
            <p:ph type="dt" idx="1"/>
          </p:nvPr>
        </p:nvSpPr>
        <p:spPr>
          <a:xfrm>
            <a:off x="3970940" y="0"/>
            <a:ext cx="3037841" cy="464820"/>
          </a:xfrm>
          <a:prstGeom prst="rect">
            <a:avLst/>
          </a:prstGeom>
        </p:spPr>
        <p:txBody>
          <a:bodyPr vert="horz" lIns="92404" tIns="46202" rIns="92404" bIns="46202" rtlCol="0"/>
          <a:lstStyle>
            <a:lvl1pPr algn="r">
              <a:defRPr sz="1200">
                <a:latin typeface="Arial"/>
                <a:cs typeface="Arial"/>
              </a:defRPr>
            </a:lvl1pPr>
          </a:lstStyle>
          <a:p>
            <a:fld id="{09622D2D-78F4-49C9-82A1-A62EF2095632}" type="datetime1">
              <a:rPr lang="en-US" smtClean="0"/>
              <a:t>11/21/2017</a:t>
            </a:fld>
            <a:endParaRPr lang="en-US" dirty="0"/>
          </a:p>
        </p:txBody>
      </p:sp>
      <p:sp>
        <p:nvSpPr>
          <p:cNvPr id="12" name="Notes Placeholder 11"/>
          <p:cNvSpPr>
            <a:spLocks noGrp="1"/>
          </p:cNvSpPr>
          <p:nvPr>
            <p:ph type="body" sz="quarter" idx="3"/>
          </p:nvPr>
        </p:nvSpPr>
        <p:spPr>
          <a:xfrm>
            <a:off x="701041" y="4415793"/>
            <a:ext cx="5608320" cy="4183380"/>
          </a:xfrm>
          <a:prstGeom prst="rect">
            <a:avLst/>
          </a:prstGeom>
        </p:spPr>
        <p:txBody>
          <a:bodyPr vert="horz" lIns="92404" tIns="46202" rIns="92404" bIns="462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2751" y="8863538"/>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62773" y="8724842"/>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112" y="8719975"/>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810077"/>
            <a:ext cx="934430" cy="316690"/>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89BDE42-1A7F-4DC3-83C5-59A772481433}" type="datetime1">
              <a:rPr lang="en-US" smtClean="0"/>
              <a:t>11/21/2017</a:t>
            </a:fld>
            <a:endParaRPr lang="en-US" dirty="0"/>
          </a:p>
        </p:txBody>
      </p:sp>
      <p:sp>
        <p:nvSpPr>
          <p:cNvPr id="6" name="Footer Placeholder 5"/>
          <p:cNvSpPr>
            <a:spLocks noGrp="1"/>
          </p:cNvSpPr>
          <p:nvPr>
            <p:ph type="ftr" sz="quarter" idx="12"/>
          </p:nvPr>
        </p:nvSpPr>
        <p:spPr/>
        <p:txBody>
          <a:body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2</a:t>
            </a:fld>
            <a:endParaRPr lang="en-US" dirty="0">
              <a:latin typeface="Arial"/>
              <a:cs typeface="Arial"/>
            </a:endParaRPr>
          </a:p>
        </p:txBody>
      </p:sp>
    </p:spTree>
    <p:extLst>
      <p:ext uri="{BB962C8B-B14F-4D97-AF65-F5344CB8AC3E}">
        <p14:creationId xmlns:p14="http://schemas.microsoft.com/office/powerpoint/2010/main" val="1160273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dirty="0" smtClean="0"/>
              <a:t>Click icon to add table</a:t>
            </a:r>
            <a:endParaRPr lang="en-US" dirty="0"/>
          </a:p>
        </p:txBody>
      </p:sp>
    </p:spTree>
    <p:extLst>
      <p:ext uri="{BB962C8B-B14F-4D97-AF65-F5344CB8AC3E}">
        <p14:creationId xmlns:p14="http://schemas.microsoft.com/office/powerpoint/2010/main" val="1485399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3689688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dirty="0"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1189225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dirty="0" smtClean="0"/>
              <a:t>Click icon to add table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07" y="2799887"/>
            <a:ext cx="6089304" cy="1750011"/>
          </a:xfrm>
        </p:spPr>
        <p:txBody>
          <a:bodyPr/>
          <a:lstStyle/>
          <a:p>
            <a:r>
              <a:rPr lang="en-US" sz="4800" dirty="0" smtClean="0"/>
              <a:t>GovDelivery</a:t>
            </a:r>
            <a:endParaRPr lang="en-US" sz="4800" dirty="0"/>
          </a:p>
        </p:txBody>
      </p:sp>
      <p:sp>
        <p:nvSpPr>
          <p:cNvPr id="3" name="Text Placeholder 2"/>
          <p:cNvSpPr>
            <a:spLocks noGrp="1"/>
          </p:cNvSpPr>
          <p:nvPr>
            <p:ph type="body" sz="quarter" idx="12"/>
          </p:nvPr>
        </p:nvSpPr>
        <p:spPr>
          <a:xfrm>
            <a:off x="205592" y="4788467"/>
            <a:ext cx="7508468" cy="1224144"/>
          </a:xfrm>
        </p:spPr>
        <p:txBody>
          <a:bodyPr/>
          <a:lstStyle/>
          <a:p>
            <a:r>
              <a:rPr lang="en-US" sz="2400" i="1" dirty="0" smtClean="0"/>
              <a:t>Christine Gosda</a:t>
            </a:r>
          </a:p>
          <a:p>
            <a:endParaRPr lang="en-US" sz="1400" dirty="0" smtClean="0"/>
          </a:p>
          <a:p>
            <a:r>
              <a:rPr lang="en-US" sz="1400" dirty="0" smtClean="0"/>
              <a:t>11/29/2017</a:t>
            </a:r>
          </a:p>
        </p:txBody>
      </p:sp>
    </p:spTree>
    <p:extLst>
      <p:ext uri="{BB962C8B-B14F-4D97-AF65-F5344CB8AC3E}">
        <p14:creationId xmlns:p14="http://schemas.microsoft.com/office/powerpoint/2010/main" val="2064899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umunc.com/wp-content/uploads/2015/01/Questionmark-Backgroun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 y="0"/>
            <a:ext cx="12193047" cy="59436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086476" y="3424238"/>
            <a:ext cx="19048" cy="9524"/>
          </a:xfrm>
          <a:prstGeom prst="rect">
            <a:avLst/>
          </a:prstGeom>
        </p:spPr>
      </p:pic>
      <p:pic>
        <p:nvPicPr>
          <p:cNvPr id="4" name="Picture 3"/>
          <p:cNvPicPr>
            <a:picLocks noChangeAspect="1"/>
          </p:cNvPicPr>
          <p:nvPr/>
        </p:nvPicPr>
        <p:blipFill>
          <a:blip r:embed="rId3"/>
          <a:stretch>
            <a:fillRect/>
          </a:stretch>
        </p:blipFill>
        <p:spPr>
          <a:xfrm>
            <a:off x="6238876" y="3576638"/>
            <a:ext cx="19048" cy="9524"/>
          </a:xfrm>
          <a:prstGeom prst="rect">
            <a:avLst/>
          </a:prstGeom>
        </p:spPr>
      </p:pic>
      <p:sp>
        <p:nvSpPr>
          <p:cNvPr id="2" name="TextBox 1"/>
          <p:cNvSpPr txBox="1"/>
          <p:nvPr/>
        </p:nvSpPr>
        <p:spPr>
          <a:xfrm>
            <a:off x="3592286" y="2248678"/>
            <a:ext cx="5141167" cy="1337484"/>
          </a:xfrm>
          <a:prstGeom prst="rect">
            <a:avLst/>
          </a:prstGeom>
          <a:noFill/>
        </p:spPr>
        <p:txBody>
          <a:bodyPr wrap="square" lIns="182880" tIns="146304" rIns="182880" bIns="146304" rtlCol="0">
            <a:noAutofit/>
          </a:bodyPr>
          <a:lstStyle/>
          <a:p>
            <a:pPr algn="ctr">
              <a:spcAft>
                <a:spcPts val="600"/>
              </a:spcAft>
              <a:buSzPct val="70000"/>
            </a:pPr>
            <a:r>
              <a:rPr lang="en-US" sz="5400" b="1" spc="-70" dirty="0" smtClean="0">
                <a:solidFill>
                  <a:srgbClr val="6D097C"/>
                </a:solidFill>
              </a:rPr>
              <a:t>Questions</a:t>
            </a:r>
          </a:p>
        </p:txBody>
      </p:sp>
    </p:spTree>
    <p:extLst>
      <p:ext uri="{BB962C8B-B14F-4D97-AF65-F5344CB8AC3E}">
        <p14:creationId xmlns:p14="http://schemas.microsoft.com/office/powerpoint/2010/main" val="925075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Agenda</a:t>
            </a:r>
            <a:endParaRPr lang="en-US" dirty="0"/>
          </a:p>
        </p:txBody>
      </p:sp>
      <p:sp>
        <p:nvSpPr>
          <p:cNvPr id="3" name="Content Placeholder 2"/>
          <p:cNvSpPr>
            <a:spLocks noGrp="1"/>
          </p:cNvSpPr>
          <p:nvPr>
            <p:ph sz="quarter" idx="10"/>
          </p:nvPr>
        </p:nvSpPr>
        <p:spPr/>
        <p:txBody>
          <a:bodyPr/>
          <a:lstStyle/>
          <a:p>
            <a:pPr marL="457200" indent="-457200">
              <a:spcAft>
                <a:spcPts val="600"/>
              </a:spcAft>
              <a:buClr>
                <a:schemeClr val="accent6">
                  <a:lumMod val="75000"/>
                </a:schemeClr>
              </a:buClr>
              <a:buFont typeface="Arial" panose="020B0604020202020204" pitchFamily="34" charset="0"/>
              <a:buChar char="•"/>
            </a:pPr>
            <a:r>
              <a:rPr lang="en-US" sz="2800" dirty="0" smtClean="0"/>
              <a:t>Background</a:t>
            </a:r>
            <a:endParaRPr lang="en-US" sz="2800" dirty="0"/>
          </a:p>
          <a:p>
            <a:pPr marL="457200" indent="-457200">
              <a:spcAft>
                <a:spcPts val="600"/>
              </a:spcAft>
              <a:buClr>
                <a:schemeClr val="accent6">
                  <a:lumMod val="75000"/>
                </a:schemeClr>
              </a:buClr>
              <a:buFont typeface="Arial" panose="020B0604020202020204" pitchFamily="34" charset="0"/>
              <a:buChar char="•"/>
            </a:pPr>
            <a:r>
              <a:rPr lang="en-US" sz="2800" dirty="0" smtClean="0"/>
              <a:t>Subscribe</a:t>
            </a:r>
          </a:p>
          <a:p>
            <a:pPr marL="457200" indent="-457200">
              <a:spcAft>
                <a:spcPts val="600"/>
              </a:spcAft>
              <a:buClr>
                <a:schemeClr val="accent6">
                  <a:lumMod val="75000"/>
                </a:schemeClr>
              </a:buClr>
              <a:buFont typeface="Arial" panose="020B0604020202020204" pitchFamily="34" charset="0"/>
              <a:buChar char="•"/>
            </a:pPr>
            <a:r>
              <a:rPr lang="en-US" sz="2800" dirty="0" smtClean="0"/>
              <a:t>Categories</a:t>
            </a:r>
          </a:p>
          <a:p>
            <a:pPr marL="457200" indent="-457200">
              <a:spcAft>
                <a:spcPts val="600"/>
              </a:spcAft>
              <a:buClr>
                <a:schemeClr val="accent6">
                  <a:lumMod val="75000"/>
                </a:schemeClr>
              </a:buClr>
              <a:buFont typeface="Arial" panose="020B0604020202020204" pitchFamily="34" charset="0"/>
              <a:buChar char="•"/>
            </a:pPr>
            <a:r>
              <a:rPr lang="en-US" sz="2800" dirty="0" smtClean="0"/>
              <a:t>Topics</a:t>
            </a:r>
          </a:p>
          <a:p>
            <a:pPr marL="457200" indent="-457200">
              <a:spcAft>
                <a:spcPts val="600"/>
              </a:spcAft>
              <a:buClr>
                <a:schemeClr val="accent6">
                  <a:lumMod val="75000"/>
                </a:schemeClr>
              </a:buClr>
              <a:buFont typeface="Arial" panose="020B0604020202020204" pitchFamily="34" charset="0"/>
              <a:buChar char="•"/>
            </a:pPr>
            <a:r>
              <a:rPr lang="en-US" sz="2800" dirty="0" smtClean="0"/>
              <a:t>Q&amp;A</a:t>
            </a:r>
          </a:p>
        </p:txBody>
      </p:sp>
    </p:spTree>
    <p:extLst>
      <p:ext uri="{BB962C8B-B14F-4D97-AF65-F5344CB8AC3E}">
        <p14:creationId xmlns:p14="http://schemas.microsoft.com/office/powerpoint/2010/main" val="290021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87" y="345791"/>
            <a:ext cx="8127216" cy="687000"/>
          </a:xfrm>
        </p:spPr>
        <p:txBody>
          <a:bodyPr/>
          <a:lstStyle/>
          <a:p>
            <a:r>
              <a:rPr lang="en-US" sz="4400" dirty="0" smtClean="0"/>
              <a:t>Background</a:t>
            </a:r>
            <a:endParaRPr lang="en-US" sz="4400" dirty="0"/>
          </a:p>
        </p:txBody>
      </p:sp>
      <p:sp>
        <p:nvSpPr>
          <p:cNvPr id="5" name="Content Placeholder 4"/>
          <p:cNvSpPr>
            <a:spLocks noGrp="1"/>
          </p:cNvSpPr>
          <p:nvPr>
            <p:ph sz="quarter" idx="10"/>
          </p:nvPr>
        </p:nvSpPr>
        <p:spPr>
          <a:xfrm>
            <a:off x="344782" y="1198562"/>
            <a:ext cx="8143610" cy="4701905"/>
          </a:xfrm>
        </p:spPr>
        <p:txBody>
          <a:bodyPr/>
          <a:lstStyle/>
          <a:p>
            <a:endParaRPr lang="en-US" sz="900" i="1" dirty="0">
              <a:solidFill>
                <a:schemeClr val="tx2"/>
              </a:solidFill>
            </a:endParaRPr>
          </a:p>
          <a:p>
            <a:r>
              <a:rPr lang="en-US" sz="2400" dirty="0" smtClean="0"/>
              <a:t>December 2015 - WaTech purchases GovDelivery, a web-based government communications platform used to deliver </a:t>
            </a:r>
            <a:r>
              <a:rPr lang="en-US" sz="2400" dirty="0"/>
              <a:t>information to self-subscribed users</a:t>
            </a:r>
            <a:r>
              <a:rPr lang="en-US" sz="2400" dirty="0" smtClean="0"/>
              <a:t>.   </a:t>
            </a:r>
          </a:p>
          <a:p>
            <a:endParaRPr lang="en-US" sz="2400" dirty="0" smtClean="0"/>
          </a:p>
          <a:p>
            <a:r>
              <a:rPr lang="en-US" sz="2400" dirty="0" smtClean="0"/>
              <a:t>April </a:t>
            </a:r>
            <a:r>
              <a:rPr lang="en-US" sz="2400" dirty="0"/>
              <a:t>2016 – Initial rollout of GovDelivery to migrate the HRMS, LMS and SWFS ListServs</a:t>
            </a:r>
            <a:r>
              <a:rPr lang="en-US" sz="2400" dirty="0" smtClean="0"/>
              <a:t>.</a:t>
            </a:r>
          </a:p>
          <a:p>
            <a:endParaRPr lang="en-US" sz="2400" dirty="0" smtClean="0"/>
          </a:p>
          <a:p>
            <a:r>
              <a:rPr lang="en-US" sz="2400" dirty="0" smtClean="0"/>
              <a:t>June </a:t>
            </a:r>
            <a:r>
              <a:rPr lang="en-US" sz="2400" dirty="0"/>
              <a:t>2017– </a:t>
            </a:r>
            <a:r>
              <a:rPr lang="en-US" sz="2400" dirty="0" smtClean="0"/>
              <a:t>Started migrating more ListServs </a:t>
            </a:r>
            <a:r>
              <a:rPr lang="en-US" sz="2400" dirty="0"/>
              <a:t>and distribution lists </a:t>
            </a:r>
            <a:r>
              <a:rPr lang="en-US" sz="2400" dirty="0" smtClean="0"/>
              <a:t>to </a:t>
            </a:r>
            <a:r>
              <a:rPr lang="en-US" sz="2400" dirty="0"/>
              <a:t>GovDelivery.</a:t>
            </a:r>
          </a:p>
          <a:p>
            <a:endParaRPr lang="en-US" sz="2400" dirty="0"/>
          </a:p>
          <a:p>
            <a:endParaRPr lang="en-US" sz="2400" dirty="0"/>
          </a:p>
          <a:p>
            <a:endParaRPr lang="en-US" sz="2400" dirty="0" smtClean="0"/>
          </a:p>
          <a:p>
            <a:endParaRPr lang="en-US" sz="2400" dirty="0">
              <a:solidFill>
                <a:srgbClr val="0C3A69"/>
              </a:solidFill>
              <a:latin typeface="+mn-lt"/>
              <a:cs typeface="Trebuchet MS"/>
            </a:endParaRPr>
          </a:p>
          <a:p>
            <a:endParaRPr lang="en-US" dirty="0">
              <a:solidFill>
                <a:srgbClr val="0C3A69"/>
              </a:solidFill>
              <a:latin typeface="+mn-lt"/>
              <a:cs typeface="Trebuchet MS"/>
            </a:endParaRPr>
          </a:p>
          <a:p>
            <a:pPr algn="ctr"/>
            <a:endParaRPr lang="en-US" b="1" dirty="0"/>
          </a:p>
        </p:txBody>
      </p:sp>
    </p:spTree>
    <p:extLst>
      <p:ext uri="{BB962C8B-B14F-4D97-AF65-F5344CB8AC3E}">
        <p14:creationId xmlns:p14="http://schemas.microsoft.com/office/powerpoint/2010/main" val="378220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7" y="283557"/>
            <a:ext cx="7551080" cy="899665"/>
          </a:xfrm>
        </p:spPr>
        <p:txBody>
          <a:bodyPr/>
          <a:lstStyle/>
          <a:p>
            <a:r>
              <a:rPr lang="en-US" sz="5400" dirty="0" smtClean="0"/>
              <a:t>Benefits</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2"/>
          <p:cNvSpPr>
            <a:spLocks noGrp="1"/>
          </p:cNvSpPr>
          <p:nvPr>
            <p:ph sz="quarter" idx="10"/>
          </p:nvPr>
        </p:nvSpPr>
        <p:spPr>
          <a:xfrm>
            <a:off x="340097" y="1547445"/>
            <a:ext cx="11385738" cy="4245875"/>
          </a:xfrm>
        </p:spPr>
        <p:txBody>
          <a:bodyPr/>
          <a:lstStyle/>
          <a:p>
            <a:r>
              <a:rPr lang="en-US" sz="2800" dirty="0"/>
              <a:t>Features address some </a:t>
            </a:r>
            <a:r>
              <a:rPr lang="en-US" sz="2800" dirty="0" smtClean="0"/>
              <a:t>of the communications </a:t>
            </a:r>
            <a:r>
              <a:rPr lang="en-US" sz="2800" dirty="0"/>
              <a:t>concerns identified </a:t>
            </a:r>
            <a:r>
              <a:rPr lang="en-US" sz="2800" dirty="0" smtClean="0"/>
              <a:t>in </a:t>
            </a:r>
            <a:r>
              <a:rPr lang="en-US" sz="2800" dirty="0"/>
              <a:t>the Customer </a:t>
            </a:r>
            <a:r>
              <a:rPr lang="en-US" sz="2800" dirty="0" smtClean="0"/>
              <a:t>Survey:</a:t>
            </a:r>
            <a:endParaRPr lang="en-US" sz="2800" dirty="0"/>
          </a:p>
          <a:p>
            <a:pPr marL="457200" indent="-457200">
              <a:lnSpc>
                <a:spcPct val="150000"/>
              </a:lnSpc>
              <a:spcAft>
                <a:spcPts val="600"/>
              </a:spcAft>
              <a:buClr>
                <a:schemeClr val="accent6">
                  <a:lumMod val="75000"/>
                </a:schemeClr>
              </a:buClr>
              <a:buFont typeface="Arial" panose="020B0604020202020204" pitchFamily="34" charset="0"/>
              <a:buChar char="•"/>
            </a:pPr>
            <a:r>
              <a:rPr lang="en-US" sz="2800" dirty="0" smtClean="0"/>
              <a:t>Reach right audience with self-managed subscriptions to opt in/out</a:t>
            </a:r>
            <a:endParaRPr lang="en-US" sz="2800" dirty="0"/>
          </a:p>
          <a:p>
            <a:pPr marL="457200" indent="-457200">
              <a:lnSpc>
                <a:spcPct val="150000"/>
              </a:lnSpc>
              <a:spcAft>
                <a:spcPts val="600"/>
              </a:spcAft>
              <a:buClr>
                <a:schemeClr val="accent6">
                  <a:lumMod val="75000"/>
                </a:schemeClr>
              </a:buClr>
              <a:buFont typeface="Arial" panose="020B0604020202020204" pitchFamily="34" charset="0"/>
              <a:buChar char="•"/>
            </a:pPr>
            <a:r>
              <a:rPr lang="en-US" sz="2800" dirty="0"/>
              <a:t>Multiple delivery </a:t>
            </a:r>
            <a:r>
              <a:rPr lang="en-US" sz="2800" dirty="0" smtClean="0"/>
              <a:t>options: email</a:t>
            </a:r>
            <a:r>
              <a:rPr lang="en-US" sz="2800" dirty="0"/>
              <a:t>, </a:t>
            </a:r>
            <a:r>
              <a:rPr lang="en-US" sz="2800" dirty="0" smtClean="0"/>
              <a:t>text</a:t>
            </a:r>
            <a:endParaRPr lang="en-US" sz="2800" dirty="0"/>
          </a:p>
          <a:p>
            <a:pPr marL="457200" indent="-457200">
              <a:lnSpc>
                <a:spcPct val="150000"/>
              </a:lnSpc>
              <a:spcAft>
                <a:spcPts val="600"/>
              </a:spcAft>
              <a:buClr>
                <a:schemeClr val="accent6">
                  <a:lumMod val="75000"/>
                </a:schemeClr>
              </a:buClr>
              <a:buFont typeface="Arial" panose="020B0604020202020204" pitchFamily="34" charset="0"/>
              <a:buChar char="•"/>
            </a:pPr>
            <a:r>
              <a:rPr lang="en-US" sz="2800" dirty="0" smtClean="0"/>
              <a:t>Messages can be sent out faster</a:t>
            </a:r>
          </a:p>
          <a:p>
            <a:pPr marL="457200" indent="-457200">
              <a:lnSpc>
                <a:spcPct val="150000"/>
              </a:lnSpc>
              <a:spcAft>
                <a:spcPts val="600"/>
              </a:spcAft>
              <a:buClr>
                <a:schemeClr val="accent6">
                  <a:lumMod val="75000"/>
                </a:schemeClr>
              </a:buClr>
              <a:buFont typeface="Arial" panose="020B0604020202020204" pitchFamily="34" charset="0"/>
              <a:buChar char="•"/>
            </a:pPr>
            <a:r>
              <a:rPr lang="en-US" sz="2800" dirty="0" smtClean="0"/>
              <a:t>Hosted offsite</a:t>
            </a:r>
          </a:p>
        </p:txBody>
      </p:sp>
    </p:spTree>
    <p:extLst>
      <p:ext uri="{BB962C8B-B14F-4D97-AF65-F5344CB8AC3E}">
        <p14:creationId xmlns:p14="http://schemas.microsoft.com/office/powerpoint/2010/main" val="2900883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7" y="338212"/>
            <a:ext cx="7551080" cy="899665"/>
          </a:xfrm>
        </p:spPr>
        <p:txBody>
          <a:bodyPr/>
          <a:lstStyle/>
          <a:p>
            <a:r>
              <a:rPr lang="en-US" sz="5400" dirty="0" smtClean="0"/>
              <a:t>Subscribe</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300987" y="2300446"/>
            <a:ext cx="5814052" cy="3011143"/>
          </a:xfrm>
          <a:prstGeom prst="rect">
            <a:avLst/>
          </a:prstGeom>
          <a:noFill/>
        </p:spPr>
        <p:txBody>
          <a:bodyPr wrap="square" lIns="182880" tIns="146304" rIns="182880" bIns="146304" rtlCol="0">
            <a:noAutofit/>
          </a:bodyPr>
          <a:lstStyle/>
          <a:p>
            <a:pPr marL="457200" indent="-457200">
              <a:spcAft>
                <a:spcPts val="600"/>
              </a:spcAft>
              <a:buSzPct val="70000"/>
              <a:buFont typeface="Arial" panose="020B0604020202020204" pitchFamily="34" charset="0"/>
              <a:buChar char="•"/>
            </a:pPr>
            <a:r>
              <a:rPr lang="en-US" sz="2800" dirty="0">
                <a:solidFill>
                  <a:srgbClr val="0C3A69"/>
                </a:solidFill>
                <a:cs typeface="Trebuchet MS"/>
              </a:rPr>
              <a:t>Go to </a:t>
            </a:r>
            <a:r>
              <a:rPr lang="en-US" sz="2800" dirty="0" smtClean="0">
                <a:solidFill>
                  <a:srgbClr val="0C3A69"/>
                </a:solidFill>
                <a:cs typeface="Trebuchet MS"/>
              </a:rPr>
              <a:t>watech.wa.gov</a:t>
            </a:r>
          </a:p>
          <a:p>
            <a:pPr>
              <a:spcAft>
                <a:spcPts val="600"/>
              </a:spcAft>
              <a:buSzPct val="70000"/>
            </a:pPr>
            <a:endParaRPr lang="en-US" sz="2800" dirty="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Click </a:t>
            </a:r>
            <a:r>
              <a:rPr lang="en-US" sz="2800" dirty="0">
                <a:solidFill>
                  <a:srgbClr val="0C3A69"/>
                </a:solidFill>
                <a:cs typeface="Trebuchet MS"/>
              </a:rPr>
              <a:t>on </a:t>
            </a:r>
            <a:r>
              <a:rPr lang="en-US" sz="2800" b="1" dirty="0">
                <a:solidFill>
                  <a:srgbClr val="0C3A69"/>
                </a:solidFill>
                <a:cs typeface="Trebuchet MS"/>
              </a:rPr>
              <a:t>Sign Up for Updates</a:t>
            </a:r>
          </a:p>
        </p:txBody>
      </p:sp>
      <p:pic>
        <p:nvPicPr>
          <p:cNvPr id="7" name="Picture 6"/>
          <p:cNvPicPr>
            <a:picLocks noChangeAspect="1"/>
          </p:cNvPicPr>
          <p:nvPr/>
        </p:nvPicPr>
        <p:blipFill>
          <a:blip r:embed="rId2"/>
          <a:stretch>
            <a:fillRect/>
          </a:stretch>
        </p:blipFill>
        <p:spPr>
          <a:xfrm>
            <a:off x="6723138" y="2152966"/>
            <a:ext cx="4696053" cy="2023379"/>
          </a:xfrm>
          <a:prstGeom prst="rect">
            <a:avLst/>
          </a:prstGeom>
        </p:spPr>
      </p:pic>
    </p:spTree>
    <p:extLst>
      <p:ext uri="{BB962C8B-B14F-4D97-AF65-F5344CB8AC3E}">
        <p14:creationId xmlns:p14="http://schemas.microsoft.com/office/powerpoint/2010/main" val="1075721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7" y="338212"/>
            <a:ext cx="7551080" cy="899665"/>
          </a:xfrm>
        </p:spPr>
        <p:txBody>
          <a:bodyPr/>
          <a:lstStyle/>
          <a:p>
            <a:r>
              <a:rPr lang="en-US" sz="5400" dirty="0" smtClean="0"/>
              <a:t>Subscribe</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387836" y="1652036"/>
            <a:ext cx="4769515" cy="4195940"/>
          </a:xfrm>
          <a:prstGeom prst="rect">
            <a:avLst/>
          </a:prstGeom>
          <a:noFill/>
        </p:spPr>
        <p:txBody>
          <a:bodyPr wrap="square" lIns="182880" tIns="146304" rIns="182880" bIns="146304" rtlCol="0">
            <a:noAutofit/>
          </a:bodyPr>
          <a:lstStyle/>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Sign up using an email and/or cell phone number</a:t>
            </a: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Lists to subscribe to are based upon subscription type (e.g. some lists are only available to state email addresses vs. private)</a:t>
            </a:r>
          </a:p>
          <a:p>
            <a:pPr>
              <a:spcAft>
                <a:spcPts val="600"/>
              </a:spcAft>
              <a:buSzPct val="70000"/>
            </a:pPr>
            <a:endParaRPr lang="en-US" sz="2800" dirty="0">
              <a:solidFill>
                <a:srgbClr val="0C3A69"/>
              </a:solidFill>
              <a:cs typeface="Trebuchet MS"/>
            </a:endParaRPr>
          </a:p>
        </p:txBody>
      </p:sp>
      <p:pic>
        <p:nvPicPr>
          <p:cNvPr id="7" name="Picture 6"/>
          <p:cNvPicPr>
            <a:picLocks noChangeAspect="1"/>
          </p:cNvPicPr>
          <p:nvPr/>
        </p:nvPicPr>
        <p:blipFill>
          <a:blip r:embed="rId2"/>
          <a:stretch>
            <a:fillRect/>
          </a:stretch>
        </p:blipFill>
        <p:spPr>
          <a:xfrm>
            <a:off x="5157352" y="1868312"/>
            <a:ext cx="6476190" cy="3533333"/>
          </a:xfrm>
          <a:prstGeom prst="rect">
            <a:avLst/>
          </a:prstGeom>
        </p:spPr>
      </p:pic>
    </p:spTree>
    <p:extLst>
      <p:ext uri="{BB962C8B-B14F-4D97-AF65-F5344CB8AC3E}">
        <p14:creationId xmlns:p14="http://schemas.microsoft.com/office/powerpoint/2010/main" val="3799324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7" y="338212"/>
            <a:ext cx="7551080" cy="899665"/>
          </a:xfrm>
        </p:spPr>
        <p:txBody>
          <a:bodyPr/>
          <a:lstStyle/>
          <a:p>
            <a:r>
              <a:rPr lang="en-US" sz="5400" dirty="0" smtClean="0"/>
              <a:t>Subscribe</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387837" y="1652036"/>
            <a:ext cx="4543574" cy="4195940"/>
          </a:xfrm>
          <a:prstGeom prst="rect">
            <a:avLst/>
          </a:prstGeom>
          <a:noFill/>
        </p:spPr>
        <p:txBody>
          <a:bodyPr wrap="square" lIns="182880" tIns="146304" rIns="182880" bIns="146304" rtlCol="0">
            <a:noAutofit/>
          </a:bodyPr>
          <a:lstStyle/>
          <a:p>
            <a:pPr algn="ctr">
              <a:spcAft>
                <a:spcPts val="600"/>
              </a:spcAft>
              <a:buSzPct val="70000"/>
            </a:pPr>
            <a:r>
              <a:rPr lang="en-US" sz="2800" b="1" dirty="0" smtClean="0">
                <a:solidFill>
                  <a:srgbClr val="0C3A69"/>
                </a:solidFill>
                <a:cs typeface="Trebuchet MS"/>
              </a:rPr>
              <a:t>New</a:t>
            </a:r>
          </a:p>
          <a:p>
            <a:pPr algn="ctr">
              <a:spcAft>
                <a:spcPts val="600"/>
              </a:spcAft>
              <a:buSzPct val="70000"/>
            </a:pPr>
            <a:endParaRPr lang="en-US" sz="28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Prompted to confirm email and setup a password (optional)</a:t>
            </a:r>
          </a:p>
          <a:p>
            <a:pPr marL="457200" indent="-457200">
              <a:spcAft>
                <a:spcPts val="600"/>
              </a:spcAft>
              <a:buSzPct val="70000"/>
              <a:buFont typeface="Arial" panose="020B0604020202020204" pitchFamily="34" charset="0"/>
              <a:buChar char="•"/>
            </a:pPr>
            <a:endParaRPr lang="en-US" sz="28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Add Subscriptions</a:t>
            </a:r>
            <a:endParaRPr lang="en-US" sz="2800" dirty="0">
              <a:solidFill>
                <a:srgbClr val="0C3A69"/>
              </a:solidFill>
              <a:cs typeface="Trebuchet MS"/>
            </a:endParaRPr>
          </a:p>
        </p:txBody>
      </p:sp>
      <p:sp>
        <p:nvSpPr>
          <p:cNvPr id="9" name="TextBox 8"/>
          <p:cNvSpPr txBox="1"/>
          <p:nvPr/>
        </p:nvSpPr>
        <p:spPr>
          <a:xfrm>
            <a:off x="5993580" y="1660828"/>
            <a:ext cx="4543574" cy="4195940"/>
          </a:xfrm>
          <a:prstGeom prst="rect">
            <a:avLst/>
          </a:prstGeom>
          <a:noFill/>
        </p:spPr>
        <p:txBody>
          <a:bodyPr wrap="square" lIns="182880" tIns="146304" rIns="182880" bIns="146304" rtlCol="0">
            <a:noAutofit/>
          </a:bodyPr>
          <a:lstStyle/>
          <a:p>
            <a:pPr algn="ctr">
              <a:spcAft>
                <a:spcPts val="600"/>
              </a:spcAft>
              <a:buSzPct val="70000"/>
            </a:pPr>
            <a:r>
              <a:rPr lang="en-US" sz="2800" b="1" dirty="0" smtClean="0">
                <a:solidFill>
                  <a:srgbClr val="0C3A69"/>
                </a:solidFill>
                <a:cs typeface="Trebuchet MS"/>
              </a:rPr>
              <a:t>Existing</a:t>
            </a:r>
          </a:p>
          <a:p>
            <a:pPr marL="457200" indent="-457200">
              <a:spcAft>
                <a:spcPts val="600"/>
              </a:spcAft>
              <a:buSzPct val="70000"/>
              <a:buFont typeface="Arial" panose="020B0604020202020204" pitchFamily="34" charset="0"/>
              <a:buChar char="•"/>
            </a:pPr>
            <a:endParaRPr lang="en-US" sz="28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List of subscriptions</a:t>
            </a:r>
          </a:p>
          <a:p>
            <a:pPr marL="457200" indent="-457200">
              <a:spcAft>
                <a:spcPts val="600"/>
              </a:spcAft>
              <a:buSzPct val="70000"/>
              <a:buFont typeface="Arial" panose="020B0604020202020204" pitchFamily="34" charset="0"/>
              <a:buChar char="•"/>
            </a:pPr>
            <a:endParaRPr lang="en-US" sz="28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Delete subscriptions</a:t>
            </a:r>
          </a:p>
          <a:p>
            <a:pPr marL="457200" indent="-457200">
              <a:spcAft>
                <a:spcPts val="600"/>
              </a:spcAft>
              <a:buSzPct val="70000"/>
              <a:buFont typeface="Arial" panose="020B0604020202020204" pitchFamily="34" charset="0"/>
              <a:buChar char="•"/>
            </a:pPr>
            <a:endParaRPr lang="en-US" sz="28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800" dirty="0" smtClean="0">
                <a:solidFill>
                  <a:srgbClr val="0C3A69"/>
                </a:solidFill>
                <a:cs typeface="Trebuchet MS"/>
              </a:rPr>
              <a:t>Add subscriptions</a:t>
            </a:r>
          </a:p>
          <a:p>
            <a:pPr>
              <a:spcAft>
                <a:spcPts val="600"/>
              </a:spcAft>
              <a:buSzPct val="70000"/>
            </a:pPr>
            <a:endParaRPr lang="en-US" sz="2800" dirty="0">
              <a:solidFill>
                <a:srgbClr val="0C3A69"/>
              </a:solidFill>
              <a:cs typeface="Trebuchet MS"/>
            </a:endParaRPr>
          </a:p>
        </p:txBody>
      </p:sp>
    </p:spTree>
    <p:extLst>
      <p:ext uri="{BB962C8B-B14F-4D97-AF65-F5344CB8AC3E}">
        <p14:creationId xmlns:p14="http://schemas.microsoft.com/office/powerpoint/2010/main" val="749498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3842238" y="1310054"/>
            <a:ext cx="8282354" cy="5020408"/>
          </a:xfrm>
          <a:prstGeom prst="rect">
            <a:avLst/>
          </a:prstGeom>
          <a:noFill/>
        </p:spPr>
        <p:txBody>
          <a:bodyPr wrap="square" lIns="182880" tIns="146304" rIns="182880" bIns="146304" rtlCol="0">
            <a:noAutofit/>
          </a:bodyPr>
          <a:lstStyle/>
          <a:p>
            <a:pPr marL="457200" indent="-457200">
              <a:spcAft>
                <a:spcPts val="600"/>
              </a:spcAft>
              <a:buSzPct val="70000"/>
              <a:buFont typeface="Arial" panose="020B0604020202020204" pitchFamily="34" charset="0"/>
              <a:buChar char="•"/>
            </a:pPr>
            <a:r>
              <a:rPr lang="en-US" sz="2400" dirty="0" smtClean="0">
                <a:solidFill>
                  <a:srgbClr val="0C3A69"/>
                </a:solidFill>
                <a:cs typeface="Trebuchet MS"/>
              </a:rPr>
              <a:t>Topics to subscribe to are located under categories</a:t>
            </a:r>
          </a:p>
          <a:p>
            <a:pPr>
              <a:spcAft>
                <a:spcPts val="600"/>
              </a:spcAft>
              <a:buSzPct val="70000"/>
            </a:pPr>
            <a:endParaRPr lang="en-US" sz="24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400" dirty="0" smtClean="0">
                <a:solidFill>
                  <a:srgbClr val="0C3A69"/>
                </a:solidFill>
                <a:cs typeface="Trebuchet MS"/>
              </a:rPr>
              <a:t>Categories were built based upon WaTech Products </a:t>
            </a:r>
            <a:r>
              <a:rPr lang="en-US" sz="2400" dirty="0">
                <a:solidFill>
                  <a:srgbClr val="0C3A69"/>
                </a:solidFill>
                <a:cs typeface="Trebuchet MS"/>
              </a:rPr>
              <a:t>and </a:t>
            </a:r>
            <a:r>
              <a:rPr lang="en-US" sz="2400" dirty="0" smtClean="0">
                <a:solidFill>
                  <a:srgbClr val="0C3A69"/>
                </a:solidFill>
                <a:cs typeface="Trebuchet MS"/>
              </a:rPr>
              <a:t>Solutions, units, business needs.</a:t>
            </a:r>
            <a:endParaRPr lang="en-US" sz="2400" dirty="0">
              <a:solidFill>
                <a:srgbClr val="0C3A69"/>
              </a:solidFill>
              <a:cs typeface="Trebuchet MS"/>
            </a:endParaRPr>
          </a:p>
          <a:p>
            <a:pPr marL="457200" indent="-457200">
              <a:spcAft>
                <a:spcPts val="600"/>
              </a:spcAft>
              <a:buSzPct val="70000"/>
              <a:buFont typeface="Arial" panose="020B0604020202020204" pitchFamily="34" charset="0"/>
              <a:buChar char="•"/>
            </a:pPr>
            <a:endParaRPr lang="en-US" sz="2400" dirty="0">
              <a:solidFill>
                <a:srgbClr val="0C3A69"/>
              </a:solidFill>
              <a:cs typeface="Trebuchet MS"/>
            </a:endParaRPr>
          </a:p>
          <a:p>
            <a:pPr marL="457200" indent="-457200">
              <a:spcAft>
                <a:spcPts val="600"/>
              </a:spcAft>
              <a:buSzPct val="70000"/>
              <a:buFont typeface="Arial" panose="020B0604020202020204" pitchFamily="34" charset="0"/>
              <a:buChar char="•"/>
            </a:pPr>
            <a:r>
              <a:rPr lang="en-US" sz="2400" dirty="0" smtClean="0">
                <a:solidFill>
                  <a:srgbClr val="0C3A69"/>
                </a:solidFill>
                <a:cs typeface="Trebuchet MS"/>
              </a:rPr>
              <a:t>Hover over 	 to determine if topic is of interest to you</a:t>
            </a:r>
          </a:p>
          <a:p>
            <a:pPr marL="457200" indent="-457200">
              <a:spcAft>
                <a:spcPts val="600"/>
              </a:spcAft>
              <a:buSzPct val="70000"/>
              <a:buFont typeface="Arial" panose="020B0604020202020204" pitchFamily="34" charset="0"/>
              <a:buChar char="•"/>
            </a:pPr>
            <a:endParaRPr lang="en-US" sz="2400" dirty="0" smtClean="0">
              <a:solidFill>
                <a:srgbClr val="0C3A69"/>
              </a:solidFill>
              <a:cs typeface="Trebuchet MS"/>
            </a:endParaRPr>
          </a:p>
          <a:p>
            <a:pPr marL="457200" indent="-457200">
              <a:spcAft>
                <a:spcPts val="600"/>
              </a:spcAft>
              <a:buSzPct val="70000"/>
              <a:buFont typeface="Arial" panose="020B0604020202020204" pitchFamily="34" charset="0"/>
              <a:buChar char="•"/>
            </a:pPr>
            <a:r>
              <a:rPr lang="en-US" sz="2400" dirty="0" smtClean="0">
                <a:solidFill>
                  <a:srgbClr val="0C3A69"/>
                </a:solidFill>
                <a:cs typeface="Trebuchet MS"/>
              </a:rPr>
              <a:t>Some topics are not visible</a:t>
            </a:r>
          </a:p>
          <a:p>
            <a:pPr>
              <a:spcAft>
                <a:spcPts val="600"/>
              </a:spcAft>
              <a:buSzPct val="70000"/>
            </a:pPr>
            <a:endParaRPr lang="en-US" sz="2400" dirty="0">
              <a:solidFill>
                <a:srgbClr val="0C3A69"/>
              </a:solidFill>
              <a:cs typeface="Trebuchet MS"/>
            </a:endParaRPr>
          </a:p>
          <a:p>
            <a:pPr marL="457200" indent="-457200">
              <a:spcAft>
                <a:spcPts val="600"/>
              </a:spcAft>
              <a:buSzPct val="70000"/>
              <a:buFont typeface="Arial" panose="020B0604020202020204" pitchFamily="34" charset="0"/>
              <a:buChar char="•"/>
            </a:pPr>
            <a:r>
              <a:rPr lang="en-US" sz="2400" dirty="0" smtClean="0">
                <a:solidFill>
                  <a:srgbClr val="0C3A69"/>
                </a:solidFill>
                <a:cs typeface="Trebuchet MS"/>
              </a:rPr>
              <a:t>Periodically check for new topics…we’re expanding!	</a:t>
            </a:r>
            <a:endParaRPr lang="en-US" sz="2400" dirty="0">
              <a:solidFill>
                <a:srgbClr val="0C3A69"/>
              </a:solidFill>
              <a:cs typeface="Trebuchet MS"/>
            </a:endParaRPr>
          </a:p>
        </p:txBody>
      </p:sp>
      <p:pic>
        <p:nvPicPr>
          <p:cNvPr id="10" name="Picture 9"/>
          <p:cNvPicPr>
            <a:picLocks noChangeAspect="1"/>
          </p:cNvPicPr>
          <p:nvPr/>
        </p:nvPicPr>
        <p:blipFill>
          <a:blip r:embed="rId2"/>
          <a:stretch>
            <a:fillRect/>
          </a:stretch>
        </p:blipFill>
        <p:spPr>
          <a:xfrm>
            <a:off x="6005147" y="3540428"/>
            <a:ext cx="349847" cy="456321"/>
          </a:xfrm>
          <a:prstGeom prst="rect">
            <a:avLst/>
          </a:prstGeom>
        </p:spPr>
      </p:pic>
      <p:pic>
        <p:nvPicPr>
          <p:cNvPr id="2" name="Picture 2" descr="C:\Users\CHRIST~1\AppData\Local\Temp\SNAGHTMLb954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50" y="250337"/>
            <a:ext cx="3642014" cy="570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0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5280006" y="1916723"/>
            <a:ext cx="6690946" cy="3974123"/>
          </a:xfrm>
          <a:prstGeom prst="rect">
            <a:avLst/>
          </a:prstGeom>
          <a:noFill/>
        </p:spPr>
        <p:txBody>
          <a:bodyPr wrap="square" lIns="182880" tIns="146304" rIns="182880" bIns="146304" rtlCol="0">
            <a:noAutofit/>
          </a:bodyPr>
          <a:lstStyle/>
          <a:p>
            <a:pPr>
              <a:spcAft>
                <a:spcPts val="600"/>
              </a:spcAft>
              <a:buSzPct val="70000"/>
            </a:pPr>
            <a:r>
              <a:rPr lang="en-US" sz="2400" dirty="0" smtClean="0">
                <a:solidFill>
                  <a:srgbClr val="0C3A69"/>
                </a:solidFill>
                <a:cs typeface="Trebuchet MS"/>
              </a:rPr>
              <a:t>After subscribing to WaTech topics you will get a list of Local Recommendations, other government organizations who have purchased their own instance of GovDelivery (e.g. City of Tacoma, Sound Transit, DEL, State Parks and Recreation)</a:t>
            </a:r>
          </a:p>
          <a:p>
            <a:pPr>
              <a:spcAft>
                <a:spcPts val="600"/>
              </a:spcAft>
              <a:buSzPct val="70000"/>
            </a:pPr>
            <a:endParaRPr lang="en-US" sz="2400" dirty="0">
              <a:solidFill>
                <a:srgbClr val="0C3A69"/>
              </a:solidFill>
              <a:cs typeface="Trebuchet MS"/>
            </a:endParaRPr>
          </a:p>
          <a:p>
            <a:pPr>
              <a:spcAft>
                <a:spcPts val="600"/>
              </a:spcAft>
              <a:buSzPct val="70000"/>
            </a:pPr>
            <a:r>
              <a:rPr lang="en-US" sz="2400" dirty="0" smtClean="0">
                <a:solidFill>
                  <a:srgbClr val="0C3A69"/>
                </a:solidFill>
                <a:cs typeface="Trebuchet MS"/>
              </a:rPr>
              <a:t>Visit other state agency websites to sign up to their topics (e.g. DOT, Governor’s Office)</a:t>
            </a:r>
          </a:p>
        </p:txBody>
      </p:sp>
      <p:pic>
        <p:nvPicPr>
          <p:cNvPr id="2050" name="Picture 2" descr="C:\Users\CHRIST~1\AppData\Local\Temp\SNAGHTML5b3cf7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2" y="324960"/>
            <a:ext cx="4674581" cy="536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12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7666C83102344B8547F60D45E6A4F6" ma:contentTypeVersion="" ma:contentTypeDescription="Create a new document." ma:contentTypeScope="" ma:versionID="2d1c6ee0a744c55aab21b3de8296d3a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285A5E3-C272-419F-9478-2D4DDE3A0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3058</TotalTime>
  <Words>358</Words>
  <Application>Microsoft Office PowerPoint</Application>
  <PresentationFormat>Widescreen</PresentationFormat>
  <Paragraphs>75</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Segoe UI</vt:lpstr>
      <vt:lpstr>Trebuchet MS</vt:lpstr>
      <vt:lpstr>WA Tech PPT Template</vt:lpstr>
      <vt:lpstr>Icon Library</vt:lpstr>
      <vt:lpstr>GovDelivery</vt:lpstr>
      <vt:lpstr>Agenda</vt:lpstr>
      <vt:lpstr>Background</vt:lpstr>
      <vt:lpstr>Benefits</vt:lpstr>
      <vt:lpstr>Subscribe</vt:lpstr>
      <vt:lpstr>Subscribe</vt:lpstr>
      <vt:lpstr>Subscribe</vt:lpstr>
      <vt:lpstr>PowerPoint Presentation</vt:lpstr>
      <vt:lpstr>PowerPoint Presentation</vt:lpstr>
      <vt:lpstr>PowerPoint Presentation</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ESP Project Team</dc:creator>
  <cp:keywords>&lt;Any Related Keywords&gt;</cp:keywords>
  <dc:description>Template: _x000d_
Formatting: _x000d_
Event Date: _x000d_
Event Location: _x000d_
Audience Type:</dc:description>
  <cp:lastModifiedBy>Morgan, Donna (WaTech)</cp:lastModifiedBy>
  <cp:revision>264</cp:revision>
  <cp:lastPrinted>2016-07-22T23:47:39Z</cp:lastPrinted>
  <dcterms:created xsi:type="dcterms:W3CDTF">2015-12-01T23:22:10Z</dcterms:created>
  <dcterms:modified xsi:type="dcterms:W3CDTF">2017-11-21T18:43:20Z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0x010100657666C83102344B8547F60D45E6A4F6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