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1" r:id="rId5"/>
    <p:sldId id="267" r:id="rId6"/>
    <p:sldId id="273" r:id="rId7"/>
    <p:sldId id="274" r:id="rId8"/>
    <p:sldId id="275" r:id="rId9"/>
    <p:sldId id="276" r:id="rId10"/>
    <p:sldId id="277" r:id="rId11"/>
    <p:sldId id="278" r:id="rId12"/>
    <p:sldId id="279"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D51D3D-697F-4725-BA9D-2BEF45926CF2}">
          <p14:sldIdLst>
            <p14:sldId id="271"/>
            <p14:sldId id="267"/>
            <p14:sldId id="273"/>
            <p14:sldId id="274"/>
            <p14:sldId id="275"/>
            <p14:sldId id="276"/>
            <p14:sldId id="277"/>
            <p14:sldId id="278"/>
            <p14:sldId id="279"/>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D71F59-1BB4-D89A-D4C5-34CBDCA9E3F2}" name="Stowe, Nick (WaTech)" initials="SN(" userId="S::Nick.stowe@watech.wa.gov::b6b99876-0ec8-41be-ad0a-d8260a3d6078" providerId="AD"/>
  <p188:author id="{20852562-7D52-DE25-1C4E-9B599ED346C5}" name="Lindekugel, Scott (WaTech)" initials="L(" userId="S::scott.lindekugel@watech.wa.gov::fcc076d0-2733-4213-80e2-8441cffe3ee1" providerId="AD"/>
  <p188:author id="{9F41C1B0-9E09-AC05-A730-266C12652AB3}" name="Costello, Kathy (WaTech)" initials="CK(" userId="S::kathy.costello@watech.wa.gov::9ffa59df-c3fe-49bb-a994-e0e766e575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ADA489-6F41-435F-B6C0-CBDC1257600F}" v="19" dt="2023-09-19T20:01:51.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4660"/>
  </p:normalViewPr>
  <p:slideViewPr>
    <p:cSldViewPr snapToGrid="0">
      <p:cViewPr varScale="1">
        <p:scale>
          <a:sx n="107" d="100"/>
          <a:sy n="107"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C1D0F-FEF9-47B6-8009-49E67F5BA87D}" type="datetimeFigureOut">
              <a:rPr lang="en-US" smtClean="0"/>
              <a:t>9/20/2023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719CE-7A07-483D-B07B-6B66A965B651}" type="slidenum">
              <a:rPr lang="en-US" smtClean="0"/>
              <a:t>‹#›</a:t>
            </a:fld>
            <a:endParaRPr lang="en-US" dirty="0"/>
          </a:p>
        </p:txBody>
      </p:sp>
    </p:spTree>
    <p:extLst>
      <p:ext uri="{BB962C8B-B14F-4D97-AF65-F5344CB8AC3E}">
        <p14:creationId xmlns:p14="http://schemas.microsoft.com/office/powerpoint/2010/main" val="114434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927ABEF-EC4E-461A-B0A7-F21F225E6378}"/>
              </a:ext>
            </a:extLst>
          </p:cNvPr>
          <p:cNvSpPr>
            <a:spLocks noGrp="1"/>
          </p:cNvSpPr>
          <p:nvPr>
            <p:ph type="pic" sz="quarter" idx="13"/>
          </p:nvPr>
        </p:nvSpPr>
        <p:spPr>
          <a:xfrm>
            <a:off x="0" y="-4877"/>
            <a:ext cx="12191999" cy="6867754"/>
          </a:xfrm>
          <a:noFill/>
        </p:spPr>
        <p:txBody>
          <a:bodyPr/>
          <a:lstStyle/>
          <a:p>
            <a:endParaRPr lang="en-US" dirty="0"/>
          </a:p>
        </p:txBody>
      </p:sp>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349885" y="4169287"/>
            <a:ext cx="5853339" cy="61744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Text Placeholder 4">
            <a:extLst>
              <a:ext uri="{FF2B5EF4-FFF2-40B4-BE49-F238E27FC236}">
                <a16:creationId xmlns:a16="http://schemas.microsoft.com/office/drawing/2014/main" id="{B952D671-C3FF-550E-EB88-657410EDCCBE}"/>
              </a:ext>
            </a:extLst>
          </p:cNvPr>
          <p:cNvSpPr>
            <a:spLocks noGrp="1"/>
          </p:cNvSpPr>
          <p:nvPr>
            <p:ph type="body" sz="quarter" idx="14" hasCustomPrompt="1"/>
          </p:nvPr>
        </p:nvSpPr>
        <p:spPr>
          <a:xfrm>
            <a:off x="349885" y="2067339"/>
            <a:ext cx="5853112" cy="1895061"/>
          </a:xfrm>
        </p:spPr>
        <p:txBody>
          <a:bodyPr>
            <a:noAutofit/>
          </a:bodyPr>
          <a:lstStyle>
            <a:lvl1pPr marL="0" indent="0">
              <a:buNone/>
              <a:defRPr sz="6000">
                <a:latin typeface="Montserrat SemiBold" pitchFamily="2" charset="0"/>
              </a:defRPr>
            </a:lvl1pPr>
          </a:lstStyle>
          <a:p>
            <a:pPr lvl="0"/>
            <a:r>
              <a:rPr lang="en-US"/>
              <a:t>Title</a:t>
            </a:r>
          </a:p>
        </p:txBody>
      </p:sp>
    </p:spTree>
    <p:extLst>
      <p:ext uri="{BB962C8B-B14F-4D97-AF65-F5344CB8AC3E}">
        <p14:creationId xmlns:p14="http://schemas.microsoft.com/office/powerpoint/2010/main" val="31495613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4BBE3-F457-41F7-A5C8-98A5B3CB8E43}"/>
              </a:ext>
            </a:extLst>
          </p:cNvPr>
          <p:cNvSpPr>
            <a:spLocks noGrp="1"/>
          </p:cNvSpPr>
          <p:nvPr>
            <p:ph sz="half" idx="1"/>
          </p:nvPr>
        </p:nvSpPr>
        <p:spPr>
          <a:xfrm>
            <a:off x="457200" y="2372139"/>
            <a:ext cx="112776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6B50B36-35C9-99B6-E30D-2EF94B490C7D}"/>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8" name="Slide Number Placeholder 7">
            <a:extLst>
              <a:ext uri="{FF2B5EF4-FFF2-40B4-BE49-F238E27FC236}">
                <a16:creationId xmlns:a16="http://schemas.microsoft.com/office/drawing/2014/main" id="{87720FF2-4B35-A6FB-3D1D-00CEBECC8B01}"/>
              </a:ext>
            </a:extLst>
          </p:cNvPr>
          <p:cNvSpPr>
            <a:spLocks noGrp="1"/>
          </p:cNvSpPr>
          <p:nvPr>
            <p:ph type="sldNum" sz="quarter" idx="10"/>
          </p:nvPr>
        </p:nvSpPr>
        <p:spPr/>
        <p:txBody>
          <a:bodyPr/>
          <a:lstStyle/>
          <a:p>
            <a:fld id="{41A437F0-1C7D-42E9-B30E-7C0BBC42B5C2}" type="slidenum">
              <a:rPr lang="en-US" smtClean="0"/>
              <a:t>‹#›</a:t>
            </a:fld>
            <a:endParaRPr lang="en-US" dirty="0"/>
          </a:p>
        </p:txBody>
      </p:sp>
      <p:sp>
        <p:nvSpPr>
          <p:cNvPr id="2" name="Rectangle 1">
            <a:extLst>
              <a:ext uri="{FF2B5EF4-FFF2-40B4-BE49-F238E27FC236}">
                <a16:creationId xmlns:a16="http://schemas.microsoft.com/office/drawing/2014/main" id="{7670789D-0835-51F4-3CD6-9BF2C09BA56D}"/>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pic>
        <p:nvPicPr>
          <p:cNvPr id="4" name="Picture 3" descr="A picture containing text, clipart&#10;&#10;Description automatically generated">
            <a:extLst>
              <a:ext uri="{FF2B5EF4-FFF2-40B4-BE49-F238E27FC236}">
                <a16:creationId xmlns:a16="http://schemas.microsoft.com/office/drawing/2014/main" id="{9854193B-3EE2-A9D1-47C8-CCB6A3106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77859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F95F41-B06A-05F3-3CA3-355BF659DAC4}"/>
              </a:ext>
            </a:extLst>
          </p:cNvPr>
          <p:cNvSpPr>
            <a:spLocks noGrp="1"/>
          </p:cNvSpPr>
          <p:nvPr>
            <p:ph type="sldNum" sz="quarter" idx="10"/>
          </p:nvPr>
        </p:nvSpPr>
        <p:spPr/>
        <p:txBody>
          <a:bodyPr/>
          <a:lstStyle/>
          <a:p>
            <a:fld id="{41A437F0-1C7D-42E9-B30E-7C0BBC42B5C2}" type="slidenum">
              <a:rPr lang="en-US" smtClean="0"/>
              <a:t>‹#›</a:t>
            </a:fld>
            <a:endParaRPr lang="en-US" dirty="0"/>
          </a:p>
        </p:txBody>
      </p:sp>
      <p:sp>
        <p:nvSpPr>
          <p:cNvPr id="5" name="Content Placeholder 2">
            <a:extLst>
              <a:ext uri="{FF2B5EF4-FFF2-40B4-BE49-F238E27FC236}">
                <a16:creationId xmlns:a16="http://schemas.microsoft.com/office/drawing/2014/main" id="{17A61DA2-04FD-14B9-DA68-C511773E3482}"/>
              </a:ext>
            </a:extLst>
          </p:cNvPr>
          <p:cNvSpPr>
            <a:spLocks noGrp="1"/>
          </p:cNvSpPr>
          <p:nvPr>
            <p:ph sz="half" idx="1"/>
          </p:nvPr>
        </p:nvSpPr>
        <p:spPr>
          <a:xfrm>
            <a:off x="457199" y="2372139"/>
            <a:ext cx="7229061" cy="3722687"/>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886F3F0-F20D-F7A3-00DF-D5817AFDAA56}"/>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8E357EC-80BD-1ABF-8A21-2BD292E68EF3}"/>
              </a:ext>
            </a:extLst>
          </p:cNvPr>
          <p:cNvSpPr>
            <a:spLocks noGrp="1"/>
          </p:cNvSpPr>
          <p:nvPr>
            <p:ph type="pic" sz="quarter" idx="11"/>
          </p:nvPr>
        </p:nvSpPr>
        <p:spPr>
          <a:xfrm>
            <a:off x="7977188" y="2386013"/>
            <a:ext cx="3757612" cy="3722687"/>
          </a:xfrm>
        </p:spPr>
        <p:txBody>
          <a:bodyPr/>
          <a:lstStyle/>
          <a:p>
            <a:endParaRPr lang="en-US" dirty="0"/>
          </a:p>
        </p:txBody>
      </p:sp>
      <p:sp>
        <p:nvSpPr>
          <p:cNvPr id="2" name="Rectangle 1">
            <a:extLst>
              <a:ext uri="{FF2B5EF4-FFF2-40B4-BE49-F238E27FC236}">
                <a16:creationId xmlns:a16="http://schemas.microsoft.com/office/drawing/2014/main" id="{822A69A2-6AF1-54D8-AD27-E2CC974DAC9A}"/>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pic>
        <p:nvPicPr>
          <p:cNvPr id="4" name="Picture 3" descr="A picture containing text, clipart&#10;&#10;Description automatically generated">
            <a:extLst>
              <a:ext uri="{FF2B5EF4-FFF2-40B4-BE49-F238E27FC236}">
                <a16:creationId xmlns:a16="http://schemas.microsoft.com/office/drawing/2014/main" id="{6382E90E-F2A6-1C73-7680-39476EB5A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275280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F95F41-B06A-05F3-3CA3-355BF659DAC4}"/>
              </a:ext>
            </a:extLst>
          </p:cNvPr>
          <p:cNvSpPr>
            <a:spLocks noGrp="1"/>
          </p:cNvSpPr>
          <p:nvPr>
            <p:ph type="sldNum" sz="quarter" idx="10"/>
          </p:nvPr>
        </p:nvSpPr>
        <p:spPr/>
        <p:txBody>
          <a:bodyPr/>
          <a:lstStyle/>
          <a:p>
            <a:fld id="{41A437F0-1C7D-42E9-B30E-7C0BBC42B5C2}" type="slidenum">
              <a:rPr lang="en-US" smtClean="0"/>
              <a:t>‹#›</a:t>
            </a:fld>
            <a:endParaRPr lang="en-US" dirty="0"/>
          </a:p>
        </p:txBody>
      </p:sp>
      <p:sp>
        <p:nvSpPr>
          <p:cNvPr id="5" name="Content Placeholder 2">
            <a:extLst>
              <a:ext uri="{FF2B5EF4-FFF2-40B4-BE49-F238E27FC236}">
                <a16:creationId xmlns:a16="http://schemas.microsoft.com/office/drawing/2014/main" id="{17A61DA2-04FD-14B9-DA68-C511773E3482}"/>
              </a:ext>
            </a:extLst>
          </p:cNvPr>
          <p:cNvSpPr>
            <a:spLocks noGrp="1"/>
          </p:cNvSpPr>
          <p:nvPr>
            <p:ph sz="half" idx="1"/>
          </p:nvPr>
        </p:nvSpPr>
        <p:spPr>
          <a:xfrm>
            <a:off x="457200" y="2386013"/>
            <a:ext cx="3757612" cy="370881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886F3F0-F20D-F7A3-00DF-D5817AFDAA56}"/>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8E357EC-80BD-1ABF-8A21-2BD292E68EF3}"/>
              </a:ext>
            </a:extLst>
          </p:cNvPr>
          <p:cNvSpPr>
            <a:spLocks noGrp="1"/>
          </p:cNvSpPr>
          <p:nvPr>
            <p:ph type="pic" sz="quarter" idx="11"/>
          </p:nvPr>
        </p:nvSpPr>
        <p:spPr>
          <a:xfrm>
            <a:off x="4479235" y="2386013"/>
            <a:ext cx="7255565" cy="3722687"/>
          </a:xfrm>
        </p:spPr>
        <p:txBody>
          <a:bodyPr/>
          <a:lstStyle/>
          <a:p>
            <a:endParaRPr lang="en-US" dirty="0"/>
          </a:p>
        </p:txBody>
      </p:sp>
      <p:sp>
        <p:nvSpPr>
          <p:cNvPr id="4" name="Rectangle 3">
            <a:extLst>
              <a:ext uri="{FF2B5EF4-FFF2-40B4-BE49-F238E27FC236}">
                <a16:creationId xmlns:a16="http://schemas.microsoft.com/office/drawing/2014/main" id="{0E7C1667-4776-A93A-C49E-C4AD8F0077A6}"/>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pic>
        <p:nvPicPr>
          <p:cNvPr id="8" name="Picture 7" descr="A picture containing text, clipart&#10;&#10;Description automatically generated">
            <a:extLst>
              <a:ext uri="{FF2B5EF4-FFF2-40B4-BE49-F238E27FC236}">
                <a16:creationId xmlns:a16="http://schemas.microsoft.com/office/drawing/2014/main" id="{4391D3F8-5BE5-A042-1314-6ECDE90696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6442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BC9EE7-160B-0B5A-3D1D-DDB8D21C87C7}"/>
              </a:ext>
            </a:extLst>
          </p:cNvPr>
          <p:cNvSpPr/>
          <p:nvPr userDrawn="1"/>
        </p:nvSpPr>
        <p:spPr>
          <a:xfrm>
            <a:off x="0" y="0"/>
            <a:ext cx="12192000" cy="68580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 name="Picture 3" descr="A picture containing building, grass, outdoor, sky&#10;&#10;Description automatically generated">
            <a:extLst>
              <a:ext uri="{FF2B5EF4-FFF2-40B4-BE49-F238E27FC236}">
                <a16:creationId xmlns:a16="http://schemas.microsoft.com/office/drawing/2014/main" id="{A6042C10-B4B1-5A39-3A53-3A03E8765CB1}"/>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20091" y="-648393"/>
            <a:ext cx="12232180" cy="8154786"/>
          </a:xfrm>
          <a:prstGeom prst="rect">
            <a:avLst/>
          </a:prstGeom>
        </p:spPr>
      </p:pic>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2312504" y="3822024"/>
            <a:ext cx="7566991" cy="61744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Text Placeholder 4">
            <a:extLst>
              <a:ext uri="{FF2B5EF4-FFF2-40B4-BE49-F238E27FC236}">
                <a16:creationId xmlns:a16="http://schemas.microsoft.com/office/drawing/2014/main" id="{B952D671-C3FF-550E-EB88-657410EDCCBE}"/>
              </a:ext>
            </a:extLst>
          </p:cNvPr>
          <p:cNvSpPr>
            <a:spLocks noGrp="1"/>
          </p:cNvSpPr>
          <p:nvPr>
            <p:ph type="body" sz="quarter" idx="14" hasCustomPrompt="1"/>
          </p:nvPr>
        </p:nvSpPr>
        <p:spPr>
          <a:xfrm>
            <a:off x="2312505" y="2607364"/>
            <a:ext cx="7566991" cy="954157"/>
          </a:xfrm>
        </p:spPr>
        <p:txBody>
          <a:bodyPr>
            <a:noAutofit/>
          </a:bodyPr>
          <a:lstStyle>
            <a:lvl1pPr marL="0" indent="0" algn="l">
              <a:buNone/>
              <a:defRPr sz="6000">
                <a:solidFill>
                  <a:schemeClr val="bg1"/>
                </a:solidFill>
                <a:latin typeface="Montserrat SemiBold" pitchFamily="2" charset="0"/>
              </a:defRPr>
            </a:lvl1pPr>
          </a:lstStyle>
          <a:p>
            <a:pPr lvl="0"/>
            <a:r>
              <a:rPr lang="en-US"/>
              <a:t>Title</a:t>
            </a:r>
          </a:p>
        </p:txBody>
      </p:sp>
      <p:pic>
        <p:nvPicPr>
          <p:cNvPr id="20" name="Picture 19" descr="A picture containing text, clipart&#10;&#10;Description automatically generated">
            <a:extLst>
              <a:ext uri="{FF2B5EF4-FFF2-40B4-BE49-F238E27FC236}">
                <a16:creationId xmlns:a16="http://schemas.microsoft.com/office/drawing/2014/main" id="{34EE0A8B-2692-867F-6ED7-27F227E757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
        <p:nvSpPr>
          <p:cNvPr id="22" name="Rectangle 21">
            <a:extLst>
              <a:ext uri="{FF2B5EF4-FFF2-40B4-BE49-F238E27FC236}">
                <a16:creationId xmlns:a16="http://schemas.microsoft.com/office/drawing/2014/main" id="{C7E1B64D-C610-869A-81E9-8257378600E7}"/>
              </a:ext>
            </a:extLst>
          </p:cNvPr>
          <p:cNvSpPr/>
          <p:nvPr userDrawn="1"/>
        </p:nvSpPr>
        <p:spPr>
          <a:xfrm>
            <a:off x="2312504" y="3597661"/>
            <a:ext cx="7679635" cy="45719"/>
          </a:xfrm>
          <a:prstGeom prst="rect">
            <a:avLst/>
          </a:prstGeom>
          <a:gradFill>
            <a:gsLst>
              <a:gs pos="16000">
                <a:schemeClr val="tx2"/>
              </a:gs>
              <a:gs pos="8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54982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whi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BC9EE7-160B-0B5A-3D1D-DDB8D21C87C7}"/>
              </a:ext>
            </a:extLst>
          </p:cNvPr>
          <p:cNvSpPr/>
          <p:nvPr userDrawn="1"/>
        </p:nvSpPr>
        <p:spPr>
          <a:xfrm>
            <a:off x="0" y="0"/>
            <a:ext cx="12192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 name="Picture 3" descr="A picture containing building, grass, outdoor, sky&#10;&#10;Description automatically generated">
            <a:extLst>
              <a:ext uri="{FF2B5EF4-FFF2-40B4-BE49-F238E27FC236}">
                <a16:creationId xmlns:a16="http://schemas.microsoft.com/office/drawing/2014/main" id="{46038392-DE11-F9E1-975E-C7502043A5D6}"/>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40180" y="-648393"/>
            <a:ext cx="12232180" cy="8154786"/>
          </a:xfrm>
          <a:prstGeom prst="rect">
            <a:avLst/>
          </a:prstGeom>
        </p:spPr>
      </p:pic>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460375" y="2061888"/>
            <a:ext cx="11271250" cy="4398547"/>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2" name="Picture 1" descr="Logo&#10;&#10;Description automatically generated">
            <a:extLst>
              <a:ext uri="{FF2B5EF4-FFF2-40B4-BE49-F238E27FC236}">
                <a16:creationId xmlns:a16="http://schemas.microsoft.com/office/drawing/2014/main" id="{EA3E8EB4-6BAF-3865-4F26-80A7A58D5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375" y="458125"/>
            <a:ext cx="2076245" cy="582806"/>
          </a:xfrm>
          <a:prstGeom prst="rect">
            <a:avLst/>
          </a:prstGeom>
        </p:spPr>
      </p:pic>
    </p:spTree>
    <p:extLst>
      <p:ext uri="{BB962C8B-B14F-4D97-AF65-F5344CB8AC3E}">
        <p14:creationId xmlns:p14="http://schemas.microsoft.com/office/powerpoint/2010/main" val="16843054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ubject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09B-4E36-3D46-2880-3D95505BA4CB}"/>
              </a:ext>
            </a:extLst>
          </p:cNvPr>
          <p:cNvSpPr>
            <a:spLocks noGrp="1"/>
          </p:cNvSpPr>
          <p:nvPr>
            <p:ph type="title" hasCustomPrompt="1"/>
          </p:nvPr>
        </p:nvSpPr>
        <p:spPr>
          <a:xfrm>
            <a:off x="460375" y="2442369"/>
            <a:ext cx="4616448" cy="1973263"/>
          </a:xfrm>
        </p:spPr>
        <p:txBody>
          <a:bodyPr/>
          <a:lstStyle/>
          <a:p>
            <a:r>
              <a:rPr lang="en-US"/>
              <a:t>Introduce a new subject here</a:t>
            </a:r>
          </a:p>
        </p:txBody>
      </p:sp>
      <p:sp>
        <p:nvSpPr>
          <p:cNvPr id="8" name="Picture Placeholder 7">
            <a:extLst>
              <a:ext uri="{FF2B5EF4-FFF2-40B4-BE49-F238E27FC236}">
                <a16:creationId xmlns:a16="http://schemas.microsoft.com/office/drawing/2014/main" id="{91E29B6B-AC50-5A73-B093-206F10844B25}"/>
              </a:ext>
            </a:extLst>
          </p:cNvPr>
          <p:cNvSpPr>
            <a:spLocks noGrp="1"/>
          </p:cNvSpPr>
          <p:nvPr>
            <p:ph type="pic" sz="quarter" idx="10"/>
          </p:nvPr>
        </p:nvSpPr>
        <p:spPr>
          <a:xfrm>
            <a:off x="5495925" y="1262063"/>
            <a:ext cx="6696075" cy="4333875"/>
          </a:xfrm>
        </p:spPr>
        <p:txBody>
          <a:bodyPr/>
          <a:lstStyle/>
          <a:p>
            <a:endParaRPr lang="en-US" dirty="0"/>
          </a:p>
        </p:txBody>
      </p:sp>
      <p:pic>
        <p:nvPicPr>
          <p:cNvPr id="3" name="Picture 2" descr="Logo&#10;&#10;Description automatically generated">
            <a:extLst>
              <a:ext uri="{FF2B5EF4-FFF2-40B4-BE49-F238E27FC236}">
                <a16:creationId xmlns:a16="http://schemas.microsoft.com/office/drawing/2014/main" id="{870EAB98-AB58-83C3-7E4B-5F11BA4D6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375" y="458125"/>
            <a:ext cx="2076245" cy="582806"/>
          </a:xfrm>
          <a:prstGeom prst="rect">
            <a:avLst/>
          </a:prstGeom>
        </p:spPr>
      </p:pic>
    </p:spTree>
    <p:extLst>
      <p:ext uri="{BB962C8B-B14F-4D97-AF65-F5344CB8AC3E}">
        <p14:creationId xmlns:p14="http://schemas.microsoft.com/office/powerpoint/2010/main" val="2597968071"/>
      </p:ext>
    </p:extLst>
  </p:cSld>
  <p:clrMapOvr>
    <a:masterClrMapping/>
  </p:clrMapOvr>
  <p:extLst>
    <p:ext uri="{DCECCB84-F9BA-43D5-87BE-67443E8EF086}">
      <p15:sldGuideLst xmlns:p15="http://schemas.microsoft.com/office/powerpoint/2012/main">
        <p15:guide id="1" orient="horz" pos="288" userDrawn="1">
          <p15:clr>
            <a:srgbClr val="FBAE40"/>
          </p15:clr>
        </p15:guide>
        <p15:guide id="2" pos="3840" userDrawn="1">
          <p15:clr>
            <a:srgbClr val="FBAE40"/>
          </p15:clr>
        </p15:guide>
        <p15:guide id="3" pos="288" userDrawn="1">
          <p15:clr>
            <a:srgbClr val="FBAE40"/>
          </p15:clr>
        </p15:guide>
        <p15:guide id="4" orient="horz" pos="22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ew Subject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09B-4E36-3D46-2880-3D95505BA4CB}"/>
              </a:ext>
            </a:extLst>
          </p:cNvPr>
          <p:cNvSpPr>
            <a:spLocks noGrp="1"/>
          </p:cNvSpPr>
          <p:nvPr>
            <p:ph type="title" hasCustomPrompt="1"/>
          </p:nvPr>
        </p:nvSpPr>
        <p:spPr>
          <a:xfrm>
            <a:off x="1393825" y="3069091"/>
            <a:ext cx="2606675" cy="1973263"/>
          </a:xfrm>
        </p:spPr>
        <p:txBody>
          <a:bodyPr/>
          <a:lstStyle>
            <a:lvl1pPr>
              <a:defRPr/>
            </a:lvl1pPr>
          </a:lstStyle>
          <a:p>
            <a:r>
              <a:rPr lang="en-US"/>
              <a:t>Todays</a:t>
            </a:r>
            <a:br>
              <a:rPr lang="en-US"/>
            </a:br>
            <a:r>
              <a:rPr lang="en-US"/>
              <a:t>Agenda</a:t>
            </a:r>
          </a:p>
        </p:txBody>
      </p:sp>
      <p:pic>
        <p:nvPicPr>
          <p:cNvPr id="3" name="Picture 2" descr="Logo&#10;&#10;Description automatically generated">
            <a:extLst>
              <a:ext uri="{FF2B5EF4-FFF2-40B4-BE49-F238E27FC236}">
                <a16:creationId xmlns:a16="http://schemas.microsoft.com/office/drawing/2014/main" id="{870EAB98-AB58-83C3-7E4B-5F11BA4D6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7878" y="458125"/>
            <a:ext cx="2076245" cy="582806"/>
          </a:xfrm>
          <a:prstGeom prst="rect">
            <a:avLst/>
          </a:prstGeom>
        </p:spPr>
      </p:pic>
      <p:sp>
        <p:nvSpPr>
          <p:cNvPr id="4" name="Rectangle 3">
            <a:extLst>
              <a:ext uri="{FF2B5EF4-FFF2-40B4-BE49-F238E27FC236}">
                <a16:creationId xmlns:a16="http://schemas.microsoft.com/office/drawing/2014/main" id="{9BEA1215-3398-CA55-123C-4D99A1D7499B}"/>
              </a:ext>
            </a:extLst>
          </p:cNvPr>
          <p:cNvSpPr/>
          <p:nvPr userDrawn="1"/>
        </p:nvSpPr>
        <p:spPr>
          <a:xfrm>
            <a:off x="4448711" y="1253447"/>
            <a:ext cx="91398" cy="5604553"/>
          </a:xfrm>
          <a:prstGeom prst="rect">
            <a:avLst/>
          </a:prstGeom>
          <a:gradFill>
            <a:gsLst>
              <a:gs pos="0">
                <a:schemeClr val="tx2">
                  <a:alpha val="0"/>
                </a:schemeClr>
              </a:gs>
              <a:gs pos="100000">
                <a:schemeClr val="tx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E229B7C-6AB1-E2B9-555F-50059E7976E4}"/>
              </a:ext>
            </a:extLst>
          </p:cNvPr>
          <p:cNvSpPr/>
          <p:nvPr userDrawn="1"/>
        </p:nvSpPr>
        <p:spPr>
          <a:xfrm>
            <a:off x="4985657" y="1816569"/>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C18DA59-F5FF-E278-F261-8C879ACCB714}"/>
              </a:ext>
            </a:extLst>
          </p:cNvPr>
          <p:cNvSpPr/>
          <p:nvPr userDrawn="1"/>
        </p:nvSpPr>
        <p:spPr>
          <a:xfrm>
            <a:off x="4985657" y="2576857"/>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C07CF7C-E05E-3655-15F9-90FA88014D0E}"/>
              </a:ext>
            </a:extLst>
          </p:cNvPr>
          <p:cNvSpPr/>
          <p:nvPr userDrawn="1"/>
        </p:nvSpPr>
        <p:spPr>
          <a:xfrm>
            <a:off x="4985657" y="3337144"/>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DA0FE21-B466-3040-15C0-97A11F9E885E}"/>
              </a:ext>
            </a:extLst>
          </p:cNvPr>
          <p:cNvSpPr/>
          <p:nvPr userDrawn="1"/>
        </p:nvSpPr>
        <p:spPr>
          <a:xfrm>
            <a:off x="4985657" y="4087158"/>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7457B2-18A8-949E-0082-86D3B8D3C6A6}"/>
              </a:ext>
            </a:extLst>
          </p:cNvPr>
          <p:cNvSpPr/>
          <p:nvPr userDrawn="1"/>
        </p:nvSpPr>
        <p:spPr>
          <a:xfrm>
            <a:off x="4985657" y="4847446"/>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3EC7907-B553-82D4-E817-9FC0B7BF594D}"/>
              </a:ext>
            </a:extLst>
          </p:cNvPr>
          <p:cNvSpPr/>
          <p:nvPr userDrawn="1"/>
        </p:nvSpPr>
        <p:spPr>
          <a:xfrm>
            <a:off x="4985657" y="5607733"/>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8822472"/>
      </p:ext>
    </p:extLst>
  </p:cSld>
  <p:clrMapOvr>
    <a:masterClrMapping/>
  </p:clrMapOvr>
  <p:extLst>
    <p:ext uri="{DCECCB84-F9BA-43D5-87BE-67443E8EF086}">
      <p15:sldGuideLst xmlns:p15="http://schemas.microsoft.com/office/powerpoint/2012/main">
        <p15:guide id="1" orient="horz" pos="288">
          <p15:clr>
            <a:srgbClr val="FBAE40"/>
          </p15:clr>
        </p15:guide>
        <p15:guide id="2" pos="3840">
          <p15:clr>
            <a:srgbClr val="FBAE40"/>
          </p15:clr>
        </p15:guide>
        <p15:guide id="3" pos="288">
          <p15:clr>
            <a:srgbClr val="FBAE40"/>
          </p15:clr>
        </p15:guide>
        <p15:guide id="4"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ubject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09B-4E36-3D46-2880-3D95505BA4CB}"/>
              </a:ext>
            </a:extLst>
          </p:cNvPr>
          <p:cNvSpPr>
            <a:spLocks noGrp="1"/>
          </p:cNvSpPr>
          <p:nvPr>
            <p:ph type="title" hasCustomPrompt="1"/>
          </p:nvPr>
        </p:nvSpPr>
        <p:spPr>
          <a:xfrm>
            <a:off x="460374" y="2442369"/>
            <a:ext cx="8295999" cy="1973263"/>
          </a:xfrm>
        </p:spPr>
        <p:txBody>
          <a:bodyPr/>
          <a:lstStyle>
            <a:lvl1pPr>
              <a:defRPr/>
            </a:lvl1pPr>
          </a:lstStyle>
          <a:p>
            <a:r>
              <a:rPr lang="en-US"/>
              <a:t>Introduce a new subject here</a:t>
            </a:r>
          </a:p>
        </p:txBody>
      </p:sp>
      <p:pic>
        <p:nvPicPr>
          <p:cNvPr id="4" name="Picture 3" descr="A picture containing skyscraper&#10;&#10;Description automatically generated">
            <a:extLst>
              <a:ext uri="{FF2B5EF4-FFF2-40B4-BE49-F238E27FC236}">
                <a16:creationId xmlns:a16="http://schemas.microsoft.com/office/drawing/2014/main" id="{AB9AF339-22EC-52C1-2355-319E9F0A71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6941" y="0"/>
            <a:ext cx="8875059" cy="6858000"/>
          </a:xfrm>
          <a:prstGeom prst="rect">
            <a:avLst/>
          </a:prstGeom>
        </p:spPr>
      </p:pic>
      <p:sp>
        <p:nvSpPr>
          <p:cNvPr id="3" name="Slide Number Placeholder 2">
            <a:extLst>
              <a:ext uri="{FF2B5EF4-FFF2-40B4-BE49-F238E27FC236}">
                <a16:creationId xmlns:a16="http://schemas.microsoft.com/office/drawing/2014/main" id="{EFB43EFF-94EE-70AC-98C7-DA43CD41E8E6}"/>
              </a:ext>
            </a:extLst>
          </p:cNvPr>
          <p:cNvSpPr>
            <a:spLocks noGrp="1"/>
          </p:cNvSpPr>
          <p:nvPr>
            <p:ph type="sldNum" sz="quarter" idx="10"/>
          </p:nvPr>
        </p:nvSpPr>
        <p:spPr/>
        <p:txBody>
          <a:bodyPr/>
          <a:lstStyle/>
          <a:p>
            <a:fld id="{41A437F0-1C7D-42E9-B30E-7C0BBC42B5C2}" type="slidenum">
              <a:rPr lang="en-US" smtClean="0"/>
              <a:t>‹#›</a:t>
            </a:fld>
            <a:endParaRPr lang="en-US" dirty="0"/>
          </a:p>
        </p:txBody>
      </p:sp>
      <p:pic>
        <p:nvPicPr>
          <p:cNvPr id="6" name="Picture 5" descr="Logo&#10;&#10;Description automatically generated">
            <a:extLst>
              <a:ext uri="{FF2B5EF4-FFF2-40B4-BE49-F238E27FC236}">
                <a16:creationId xmlns:a16="http://schemas.microsoft.com/office/drawing/2014/main" id="{44563953-54E3-E44E-0A2F-292F59B4D8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375" y="458125"/>
            <a:ext cx="2076245" cy="582806"/>
          </a:xfrm>
          <a:prstGeom prst="rect">
            <a:avLst/>
          </a:prstGeom>
        </p:spPr>
      </p:pic>
    </p:spTree>
    <p:extLst>
      <p:ext uri="{BB962C8B-B14F-4D97-AF65-F5344CB8AC3E}">
        <p14:creationId xmlns:p14="http://schemas.microsoft.com/office/powerpoint/2010/main" val="61616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Out Ide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CF691E-CAE1-4A66-A0D3-8DA5B9325C7F}"/>
              </a:ext>
            </a:extLst>
          </p:cNvPr>
          <p:cNvSpPr/>
          <p:nvPr userDrawn="1"/>
        </p:nvSpPr>
        <p:spPr>
          <a:xfrm>
            <a:off x="793673" y="666750"/>
            <a:ext cx="10604656" cy="5524502"/>
          </a:xfrm>
          <a:prstGeom prst="rect">
            <a:avLst/>
          </a:prstGeom>
          <a:noFill/>
          <a:ln w="889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ACF6445-FC66-C8FD-2E4D-01F6CB21EC66}"/>
              </a:ext>
            </a:extLst>
          </p:cNvPr>
          <p:cNvSpPr>
            <a:spLocks noGrp="1"/>
          </p:cNvSpPr>
          <p:nvPr>
            <p:ph type="sldNum" sz="quarter" idx="10"/>
          </p:nvPr>
        </p:nvSpPr>
        <p:spPr/>
        <p:txBody>
          <a:bodyPr/>
          <a:lstStyle/>
          <a:p>
            <a:fld id="{41A437F0-1C7D-42E9-B30E-7C0BBC42B5C2}" type="slidenum">
              <a:rPr lang="en-US" smtClean="0"/>
              <a:t>‹#›</a:t>
            </a:fld>
            <a:endParaRPr lang="en-US" dirty="0"/>
          </a:p>
        </p:txBody>
      </p:sp>
    </p:spTree>
    <p:extLst>
      <p:ext uri="{BB962C8B-B14F-4D97-AF65-F5344CB8AC3E}">
        <p14:creationId xmlns:p14="http://schemas.microsoft.com/office/powerpoint/2010/main" val="13978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72B9354-46E8-B932-76D0-6CE5F782466D}"/>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3" name="Content Placeholder 2">
            <a:extLst>
              <a:ext uri="{FF2B5EF4-FFF2-40B4-BE49-F238E27FC236}">
                <a16:creationId xmlns:a16="http://schemas.microsoft.com/office/drawing/2014/main" id="{7954BBE3-F457-41F7-A5C8-98A5B3CB8E43}"/>
              </a:ext>
            </a:extLst>
          </p:cNvPr>
          <p:cNvSpPr>
            <a:spLocks noGrp="1"/>
          </p:cNvSpPr>
          <p:nvPr>
            <p:ph sz="half" idx="1"/>
          </p:nvPr>
        </p:nvSpPr>
        <p:spPr>
          <a:xfrm>
            <a:off x="457200" y="2372139"/>
            <a:ext cx="5511800" cy="3930554"/>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A0AB4-EF1F-4F68-B234-1E1766F238BE}"/>
              </a:ext>
            </a:extLst>
          </p:cNvPr>
          <p:cNvSpPr>
            <a:spLocks noGrp="1"/>
          </p:cNvSpPr>
          <p:nvPr>
            <p:ph sz="half" idx="2"/>
          </p:nvPr>
        </p:nvSpPr>
        <p:spPr>
          <a:xfrm>
            <a:off x="6223000" y="2372139"/>
            <a:ext cx="5511800" cy="3930554"/>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B85B220-4F1F-4A05-86B2-8A53F1D5A535}"/>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22" name="Slide Number Placeholder 21">
            <a:extLst>
              <a:ext uri="{FF2B5EF4-FFF2-40B4-BE49-F238E27FC236}">
                <a16:creationId xmlns:a16="http://schemas.microsoft.com/office/drawing/2014/main" id="{46C1DC3B-6931-1D8D-035D-E2A00AE18518}"/>
              </a:ext>
            </a:extLst>
          </p:cNvPr>
          <p:cNvSpPr>
            <a:spLocks noGrp="1"/>
          </p:cNvSpPr>
          <p:nvPr>
            <p:ph type="sldNum" sz="quarter" idx="10"/>
          </p:nvPr>
        </p:nvSpPr>
        <p:spPr/>
        <p:txBody>
          <a:bodyPr/>
          <a:lstStyle/>
          <a:p>
            <a:fld id="{41A437F0-1C7D-42E9-B30E-7C0BBC42B5C2}" type="slidenum">
              <a:rPr lang="en-US" smtClean="0"/>
              <a:t>‹#›</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38A09DA5-6037-8EFC-53AE-A9F2B7023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188354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4BBE3-F457-41F7-A5C8-98A5B3CB8E43}"/>
              </a:ext>
            </a:extLst>
          </p:cNvPr>
          <p:cNvSpPr>
            <a:spLocks noGrp="1"/>
          </p:cNvSpPr>
          <p:nvPr>
            <p:ph sz="half" idx="1"/>
          </p:nvPr>
        </p:nvSpPr>
        <p:spPr>
          <a:xfrm>
            <a:off x="469900" y="2372139"/>
            <a:ext cx="35687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56010A-A0A2-6295-EB13-DCE3382AE228}"/>
              </a:ext>
            </a:extLst>
          </p:cNvPr>
          <p:cNvSpPr>
            <a:spLocks noGrp="1"/>
          </p:cNvSpPr>
          <p:nvPr>
            <p:ph sz="half" idx="10"/>
          </p:nvPr>
        </p:nvSpPr>
        <p:spPr>
          <a:xfrm>
            <a:off x="4305300" y="2372139"/>
            <a:ext cx="35687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72026B88-0D4B-0CEF-B566-96F1CD3D8E1F}"/>
              </a:ext>
            </a:extLst>
          </p:cNvPr>
          <p:cNvSpPr>
            <a:spLocks noGrp="1"/>
          </p:cNvSpPr>
          <p:nvPr>
            <p:ph sz="half" idx="11"/>
          </p:nvPr>
        </p:nvSpPr>
        <p:spPr>
          <a:xfrm>
            <a:off x="8153400" y="2372139"/>
            <a:ext cx="35687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D8240CE5-C4B2-6952-C68C-6289B9B51D19}"/>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23" name="Slide Number Placeholder 22">
            <a:extLst>
              <a:ext uri="{FF2B5EF4-FFF2-40B4-BE49-F238E27FC236}">
                <a16:creationId xmlns:a16="http://schemas.microsoft.com/office/drawing/2014/main" id="{DFD8E771-8FAA-A0CE-985E-B68DE5B52BEF}"/>
              </a:ext>
            </a:extLst>
          </p:cNvPr>
          <p:cNvSpPr>
            <a:spLocks noGrp="1"/>
          </p:cNvSpPr>
          <p:nvPr>
            <p:ph type="sldNum" sz="quarter" idx="12"/>
          </p:nvPr>
        </p:nvSpPr>
        <p:spPr/>
        <p:txBody>
          <a:bodyPr/>
          <a:lstStyle/>
          <a:p>
            <a:fld id="{41A437F0-1C7D-42E9-B30E-7C0BBC42B5C2}" type="slidenum">
              <a:rPr lang="en-US" smtClean="0"/>
              <a:t>‹#›</a:t>
            </a:fld>
            <a:endParaRPr lang="en-US" dirty="0"/>
          </a:p>
        </p:txBody>
      </p:sp>
      <p:sp>
        <p:nvSpPr>
          <p:cNvPr id="2" name="Rectangle 1">
            <a:extLst>
              <a:ext uri="{FF2B5EF4-FFF2-40B4-BE49-F238E27FC236}">
                <a16:creationId xmlns:a16="http://schemas.microsoft.com/office/drawing/2014/main" id="{C548B32B-5000-03D3-78EE-953DE5C82FDE}"/>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pic>
        <p:nvPicPr>
          <p:cNvPr id="4" name="Picture 3" descr="A picture containing text, clipart&#10;&#10;Description automatically generated">
            <a:extLst>
              <a:ext uri="{FF2B5EF4-FFF2-40B4-BE49-F238E27FC236}">
                <a16:creationId xmlns:a16="http://schemas.microsoft.com/office/drawing/2014/main" id="{AC5EC514-C883-7A34-D9BC-54D597D344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261421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5E165-0CE6-4AF1-8483-18A106B6B8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AEC444-E9CE-4430-8527-C788DF03E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BAC15DB-C4FE-4BD6-9819-9C671331E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437F0-1C7D-42E9-B30E-7C0BBC42B5C2}" type="slidenum">
              <a:rPr lang="en-US" smtClean="0"/>
              <a:t>‹#›</a:t>
            </a:fld>
            <a:endParaRPr lang="en-US" dirty="0"/>
          </a:p>
        </p:txBody>
      </p:sp>
    </p:spTree>
    <p:extLst>
      <p:ext uri="{BB962C8B-B14F-4D97-AF65-F5344CB8AC3E}">
        <p14:creationId xmlns:p14="http://schemas.microsoft.com/office/powerpoint/2010/main" val="199978935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59" r:id="rId4"/>
    <p:sldLayoutId id="2147483667" r:id="rId5"/>
    <p:sldLayoutId id="2147483660" r:id="rId6"/>
    <p:sldLayoutId id="2147483658" r:id="rId7"/>
    <p:sldLayoutId id="2147483652" r:id="rId8"/>
    <p:sldLayoutId id="2147483662" r:id="rId9"/>
    <p:sldLayoutId id="2147483661" r:id="rId10"/>
    <p:sldLayoutId id="2147483663" r:id="rId11"/>
    <p:sldLayoutId id="21474836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ontserrat Semi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288" userDrawn="1">
          <p15:clr>
            <a:srgbClr val="F26B43"/>
          </p15:clr>
        </p15:guide>
        <p15:guide id="3" pos="73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C61ADFA-A72A-4A03-91CE-C677BBC15C86}"/>
              </a:ext>
            </a:extLst>
          </p:cNvPr>
          <p:cNvSpPr>
            <a:spLocks noGrp="1"/>
          </p:cNvSpPr>
          <p:nvPr>
            <p:ph type="subTitle" idx="1"/>
          </p:nvPr>
        </p:nvSpPr>
        <p:spPr>
          <a:xfrm>
            <a:off x="423022" y="1431235"/>
            <a:ext cx="11275335" cy="4992786"/>
          </a:xfrm>
        </p:spPr>
        <p:txBody>
          <a:bodyPr>
            <a:normAutofit fontScale="92500" lnSpcReduction="20000"/>
          </a:bodyPr>
          <a:lstStyle/>
          <a:p>
            <a:pPr marL="0" marR="0" lvl="0" indent="0"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rPr>
              <a:t>This template is for agencies requesting funding from the Innovation and Legacy Modernization Fund.  </a:t>
            </a:r>
            <a:r>
              <a:rPr lang="en-US" sz="2000" dirty="0">
                <a:solidFill>
                  <a:srgbClr val="002060"/>
                </a:solidFill>
                <a:latin typeface="Avenir Next LT Pro" panose="020B0504020202020204" pitchFamily="34" charset="0"/>
              </a:rPr>
              <a:t>This is an </a:t>
            </a:r>
            <a:r>
              <a:rPr lang="en-US" sz="2000" u="sng" dirty="0">
                <a:solidFill>
                  <a:srgbClr val="002060"/>
                </a:solidFill>
                <a:latin typeface="Avenir Next LT Pro" panose="020B0504020202020204" pitchFamily="34" charset="0"/>
              </a:rPr>
              <a:t>opportunity to tell your story </a:t>
            </a:r>
            <a:r>
              <a:rPr lang="en-US" sz="2000" dirty="0">
                <a:solidFill>
                  <a:srgbClr val="002060"/>
                </a:solidFill>
                <a:latin typeface="Avenir Next LT Pro" panose="020B0504020202020204" pitchFamily="34" charset="0"/>
              </a:rPr>
              <a:t>to the Information Technology Investment Board (ITIB) in a format that is </a:t>
            </a:r>
            <a:r>
              <a:rPr lang="en-US" sz="2000" u="sng" dirty="0">
                <a:solidFill>
                  <a:srgbClr val="002060"/>
                </a:solidFill>
                <a:latin typeface="Avenir Next LT Pro" panose="020B0504020202020204" pitchFamily="34" charset="0"/>
              </a:rPr>
              <a:t>as creative and compelling as possible</a:t>
            </a:r>
            <a:r>
              <a:rPr lang="en-US" sz="2000" dirty="0">
                <a:solidFill>
                  <a:srgbClr val="002060"/>
                </a:solidFill>
                <a:latin typeface="Avenir Next LT Pro" panose="020B0504020202020204" pitchFamily="34" charset="0"/>
              </a:rPr>
              <a:t>. </a:t>
            </a:r>
          </a:p>
          <a:p>
            <a:pPr marL="457200" marR="0" lvl="0" indent="-4572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rPr>
              <a:t>The following slides cover topics you should include in your funding presentation. While this template contains suggestions for what you could include, </a:t>
            </a:r>
            <a:r>
              <a:rPr kumimoji="0" lang="en-US" sz="2000" b="1"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rPr>
              <a:t>what you cover, and in what order, is up to you</a:t>
            </a:r>
            <a:r>
              <a:rPr kumimoji="0" lang="en-US" sz="2000" b="0"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rPr>
              <a:t>. </a:t>
            </a:r>
            <a:endParaRPr lang="en-US" sz="2000" dirty="0">
              <a:solidFill>
                <a:srgbClr val="002060"/>
              </a:solidFill>
              <a:latin typeface="Avenir Next LT Pro" panose="020B0504020202020204" pitchFamily="34" charset="0"/>
            </a:endParaRPr>
          </a:p>
          <a:p>
            <a:pPr marL="457200" indent="-457200">
              <a:lnSpc>
                <a:spcPct val="120000"/>
              </a:lnSpc>
              <a:buFont typeface="Arial" panose="020B0604020202020204" pitchFamily="34" charset="0"/>
              <a:buChar char="•"/>
              <a:defRPr/>
            </a:pPr>
            <a:r>
              <a:rPr lang="en-US" sz="2000" dirty="0">
                <a:solidFill>
                  <a:srgbClr val="002060"/>
                </a:solidFill>
                <a:latin typeface="Avenir Next LT Pro" panose="020B0504020202020204" pitchFamily="34" charset="0"/>
              </a:rPr>
              <a:t>You are not required to complete each slide. Add slides, remove them, illustrate them, animate them, or use your own presentation deck if you wish.  </a:t>
            </a:r>
            <a:r>
              <a:rPr lang="en-US" sz="2000" i="1" dirty="0">
                <a:solidFill>
                  <a:srgbClr val="002060"/>
                </a:solidFill>
                <a:latin typeface="Avenir Next LT Pro" panose="020B0504020202020204" pitchFamily="34" charset="0"/>
              </a:rPr>
              <a:t>At minimum, please include a project summary slide which includes the information shown on slide number 2, Project Summary</a:t>
            </a:r>
            <a:r>
              <a:rPr lang="en-US" sz="2000" dirty="0">
                <a:solidFill>
                  <a:srgbClr val="002060"/>
                </a:solidFill>
                <a:latin typeface="Avenir Next LT Pro" panose="020B0504020202020204" pitchFamily="34" charset="0"/>
              </a:rPr>
              <a:t>. </a:t>
            </a:r>
          </a:p>
          <a:p>
            <a:pPr marL="457200" marR="0" lvl="0" indent="-4572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rPr>
              <a:t>NOTE: the </a:t>
            </a:r>
            <a:r>
              <a:rPr kumimoji="0" lang="en-US" sz="2000" b="1"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rPr>
              <a:t>total time allotted </a:t>
            </a:r>
            <a:r>
              <a:rPr kumimoji="0" lang="en-US" sz="2000"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rPr>
              <a:t>for agency presentation/pitch </a:t>
            </a:r>
            <a:r>
              <a:rPr kumimoji="0" lang="en-US" sz="2000" b="1"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rPr>
              <a:t>is 10 minutes.</a:t>
            </a:r>
            <a:r>
              <a:rPr kumimoji="0" lang="en-US" sz="2000"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rPr>
              <a:t>  Structure your pitch to accommodate this timeframe.</a:t>
            </a:r>
          </a:p>
          <a:p>
            <a:pPr marL="457200" marR="0" lvl="0" indent="-4572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sz="2000" dirty="0">
                <a:solidFill>
                  <a:srgbClr val="002060"/>
                </a:solidFill>
                <a:latin typeface="Avenir Next LT Pro" panose="020B0504020202020204" pitchFamily="34" charset="0"/>
              </a:rPr>
              <a:t>The board will have five minutes to ask questions about your project at the pitch meeting. Agencies are encouraged to bring both the business and technical sponsors to the pitch meeting. </a:t>
            </a:r>
            <a:endParaRPr kumimoji="0" lang="en-US" sz="2000" i="0" u="none" strike="noStrike" kern="1200" cap="none" spc="0" normalizeH="0" baseline="0" noProof="0" dirty="0">
              <a:ln>
                <a:noFill/>
              </a:ln>
              <a:solidFill>
                <a:srgbClr val="002060"/>
              </a:solidFill>
              <a:effectLst/>
              <a:uLnTx/>
              <a:uFillTx/>
              <a:latin typeface="Avenir Next LT Pro" panose="020B0504020202020204" pitchFamily="34" charset="0"/>
              <a:ea typeface="+mn-ea"/>
              <a:cs typeface="+mn-cs"/>
            </a:endParaRPr>
          </a:p>
        </p:txBody>
      </p:sp>
      <p:sp>
        <p:nvSpPr>
          <p:cNvPr id="5" name="Text Placeholder 4">
            <a:extLst>
              <a:ext uri="{FF2B5EF4-FFF2-40B4-BE49-F238E27FC236}">
                <a16:creationId xmlns:a16="http://schemas.microsoft.com/office/drawing/2014/main" id="{F4E4C904-4F19-414B-B1E0-368E60940475}"/>
              </a:ext>
            </a:extLst>
          </p:cNvPr>
          <p:cNvSpPr>
            <a:spLocks noGrp="1"/>
          </p:cNvSpPr>
          <p:nvPr>
            <p:ph type="body" sz="quarter" idx="4294967295"/>
          </p:nvPr>
        </p:nvSpPr>
        <p:spPr>
          <a:xfrm>
            <a:off x="5387009" y="433979"/>
            <a:ext cx="6493681" cy="821636"/>
          </a:xfrm>
        </p:spPr>
        <p:txBody>
          <a:bodyPr>
            <a:normAutofit lnSpcReduction="10000"/>
          </a:bodyPr>
          <a:lstStyle/>
          <a:p>
            <a:pPr marL="0" indent="0" algn="ctr">
              <a:buNone/>
            </a:pPr>
            <a:r>
              <a:rPr lang="en-US" sz="2400" dirty="0"/>
              <a:t>Innovation and </a:t>
            </a:r>
            <a:r>
              <a:rPr lang="en-US" sz="2400"/>
              <a:t>Modernization Fund</a:t>
            </a:r>
            <a:endParaRPr lang="en-US" sz="2400" dirty="0"/>
          </a:p>
          <a:p>
            <a:pPr marL="0" indent="0" algn="ctr">
              <a:buNone/>
            </a:pPr>
            <a:r>
              <a:rPr lang="en-US" sz="2400" dirty="0"/>
              <a:t>Agency Pitch Deck Template </a:t>
            </a:r>
          </a:p>
        </p:txBody>
      </p:sp>
    </p:spTree>
    <p:extLst>
      <p:ext uri="{BB962C8B-B14F-4D97-AF65-F5344CB8AC3E}">
        <p14:creationId xmlns:p14="http://schemas.microsoft.com/office/powerpoint/2010/main" val="371408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A87B39-8AE3-4105-BBD5-4F14B1169CA9}"/>
              </a:ext>
            </a:extLst>
          </p:cNvPr>
          <p:cNvSpPr>
            <a:spLocks noGrp="1"/>
          </p:cNvSpPr>
          <p:nvPr>
            <p:ph type="title" idx="4294967295"/>
          </p:nvPr>
        </p:nvSpPr>
        <p:spPr>
          <a:xfrm>
            <a:off x="1305947" y="2176670"/>
            <a:ext cx="3698033" cy="1967644"/>
          </a:xfrm>
        </p:spPr>
        <p:txBody>
          <a:bodyPr>
            <a:normAutofit/>
          </a:bodyPr>
          <a:lstStyle/>
          <a:p>
            <a:r>
              <a:rPr lang="en-US" dirty="0"/>
              <a:t>Agency Contact Information</a:t>
            </a:r>
          </a:p>
        </p:txBody>
      </p:sp>
      <p:sp>
        <p:nvSpPr>
          <p:cNvPr id="7" name="Subtitle 6">
            <a:extLst>
              <a:ext uri="{FF2B5EF4-FFF2-40B4-BE49-F238E27FC236}">
                <a16:creationId xmlns:a16="http://schemas.microsoft.com/office/drawing/2014/main" id="{AD8EA351-21A9-4710-8401-B39906E9B763}"/>
              </a:ext>
            </a:extLst>
          </p:cNvPr>
          <p:cNvSpPr>
            <a:spLocks noGrp="1"/>
          </p:cNvSpPr>
          <p:nvPr>
            <p:ph type="subTitle" idx="4294967295"/>
          </p:nvPr>
        </p:nvSpPr>
        <p:spPr>
          <a:xfrm>
            <a:off x="5615610" y="1848678"/>
            <a:ext cx="5387008" cy="3568147"/>
          </a:xfrm>
        </p:spPr>
        <p:txBody>
          <a:bodyPr>
            <a:noAutofit/>
          </a:bodyPr>
          <a:lstStyle/>
          <a:p>
            <a:pPr marL="0" indent="0">
              <a:buNone/>
            </a:pPr>
            <a:r>
              <a:rPr lang="en-US" sz="2400" dirty="0">
                <a:solidFill>
                  <a:schemeClr val="bg2">
                    <a:lumMod val="10000"/>
                  </a:schemeClr>
                </a:solidFill>
                <a:latin typeface="Avenir Next LT Pro Demi" panose="020B0704020202020204" pitchFamily="34" charset="0"/>
              </a:rPr>
              <a:t>Agency Point of Contact: </a:t>
            </a:r>
          </a:p>
          <a:p>
            <a:pPr marL="0" indent="0">
              <a:buNone/>
            </a:pPr>
            <a:endParaRPr lang="en-US" sz="2400" dirty="0">
              <a:solidFill>
                <a:schemeClr val="bg2">
                  <a:lumMod val="10000"/>
                </a:schemeClr>
              </a:solidFill>
              <a:latin typeface="Avenir Next LT Pro Demi" panose="020B0704020202020204" pitchFamily="34" charset="0"/>
            </a:endParaRPr>
          </a:p>
          <a:p>
            <a:pPr marL="0" indent="0">
              <a:buNone/>
            </a:pPr>
            <a:endParaRPr lang="en-US" sz="2400" dirty="0">
              <a:solidFill>
                <a:schemeClr val="bg2">
                  <a:lumMod val="10000"/>
                </a:schemeClr>
              </a:solidFill>
              <a:latin typeface="Avenir Next LT Pro Demi" panose="020B0704020202020204" pitchFamily="34" charset="0"/>
            </a:endParaRPr>
          </a:p>
          <a:p>
            <a:pPr marL="0" indent="0">
              <a:buNone/>
            </a:pPr>
            <a:r>
              <a:rPr lang="en-US" sz="2400" dirty="0">
                <a:solidFill>
                  <a:schemeClr val="bg2">
                    <a:lumMod val="10000"/>
                  </a:schemeClr>
                </a:solidFill>
                <a:latin typeface="Avenir Next LT Pro Demi" panose="020B0704020202020204" pitchFamily="34" charset="0"/>
              </a:rPr>
              <a:t>Project Manager: </a:t>
            </a:r>
          </a:p>
          <a:p>
            <a:pPr marL="0" indent="0">
              <a:buNone/>
            </a:pPr>
            <a:endParaRPr lang="en-US" sz="2400" dirty="0">
              <a:solidFill>
                <a:schemeClr val="bg2">
                  <a:lumMod val="10000"/>
                </a:schemeClr>
              </a:solidFill>
              <a:latin typeface="Avenir Next LT Pro Demi" panose="020B0704020202020204" pitchFamily="34" charset="0"/>
            </a:endParaRPr>
          </a:p>
          <a:p>
            <a:pPr marL="0" indent="0">
              <a:buNone/>
            </a:pPr>
            <a:endParaRPr lang="en-US" sz="2400" dirty="0">
              <a:solidFill>
                <a:schemeClr val="bg2">
                  <a:lumMod val="10000"/>
                </a:schemeClr>
              </a:solidFill>
              <a:latin typeface="Avenir Next LT Pro Demi" panose="020B0704020202020204" pitchFamily="34" charset="0"/>
            </a:endParaRPr>
          </a:p>
          <a:p>
            <a:pPr marL="0" indent="0">
              <a:buNone/>
            </a:pPr>
            <a:r>
              <a:rPr lang="en-US" sz="2400" dirty="0">
                <a:solidFill>
                  <a:schemeClr val="bg2">
                    <a:lumMod val="10000"/>
                  </a:schemeClr>
                </a:solidFill>
                <a:latin typeface="Avenir Next LT Pro Demi" panose="020B0704020202020204" pitchFamily="34" charset="0"/>
              </a:rPr>
              <a:t>Sponsors:</a:t>
            </a:r>
          </a:p>
        </p:txBody>
      </p:sp>
      <p:sp>
        <p:nvSpPr>
          <p:cNvPr id="4" name="Slide Number Placeholder 3">
            <a:extLst>
              <a:ext uri="{FF2B5EF4-FFF2-40B4-BE49-F238E27FC236}">
                <a16:creationId xmlns:a16="http://schemas.microsoft.com/office/drawing/2014/main" id="{6C2EC685-9A45-1010-437E-49B150EAA0F7}"/>
              </a:ext>
            </a:extLst>
          </p:cNvPr>
          <p:cNvSpPr>
            <a:spLocks noGrp="1"/>
          </p:cNvSpPr>
          <p:nvPr>
            <p:ph type="sldNum" sz="quarter" idx="10"/>
          </p:nvPr>
        </p:nvSpPr>
        <p:spPr/>
        <p:txBody>
          <a:bodyPr/>
          <a:lstStyle/>
          <a:p>
            <a:fld id="{41A437F0-1C7D-42E9-B30E-7C0BBC42B5C2}" type="slidenum">
              <a:rPr lang="en-US" smtClean="0"/>
              <a:t>10</a:t>
            </a:fld>
            <a:endParaRPr lang="en-US" dirty="0"/>
          </a:p>
        </p:txBody>
      </p:sp>
    </p:spTree>
    <p:extLst>
      <p:ext uri="{BB962C8B-B14F-4D97-AF65-F5344CB8AC3E}">
        <p14:creationId xmlns:p14="http://schemas.microsoft.com/office/powerpoint/2010/main" val="226829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411E8-8510-F190-33BB-4B2116C3A728}"/>
              </a:ext>
            </a:extLst>
          </p:cNvPr>
          <p:cNvSpPr>
            <a:spLocks noGrp="1"/>
          </p:cNvSpPr>
          <p:nvPr>
            <p:ph type="title"/>
          </p:nvPr>
        </p:nvSpPr>
        <p:spPr>
          <a:xfrm>
            <a:off x="236019" y="1367067"/>
            <a:ext cx="11779517" cy="518124"/>
          </a:xfrm>
          <a:solidFill>
            <a:schemeClr val="tx2">
              <a:lumMod val="20000"/>
              <a:lumOff val="80000"/>
              <a:alpha val="50000"/>
            </a:schemeClr>
          </a:solidFill>
          <a:ln cap="rnd">
            <a:solidFill>
              <a:schemeClr val="bg1">
                <a:lumMod val="95000"/>
              </a:schemeClr>
            </a:solidFill>
          </a:ln>
        </p:spPr>
        <p:txBody>
          <a:bodyPr anchor="t">
            <a:normAutofit/>
          </a:bodyPr>
          <a:lstStyle/>
          <a:p>
            <a:r>
              <a:rPr lang="en-US" sz="2400" dirty="0">
                <a:solidFill>
                  <a:schemeClr val="tx1">
                    <a:lumMod val="50000"/>
                  </a:schemeClr>
                </a:solidFill>
                <a:latin typeface="Avenir Next LT Pro Demi" panose="020B0704020202020204" pitchFamily="34" charset="0"/>
              </a:rPr>
              <a:t>Project Name: </a:t>
            </a:r>
          </a:p>
        </p:txBody>
      </p:sp>
      <p:sp>
        <p:nvSpPr>
          <p:cNvPr id="2" name="Shape 218">
            <a:extLst>
              <a:ext uri="{FF2B5EF4-FFF2-40B4-BE49-F238E27FC236}">
                <a16:creationId xmlns:a16="http://schemas.microsoft.com/office/drawing/2014/main" id="{3EC17805-3258-B081-911F-BBF65737CC7F}"/>
              </a:ext>
            </a:extLst>
          </p:cNvPr>
          <p:cNvSpPr txBox="1">
            <a:spLocks/>
          </p:cNvSpPr>
          <p:nvPr/>
        </p:nvSpPr>
        <p:spPr>
          <a:xfrm>
            <a:off x="5206506" y="5377543"/>
            <a:ext cx="6738806" cy="11128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1C304A"/>
              </a:buClr>
              <a:buSzPts val="1400"/>
              <a:buFont typeface="Helvetica Neue"/>
              <a:buNone/>
              <a:defRPr sz="1400" b="0" i="0" u="none" strike="noStrike" cap="none">
                <a:solidFill>
                  <a:srgbClr val="1C304A"/>
                </a:solidFill>
                <a:latin typeface="Helvetica Neue"/>
                <a:ea typeface="Helvetica Neue"/>
                <a:cs typeface="Helvetica Neue"/>
                <a:sym typeface="Helvetica Neue"/>
              </a:defRPr>
            </a:lvl1pPr>
            <a:lvl2pPr marL="914400" marR="0" lvl="1" indent="-317500" algn="l" rtl="0">
              <a:lnSpc>
                <a:spcPct val="100000"/>
              </a:lnSpc>
              <a:spcBef>
                <a:spcPts val="0"/>
              </a:spcBef>
              <a:spcAft>
                <a:spcPts val="0"/>
              </a:spcAft>
              <a:buClr>
                <a:srgbClr val="1C304A"/>
              </a:buClr>
              <a:buSzPts val="1400"/>
              <a:buFont typeface="Helvetica Neue"/>
              <a:buNone/>
              <a:defRPr sz="1400" b="0" i="0" u="none" strike="noStrike" cap="none">
                <a:solidFill>
                  <a:srgbClr val="1C304A"/>
                </a:solidFill>
                <a:latin typeface="Helvetica Neue"/>
                <a:ea typeface="Helvetica Neue"/>
                <a:cs typeface="Helvetica Neue"/>
                <a:sym typeface="Helvetica Neue"/>
              </a:defRPr>
            </a:lvl2pPr>
            <a:lvl3pPr marL="1371600" marR="0" lvl="2" indent="-317500" algn="l" rtl="0">
              <a:lnSpc>
                <a:spcPct val="100000"/>
              </a:lnSpc>
              <a:spcBef>
                <a:spcPts val="0"/>
              </a:spcBef>
              <a:spcAft>
                <a:spcPts val="0"/>
              </a:spcAft>
              <a:buClr>
                <a:srgbClr val="1C304A"/>
              </a:buClr>
              <a:buSzPts val="1400"/>
              <a:buFont typeface="Helvetica Neue"/>
              <a:buNone/>
              <a:defRPr sz="1400" b="0" i="0" u="none" strike="noStrike" cap="none">
                <a:solidFill>
                  <a:srgbClr val="1C304A"/>
                </a:solidFill>
                <a:latin typeface="Helvetica Neue"/>
                <a:ea typeface="Helvetica Neue"/>
                <a:cs typeface="Helvetica Neue"/>
                <a:sym typeface="Helvetica Neue"/>
              </a:defRPr>
            </a:lvl3pPr>
            <a:lvl4pPr marL="1828800" marR="0" lvl="3" indent="-304800" algn="l" rtl="0">
              <a:lnSpc>
                <a:spcPct val="100000"/>
              </a:lnSpc>
              <a:spcBef>
                <a:spcPts val="0"/>
              </a:spcBef>
              <a:spcAft>
                <a:spcPts val="0"/>
              </a:spcAft>
              <a:buClr>
                <a:srgbClr val="1C304A"/>
              </a:buClr>
              <a:buSzPts val="1200"/>
              <a:buFont typeface="Helvetica Neue"/>
              <a:buNone/>
              <a:defRPr sz="1200" b="0" i="0" u="none" strike="noStrike" cap="none">
                <a:solidFill>
                  <a:srgbClr val="1C304A"/>
                </a:solidFill>
                <a:latin typeface="Helvetica Neue"/>
                <a:ea typeface="Helvetica Neue"/>
                <a:cs typeface="Helvetica Neue"/>
                <a:sym typeface="Helvetica Neue"/>
              </a:defRPr>
            </a:lvl4pPr>
            <a:lvl5pPr marL="2286000" marR="0" lvl="4" indent="-292100" algn="l" rtl="0">
              <a:lnSpc>
                <a:spcPct val="100000"/>
              </a:lnSpc>
              <a:spcBef>
                <a:spcPts val="0"/>
              </a:spcBef>
              <a:spcAft>
                <a:spcPts val="0"/>
              </a:spcAft>
              <a:buClr>
                <a:srgbClr val="1C304A"/>
              </a:buClr>
              <a:buSzPts val="1000"/>
              <a:buFont typeface="Helvetica Neue"/>
              <a:buNone/>
              <a:defRPr sz="1000" b="0" i="0" u="none" strike="noStrike" cap="none">
                <a:solidFill>
                  <a:srgbClr val="1C304A"/>
                </a:solidFill>
                <a:latin typeface="Helvetica Neue"/>
                <a:ea typeface="Helvetica Neue"/>
                <a:cs typeface="Helvetica Neue"/>
                <a:sym typeface="Helvetica Neue"/>
              </a:defRPr>
            </a:lvl5pPr>
            <a:lvl6pPr marL="2743200" marR="0" lvl="5" indent="-279400" algn="l" rtl="0">
              <a:lnSpc>
                <a:spcPct val="100000"/>
              </a:lnSpc>
              <a:spcBef>
                <a:spcPts val="0"/>
              </a:spcBef>
              <a:spcAft>
                <a:spcPts val="0"/>
              </a:spcAft>
              <a:buClr>
                <a:srgbClr val="1C304A"/>
              </a:buClr>
              <a:buSzPts val="800"/>
              <a:buFont typeface="Helvetica Neue"/>
              <a:buNone/>
              <a:defRPr sz="800" b="0" i="0" u="none" strike="noStrike" cap="none">
                <a:solidFill>
                  <a:srgbClr val="1C304A"/>
                </a:solidFill>
                <a:latin typeface="Helvetica Neue"/>
                <a:ea typeface="Helvetica Neue"/>
                <a:cs typeface="Helvetica Neue"/>
                <a:sym typeface="Helvetica Neue"/>
              </a:defRPr>
            </a:lvl6pPr>
            <a:lvl7pPr marL="3200400" marR="0" lvl="6" indent="-279400" algn="l" rtl="0">
              <a:lnSpc>
                <a:spcPct val="100000"/>
              </a:lnSpc>
              <a:spcBef>
                <a:spcPts val="0"/>
              </a:spcBef>
              <a:spcAft>
                <a:spcPts val="0"/>
              </a:spcAft>
              <a:buClr>
                <a:srgbClr val="1C304A"/>
              </a:buClr>
              <a:buSzPts val="800"/>
              <a:buFont typeface="Helvetica Neue"/>
              <a:buNone/>
              <a:defRPr sz="800" b="0" i="0" u="none" strike="noStrike" cap="none">
                <a:solidFill>
                  <a:srgbClr val="1C304A"/>
                </a:solidFill>
                <a:latin typeface="Helvetica Neue"/>
                <a:ea typeface="Helvetica Neue"/>
                <a:cs typeface="Helvetica Neue"/>
                <a:sym typeface="Helvetica Neue"/>
              </a:defRPr>
            </a:lvl7pPr>
            <a:lvl8pPr marL="3657600" marR="0" lvl="7" indent="-279400" algn="l" rtl="0">
              <a:lnSpc>
                <a:spcPct val="100000"/>
              </a:lnSpc>
              <a:spcBef>
                <a:spcPts val="0"/>
              </a:spcBef>
              <a:spcAft>
                <a:spcPts val="0"/>
              </a:spcAft>
              <a:buClr>
                <a:srgbClr val="1C304A"/>
              </a:buClr>
              <a:buSzPts val="800"/>
              <a:buFont typeface="Helvetica Neue"/>
              <a:buNone/>
              <a:defRPr sz="800" b="0" i="0" u="none" strike="noStrike" cap="none">
                <a:solidFill>
                  <a:srgbClr val="1C304A"/>
                </a:solidFill>
                <a:latin typeface="Helvetica Neue"/>
                <a:ea typeface="Helvetica Neue"/>
                <a:cs typeface="Helvetica Neue"/>
                <a:sym typeface="Helvetica Neue"/>
              </a:defRPr>
            </a:lvl8pPr>
            <a:lvl9pPr marL="4114800" marR="0" lvl="8" indent="-279400" algn="l" rtl="0">
              <a:lnSpc>
                <a:spcPct val="100000"/>
              </a:lnSpc>
              <a:spcBef>
                <a:spcPts val="0"/>
              </a:spcBef>
              <a:spcAft>
                <a:spcPts val="0"/>
              </a:spcAft>
              <a:buClr>
                <a:srgbClr val="1C304A"/>
              </a:buClr>
              <a:buSzPts val="800"/>
              <a:buFont typeface="Helvetica Neue"/>
              <a:buNone/>
              <a:defRPr sz="800" b="0" i="0" u="none" strike="noStrike" cap="none">
                <a:solidFill>
                  <a:srgbClr val="1C304A"/>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1C304A"/>
              </a:buClr>
              <a:buSzPts val="1400"/>
              <a:buFont typeface="Helvetica Neue"/>
              <a:buNone/>
              <a:tabLst/>
              <a:defRPr/>
            </a:pPr>
            <a:r>
              <a:rPr kumimoji="0" lang="en-US" sz="1600" b="1" i="0" u="none" strike="noStrike" kern="0" cap="none" spc="0" normalizeH="0" baseline="0" noProof="0" dirty="0">
                <a:ln>
                  <a:noFill/>
                </a:ln>
                <a:solidFill>
                  <a:srgbClr val="1C304A"/>
                </a:solidFill>
                <a:effectLst/>
                <a:uLnTx/>
                <a:uFillTx/>
                <a:latin typeface="Avenir Next LT Pro" panose="020B0504020202020204" pitchFamily="34" charset="0"/>
                <a:sym typeface="Helvetica Neue"/>
              </a:rPr>
              <a:t>*M&amp;O costs are the responsibility of the agency. Proposals should speak to the agency’s sustainment plan and agency funding strategy for ongoing costs. </a:t>
            </a:r>
          </a:p>
        </p:txBody>
      </p:sp>
      <p:sp>
        <p:nvSpPr>
          <p:cNvPr id="3" name="Title 4">
            <a:extLst>
              <a:ext uri="{FF2B5EF4-FFF2-40B4-BE49-F238E27FC236}">
                <a16:creationId xmlns:a16="http://schemas.microsoft.com/office/drawing/2014/main" id="{9F21AE39-43D6-5062-97B2-3E7CD3D16E30}"/>
              </a:ext>
            </a:extLst>
          </p:cNvPr>
          <p:cNvSpPr txBox="1">
            <a:spLocks/>
          </p:cNvSpPr>
          <p:nvPr/>
        </p:nvSpPr>
        <p:spPr>
          <a:xfrm>
            <a:off x="7636862" y="459039"/>
            <a:ext cx="4090737" cy="788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dirty="0">
                <a:solidFill>
                  <a:schemeClr val="bg1"/>
                </a:solidFill>
              </a:rPr>
              <a:t>Project Summary</a:t>
            </a:r>
          </a:p>
        </p:txBody>
      </p:sp>
      <p:sp>
        <p:nvSpPr>
          <p:cNvPr id="4" name="Title 4">
            <a:extLst>
              <a:ext uri="{FF2B5EF4-FFF2-40B4-BE49-F238E27FC236}">
                <a16:creationId xmlns:a16="http://schemas.microsoft.com/office/drawing/2014/main" id="{A8B23504-0139-281A-FCDA-9B91FC4E7473}"/>
              </a:ext>
            </a:extLst>
          </p:cNvPr>
          <p:cNvSpPr txBox="1">
            <a:spLocks/>
          </p:cNvSpPr>
          <p:nvPr/>
        </p:nvSpPr>
        <p:spPr>
          <a:xfrm>
            <a:off x="236019" y="2124544"/>
            <a:ext cx="11719961" cy="906892"/>
          </a:xfrm>
          <a:prstGeom prst="rect">
            <a:avLst/>
          </a:prstGeom>
          <a:solidFill>
            <a:schemeClr val="tx2">
              <a:lumMod val="20000"/>
              <a:lumOff val="80000"/>
              <a:alpha val="5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2400" dirty="0">
                <a:solidFill>
                  <a:schemeClr val="tx1">
                    <a:lumMod val="50000"/>
                  </a:schemeClr>
                </a:solidFill>
                <a:latin typeface="Avenir Next LT Pro Demi" panose="020B0704020202020204" pitchFamily="34" charset="0"/>
              </a:rPr>
              <a:t>One sentence elevator pitch description: </a:t>
            </a:r>
          </a:p>
        </p:txBody>
      </p:sp>
      <p:sp>
        <p:nvSpPr>
          <p:cNvPr id="7" name="Title 4">
            <a:extLst>
              <a:ext uri="{FF2B5EF4-FFF2-40B4-BE49-F238E27FC236}">
                <a16:creationId xmlns:a16="http://schemas.microsoft.com/office/drawing/2014/main" id="{98D49BFC-F387-21E8-8CDE-A66039433B20}"/>
              </a:ext>
            </a:extLst>
          </p:cNvPr>
          <p:cNvSpPr txBox="1">
            <a:spLocks/>
          </p:cNvSpPr>
          <p:nvPr/>
        </p:nvSpPr>
        <p:spPr>
          <a:xfrm>
            <a:off x="236019" y="3207788"/>
            <a:ext cx="4810450" cy="488275"/>
          </a:xfrm>
          <a:prstGeom prst="rect">
            <a:avLst/>
          </a:prstGeom>
          <a:solidFill>
            <a:schemeClr val="tx2">
              <a:lumMod val="20000"/>
              <a:lumOff val="80000"/>
              <a:alpha val="70000"/>
            </a:schemeClr>
          </a:solidFill>
          <a:ln>
            <a:no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dirty="0">
                <a:solidFill>
                  <a:schemeClr val="tx1">
                    <a:lumMod val="50000"/>
                  </a:schemeClr>
                </a:solidFill>
                <a:latin typeface="Avenir Next LT Pro" panose="020B0504020202020204" pitchFamily="34" charset="0"/>
              </a:rPr>
              <a:t>Project Start Date:   </a:t>
            </a:r>
          </a:p>
        </p:txBody>
      </p:sp>
      <p:sp>
        <p:nvSpPr>
          <p:cNvPr id="8" name="Title 4">
            <a:extLst>
              <a:ext uri="{FF2B5EF4-FFF2-40B4-BE49-F238E27FC236}">
                <a16:creationId xmlns:a16="http://schemas.microsoft.com/office/drawing/2014/main" id="{FD19F684-A9FF-D4CD-C207-594C9F3DB262}"/>
              </a:ext>
            </a:extLst>
          </p:cNvPr>
          <p:cNvSpPr txBox="1">
            <a:spLocks/>
          </p:cNvSpPr>
          <p:nvPr/>
        </p:nvSpPr>
        <p:spPr>
          <a:xfrm>
            <a:off x="236019" y="4535114"/>
            <a:ext cx="4810450" cy="488275"/>
          </a:xfrm>
          <a:prstGeom prst="rect">
            <a:avLst/>
          </a:prstGeom>
          <a:solidFill>
            <a:schemeClr val="tx2">
              <a:lumMod val="20000"/>
              <a:lumOff val="80000"/>
              <a:alpha val="7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dirty="0">
                <a:solidFill>
                  <a:schemeClr val="tx1">
                    <a:lumMod val="50000"/>
                  </a:schemeClr>
                </a:solidFill>
                <a:latin typeface="Avenir Next LT Pro" panose="020B0504020202020204" pitchFamily="34" charset="0"/>
              </a:rPr>
              <a:t>Project Manager:   </a:t>
            </a:r>
          </a:p>
        </p:txBody>
      </p:sp>
      <p:sp>
        <p:nvSpPr>
          <p:cNvPr id="10" name="Title 4">
            <a:extLst>
              <a:ext uri="{FF2B5EF4-FFF2-40B4-BE49-F238E27FC236}">
                <a16:creationId xmlns:a16="http://schemas.microsoft.com/office/drawing/2014/main" id="{055E5586-2BE9-0F93-2AC6-750AFBD95234}"/>
              </a:ext>
            </a:extLst>
          </p:cNvPr>
          <p:cNvSpPr txBox="1">
            <a:spLocks/>
          </p:cNvSpPr>
          <p:nvPr/>
        </p:nvSpPr>
        <p:spPr>
          <a:xfrm>
            <a:off x="5295599" y="3451926"/>
            <a:ext cx="6432000" cy="788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endParaRPr lang="en-US" sz="1600" dirty="0"/>
          </a:p>
        </p:txBody>
      </p:sp>
      <p:graphicFrame>
        <p:nvGraphicFramePr>
          <p:cNvPr id="12" name="Table 12">
            <a:extLst>
              <a:ext uri="{FF2B5EF4-FFF2-40B4-BE49-F238E27FC236}">
                <a16:creationId xmlns:a16="http://schemas.microsoft.com/office/drawing/2014/main" id="{92769138-803D-042B-9ED9-ABA05F0242F3}"/>
              </a:ext>
            </a:extLst>
          </p:cNvPr>
          <p:cNvGraphicFramePr>
            <a:graphicFrameLocks noGrp="1"/>
          </p:cNvGraphicFramePr>
          <p:nvPr>
            <p:extLst>
              <p:ext uri="{D42A27DB-BD31-4B8C-83A1-F6EECF244321}">
                <p14:modId xmlns:p14="http://schemas.microsoft.com/office/powerpoint/2010/main" val="2819116341"/>
              </p:ext>
            </p:extLst>
          </p:nvPr>
        </p:nvGraphicFramePr>
        <p:xfrm>
          <a:off x="5217174" y="3205935"/>
          <a:ext cx="6738806" cy="2171606"/>
        </p:xfrm>
        <a:graphic>
          <a:graphicData uri="http://schemas.openxmlformats.org/drawingml/2006/table">
            <a:tbl>
              <a:tblPr firstRow="1" bandRow="1">
                <a:tableStyleId>{5C22544A-7EE6-4342-B048-85BDC9FD1C3A}</a:tableStyleId>
              </a:tblPr>
              <a:tblGrid>
                <a:gridCol w="4167105">
                  <a:extLst>
                    <a:ext uri="{9D8B030D-6E8A-4147-A177-3AD203B41FA5}">
                      <a16:colId xmlns:a16="http://schemas.microsoft.com/office/drawing/2014/main" val="2132201611"/>
                    </a:ext>
                  </a:extLst>
                </a:gridCol>
                <a:gridCol w="2571701">
                  <a:extLst>
                    <a:ext uri="{9D8B030D-6E8A-4147-A177-3AD203B41FA5}">
                      <a16:colId xmlns:a16="http://schemas.microsoft.com/office/drawing/2014/main" val="2877932942"/>
                    </a:ext>
                  </a:extLst>
                </a:gridCol>
              </a:tblGrid>
              <a:tr h="459499">
                <a:tc gridSpan="2">
                  <a:txBody>
                    <a:bodyPr/>
                    <a:lstStyle/>
                    <a:p>
                      <a:r>
                        <a:rPr lang="en-US" dirty="0">
                          <a:latin typeface="Avenir Next LT Pro" panose="020B0504020202020204" pitchFamily="34" charset="0"/>
                        </a:rPr>
                        <a:t>Project Costs</a:t>
                      </a:r>
                    </a:p>
                  </a:txBody>
                  <a:tcPr/>
                </a:tc>
                <a:tc hMerge="1">
                  <a:txBody>
                    <a:bodyPr/>
                    <a:lstStyle/>
                    <a:p>
                      <a:endParaRPr lang="en-US" dirty="0"/>
                    </a:p>
                  </a:txBody>
                  <a:tcPr/>
                </a:tc>
                <a:extLst>
                  <a:ext uri="{0D108BD9-81ED-4DB2-BD59-A6C34878D82A}">
                    <a16:rowId xmlns:a16="http://schemas.microsoft.com/office/drawing/2014/main" val="2875512711"/>
                  </a:ext>
                </a:extLst>
              </a:tr>
              <a:tr h="459499">
                <a:tc>
                  <a:txBody>
                    <a:bodyPr/>
                    <a:lstStyle/>
                    <a:p>
                      <a:pPr algn="r"/>
                      <a:r>
                        <a:rPr lang="en-US" dirty="0">
                          <a:solidFill>
                            <a:schemeClr val="tx1">
                              <a:lumMod val="50000"/>
                            </a:schemeClr>
                          </a:solidFill>
                          <a:latin typeface="Avenir Next LT Pro" panose="020B0504020202020204" pitchFamily="34" charset="0"/>
                        </a:rPr>
                        <a:t>One-time costs: </a:t>
                      </a:r>
                    </a:p>
                  </a:txBody>
                  <a:tcPr/>
                </a:tc>
                <a:tc>
                  <a:txBody>
                    <a:bodyPr/>
                    <a:lstStyle/>
                    <a:p>
                      <a:endParaRPr lang="en-US" dirty="0">
                        <a:solidFill>
                          <a:schemeClr val="tx1">
                            <a:lumMod val="50000"/>
                          </a:schemeClr>
                        </a:solidFill>
                        <a:latin typeface="Avenir Next LT Pro" panose="020B0504020202020204" pitchFamily="34" charset="0"/>
                      </a:endParaRPr>
                    </a:p>
                  </a:txBody>
                  <a:tcPr/>
                </a:tc>
                <a:extLst>
                  <a:ext uri="{0D108BD9-81ED-4DB2-BD59-A6C34878D82A}">
                    <a16:rowId xmlns:a16="http://schemas.microsoft.com/office/drawing/2014/main" val="525080599"/>
                  </a:ext>
                </a:extLst>
              </a:tr>
              <a:tr h="793109">
                <a:tc>
                  <a:txBody>
                    <a:bodyPr/>
                    <a:lstStyle/>
                    <a:p>
                      <a:pPr algn="r"/>
                      <a:r>
                        <a:rPr lang="en-US" dirty="0">
                          <a:solidFill>
                            <a:schemeClr val="tx1">
                              <a:lumMod val="50000"/>
                            </a:schemeClr>
                          </a:solidFill>
                          <a:latin typeface="Avenir Next LT Pro" panose="020B0504020202020204" pitchFamily="34" charset="0"/>
                        </a:rPr>
                        <a:t>Ongoing costs: </a:t>
                      </a:r>
                    </a:p>
                    <a:p>
                      <a:pPr algn="r"/>
                      <a:r>
                        <a:rPr lang="en-US" dirty="0">
                          <a:solidFill>
                            <a:schemeClr val="tx1">
                              <a:lumMod val="50000"/>
                            </a:schemeClr>
                          </a:solidFill>
                          <a:latin typeface="Avenir Next LT Pro" panose="020B0504020202020204" pitchFamily="34" charset="0"/>
                        </a:rPr>
                        <a:t>(M&amp;O)*</a:t>
                      </a:r>
                    </a:p>
                  </a:txBody>
                  <a:tcPr/>
                </a:tc>
                <a:tc>
                  <a:txBody>
                    <a:bodyPr/>
                    <a:lstStyle/>
                    <a:p>
                      <a:endParaRPr lang="en-US" dirty="0">
                        <a:solidFill>
                          <a:schemeClr val="tx1">
                            <a:lumMod val="50000"/>
                          </a:schemeClr>
                        </a:solidFill>
                        <a:latin typeface="Avenir Next LT Pro" panose="020B0504020202020204" pitchFamily="34" charset="0"/>
                      </a:endParaRPr>
                    </a:p>
                  </a:txBody>
                  <a:tcPr/>
                </a:tc>
                <a:extLst>
                  <a:ext uri="{0D108BD9-81ED-4DB2-BD59-A6C34878D82A}">
                    <a16:rowId xmlns:a16="http://schemas.microsoft.com/office/drawing/2014/main" val="1322735387"/>
                  </a:ext>
                </a:extLst>
              </a:tr>
              <a:tr h="459499">
                <a:tc>
                  <a:txBody>
                    <a:bodyPr/>
                    <a:lstStyle/>
                    <a:p>
                      <a:pPr algn="r"/>
                      <a:r>
                        <a:rPr lang="en-US" b="1" dirty="0">
                          <a:solidFill>
                            <a:schemeClr val="tx1">
                              <a:lumMod val="50000"/>
                            </a:schemeClr>
                          </a:solidFill>
                          <a:latin typeface="Avenir Next LT Pro" panose="020B0504020202020204" pitchFamily="34" charset="0"/>
                        </a:rPr>
                        <a:t>Funding amount request from IMF:</a:t>
                      </a:r>
                      <a:endParaRPr lang="en-US" dirty="0">
                        <a:solidFill>
                          <a:schemeClr val="tx1">
                            <a:lumMod val="50000"/>
                          </a:schemeClr>
                        </a:solidFill>
                        <a:latin typeface="Avenir Next LT Pro" panose="020B0504020202020204" pitchFamily="34" charset="0"/>
                      </a:endParaRPr>
                    </a:p>
                  </a:txBody>
                  <a:tcPr/>
                </a:tc>
                <a:tc>
                  <a:txBody>
                    <a:bodyPr/>
                    <a:lstStyle/>
                    <a:p>
                      <a:endParaRPr lang="en-US" dirty="0">
                        <a:solidFill>
                          <a:schemeClr val="tx1">
                            <a:lumMod val="50000"/>
                          </a:schemeClr>
                        </a:solidFill>
                        <a:latin typeface="Avenir Next LT Pro" panose="020B0504020202020204" pitchFamily="34" charset="0"/>
                      </a:endParaRPr>
                    </a:p>
                  </a:txBody>
                  <a:tcPr/>
                </a:tc>
                <a:extLst>
                  <a:ext uri="{0D108BD9-81ED-4DB2-BD59-A6C34878D82A}">
                    <a16:rowId xmlns:a16="http://schemas.microsoft.com/office/drawing/2014/main" val="2329705646"/>
                  </a:ext>
                </a:extLst>
              </a:tr>
            </a:tbl>
          </a:graphicData>
        </a:graphic>
      </p:graphicFrame>
      <p:sp>
        <p:nvSpPr>
          <p:cNvPr id="13" name="Title 4">
            <a:extLst>
              <a:ext uri="{FF2B5EF4-FFF2-40B4-BE49-F238E27FC236}">
                <a16:creationId xmlns:a16="http://schemas.microsoft.com/office/drawing/2014/main" id="{BD2D8293-4774-2E82-5336-AC12B9E01C13}"/>
              </a:ext>
            </a:extLst>
          </p:cNvPr>
          <p:cNvSpPr txBox="1">
            <a:spLocks/>
          </p:cNvSpPr>
          <p:nvPr/>
        </p:nvSpPr>
        <p:spPr>
          <a:xfrm>
            <a:off x="236019" y="3754574"/>
            <a:ext cx="4810450" cy="488275"/>
          </a:xfrm>
          <a:prstGeom prst="rect">
            <a:avLst/>
          </a:prstGeom>
          <a:solidFill>
            <a:schemeClr val="tx2">
              <a:lumMod val="20000"/>
              <a:lumOff val="80000"/>
              <a:alpha val="7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dirty="0">
                <a:solidFill>
                  <a:schemeClr val="tx1">
                    <a:lumMod val="50000"/>
                  </a:schemeClr>
                </a:solidFill>
                <a:latin typeface="Avenir Next LT Pro" panose="020B0504020202020204" pitchFamily="34" charset="0"/>
              </a:rPr>
              <a:t>Project End Date:   </a:t>
            </a:r>
          </a:p>
        </p:txBody>
      </p:sp>
      <p:sp>
        <p:nvSpPr>
          <p:cNvPr id="14" name="Title 4">
            <a:extLst>
              <a:ext uri="{FF2B5EF4-FFF2-40B4-BE49-F238E27FC236}">
                <a16:creationId xmlns:a16="http://schemas.microsoft.com/office/drawing/2014/main" id="{5DDA5D77-3D22-1791-108C-4C021B60C441}"/>
              </a:ext>
            </a:extLst>
          </p:cNvPr>
          <p:cNvSpPr txBox="1">
            <a:spLocks/>
          </p:cNvSpPr>
          <p:nvPr/>
        </p:nvSpPr>
        <p:spPr>
          <a:xfrm>
            <a:off x="236019" y="5105782"/>
            <a:ext cx="4810450" cy="745065"/>
          </a:xfrm>
          <a:prstGeom prst="rect">
            <a:avLst/>
          </a:prstGeom>
          <a:solidFill>
            <a:schemeClr val="tx2">
              <a:lumMod val="20000"/>
              <a:lumOff val="80000"/>
              <a:alpha val="7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dirty="0">
                <a:solidFill>
                  <a:schemeClr val="tx1">
                    <a:lumMod val="50000"/>
                  </a:schemeClr>
                </a:solidFill>
                <a:latin typeface="Avenir Next LT Pro" panose="020B0504020202020204" pitchFamily="34" charset="0"/>
              </a:rPr>
              <a:t>Project Sponsor(s):   </a:t>
            </a:r>
          </a:p>
        </p:txBody>
      </p:sp>
      <p:sp>
        <p:nvSpPr>
          <p:cNvPr id="17" name="Slide Number Placeholder 16">
            <a:extLst>
              <a:ext uri="{FF2B5EF4-FFF2-40B4-BE49-F238E27FC236}">
                <a16:creationId xmlns:a16="http://schemas.microsoft.com/office/drawing/2014/main" id="{98789F04-8DB3-D7AA-209F-0078AF9337A7}"/>
              </a:ext>
            </a:extLst>
          </p:cNvPr>
          <p:cNvSpPr>
            <a:spLocks noGrp="1"/>
          </p:cNvSpPr>
          <p:nvPr>
            <p:ph type="sldNum" sz="quarter" idx="10"/>
          </p:nvPr>
        </p:nvSpPr>
        <p:spPr/>
        <p:txBody>
          <a:bodyPr/>
          <a:lstStyle/>
          <a:p>
            <a:fld id="{41A437F0-1C7D-42E9-B30E-7C0BBC42B5C2}" type="slidenum">
              <a:rPr lang="en-US" smtClean="0"/>
              <a:t>2</a:t>
            </a:fld>
            <a:endParaRPr lang="en-US" dirty="0"/>
          </a:p>
        </p:txBody>
      </p:sp>
      <p:sp>
        <p:nvSpPr>
          <p:cNvPr id="18" name="Title 4">
            <a:extLst>
              <a:ext uri="{FF2B5EF4-FFF2-40B4-BE49-F238E27FC236}">
                <a16:creationId xmlns:a16="http://schemas.microsoft.com/office/drawing/2014/main" id="{725FE094-3ECC-B8F2-76ED-896E57CAE25D}"/>
              </a:ext>
            </a:extLst>
          </p:cNvPr>
          <p:cNvSpPr txBox="1">
            <a:spLocks/>
          </p:cNvSpPr>
          <p:nvPr/>
        </p:nvSpPr>
        <p:spPr>
          <a:xfrm>
            <a:off x="236018" y="5930866"/>
            <a:ext cx="4810450" cy="669622"/>
          </a:xfrm>
          <a:prstGeom prst="rect">
            <a:avLst/>
          </a:prstGeom>
          <a:solidFill>
            <a:schemeClr val="tx2">
              <a:lumMod val="20000"/>
              <a:lumOff val="80000"/>
              <a:alpha val="7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dirty="0">
                <a:solidFill>
                  <a:schemeClr val="tx1">
                    <a:lumMod val="50000"/>
                  </a:schemeClr>
                </a:solidFill>
                <a:latin typeface="Avenir Next LT Pro" panose="020B0504020202020204" pitchFamily="34" charset="0"/>
              </a:rPr>
              <a:t>Project Type:  </a:t>
            </a:r>
            <a:r>
              <a:rPr lang="en-US" sz="1600" dirty="0">
                <a:solidFill>
                  <a:schemeClr val="tx1">
                    <a:lumMod val="50000"/>
                  </a:schemeClr>
                </a:solidFill>
                <a:latin typeface="Avenir Next LT Pro" panose="020B0504020202020204" pitchFamily="34" charset="0"/>
              </a:rPr>
              <a:t>Please indicate if project type is Innovation, Modernization or Both</a:t>
            </a:r>
            <a:r>
              <a:rPr lang="en-US" sz="1600" b="1" dirty="0">
                <a:solidFill>
                  <a:schemeClr val="tx1">
                    <a:lumMod val="50000"/>
                  </a:schemeClr>
                </a:solidFill>
                <a:latin typeface="Avenir Next LT Pro" panose="020B0504020202020204" pitchFamily="34" charset="0"/>
              </a:rPr>
              <a:t> </a:t>
            </a:r>
          </a:p>
        </p:txBody>
      </p:sp>
    </p:spTree>
    <p:extLst>
      <p:ext uri="{BB962C8B-B14F-4D97-AF65-F5344CB8AC3E}">
        <p14:creationId xmlns:p14="http://schemas.microsoft.com/office/powerpoint/2010/main" val="128361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5C314E-CFF3-FEB5-11BA-DF349483C2E1}"/>
              </a:ext>
            </a:extLst>
          </p:cNvPr>
          <p:cNvSpPr>
            <a:spLocks noGrp="1"/>
          </p:cNvSpPr>
          <p:nvPr>
            <p:ph sz="half" idx="1"/>
          </p:nvPr>
        </p:nvSpPr>
        <p:spPr>
          <a:xfrm>
            <a:off x="457200" y="1531088"/>
            <a:ext cx="11277600" cy="5209953"/>
          </a:xfrm>
        </p:spPr>
        <p:txBody>
          <a:bodyPr>
            <a:normAutofit fontScale="92500" lnSpcReduction="10000"/>
          </a:bodyPr>
          <a:lstStyle/>
          <a:p>
            <a:pPr marL="0" lvl="0" indent="0" rtl="0">
              <a:lnSpc>
                <a:spcPct val="115000"/>
              </a:lnSpc>
              <a:spcBef>
                <a:spcPts val="0"/>
              </a:spcBef>
              <a:spcAft>
                <a:spcPts val="0"/>
              </a:spcAft>
              <a:buNone/>
            </a:pPr>
            <a:r>
              <a:rPr lang="en-US" sz="2800" i="1" dirty="0"/>
              <a:t>Tell (and show) your story. Be as clear as possible.</a:t>
            </a:r>
          </a:p>
          <a:p>
            <a:pPr marL="0" lvl="0" indent="0" rtl="0">
              <a:lnSpc>
                <a:spcPct val="115000"/>
              </a:lnSpc>
              <a:spcBef>
                <a:spcPts val="0"/>
              </a:spcBef>
              <a:spcAft>
                <a:spcPts val="0"/>
              </a:spcAft>
              <a:buNone/>
            </a:pPr>
            <a:endParaRPr lang="en-US" sz="2800" i="1" dirty="0"/>
          </a:p>
          <a:p>
            <a:pPr marL="457200" lvl="0" indent="-342900" rtl="0">
              <a:lnSpc>
                <a:spcPct val="115000"/>
              </a:lnSpc>
              <a:spcBef>
                <a:spcPts val="0"/>
              </a:spcBef>
              <a:spcAft>
                <a:spcPts val="0"/>
              </a:spcAft>
              <a:buSzPts val="1800"/>
              <a:buChar char="●"/>
            </a:pPr>
            <a:r>
              <a:rPr lang="en-US" sz="2800" dirty="0"/>
              <a:t>What problem are you trying to solve? (Identify both the business and technical view of the problem).</a:t>
            </a:r>
          </a:p>
          <a:p>
            <a:pPr marL="457200" lvl="0" indent="-342900" rtl="0">
              <a:lnSpc>
                <a:spcPct val="115000"/>
              </a:lnSpc>
              <a:spcBef>
                <a:spcPts val="0"/>
              </a:spcBef>
              <a:spcAft>
                <a:spcPts val="0"/>
              </a:spcAft>
              <a:buSzPts val="1800"/>
              <a:buChar char="●"/>
            </a:pPr>
            <a:r>
              <a:rPr lang="en-US" sz="2800" dirty="0"/>
              <a:t>How is this problem related to the mission of your agency?</a:t>
            </a:r>
          </a:p>
          <a:p>
            <a:pPr marL="457200" lvl="0" indent="-342900" rtl="0">
              <a:lnSpc>
                <a:spcPct val="115000"/>
              </a:lnSpc>
              <a:spcBef>
                <a:spcPts val="0"/>
              </a:spcBef>
              <a:spcAft>
                <a:spcPts val="0"/>
              </a:spcAft>
              <a:buSzPts val="1800"/>
              <a:buChar char="●"/>
            </a:pPr>
            <a:r>
              <a:rPr lang="en-US" sz="2800" dirty="0"/>
              <a:t>Include project or product history that is relevant, data that demonstrates the scope of the problem, and/or images, including legacy product images or business workflows, that help explain the problem.</a:t>
            </a:r>
          </a:p>
          <a:p>
            <a:pPr marL="114300" lvl="0" indent="0" rtl="0">
              <a:lnSpc>
                <a:spcPct val="115000"/>
              </a:lnSpc>
              <a:spcBef>
                <a:spcPts val="0"/>
              </a:spcBef>
              <a:spcAft>
                <a:spcPts val="0"/>
              </a:spcAft>
              <a:buSzPts val="1800"/>
              <a:buNone/>
            </a:pPr>
            <a:endParaRPr lang="en-US" sz="2200" i="1" dirty="0"/>
          </a:p>
          <a:p>
            <a:pPr marL="114300" lvl="0" indent="0" rtl="0">
              <a:lnSpc>
                <a:spcPct val="115000"/>
              </a:lnSpc>
              <a:spcBef>
                <a:spcPts val="0"/>
              </a:spcBef>
              <a:spcAft>
                <a:spcPts val="0"/>
              </a:spcAft>
              <a:buSzPts val="1800"/>
              <a:buNone/>
            </a:pPr>
            <a:r>
              <a:rPr lang="en-US" sz="2600" i="1" dirty="0"/>
              <a:t>(Include additional slides as needed. Remember to stay within the 10-minute presentation window.)</a:t>
            </a:r>
          </a:p>
          <a:p>
            <a:pPr marL="0" indent="0">
              <a:buNone/>
            </a:pPr>
            <a:endParaRPr lang="en-US" dirty="0"/>
          </a:p>
        </p:txBody>
      </p:sp>
      <p:sp>
        <p:nvSpPr>
          <p:cNvPr id="3" name="Title 2">
            <a:extLst>
              <a:ext uri="{FF2B5EF4-FFF2-40B4-BE49-F238E27FC236}">
                <a16:creationId xmlns:a16="http://schemas.microsoft.com/office/drawing/2014/main" id="{D5977460-41D7-9C60-A81A-5983CBA3BEEE}"/>
              </a:ext>
            </a:extLst>
          </p:cNvPr>
          <p:cNvSpPr>
            <a:spLocks noGrp="1"/>
          </p:cNvSpPr>
          <p:nvPr>
            <p:ph type="title"/>
          </p:nvPr>
        </p:nvSpPr>
        <p:spPr>
          <a:xfrm>
            <a:off x="8516679" y="476685"/>
            <a:ext cx="3218121" cy="788352"/>
          </a:xfrm>
        </p:spPr>
        <p:txBody>
          <a:bodyPr/>
          <a:lstStyle/>
          <a:p>
            <a:r>
              <a:rPr lang="en-US" dirty="0">
                <a:solidFill>
                  <a:schemeClr val="bg1"/>
                </a:solidFill>
              </a:rPr>
              <a:t>The Problem</a:t>
            </a:r>
          </a:p>
        </p:txBody>
      </p:sp>
      <p:sp>
        <p:nvSpPr>
          <p:cNvPr id="4" name="Slide Number Placeholder 3">
            <a:extLst>
              <a:ext uri="{FF2B5EF4-FFF2-40B4-BE49-F238E27FC236}">
                <a16:creationId xmlns:a16="http://schemas.microsoft.com/office/drawing/2014/main" id="{82A87CFB-AA9B-6D0C-BA35-1B899DCEEB2B}"/>
              </a:ext>
            </a:extLst>
          </p:cNvPr>
          <p:cNvSpPr>
            <a:spLocks noGrp="1"/>
          </p:cNvSpPr>
          <p:nvPr>
            <p:ph type="sldNum" sz="quarter" idx="10"/>
          </p:nvPr>
        </p:nvSpPr>
        <p:spPr/>
        <p:txBody>
          <a:bodyPr/>
          <a:lstStyle/>
          <a:p>
            <a:fld id="{41A437F0-1C7D-42E9-B30E-7C0BBC42B5C2}" type="slidenum">
              <a:rPr lang="en-US" smtClean="0"/>
              <a:t>3</a:t>
            </a:fld>
            <a:endParaRPr lang="en-US" dirty="0"/>
          </a:p>
        </p:txBody>
      </p:sp>
    </p:spTree>
    <p:extLst>
      <p:ext uri="{BB962C8B-B14F-4D97-AF65-F5344CB8AC3E}">
        <p14:creationId xmlns:p14="http://schemas.microsoft.com/office/powerpoint/2010/main" val="75405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D1B6AE-4502-29BA-5D24-FC0D3BD3F801}"/>
              </a:ext>
            </a:extLst>
          </p:cNvPr>
          <p:cNvSpPr>
            <a:spLocks noGrp="1"/>
          </p:cNvSpPr>
          <p:nvPr>
            <p:ph sz="half" idx="1"/>
          </p:nvPr>
        </p:nvSpPr>
        <p:spPr>
          <a:xfrm>
            <a:off x="457200" y="1509823"/>
            <a:ext cx="11277600" cy="4792869"/>
          </a:xfrm>
        </p:spPr>
        <p:txBody>
          <a:bodyPr>
            <a:normAutofit lnSpcReduction="10000"/>
          </a:bodyPr>
          <a:lstStyle/>
          <a:p>
            <a:pPr marL="0" lvl="0" indent="0" rtl="0">
              <a:lnSpc>
                <a:spcPct val="115000"/>
              </a:lnSpc>
              <a:spcBef>
                <a:spcPts val="0"/>
              </a:spcBef>
              <a:spcAft>
                <a:spcPts val="0"/>
              </a:spcAft>
              <a:buNone/>
            </a:pPr>
            <a:r>
              <a:rPr lang="en-US" sz="2800" i="1" dirty="0"/>
              <a:t>Focus on outcomes. If this project is successful, what will change?</a:t>
            </a:r>
          </a:p>
          <a:p>
            <a:pPr marL="0" lvl="0" indent="0" rtl="0">
              <a:lnSpc>
                <a:spcPct val="115000"/>
              </a:lnSpc>
              <a:spcBef>
                <a:spcPts val="0"/>
              </a:spcBef>
              <a:spcAft>
                <a:spcPts val="0"/>
              </a:spcAft>
              <a:buNone/>
            </a:pPr>
            <a:endParaRPr lang="en-US" sz="2800" dirty="0"/>
          </a:p>
          <a:p>
            <a:pPr marL="457200" lvl="0" indent="-342900" rtl="0">
              <a:lnSpc>
                <a:spcPct val="115000"/>
              </a:lnSpc>
              <a:spcBef>
                <a:spcPts val="0"/>
              </a:spcBef>
              <a:spcAft>
                <a:spcPts val="0"/>
              </a:spcAft>
              <a:buSzPts val="1800"/>
              <a:buChar char="●"/>
            </a:pPr>
            <a:r>
              <a:rPr lang="en-US" sz="2800" dirty="0"/>
              <a:t>How do you plan to address the problem?</a:t>
            </a:r>
          </a:p>
          <a:p>
            <a:pPr marL="457200" lvl="0" indent="-342900" rtl="0">
              <a:lnSpc>
                <a:spcPct val="115000"/>
              </a:lnSpc>
              <a:spcBef>
                <a:spcPts val="0"/>
              </a:spcBef>
              <a:spcAft>
                <a:spcPts val="0"/>
              </a:spcAft>
              <a:buSzPts val="1800"/>
              <a:buChar char="●"/>
            </a:pPr>
            <a:r>
              <a:rPr lang="en-US" sz="2800" dirty="0"/>
              <a:t>Why did you choose this solution?</a:t>
            </a:r>
          </a:p>
          <a:p>
            <a:pPr marL="457200" lvl="0" indent="-342900" rtl="0">
              <a:lnSpc>
                <a:spcPct val="115000"/>
              </a:lnSpc>
              <a:spcBef>
                <a:spcPts val="0"/>
              </a:spcBef>
              <a:spcAft>
                <a:spcPts val="0"/>
              </a:spcAft>
              <a:buSzPts val="1800"/>
              <a:buChar char="●"/>
            </a:pPr>
            <a:r>
              <a:rPr lang="en-US" sz="2800" dirty="0"/>
              <a:t>Why is this a good idea?</a:t>
            </a:r>
          </a:p>
          <a:p>
            <a:pPr marL="457200" lvl="0" indent="-342900" rtl="0">
              <a:lnSpc>
                <a:spcPct val="115000"/>
              </a:lnSpc>
              <a:spcBef>
                <a:spcPts val="0"/>
              </a:spcBef>
              <a:spcAft>
                <a:spcPts val="0"/>
              </a:spcAft>
              <a:buSzPts val="1800"/>
              <a:buChar char="●"/>
            </a:pPr>
            <a:r>
              <a:rPr lang="en-US" sz="2800" dirty="0"/>
              <a:t>Why is now the right time for it?</a:t>
            </a:r>
          </a:p>
          <a:p>
            <a:pPr marL="457200" lvl="0" indent="-342900" rtl="0">
              <a:lnSpc>
                <a:spcPct val="115000"/>
              </a:lnSpc>
              <a:spcBef>
                <a:spcPts val="0"/>
              </a:spcBef>
              <a:spcAft>
                <a:spcPts val="0"/>
              </a:spcAft>
              <a:buSzPts val="1800"/>
              <a:buChar char="●"/>
            </a:pPr>
            <a:r>
              <a:rPr lang="en-US" sz="2800" dirty="0"/>
              <a:t>How does it support </a:t>
            </a:r>
            <a:r>
              <a:rPr lang="en-US" dirty="0"/>
              <a:t>Governor’s </a:t>
            </a:r>
            <a:r>
              <a:rPr lang="en-US" sz="2800" dirty="0"/>
              <a:t>priorities, </a:t>
            </a:r>
            <a:r>
              <a:rPr lang="en-US" dirty="0"/>
              <a:t>agency and state IT</a:t>
            </a:r>
            <a:r>
              <a:rPr lang="en-US" sz="2800" dirty="0"/>
              <a:t> strategic plans? </a:t>
            </a:r>
          </a:p>
          <a:p>
            <a:pPr marL="457200" lvl="0" indent="-342900" rtl="0">
              <a:lnSpc>
                <a:spcPct val="115000"/>
              </a:lnSpc>
              <a:spcBef>
                <a:spcPts val="0"/>
              </a:spcBef>
              <a:spcAft>
                <a:spcPts val="0"/>
              </a:spcAft>
              <a:buSzPts val="1800"/>
              <a:buChar char="●"/>
            </a:pPr>
            <a:r>
              <a:rPr lang="en-US" dirty="0"/>
              <a:t>How does this project reduce your use of legacy technology?</a:t>
            </a:r>
          </a:p>
          <a:p>
            <a:pPr marL="457200" lvl="0" indent="-342900" rtl="0">
              <a:lnSpc>
                <a:spcPct val="115000"/>
              </a:lnSpc>
              <a:spcBef>
                <a:spcPts val="0"/>
              </a:spcBef>
              <a:spcAft>
                <a:spcPts val="0"/>
              </a:spcAft>
              <a:buSzPts val="1800"/>
              <a:buChar char="●"/>
            </a:pPr>
            <a:r>
              <a:rPr lang="en-US" sz="2800" dirty="0"/>
              <a:t>What is innovative about this proposed project?</a:t>
            </a:r>
          </a:p>
          <a:p>
            <a:pPr marL="0" indent="0">
              <a:buNone/>
            </a:pPr>
            <a:endParaRPr lang="en-US" dirty="0"/>
          </a:p>
        </p:txBody>
      </p:sp>
      <p:sp>
        <p:nvSpPr>
          <p:cNvPr id="3" name="Title 2">
            <a:extLst>
              <a:ext uri="{FF2B5EF4-FFF2-40B4-BE49-F238E27FC236}">
                <a16:creationId xmlns:a16="http://schemas.microsoft.com/office/drawing/2014/main" id="{04DB89BF-4473-52B5-642D-649338A7FC27}"/>
              </a:ext>
            </a:extLst>
          </p:cNvPr>
          <p:cNvSpPr>
            <a:spLocks noGrp="1"/>
          </p:cNvSpPr>
          <p:nvPr>
            <p:ph type="title"/>
          </p:nvPr>
        </p:nvSpPr>
        <p:spPr>
          <a:xfrm>
            <a:off x="8718698" y="472523"/>
            <a:ext cx="3016102" cy="788352"/>
          </a:xfrm>
        </p:spPr>
        <p:txBody>
          <a:bodyPr/>
          <a:lstStyle/>
          <a:p>
            <a:pPr algn="r"/>
            <a:r>
              <a:rPr lang="en-US" dirty="0">
                <a:solidFill>
                  <a:schemeClr val="bg1"/>
                </a:solidFill>
              </a:rPr>
              <a:t>The Solution</a:t>
            </a:r>
          </a:p>
        </p:txBody>
      </p:sp>
      <p:sp>
        <p:nvSpPr>
          <p:cNvPr id="4" name="Slide Number Placeholder 3">
            <a:extLst>
              <a:ext uri="{FF2B5EF4-FFF2-40B4-BE49-F238E27FC236}">
                <a16:creationId xmlns:a16="http://schemas.microsoft.com/office/drawing/2014/main" id="{213E1D8E-48C8-6D1A-4DE7-5D284AC2562F}"/>
              </a:ext>
            </a:extLst>
          </p:cNvPr>
          <p:cNvSpPr>
            <a:spLocks noGrp="1"/>
          </p:cNvSpPr>
          <p:nvPr>
            <p:ph type="sldNum" sz="quarter" idx="10"/>
          </p:nvPr>
        </p:nvSpPr>
        <p:spPr/>
        <p:txBody>
          <a:bodyPr/>
          <a:lstStyle/>
          <a:p>
            <a:fld id="{41A437F0-1C7D-42E9-B30E-7C0BBC42B5C2}" type="slidenum">
              <a:rPr lang="en-US" smtClean="0"/>
              <a:t>4</a:t>
            </a:fld>
            <a:endParaRPr lang="en-US" dirty="0"/>
          </a:p>
        </p:txBody>
      </p:sp>
    </p:spTree>
    <p:extLst>
      <p:ext uri="{BB962C8B-B14F-4D97-AF65-F5344CB8AC3E}">
        <p14:creationId xmlns:p14="http://schemas.microsoft.com/office/powerpoint/2010/main" val="285416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811BC4-E1C3-6039-EBBC-BC22A268D591}"/>
              </a:ext>
            </a:extLst>
          </p:cNvPr>
          <p:cNvSpPr>
            <a:spLocks noGrp="1"/>
          </p:cNvSpPr>
          <p:nvPr>
            <p:ph sz="half" idx="1"/>
          </p:nvPr>
        </p:nvSpPr>
        <p:spPr>
          <a:xfrm>
            <a:off x="457200" y="1573619"/>
            <a:ext cx="11277600" cy="4729073"/>
          </a:xfrm>
        </p:spPr>
        <p:txBody>
          <a:bodyPr>
            <a:normAutofit/>
          </a:bodyPr>
          <a:lstStyle/>
          <a:p>
            <a:pPr marL="0" lvl="0" indent="0" rtl="0">
              <a:lnSpc>
                <a:spcPct val="115000"/>
              </a:lnSpc>
              <a:spcBef>
                <a:spcPts val="0"/>
              </a:spcBef>
              <a:spcAft>
                <a:spcPts val="0"/>
              </a:spcAft>
              <a:buNone/>
            </a:pPr>
            <a:r>
              <a:rPr lang="en-US" sz="2800" i="1" dirty="0"/>
              <a:t>Help us understand the value to your agency and to the residents of Washington state.</a:t>
            </a:r>
          </a:p>
          <a:p>
            <a:pPr marL="0" lvl="0" indent="0" rtl="0">
              <a:lnSpc>
                <a:spcPct val="115000"/>
              </a:lnSpc>
              <a:spcBef>
                <a:spcPts val="0"/>
              </a:spcBef>
              <a:spcAft>
                <a:spcPts val="0"/>
              </a:spcAft>
              <a:buNone/>
            </a:pPr>
            <a:endParaRPr lang="en-US" sz="2800" dirty="0"/>
          </a:p>
          <a:p>
            <a:pPr marL="457200" lvl="0" indent="-342900" rtl="0">
              <a:lnSpc>
                <a:spcPct val="115000"/>
              </a:lnSpc>
              <a:spcBef>
                <a:spcPts val="0"/>
              </a:spcBef>
              <a:spcAft>
                <a:spcPts val="0"/>
              </a:spcAft>
              <a:buSzPts val="1800"/>
              <a:buChar char="●"/>
            </a:pPr>
            <a:r>
              <a:rPr lang="en-US" sz="2800" dirty="0"/>
              <a:t>What impact is the project expected to have?</a:t>
            </a:r>
          </a:p>
          <a:p>
            <a:pPr marL="457200" lvl="0" indent="-342900" rtl="0">
              <a:lnSpc>
                <a:spcPct val="115000"/>
              </a:lnSpc>
              <a:spcBef>
                <a:spcPts val="0"/>
              </a:spcBef>
              <a:spcAft>
                <a:spcPts val="0"/>
              </a:spcAft>
              <a:buSzPts val="1800"/>
              <a:buChar char="●"/>
            </a:pPr>
            <a:r>
              <a:rPr lang="en-US" sz="2800" dirty="0"/>
              <a:t>What are the benefits? (Qualitative and quantitative)</a:t>
            </a:r>
          </a:p>
          <a:p>
            <a:pPr marL="457200" lvl="0" indent="-342900" rtl="0">
              <a:lnSpc>
                <a:spcPct val="115000"/>
              </a:lnSpc>
              <a:spcBef>
                <a:spcPts val="0"/>
              </a:spcBef>
              <a:spcAft>
                <a:spcPts val="0"/>
              </a:spcAft>
              <a:buSzPts val="1800"/>
              <a:buChar char="●"/>
            </a:pPr>
            <a:r>
              <a:rPr lang="en-US" sz="2800" dirty="0"/>
              <a:t>Who is the recipient of benefits? (Agency and residents)</a:t>
            </a:r>
          </a:p>
          <a:p>
            <a:pPr marL="457200" lvl="0" indent="-342900" rtl="0">
              <a:lnSpc>
                <a:spcPct val="115000"/>
              </a:lnSpc>
              <a:spcBef>
                <a:spcPts val="0"/>
              </a:spcBef>
              <a:spcAft>
                <a:spcPts val="0"/>
              </a:spcAft>
              <a:buSzPts val="1800"/>
              <a:buChar char="●"/>
            </a:pPr>
            <a:r>
              <a:rPr lang="en-US" dirty="0"/>
              <a:t>How does this project address equity goals within your agency or the state?</a:t>
            </a:r>
            <a:endParaRPr lang="en-US" sz="2800" dirty="0"/>
          </a:p>
          <a:p>
            <a:pPr marL="0" indent="0">
              <a:buNone/>
            </a:pPr>
            <a:endParaRPr lang="en-US" dirty="0"/>
          </a:p>
        </p:txBody>
      </p:sp>
      <p:sp>
        <p:nvSpPr>
          <p:cNvPr id="3" name="Title 2">
            <a:extLst>
              <a:ext uri="{FF2B5EF4-FFF2-40B4-BE49-F238E27FC236}">
                <a16:creationId xmlns:a16="http://schemas.microsoft.com/office/drawing/2014/main" id="{131AF217-D064-4BF3-72D2-7827ED340159}"/>
              </a:ext>
            </a:extLst>
          </p:cNvPr>
          <p:cNvSpPr>
            <a:spLocks noGrp="1"/>
          </p:cNvSpPr>
          <p:nvPr>
            <p:ph type="title"/>
          </p:nvPr>
        </p:nvSpPr>
        <p:spPr>
          <a:xfrm>
            <a:off x="9303488" y="454726"/>
            <a:ext cx="2431312" cy="788352"/>
          </a:xfrm>
        </p:spPr>
        <p:txBody>
          <a:bodyPr/>
          <a:lstStyle/>
          <a:p>
            <a:pPr algn="r"/>
            <a:r>
              <a:rPr lang="en-US" dirty="0">
                <a:solidFill>
                  <a:schemeClr val="bg1"/>
                </a:solidFill>
              </a:rPr>
              <a:t>The Value</a:t>
            </a:r>
          </a:p>
        </p:txBody>
      </p:sp>
      <p:sp>
        <p:nvSpPr>
          <p:cNvPr id="4" name="Slide Number Placeholder 3">
            <a:extLst>
              <a:ext uri="{FF2B5EF4-FFF2-40B4-BE49-F238E27FC236}">
                <a16:creationId xmlns:a16="http://schemas.microsoft.com/office/drawing/2014/main" id="{1537DA1A-B664-9897-1334-C4AE3006C96B}"/>
              </a:ext>
            </a:extLst>
          </p:cNvPr>
          <p:cNvSpPr>
            <a:spLocks noGrp="1"/>
          </p:cNvSpPr>
          <p:nvPr>
            <p:ph type="sldNum" sz="quarter" idx="10"/>
          </p:nvPr>
        </p:nvSpPr>
        <p:spPr/>
        <p:txBody>
          <a:bodyPr/>
          <a:lstStyle/>
          <a:p>
            <a:fld id="{41A437F0-1C7D-42E9-B30E-7C0BBC42B5C2}" type="slidenum">
              <a:rPr lang="en-US" smtClean="0"/>
              <a:t>5</a:t>
            </a:fld>
            <a:endParaRPr lang="en-US" dirty="0"/>
          </a:p>
        </p:txBody>
      </p:sp>
    </p:spTree>
    <p:extLst>
      <p:ext uri="{BB962C8B-B14F-4D97-AF65-F5344CB8AC3E}">
        <p14:creationId xmlns:p14="http://schemas.microsoft.com/office/powerpoint/2010/main" val="62443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557901-48E1-E1D7-AD4F-7688861C8D0F}"/>
              </a:ext>
            </a:extLst>
          </p:cNvPr>
          <p:cNvSpPr>
            <a:spLocks noGrp="1"/>
          </p:cNvSpPr>
          <p:nvPr>
            <p:ph sz="half" idx="1"/>
          </p:nvPr>
        </p:nvSpPr>
        <p:spPr>
          <a:xfrm>
            <a:off x="457200" y="1487633"/>
            <a:ext cx="11277600" cy="5032910"/>
          </a:xfrm>
        </p:spPr>
        <p:txBody>
          <a:bodyPr>
            <a:normAutofit fontScale="92500" lnSpcReduction="20000"/>
          </a:bodyPr>
          <a:lstStyle/>
          <a:p>
            <a:pPr marL="0" lvl="0" indent="0">
              <a:lnSpc>
                <a:spcPct val="115000"/>
              </a:lnSpc>
              <a:buNone/>
            </a:pPr>
            <a:r>
              <a:rPr lang="en-US" sz="2800" i="1" dirty="0"/>
              <a:t>Outline estimated costs of this project, the ongoing costs after project close and the method used for cost estimation. Indicate if this project has requested funding previously, and if so, describe why the project was not funded. </a:t>
            </a:r>
          </a:p>
          <a:p>
            <a:pPr marL="0" lvl="0" indent="0" rtl="0">
              <a:lnSpc>
                <a:spcPct val="115000"/>
              </a:lnSpc>
              <a:spcBef>
                <a:spcPts val="0"/>
              </a:spcBef>
              <a:spcAft>
                <a:spcPts val="0"/>
              </a:spcAft>
              <a:buNone/>
            </a:pPr>
            <a:endParaRPr lang="en-US" sz="2800" i="1" dirty="0"/>
          </a:p>
          <a:p>
            <a:pPr marL="457200" lvl="0" indent="-342900" rtl="0">
              <a:lnSpc>
                <a:spcPct val="115000"/>
              </a:lnSpc>
              <a:spcBef>
                <a:spcPts val="0"/>
              </a:spcBef>
              <a:spcAft>
                <a:spcPts val="0"/>
              </a:spcAft>
              <a:buSzPts val="1800"/>
              <a:buChar char="●"/>
            </a:pPr>
            <a:r>
              <a:rPr lang="en-US" sz="2800" dirty="0"/>
              <a:t>What are the one-time project costs?</a:t>
            </a:r>
          </a:p>
          <a:p>
            <a:pPr marL="457200" indent="-342900">
              <a:lnSpc>
                <a:spcPct val="115000"/>
              </a:lnSpc>
              <a:spcBef>
                <a:spcPts val="0"/>
              </a:spcBef>
              <a:buSzPts val="1800"/>
              <a:buFont typeface="Arial" panose="020B0604020202020204" pitchFamily="34" charset="0"/>
              <a:buChar char="●"/>
            </a:pPr>
            <a:r>
              <a:rPr lang="en-US" dirty="0"/>
              <a:t>Are there other funding sources for this project?  If so, what are they?  (State, federal, etc.)</a:t>
            </a:r>
          </a:p>
          <a:p>
            <a:pPr marL="457200" lvl="0" indent="-342900" rtl="0">
              <a:lnSpc>
                <a:spcPct val="115000"/>
              </a:lnSpc>
              <a:spcBef>
                <a:spcPts val="0"/>
              </a:spcBef>
              <a:spcAft>
                <a:spcPts val="0"/>
              </a:spcAft>
              <a:buSzPts val="1800"/>
              <a:buChar char="●"/>
            </a:pPr>
            <a:r>
              <a:rPr lang="en-US" sz="2800" dirty="0"/>
              <a:t>What are the annualized ongoing costs?  State the agency commitment to fund the ongoing costs to sustain the solution.</a:t>
            </a:r>
          </a:p>
          <a:p>
            <a:pPr marL="457200" lvl="0" indent="-342900" rtl="0">
              <a:lnSpc>
                <a:spcPct val="115000"/>
              </a:lnSpc>
              <a:spcBef>
                <a:spcPts val="0"/>
              </a:spcBef>
              <a:spcAft>
                <a:spcPts val="0"/>
              </a:spcAft>
              <a:buSzPts val="1800"/>
              <a:buChar char="●"/>
            </a:pPr>
            <a:r>
              <a:rPr lang="en-US" dirty="0"/>
              <a:t>Has this proposal previously been submitted as a decision package or other funding request? If yes, describe. </a:t>
            </a:r>
          </a:p>
          <a:p>
            <a:pPr marL="457200" lvl="0" indent="-342900" rtl="0">
              <a:lnSpc>
                <a:spcPct val="115000"/>
              </a:lnSpc>
              <a:spcBef>
                <a:spcPts val="0"/>
              </a:spcBef>
              <a:spcAft>
                <a:spcPts val="0"/>
              </a:spcAft>
              <a:buSzPts val="1800"/>
              <a:buChar char="●"/>
            </a:pPr>
            <a:r>
              <a:rPr lang="en-US" sz="2800" dirty="0"/>
              <a:t>What </a:t>
            </a:r>
            <a:r>
              <a:rPr lang="en-US" dirty="0"/>
              <a:t>is the amount your agency is requesting from the IM Fund? </a:t>
            </a:r>
            <a:endParaRPr lang="en-US" sz="2800" dirty="0"/>
          </a:p>
          <a:p>
            <a:pPr marL="0" indent="0">
              <a:buNone/>
            </a:pPr>
            <a:endParaRPr lang="en-US" dirty="0"/>
          </a:p>
        </p:txBody>
      </p:sp>
      <p:sp>
        <p:nvSpPr>
          <p:cNvPr id="3" name="Title 2">
            <a:extLst>
              <a:ext uri="{FF2B5EF4-FFF2-40B4-BE49-F238E27FC236}">
                <a16:creationId xmlns:a16="http://schemas.microsoft.com/office/drawing/2014/main" id="{45E14BD4-417F-8BF8-5F64-729AD66DC100}"/>
              </a:ext>
            </a:extLst>
          </p:cNvPr>
          <p:cNvSpPr>
            <a:spLocks noGrp="1"/>
          </p:cNvSpPr>
          <p:nvPr>
            <p:ph type="title"/>
          </p:nvPr>
        </p:nvSpPr>
        <p:spPr>
          <a:xfrm>
            <a:off x="9686260" y="447492"/>
            <a:ext cx="2048540" cy="788352"/>
          </a:xfrm>
        </p:spPr>
        <p:txBody>
          <a:bodyPr/>
          <a:lstStyle/>
          <a:p>
            <a:pPr algn="r"/>
            <a:r>
              <a:rPr lang="en-US" dirty="0">
                <a:solidFill>
                  <a:schemeClr val="bg1"/>
                </a:solidFill>
              </a:rPr>
              <a:t>The Cost</a:t>
            </a:r>
          </a:p>
        </p:txBody>
      </p:sp>
      <p:sp>
        <p:nvSpPr>
          <p:cNvPr id="4" name="Slide Number Placeholder 3">
            <a:extLst>
              <a:ext uri="{FF2B5EF4-FFF2-40B4-BE49-F238E27FC236}">
                <a16:creationId xmlns:a16="http://schemas.microsoft.com/office/drawing/2014/main" id="{9CFA8ED9-44BB-8F68-4BED-799722DB29B8}"/>
              </a:ext>
            </a:extLst>
          </p:cNvPr>
          <p:cNvSpPr>
            <a:spLocks noGrp="1"/>
          </p:cNvSpPr>
          <p:nvPr>
            <p:ph type="sldNum" sz="quarter" idx="10"/>
          </p:nvPr>
        </p:nvSpPr>
        <p:spPr/>
        <p:txBody>
          <a:bodyPr/>
          <a:lstStyle/>
          <a:p>
            <a:fld id="{41A437F0-1C7D-42E9-B30E-7C0BBC42B5C2}" type="slidenum">
              <a:rPr lang="en-US" smtClean="0"/>
              <a:t>6</a:t>
            </a:fld>
            <a:endParaRPr lang="en-US" dirty="0"/>
          </a:p>
        </p:txBody>
      </p:sp>
    </p:spTree>
    <p:extLst>
      <p:ext uri="{BB962C8B-B14F-4D97-AF65-F5344CB8AC3E}">
        <p14:creationId xmlns:p14="http://schemas.microsoft.com/office/powerpoint/2010/main" val="340406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6B9A2D-7E64-64FA-57F3-C480650F21E5}"/>
              </a:ext>
            </a:extLst>
          </p:cNvPr>
          <p:cNvSpPr>
            <a:spLocks noGrp="1"/>
          </p:cNvSpPr>
          <p:nvPr>
            <p:ph sz="half" idx="1"/>
          </p:nvPr>
        </p:nvSpPr>
        <p:spPr>
          <a:xfrm>
            <a:off x="457200" y="1441175"/>
            <a:ext cx="11277600" cy="5148468"/>
          </a:xfrm>
        </p:spPr>
        <p:txBody>
          <a:bodyPr>
            <a:normAutofit lnSpcReduction="10000"/>
          </a:bodyPr>
          <a:lstStyle/>
          <a:p>
            <a:pPr marL="0" lvl="0" indent="0" rtl="0">
              <a:lnSpc>
                <a:spcPct val="115000"/>
              </a:lnSpc>
              <a:spcBef>
                <a:spcPts val="0"/>
              </a:spcBef>
              <a:spcAft>
                <a:spcPts val="0"/>
              </a:spcAft>
              <a:buNone/>
            </a:pPr>
            <a:r>
              <a:rPr lang="en-US" sz="2800" i="1" dirty="0"/>
              <a:t>Describe why the project will succeed, answering the following questions:</a:t>
            </a:r>
          </a:p>
          <a:p>
            <a:pPr marL="0" lvl="0" indent="0" rtl="0">
              <a:lnSpc>
                <a:spcPct val="115000"/>
              </a:lnSpc>
              <a:spcBef>
                <a:spcPts val="0"/>
              </a:spcBef>
              <a:spcAft>
                <a:spcPts val="0"/>
              </a:spcAft>
              <a:buNone/>
            </a:pPr>
            <a:endParaRPr lang="en-US" sz="2800" i="1" dirty="0"/>
          </a:p>
          <a:p>
            <a:pPr marL="457200" lvl="0" indent="-342900" rtl="0">
              <a:lnSpc>
                <a:spcPct val="115000"/>
              </a:lnSpc>
              <a:spcBef>
                <a:spcPts val="0"/>
              </a:spcBef>
              <a:spcAft>
                <a:spcPts val="0"/>
              </a:spcAft>
              <a:buSzPts val="1800"/>
              <a:buChar char="●"/>
            </a:pPr>
            <a:r>
              <a:rPr lang="en-US" sz="2800" dirty="0"/>
              <a:t>What is the executive level of support?</a:t>
            </a:r>
          </a:p>
          <a:p>
            <a:pPr marL="457200" lvl="0" indent="-342900" rtl="0">
              <a:lnSpc>
                <a:spcPct val="115000"/>
              </a:lnSpc>
              <a:spcBef>
                <a:spcPts val="0"/>
              </a:spcBef>
              <a:spcAft>
                <a:spcPts val="0"/>
              </a:spcAft>
              <a:buSzPts val="1800"/>
              <a:buChar char="●"/>
            </a:pPr>
            <a:r>
              <a:rPr lang="en-US" sz="2800" dirty="0"/>
              <a:t>Who are the core team members for this project? </a:t>
            </a:r>
            <a:endParaRPr lang="en-US" dirty="0"/>
          </a:p>
          <a:p>
            <a:pPr marL="457200" indent="-342900">
              <a:lnSpc>
                <a:spcPct val="115000"/>
              </a:lnSpc>
              <a:spcBef>
                <a:spcPts val="0"/>
              </a:spcBef>
              <a:buSzPts val="1800"/>
              <a:buFont typeface="Arial" panose="020B0604020202020204" pitchFamily="34" charset="0"/>
              <a:buChar char="●"/>
            </a:pPr>
            <a:r>
              <a:rPr lang="en-US" sz="2800" dirty="0"/>
              <a:t>What are the roles of these team members on the project? What expertise do they bring to the team? Are they resourced appropriately for the project? </a:t>
            </a:r>
          </a:p>
          <a:p>
            <a:pPr marL="457200" lvl="0" indent="-342900" rtl="0">
              <a:lnSpc>
                <a:spcPct val="115000"/>
              </a:lnSpc>
              <a:spcBef>
                <a:spcPts val="0"/>
              </a:spcBef>
              <a:spcAft>
                <a:spcPts val="0"/>
              </a:spcAft>
              <a:buSzPts val="1800"/>
              <a:buChar char="●"/>
            </a:pPr>
            <a:r>
              <a:rPr lang="en-US" sz="2800" dirty="0"/>
              <a:t>What roles or skills will you need to recruit for the team, if any, and how do you intend to locate them?</a:t>
            </a:r>
          </a:p>
          <a:p>
            <a:pPr marL="457200" lvl="0" indent="-342900" rtl="0">
              <a:lnSpc>
                <a:spcPct val="115000"/>
              </a:lnSpc>
              <a:spcBef>
                <a:spcPts val="0"/>
              </a:spcBef>
              <a:spcAft>
                <a:spcPts val="0"/>
              </a:spcAft>
              <a:buSzPts val="1800"/>
              <a:buChar char="●"/>
            </a:pPr>
            <a:r>
              <a:rPr lang="en-US" sz="2800" dirty="0"/>
              <a:t>What is the readiness to begin executing this project?</a:t>
            </a:r>
          </a:p>
          <a:p>
            <a:pPr marL="0" indent="0">
              <a:buNone/>
            </a:pPr>
            <a:endParaRPr lang="en-US" dirty="0"/>
          </a:p>
        </p:txBody>
      </p:sp>
      <p:sp>
        <p:nvSpPr>
          <p:cNvPr id="3" name="Title 2">
            <a:extLst>
              <a:ext uri="{FF2B5EF4-FFF2-40B4-BE49-F238E27FC236}">
                <a16:creationId xmlns:a16="http://schemas.microsoft.com/office/drawing/2014/main" id="{C47434A4-BD1F-581F-8E08-544E9C3810E2}"/>
              </a:ext>
            </a:extLst>
          </p:cNvPr>
          <p:cNvSpPr>
            <a:spLocks noGrp="1"/>
          </p:cNvSpPr>
          <p:nvPr>
            <p:ph type="title"/>
          </p:nvPr>
        </p:nvSpPr>
        <p:spPr>
          <a:xfrm>
            <a:off x="6679096" y="439427"/>
            <a:ext cx="5055704" cy="788352"/>
          </a:xfrm>
        </p:spPr>
        <p:txBody>
          <a:bodyPr>
            <a:normAutofit fontScale="90000"/>
          </a:bodyPr>
          <a:lstStyle/>
          <a:p>
            <a:pPr algn="r"/>
            <a:r>
              <a:rPr lang="en-US" dirty="0">
                <a:solidFill>
                  <a:schemeClr val="bg1"/>
                </a:solidFill>
              </a:rPr>
              <a:t>Project Success Factors</a:t>
            </a:r>
          </a:p>
        </p:txBody>
      </p:sp>
      <p:sp>
        <p:nvSpPr>
          <p:cNvPr id="4" name="Slide Number Placeholder 3">
            <a:extLst>
              <a:ext uri="{FF2B5EF4-FFF2-40B4-BE49-F238E27FC236}">
                <a16:creationId xmlns:a16="http://schemas.microsoft.com/office/drawing/2014/main" id="{E3CB836A-2B5A-61FC-2DDF-879E786AD736}"/>
              </a:ext>
            </a:extLst>
          </p:cNvPr>
          <p:cNvSpPr>
            <a:spLocks noGrp="1"/>
          </p:cNvSpPr>
          <p:nvPr>
            <p:ph type="sldNum" sz="quarter" idx="10"/>
          </p:nvPr>
        </p:nvSpPr>
        <p:spPr/>
        <p:txBody>
          <a:bodyPr/>
          <a:lstStyle/>
          <a:p>
            <a:fld id="{41A437F0-1C7D-42E9-B30E-7C0BBC42B5C2}" type="slidenum">
              <a:rPr lang="en-US" smtClean="0"/>
              <a:t>7</a:t>
            </a:fld>
            <a:endParaRPr lang="en-US" dirty="0"/>
          </a:p>
        </p:txBody>
      </p:sp>
    </p:spTree>
    <p:extLst>
      <p:ext uri="{BB962C8B-B14F-4D97-AF65-F5344CB8AC3E}">
        <p14:creationId xmlns:p14="http://schemas.microsoft.com/office/powerpoint/2010/main" val="70998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0F4BBF-436B-9354-1A88-F5A8904AC1BD}"/>
              </a:ext>
            </a:extLst>
          </p:cNvPr>
          <p:cNvSpPr>
            <a:spLocks noGrp="1"/>
          </p:cNvSpPr>
          <p:nvPr>
            <p:ph sz="half" idx="1"/>
          </p:nvPr>
        </p:nvSpPr>
        <p:spPr>
          <a:xfrm>
            <a:off x="457200" y="1610139"/>
            <a:ext cx="11277600" cy="4692553"/>
          </a:xfrm>
        </p:spPr>
        <p:txBody>
          <a:bodyPr>
            <a:normAutofit/>
          </a:bodyPr>
          <a:lstStyle/>
          <a:p>
            <a:pPr marL="0" lvl="0" indent="0" rtl="0">
              <a:lnSpc>
                <a:spcPct val="115000"/>
              </a:lnSpc>
              <a:spcBef>
                <a:spcPts val="0"/>
              </a:spcBef>
              <a:spcAft>
                <a:spcPts val="0"/>
              </a:spcAft>
              <a:buNone/>
            </a:pPr>
            <a:r>
              <a:rPr lang="en-US" sz="2800" i="1" dirty="0"/>
              <a:t>A thoughtful, detailed list of potential risks and how to address them</a:t>
            </a:r>
          </a:p>
          <a:p>
            <a:pPr marL="0" lvl="0" indent="0" rtl="0">
              <a:lnSpc>
                <a:spcPct val="115000"/>
              </a:lnSpc>
              <a:spcBef>
                <a:spcPts val="0"/>
              </a:spcBef>
              <a:spcAft>
                <a:spcPts val="0"/>
              </a:spcAft>
              <a:buNone/>
            </a:pPr>
            <a:r>
              <a:rPr lang="en-US" sz="2800" i="1" dirty="0"/>
              <a:t>is considered a positive, not a negative, when determining whether</a:t>
            </a:r>
          </a:p>
          <a:p>
            <a:pPr marL="0" lvl="0" indent="0" rtl="0">
              <a:lnSpc>
                <a:spcPct val="115000"/>
              </a:lnSpc>
              <a:spcBef>
                <a:spcPts val="0"/>
              </a:spcBef>
              <a:spcAft>
                <a:spcPts val="0"/>
              </a:spcAft>
              <a:buNone/>
            </a:pPr>
            <a:r>
              <a:rPr lang="en-US" sz="2800" i="1" dirty="0"/>
              <a:t>or not to fund a project.</a:t>
            </a:r>
          </a:p>
          <a:p>
            <a:pPr marL="0" lvl="0" indent="0" rtl="0">
              <a:lnSpc>
                <a:spcPct val="115000"/>
              </a:lnSpc>
              <a:spcBef>
                <a:spcPts val="0"/>
              </a:spcBef>
              <a:spcAft>
                <a:spcPts val="0"/>
              </a:spcAft>
              <a:buNone/>
            </a:pPr>
            <a:endParaRPr lang="en-US" sz="2800" i="1" dirty="0"/>
          </a:p>
          <a:p>
            <a:pPr marL="457200" lvl="0" indent="-342900" rtl="0">
              <a:lnSpc>
                <a:spcPct val="115000"/>
              </a:lnSpc>
              <a:spcBef>
                <a:spcPts val="0"/>
              </a:spcBef>
              <a:spcAft>
                <a:spcPts val="0"/>
              </a:spcAft>
              <a:buSzPts val="1800"/>
              <a:buChar char="●"/>
            </a:pPr>
            <a:r>
              <a:rPr lang="en-US" sz="2800" dirty="0"/>
              <a:t>What risks do you foresee for this project? What could fail and why?</a:t>
            </a:r>
          </a:p>
          <a:p>
            <a:pPr marL="457200" lvl="0" indent="-342900" rtl="0">
              <a:lnSpc>
                <a:spcPct val="115000"/>
              </a:lnSpc>
              <a:spcBef>
                <a:spcPts val="0"/>
              </a:spcBef>
              <a:spcAft>
                <a:spcPts val="0"/>
              </a:spcAft>
              <a:buSzPts val="1800"/>
              <a:buChar char="●"/>
            </a:pPr>
            <a:r>
              <a:rPr lang="en-US" sz="2800" dirty="0"/>
              <a:t>How might you mitigate these risks?</a:t>
            </a:r>
          </a:p>
          <a:p>
            <a:pPr marL="457200" lvl="0" indent="-342900" rtl="0">
              <a:lnSpc>
                <a:spcPct val="115000"/>
              </a:lnSpc>
              <a:spcBef>
                <a:spcPts val="0"/>
              </a:spcBef>
              <a:spcAft>
                <a:spcPts val="0"/>
              </a:spcAft>
              <a:buSzPts val="1800"/>
              <a:buChar char="●"/>
            </a:pPr>
            <a:r>
              <a:rPr lang="en-US" sz="2800" dirty="0"/>
              <a:t>If this project is not funded with IM funds, what happens for the project?</a:t>
            </a:r>
            <a:endParaRPr lang="en-US" dirty="0"/>
          </a:p>
        </p:txBody>
      </p:sp>
      <p:sp>
        <p:nvSpPr>
          <p:cNvPr id="3" name="Title 2">
            <a:extLst>
              <a:ext uri="{FF2B5EF4-FFF2-40B4-BE49-F238E27FC236}">
                <a16:creationId xmlns:a16="http://schemas.microsoft.com/office/drawing/2014/main" id="{FD06E76B-2D7C-08CA-1F1A-490F689DE2F8}"/>
              </a:ext>
            </a:extLst>
          </p:cNvPr>
          <p:cNvSpPr>
            <a:spLocks noGrp="1"/>
          </p:cNvSpPr>
          <p:nvPr>
            <p:ph type="title"/>
          </p:nvPr>
        </p:nvSpPr>
        <p:spPr>
          <a:xfrm>
            <a:off x="10336696" y="465821"/>
            <a:ext cx="1398104" cy="788352"/>
          </a:xfrm>
        </p:spPr>
        <p:txBody>
          <a:bodyPr/>
          <a:lstStyle/>
          <a:p>
            <a:r>
              <a:rPr lang="en-US" dirty="0">
                <a:solidFill>
                  <a:schemeClr val="bg1"/>
                </a:solidFill>
              </a:rPr>
              <a:t>Risks</a:t>
            </a:r>
          </a:p>
        </p:txBody>
      </p:sp>
      <p:sp>
        <p:nvSpPr>
          <p:cNvPr id="4" name="Slide Number Placeholder 3">
            <a:extLst>
              <a:ext uri="{FF2B5EF4-FFF2-40B4-BE49-F238E27FC236}">
                <a16:creationId xmlns:a16="http://schemas.microsoft.com/office/drawing/2014/main" id="{F36692AF-C3CD-9954-9CF5-D8DCD709D142}"/>
              </a:ext>
            </a:extLst>
          </p:cNvPr>
          <p:cNvSpPr>
            <a:spLocks noGrp="1"/>
          </p:cNvSpPr>
          <p:nvPr>
            <p:ph type="sldNum" sz="quarter" idx="10"/>
          </p:nvPr>
        </p:nvSpPr>
        <p:spPr/>
        <p:txBody>
          <a:bodyPr/>
          <a:lstStyle/>
          <a:p>
            <a:fld id="{41A437F0-1C7D-42E9-B30E-7C0BBC42B5C2}" type="slidenum">
              <a:rPr lang="en-US" smtClean="0"/>
              <a:t>8</a:t>
            </a:fld>
            <a:endParaRPr lang="en-US" dirty="0"/>
          </a:p>
        </p:txBody>
      </p:sp>
    </p:spTree>
    <p:extLst>
      <p:ext uri="{BB962C8B-B14F-4D97-AF65-F5344CB8AC3E}">
        <p14:creationId xmlns:p14="http://schemas.microsoft.com/office/powerpoint/2010/main" val="219862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4655D-BC0F-9C19-7C3C-D1B49C36A836}"/>
              </a:ext>
            </a:extLst>
          </p:cNvPr>
          <p:cNvSpPr>
            <a:spLocks noGrp="1"/>
          </p:cNvSpPr>
          <p:nvPr>
            <p:ph sz="half" idx="1"/>
          </p:nvPr>
        </p:nvSpPr>
        <p:spPr>
          <a:xfrm>
            <a:off x="457200" y="1648047"/>
            <a:ext cx="11277600" cy="4754765"/>
          </a:xfrm>
        </p:spPr>
        <p:txBody>
          <a:bodyPr>
            <a:normAutofit lnSpcReduction="10000"/>
          </a:bodyPr>
          <a:lstStyle/>
          <a:p>
            <a:pPr marL="0" lvl="0" indent="0">
              <a:lnSpc>
                <a:spcPct val="115000"/>
              </a:lnSpc>
              <a:buNone/>
            </a:pPr>
            <a:r>
              <a:rPr lang="en-US" i="1" dirty="0"/>
              <a:t>Describe the project approach, including phases of the project, key milestones and deliverables</a:t>
            </a:r>
            <a:r>
              <a:rPr lang="en-US" sz="2800" i="1" dirty="0"/>
              <a:t>.</a:t>
            </a:r>
          </a:p>
          <a:p>
            <a:pPr marL="0" lvl="0" indent="0" rtl="0">
              <a:lnSpc>
                <a:spcPct val="115000"/>
              </a:lnSpc>
              <a:spcBef>
                <a:spcPts val="0"/>
              </a:spcBef>
              <a:spcAft>
                <a:spcPts val="0"/>
              </a:spcAft>
              <a:buNone/>
            </a:pPr>
            <a:endParaRPr lang="en-US" sz="2800" i="1" dirty="0"/>
          </a:p>
          <a:p>
            <a:pPr marL="457200" lvl="0" indent="-342900" rtl="0">
              <a:lnSpc>
                <a:spcPct val="115000"/>
              </a:lnSpc>
              <a:spcBef>
                <a:spcPts val="0"/>
              </a:spcBef>
              <a:spcAft>
                <a:spcPts val="0"/>
              </a:spcAft>
              <a:buSzPts val="1800"/>
              <a:buChar char="●"/>
            </a:pPr>
            <a:r>
              <a:rPr lang="en-US" sz="2800" dirty="0">
                <a:latin typeface="Avenir Next LT Pro" panose="020B0504020202020204" pitchFamily="34" charset="0"/>
              </a:rPr>
              <a:t>What are the major milestones of this project? (</a:t>
            </a:r>
            <a:r>
              <a:rPr lang="en-US" sz="2800" i="1" dirty="0">
                <a:latin typeface="Avenir Next LT Pro" panose="020B0504020202020204" pitchFamily="34" charset="0"/>
              </a:rPr>
              <a:t>Please note that projects must be completed within the fiscal year in which funds are obligated – e.g., FY24 proposals must complete by 30 June 2024).</a:t>
            </a:r>
          </a:p>
          <a:p>
            <a:pPr marL="457200" lvl="0" indent="-342900" rtl="0">
              <a:lnSpc>
                <a:spcPct val="115000"/>
              </a:lnSpc>
              <a:spcBef>
                <a:spcPts val="0"/>
              </a:spcBef>
              <a:spcAft>
                <a:spcPts val="0"/>
              </a:spcAft>
              <a:buSzPts val="1800"/>
              <a:buChar char="●"/>
            </a:pPr>
            <a:r>
              <a:rPr lang="en-US" sz="2800" dirty="0">
                <a:latin typeface="Avenir Next LT Pro" panose="020B0504020202020204" pitchFamily="34" charset="0"/>
              </a:rPr>
              <a:t>What are some of the key metrics that you will track to measure the success of this project? (e.g., lessons learned, retrospectives, etc.)</a:t>
            </a:r>
            <a:endParaRPr lang="en-US" dirty="0"/>
          </a:p>
        </p:txBody>
      </p:sp>
      <p:sp>
        <p:nvSpPr>
          <p:cNvPr id="3" name="Title 2">
            <a:extLst>
              <a:ext uri="{FF2B5EF4-FFF2-40B4-BE49-F238E27FC236}">
                <a16:creationId xmlns:a16="http://schemas.microsoft.com/office/drawing/2014/main" id="{4803C889-8593-6524-83E3-BDE7F8D69473}"/>
              </a:ext>
            </a:extLst>
          </p:cNvPr>
          <p:cNvSpPr>
            <a:spLocks noGrp="1"/>
          </p:cNvSpPr>
          <p:nvPr>
            <p:ph type="title"/>
          </p:nvPr>
        </p:nvSpPr>
        <p:spPr>
          <a:xfrm>
            <a:off x="4890052" y="455188"/>
            <a:ext cx="6844748" cy="788352"/>
          </a:xfrm>
        </p:spPr>
        <p:txBody>
          <a:bodyPr>
            <a:normAutofit fontScale="90000"/>
          </a:bodyPr>
          <a:lstStyle/>
          <a:p>
            <a:r>
              <a:rPr lang="en-US" dirty="0">
                <a:solidFill>
                  <a:schemeClr val="bg1"/>
                </a:solidFill>
              </a:rPr>
              <a:t>Project Approach and Milestones</a:t>
            </a:r>
          </a:p>
        </p:txBody>
      </p:sp>
      <p:sp>
        <p:nvSpPr>
          <p:cNvPr id="4" name="Slide Number Placeholder 3">
            <a:extLst>
              <a:ext uri="{FF2B5EF4-FFF2-40B4-BE49-F238E27FC236}">
                <a16:creationId xmlns:a16="http://schemas.microsoft.com/office/drawing/2014/main" id="{3A17FFFD-497B-54B9-4D3D-93D42E4C8206}"/>
              </a:ext>
            </a:extLst>
          </p:cNvPr>
          <p:cNvSpPr>
            <a:spLocks noGrp="1"/>
          </p:cNvSpPr>
          <p:nvPr>
            <p:ph type="sldNum" sz="quarter" idx="10"/>
          </p:nvPr>
        </p:nvSpPr>
        <p:spPr/>
        <p:txBody>
          <a:bodyPr/>
          <a:lstStyle/>
          <a:p>
            <a:fld id="{41A437F0-1C7D-42E9-B30E-7C0BBC42B5C2}" type="slidenum">
              <a:rPr lang="en-US" smtClean="0"/>
              <a:t>9</a:t>
            </a:fld>
            <a:endParaRPr lang="en-US" dirty="0"/>
          </a:p>
        </p:txBody>
      </p:sp>
    </p:spTree>
    <p:extLst>
      <p:ext uri="{BB962C8B-B14F-4D97-AF65-F5344CB8AC3E}">
        <p14:creationId xmlns:p14="http://schemas.microsoft.com/office/powerpoint/2010/main" val="3019907254"/>
      </p:ext>
    </p:extLst>
  </p:cSld>
  <p:clrMapOvr>
    <a:masterClrMapping/>
  </p:clrMapOvr>
</p:sld>
</file>

<file path=ppt/theme/theme1.xml><?xml version="1.0" encoding="utf-8"?>
<a:theme xmlns:a="http://schemas.openxmlformats.org/drawingml/2006/main" name="Office Theme">
  <a:themeElements>
    <a:clrScheme name="WaTech Theme Colors">
      <a:dk1>
        <a:srgbClr val="253D8D"/>
      </a:dk1>
      <a:lt1>
        <a:sysClr val="window" lastClr="FFFFFF"/>
      </a:lt1>
      <a:dk2>
        <a:srgbClr val="6790CB"/>
      </a:dk2>
      <a:lt2>
        <a:srgbClr val="E7E6E6"/>
      </a:lt2>
      <a:accent1>
        <a:srgbClr val="253D8D"/>
      </a:accent1>
      <a:accent2>
        <a:srgbClr val="C8DC54"/>
      </a:accent2>
      <a:accent3>
        <a:srgbClr val="1DB89A"/>
      </a:accent3>
      <a:accent4>
        <a:srgbClr val="EC6839"/>
      </a:accent4>
      <a:accent5>
        <a:srgbClr val="7F7F7F"/>
      </a:accent5>
      <a:accent6>
        <a:srgbClr val="595959"/>
      </a:accent6>
      <a:hlink>
        <a:srgbClr val="253D8D"/>
      </a:hlink>
      <a:folHlink>
        <a:srgbClr val="6790CB"/>
      </a:folHlink>
    </a:clrScheme>
    <a:fontScheme name="WaTech Fonts">
      <a:majorFont>
        <a:latin typeface="Montserra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04ef142b-3683-4afd-88c5-94fa3973bbf8" xsi:nil="true"/>
    <LastModified xmlns="04ef142b-3683-4afd-88c5-94fa3973bbf8">2023-02-22T22:14:53+00:00</LastModified>
    <lcf76f155ced4ddcb4097134ff3c332f xmlns="04ef142b-3683-4afd-88c5-94fa3973bbf8">
      <Terms xmlns="http://schemas.microsoft.com/office/infopath/2007/PartnerControls"/>
    </lcf76f155ced4ddcb4097134ff3c332f>
    <TaxCatchAll xmlns="0700b2a0-d796-4b2c-ab91-004181d75673" xsi:nil="true"/>
    <SharedWithUsers xmlns="0700b2a0-d796-4b2c-ab91-004181d75673">
      <UserInfo>
        <DisplayName>Britton, Chris (WaTech)</DisplayName>
        <AccountId>404</AccountId>
        <AccountType/>
      </UserInfo>
    </SharedWithUsers>
    <_ip_UnifiedCompliancePolicyUIAction xmlns="http://schemas.microsoft.com/sharepoint/v3" xsi:nil="true"/>
    <_ip_UnifiedCompliancePolicyProperties xmlns="http://schemas.microsoft.com/sharepoint/v3" xsi:nil="true"/>
    <LastModifiedDate xmlns="04ef142b-3683-4afd-88c5-94fa3973bbf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5FA5CDFF7AB64BB79D185BA82B17D1" ma:contentTypeVersion="18" ma:contentTypeDescription="Create a new document." ma:contentTypeScope="" ma:versionID="13ae04927740e0c7633c63d64e40273c">
  <xsd:schema xmlns:xsd="http://www.w3.org/2001/XMLSchema" xmlns:xs="http://www.w3.org/2001/XMLSchema" xmlns:p="http://schemas.microsoft.com/office/2006/metadata/properties" xmlns:ns1="http://schemas.microsoft.com/sharepoint/v3" xmlns:ns2="04ef142b-3683-4afd-88c5-94fa3973bbf8" xmlns:ns3="0700b2a0-d796-4b2c-ab91-004181d75673" targetNamespace="http://schemas.microsoft.com/office/2006/metadata/properties" ma:root="true" ma:fieldsID="873ccf8cb111285c544ebe3fce311fb4" ns1:_="" ns2:_="" ns3:_="">
    <xsd:import namespace="http://schemas.microsoft.com/sharepoint/v3"/>
    <xsd:import namespace="04ef142b-3683-4afd-88c5-94fa3973bbf8"/>
    <xsd:import namespace="0700b2a0-d796-4b2c-ab91-004181d756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LastModified" minOccurs="0"/>
                <xsd:element ref="ns2:Date" minOccurs="0"/>
                <xsd:element ref="ns1:_ip_UnifiedCompliancePolicyProperties" minOccurs="0"/>
                <xsd:element ref="ns1:_ip_UnifiedCompliancePolicyUIAction" minOccurs="0"/>
                <xsd:element ref="ns2:LastModified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ef142b-3683-4afd-88c5-94fa3973b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astModified" ma:index="20" nillable="true" ma:displayName="Last Modified" ma:default="[today]" ma:format="DateOnly" ma:internalName="LastModified">
      <xsd:simpleType>
        <xsd:restriction base="dms:DateTime"/>
      </xsd:simpleType>
    </xsd:element>
    <xsd:element name="Date" ma:index="21" nillable="true" ma:displayName="Date" ma:format="DateTime" ma:internalName="Date">
      <xsd:simpleType>
        <xsd:restriction base="dms:DateTime"/>
      </xsd:simpleType>
    </xsd:element>
    <xsd:element name="LastModifiedDate" ma:index="24" nillable="true" ma:displayName="Last Modified Date" ma:format="DateOnly" ma:internalName="LastModifiedDate">
      <xsd:simpleType>
        <xsd:restriction base="dms:DateTim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00b2a0-d796-4b2c-ab91-004181d756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6ed42cb-893d-40f4-b6d3-378b88f52632}" ma:internalName="TaxCatchAll" ma:showField="CatchAllData" ma:web="0700b2a0-d796-4b2c-ab91-004181d756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F41FF2-3794-4532-B080-9ED98996E1EA}">
  <ds:schemaRef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0700b2a0-d796-4b2c-ab91-004181d75673"/>
    <ds:schemaRef ds:uri="http://schemas.microsoft.com/office/2006/metadata/properties"/>
    <ds:schemaRef ds:uri="http://purl.org/dc/terms/"/>
    <ds:schemaRef ds:uri="http://schemas.openxmlformats.org/package/2006/metadata/core-properties"/>
    <ds:schemaRef ds:uri="04ef142b-3683-4afd-88c5-94fa3973bbf8"/>
    <ds:schemaRef ds:uri="http://schemas.microsoft.com/sharepoint/v3"/>
  </ds:schemaRefs>
</ds:datastoreItem>
</file>

<file path=customXml/itemProps2.xml><?xml version="1.0" encoding="utf-8"?>
<ds:datastoreItem xmlns:ds="http://schemas.openxmlformats.org/officeDocument/2006/customXml" ds:itemID="{9570FAEA-36A2-487A-83C2-AEF8C60AE1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ef142b-3683-4afd-88c5-94fa3973bbf8"/>
    <ds:schemaRef ds:uri="0700b2a0-d796-4b2c-ab91-004181d756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7E0151-8577-486F-B153-7CE3C65C8C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230</TotalTime>
  <Words>941</Words>
  <Application>Microsoft Office PowerPoint</Application>
  <PresentationFormat>Widescreen</PresentationFormat>
  <Paragraphs>92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 LT Pro</vt:lpstr>
      <vt:lpstr>Avenir Next LT Pro Demi</vt:lpstr>
      <vt:lpstr>Calibri</vt:lpstr>
      <vt:lpstr>Helvetica Neue</vt:lpstr>
      <vt:lpstr>Montserrat SemiBold</vt:lpstr>
      <vt:lpstr>Office Theme</vt:lpstr>
      <vt:lpstr>PowerPoint Presentation</vt:lpstr>
      <vt:lpstr>Project Name: </vt:lpstr>
      <vt:lpstr>The Problem</vt:lpstr>
      <vt:lpstr>The Solution</vt:lpstr>
      <vt:lpstr>The Value</vt:lpstr>
      <vt:lpstr>The Cost</vt:lpstr>
      <vt:lpstr>Project Success Factors</vt:lpstr>
      <vt:lpstr>Risks</vt:lpstr>
      <vt:lpstr>Project Approach and Milestones</vt:lpstr>
      <vt:lpstr>Agency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Gestewitz, Rob (WaTech)</dc:creator>
  <cp:lastModifiedBy>Garber, Andrew (WaTech)</cp:lastModifiedBy>
  <cp:revision>45</cp:revision>
  <dcterms:created xsi:type="dcterms:W3CDTF">2022-11-30T18:51:41Z</dcterms:created>
  <dcterms:modified xsi:type="dcterms:W3CDTF">2023-09-20T16:40:58Z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0x0101000D5FA5CDFF7AB64BB79D185BA82B17D1</vt:lpwstr>
  </property>
  <property fmtid="{D5CDD505-2E9C-101B-9397-08002B2CF9AE}" pid="3" name="MediaServiceImageTags">
    <vt:lpwstr/>
  </property>
</Properties>
</file>