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Lst>
  <p:notesMasterIdLst>
    <p:notesMasterId r:id="rId16"/>
  </p:notesMasterIdLst>
  <p:handoutMasterIdLst>
    <p:handoutMasterId r:id="rId17"/>
  </p:handoutMasterIdLst>
  <p:sldIdLst>
    <p:sldId id="259" r:id="rId6"/>
    <p:sldId id="309" r:id="rId7"/>
    <p:sldId id="323" r:id="rId8"/>
    <p:sldId id="311" r:id="rId9"/>
    <p:sldId id="312" r:id="rId10"/>
    <p:sldId id="324" r:id="rId11"/>
    <p:sldId id="313" r:id="rId12"/>
    <p:sldId id="317" r:id="rId13"/>
    <p:sldId id="320" r:id="rId14"/>
    <p:sldId id="319" r:id="rId15"/>
  </p:sldIdLst>
  <p:sldSz cx="12192000" cy="6858000"/>
  <p:notesSz cx="7023100" cy="93091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1"/>
    <a:srgbClr val="FFD433"/>
    <a:srgbClr val="0C3A69"/>
    <a:srgbClr val="E86D1F"/>
    <a:srgbClr val="555456"/>
    <a:srgbClr val="526F82"/>
    <a:srgbClr val="717073"/>
    <a:srgbClr val="9FA617"/>
    <a:srgbClr val="7493A7"/>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8" autoAdjust="0"/>
    <p:restoredTop sz="87702" autoAdjust="0"/>
  </p:normalViewPr>
  <p:slideViewPr>
    <p:cSldViewPr snapToGrid="0">
      <p:cViewPr varScale="1">
        <p:scale>
          <a:sx n="63" d="100"/>
          <a:sy n="63" d="100"/>
        </p:scale>
        <p:origin x="588" y="60"/>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92"/>
    </p:cViewPr>
  </p:sorterViewPr>
  <p:notesViewPr>
    <p:cSldViewPr snapToGrid="0" showGuides="1">
      <p:cViewPr>
        <p:scale>
          <a:sx n="100" d="100"/>
          <a:sy n="100" d="100"/>
        </p:scale>
        <p:origin x="-1771" y="82"/>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8134" y="0"/>
            <a:ext cx="3043344" cy="465455"/>
          </a:xfrm>
          <a:prstGeom prst="rect">
            <a:avLst/>
          </a:prstGeom>
        </p:spPr>
        <p:txBody>
          <a:bodyPr vert="horz" lIns="92552" tIns="46276" rIns="92552" bIns="46276" rtlCol="0"/>
          <a:lstStyle>
            <a:lvl1pPr algn="r">
              <a:defRPr sz="1200"/>
            </a:lvl1pPr>
          </a:lstStyle>
          <a:p>
            <a:fld id="{E16DAE9A-DD08-48AF-BAFD-E4B6A100CAEF}" type="datetime1">
              <a:rPr lang="en-US" smtClean="0">
                <a:latin typeface="Arial"/>
                <a:cs typeface="Arial"/>
              </a:rPr>
              <a:t>11/28/2017</a:t>
            </a:fld>
            <a:endParaRPr lang="en-US" dirty="0">
              <a:latin typeface="Arial"/>
              <a:cs typeface="Arial"/>
            </a:endParaRPr>
          </a:p>
        </p:txBody>
      </p:sp>
      <p:sp>
        <p:nvSpPr>
          <p:cNvPr id="8" name="Footer Placeholder 7"/>
          <p:cNvSpPr>
            <a:spLocks noGrp="1"/>
          </p:cNvSpPr>
          <p:nvPr>
            <p:ph type="ftr" sz="quarter" idx="2"/>
          </p:nvPr>
        </p:nvSpPr>
        <p:spPr>
          <a:xfrm>
            <a:off x="1685799" y="8714860"/>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73031" y="8575975"/>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745" y="8571101"/>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661326"/>
            <a:ext cx="936123" cy="31712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5325"/>
            <a:ext cx="6210300" cy="3492500"/>
          </a:xfrm>
          <a:prstGeom prst="rect">
            <a:avLst/>
          </a:prstGeom>
          <a:noFill/>
          <a:ln w="12700">
            <a:solidFill>
              <a:prstClr val="black"/>
            </a:solidFill>
          </a:ln>
        </p:spPr>
        <p:txBody>
          <a:bodyPr vert="horz" lIns="92552" tIns="46276" rIns="92552" bIns="46276" rtlCol="0" anchor="ctr"/>
          <a:lstStyle/>
          <a:p>
            <a:endParaRPr lang="en-US" dirty="0"/>
          </a:p>
        </p:txBody>
      </p:sp>
      <p:sp>
        <p:nvSpPr>
          <p:cNvPr id="11" name="Date Placeholder 10"/>
          <p:cNvSpPr>
            <a:spLocks noGrp="1"/>
          </p:cNvSpPr>
          <p:nvPr>
            <p:ph type="dt" idx="1"/>
          </p:nvPr>
        </p:nvSpPr>
        <p:spPr>
          <a:xfrm>
            <a:off x="3978134" y="0"/>
            <a:ext cx="3043344" cy="465455"/>
          </a:xfrm>
          <a:prstGeom prst="rect">
            <a:avLst/>
          </a:prstGeom>
        </p:spPr>
        <p:txBody>
          <a:bodyPr vert="horz" lIns="92552" tIns="46276" rIns="92552" bIns="46276" rtlCol="0"/>
          <a:lstStyle>
            <a:lvl1pPr algn="r">
              <a:defRPr sz="1200">
                <a:latin typeface="Arial"/>
                <a:cs typeface="Arial"/>
              </a:defRPr>
            </a:lvl1pPr>
          </a:lstStyle>
          <a:p>
            <a:fld id="{C9143E38-8C01-4C28-99E2-293ADA1C640D}" type="datetime1">
              <a:rPr lang="en-US" smtClean="0"/>
              <a:t>11/28/2017</a:t>
            </a:fld>
            <a:endParaRPr lang="en-US" dirty="0"/>
          </a:p>
        </p:txBody>
      </p:sp>
      <p:sp>
        <p:nvSpPr>
          <p:cNvPr id="12" name="Notes Placeholder 11"/>
          <p:cNvSpPr>
            <a:spLocks noGrp="1"/>
          </p:cNvSpPr>
          <p:nvPr>
            <p:ph type="body" sz="quarter" idx="3"/>
          </p:nvPr>
        </p:nvSpPr>
        <p:spPr>
          <a:xfrm>
            <a:off x="702311" y="4421825"/>
            <a:ext cx="5618480" cy="4189095"/>
          </a:xfrm>
          <a:prstGeom prst="rect">
            <a:avLst/>
          </a:prstGeom>
        </p:spPr>
        <p:txBody>
          <a:bodyPr vert="horz" lIns="92552" tIns="46276" rIns="92552" bIns="46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5799" y="8875646"/>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73031" y="8736761"/>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745" y="8731888"/>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822112"/>
            <a:ext cx="936123" cy="317123"/>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040388EF-94E2-446E-BF71-D91850EBE125}" type="datetime1">
              <a:rPr lang="en-US" smtClean="0"/>
              <a:t>11/28/2017</a:t>
            </a:fld>
            <a:endParaRPr lang="en-US" dirty="0"/>
          </a:p>
        </p:txBody>
      </p:sp>
      <p:sp>
        <p:nvSpPr>
          <p:cNvPr id="6" name="Footer Placeholder 5"/>
          <p:cNvSpPr>
            <a:spLocks noGrp="1"/>
          </p:cNvSpPr>
          <p:nvPr>
            <p:ph type="ftr" sz="quarter" idx="12"/>
          </p:nvPr>
        </p:nvSpPr>
        <p:spPr/>
        <p:txBody>
          <a:bodyPr/>
          <a:lstStyle/>
          <a:p>
            <a:r>
              <a:rPr lang="en-US" sz="400" dirty="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1</a:t>
            </a:fld>
            <a:endParaRPr lang="en-US" dirty="0">
              <a:latin typeface="Arial"/>
              <a:cs typeface="Arial"/>
            </a:endParaRPr>
          </a:p>
        </p:txBody>
      </p:sp>
    </p:spTree>
    <p:extLst>
      <p:ext uri="{BB962C8B-B14F-4D97-AF65-F5344CB8AC3E}">
        <p14:creationId xmlns:p14="http://schemas.microsoft.com/office/powerpoint/2010/main" val="414535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F8854927-CDFE-4209-B3E8-D9180808CCBB}" type="datetime1">
              <a:rPr lang="en-US" smtClean="0"/>
              <a:t>11/28/2017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2</a:t>
            </a:fld>
            <a:endParaRPr lang="en-US" dirty="0">
              <a:latin typeface="Arial"/>
              <a:cs typeface="Arial"/>
            </a:endParaRPr>
          </a:p>
        </p:txBody>
      </p:sp>
    </p:spTree>
    <p:extLst>
      <p:ext uri="{BB962C8B-B14F-4D97-AF65-F5344CB8AC3E}">
        <p14:creationId xmlns:p14="http://schemas.microsoft.com/office/powerpoint/2010/main" val="297029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2021:</a:t>
            </a:r>
            <a:r>
              <a:rPr lang="en-US" baseline="0" dirty="0" smtClean="0"/>
              <a:t> </a:t>
            </a:r>
            <a:r>
              <a:rPr lang="en-US" dirty="0" smtClean="0"/>
              <a:t>30-50 Billion devices on Internet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048ABABE-76B0-40E0-8737-8D64179B57D9}" type="datetime1">
              <a:rPr lang="en-US" smtClean="0"/>
              <a:t>11/28/2017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3</a:t>
            </a:fld>
            <a:endParaRPr lang="en-US" dirty="0">
              <a:latin typeface="Arial"/>
              <a:cs typeface="Arial"/>
            </a:endParaRPr>
          </a:p>
        </p:txBody>
      </p:sp>
    </p:spTree>
    <p:extLst>
      <p:ext uri="{BB962C8B-B14F-4D97-AF65-F5344CB8AC3E}">
        <p14:creationId xmlns:p14="http://schemas.microsoft.com/office/powerpoint/2010/main" val="333282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62EA121F-690C-4183-B670-183AC17F635E}" type="datetime1">
              <a:rPr lang="en-US" smtClean="0"/>
              <a:t>11/28/2017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4</a:t>
            </a:fld>
            <a:endParaRPr lang="en-US" dirty="0">
              <a:latin typeface="Arial"/>
              <a:cs typeface="Arial"/>
            </a:endParaRPr>
          </a:p>
        </p:txBody>
      </p:sp>
    </p:spTree>
    <p:extLst>
      <p:ext uri="{BB962C8B-B14F-4D97-AF65-F5344CB8AC3E}">
        <p14:creationId xmlns:p14="http://schemas.microsoft.com/office/powerpoint/2010/main" val="401891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600"/>
              </a:spcBef>
              <a:spcAft>
                <a:spcPts val="600"/>
              </a:spcAft>
              <a:buFont typeface="Arial" panose="020B0604020202020204" pitchFamily="34" charset="0"/>
              <a:buChar char="•"/>
            </a:pPr>
            <a:r>
              <a:rPr lang="en-US" sz="2400" dirty="0" smtClean="0">
                <a:solidFill>
                  <a:srgbClr val="002060"/>
                </a:solidFill>
              </a:rPr>
              <a:t>Public Internet resources are transitioning to IPv6</a:t>
            </a:r>
          </a:p>
          <a:p>
            <a:pPr marL="342900" indent="-342900">
              <a:spcBef>
                <a:spcPts val="600"/>
              </a:spcBef>
              <a:spcAft>
                <a:spcPts val="600"/>
              </a:spcAft>
              <a:buFont typeface="Arial" panose="020B0604020202020204" pitchFamily="34" charset="0"/>
              <a:buChar char="•"/>
            </a:pPr>
            <a:r>
              <a:rPr lang="en-US" sz="2400" dirty="0" smtClean="0">
                <a:solidFill>
                  <a:srgbClr val="002060"/>
                </a:solidFill>
              </a:rPr>
              <a:t>Mandate for US government agencies (https://usgv6-deploymon.antd.nist.gov/cfo.html)</a:t>
            </a:r>
          </a:p>
          <a:p>
            <a:pPr marL="342900" indent="-342900">
              <a:spcBef>
                <a:spcPts val="600"/>
              </a:spcBef>
              <a:spcAft>
                <a:spcPts val="600"/>
              </a:spcAft>
              <a:buFont typeface="Arial" panose="020B0604020202020204" pitchFamily="34" charset="0"/>
              <a:buChar char="•"/>
            </a:pPr>
            <a:r>
              <a:rPr lang="en-US" sz="2400" dirty="0" smtClean="0">
                <a:solidFill>
                  <a:srgbClr val="002060"/>
                </a:solidFill>
              </a:rPr>
              <a:t>&gt;50% of mobile content sites already IPv6 enabled</a:t>
            </a:r>
          </a:p>
          <a:p>
            <a:pPr marL="823989" lvl="1" indent="-342900">
              <a:buFont typeface="Arial" panose="020B0604020202020204" pitchFamily="34" charset="0"/>
              <a:buChar char="•"/>
            </a:pPr>
            <a:r>
              <a:rPr lang="en-US" dirty="0" smtClean="0">
                <a:solidFill>
                  <a:srgbClr val="002060"/>
                </a:solidFill>
              </a:rPr>
              <a:t>Google</a:t>
            </a:r>
          </a:p>
          <a:p>
            <a:pPr marL="823989" lvl="1" indent="-342900">
              <a:buFont typeface="Arial" panose="020B0604020202020204" pitchFamily="34" charset="0"/>
              <a:buChar char="•"/>
            </a:pPr>
            <a:r>
              <a:rPr lang="en-US" dirty="0" smtClean="0">
                <a:solidFill>
                  <a:srgbClr val="002060"/>
                </a:solidFill>
              </a:rPr>
              <a:t>Netflix</a:t>
            </a:r>
          </a:p>
          <a:p>
            <a:pPr marL="823989" lvl="1" indent="-342900">
              <a:buFont typeface="Arial" panose="020B0604020202020204" pitchFamily="34" charset="0"/>
              <a:buChar char="•"/>
            </a:pPr>
            <a:r>
              <a:rPr lang="en-US" dirty="0" smtClean="0">
                <a:solidFill>
                  <a:srgbClr val="002060"/>
                </a:solidFill>
              </a:rPr>
              <a:t>Facebook</a:t>
            </a:r>
          </a:p>
          <a:p>
            <a:pPr marL="823989" lvl="1" indent="-342900">
              <a:buFont typeface="Arial" panose="020B0604020202020204" pitchFamily="34" charset="0"/>
              <a:buChar char="•"/>
            </a:pPr>
            <a:r>
              <a:rPr lang="en-US" dirty="0" smtClean="0">
                <a:solidFill>
                  <a:srgbClr val="002060"/>
                </a:solidFill>
              </a:rPr>
              <a:t>YouTube</a:t>
            </a:r>
          </a:p>
          <a:p>
            <a:pPr marL="823989" lvl="1" indent="-342900">
              <a:buFont typeface="Arial" panose="020B0604020202020204" pitchFamily="34" charset="0"/>
              <a:buChar char="•"/>
            </a:pPr>
            <a:r>
              <a:rPr lang="en-US" dirty="0" smtClean="0">
                <a:solidFill>
                  <a:srgbClr val="002060"/>
                </a:solidFill>
              </a:rPr>
              <a:t>LinkedIn</a:t>
            </a:r>
          </a:p>
          <a:p>
            <a:pPr marL="823989" lvl="1" indent="-342900">
              <a:buFont typeface="Arial" panose="020B0604020202020204" pitchFamily="34" charset="0"/>
              <a:buChar char="•"/>
            </a:pPr>
            <a:r>
              <a:rPr lang="en-US" dirty="0" smtClean="0">
                <a:solidFill>
                  <a:srgbClr val="002060"/>
                </a:solidFill>
              </a:rPr>
              <a:t>Many more …</a:t>
            </a:r>
          </a:p>
          <a:p>
            <a:pPr marL="823989" lvl="1" indent="-342900">
              <a:buFont typeface="Arial" panose="020B0604020202020204" pitchFamily="34" charset="0"/>
              <a:buChar char="•"/>
            </a:pPr>
            <a:endParaRPr lang="en-US" dirty="0" smtClean="0">
              <a:solidFill>
                <a:srgbClr val="002060"/>
              </a:solidFill>
            </a:endParaRPr>
          </a:p>
          <a:p>
            <a:pPr marL="342900" indent="-342900">
              <a:spcBef>
                <a:spcPts val="1200"/>
              </a:spcBef>
              <a:buFont typeface="Arial" panose="020B0604020202020204" pitchFamily="34" charset="0"/>
              <a:buChar char="•"/>
            </a:pPr>
            <a:r>
              <a:rPr lang="en-US" sz="2400" dirty="0" smtClean="0"/>
              <a:t>Mobile &amp; Infrastructure providers default to IPv6</a:t>
            </a:r>
          </a:p>
          <a:p>
            <a:pPr marL="823989" lvl="1" indent="-342900">
              <a:buFont typeface="Arial" panose="020B0604020202020204" pitchFamily="34" charset="0"/>
              <a:buChar char="•"/>
            </a:pPr>
            <a:r>
              <a:rPr lang="en-US" sz="2400" dirty="0" smtClean="0"/>
              <a:t>Verizon (84%)</a:t>
            </a:r>
          </a:p>
          <a:p>
            <a:pPr marL="823989" lvl="1" indent="-342900">
              <a:buFont typeface="Arial" panose="020B0604020202020204" pitchFamily="34" charset="0"/>
              <a:buChar char="•"/>
            </a:pPr>
            <a:r>
              <a:rPr lang="en-US" sz="2400" dirty="0" smtClean="0"/>
              <a:t>Google Fiber (65%)</a:t>
            </a:r>
          </a:p>
          <a:p>
            <a:pPr marL="823989" lvl="1" indent="-342900">
              <a:buFont typeface="Arial" panose="020B0604020202020204" pitchFamily="34" charset="0"/>
              <a:buChar char="•"/>
            </a:pPr>
            <a:r>
              <a:rPr lang="en-US" sz="2400" dirty="0" smtClean="0"/>
              <a:t>AT&amp;T (51%)</a:t>
            </a:r>
          </a:p>
          <a:p>
            <a:pPr marL="823989" lvl="1" indent="-342900">
              <a:buFont typeface="Arial" panose="020B0604020202020204" pitchFamily="34" charset="0"/>
              <a:buChar char="•"/>
            </a:pPr>
            <a:r>
              <a:rPr lang="en-US" sz="2400" dirty="0" smtClean="0"/>
              <a:t>T-Mobile USA (87% - IPv6 only!)</a:t>
            </a:r>
          </a:p>
          <a:p>
            <a:pPr marL="823989" lvl="1" indent="-342900">
              <a:buFont typeface="Arial" panose="020B0604020202020204" pitchFamily="34" charset="0"/>
              <a:buChar char="•"/>
            </a:pPr>
            <a:r>
              <a:rPr lang="en-US" sz="2400" dirty="0" smtClean="0"/>
              <a:t>Comcast (54%)</a:t>
            </a:r>
          </a:p>
          <a:p>
            <a:pPr marL="823989" lvl="1" indent="-342900">
              <a:spcAft>
                <a:spcPts val="1200"/>
              </a:spcAft>
              <a:buFont typeface="Arial" panose="020B0604020202020204" pitchFamily="34" charset="0"/>
              <a:buChar char="•"/>
            </a:pPr>
            <a:r>
              <a:rPr lang="en-US" sz="2400" dirty="0" smtClean="0"/>
              <a:t>Time Warner (30%)</a:t>
            </a:r>
          </a:p>
          <a:p>
            <a:pPr marL="481089" lvl="1" indent="0">
              <a:spcAft>
                <a:spcPts val="1200"/>
              </a:spcAft>
              <a:buFont typeface="Arial" panose="020B0604020202020204" pitchFamily="34" charset="0"/>
              <a:buNone/>
            </a:pPr>
            <a:endParaRPr lang="en-US" sz="2400" dirty="0" smtClean="0"/>
          </a:p>
          <a:p>
            <a:pPr marL="342900" indent="-342900">
              <a:spcBef>
                <a:spcPts val="600"/>
              </a:spcBef>
              <a:buFont typeface="Arial" panose="020B0604020202020204" pitchFamily="34" charset="0"/>
              <a:buChar char="•"/>
            </a:pPr>
            <a:r>
              <a:rPr lang="en-US" sz="2400" dirty="0" smtClean="0"/>
              <a:t>Apple </a:t>
            </a:r>
            <a:r>
              <a:rPr lang="en-US" sz="2200" dirty="0" smtClean="0"/>
              <a:t>iOS9 – IPv6 preferred</a:t>
            </a:r>
          </a:p>
          <a:p>
            <a:pPr marL="823989" lvl="1" indent="-342900">
              <a:buFont typeface="Arial" panose="020B0604020202020204" pitchFamily="34" charset="0"/>
              <a:buChar char="•"/>
            </a:pPr>
            <a:r>
              <a:rPr lang="en-US" sz="2400" dirty="0" smtClean="0"/>
              <a:t>IPv6 support required for all iOS9 apps</a:t>
            </a:r>
            <a:endParaRPr lang="en-US" sz="2800" dirty="0" smtClean="0"/>
          </a:p>
          <a:p>
            <a:pPr marL="823989" lvl="1" indent="-342900">
              <a:buFont typeface="Arial" panose="020B0604020202020204" pitchFamily="34" charset="0"/>
              <a:buChar char="•"/>
            </a:pPr>
            <a:endParaRPr lang="en-US" dirty="0" smtClean="0">
              <a:solidFill>
                <a:srgbClr val="002060"/>
              </a:solidFill>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42C92777-60AB-4B61-ACBC-54F2D972B45A}" type="datetime1">
              <a:rPr lang="en-US" smtClean="0"/>
              <a:t>11/28/2017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5</a:t>
            </a:fld>
            <a:endParaRPr lang="en-US" dirty="0">
              <a:latin typeface="Arial"/>
              <a:cs typeface="Arial"/>
            </a:endParaRPr>
          </a:p>
        </p:txBody>
      </p:sp>
    </p:spTree>
    <p:extLst>
      <p:ext uri="{BB962C8B-B14F-4D97-AF65-F5344CB8AC3E}">
        <p14:creationId xmlns:p14="http://schemas.microsoft.com/office/powerpoint/2010/main" val="230017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C9DB3733-0376-4A45-A1A6-B360D78CE80D}" type="datetime1">
              <a:rPr lang="en-US" smtClean="0"/>
              <a:t>11/28/2017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6</a:t>
            </a:fld>
            <a:endParaRPr lang="en-US" dirty="0">
              <a:latin typeface="Arial"/>
              <a:cs typeface="Arial"/>
            </a:endParaRPr>
          </a:p>
        </p:txBody>
      </p:sp>
    </p:spTree>
    <p:extLst>
      <p:ext uri="{BB962C8B-B14F-4D97-AF65-F5344CB8AC3E}">
        <p14:creationId xmlns:p14="http://schemas.microsoft.com/office/powerpoint/2010/main" val="309624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71213FAE-B30D-48AB-9159-D363D84AB01F}" type="datetime1">
              <a:rPr lang="en-US" smtClean="0"/>
              <a:t>11/28/2017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7</a:t>
            </a:fld>
            <a:endParaRPr lang="en-US" dirty="0">
              <a:latin typeface="Arial"/>
              <a:cs typeface="Arial"/>
            </a:endParaRPr>
          </a:p>
        </p:txBody>
      </p:sp>
    </p:spTree>
    <p:extLst>
      <p:ext uri="{BB962C8B-B14F-4D97-AF65-F5344CB8AC3E}">
        <p14:creationId xmlns:p14="http://schemas.microsoft.com/office/powerpoint/2010/main" val="416450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189FFFDE-E36F-4564-959D-4810736218C9}" type="datetime1">
              <a:rPr lang="en-US" smtClean="0"/>
              <a:t>11/28/2017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9</a:t>
            </a:fld>
            <a:endParaRPr lang="en-US" dirty="0">
              <a:latin typeface="Arial"/>
              <a:cs typeface="Arial"/>
            </a:endParaRPr>
          </a:p>
        </p:txBody>
      </p:sp>
    </p:spTree>
    <p:extLst>
      <p:ext uri="{BB962C8B-B14F-4D97-AF65-F5344CB8AC3E}">
        <p14:creationId xmlns:p14="http://schemas.microsoft.com/office/powerpoint/2010/main" val="148881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tell your CAM or the Support Center you’d like more information on IPv6.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1AA4BC68-ACE8-4585-BEA6-4D3CDA78BC63}" type="datetime1">
              <a:rPr lang="en-US" smtClean="0"/>
              <a:t>11/28/2017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10</a:t>
            </a:fld>
            <a:endParaRPr lang="en-US" dirty="0">
              <a:latin typeface="Arial"/>
              <a:cs typeface="Arial"/>
            </a:endParaRPr>
          </a:p>
        </p:txBody>
      </p:sp>
    </p:spTree>
    <p:extLst>
      <p:ext uri="{BB962C8B-B14F-4D97-AF65-F5344CB8AC3E}">
        <p14:creationId xmlns:p14="http://schemas.microsoft.com/office/powerpoint/2010/main" val="4142028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dirty="0" smtClean="0"/>
              <a:t>Click icon to add table</a:t>
            </a:r>
            <a:endParaRPr lang="en-US" dirty="0"/>
          </a:p>
        </p:txBody>
      </p:sp>
    </p:spTree>
    <p:extLst>
      <p:ext uri="{BB962C8B-B14F-4D97-AF65-F5344CB8AC3E}">
        <p14:creationId xmlns:p14="http://schemas.microsoft.com/office/powerpoint/2010/main" val="14853998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36896884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dirty="0"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1189225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dirty="0" smtClean="0"/>
              <a:t>Click icon to add table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p:hf hdr="0" ftr="0" dt="0"/>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atech.wa.gov/sites/default/files/customer-acct-mgrs-agncy-assign.pdf"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hyperlink" Target="mailto:support@watech.w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49.jp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State Government Networks</a:t>
            </a:r>
            <a:r>
              <a:rPr lang="en-US" sz="4000" b="1" dirty="0" smtClean="0">
                <a:solidFill>
                  <a:schemeClr val="accent6">
                    <a:lumMod val="75000"/>
                  </a:schemeClr>
                </a:solidFill>
              </a:rPr>
              <a:t/>
            </a:r>
            <a:br>
              <a:rPr lang="en-US" sz="4000" b="1" dirty="0" smtClean="0">
                <a:solidFill>
                  <a:schemeClr val="accent6">
                    <a:lumMod val="75000"/>
                  </a:schemeClr>
                </a:solidFill>
              </a:rPr>
            </a:br>
            <a:r>
              <a:rPr lang="en-US" sz="4000" b="1" dirty="0" smtClean="0">
                <a:solidFill>
                  <a:schemeClr val="accent6">
                    <a:lumMod val="75000"/>
                  </a:schemeClr>
                </a:solidFill>
              </a:rPr>
              <a:t>IPv6 Migration</a:t>
            </a:r>
            <a:endParaRPr lang="en-US" sz="4000" dirty="0"/>
          </a:p>
        </p:txBody>
      </p:sp>
      <p:sp>
        <p:nvSpPr>
          <p:cNvPr id="3" name="Text Placeholder 2"/>
          <p:cNvSpPr>
            <a:spLocks noGrp="1"/>
          </p:cNvSpPr>
          <p:nvPr>
            <p:ph type="body" sz="quarter" idx="12"/>
          </p:nvPr>
        </p:nvSpPr>
        <p:spPr/>
        <p:txBody>
          <a:bodyPr/>
          <a:lstStyle/>
          <a:p>
            <a:r>
              <a:rPr lang="en-US" sz="2000" b="1" dirty="0" smtClean="0">
                <a:solidFill>
                  <a:schemeClr val="tx1"/>
                </a:solidFill>
              </a:rPr>
              <a:t>November 2017</a:t>
            </a:r>
            <a:endParaRPr lang="en-US" sz="2000" b="1" dirty="0">
              <a:solidFill>
                <a:schemeClr val="tx1"/>
              </a:solidFill>
            </a:endParaRPr>
          </a:p>
          <a:p>
            <a:endParaRPr lang="en-US" dirty="0"/>
          </a:p>
        </p:txBody>
      </p:sp>
    </p:spTree>
    <p:extLst>
      <p:ext uri="{BB962C8B-B14F-4D97-AF65-F5344CB8AC3E}">
        <p14:creationId xmlns:p14="http://schemas.microsoft.com/office/powerpoint/2010/main" val="2064899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Information on IPv6</a:t>
            </a:r>
            <a:endParaRPr lang="en-US" dirty="0"/>
          </a:p>
        </p:txBody>
      </p:sp>
      <p:sp>
        <p:nvSpPr>
          <p:cNvPr id="8" name="Text Placeholder 7"/>
          <p:cNvSpPr>
            <a:spLocks noGrp="1"/>
          </p:cNvSpPr>
          <p:nvPr>
            <p:ph sz="quarter" idx="10"/>
          </p:nvPr>
        </p:nvSpPr>
        <p:spPr>
          <a:xfrm>
            <a:off x="3634626" y="1337853"/>
            <a:ext cx="8072656" cy="4230009"/>
          </a:xfrm>
        </p:spPr>
        <p:txBody>
          <a:bodyPr/>
          <a:lstStyle/>
          <a:p>
            <a:r>
              <a:rPr lang="en-US" sz="3200" dirty="0" smtClean="0"/>
              <a:t>Contact your WaTech Customer Account Manager (CAM</a:t>
            </a:r>
            <a:r>
              <a:rPr lang="en-US" sz="3200" dirty="0"/>
              <a:t>) </a:t>
            </a:r>
            <a:r>
              <a:rPr lang="en-US" sz="3200" dirty="0">
                <a:hlinkClick r:id="rId3"/>
              </a:rPr>
              <a:t>http://</a:t>
            </a:r>
            <a:r>
              <a:rPr lang="en-US" sz="3200" dirty="0" smtClean="0">
                <a:hlinkClick r:id="rId3"/>
              </a:rPr>
              <a:t>watech.wa.gov/sites/default/files/customer-acct-mgrs-agncy-assign.pdf</a:t>
            </a:r>
            <a:endParaRPr lang="en-US" sz="3200" dirty="0" smtClean="0"/>
          </a:p>
          <a:p>
            <a:endParaRPr lang="en-US" sz="3200" dirty="0"/>
          </a:p>
          <a:p>
            <a:r>
              <a:rPr lang="en-US" sz="3200" b="1" dirty="0"/>
              <a:t>WaTech Support Center:</a:t>
            </a:r>
            <a:r>
              <a:rPr lang="en-US" sz="3200" dirty="0"/>
              <a:t/>
            </a:r>
            <a:br>
              <a:rPr lang="en-US" sz="3200" dirty="0"/>
            </a:br>
            <a:r>
              <a:rPr lang="en-US" sz="3200" dirty="0" smtClean="0"/>
              <a:t>855.WaTech1</a:t>
            </a:r>
            <a:br>
              <a:rPr lang="en-US" sz="3200" dirty="0" smtClean="0"/>
            </a:br>
            <a:r>
              <a:rPr lang="en-US" sz="3200" dirty="0" smtClean="0"/>
              <a:t>(855.928.3241 </a:t>
            </a:r>
            <a:r>
              <a:rPr lang="en-US" sz="3200" dirty="0"/>
              <a:t>or 360.586.1000)</a:t>
            </a:r>
            <a:br>
              <a:rPr lang="en-US" sz="3200" dirty="0"/>
            </a:br>
            <a:r>
              <a:rPr lang="en-US" sz="3200" b="1" dirty="0"/>
              <a:t>Email:</a:t>
            </a:r>
            <a:r>
              <a:rPr lang="en-US" sz="3200" dirty="0"/>
              <a:t> </a:t>
            </a:r>
            <a:r>
              <a:rPr lang="en-US" sz="3200" dirty="0">
                <a:hlinkClick r:id="rId4"/>
              </a:rPr>
              <a:t>support@watech.wa.gov</a:t>
            </a:r>
            <a:endParaRPr lang="en-US" sz="3200" dirty="0"/>
          </a:p>
        </p:txBody>
      </p:sp>
    </p:spTree>
    <p:extLst>
      <p:ext uri="{BB962C8B-B14F-4D97-AF65-F5344CB8AC3E}">
        <p14:creationId xmlns:p14="http://schemas.microsoft.com/office/powerpoint/2010/main" val="9881108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2" y="338083"/>
            <a:ext cx="8814403" cy="899665"/>
          </a:xfrm>
        </p:spPr>
        <p:txBody>
          <a:bodyPr/>
          <a:lstStyle/>
          <a:p>
            <a:r>
              <a:rPr lang="en-US" dirty="0" smtClean="0"/>
              <a:t>What Is An Internet Protocol (IP) Address?</a:t>
            </a:r>
            <a:endParaRPr lang="en-US" dirty="0"/>
          </a:p>
        </p:txBody>
      </p:sp>
      <p:pic>
        <p:nvPicPr>
          <p:cNvPr id="5" name="Content Placeholder 4"/>
          <p:cNvPicPr>
            <a:picLocks noGrp="1" noChangeAspect="1"/>
          </p:cNvPicPr>
          <p:nvPr>
            <p:ph sz="quarter" idx="10"/>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02" t="2788" r="2736" b="1610"/>
          <a:stretch/>
        </p:blipFill>
        <p:spPr>
          <a:xfrm>
            <a:off x="136191" y="1089499"/>
            <a:ext cx="4552545" cy="4620638"/>
          </a:xfrm>
        </p:spPr>
      </p:pic>
      <p:sp>
        <p:nvSpPr>
          <p:cNvPr id="4" name="Content Placeholder 3"/>
          <p:cNvSpPr>
            <a:spLocks noGrp="1"/>
          </p:cNvSpPr>
          <p:nvPr>
            <p:ph sz="quarter" idx="11"/>
          </p:nvPr>
        </p:nvSpPr>
        <p:spPr>
          <a:xfrm>
            <a:off x="4990284" y="1272555"/>
            <a:ext cx="6926315" cy="4338536"/>
          </a:xfrm>
        </p:spPr>
        <p:txBody>
          <a:bodyPr/>
          <a:lstStyle/>
          <a:p>
            <a:pPr marL="571500" indent="-571500">
              <a:spcBef>
                <a:spcPts val="1200"/>
              </a:spcBef>
              <a:buFont typeface="Arial" panose="020B0604020202020204" pitchFamily="34" charset="0"/>
              <a:buChar char="•"/>
            </a:pPr>
            <a:r>
              <a:rPr lang="en-US" sz="2800" b="1" i="1" dirty="0" smtClean="0"/>
              <a:t>Every “thing” on the Internet needs a globally-unique IP address</a:t>
            </a:r>
            <a:br>
              <a:rPr lang="en-US" sz="2800" b="1" i="1" dirty="0" smtClean="0"/>
            </a:br>
            <a:endParaRPr lang="en-US" sz="2800" b="1" i="1" dirty="0" smtClean="0"/>
          </a:p>
          <a:p>
            <a:pPr marL="571500" indent="-571500">
              <a:spcBef>
                <a:spcPts val="1200"/>
              </a:spcBef>
              <a:buFont typeface="Arial" panose="020B0604020202020204" pitchFamily="34" charset="0"/>
              <a:buChar char="•"/>
            </a:pPr>
            <a:r>
              <a:rPr lang="en-US" sz="2800" b="1" i="1" dirty="0" smtClean="0"/>
              <a:t>Today’s Internet of Things (</a:t>
            </a:r>
            <a:r>
              <a:rPr lang="en-US" sz="2800" b="1" i="1" dirty="0" err="1" smtClean="0"/>
              <a:t>IoT</a:t>
            </a:r>
            <a:r>
              <a:rPr lang="en-US" sz="2800" b="1" i="1" dirty="0" smtClean="0"/>
              <a:t>)</a:t>
            </a:r>
          </a:p>
          <a:p>
            <a:pPr marL="1052589" lvl="1" indent="-571500">
              <a:spcBef>
                <a:spcPts val="600"/>
              </a:spcBef>
              <a:buFont typeface="Arial" panose="020B0604020202020204" pitchFamily="34" charset="0"/>
              <a:buChar char="•"/>
            </a:pPr>
            <a:r>
              <a:rPr lang="en-US" sz="2800" dirty="0" smtClean="0"/>
              <a:t>Laptops, tablets, phones, streaming video, TVs, fitness trackers, wearables, servers, mainframes, storage, cars, smart homes, smart cities, embedded sensors, game trackers, power plants, Amazon delivery drones, etc., etc., etc.</a:t>
            </a:r>
          </a:p>
          <a:p>
            <a:pPr>
              <a:spcBef>
                <a:spcPts val="1200"/>
              </a:spcBef>
            </a:pPr>
            <a:endParaRPr lang="en-US" sz="1600" b="1" i="1" dirty="0" smtClean="0"/>
          </a:p>
        </p:txBody>
      </p:sp>
    </p:spTree>
    <p:extLst>
      <p:ext uri="{BB962C8B-B14F-4D97-AF65-F5344CB8AC3E}">
        <p14:creationId xmlns:p14="http://schemas.microsoft.com/office/powerpoint/2010/main" val="41478372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2" y="338083"/>
            <a:ext cx="10030141" cy="899665"/>
          </a:xfrm>
        </p:spPr>
        <p:txBody>
          <a:bodyPr/>
          <a:lstStyle/>
          <a:p>
            <a:r>
              <a:rPr lang="en-US" dirty="0" smtClean="0"/>
              <a:t>Problem: The Old System (IPv4) is Out Of Addresses</a:t>
            </a:r>
            <a:endParaRPr lang="en-US" dirty="0"/>
          </a:p>
        </p:txBody>
      </p:sp>
      <p:pic>
        <p:nvPicPr>
          <p:cNvPr id="7" name="Picture 2" descr="IPv6 Grap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554" y="1346357"/>
            <a:ext cx="11272330" cy="502004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1"/>
          </p:nvPr>
        </p:nvSpPr>
        <p:spPr>
          <a:xfrm>
            <a:off x="2342674" y="1237748"/>
            <a:ext cx="4838961" cy="2727964"/>
          </a:xfrm>
        </p:spPr>
        <p:style>
          <a:lnRef idx="1">
            <a:schemeClr val="accent5"/>
          </a:lnRef>
          <a:fillRef idx="3">
            <a:schemeClr val="accent5"/>
          </a:fillRef>
          <a:effectRef idx="2">
            <a:schemeClr val="accent5"/>
          </a:effectRef>
          <a:fontRef idx="minor">
            <a:schemeClr val="lt1"/>
          </a:fontRef>
        </p:style>
        <p:txBody>
          <a:bodyPr lIns="182880" tIns="182880" rIns="182880" bIns="182880" anchor="ctr"/>
          <a:lstStyle/>
          <a:p>
            <a:pPr>
              <a:spcBef>
                <a:spcPts val="1200"/>
              </a:spcBef>
              <a:spcAft>
                <a:spcPts val="1200"/>
              </a:spcAft>
            </a:pPr>
            <a:r>
              <a:rPr lang="en-US" sz="2800" b="1" dirty="0" smtClean="0"/>
              <a:t>Past the Tipping Point</a:t>
            </a:r>
          </a:p>
          <a:p>
            <a:pPr marL="457200" indent="-457200">
              <a:spcBef>
                <a:spcPts val="600"/>
              </a:spcBef>
              <a:spcAft>
                <a:spcPts val="600"/>
              </a:spcAft>
              <a:buFont typeface="Arial" panose="020B0604020202020204" pitchFamily="34" charset="0"/>
              <a:buChar char="•"/>
            </a:pPr>
            <a:r>
              <a:rPr lang="en-US" sz="2400" dirty="0" smtClean="0"/>
              <a:t>Growth / Innovation at risk</a:t>
            </a:r>
            <a:br>
              <a:rPr lang="en-US" sz="2400" dirty="0" smtClean="0"/>
            </a:br>
            <a:r>
              <a:rPr lang="en-US" sz="2400" dirty="0" smtClean="0"/>
              <a:t>(mobility, cloud, </a:t>
            </a:r>
            <a:r>
              <a:rPr lang="en-US" sz="2400" dirty="0" err="1" smtClean="0"/>
              <a:t>IoT</a:t>
            </a:r>
            <a:r>
              <a:rPr lang="en-US" sz="2400" dirty="0" smtClean="0"/>
              <a:t>)</a:t>
            </a:r>
          </a:p>
          <a:p>
            <a:pPr marL="457200" indent="-457200">
              <a:spcBef>
                <a:spcPts val="600"/>
              </a:spcBef>
              <a:spcAft>
                <a:spcPts val="600"/>
              </a:spcAft>
              <a:buFont typeface="Arial" panose="020B0604020202020204" pitchFamily="34" charset="0"/>
              <a:buChar char="•"/>
            </a:pPr>
            <a:r>
              <a:rPr lang="en-US" sz="2400" dirty="0" smtClean="0"/>
              <a:t>Business at risk</a:t>
            </a:r>
          </a:p>
          <a:p>
            <a:pPr marL="457200" indent="-457200">
              <a:spcBef>
                <a:spcPts val="600"/>
              </a:spcBef>
              <a:spcAft>
                <a:spcPts val="600"/>
              </a:spcAft>
              <a:buFont typeface="Arial" panose="020B0604020202020204" pitchFamily="34" charset="0"/>
              <a:buChar char="•"/>
            </a:pPr>
            <a:r>
              <a:rPr lang="en-US" sz="2400" dirty="0" smtClean="0"/>
              <a:t>Commerce / Economy at risk</a:t>
            </a:r>
            <a:endParaRPr lang="en-US" sz="2400" dirty="0"/>
          </a:p>
        </p:txBody>
      </p:sp>
      <p:sp>
        <p:nvSpPr>
          <p:cNvPr id="9" name="Oval 8"/>
          <p:cNvSpPr/>
          <p:nvPr/>
        </p:nvSpPr>
        <p:spPr bwMode="auto">
          <a:xfrm>
            <a:off x="9498552" y="2044557"/>
            <a:ext cx="2499332" cy="2342508"/>
          </a:xfrm>
          <a:prstGeom prst="ellipse">
            <a:avLst/>
          </a:prstGeom>
          <a:solidFill>
            <a:schemeClr val="accent6">
              <a:shade val="80000"/>
              <a:satMod val="18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800" dirty="0" smtClean="0">
                <a:gradFill>
                  <a:gsLst>
                    <a:gs pos="0">
                      <a:srgbClr val="FFFFFF"/>
                    </a:gs>
                    <a:gs pos="100000">
                      <a:srgbClr val="FFFFFF"/>
                    </a:gs>
                  </a:gsLst>
                  <a:lin ang="5400000" scaled="0"/>
                </a:gradFill>
                <a:ea typeface="Segoe UI" pitchFamily="34" charset="0"/>
                <a:cs typeface="Segoe UI" pitchFamily="34" charset="0"/>
              </a:rPr>
              <a:t>By 2021:</a:t>
            </a: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6600" b="1" dirty="0" smtClean="0">
                <a:gradFill>
                  <a:gsLst>
                    <a:gs pos="0">
                      <a:srgbClr val="FFFFFF"/>
                    </a:gs>
                    <a:gs pos="100000">
                      <a:srgbClr val="FFFFFF"/>
                    </a:gs>
                  </a:gsLst>
                  <a:lin ang="5400000" scaled="0"/>
                </a:gradFill>
                <a:ea typeface="Segoe UI" pitchFamily="34" charset="0"/>
                <a:cs typeface="Segoe UI" pitchFamily="34" charset="0"/>
              </a:rPr>
              <a:t>50</a:t>
            </a:r>
            <a:r>
              <a:rPr lang="en-US" sz="4800" b="1" dirty="0" smtClean="0">
                <a:gradFill>
                  <a:gsLst>
                    <a:gs pos="0">
                      <a:srgbClr val="FFFFFF"/>
                    </a:gs>
                    <a:gs pos="100000">
                      <a:srgbClr val="FFFFFF"/>
                    </a:gs>
                  </a:gsLst>
                  <a:lin ang="5400000" scaled="0"/>
                </a:gradFill>
                <a:ea typeface="Segoe UI" pitchFamily="34" charset="0"/>
                <a:cs typeface="Segoe UI" pitchFamily="34" charset="0"/>
              </a:rPr>
              <a:t> </a:t>
            </a:r>
            <a:r>
              <a:rPr lang="en-US" sz="1800" b="1" dirty="0" smtClean="0">
                <a:gradFill>
                  <a:gsLst>
                    <a:gs pos="0">
                      <a:srgbClr val="FFFFFF"/>
                    </a:gs>
                    <a:gs pos="100000">
                      <a:srgbClr val="FFFFFF"/>
                    </a:gs>
                  </a:gsLst>
                  <a:lin ang="5400000" scaled="0"/>
                </a:gradFill>
                <a:ea typeface="Segoe UI" pitchFamily="34" charset="0"/>
                <a:cs typeface="Segoe UI" pitchFamily="34" charset="0"/>
              </a:rPr>
              <a:t>BILLION</a:t>
            </a:r>
            <a:r>
              <a:rPr lang="en-US" sz="1400" dirty="0" smtClean="0">
                <a:gradFill>
                  <a:gsLst>
                    <a:gs pos="0">
                      <a:srgbClr val="FFFFFF"/>
                    </a:gs>
                    <a:gs pos="100000">
                      <a:srgbClr val="FFFFFF"/>
                    </a:gs>
                  </a:gsLst>
                  <a:lin ang="5400000" scaled="0"/>
                </a:gradFill>
                <a:ea typeface="Segoe UI" pitchFamily="34" charset="0"/>
                <a:cs typeface="Segoe UI" pitchFamily="34" charset="0"/>
              </a:rPr>
              <a:t/>
            </a:r>
            <a:br>
              <a:rPr lang="en-US" sz="1400" dirty="0" smtClean="0">
                <a:gradFill>
                  <a:gsLst>
                    <a:gs pos="0">
                      <a:srgbClr val="FFFFFF"/>
                    </a:gs>
                    <a:gs pos="100000">
                      <a:srgbClr val="FFFFFF"/>
                    </a:gs>
                  </a:gsLst>
                  <a:lin ang="5400000" scaled="0"/>
                </a:gradFill>
                <a:ea typeface="Segoe UI" pitchFamily="34" charset="0"/>
                <a:cs typeface="Segoe UI" pitchFamily="34" charset="0"/>
              </a:rPr>
            </a:br>
            <a:r>
              <a:rPr lang="en-US" sz="1400" dirty="0" smtClean="0">
                <a:gradFill>
                  <a:gsLst>
                    <a:gs pos="0">
                      <a:srgbClr val="FFFFFF"/>
                    </a:gs>
                    <a:gs pos="100000">
                      <a:srgbClr val="FFFFFF"/>
                    </a:gs>
                  </a:gsLst>
                  <a:lin ang="5400000" scaled="0"/>
                </a:gradFill>
                <a:ea typeface="Segoe UI" pitchFamily="34" charset="0"/>
                <a:cs typeface="Segoe UI" pitchFamily="34" charset="0"/>
              </a:rPr>
              <a:t>Devices Online</a:t>
            </a:r>
          </a:p>
        </p:txBody>
      </p:sp>
    </p:spTree>
    <p:extLst>
      <p:ext uri="{BB962C8B-B14F-4D97-AF65-F5344CB8AC3E}">
        <p14:creationId xmlns:p14="http://schemas.microsoft.com/office/powerpoint/2010/main" val="1435586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300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3374" y="-10680"/>
            <a:ext cx="12255373" cy="6941416"/>
          </a:xfrm>
        </p:spPr>
      </p:pic>
      <p:sp>
        <p:nvSpPr>
          <p:cNvPr id="2" name="Title 1"/>
          <p:cNvSpPr>
            <a:spLocks noGrp="1"/>
          </p:cNvSpPr>
          <p:nvPr>
            <p:ph type="title"/>
          </p:nvPr>
        </p:nvSpPr>
        <p:spPr/>
        <p:txBody>
          <a:bodyPr/>
          <a:lstStyle/>
          <a:p>
            <a:r>
              <a:rPr lang="en-US" sz="4400" dirty="0" smtClean="0">
                <a:solidFill>
                  <a:schemeClr val="bg1"/>
                </a:solidFill>
              </a:rPr>
              <a:t>IPv6 To The Rescue!</a:t>
            </a:r>
            <a:endParaRPr lang="en-US" sz="4400" dirty="0">
              <a:solidFill>
                <a:schemeClr val="bg1"/>
              </a:solidFill>
            </a:endParaRPr>
          </a:p>
        </p:txBody>
      </p:sp>
      <p:sp>
        <p:nvSpPr>
          <p:cNvPr id="4" name="Content Placeholder 3"/>
          <p:cNvSpPr>
            <a:spLocks noGrp="1"/>
          </p:cNvSpPr>
          <p:nvPr>
            <p:ph sz="quarter" idx="11"/>
          </p:nvPr>
        </p:nvSpPr>
        <p:spPr>
          <a:xfrm>
            <a:off x="0" y="3814370"/>
            <a:ext cx="12255372" cy="2859812"/>
          </a:xfrm>
        </p:spPr>
        <p:txBody>
          <a:bodyPr/>
          <a:lstStyle/>
          <a:p>
            <a:pPr algn="ctr">
              <a:spcBef>
                <a:spcPts val="1200"/>
              </a:spcBef>
              <a:spcAft>
                <a:spcPts val="1200"/>
              </a:spcAft>
            </a:pPr>
            <a:r>
              <a:rPr lang="en-US" sz="2800" dirty="0" smtClean="0">
                <a:solidFill>
                  <a:schemeClr val="bg1"/>
                </a:solidFill>
              </a:rPr>
              <a:t>IPv4 = 4.3 x 10</a:t>
            </a:r>
            <a:r>
              <a:rPr lang="en-US" sz="2800" baseline="30000" dirty="0" smtClean="0">
                <a:solidFill>
                  <a:schemeClr val="bg1"/>
                </a:solidFill>
              </a:rPr>
              <a:t>9</a:t>
            </a:r>
            <a:r>
              <a:rPr lang="en-US" sz="2800" dirty="0" smtClean="0">
                <a:solidFill>
                  <a:schemeClr val="bg1"/>
                </a:solidFill>
              </a:rPr>
              <a:t>, 4.3 Billion Addresses</a:t>
            </a:r>
          </a:p>
          <a:p>
            <a:pPr algn="ctr">
              <a:spcBef>
                <a:spcPts val="1200"/>
              </a:spcBef>
              <a:spcAft>
                <a:spcPts val="1200"/>
              </a:spcAft>
            </a:pPr>
            <a:r>
              <a:rPr lang="en-US" sz="3600" dirty="0">
                <a:solidFill>
                  <a:schemeClr val="bg1"/>
                </a:solidFill>
              </a:rPr>
              <a:t>IPv6 = 3.4 x </a:t>
            </a:r>
            <a:r>
              <a:rPr lang="en-US" sz="3600" dirty="0" smtClean="0">
                <a:solidFill>
                  <a:schemeClr val="bg1"/>
                </a:solidFill>
              </a:rPr>
              <a:t>10</a:t>
            </a:r>
            <a:r>
              <a:rPr lang="en-US" sz="3600" baseline="30000" dirty="0" smtClean="0">
                <a:solidFill>
                  <a:schemeClr val="bg1"/>
                </a:solidFill>
              </a:rPr>
              <a:t>38</a:t>
            </a:r>
            <a:r>
              <a:rPr lang="en-US" sz="3600" dirty="0" smtClean="0">
                <a:solidFill>
                  <a:schemeClr val="bg1"/>
                </a:solidFill>
              </a:rPr>
              <a:t>, </a:t>
            </a:r>
            <a:r>
              <a:rPr lang="en-US" sz="3600" dirty="0">
                <a:solidFill>
                  <a:schemeClr val="bg1"/>
                </a:solidFill>
              </a:rPr>
              <a:t>340 Undecillion </a:t>
            </a:r>
            <a:r>
              <a:rPr lang="en-US" sz="3600" dirty="0" smtClean="0">
                <a:solidFill>
                  <a:schemeClr val="bg1"/>
                </a:solidFill>
              </a:rPr>
              <a:t>Addresses</a:t>
            </a:r>
          </a:p>
          <a:p>
            <a:pPr algn="ctr">
              <a:spcBef>
                <a:spcPts val="1200"/>
              </a:spcBef>
              <a:spcAft>
                <a:spcPts val="1200"/>
              </a:spcAft>
            </a:pPr>
            <a:r>
              <a:rPr lang="en-US" sz="4000" dirty="0">
                <a:solidFill>
                  <a:schemeClr val="bg1"/>
                </a:solidFill>
              </a:rPr>
              <a:t>An entire IPv4 Internet for every star in the </a:t>
            </a:r>
            <a:r>
              <a:rPr lang="en-US" sz="4000" dirty="0" smtClean="0">
                <a:solidFill>
                  <a:schemeClr val="bg1"/>
                </a:solidFill>
              </a:rPr>
              <a:t>Universe!</a:t>
            </a:r>
          </a:p>
          <a:p>
            <a:pPr algn="ctr">
              <a:spcBef>
                <a:spcPts val="1200"/>
              </a:spcBef>
              <a:spcAft>
                <a:spcPts val="1200"/>
              </a:spcAft>
            </a:pPr>
            <a:endParaRPr lang="en-US" sz="4000" dirty="0">
              <a:solidFill>
                <a:schemeClr val="bg1"/>
              </a:solidFill>
            </a:endParaRPr>
          </a:p>
          <a:p>
            <a:pPr algn="ctr">
              <a:spcBef>
                <a:spcPts val="1200"/>
              </a:spcBef>
              <a:spcAft>
                <a:spcPts val="1200"/>
              </a:spcAft>
            </a:pPr>
            <a:endParaRPr lang="en-US" sz="4000" dirty="0">
              <a:solidFill>
                <a:schemeClr val="bg1"/>
              </a:solidFill>
            </a:endParaRPr>
          </a:p>
          <a:p>
            <a:pPr algn="ctr"/>
            <a:endParaRPr lang="en-US" sz="2800" dirty="0">
              <a:solidFill>
                <a:schemeClr val="bg1"/>
              </a:solidFill>
            </a:endParaRPr>
          </a:p>
          <a:p>
            <a:pPr algn="ctr"/>
            <a:endParaRPr lang="en-US" sz="2800" baseline="30000" dirty="0" smtClean="0">
              <a:solidFill>
                <a:schemeClr val="bg1"/>
              </a:solidFill>
            </a:endParaRPr>
          </a:p>
        </p:txBody>
      </p:sp>
      <p:sp>
        <p:nvSpPr>
          <p:cNvPr id="3" name="TextBox 2"/>
          <p:cNvSpPr txBox="1"/>
          <p:nvPr/>
        </p:nvSpPr>
        <p:spPr>
          <a:xfrm>
            <a:off x="380831" y="920877"/>
            <a:ext cx="5585403" cy="428090"/>
          </a:xfrm>
          <a:prstGeom prst="rect">
            <a:avLst/>
          </a:prstGeom>
          <a:noFill/>
        </p:spPr>
        <p:txBody>
          <a:bodyPr wrap="square" lIns="182880" tIns="146304" rIns="182880" bIns="146304" rtlCol="0" anchor="ctr">
            <a:noAutofit/>
          </a:bodyPr>
          <a:lstStyle/>
          <a:p>
            <a:pPr>
              <a:spcAft>
                <a:spcPts val="600"/>
              </a:spcAft>
              <a:buSzPct val="70000"/>
            </a:pPr>
            <a:r>
              <a:rPr lang="en-US" sz="2400" spc="-70" dirty="0" smtClean="0">
                <a:solidFill>
                  <a:schemeClr val="bg1"/>
                </a:solidFill>
              </a:rPr>
              <a:t>The Next Generation of the IP Standard</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26622" y="44607"/>
            <a:ext cx="3335240" cy="2408785"/>
          </a:xfrm>
          <a:prstGeom prst="rect">
            <a:avLst/>
          </a:prstGeom>
        </p:spPr>
      </p:pic>
    </p:spTree>
    <p:extLst>
      <p:ext uri="{BB962C8B-B14F-4D97-AF65-F5344CB8AC3E}">
        <p14:creationId xmlns:p14="http://schemas.microsoft.com/office/powerpoint/2010/main" val="294531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42" presetClass="entr" presetSubtype="0" fill="hold" grpId="0" nodeType="after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anim calcmode="lin" valueType="num">
                                      <p:cBhvr>
                                        <p:cTn id="18" dur="3000" fill="hold"/>
                                        <p:tgtEl>
                                          <p:spTgt spid="4"/>
                                        </p:tgtEl>
                                        <p:attrNameLst>
                                          <p:attrName>ppt_x</p:attrName>
                                        </p:attrNameLst>
                                      </p:cBhvr>
                                      <p:tavLst>
                                        <p:tav tm="0">
                                          <p:val>
                                            <p:strVal val="#ppt_x"/>
                                          </p:val>
                                        </p:tav>
                                        <p:tav tm="100000">
                                          <p:val>
                                            <p:strVal val="#ppt_x"/>
                                          </p:val>
                                        </p:tav>
                                      </p:tavLst>
                                    </p:anim>
                                    <p:anim calcmode="lin" valueType="num">
                                      <p:cBhvr>
                                        <p:cTn id="1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Worldwide Adoption</a:t>
            </a:r>
            <a:endParaRPr lang="en-US" dirty="0"/>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1291378771"/>
              </p:ext>
            </p:extLst>
          </p:nvPr>
        </p:nvGraphicFramePr>
        <p:xfrm>
          <a:off x="6473536" y="1192985"/>
          <a:ext cx="5475577" cy="4333240"/>
        </p:xfrm>
        <a:graphic>
          <a:graphicData uri="http://schemas.openxmlformats.org/drawingml/2006/table">
            <a:tbl>
              <a:tblPr firstRow="1" bandRow="1">
                <a:tableStyleId>{5C22544A-7EE6-4342-B048-85BDC9FD1C3A}</a:tableStyleId>
              </a:tblPr>
              <a:tblGrid>
                <a:gridCol w="696191">
                  <a:extLst>
                    <a:ext uri="{9D8B030D-6E8A-4147-A177-3AD203B41FA5}">
                      <a16:colId xmlns:a16="http://schemas.microsoft.com/office/drawing/2014/main" val="20000"/>
                    </a:ext>
                  </a:extLst>
                </a:gridCol>
                <a:gridCol w="1101437">
                  <a:extLst>
                    <a:ext uri="{9D8B030D-6E8A-4147-A177-3AD203B41FA5}">
                      <a16:colId xmlns:a16="http://schemas.microsoft.com/office/drawing/2014/main" val="20001"/>
                    </a:ext>
                  </a:extLst>
                </a:gridCol>
                <a:gridCol w="3677949">
                  <a:extLst>
                    <a:ext uri="{9D8B030D-6E8A-4147-A177-3AD203B41FA5}">
                      <a16:colId xmlns:a16="http://schemas.microsoft.com/office/drawing/2014/main" val="20002"/>
                    </a:ext>
                  </a:extLst>
                </a:gridCol>
              </a:tblGrid>
              <a:tr h="370840">
                <a:tc>
                  <a:txBody>
                    <a:bodyPr/>
                    <a:lstStyle/>
                    <a:p>
                      <a:pPr algn="ctr"/>
                      <a:r>
                        <a:rPr lang="en-US" dirty="0" smtClean="0"/>
                        <a:t>Rank</a:t>
                      </a:r>
                      <a:endParaRPr lang="en-US" dirty="0"/>
                    </a:p>
                  </a:txBody>
                  <a:tcPr/>
                </a:tc>
                <a:tc>
                  <a:txBody>
                    <a:bodyPr/>
                    <a:lstStyle/>
                    <a:p>
                      <a:pPr algn="ctr"/>
                      <a:r>
                        <a:rPr lang="en-US" dirty="0" smtClean="0"/>
                        <a:t>Ipv6%</a:t>
                      </a:r>
                      <a:endParaRPr lang="en-US" dirty="0"/>
                    </a:p>
                  </a:txBody>
                  <a:tcPr/>
                </a:tc>
                <a:tc>
                  <a:txBody>
                    <a:bodyPr/>
                    <a:lstStyle/>
                    <a:p>
                      <a:r>
                        <a:rPr lang="en-US" dirty="0" smtClean="0"/>
                        <a:t>Country</a:t>
                      </a:r>
                      <a:endParaRPr lang="en-US" dirty="0"/>
                    </a:p>
                  </a:txBody>
                  <a:tcPr/>
                </a:tc>
                <a:extLst>
                  <a:ext uri="{0D108BD9-81ED-4DB2-BD59-A6C34878D82A}">
                    <a16:rowId xmlns:a16="http://schemas.microsoft.com/office/drawing/2014/main" val="10000"/>
                  </a:ext>
                </a:extLst>
              </a:tr>
              <a:tr h="370840">
                <a:tc>
                  <a:txBody>
                    <a:bodyPr/>
                    <a:lstStyle/>
                    <a:p>
                      <a:pPr algn="ctr"/>
                      <a:r>
                        <a:rPr lang="en-US" sz="2000" b="0" dirty="0" smtClean="0">
                          <a:solidFill>
                            <a:schemeClr val="tx2"/>
                          </a:solidFill>
                        </a:rPr>
                        <a:t>1</a:t>
                      </a:r>
                      <a:endParaRPr lang="en-US" sz="2000" b="0" dirty="0">
                        <a:solidFill>
                          <a:schemeClr val="tx2"/>
                        </a:solidFill>
                      </a:endParaRPr>
                    </a:p>
                  </a:txBody>
                  <a:tcPr/>
                </a:tc>
                <a:tc>
                  <a:txBody>
                    <a:bodyPr/>
                    <a:lstStyle/>
                    <a:p>
                      <a:pPr algn="ctr"/>
                      <a:r>
                        <a:rPr lang="en-US" sz="2000" b="0" dirty="0" smtClean="0">
                          <a:solidFill>
                            <a:schemeClr val="tx2"/>
                          </a:solidFill>
                        </a:rPr>
                        <a:t>46.4%</a:t>
                      </a:r>
                      <a:endParaRPr lang="en-US" sz="2000" b="0" dirty="0">
                        <a:solidFill>
                          <a:schemeClr val="tx2"/>
                        </a:solidFill>
                      </a:endParaRPr>
                    </a:p>
                  </a:txBody>
                  <a:tcPr/>
                </a:tc>
                <a:tc>
                  <a:txBody>
                    <a:bodyPr/>
                    <a:lstStyle/>
                    <a:p>
                      <a:r>
                        <a:rPr lang="en-US" sz="2000" b="0" dirty="0" smtClean="0">
                          <a:solidFill>
                            <a:schemeClr val="tx2"/>
                          </a:solidFill>
                        </a:rPr>
                        <a:t>Belgium</a:t>
                      </a:r>
                      <a:endParaRPr lang="en-US" sz="2000" b="0" dirty="0">
                        <a:solidFill>
                          <a:schemeClr val="tx2"/>
                        </a:solidFill>
                      </a:endParaRPr>
                    </a:p>
                  </a:txBody>
                  <a:tcPr/>
                </a:tc>
                <a:extLst>
                  <a:ext uri="{0D108BD9-81ED-4DB2-BD59-A6C34878D82A}">
                    <a16:rowId xmlns:a16="http://schemas.microsoft.com/office/drawing/2014/main" val="10001"/>
                  </a:ext>
                </a:extLst>
              </a:tr>
              <a:tr h="370840">
                <a:tc>
                  <a:txBody>
                    <a:bodyPr/>
                    <a:lstStyle/>
                    <a:p>
                      <a:pPr algn="ctr"/>
                      <a:r>
                        <a:rPr lang="en-US" sz="2000" b="1" dirty="0" smtClean="0">
                          <a:solidFill>
                            <a:schemeClr val="tx2"/>
                          </a:solidFill>
                        </a:rPr>
                        <a:t>2</a:t>
                      </a:r>
                      <a:endParaRPr lang="en-US" sz="2000" b="1" dirty="0">
                        <a:solidFill>
                          <a:schemeClr val="tx2"/>
                        </a:solidFill>
                      </a:endParaRPr>
                    </a:p>
                  </a:txBody>
                  <a:tcPr>
                    <a:solidFill>
                      <a:srgbClr val="FFFF00"/>
                    </a:solidFill>
                  </a:tcPr>
                </a:tc>
                <a:tc>
                  <a:txBody>
                    <a:bodyPr/>
                    <a:lstStyle/>
                    <a:p>
                      <a:pPr algn="ctr"/>
                      <a:r>
                        <a:rPr lang="en-US" sz="2000" b="1" dirty="0" smtClean="0">
                          <a:solidFill>
                            <a:schemeClr val="tx2"/>
                          </a:solidFill>
                        </a:rPr>
                        <a:t>40.4%</a:t>
                      </a:r>
                      <a:endParaRPr lang="en-US" sz="2000" b="1" dirty="0">
                        <a:solidFill>
                          <a:schemeClr val="tx2"/>
                        </a:solidFill>
                      </a:endParaRPr>
                    </a:p>
                  </a:txBody>
                  <a:tcPr>
                    <a:solidFill>
                      <a:srgbClr val="FFFF00"/>
                    </a:solidFill>
                  </a:tcPr>
                </a:tc>
                <a:tc>
                  <a:txBody>
                    <a:bodyPr/>
                    <a:lstStyle/>
                    <a:p>
                      <a:r>
                        <a:rPr lang="en-US" sz="2000" b="1" dirty="0" smtClean="0">
                          <a:solidFill>
                            <a:schemeClr val="tx2"/>
                          </a:solidFill>
                        </a:rPr>
                        <a:t>United States</a:t>
                      </a:r>
                      <a:r>
                        <a:rPr lang="en-US" sz="2000" b="1" baseline="0" dirty="0" smtClean="0">
                          <a:solidFill>
                            <a:schemeClr val="tx2"/>
                          </a:solidFill>
                        </a:rPr>
                        <a:t> of America</a:t>
                      </a:r>
                      <a:endParaRPr lang="en-US" sz="2000" b="1" dirty="0">
                        <a:solidFill>
                          <a:schemeClr val="tx2"/>
                        </a:solidFill>
                      </a:endParaRPr>
                    </a:p>
                  </a:txBody>
                  <a:tcPr>
                    <a:solidFill>
                      <a:srgbClr val="FFFF00"/>
                    </a:solidFill>
                  </a:tcPr>
                </a:tc>
                <a:extLst>
                  <a:ext uri="{0D108BD9-81ED-4DB2-BD59-A6C34878D82A}">
                    <a16:rowId xmlns:a16="http://schemas.microsoft.com/office/drawing/2014/main" val="10002"/>
                  </a:ext>
                </a:extLst>
              </a:tr>
              <a:tr h="370840">
                <a:tc>
                  <a:txBody>
                    <a:bodyPr/>
                    <a:lstStyle/>
                    <a:p>
                      <a:pPr algn="ctr"/>
                      <a:r>
                        <a:rPr lang="en-US" sz="2000" b="0" dirty="0" smtClean="0">
                          <a:solidFill>
                            <a:schemeClr val="tx2"/>
                          </a:solidFill>
                        </a:rPr>
                        <a:t>3</a:t>
                      </a:r>
                      <a:endParaRPr lang="en-US" sz="2000" b="0" dirty="0">
                        <a:solidFill>
                          <a:schemeClr val="tx2"/>
                        </a:solidFill>
                      </a:endParaRPr>
                    </a:p>
                  </a:txBody>
                  <a:tcPr/>
                </a:tc>
                <a:tc>
                  <a:txBody>
                    <a:bodyPr/>
                    <a:lstStyle/>
                    <a:p>
                      <a:pPr algn="ctr"/>
                      <a:r>
                        <a:rPr lang="en-US" sz="2000" b="0" dirty="0" smtClean="0">
                          <a:solidFill>
                            <a:schemeClr val="tx2"/>
                          </a:solidFill>
                        </a:rPr>
                        <a:t>36.6%</a:t>
                      </a:r>
                      <a:endParaRPr lang="en-US" sz="2000" b="0" dirty="0">
                        <a:solidFill>
                          <a:schemeClr val="tx2"/>
                        </a:solidFill>
                      </a:endParaRPr>
                    </a:p>
                  </a:txBody>
                  <a:tcPr/>
                </a:tc>
                <a:tc>
                  <a:txBody>
                    <a:bodyPr/>
                    <a:lstStyle/>
                    <a:p>
                      <a:r>
                        <a:rPr lang="en-US" sz="2000" b="0" dirty="0" smtClean="0">
                          <a:solidFill>
                            <a:schemeClr val="tx2"/>
                          </a:solidFill>
                        </a:rPr>
                        <a:t>India</a:t>
                      </a:r>
                      <a:endParaRPr lang="en-US" sz="2000" b="0" dirty="0">
                        <a:solidFill>
                          <a:schemeClr val="tx2"/>
                        </a:solidFill>
                      </a:endParaRPr>
                    </a:p>
                  </a:txBody>
                  <a:tcPr/>
                </a:tc>
                <a:extLst>
                  <a:ext uri="{0D108BD9-81ED-4DB2-BD59-A6C34878D82A}">
                    <a16:rowId xmlns:a16="http://schemas.microsoft.com/office/drawing/2014/main" val="10003"/>
                  </a:ext>
                </a:extLst>
              </a:tr>
              <a:tr h="185420">
                <a:tc>
                  <a:txBody>
                    <a:bodyPr/>
                    <a:lstStyle/>
                    <a:p>
                      <a:pPr algn="ctr"/>
                      <a:r>
                        <a:rPr lang="en-US" sz="2000" b="0" dirty="0" smtClean="0">
                          <a:solidFill>
                            <a:schemeClr val="tx2"/>
                          </a:solidFill>
                        </a:rPr>
                        <a:t>4</a:t>
                      </a:r>
                      <a:endParaRPr lang="en-US" sz="2000" b="0" dirty="0">
                        <a:solidFill>
                          <a:schemeClr val="tx2"/>
                        </a:solidFill>
                      </a:endParaRPr>
                    </a:p>
                  </a:txBody>
                  <a:tcPr/>
                </a:tc>
                <a:tc>
                  <a:txBody>
                    <a:bodyPr/>
                    <a:lstStyle/>
                    <a:p>
                      <a:pPr algn="ctr"/>
                      <a:r>
                        <a:rPr lang="en-US" sz="2000" b="0" dirty="0" smtClean="0">
                          <a:solidFill>
                            <a:schemeClr val="tx2"/>
                          </a:solidFill>
                        </a:rPr>
                        <a:t>32.2%</a:t>
                      </a:r>
                      <a:endParaRPr lang="en-US" sz="2000" b="0" dirty="0">
                        <a:solidFill>
                          <a:schemeClr val="tx2"/>
                        </a:solidFill>
                      </a:endParaRPr>
                    </a:p>
                  </a:txBody>
                  <a:tcPr/>
                </a:tc>
                <a:tc>
                  <a:txBody>
                    <a:bodyPr/>
                    <a:lstStyle/>
                    <a:p>
                      <a:r>
                        <a:rPr lang="en-US" sz="2000" b="0" dirty="0" smtClean="0">
                          <a:solidFill>
                            <a:schemeClr val="tx2"/>
                          </a:solidFill>
                        </a:rPr>
                        <a:t>Greece</a:t>
                      </a:r>
                      <a:endParaRPr lang="en-US" sz="2000" b="0" dirty="0">
                        <a:solidFill>
                          <a:schemeClr val="tx2"/>
                        </a:solidFill>
                      </a:endParaRPr>
                    </a:p>
                  </a:txBody>
                  <a:tcPr/>
                </a:tc>
                <a:extLst>
                  <a:ext uri="{0D108BD9-81ED-4DB2-BD59-A6C34878D82A}">
                    <a16:rowId xmlns:a16="http://schemas.microsoft.com/office/drawing/2014/main" val="10004"/>
                  </a:ext>
                </a:extLst>
              </a:tr>
              <a:tr h="160020">
                <a:tc>
                  <a:txBody>
                    <a:bodyPr/>
                    <a:lstStyle/>
                    <a:p>
                      <a:pPr algn="ctr"/>
                      <a:r>
                        <a:rPr lang="en-US" sz="2000" b="0" dirty="0" smtClean="0">
                          <a:solidFill>
                            <a:schemeClr val="tx2"/>
                          </a:solidFill>
                        </a:rPr>
                        <a:t>5</a:t>
                      </a:r>
                      <a:endParaRPr lang="en-US" sz="2000" b="0" dirty="0">
                        <a:solidFill>
                          <a:schemeClr val="tx2"/>
                        </a:solidFill>
                      </a:endParaRPr>
                    </a:p>
                  </a:txBody>
                  <a:tcPr/>
                </a:tc>
                <a:tc>
                  <a:txBody>
                    <a:bodyPr/>
                    <a:lstStyle/>
                    <a:p>
                      <a:pPr algn="ctr"/>
                      <a:r>
                        <a:rPr lang="en-US" sz="2000" b="0" dirty="0" smtClean="0">
                          <a:solidFill>
                            <a:schemeClr val="tx2"/>
                          </a:solidFill>
                        </a:rPr>
                        <a:t>25.5%</a:t>
                      </a:r>
                      <a:endParaRPr lang="en-US" sz="2000" b="0" dirty="0">
                        <a:solidFill>
                          <a:schemeClr val="tx2"/>
                        </a:solidFill>
                      </a:endParaRPr>
                    </a:p>
                  </a:txBody>
                  <a:tcPr/>
                </a:tc>
                <a:tc>
                  <a:txBody>
                    <a:bodyPr/>
                    <a:lstStyle/>
                    <a:p>
                      <a:r>
                        <a:rPr lang="en-US" sz="2000" b="0" dirty="0" smtClean="0">
                          <a:solidFill>
                            <a:schemeClr val="tx2"/>
                          </a:solidFill>
                        </a:rPr>
                        <a:t>Germany</a:t>
                      </a:r>
                      <a:endParaRPr lang="en-US" sz="2000" b="0" dirty="0">
                        <a:solidFill>
                          <a:schemeClr val="tx2"/>
                        </a:solidFill>
                      </a:endParaRPr>
                    </a:p>
                  </a:txBody>
                  <a:tcPr/>
                </a:tc>
                <a:extLst>
                  <a:ext uri="{0D108BD9-81ED-4DB2-BD59-A6C34878D82A}">
                    <a16:rowId xmlns:a16="http://schemas.microsoft.com/office/drawing/2014/main" val="10005"/>
                  </a:ext>
                </a:extLst>
              </a:tr>
              <a:tr h="160020">
                <a:tc>
                  <a:txBody>
                    <a:bodyPr/>
                    <a:lstStyle/>
                    <a:p>
                      <a:pPr algn="ctr"/>
                      <a:r>
                        <a:rPr lang="en-US" sz="2000" b="0" dirty="0" smtClean="0">
                          <a:solidFill>
                            <a:schemeClr val="tx2"/>
                          </a:solidFill>
                        </a:rPr>
                        <a:t>6</a:t>
                      </a:r>
                      <a:endParaRPr lang="en-US" sz="2000" b="0" dirty="0">
                        <a:solidFill>
                          <a:schemeClr val="tx2"/>
                        </a:solidFill>
                      </a:endParaRPr>
                    </a:p>
                  </a:txBody>
                  <a:tcPr/>
                </a:tc>
                <a:tc>
                  <a:txBody>
                    <a:bodyPr/>
                    <a:lstStyle/>
                    <a:p>
                      <a:pPr algn="ctr"/>
                      <a:r>
                        <a:rPr lang="en-US" sz="2000" b="0" dirty="0" smtClean="0">
                          <a:solidFill>
                            <a:schemeClr val="tx2"/>
                          </a:solidFill>
                        </a:rPr>
                        <a:t>21.7%</a:t>
                      </a:r>
                      <a:endParaRPr lang="en-US" sz="2000" b="0" dirty="0">
                        <a:solidFill>
                          <a:schemeClr val="tx2"/>
                        </a:solidFill>
                      </a:endParaRPr>
                    </a:p>
                  </a:txBody>
                  <a:tcPr/>
                </a:tc>
                <a:tc>
                  <a:txBody>
                    <a:bodyPr/>
                    <a:lstStyle/>
                    <a:p>
                      <a:r>
                        <a:rPr lang="en-US" sz="2000" b="0" dirty="0" smtClean="0">
                          <a:solidFill>
                            <a:schemeClr val="tx2"/>
                          </a:solidFill>
                        </a:rPr>
                        <a:t>Luxembourg</a:t>
                      </a:r>
                      <a:endParaRPr lang="en-US" sz="2000" b="0" dirty="0">
                        <a:solidFill>
                          <a:schemeClr val="tx2"/>
                        </a:solidFill>
                      </a:endParaRPr>
                    </a:p>
                  </a:txBody>
                  <a:tcPr/>
                </a:tc>
                <a:extLst>
                  <a:ext uri="{0D108BD9-81ED-4DB2-BD59-A6C34878D82A}">
                    <a16:rowId xmlns:a16="http://schemas.microsoft.com/office/drawing/2014/main" val="10006"/>
                  </a:ext>
                </a:extLst>
              </a:tr>
              <a:tr h="185420">
                <a:tc>
                  <a:txBody>
                    <a:bodyPr/>
                    <a:lstStyle/>
                    <a:p>
                      <a:pPr algn="ctr"/>
                      <a:r>
                        <a:rPr lang="en-US" sz="2000" b="0" dirty="0" smtClean="0">
                          <a:solidFill>
                            <a:schemeClr val="tx2"/>
                          </a:solidFill>
                        </a:rPr>
                        <a:t>7</a:t>
                      </a:r>
                      <a:endParaRPr lang="en-US" sz="2000" b="0" dirty="0">
                        <a:solidFill>
                          <a:schemeClr val="tx2"/>
                        </a:solidFill>
                      </a:endParaRPr>
                    </a:p>
                  </a:txBody>
                  <a:tcPr/>
                </a:tc>
                <a:tc>
                  <a:txBody>
                    <a:bodyPr/>
                    <a:lstStyle/>
                    <a:p>
                      <a:pPr algn="ctr"/>
                      <a:r>
                        <a:rPr lang="en-US" sz="2000" b="0" dirty="0" smtClean="0">
                          <a:solidFill>
                            <a:schemeClr val="tx2"/>
                          </a:solidFill>
                        </a:rPr>
                        <a:t>20.8%</a:t>
                      </a:r>
                      <a:endParaRPr lang="en-US" sz="2000" b="0" dirty="0">
                        <a:solidFill>
                          <a:schemeClr val="tx2"/>
                        </a:solidFill>
                      </a:endParaRPr>
                    </a:p>
                  </a:txBody>
                  <a:tcPr/>
                </a:tc>
                <a:tc>
                  <a:txBody>
                    <a:bodyPr/>
                    <a:lstStyle/>
                    <a:p>
                      <a:r>
                        <a:rPr lang="en-US" sz="2000" b="0" dirty="0" smtClean="0">
                          <a:solidFill>
                            <a:schemeClr val="tx2"/>
                          </a:solidFill>
                        </a:rPr>
                        <a:t>Switzerland</a:t>
                      </a:r>
                      <a:endParaRPr lang="en-US" sz="2000" b="0" dirty="0">
                        <a:solidFill>
                          <a:schemeClr val="tx2"/>
                        </a:solidFill>
                      </a:endParaRPr>
                    </a:p>
                  </a:txBody>
                  <a:tcPr/>
                </a:tc>
                <a:extLst>
                  <a:ext uri="{0D108BD9-81ED-4DB2-BD59-A6C34878D82A}">
                    <a16:rowId xmlns:a16="http://schemas.microsoft.com/office/drawing/2014/main" val="10007"/>
                  </a:ext>
                </a:extLst>
              </a:tr>
              <a:tr h="185420">
                <a:tc>
                  <a:txBody>
                    <a:bodyPr/>
                    <a:lstStyle/>
                    <a:p>
                      <a:pPr algn="ctr"/>
                      <a:r>
                        <a:rPr lang="en-US" sz="2000" b="0" dirty="0" smtClean="0">
                          <a:solidFill>
                            <a:schemeClr val="tx2"/>
                          </a:solidFill>
                        </a:rPr>
                        <a:t>8</a:t>
                      </a:r>
                      <a:endParaRPr lang="en-US" sz="2000" b="0" dirty="0">
                        <a:solidFill>
                          <a:schemeClr val="tx2"/>
                        </a:solidFill>
                      </a:endParaRPr>
                    </a:p>
                  </a:txBody>
                  <a:tcPr/>
                </a:tc>
                <a:tc>
                  <a:txBody>
                    <a:bodyPr/>
                    <a:lstStyle/>
                    <a:p>
                      <a:pPr algn="ctr"/>
                      <a:r>
                        <a:rPr lang="en-US" sz="2000" b="0" dirty="0" smtClean="0">
                          <a:solidFill>
                            <a:schemeClr val="tx2"/>
                          </a:solidFill>
                        </a:rPr>
                        <a:t>20.7%</a:t>
                      </a:r>
                      <a:endParaRPr lang="en-US" sz="2000" b="0" dirty="0">
                        <a:solidFill>
                          <a:schemeClr val="tx2"/>
                        </a:solidFill>
                      </a:endParaRPr>
                    </a:p>
                  </a:txBody>
                  <a:tcPr/>
                </a:tc>
                <a:tc>
                  <a:txBody>
                    <a:bodyPr/>
                    <a:lstStyle/>
                    <a:p>
                      <a:r>
                        <a:rPr lang="en-US" sz="2000" b="0" dirty="0" smtClean="0">
                          <a:solidFill>
                            <a:schemeClr val="tx2"/>
                          </a:solidFill>
                        </a:rPr>
                        <a:t>Finland</a:t>
                      </a:r>
                      <a:endParaRPr lang="en-US" sz="2000" b="0" dirty="0">
                        <a:solidFill>
                          <a:schemeClr val="tx2"/>
                        </a:solidFill>
                      </a:endParaRPr>
                    </a:p>
                  </a:txBody>
                  <a:tcPr/>
                </a:tc>
                <a:extLst>
                  <a:ext uri="{0D108BD9-81ED-4DB2-BD59-A6C34878D82A}">
                    <a16:rowId xmlns:a16="http://schemas.microsoft.com/office/drawing/2014/main" val="10008"/>
                  </a:ext>
                </a:extLst>
              </a:tr>
              <a:tr h="370840">
                <a:tc>
                  <a:txBody>
                    <a:bodyPr/>
                    <a:lstStyle/>
                    <a:p>
                      <a:pPr algn="ctr"/>
                      <a:r>
                        <a:rPr lang="en-US" sz="2000" b="0" dirty="0" smtClean="0">
                          <a:solidFill>
                            <a:schemeClr val="tx2"/>
                          </a:solidFill>
                        </a:rPr>
                        <a:t>9</a:t>
                      </a:r>
                      <a:endParaRPr lang="en-US" sz="2000" b="0" dirty="0">
                        <a:solidFill>
                          <a:schemeClr val="tx2"/>
                        </a:solidFill>
                      </a:endParaRPr>
                    </a:p>
                  </a:txBody>
                  <a:tcPr/>
                </a:tc>
                <a:tc>
                  <a:txBody>
                    <a:bodyPr/>
                    <a:lstStyle/>
                    <a:p>
                      <a:pPr algn="ctr"/>
                      <a:r>
                        <a:rPr lang="en-US" sz="2000" b="0" dirty="0" smtClean="0">
                          <a:solidFill>
                            <a:schemeClr val="tx2"/>
                          </a:solidFill>
                        </a:rPr>
                        <a:t>19.8%</a:t>
                      </a:r>
                      <a:endParaRPr lang="en-US" sz="2000" b="0" dirty="0">
                        <a:solidFill>
                          <a:schemeClr val="tx2"/>
                        </a:solidFill>
                      </a:endParaRPr>
                    </a:p>
                  </a:txBody>
                  <a:tcPr/>
                </a:tc>
                <a:tc>
                  <a:txBody>
                    <a:bodyPr/>
                    <a:lstStyle/>
                    <a:p>
                      <a:r>
                        <a:rPr lang="en-US" sz="2000" b="0" dirty="0" smtClean="0">
                          <a:solidFill>
                            <a:schemeClr val="tx2"/>
                          </a:solidFill>
                        </a:rPr>
                        <a:t>Brazil</a:t>
                      </a:r>
                      <a:endParaRPr lang="en-US" sz="2000" b="0" dirty="0">
                        <a:solidFill>
                          <a:schemeClr val="tx2"/>
                        </a:solidFill>
                      </a:endParaRPr>
                    </a:p>
                  </a:txBody>
                  <a:tcPr/>
                </a:tc>
                <a:extLst>
                  <a:ext uri="{0D108BD9-81ED-4DB2-BD59-A6C34878D82A}">
                    <a16:rowId xmlns:a16="http://schemas.microsoft.com/office/drawing/2014/main" val="10009"/>
                  </a:ext>
                </a:extLst>
              </a:tr>
              <a:tr h="370840">
                <a:tc>
                  <a:txBody>
                    <a:bodyPr/>
                    <a:lstStyle/>
                    <a:p>
                      <a:pPr algn="ctr"/>
                      <a:r>
                        <a:rPr lang="en-US" sz="2000" b="0" dirty="0" smtClean="0">
                          <a:solidFill>
                            <a:schemeClr val="tx2"/>
                          </a:solidFill>
                        </a:rPr>
                        <a:t>10</a:t>
                      </a:r>
                      <a:endParaRPr lang="en-US" sz="2000" b="0" dirty="0">
                        <a:solidFill>
                          <a:schemeClr val="tx2"/>
                        </a:solidFill>
                      </a:endParaRPr>
                    </a:p>
                  </a:txBody>
                  <a:tcPr/>
                </a:tc>
                <a:tc>
                  <a:txBody>
                    <a:bodyPr/>
                    <a:lstStyle/>
                    <a:p>
                      <a:pPr algn="ctr"/>
                      <a:r>
                        <a:rPr lang="en-US" sz="2000" b="0" dirty="0" smtClean="0">
                          <a:solidFill>
                            <a:schemeClr val="tx2"/>
                          </a:solidFill>
                        </a:rPr>
                        <a:t>18.7%</a:t>
                      </a:r>
                      <a:endParaRPr lang="en-US" sz="2000" b="0" dirty="0">
                        <a:solidFill>
                          <a:schemeClr val="tx2"/>
                        </a:solidFill>
                      </a:endParaRPr>
                    </a:p>
                  </a:txBody>
                  <a:tcPr/>
                </a:tc>
                <a:tc>
                  <a:txBody>
                    <a:bodyPr/>
                    <a:lstStyle/>
                    <a:p>
                      <a:r>
                        <a:rPr lang="en-US" sz="2000" b="0" dirty="0" smtClean="0">
                          <a:solidFill>
                            <a:schemeClr val="tx2"/>
                          </a:solidFill>
                        </a:rPr>
                        <a:t>Canada</a:t>
                      </a:r>
                      <a:endParaRPr lang="en-US" sz="2000" b="0" dirty="0">
                        <a:solidFill>
                          <a:schemeClr val="tx2"/>
                        </a:solidFill>
                      </a:endParaRPr>
                    </a:p>
                  </a:txBody>
                  <a:tcPr/>
                </a:tc>
                <a:extLst>
                  <a:ext uri="{0D108BD9-81ED-4DB2-BD59-A6C34878D82A}">
                    <a16:rowId xmlns:a16="http://schemas.microsoft.com/office/drawing/2014/main" val="10010"/>
                  </a:ext>
                </a:extLst>
              </a:tr>
            </a:tbl>
          </a:graphicData>
        </a:graphic>
      </p:graphicFrame>
      <p:sp>
        <p:nvSpPr>
          <p:cNvPr id="9" name="TextBox 8"/>
          <p:cNvSpPr txBox="1"/>
          <p:nvPr/>
        </p:nvSpPr>
        <p:spPr>
          <a:xfrm>
            <a:off x="1465118" y="3269072"/>
            <a:ext cx="2452255" cy="1018309"/>
          </a:xfrm>
          <a:prstGeom prst="rect">
            <a:avLst/>
          </a:prstGeom>
          <a:noFill/>
        </p:spPr>
        <p:txBody>
          <a:bodyPr wrap="square" lIns="182880" tIns="146304" rIns="182880" bIns="146304" rtlCol="0">
            <a:noAutofit/>
          </a:bodyPr>
          <a:lstStyle/>
          <a:p>
            <a:pPr marL="231775" indent="-231775">
              <a:spcAft>
                <a:spcPts val="600"/>
              </a:spcAft>
              <a:buSzPct val="70000"/>
              <a:buFont typeface="Wingdings 3" pitchFamily="18" charset="2"/>
              <a:buChar char="}"/>
            </a:pPr>
            <a:endParaRPr lang="en-US" sz="2400" spc="-70" dirty="0" smtClean="0">
              <a:gradFill>
                <a:gsLst>
                  <a:gs pos="2917">
                    <a:schemeClr val="tx1"/>
                  </a:gs>
                  <a:gs pos="30000">
                    <a:schemeClr val="tx1"/>
                  </a:gs>
                </a:gsLst>
                <a:lin ang="5400000" scaled="0"/>
              </a:gradFill>
            </a:endParaRPr>
          </a:p>
        </p:txBody>
      </p:sp>
      <p:sp>
        <p:nvSpPr>
          <p:cNvPr id="3" name="TextBox 2"/>
          <p:cNvSpPr txBox="1"/>
          <p:nvPr/>
        </p:nvSpPr>
        <p:spPr>
          <a:xfrm>
            <a:off x="10728960" y="5574632"/>
            <a:ext cx="1375523" cy="262551"/>
          </a:xfrm>
          <a:prstGeom prst="rect">
            <a:avLst/>
          </a:prstGeom>
          <a:noFill/>
        </p:spPr>
        <p:txBody>
          <a:bodyPr wrap="square" lIns="182880" tIns="146304" rIns="182880" bIns="146304" rtlCol="0" anchor="ctr">
            <a:noAutofit/>
          </a:bodyPr>
          <a:lstStyle/>
          <a:p>
            <a:pPr algn="r">
              <a:spcAft>
                <a:spcPts val="600"/>
              </a:spcAft>
              <a:buSzPct val="70000"/>
            </a:pPr>
            <a:r>
              <a:rPr lang="en-US" sz="1000" spc="-70" dirty="0" smtClean="0">
                <a:solidFill>
                  <a:schemeClr val="tx1">
                    <a:lumMod val="75000"/>
                  </a:schemeClr>
                </a:solidFill>
              </a:rPr>
              <a:t>Akamai, Aug. 2017</a:t>
            </a:r>
          </a:p>
        </p:txBody>
      </p:sp>
      <p:sp>
        <p:nvSpPr>
          <p:cNvPr id="4" name="AutoShape 2" descr="data:image/png;base64,iVBORw0KGgoAAAANSUhEUgAAAwwAAAHgCAYAAAAIZuqrAAAgAElEQVR4Xu3Zv6sm+FmH4ZNdxWjQGAQtdMXGIkos/Asi/sAIaRQkpAgWVrJYWcshpLPTwkKWFLHSSjEkrI29WIkSEYkosRIVQxSXYcZCkZCwwucUJw97X6edec77fa7nheFm3vfghwABAgQIECBAgAABAu8i8D4yBAgQIECAAAECBAgQeDcBweC7QYAAAQIECBAgQIDAuwoIBl8OAgQIECBAgAABAgQEg+8AAQIECBAgQIAAAQK7gP9h2M1MECBAgAABAgQIEMgICIbMqS1KgAABAgQIECBAYBcQDLuZCQIECBAgQIAAAQIZAcGQObVFCRAgQIAAAQIECOwCgmE3M0GAAAECBAgQIEAgIyAYMqe2KAECBAgQIECAAIFdQDDsZiYIECBAgAABAgQIZAQEQ+bUFiVAgAABAgQIECCwCwiG3cwEAQIECBAgQIAAgYyAYMic2qIECBAgQIAAAQIEdgHBsJuZIECAAAECBAgQIJAREAyZU1uUAAECBAgQIECAwC4gGHYzEwQIECBAgAABAgQyAoIhc2qLEiBAgAABAgQIENgFBMNuZoIAAQIECBAgQIBARkAwZE5tUQIECBAgQIAAAQK7gGDYzUwQIECAAAECBAgQyAgIhsypLUqAAAECBAgQIEBgFxAMu5kJAgQIECBAgAABAhkBwZA5tUUJECBAgAABAgQI7AKCYTczQYAAAQIECBAgQCAjIBgyp7YoAQIECBAgQIAAgV1AMOxmJggQIECAAAECBAhkBARD5tQWJUCAAAECBAgQILALCIbdzAQBAgQIECBAgACBjIBgyJzaogQIECBAgAABAgR2AcGwm5kgQIAAAQIECBAgkBEQDJlTW5QAAQIECBAgQIDALiAYdjMTBAgQIECAAAECBDICgiFzaosSIECAAAECBAgQ2AUEw25mggABAgQIECBAgEBGQDBkTm1RAgQIECBAgAABAruAYNjNTBAgQIAAAQIECBDICAiGzKktSoAAAQIECBAgQGAXEAy7mQkCBAgQIECAAAECGQHBkDm1RQkQIECAAAECBAjsAoJhNzNBgAABAgQIECBAICMgGDKntigBAgQIECBAgACBXUAw7GYmCBAgQIAAAQIECGQEBEPm1BYlQIAAAQIECBAgsAsIht3MBAECBAgQIECAAIGMgGDInNqiBAgQIECAAAECBHYBwbCbmSBAgAABAgQIECCQERAMmVNblAABAgQIECBAgMAuIBh2MxMECBAgQIAAAQIEMgKCIXNqixIgQIAAAQIECBDYBQTDbmaCAAECBAgQIECAQEZAMGRObVECBAgQIECAAAECu4Bg2M1MECBAgAABAgQIEMgICIbMqS1KgAABAgQIECBAYBcQDLuZCQIECBAgQIAAAQIZAcGQObVFCRAgQIAAAQIECOwCgmE3M0GAAAECBAgQIEAgIyAYMqe2KAECBAgQIECAAIFdQDDsZiYIECBAgAABAgQIZAQEQ+bUFiVAgAABAgQIECCwCwiG3cwEAQIECBAgQIAAgYyAYMic2qIECBAgQIAAAQIEdgHBsJuZIECAAAECBAgQIJAREAyZU1uUAAECBAgQIECAwC4gGHYzEwQIECBAgAABAgQyAoIhc2qLEiBAgAABAgQIENgFBMNuZoIAAQIECBAgQIBARkAwZE5tUQIECBAgQIAAAQK7gGDYzUwQIECAAAECBAgQyAgIhsypLUqAAAECBAgQIEBgFxAMu5kJAgQIECBAgAABAhkBwZA5tUUJECBAgAABAgQI7AKCYTczQYAAAQIECBAgQCAjIBgyp7YoAQIECBAgQIAAgV1AMOxmJggQIECAAAECBAhkBARD5tQWJUCAAAECBAgQILALCIbdzAQBAgQIECBAgACBjIBgyJzaogQIECBAgAABAgR2AcGwm5kgQIAAAQIECBAgkBEQDJlTW5QAAQIECBAgQIDALiAYdjMTBAgQIECAAAECBDICgiFzaosSIECAAAECBAgQ2AUEw25mggABAgQIECBAgEBGQDBkTm1RAgQIECBAgAABAruAYNjNTBAgQIAAAQIECBDICAiGzKktSoAAAQIECBAgQGAXEAy7mQkCBAgQIECAAAECGQHBkDm1RQkQIECAAAECBAjsAoJhNzNBgAABAgQIECBAICMgGDKntigBAgQIECBAgACBXUAw7GYmCBAgQIAAAQIECGQEBEPm1BYlQIAAAQIECBAgsAsIht3MBAECBAgQIECAAIGMgGDInNqiBAgQIECAAAECBHYBwbCbmSBAgAABAgQIECCQERAMmVNblAABAgQIECBAgMAuIBh2MxMECBAgQIAAAQIEMgKCIXNqixIgQIAAAQIECBDYBQTDbmaCAAECBAgQIECAQEZAMGRObVECBAgQIECAAAECu4Bg2M1MECBAgAABAgQIEMgICIbMqS1KgAABAgQIECBAYBcQDLuZCQIECBAgQIAAAQIZAcGQObVFCRAgQIAAAQIECOwCgmE3M0GAAAECBAgQIEAgIyAYMqe2KAECBAgQIECAAIFdQDDsZiYIECBAgAABAgQIZAQEQ+bUFiVAgAABAgQIECCwCwiG3cwEAQIECBAgQIAAgYyAYMic2qIECBAgQIAAAQIEdgHBsJuZIECAAAECBAgQIJAREAyZU1uUAAECBAgQIECAwC4gGHYzEwQIECBAgAABAgQyAoIhc2qLEiBAgAABAgQIENgFBMNuZoIAAQIECBAgQIBARkAwZE5tUQIECBAgQIAAAQK7gGDYzUwQIECAAAECBAgQyAgIhsypLUqAAAECBAgQIEBgFxAMu5kJAgQIECBAgAABAhkBwZA5tUUJECBAgAABAgQI7AKCYTczQYAAAQIECBAgQCAjIBgyp7YoAQIECBAgQIAAgV1AMOxmJggQIECAAAECBAhkBARD5tQWJUCAAAECBAgQILALCIbdzAQBAgQIECBAgACBjIBgyJzaogQIECBAgAABAgR2AcGwm5kgQIAAAQIECBAgkBEQDJlTW5QAAQIECBAgQIDALiAYdjMTBAgQIECAAAECBDICgiFzaosSIECAAAECBAgQ2AUEw25mggABAgQIECBAgEBGQDBkTm1RAgQIECBAgAABAruAYNjNTBAgQIAAAQIECBDICAiGzKktSoAAAQIECBAgQGAXEAy7mQkCBAgQIECAAAECGQHBkDm1RQkQIECAAAECBAjsAoJhNzNBgAABAgQIECBAICMgGDKntigBAgQIECBAgACBXUAw7GYmCBAgQIAAAQIECGQEBEPm1BYlQIAAAQIECBAgsAsIht3MBAECBAgQIECAAIGMgGDInNqiBAgQIECAAAECBHYBwbCbmSBAgAABAgQIECCQERAMmVNblAABAgQIECBAgMAuIBh2MxMECBAgQIAAAQIEMgKCIXNqixIgQIAAAQIECBDYBQTDbmaCAAECBAgQIECAQEZAMGRObVECBAgQIECAAAECu4Bg2M1MECBAgAABAgQIEMgICIbMqS1KgAABAgQIECBAYBcQDLuZCQIECBAgQIAAAQIZAcGQObVFCRAgQIAAAQIECOwCgmE3M0GAAAECBAgQIEAgIyAYMqe2KAECBAgQIECAAIFdQDDsZiYIECBAgAABAgQIZAQEQ+bUFiVAgAABAgQIECCwCwiG3cwEAQIECBAgQIAAgYyAYMic2qIECBAgQIAAAQIEdgHBsJuZIECAAAECBAgQIJAREAyZU1uUAAECBAgQIECAwC4gGHYzEwQIECBAgAABAgQyAoIhc2qLEiBAgAABAgQIENgFBMNuZoIAAQIECBAgQIBARkAwZE5tUQIECBAgQIAAAQK7gGDYzUwQIECAAAECBAgQyAgIhsypLUqAAAECBAgQIEBgFxAMu5kJAgQIECBAgAABAhkBwZA5tUUJECBAgAABAgQI7AKCYTczQYAAAQIECBAgQCAjIBgyp7YoAQIECBAgQIAAgV1AMOxmJggQIECAAAECBAhkBARD5tQWJUCAAAECBAgQILALCIbdzAQBAgQIECBAgACBjIBgyJzaogQIECBAgAABAgR2AcGwm5kgQIAAAQIECBAgkBEQDJlTW5QAAQIECBAgQIDALiAYdjMTBAgQIECAAAECBDICgiFzaosSIECAAAECBAgQ2AUEw25mggABAgQIECBAgEBGQDBkTm1RAgQIECBAgAABAruAYNjNTBAgQIAAAQIECBDICAiGzKktSoAAAQIECBAgQGAXEAy7mQkCBAgQIECAAAECGQHBkDm1RQkQIECAAAECBAjsAoJhNzNBgAABAgQIECBAICMgGDKntigBAgQIECBAgACBXUAw7GYmCBAgQIAAAQIECGQEBEPm1BYlQIAAAQIECBAgsAsIht3MBAECBAgQIECAAIGMgGDInNqiBAgQIECAAAECBHYBwbCbmSBAgAABAgQIECCQERAMmVNblAABAgQIECBAgMAuIBh2MxMECBAgQIAAAQIEMgKCIXNqixIgQIAAAQIECBDYBQTDbmaCAAECBAgQIECAQEZAMGRObVECBAgQIECAAAECu4Bg2M1MECBAgAABAgQIEMgICIbMqS1KgAABAgQIECBAYBcQDLuZCQIECBAgQIAAAQIZAcGQObVFCRAgQIAAAQIECOwCgmE3M0GAAAECBAgQIEAgIyAYMqe2KAECBAgQIECAAIFdQDDsZiYIECBAgAABAgQIZAQEQ+bUFiVAgAABAgQIECCwCwiG3cwEAQIECBAgQIAAgYyAYMic2qIECBAgQIAAAQIEdgHBsJuZIECAAAECBAgQIJAREAyZU1uUAAECBAgQIECAwC4gGHYzEwQIECBAgAABAgQyAoIhc2qLEiBAgAABAgQIENgFBMNuZoIAAQIECBAgQIBARkAwZE5tUQIECBAgQIAAAQK7gGDYzUwQIECAAAECBAgQyAgIhsypLUqAAAECBAgQIEBgFxAMu5kJAgQIECBAgAABAhkBwZA5tUUJECBAgAABAgQI7AKCYTczQYAAAQIECBAgQCAjIBgyp7YoAQIECBAgQIAAgV1AMOxmJggQIECAAAECBAhkBARD5tQWJUCAAAECBAgQILALCIbdzAQBAgQIECBAgACBjIBgyJzaogQIECBAgAABAgR2AcGwm5kgQIAAAQIECBAgkBEQDJlTW5QAAQIECBAgQIDALiAYdjMTBAgQIECAAAECBDICgiFzaosSIECAAAECBAgQ2AUEw25mggABAgQIECBAgEBGQDBkTm1RAgQIECBAgAABAruAYNjNTBAgQIAAAQIECBDICAiGzKktSoAAAQIECBAgQGAXEAy7mQkCBAgQIECAAAECGQHBkDm1RQkQIECAAAECBAjsAoJhNzNBgAABAgQIECBAICMgGDKntigBAgQIECBAgACBXUAw7GYmCBAgQIAAAQIECGQEBEPm1BYlQIAAAQIECBAgsAsIht3MBAECBAgQIECAAIGMgGDInNqiBAgQIECAAAECBHYBwbCbmSBAgAABAgQIECCQERAMmVNblAABAgQIECBAgMAuIBh2MxMECBAgQIAAAQIEMgKCIXNqixIgQIAAAQIECBDYBQTDbmaCAAECBAgQIECAQEZAMGRObVECBAgQIECAAAECu4Bg2M1MECBAgAABAgQIEMgICIbMqS1KgAABAgQIECBAYBcQDLuZCQIECBAgQIAAAQIZAcGQObVFCRAgQIAAAQIECOwCgmE3M0GAAAECBAgQIEAgIyAYMqe2KAECBAgQIECAAIFdQDDsZiYIECBAgAABAgQIZAQEQ+bUFiVAgAABAgQIECCwCwiG3cwEAQIECBAgQIAAgYyAYMic2qIECBAgQIAAAQIEdgHBsJuZIECAAAECBAgQIJAREAyZU1uUAAECBAgQIECAwC4gGHYzEwQIECBAgAABAgQyAoIhc2qLEiBAgAABAgQIENgFBMNuZoIAAQIECBAgQIBARkAwZE5tUQIECBAgQIAAAQK7gGDYzUwQIECAAAECBAgQyAgIhsypLUqAAAECBAgQIEBgFxAMu5kJAgQIECBAgAABAhkBwZA5tUUJECBAgAABAgQI7AKCYTczQYAAAQIECBAgQCAjIBgyp7YoAQIECBAgQIAAgV1AMOxmJggQIECAAAECBAhkBARD5tQWJUCAAAECBAgQILALCIbdzAQBAgQIECBAgACBjIBgyJzaogQIECBAgAABAgR2AcGwm5kgQIAAAQIECBAgkBEQDJlTW5QAAQIECBAgQIDALiAYdjMTBAgQIECAAAECBDICgiFzaosSIECAAAECBAgQ2AUEw25mggABAgQIECBAgEBGQDBkTm1RAgQIECBAgAABAruAYNjNTBAgQIAAAQIECBDICAiGzKktSoAAAQIECBAgQGAXEAy7mQkCBAgQIECAAAECGQHBkDm1RQkQIECAAAECBAjsAoJhNzNBgAABAgQIECBAICMgGDKntigBAgQIECBAgACBXUAw7GYmCBAgQIAAAQIECGQEBEPm1BYlQIAAAQIECBAgsAsIht3MBAECBAgQIECAAIGMgGDInNqiBAgQIECAAAECBHYBwbCbmSBAgAABAgQIECCQERAMmVNblAABAgQIECBAgMAuIBh2MxMECBAgQIAAAQIEMgKCIXNqixIgQIAAAQIECBDYBQTDbmaCAAECBAgQIECAQEZAMGRObVECBAgQIECAAAECu4Bg2M1MECBAgAABAgQIEMgICIbMqS1KgAABAgQIECBAYBcQDLuZCQIECBAgQIAAAQIZAcGQObVFCRAgQIAAAQIECOwCgmE3M0GAAAECBAgQIEAgIyAYMqe2KAECBAgQIECAAIFdQDDsZiYIECBAgAABAgQIZAQEQ+bUFiVAgAABAgQIECCwCwiG3cwEAQIECBAgQIAAgYyAYMic2qIECBAgQIAAAQIEdgHBsJuZIECAAAECBAgQIJAREAyZU1uUAAECBAgQIECAwC4gGHYzEwQIECBAgAABAgQyAoIhc2qLEiBAgAABAgQIENgFBMNuZoIAAQIECBAgQIBARkAwZE5tUQIECBAgQIAAAQK7gGDYzUwQIECAAAECBAgQyAgIhsypLUqAAAECBAgQIEBgFxAMu5kJAgQIECBAgAABAhkBwZA5tUUJECBAgAABAgQI7AKCYTczQYAAAQIECBAgQCAjIBgyp7YoAQIECBAgQIAAgV1AMOxmJggQIECAAAECBAhkBARD5tQWJUCAAAECBAgQILALCIbdzAQBAgQIECBAgACBjIBgyJzaogQIECBAgAABAgR2AcGwm5kgQIAAAQIECBAgkBEQDJlTW5QAAQIECBAgQIDALiAYdjMTBAgQIECAAAECBDICgiFzaosSIECAAAECBAgQ2AUEw25mggABAgQIECBAgEBGQDBkTm1RAgQIECBAgAABAruAYNjNTBAgQIAAAQIECBDICAiGzKktSoAAAQIECBAgQGAXEAy7mQkCBAgQIECAAAECGQHBkDm1RQkQIECAAAECBAjsAoJhNzNBgAABAgQIECBAICMgGDKntigBAgQIECBAgACBXUAw7GYmCBAgQIAAAQIECGQEBEPm1BYlQIAAAQIECBAgsAsIht3MBAECBAgQIECAAIGMgGDInNqiBAgQIECAAAECBHYBwbCbmSBAgAABAgQIECCQERAMmVNblAABAgQIECBAgMAuIBh2MxMECBAgQIAAAQIEMgKCIXNqixIgQIAAAQIECBDYBQTDbmaCAAECBAgQIECAQEZAMGRObVECBAgQIECAAAECu4Bg2M1MECBAgAABAgQIEMgICIbMqS1KgAABAgQIECBAYBcQDLuZCQIECBAgQIAAAQIZAcGQObVFCRAgQIAAAQIECOwCgmE3M0GAAAECBAgQIEAgIyAYMqe2KAECBAgQIECAAIFdQDDsZiYIECBAgAABAgQIZAQEQ+bUFiVAgAABAgQIECCwCwiG3cwEAQIECBAgQIAAgYyAYMic2qIECBAgQIAAAQIEdgHBsJuZIECAAAECBAgQIJAREAyZU1uUAAECBAgQIECAwC4gGHYzEwQIECBAgAABAgQyAoIhc2qLEiBAgAABAgQIENgFBMNuZoIAAQIECBAgQIBARkAwZE5tUQIECBAgQIAAAQK7gGDYzUwQIECAAAECBAgQyAgIhsypLUqAAAECBAgQIEBgFxAMu5kJAgQIECBAgAABAhkBwZA5tUUJECBAgAABAgQI7AKCYTczQYAAAQIECBAgQCAjIBgyp7YoAQIECBAgQIAAgV1AMOxmJggQIECAAAECBAhkBARD5tQWJUCAAAECBAgQILALCIbdzAQBAgQIECBAgACBjIBgyJzaogQIECBAgAABAgR2AcGwm5kgQIAAAQIECBAgkBEQDJlTW5QAAQIECBAgQIDALiAYdjMTBAgQIECAAAECBDICgiFzaosSIECAAAECBAgQ2AUEw25mggABAgQIECBAgEBGQDBkTm1RAgQIECBAgAABAruAYNjNTBAgQIAAAQIECBDICAiGzKktSoAAAQIECBAgQGAXEAy7mQkCBAgQIECAAAECGQHBkDm1RQkQIECAAAECBAjsAoJhNzNBgAABAgQIECBAICMgGDKntigBAgQIECBAgACBXUAw7GYmCBAgQIAAAQIECGQEBEPm1BYlQIAAAQIECBAgsAsIht3MBAECBAgQIECAAIGMgGDInNqiBAgQIECAAAECBHYBwbCbmSBAgAABAgQIECCQERAMmVNblAABAgQIECBAgMAuIBh2MxMECBAgQIAAAQIEMgKCIXNqixIgQIAAAQIECBDYBQTDbmaCAAECBAgQIECAQEZAMGRObVECBAgQIECAAAECu4Bg2M1MECBAgAABAgQIEMgICIbMqS1KgAABAgQIECBAYBcQDLuZCQIECBAgQIAAAQIZAcGQObVFCRAg8K0X+PU/+uJP/f07f/PLrx4evu37X/+Bt9/6xU/84bf+VV5AgAABAv+fgGDw/SBAgACBZxH42B/81u/86b/98ZsvXr34v8/76Ac/9id/9onf/PizPMCHECBAgMCTBATDk9gMESBAgMAq8MZnP/m1f3zny9/19XPf8/oHX/37r37xtfV3+fsECBAg8HwCguH5rH0SAQIE0gLf+Xs/8/I/X37tm/7d+bnv/qUPv/3J3/hSGsfyBAgQOCwgGA4fx9MIECDwXhL40Fsff+dfX/zzt3/TTm987/sffuEL//Ve2tUuBAgQeC8JCIb30jXtQoAAgcMCH/ncm2//5X/8xc9+/RN/9Dt+7K//9lfe+vHDz/Y0AgQI5AUEQ/4rAIAAAQLPJ/CR33/zt7/64qs//fDw6rUPvPaBP/+rT/3up57v030SAQIECDxFQDA8Rc0MAQIECBAgQIAAgYiAYIgc2poECBAgQIAAAQIEniIgGJ6iZoYAAQIECBAgQIBAREAwRA5tTQIECBAgQIAAAQJPERAMT1EzQ4AAAQIECBAgQCAiIBgih7YmAQIECBAgQIAAgacICIanqJkhQIAAAQIECBAgEBEQDJFDW5MAAQIECBAgQIDAUwQEw1PUzBAgQIAAAQIECBCICAiGyKGtSYAAAQIECBAgQOApAoLhKWpmCBAgQIAAAQIECEQEBEPk0NYkQIAAAQIECBAg8BQBwfAUNTMECBAgQIAAAQIEIgKCIXJoaxIgQOCKwJcfH3/k9RcvXv/hz3zm7668yTsIECBA4N0FBINvBwECBAg8i8A/PT7+5KuHh88+PDz8xP9+4D+8evny137o05/+/LM8wIcQIECAwJMEBMOT2AwRIECAwCrwlcfHLzw8PPz8N8x96QcfHz+8/i5/nwABAgSeT0AwPJ+1TyJAgEBa4CuPj//y8PDwoW9EePnw8H1v/M+f+SFAgACBgwKC4eBRPIkAAQIECBAgQIDAFQHBcOUS3kGAAAECBAgQIEDgoIBgOHgUTyJAgAABAgQIECBwRUAwXLmEdxAgQIAAAQIECBA4KCAYDh7FkwgQIECAAAECBAhcERAMVy7hHQQIECBAgAABAgQOCgiGg0fxJAIECBAgQIAAAQJXBATDlUt4BwECBAgQIECAAIGDAoLh4FE8iQABAgQIECBAgMAVAcFw5RLeQYAAAQIECBAgQOCggGA4eBRPIkCAAAECBAgQIHBFQDBcuYR3ECBAgAABAgQIEDgoIBgOHsWTCBAgQIAAAQIECFwREAxXLuEdBAgQIECAAAECBA4KCIaDR/EkAgQIECBAgAABAlcEBMOVS3gHAQIECBAgQIAAgYMCguHgUTyJAAECBAgQIECAwBUBwXDlEt5BgAABAgQIECBA4KCAYDh4FE8iQIAAAQIECBAgcEVAMFy5hHcQIECAAAECBAgQOCggGA4exZMIECBAgAABAgQIXBEQDFcu4R0ECBAgQIAAAQIEDgoIhoNH8SQCBAgQIECAAAECVwQEw5VLeAcBAgQIECBAgACBgwKC4eBRPIkAAQIECBAgQIDAFQHBcOUS3kGAAAECBAgQIEDgoIBgOHgUTyJAgAABAgQIECBwRUAwXLmEdxAgQIAAAQIECBA4KCAYDh7FkwgQIECAAAECBAhcERAMVy7hHQQIECBAgAABAgQOCgiGg0fxJAIECBAgQIAAAQJXBATDlUt4BwECBAgQIECAAIGDAoLh4FE8iQABAgQIECBAgMAVAcFw5RLeQYAAAQIECBAgQOCggGA4eBRPIkCAAAECBAgQIHBFQDBcuYR3ECBAgAABAgQIEDgoIBgOHsWTCBAgQIAAAQIECFwREAxXLuEdBAgQIECAAAECBA4KCIaDR/EkAgQIECBAgAABAlcEBMOVS3gHAQIECBAgQIAAgYMCguHgUTyJAAECBAgQIECAwBUBwXDlEt5BgAABAgQIECBA4KCAYDh4FE8iQIAAAQIECBAgcEVAMFy5hHcQIHD0hskAAAF2SURBVECAAAECBAgQOCggGA4exZMIECBAgAABAgQIXBEQDFcu4R0ECBAgQIAAAQIEDgoIhoNH8SQCBAgQIECAAAECVwQEw5VLeAcBAgQIECBAgACBgwKC4eBRPIkAAQIECBAgQIDAFQHBcOUS3kGAAAECBAgQIEDgoIBgOHgUTyJAgAABAgQIECBwRUAwXLmEdxAgQIAAAQIECBA4KCAYDh7FkwgQIECAAAECBAhcERAMVy7hHQQIECBAgAABAgQOCgiGg0fxJAIECBAgQIAAAQJXBATDlUt4BwECBAgQIECAAIGDAoLh4FE8iQABAgQIECBAgMAVAcFw5RLeQYAAAQIECBAgQOCggGA4eBRPIkCAAAECBAgQIHBFQDBcuYR3ECBAgAABAgQIEDgoIBgOHsWTCBAgQIAAAQIECFwREAxXLuEdBAgQIECAAAECBA4KCIaDR/EkAgQIECBAgAABAlcEBMOVS3gHAQIECBAgQIAAgYMC/w2/01jhFMG70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136131" y="1064769"/>
            <a:ext cx="5953048" cy="4557466"/>
            <a:chOff x="136131" y="1176529"/>
            <a:chExt cx="5953048" cy="4557466"/>
          </a:xfrm>
        </p:grpSpPr>
        <p:pic>
          <p:nvPicPr>
            <p:cNvPr id="18" name="Picture 17"/>
            <p:cNvPicPr>
              <a:picLocks noChangeAspect="1"/>
            </p:cNvPicPr>
            <p:nvPr/>
          </p:nvPicPr>
          <p:blipFill rotWithShape="1">
            <a:blip r:embed="rId3"/>
            <a:srcRect l="32527" t="37508" r="25000" b="19900"/>
            <a:stretch/>
          </p:blipFill>
          <p:spPr>
            <a:xfrm>
              <a:off x="136131" y="1176529"/>
              <a:ext cx="5953048" cy="4557466"/>
            </a:xfrm>
            <a:prstGeom prst="rect">
              <a:avLst/>
            </a:prstGeom>
          </p:spPr>
        </p:pic>
        <p:grpSp>
          <p:nvGrpSpPr>
            <p:cNvPr id="19" name="Group 18"/>
            <p:cNvGrpSpPr/>
            <p:nvPr/>
          </p:nvGrpSpPr>
          <p:grpSpPr>
            <a:xfrm>
              <a:off x="2150220" y="1725562"/>
              <a:ext cx="2586167" cy="2055328"/>
              <a:chOff x="1573399" y="2578153"/>
              <a:chExt cx="2586167" cy="2055328"/>
            </a:xfrm>
          </p:grpSpPr>
          <p:sp>
            <p:nvSpPr>
              <p:cNvPr id="15" name="TextBox 14"/>
              <p:cNvSpPr txBox="1"/>
              <p:nvPr/>
            </p:nvSpPr>
            <p:spPr>
              <a:xfrm>
                <a:off x="1573399" y="2578153"/>
                <a:ext cx="2235692" cy="516047"/>
              </a:xfrm>
              <a:prstGeom prst="rect">
                <a:avLst/>
              </a:prstGeom>
              <a:noFill/>
            </p:spPr>
            <p:txBody>
              <a:bodyPr wrap="square" lIns="182880" tIns="146304" rIns="182880" bIns="146304" rtlCol="0" anchor="ctr">
                <a:noAutofit/>
              </a:bodyPr>
              <a:lstStyle/>
              <a:p>
                <a:pPr>
                  <a:spcAft>
                    <a:spcPts val="600"/>
                  </a:spcAft>
                  <a:buSzPct val="70000"/>
                </a:pPr>
                <a:r>
                  <a:rPr lang="en-US" sz="2000" b="1" spc="-70" dirty="0" smtClean="0">
                    <a:gradFill>
                      <a:gsLst>
                        <a:gs pos="2917">
                          <a:schemeClr val="tx1"/>
                        </a:gs>
                        <a:gs pos="30000">
                          <a:schemeClr val="tx1"/>
                        </a:gs>
                      </a:gsLst>
                      <a:lin ang="5400000" scaled="0"/>
                    </a:gradFill>
                  </a:rPr>
                  <a:t>IPv4 Addresses Depleted</a:t>
                </a:r>
              </a:p>
            </p:txBody>
          </p:sp>
          <p:cxnSp>
            <p:nvCxnSpPr>
              <p:cNvPr id="17" name="Straight Arrow Connector 16"/>
              <p:cNvCxnSpPr/>
              <p:nvPr/>
            </p:nvCxnSpPr>
            <p:spPr>
              <a:xfrm>
                <a:off x="2957489" y="3020438"/>
                <a:ext cx="1202077" cy="1613043"/>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059636" y="2933497"/>
              <a:ext cx="1815938" cy="2332420"/>
              <a:chOff x="1059636" y="2933497"/>
              <a:chExt cx="1815938" cy="2332420"/>
            </a:xfrm>
          </p:grpSpPr>
          <p:cxnSp>
            <p:nvCxnSpPr>
              <p:cNvPr id="25" name="Straight Arrow Connector 24"/>
              <p:cNvCxnSpPr/>
              <p:nvPr/>
            </p:nvCxnSpPr>
            <p:spPr>
              <a:xfrm>
                <a:off x="2325757" y="4502428"/>
                <a:ext cx="549817" cy="763489"/>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6" name="Picture 6" descr="World IPv6 Lau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636" y="2933497"/>
                <a:ext cx="1443984" cy="172030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49" name="TextBox 2048"/>
          <p:cNvSpPr txBox="1"/>
          <p:nvPr/>
        </p:nvSpPr>
        <p:spPr>
          <a:xfrm>
            <a:off x="6473536" y="824948"/>
            <a:ext cx="5475577" cy="368037"/>
          </a:xfrm>
          <a:prstGeom prst="rect">
            <a:avLst/>
          </a:prstGeom>
          <a:noFill/>
        </p:spPr>
        <p:txBody>
          <a:bodyPr wrap="square" lIns="182880" tIns="146304" rIns="182880" bIns="146304" rtlCol="0" anchor="ctr">
            <a:noAutofit/>
          </a:bodyPr>
          <a:lstStyle/>
          <a:p>
            <a:pPr algn="ctr">
              <a:spcAft>
                <a:spcPts val="600"/>
              </a:spcAft>
              <a:buSzPct val="70000"/>
            </a:pPr>
            <a:r>
              <a:rPr lang="en-US" sz="2000" b="1" spc="-70" dirty="0" smtClean="0">
                <a:solidFill>
                  <a:schemeClr val="tx2"/>
                </a:solidFill>
              </a:rPr>
              <a:t>Percentage of IPv6 on Internet</a:t>
            </a:r>
          </a:p>
        </p:txBody>
      </p:sp>
      <p:sp>
        <p:nvSpPr>
          <p:cNvPr id="2052" name="TextBox 2051"/>
          <p:cNvSpPr txBox="1"/>
          <p:nvPr/>
        </p:nvSpPr>
        <p:spPr>
          <a:xfrm>
            <a:off x="5774432" y="2795461"/>
            <a:ext cx="1284270" cy="6798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82880" tIns="146304" rIns="182880" bIns="146304" rtlCol="0" anchor="ctr">
            <a:noAutofit/>
          </a:bodyPr>
          <a:lstStyle/>
          <a:p>
            <a:pPr algn="ctr">
              <a:spcAft>
                <a:spcPts val="600"/>
              </a:spcAft>
              <a:buSzPct val="70000"/>
            </a:pPr>
            <a:r>
              <a:rPr lang="en-US" sz="1800" spc="-70" dirty="0" smtClean="0">
                <a:solidFill>
                  <a:schemeClr val="bg1"/>
                </a:solidFill>
              </a:rPr>
              <a:t>Up 10% in 18 mo.</a:t>
            </a:r>
          </a:p>
        </p:txBody>
      </p:sp>
      <p:cxnSp>
        <p:nvCxnSpPr>
          <p:cNvPr id="2055" name="Straight Arrow Connector 2054"/>
          <p:cNvCxnSpPr/>
          <p:nvPr/>
        </p:nvCxnSpPr>
        <p:spPr>
          <a:xfrm flipV="1">
            <a:off x="7058702" y="2274031"/>
            <a:ext cx="328421" cy="541088"/>
          </a:xfrm>
          <a:prstGeom prst="straightConnector1">
            <a:avLst/>
          </a:prstGeom>
          <a:ln w="762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5701" y="5574632"/>
            <a:ext cx="2045959" cy="262551"/>
          </a:xfrm>
          <a:prstGeom prst="rect">
            <a:avLst/>
          </a:prstGeom>
          <a:noFill/>
        </p:spPr>
        <p:txBody>
          <a:bodyPr wrap="square" lIns="182880" tIns="146304" rIns="182880" bIns="146304" rtlCol="0" anchor="ctr">
            <a:noAutofit/>
          </a:bodyPr>
          <a:lstStyle/>
          <a:p>
            <a:pPr>
              <a:spcAft>
                <a:spcPts val="600"/>
              </a:spcAft>
              <a:buSzPct val="70000"/>
            </a:pPr>
            <a:r>
              <a:rPr lang="en-US" sz="1000" spc="-70" dirty="0" smtClean="0">
                <a:solidFill>
                  <a:schemeClr val="tx1">
                    <a:lumMod val="75000"/>
                  </a:schemeClr>
                </a:solidFill>
              </a:rPr>
              <a:t>Goggle, Oct. 2017</a:t>
            </a:r>
          </a:p>
        </p:txBody>
      </p:sp>
    </p:spTree>
    <p:extLst>
      <p:ext uri="{BB962C8B-B14F-4D97-AF65-F5344CB8AC3E}">
        <p14:creationId xmlns:p14="http://schemas.microsoft.com/office/powerpoint/2010/main" val="3516172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400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500"/>
                                        <p:tgtEl>
                                          <p:spTgt spid="2052"/>
                                        </p:tgtEl>
                                      </p:cBhvr>
                                    </p:animEffect>
                                  </p:childTnLst>
                                </p:cTn>
                              </p:par>
                            </p:childTnLst>
                          </p:cTn>
                        </p:par>
                        <p:par>
                          <p:cTn id="8" fill="hold">
                            <p:stCondLst>
                              <p:cond delay="4500"/>
                            </p:stCondLst>
                            <p:childTnLst>
                              <p:par>
                                <p:cTn id="9" presetID="22" presetClass="entr" presetSubtype="4" fill="hold" nodeType="after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wipe(down)">
                                      <p:cBhvr>
                                        <p:cTn id="11"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3" y="338083"/>
            <a:ext cx="9726702" cy="899665"/>
          </a:xfrm>
        </p:spPr>
        <p:txBody>
          <a:bodyPr/>
          <a:lstStyle/>
          <a:p>
            <a:r>
              <a:rPr lang="en-US" dirty="0" smtClean="0"/>
              <a:t>U.S. Government Mandate – All Federal Agencies</a:t>
            </a:r>
            <a:endParaRPr lang="en-US" dirty="0"/>
          </a:p>
        </p:txBody>
      </p:sp>
      <p:grpSp>
        <p:nvGrpSpPr>
          <p:cNvPr id="5" name="Group 4"/>
          <p:cNvGrpSpPr/>
          <p:nvPr/>
        </p:nvGrpSpPr>
        <p:grpSpPr>
          <a:xfrm>
            <a:off x="168559" y="1143000"/>
            <a:ext cx="7814461" cy="4661899"/>
            <a:chOff x="322669" y="1143000"/>
            <a:chExt cx="9525000" cy="5715000"/>
          </a:xfrm>
        </p:grpSpPr>
        <p:pic>
          <p:nvPicPr>
            <p:cNvPr id="3074" name="Picture 2" descr="https://usgv6-deploymon.antd.nist.gov/images/graphv6cf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69" y="1143000"/>
              <a:ext cx="47625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sgv6-deploymon.antd.nist.gov/images/graphdnscf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169" y="1143000"/>
              <a:ext cx="4762500" cy="5715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Table 5"/>
          <p:cNvGraphicFramePr>
            <a:graphicFrameLocks noGrp="1"/>
          </p:cNvGraphicFramePr>
          <p:nvPr>
            <p:extLst>
              <p:ext uri="{D42A27DB-BD31-4B8C-83A1-F6EECF244321}">
                <p14:modId xmlns:p14="http://schemas.microsoft.com/office/powerpoint/2010/main" val="2555525961"/>
              </p:ext>
            </p:extLst>
          </p:nvPr>
        </p:nvGraphicFramePr>
        <p:xfrm>
          <a:off x="2554620" y="5882210"/>
          <a:ext cx="3444042" cy="228600"/>
        </p:xfrm>
        <a:graphic>
          <a:graphicData uri="http://schemas.openxmlformats.org/drawingml/2006/table">
            <a:tbl>
              <a:tblPr/>
              <a:tblGrid>
                <a:gridCol w="1148014">
                  <a:extLst>
                    <a:ext uri="{9D8B030D-6E8A-4147-A177-3AD203B41FA5}">
                      <a16:colId xmlns:a16="http://schemas.microsoft.com/office/drawing/2014/main" val="20000"/>
                    </a:ext>
                  </a:extLst>
                </a:gridCol>
                <a:gridCol w="1148014">
                  <a:extLst>
                    <a:ext uri="{9D8B030D-6E8A-4147-A177-3AD203B41FA5}">
                      <a16:colId xmlns:a16="http://schemas.microsoft.com/office/drawing/2014/main" val="20001"/>
                    </a:ext>
                  </a:extLst>
                </a:gridCol>
                <a:gridCol w="1148014">
                  <a:extLst>
                    <a:ext uri="{9D8B030D-6E8A-4147-A177-3AD203B41FA5}">
                      <a16:colId xmlns:a16="http://schemas.microsoft.com/office/drawing/2014/main" val="20002"/>
                    </a:ext>
                  </a:extLst>
                </a:gridCol>
              </a:tblGrid>
              <a:tr h="0">
                <a:tc>
                  <a:txBody>
                    <a:bodyPr/>
                    <a:lstStyle/>
                    <a:p>
                      <a:pPr algn="ctr"/>
                      <a:r>
                        <a:rPr lang="en-US" b="1" dirty="0">
                          <a:solidFill>
                            <a:schemeClr val="bg1"/>
                          </a:solidFill>
                        </a:rPr>
                        <a:t>Operational</a:t>
                      </a:r>
                    </a:p>
                  </a:txBody>
                  <a:tcPr marL="0" marR="0" marT="0" marB="0" anchor="ctr">
                    <a:lnL>
                      <a:noFill/>
                    </a:lnL>
                    <a:lnR>
                      <a:noFill/>
                    </a:lnR>
                    <a:lnT>
                      <a:noFill/>
                    </a:lnT>
                    <a:lnB>
                      <a:noFill/>
                    </a:lnB>
                    <a:solidFill>
                      <a:srgbClr val="007000"/>
                    </a:solidFill>
                  </a:tcPr>
                </a:tc>
                <a:tc>
                  <a:txBody>
                    <a:bodyPr/>
                    <a:lstStyle/>
                    <a:p>
                      <a:pPr algn="ctr"/>
                      <a:r>
                        <a:rPr lang="en-US" b="1" dirty="0">
                          <a:solidFill>
                            <a:schemeClr val="tx2"/>
                          </a:solidFill>
                        </a:rPr>
                        <a:t>In Progress</a:t>
                      </a:r>
                    </a:p>
                  </a:txBody>
                  <a:tcPr marL="0" marR="0" marT="0" marB="0" anchor="ctr">
                    <a:lnL>
                      <a:noFill/>
                    </a:lnL>
                    <a:lnR>
                      <a:noFill/>
                    </a:lnR>
                    <a:lnT>
                      <a:noFill/>
                    </a:lnT>
                    <a:lnB>
                      <a:noFill/>
                    </a:lnB>
                    <a:solidFill>
                      <a:srgbClr val="FFFF00"/>
                    </a:solidFill>
                  </a:tcPr>
                </a:tc>
                <a:tc>
                  <a:txBody>
                    <a:bodyPr/>
                    <a:lstStyle/>
                    <a:p>
                      <a:pPr algn="ctr"/>
                      <a:r>
                        <a:rPr lang="en-US" b="1" dirty="0">
                          <a:solidFill>
                            <a:schemeClr val="bg1"/>
                          </a:solidFill>
                        </a:rPr>
                        <a:t>No Progress</a:t>
                      </a:r>
                    </a:p>
                  </a:txBody>
                  <a:tcPr marL="0" marR="0" marT="0" marB="0" anchor="ctr">
                    <a:lnL>
                      <a:noFill/>
                    </a:lnL>
                    <a:lnR>
                      <a:noFill/>
                    </a:lnR>
                    <a:lnT>
                      <a:noFill/>
                    </a:lnT>
                    <a:lnB>
                      <a:noFill/>
                    </a:lnB>
                    <a:solidFill>
                      <a:srgbClr val="B10000"/>
                    </a:solidFill>
                  </a:tcPr>
                </a:tc>
                <a:extLst>
                  <a:ext uri="{0D108BD9-81ED-4DB2-BD59-A6C34878D82A}">
                    <a16:rowId xmlns:a16="http://schemas.microsoft.com/office/drawing/2014/main" val="10000"/>
                  </a:ext>
                </a:extLst>
              </a:tr>
            </a:tbl>
          </a:graphicData>
        </a:graphic>
      </p:graphicFrame>
      <p:sp>
        <p:nvSpPr>
          <p:cNvPr id="7" name="Rectangle 5"/>
          <p:cNvSpPr>
            <a:spLocks noChangeArrowheads="1"/>
          </p:cNvSpPr>
          <p:nvPr/>
        </p:nvSpPr>
        <p:spPr bwMode="auto">
          <a:xfrm>
            <a:off x="2685460" y="62014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Content Placeholder 3"/>
          <p:cNvSpPr>
            <a:spLocks noGrp="1"/>
          </p:cNvSpPr>
          <p:nvPr>
            <p:ph sz="quarter" idx="11"/>
          </p:nvPr>
        </p:nvSpPr>
        <p:spPr>
          <a:xfrm>
            <a:off x="8067713" y="1469207"/>
            <a:ext cx="3982449" cy="3986253"/>
          </a:xfrm>
        </p:spPr>
        <p:txBody>
          <a:bodyPr/>
          <a:lstStyle/>
          <a:p>
            <a:pPr marL="457200" indent="-457200">
              <a:spcBef>
                <a:spcPts val="600"/>
              </a:spcBef>
              <a:spcAft>
                <a:spcPts val="600"/>
              </a:spcAft>
              <a:buFont typeface="Arial" panose="020B0604020202020204" pitchFamily="34" charset="0"/>
              <a:buChar char="•"/>
            </a:pPr>
            <a:r>
              <a:rPr lang="en-US" sz="3200" dirty="0" smtClean="0"/>
              <a:t>Federal Mandate In progress for 10+ yrs.</a:t>
            </a:r>
          </a:p>
          <a:p>
            <a:pPr marL="457200" indent="-457200">
              <a:spcBef>
                <a:spcPts val="600"/>
              </a:spcBef>
              <a:spcAft>
                <a:spcPts val="600"/>
              </a:spcAft>
              <a:buFont typeface="Arial" panose="020B0604020202020204" pitchFamily="34" charset="0"/>
              <a:buChar char="•"/>
            </a:pPr>
            <a:r>
              <a:rPr lang="en-US" sz="3200" dirty="0" smtClean="0"/>
              <a:t>Most external sites IPv6</a:t>
            </a:r>
          </a:p>
          <a:p>
            <a:pPr marL="457200" indent="-457200">
              <a:spcBef>
                <a:spcPts val="600"/>
              </a:spcBef>
              <a:spcAft>
                <a:spcPts val="600"/>
              </a:spcAft>
              <a:buFont typeface="Arial" panose="020B0604020202020204" pitchFamily="34" charset="0"/>
              <a:buChar char="•"/>
            </a:pPr>
            <a:r>
              <a:rPr lang="en-US" sz="3200" dirty="0" smtClean="0"/>
              <a:t>Internal network conversions in progress</a:t>
            </a:r>
          </a:p>
        </p:txBody>
      </p:sp>
    </p:spTree>
    <p:extLst>
      <p:ext uri="{BB962C8B-B14F-4D97-AF65-F5344CB8AC3E}">
        <p14:creationId xmlns:p14="http://schemas.microsoft.com/office/powerpoint/2010/main" val="39455974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3" y="338083"/>
            <a:ext cx="10166456" cy="899665"/>
          </a:xfrm>
        </p:spPr>
        <p:txBody>
          <a:bodyPr/>
          <a:lstStyle/>
          <a:p>
            <a:r>
              <a:rPr lang="en-US" dirty="0" smtClean="0"/>
              <a:t>Time to Stop Kicking the Can – Running Out of Road</a:t>
            </a:r>
            <a:endParaRPr lang="en-US" dirty="0"/>
          </a:p>
        </p:txBody>
      </p:sp>
      <p:sp>
        <p:nvSpPr>
          <p:cNvPr id="17" name="Content Placeholder 3"/>
          <p:cNvSpPr>
            <a:spLocks noGrp="1"/>
          </p:cNvSpPr>
          <p:nvPr>
            <p:ph sz="quarter" idx="11"/>
          </p:nvPr>
        </p:nvSpPr>
        <p:spPr>
          <a:xfrm>
            <a:off x="4866766" y="1118423"/>
            <a:ext cx="7183398" cy="4713417"/>
          </a:xfrm>
        </p:spPr>
        <p:txBody>
          <a:bodyPr/>
          <a:lstStyle/>
          <a:p>
            <a:pPr marL="457200" indent="-457200">
              <a:spcBef>
                <a:spcPts val="1200"/>
              </a:spcBef>
              <a:spcAft>
                <a:spcPts val="600"/>
              </a:spcAft>
              <a:buFont typeface="Arial" panose="020B0604020202020204" pitchFamily="34" charset="0"/>
              <a:buChar char="•"/>
            </a:pPr>
            <a:r>
              <a:rPr lang="en-US" sz="2600" dirty="0" smtClean="0"/>
              <a:t>OCIO Proposed Policy - 2025 deadline to complete IPv6 migrations</a:t>
            </a:r>
          </a:p>
          <a:p>
            <a:pPr marL="457200" indent="-457200">
              <a:spcBef>
                <a:spcPts val="1200"/>
              </a:spcBef>
              <a:buFont typeface="Arial" panose="020B0604020202020204" pitchFamily="34" charset="0"/>
              <a:buChar char="•"/>
            </a:pPr>
            <a:r>
              <a:rPr lang="en-US" sz="2600" dirty="0" smtClean="0"/>
              <a:t>WaTech completes Phase 1 in October 2017</a:t>
            </a:r>
          </a:p>
          <a:p>
            <a:pPr marL="938289" lvl="1" indent="-457200">
              <a:spcBef>
                <a:spcPts val="600"/>
              </a:spcBef>
              <a:buFont typeface="Arial" panose="020B0604020202020204" pitchFamily="34" charset="0"/>
              <a:buChar char="•"/>
            </a:pPr>
            <a:r>
              <a:rPr lang="en-US" sz="2400" dirty="0" smtClean="0"/>
              <a:t>Assessment of WaTech IT assets, i.e. hardware, software, biz applications</a:t>
            </a:r>
          </a:p>
          <a:p>
            <a:pPr marL="938289" lvl="1" indent="-457200">
              <a:spcBef>
                <a:spcPts val="600"/>
              </a:spcBef>
              <a:buFont typeface="Arial" panose="020B0604020202020204" pitchFamily="34" charset="0"/>
              <a:buChar char="•"/>
            </a:pPr>
            <a:r>
              <a:rPr lang="en-US" sz="2400" dirty="0"/>
              <a:t>Massive IPv6 address block acquired for State</a:t>
            </a:r>
          </a:p>
          <a:p>
            <a:pPr marL="938289" lvl="1" indent="-457200">
              <a:spcBef>
                <a:spcPts val="600"/>
              </a:spcBef>
              <a:buFont typeface="Arial" panose="020B0604020202020204" pitchFamily="34" charset="0"/>
              <a:buChar char="•"/>
            </a:pPr>
            <a:r>
              <a:rPr lang="en-US" sz="2400" dirty="0" smtClean="0"/>
              <a:t>Supplemental Decision Package submitted</a:t>
            </a:r>
          </a:p>
          <a:p>
            <a:pPr marL="457200" indent="-457200">
              <a:spcBef>
                <a:spcPts val="1200"/>
              </a:spcBef>
              <a:buFont typeface="Arial" panose="020B0604020202020204" pitchFamily="34" charset="0"/>
              <a:buChar char="•"/>
            </a:pPr>
            <a:r>
              <a:rPr lang="en-US" sz="2600" dirty="0"/>
              <a:t>Agencies should start planning NOW: </a:t>
            </a:r>
          </a:p>
          <a:p>
            <a:pPr marL="938289" lvl="1" indent="-457200">
              <a:spcBef>
                <a:spcPts val="600"/>
              </a:spcBef>
              <a:buFont typeface="Arial" panose="020B0604020202020204" pitchFamily="34" charset="0"/>
              <a:buChar char="•"/>
            </a:pPr>
            <a:r>
              <a:rPr lang="en-US" sz="2400" dirty="0"/>
              <a:t>Participate in OCIO multi-agency workgroups</a:t>
            </a:r>
          </a:p>
          <a:p>
            <a:pPr marL="938289" lvl="1" indent="-457200">
              <a:spcBef>
                <a:spcPts val="600"/>
              </a:spcBef>
              <a:buFont typeface="Arial" panose="020B0604020202020204" pitchFamily="34" charset="0"/>
              <a:buChar char="•"/>
            </a:pPr>
            <a:r>
              <a:rPr lang="en-US" sz="2400" dirty="0"/>
              <a:t>Assess </a:t>
            </a:r>
            <a:r>
              <a:rPr lang="en-US" sz="2400" u="sng" dirty="0"/>
              <a:t>all</a:t>
            </a:r>
            <a:r>
              <a:rPr lang="en-US" sz="2400" dirty="0"/>
              <a:t> IT assets for IPv6 </a:t>
            </a:r>
            <a:r>
              <a:rPr lang="en-US" sz="2400" dirty="0" smtClean="0"/>
              <a:t>compatibility</a:t>
            </a:r>
          </a:p>
          <a:p>
            <a:pPr marL="938289" lvl="1" indent="-457200">
              <a:spcBef>
                <a:spcPts val="600"/>
              </a:spcBef>
              <a:buFont typeface="Arial" panose="020B0604020202020204" pitchFamily="34" charset="0"/>
              <a:buChar char="•"/>
            </a:pPr>
            <a:r>
              <a:rPr lang="en-US" sz="2400" dirty="0" smtClean="0"/>
              <a:t>Specify IPv6 compatibility in all procurements</a:t>
            </a:r>
          </a:p>
        </p:txBody>
      </p:sp>
      <p:pic>
        <p:nvPicPr>
          <p:cNvPr id="19" name="Content Placeholder 4"/>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4112" t="-5276" r="5295" b="1"/>
          <a:stretch/>
        </p:blipFill>
        <p:spPr>
          <a:xfrm>
            <a:off x="10161" y="1097280"/>
            <a:ext cx="4450080" cy="4453894"/>
          </a:xfrm>
        </p:spPr>
      </p:pic>
      <p:sp>
        <p:nvSpPr>
          <p:cNvPr id="20" name="TextBox 19"/>
          <p:cNvSpPr txBox="1"/>
          <p:nvPr/>
        </p:nvSpPr>
        <p:spPr>
          <a:xfrm>
            <a:off x="1807049" y="1057463"/>
            <a:ext cx="914400" cy="914400"/>
          </a:xfrm>
          <a:prstGeom prst="rect">
            <a:avLst/>
          </a:prstGeom>
          <a:noFill/>
        </p:spPr>
        <p:txBody>
          <a:bodyPr wrap="none" lIns="182880" tIns="146304" rIns="182880" bIns="146304" rtlCol="0">
            <a:noAutofit/>
          </a:bodyPr>
          <a:lstStyle/>
          <a:p>
            <a:pPr marL="231775" indent="-231775">
              <a:spcAft>
                <a:spcPts val="600"/>
              </a:spcAft>
              <a:buSzPct val="70000"/>
              <a:buFont typeface="Wingdings 3" pitchFamily="18" charset="2"/>
              <a:buChar char="}"/>
            </a:pPr>
            <a:endParaRPr lang="en-US" sz="2400" spc="-70" dirty="0" smtClean="0">
              <a:gradFill>
                <a:gsLst>
                  <a:gs pos="2917">
                    <a:schemeClr val="tx1"/>
                  </a:gs>
                  <a:gs pos="30000">
                    <a:schemeClr val="tx1"/>
                  </a:gs>
                </a:gsLst>
                <a:lin ang="5400000" scaled="0"/>
              </a:gradFill>
            </a:endParaRPr>
          </a:p>
        </p:txBody>
      </p:sp>
      <p:sp>
        <p:nvSpPr>
          <p:cNvPr id="23" name="TextBox 22"/>
          <p:cNvSpPr txBox="1"/>
          <p:nvPr/>
        </p:nvSpPr>
        <p:spPr>
          <a:xfrm rot="1862386">
            <a:off x="2139628" y="1342316"/>
            <a:ext cx="593295" cy="231574"/>
          </a:xfrm>
          <a:prstGeom prst="rect">
            <a:avLst/>
          </a:prstGeom>
          <a:noFill/>
        </p:spPr>
        <p:txBody>
          <a:bodyPr wrap="none" lIns="182880" tIns="146304" rIns="182880" bIns="146304" rtlCol="0" anchor="ctr">
            <a:noAutofit/>
          </a:bodyPr>
          <a:lstStyle/>
          <a:p>
            <a:pPr algn="ctr">
              <a:spcAft>
                <a:spcPts val="600"/>
              </a:spcAft>
              <a:buSzPct val="70000"/>
            </a:pPr>
            <a:r>
              <a:rPr lang="en-US" sz="1200" spc="-70" dirty="0" smtClean="0">
                <a:gradFill>
                  <a:gsLst>
                    <a:gs pos="2917">
                      <a:schemeClr val="tx1"/>
                    </a:gs>
                    <a:gs pos="30000">
                      <a:schemeClr val="tx1"/>
                    </a:gs>
                  </a:gsLst>
                  <a:lin ang="5400000" scaled="0"/>
                </a:gradFill>
              </a:rPr>
              <a:t>NAT</a:t>
            </a:r>
          </a:p>
        </p:txBody>
      </p:sp>
      <p:sp>
        <p:nvSpPr>
          <p:cNvPr id="24" name="TextBox 23"/>
          <p:cNvSpPr txBox="1"/>
          <p:nvPr/>
        </p:nvSpPr>
        <p:spPr>
          <a:xfrm rot="20396539">
            <a:off x="2231578" y="1615189"/>
            <a:ext cx="715758" cy="231574"/>
          </a:xfrm>
          <a:prstGeom prst="rect">
            <a:avLst/>
          </a:prstGeom>
          <a:noFill/>
        </p:spPr>
        <p:txBody>
          <a:bodyPr wrap="none" lIns="182880" tIns="146304" rIns="182880" bIns="146304" rtlCol="0" anchor="ctr">
            <a:noAutofit/>
          </a:bodyPr>
          <a:lstStyle/>
          <a:p>
            <a:pPr algn="ctr">
              <a:spcAft>
                <a:spcPts val="600"/>
              </a:spcAft>
              <a:buSzPct val="70000"/>
            </a:pPr>
            <a:r>
              <a:rPr lang="en-US" sz="1200" spc="-70" dirty="0" smtClean="0">
                <a:gradFill>
                  <a:gsLst>
                    <a:gs pos="2917">
                      <a:schemeClr val="tx1"/>
                    </a:gs>
                    <a:gs pos="30000">
                      <a:schemeClr val="tx1"/>
                    </a:gs>
                  </a:gsLst>
                  <a:lin ang="5400000" scaled="0"/>
                </a:gradFill>
              </a:rPr>
              <a:t>Proxies</a:t>
            </a:r>
          </a:p>
        </p:txBody>
      </p:sp>
      <p:sp>
        <p:nvSpPr>
          <p:cNvPr id="25" name="TextBox 24"/>
          <p:cNvSpPr txBox="1"/>
          <p:nvPr/>
        </p:nvSpPr>
        <p:spPr>
          <a:xfrm>
            <a:off x="1497260" y="1059117"/>
            <a:ext cx="1305015" cy="269752"/>
          </a:xfrm>
          <a:prstGeom prst="rect">
            <a:avLst/>
          </a:prstGeom>
          <a:noFill/>
        </p:spPr>
        <p:txBody>
          <a:bodyPr wrap="none" lIns="182880" tIns="146304" rIns="182880" bIns="146304" rtlCol="0" anchor="ctr">
            <a:noAutofit/>
          </a:bodyPr>
          <a:lstStyle/>
          <a:p>
            <a:pPr algn="ctr">
              <a:spcAft>
                <a:spcPts val="600"/>
              </a:spcAft>
              <a:buSzPct val="70000"/>
            </a:pPr>
            <a:r>
              <a:rPr lang="en-US" sz="1200" spc="-70" dirty="0" smtClean="0">
                <a:gradFill>
                  <a:gsLst>
                    <a:gs pos="2917">
                      <a:schemeClr val="tx1"/>
                    </a:gs>
                    <a:gs pos="30000">
                      <a:schemeClr val="tx1"/>
                    </a:gs>
                  </a:gsLst>
                  <a:lin ang="5400000" scaled="0"/>
                </a:gradFill>
              </a:rPr>
              <a:t>Private Addressing</a:t>
            </a:r>
          </a:p>
        </p:txBody>
      </p:sp>
      <p:sp>
        <p:nvSpPr>
          <p:cNvPr id="26" name="TextBox 25"/>
          <p:cNvSpPr txBox="1"/>
          <p:nvPr/>
        </p:nvSpPr>
        <p:spPr>
          <a:xfrm rot="19951980">
            <a:off x="1181267" y="1371495"/>
            <a:ext cx="715758" cy="231574"/>
          </a:xfrm>
          <a:prstGeom prst="rect">
            <a:avLst/>
          </a:prstGeom>
          <a:noFill/>
        </p:spPr>
        <p:txBody>
          <a:bodyPr wrap="none" lIns="182880" tIns="146304" rIns="182880" bIns="146304" rtlCol="0" anchor="ctr">
            <a:noAutofit/>
          </a:bodyPr>
          <a:lstStyle/>
          <a:p>
            <a:pPr algn="ctr">
              <a:spcAft>
                <a:spcPts val="600"/>
              </a:spcAft>
              <a:buSzPct val="70000"/>
            </a:pPr>
            <a:r>
              <a:rPr lang="en-US" sz="1200" spc="-70" dirty="0" smtClean="0">
                <a:gradFill>
                  <a:gsLst>
                    <a:gs pos="2917">
                      <a:schemeClr val="tx1"/>
                    </a:gs>
                    <a:gs pos="30000">
                      <a:schemeClr val="tx1"/>
                    </a:gs>
                  </a:gsLst>
                  <a:lin ang="5400000" scaled="0"/>
                </a:gradFill>
              </a:rPr>
              <a:t>Gateways</a:t>
            </a:r>
          </a:p>
        </p:txBody>
      </p:sp>
    </p:spTree>
    <p:extLst>
      <p:ext uri="{BB962C8B-B14F-4D97-AF65-F5344CB8AC3E}">
        <p14:creationId xmlns:p14="http://schemas.microsoft.com/office/powerpoint/2010/main" val="15690271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2" y="338083"/>
            <a:ext cx="9418477" cy="899665"/>
          </a:xfrm>
        </p:spPr>
        <p:txBody>
          <a:bodyPr/>
          <a:lstStyle/>
          <a:p>
            <a:r>
              <a:rPr lang="en-US" dirty="0" smtClean="0"/>
              <a:t>WaTech DP - Next Step to Prepare SGN for Migration</a:t>
            </a:r>
            <a:endParaRPr lang="en-US" dirty="0"/>
          </a:p>
        </p:txBody>
      </p:sp>
      <p:sp>
        <p:nvSpPr>
          <p:cNvPr id="3" name="Content Placeholder 2"/>
          <p:cNvSpPr>
            <a:spLocks noGrp="1"/>
          </p:cNvSpPr>
          <p:nvPr>
            <p:ph sz="quarter" idx="10"/>
          </p:nvPr>
        </p:nvSpPr>
        <p:spPr>
          <a:xfrm>
            <a:off x="527050" y="1222623"/>
            <a:ext cx="11360149" cy="4191856"/>
          </a:xfrm>
        </p:spPr>
        <p:txBody>
          <a:bodyPr/>
          <a:lstStyle/>
          <a:p>
            <a:pPr marL="342900" indent="-342900">
              <a:spcBef>
                <a:spcPts val="1200"/>
              </a:spcBef>
              <a:buFont typeface="Arial" panose="020B0604020202020204" pitchFamily="34" charset="0"/>
              <a:buChar char="•"/>
            </a:pPr>
            <a:r>
              <a:rPr lang="en-US" sz="2800" dirty="0" smtClean="0"/>
              <a:t>2018 Supplemental Budget Request - $1.442 Million and 1 FTE</a:t>
            </a:r>
          </a:p>
          <a:p>
            <a:pPr marL="938289" lvl="1" indent="-457200">
              <a:spcBef>
                <a:spcPts val="1200"/>
              </a:spcBef>
              <a:buFont typeface="Arial" panose="020B0604020202020204" pitchFamily="34" charset="0"/>
              <a:buChar char="•"/>
            </a:pPr>
            <a:r>
              <a:rPr lang="en-US" sz="2800" dirty="0" smtClean="0">
                <a:solidFill>
                  <a:srgbClr val="002060"/>
                </a:solidFill>
              </a:rPr>
              <a:t>Provide each agency with a large block of IPv6 addresses to begin planning and testing</a:t>
            </a:r>
            <a:endParaRPr lang="en-US" sz="2800" dirty="0">
              <a:solidFill>
                <a:srgbClr val="002060"/>
              </a:solidFill>
            </a:endParaRPr>
          </a:p>
          <a:p>
            <a:pPr marL="938289" lvl="1" indent="-457200">
              <a:spcBef>
                <a:spcPts val="1200"/>
              </a:spcBef>
              <a:buFont typeface="Arial" panose="020B0604020202020204" pitchFamily="34" charset="0"/>
              <a:buChar char="•"/>
            </a:pPr>
            <a:r>
              <a:rPr lang="en-US" sz="2800" dirty="0" smtClean="0">
                <a:solidFill>
                  <a:srgbClr val="002060"/>
                </a:solidFill>
              </a:rPr>
              <a:t>Implement an enterprise IPv6 address management platform (IPAM)</a:t>
            </a:r>
          </a:p>
          <a:p>
            <a:pPr marL="938289" lvl="1" indent="-457200">
              <a:spcBef>
                <a:spcPts val="1200"/>
              </a:spcBef>
              <a:buFont typeface="Arial" panose="020B0604020202020204" pitchFamily="34" charset="0"/>
              <a:buChar char="•"/>
            </a:pPr>
            <a:r>
              <a:rPr lang="en-US" sz="2800" dirty="0" smtClean="0">
                <a:solidFill>
                  <a:srgbClr val="002060"/>
                </a:solidFill>
              </a:rPr>
              <a:t>Equip an IPv6 test environment</a:t>
            </a:r>
            <a:endParaRPr lang="en-US" sz="2800" dirty="0">
              <a:solidFill>
                <a:srgbClr val="002060"/>
              </a:solidFill>
            </a:endParaRPr>
          </a:p>
          <a:p>
            <a:pPr marL="938289" lvl="1" indent="-457200">
              <a:spcBef>
                <a:spcPts val="1200"/>
              </a:spcBef>
              <a:buFont typeface="Arial" panose="020B0604020202020204" pitchFamily="34" charset="0"/>
              <a:buChar char="•"/>
            </a:pPr>
            <a:r>
              <a:rPr lang="en-US" sz="2800" dirty="0" smtClean="0">
                <a:solidFill>
                  <a:srgbClr val="002060"/>
                </a:solidFill>
              </a:rPr>
              <a:t>Contract an IPv6 consultant / project manager</a:t>
            </a:r>
            <a:endParaRPr lang="en-US" sz="2800" dirty="0">
              <a:solidFill>
                <a:srgbClr val="002060"/>
              </a:solidFill>
            </a:endParaRPr>
          </a:p>
          <a:p>
            <a:pPr marL="938289" lvl="1" indent="-457200">
              <a:spcBef>
                <a:spcPts val="1200"/>
              </a:spcBef>
              <a:buFont typeface="Arial" panose="020B0604020202020204" pitchFamily="34" charset="0"/>
              <a:buChar char="•"/>
            </a:pPr>
            <a:r>
              <a:rPr lang="en-US" sz="2800" dirty="0" smtClean="0">
                <a:solidFill>
                  <a:srgbClr val="002060"/>
                </a:solidFill>
              </a:rPr>
              <a:t>Develop IPv6 deployment and security plan for SGN</a:t>
            </a:r>
          </a:p>
          <a:p>
            <a:pPr marL="938289" lvl="1" indent="-457200">
              <a:spcBef>
                <a:spcPts val="1200"/>
              </a:spcBef>
              <a:buFont typeface="Arial" panose="020B0604020202020204" pitchFamily="34" charset="0"/>
              <a:buChar char="•"/>
            </a:pPr>
            <a:r>
              <a:rPr lang="en-US" sz="2800" dirty="0" smtClean="0">
                <a:solidFill>
                  <a:srgbClr val="002060"/>
                </a:solidFill>
              </a:rPr>
              <a:t>Continue collaboration with OCIO multi-agency IPv6 workgroup</a:t>
            </a:r>
            <a:endParaRPr lang="en-US" dirty="0"/>
          </a:p>
        </p:txBody>
      </p:sp>
    </p:spTree>
    <p:extLst>
      <p:ext uri="{BB962C8B-B14F-4D97-AF65-F5344CB8AC3E}">
        <p14:creationId xmlns:p14="http://schemas.microsoft.com/office/powerpoint/2010/main" val="41671632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9033723" y="3183277"/>
            <a:ext cx="2914437" cy="3095603"/>
            <a:chOff x="9277563" y="287677"/>
            <a:chExt cx="2971800" cy="322598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690" t="2843" r="3174" b="3048"/>
            <a:stretch/>
          </p:blipFill>
          <p:spPr>
            <a:xfrm>
              <a:off x="9277563" y="287677"/>
              <a:ext cx="2971800" cy="3225980"/>
            </a:xfrm>
            <a:prstGeom prst="rect">
              <a:avLst/>
            </a:prstGeom>
          </p:spPr>
        </p:pic>
        <p:sp>
          <p:nvSpPr>
            <p:cNvPr id="12" name="Oval 11"/>
            <p:cNvSpPr/>
            <p:nvPr/>
          </p:nvSpPr>
          <p:spPr bwMode="auto">
            <a:xfrm>
              <a:off x="10366096" y="1483055"/>
              <a:ext cx="822960" cy="822960"/>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latin typeface="Arial Narrow" panose="020B0606020202030204" pitchFamily="34" charset="0"/>
                  <a:ea typeface="Segoe UI" pitchFamily="34" charset="0"/>
                  <a:cs typeface="Segoe UI" pitchFamily="34" charset="0"/>
                </a:rPr>
                <a:t>2025</a:t>
              </a:r>
            </a:p>
          </p:txBody>
        </p:sp>
      </p:grpSp>
      <p:sp>
        <p:nvSpPr>
          <p:cNvPr id="2" name="Title 1"/>
          <p:cNvSpPr>
            <a:spLocks noGrp="1"/>
          </p:cNvSpPr>
          <p:nvPr>
            <p:ph type="title"/>
          </p:nvPr>
        </p:nvSpPr>
        <p:spPr/>
        <p:txBody>
          <a:bodyPr/>
          <a:lstStyle/>
          <a:p>
            <a:r>
              <a:rPr lang="en-US" dirty="0" smtClean="0"/>
              <a:t>Key Take-Away Points</a:t>
            </a:r>
            <a:endParaRPr lang="en-US" sz="2400" dirty="0"/>
          </a:p>
        </p:txBody>
      </p:sp>
      <p:sp>
        <p:nvSpPr>
          <p:cNvPr id="3" name="Content Placeholder 2"/>
          <p:cNvSpPr>
            <a:spLocks noGrp="1"/>
          </p:cNvSpPr>
          <p:nvPr>
            <p:ph sz="quarter" idx="10"/>
          </p:nvPr>
        </p:nvSpPr>
        <p:spPr>
          <a:xfrm>
            <a:off x="731521" y="988631"/>
            <a:ext cx="10910196" cy="4891686"/>
          </a:xfrm>
        </p:spPr>
        <p:txBody>
          <a:bodyPr/>
          <a:lstStyle/>
          <a:p>
            <a:pPr marL="342900" indent="-342900">
              <a:spcBef>
                <a:spcPts val="1800"/>
              </a:spcBef>
              <a:buFont typeface="Arial" panose="020B0604020202020204" pitchFamily="34" charset="0"/>
              <a:buChar char="•"/>
            </a:pPr>
            <a:r>
              <a:rPr lang="en-US" sz="2800" dirty="0" smtClean="0"/>
              <a:t>Time to get serious – 2025 target for completion</a:t>
            </a:r>
            <a:endParaRPr lang="en-US" sz="2800" dirty="0"/>
          </a:p>
          <a:p>
            <a:pPr marL="342900" indent="-342900">
              <a:spcBef>
                <a:spcPts val="1800"/>
              </a:spcBef>
              <a:buFont typeface="Arial" panose="020B0604020202020204" pitchFamily="34" charset="0"/>
              <a:buChar char="•"/>
            </a:pPr>
            <a:r>
              <a:rPr lang="en-US" sz="2800" dirty="0" smtClean="0"/>
              <a:t>IPv6 is an enterprise effort – collaboration is essential!</a:t>
            </a:r>
          </a:p>
          <a:p>
            <a:pPr marL="342900" indent="-342900">
              <a:spcBef>
                <a:spcPts val="1800"/>
              </a:spcBef>
              <a:buFont typeface="Arial" panose="020B0604020202020204" pitchFamily="34" charset="0"/>
              <a:buChar char="•"/>
            </a:pPr>
            <a:r>
              <a:rPr lang="en-US" sz="2800" dirty="0" smtClean="0"/>
              <a:t>WaTech is already moving on SGN migration plan</a:t>
            </a:r>
          </a:p>
          <a:p>
            <a:pPr marL="342900" indent="-342900">
              <a:spcBef>
                <a:spcPts val="1800"/>
              </a:spcBef>
              <a:buFont typeface="Arial" panose="020B0604020202020204" pitchFamily="34" charset="0"/>
              <a:buChar char="•"/>
            </a:pPr>
            <a:r>
              <a:rPr lang="en-US" sz="2800" dirty="0" smtClean="0"/>
              <a:t>Agencies should start </a:t>
            </a:r>
            <a:r>
              <a:rPr lang="en-US" sz="2800" b="1" u="sng" dirty="0" smtClean="0"/>
              <a:t>NOW</a:t>
            </a:r>
            <a:r>
              <a:rPr lang="en-US" sz="2800" dirty="0" smtClean="0"/>
              <a:t>:</a:t>
            </a:r>
          </a:p>
          <a:p>
            <a:pPr marL="823989" lvl="1" indent="-342900">
              <a:spcBef>
                <a:spcPts val="600"/>
              </a:spcBef>
              <a:buFont typeface="Arial" panose="020B0604020202020204" pitchFamily="34" charset="0"/>
              <a:buChar char="•"/>
            </a:pPr>
            <a:r>
              <a:rPr lang="en-US" sz="2800" dirty="0">
                <a:solidFill>
                  <a:schemeClr val="tx2"/>
                </a:solidFill>
              </a:rPr>
              <a:t>Participate in OCIO IPv6 workgroup</a:t>
            </a:r>
          </a:p>
          <a:p>
            <a:pPr marL="823989" lvl="1" indent="-342900">
              <a:spcBef>
                <a:spcPts val="600"/>
              </a:spcBef>
              <a:buFont typeface="Arial" panose="020B0604020202020204" pitchFamily="34" charset="0"/>
              <a:buChar char="•"/>
            </a:pPr>
            <a:r>
              <a:rPr lang="en-US" sz="2800" dirty="0" smtClean="0">
                <a:solidFill>
                  <a:schemeClr val="tx2"/>
                </a:solidFill>
              </a:rPr>
              <a:t>Evaluate IT assets, identify upgrade costs, </a:t>
            </a:r>
            <a:br>
              <a:rPr lang="en-US" sz="2800" dirty="0" smtClean="0">
                <a:solidFill>
                  <a:schemeClr val="tx2"/>
                </a:solidFill>
              </a:rPr>
            </a:br>
            <a:r>
              <a:rPr lang="en-US" sz="2800" dirty="0" smtClean="0">
                <a:solidFill>
                  <a:schemeClr val="tx2"/>
                </a:solidFill>
              </a:rPr>
              <a:t>develop funding and deployment plan</a:t>
            </a:r>
          </a:p>
          <a:p>
            <a:pPr marL="823989" lvl="1" indent="-342900">
              <a:spcBef>
                <a:spcPts val="600"/>
              </a:spcBef>
              <a:buFont typeface="Arial" panose="020B0604020202020204" pitchFamily="34" charset="0"/>
              <a:buChar char="•"/>
            </a:pPr>
            <a:r>
              <a:rPr lang="en-US" sz="2800" dirty="0" smtClean="0">
                <a:solidFill>
                  <a:schemeClr val="tx2"/>
                </a:solidFill>
              </a:rPr>
              <a:t>Plan to get IPv6 address block and</a:t>
            </a:r>
            <a:br>
              <a:rPr lang="en-US" sz="2800" dirty="0" smtClean="0">
                <a:solidFill>
                  <a:schemeClr val="tx2"/>
                </a:solidFill>
              </a:rPr>
            </a:br>
            <a:r>
              <a:rPr lang="en-US" sz="2800" dirty="0" smtClean="0">
                <a:solidFill>
                  <a:schemeClr val="tx2"/>
                </a:solidFill>
              </a:rPr>
              <a:t>management tool from WaTech</a:t>
            </a:r>
          </a:p>
          <a:p>
            <a:pPr marL="823989" lvl="1" indent="-342900">
              <a:spcBef>
                <a:spcPts val="600"/>
              </a:spcBef>
              <a:buFont typeface="Arial" panose="020B0604020202020204" pitchFamily="34" charset="0"/>
              <a:buChar char="•"/>
            </a:pPr>
            <a:r>
              <a:rPr lang="en-US" sz="2800" dirty="0" smtClean="0">
                <a:solidFill>
                  <a:schemeClr val="tx2"/>
                </a:solidFill>
              </a:rPr>
              <a:t>Specify IPv6 compatibility on all procurements</a:t>
            </a:r>
          </a:p>
          <a:p>
            <a:pPr>
              <a:spcBef>
                <a:spcPts val="1800"/>
              </a:spcBef>
            </a:pPr>
            <a:endParaRPr lang="en-US" sz="2800" dirty="0" smtClean="0"/>
          </a:p>
        </p:txBody>
      </p:sp>
      <p:grpSp>
        <p:nvGrpSpPr>
          <p:cNvPr id="8" name="Group 7"/>
          <p:cNvGrpSpPr/>
          <p:nvPr/>
        </p:nvGrpSpPr>
        <p:grpSpPr>
          <a:xfrm>
            <a:off x="7942335" y="3415304"/>
            <a:ext cx="2412542" cy="1217655"/>
            <a:chOff x="8104895" y="540025"/>
            <a:chExt cx="2412542" cy="1062542"/>
          </a:xfrm>
        </p:grpSpPr>
        <p:pic>
          <p:nvPicPr>
            <p:cNvPr id="5" name="Picture 4"/>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2698291">
              <a:off x="8104895" y="540025"/>
              <a:ext cx="2412542" cy="1062542"/>
            </a:xfrm>
            <a:prstGeom prst="rect">
              <a:avLst/>
            </a:prstGeom>
          </p:spPr>
        </p:pic>
        <p:sp>
          <p:nvSpPr>
            <p:cNvPr id="7" name="TextBox 6"/>
            <p:cNvSpPr txBox="1"/>
            <p:nvPr/>
          </p:nvSpPr>
          <p:spPr>
            <a:xfrm rot="1983204">
              <a:off x="8737469" y="843273"/>
              <a:ext cx="1229360" cy="484162"/>
            </a:xfrm>
            <a:prstGeom prst="rect">
              <a:avLst/>
            </a:prstGeom>
            <a:noFill/>
          </p:spPr>
          <p:txBody>
            <a:bodyPr wrap="square" lIns="182880" tIns="146304" rIns="182880" bIns="146304" rtlCol="0" anchor="ctr">
              <a:noAutofit/>
            </a:bodyPr>
            <a:lstStyle/>
            <a:p>
              <a:pPr algn="ctr">
                <a:spcAft>
                  <a:spcPts val="600"/>
                </a:spcAft>
                <a:buSzPct val="70000"/>
              </a:pPr>
              <a:r>
                <a:rPr lang="en-US" sz="2400" spc="-70" dirty="0" smtClean="0">
                  <a:solidFill>
                    <a:schemeClr val="tx2"/>
                  </a:solidFill>
                  <a:latin typeface="Rockwell Extra Bold" panose="02060903040505020403" pitchFamily="18" charset="0"/>
                </a:rPr>
                <a:t>IPv6</a:t>
              </a:r>
            </a:p>
          </p:txBody>
        </p:sp>
      </p:grpSp>
    </p:spTree>
    <p:extLst>
      <p:ext uri="{BB962C8B-B14F-4D97-AF65-F5344CB8AC3E}">
        <p14:creationId xmlns:p14="http://schemas.microsoft.com/office/powerpoint/2010/main" val="1037303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infopath/2007/PartnerControl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2052</TotalTime>
  <Words>1415</Words>
  <Application>Microsoft Office PowerPoint</Application>
  <PresentationFormat>Widescreen</PresentationFormat>
  <Paragraphs>154</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Narrow</vt:lpstr>
      <vt:lpstr>Calibri</vt:lpstr>
      <vt:lpstr>Rockwell Extra Bold</vt:lpstr>
      <vt:lpstr>Segoe UI</vt:lpstr>
      <vt:lpstr>Trebuchet MS</vt:lpstr>
      <vt:lpstr>Wingdings 3</vt:lpstr>
      <vt:lpstr>WA Tech PPT Template</vt:lpstr>
      <vt:lpstr>Icon Library</vt:lpstr>
      <vt:lpstr>State Government Networks IPv6 Migration</vt:lpstr>
      <vt:lpstr>What Is An Internet Protocol (IP) Address?</vt:lpstr>
      <vt:lpstr>Problem: The Old System (IPv4) is Out Of Addresses</vt:lpstr>
      <vt:lpstr>IPv6 To The Rescue!</vt:lpstr>
      <vt:lpstr>IPv6 Worldwide Adoption</vt:lpstr>
      <vt:lpstr>U.S. Government Mandate – All Federal Agencies</vt:lpstr>
      <vt:lpstr>Time to Stop Kicking the Can – Running Out of Road</vt:lpstr>
      <vt:lpstr>WaTech DP - Next Step to Prepare SGN for Migration</vt:lpstr>
      <vt:lpstr>Key Take-Away Points</vt:lpstr>
      <vt:lpstr>More Information on IPv6</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Freeman, Marilyn (OCIO)</dc:creator>
  <cp:keywords>&lt;Any Related Keywords&gt;</cp:keywords>
  <dc:description>Template: _x000d_
Formatting: _x000d_
Event Date: _x000d_
Event Location: _x000d_
Audience Type:</dc:description>
  <cp:lastModifiedBy>Morgan, Donna (WaTech)</cp:lastModifiedBy>
  <cp:revision>176</cp:revision>
  <cp:lastPrinted>2016-02-09T21:36:27Z</cp:lastPrinted>
  <dcterms:created xsi:type="dcterms:W3CDTF">2015-12-01T23:22:10Z</dcterms:created>
  <dcterms:modified xsi:type="dcterms:W3CDTF">2017-11-28T21:52:33Z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