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16" r:id="rId4"/>
    <p:sldMasterId id="2147484571" r:id="rId5"/>
  </p:sldMasterIdLst>
  <p:notesMasterIdLst>
    <p:notesMasterId r:id="rId17"/>
  </p:notesMasterIdLst>
  <p:handoutMasterIdLst>
    <p:handoutMasterId r:id="rId18"/>
  </p:handoutMasterIdLst>
  <p:sldIdLst>
    <p:sldId id="258" r:id="rId6"/>
    <p:sldId id="360" r:id="rId7"/>
    <p:sldId id="359" r:id="rId8"/>
    <p:sldId id="295" r:id="rId9"/>
    <p:sldId id="361" r:id="rId10"/>
    <p:sldId id="346" r:id="rId11"/>
    <p:sldId id="353" r:id="rId12"/>
    <p:sldId id="362" r:id="rId13"/>
    <p:sldId id="363" r:id="rId14"/>
    <p:sldId id="364" r:id="rId15"/>
    <p:sldId id="340" r:id="rId16"/>
  </p:sldIdLst>
  <p:sldSz cx="12192000" cy="6858000"/>
  <p:notesSz cx="7010400" cy="9296400"/>
  <p:defaultText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userDrawn="1">
          <p15:clr>
            <a:srgbClr val="A4A3A4"/>
          </p15:clr>
        </p15:guide>
        <p15:guide id="2" orient="horz" pos="1320" userDrawn="1">
          <p15:clr>
            <a:srgbClr val="A4A3A4"/>
          </p15:clr>
        </p15:guide>
        <p15:guide id="3" orient="horz" pos="2456" userDrawn="1">
          <p15:clr>
            <a:srgbClr val="A4A3A4"/>
          </p15:clr>
        </p15:guide>
        <p15:guide id="4" orient="horz" pos="4177" userDrawn="1">
          <p15:clr>
            <a:srgbClr val="A4A3A4"/>
          </p15:clr>
        </p15:guide>
        <p15:guide id="5" orient="horz" pos="3072" userDrawn="1">
          <p15:clr>
            <a:srgbClr val="A4A3A4"/>
          </p15:clr>
        </p15:guide>
        <p15:guide id="6" orient="horz" pos="1944" userDrawn="1">
          <p15:clr>
            <a:srgbClr val="A4A3A4"/>
          </p15:clr>
        </p15:guide>
        <p15:guide id="7" orient="horz" pos="624" userDrawn="1">
          <p15:clr>
            <a:srgbClr val="A4A3A4"/>
          </p15:clr>
        </p15:guide>
        <p15:guide id="8" orient="horz" pos="3672" userDrawn="1">
          <p15:clr>
            <a:srgbClr val="A4A3A4"/>
          </p15:clr>
        </p15:guide>
        <p15:guide id="9" pos="1032" userDrawn="1">
          <p15:clr>
            <a:srgbClr val="A4A3A4"/>
          </p15:clr>
        </p15:guide>
        <p15:guide id="10" pos="2688" userDrawn="1">
          <p15:clr>
            <a:srgbClr val="A4A3A4"/>
          </p15:clr>
        </p15:guide>
        <p15:guide id="11" pos="1944" userDrawn="1">
          <p15:clr>
            <a:srgbClr val="A4A3A4"/>
          </p15:clr>
        </p15:guide>
        <p15:guide id="12" pos="3648" userDrawn="1">
          <p15:clr>
            <a:srgbClr val="A4A3A4"/>
          </p15:clr>
        </p15:guide>
        <p15:guide id="13" pos="4995" userDrawn="1">
          <p15:clr>
            <a:srgbClr val="A4A3A4"/>
          </p15:clr>
        </p15:guide>
        <p15:guide id="14" pos="4225" userDrawn="1">
          <p15:clr>
            <a:srgbClr val="A4A3A4"/>
          </p15:clr>
        </p15:guide>
        <p15:guide id="15" pos="5761" userDrawn="1">
          <p15:clr>
            <a:srgbClr val="A4A3A4"/>
          </p15:clr>
        </p15:guide>
        <p15:guide id="16" pos="6531" userDrawn="1">
          <p15:clr>
            <a:srgbClr val="A4A3A4"/>
          </p15:clr>
        </p15:guide>
        <p15:guide id="17" pos="7299" userDrawn="1">
          <p15:clr>
            <a:srgbClr val="A4A3A4"/>
          </p15:clr>
        </p15:guide>
        <p15:guide id="18" pos="264" userDrawn="1">
          <p15:clr>
            <a:srgbClr val="A4A3A4"/>
          </p15:clr>
        </p15:guide>
        <p15:guide id="19" orient="horz" pos="2904">
          <p15:clr>
            <a:srgbClr val="A4A3A4"/>
          </p15:clr>
        </p15:guide>
        <p15:guide id="20" pos="4194">
          <p15:clr>
            <a:srgbClr val="A4A3A4"/>
          </p15:clr>
        </p15:guide>
        <p15:guide id="21" pos="1892">
          <p15:clr>
            <a:srgbClr val="A4A3A4"/>
          </p15:clr>
        </p15:guide>
        <p15:guide id="22" pos="3267">
          <p15:clr>
            <a:srgbClr val="A4A3A4"/>
          </p15:clr>
        </p15:guide>
        <p15:guide id="23" orient="horz" pos="2259">
          <p15:clr>
            <a:srgbClr val="A4A3A4"/>
          </p15:clr>
        </p15:guide>
        <p15:guide id="24" orient="horz" pos="3896">
          <p15:clr>
            <a:srgbClr val="A4A3A4"/>
          </p15:clr>
        </p15:guide>
        <p15:guide id="25" pos="2661">
          <p15:clr>
            <a:srgbClr val="A4A3A4"/>
          </p15:clr>
        </p15:guide>
        <p15:guide id="26"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Sarah Lundy (Becauz LLC)" initials="SL(L" lastIdx="68" clrIdx="2">
    <p:extLst/>
  </p:cmAuthor>
  <p:cmAuthor id="3" name="Lisa MacLeod"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D1F"/>
    <a:srgbClr val="555456"/>
    <a:srgbClr val="526F82"/>
    <a:srgbClr val="717073"/>
    <a:srgbClr val="9FA617"/>
    <a:srgbClr val="7493A7"/>
    <a:srgbClr val="808000"/>
    <a:srgbClr val="4D090E"/>
    <a:srgbClr val="000080"/>
    <a:srgbClr val="3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94" autoAdjust="0"/>
    <p:restoredTop sz="99261" autoAdjust="0"/>
  </p:normalViewPr>
  <p:slideViewPr>
    <p:cSldViewPr snapToGrid="0">
      <p:cViewPr varScale="1">
        <p:scale>
          <a:sx n="108" d="100"/>
          <a:sy n="108" d="100"/>
        </p:scale>
        <p:origin x="114" y="378"/>
      </p:cViewPr>
      <p:guideLst>
        <p:guide orient="horz" pos="142"/>
        <p:guide orient="horz" pos="1320"/>
        <p:guide orient="horz" pos="2456"/>
        <p:guide orient="horz" pos="4177"/>
        <p:guide orient="horz" pos="3072"/>
        <p:guide orient="horz" pos="1944"/>
        <p:guide orient="horz" pos="624"/>
        <p:guide orient="horz" pos="3672"/>
        <p:guide pos="1032"/>
        <p:guide pos="2688"/>
        <p:guide pos="1944"/>
        <p:guide pos="3648"/>
        <p:guide pos="4995"/>
        <p:guide pos="4225"/>
        <p:guide pos="5761"/>
        <p:guide pos="6531"/>
        <p:guide pos="7299"/>
        <p:guide pos="264"/>
        <p:guide orient="horz" pos="2904"/>
        <p:guide pos="4194"/>
        <p:guide pos="1892"/>
        <p:guide pos="3267"/>
        <p:guide orient="horz" pos="2259"/>
        <p:guide orient="horz" pos="3896"/>
        <p:guide pos="2661"/>
        <p:guide pos="22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6"/>
    </p:cViewPr>
  </p:sorterViewPr>
  <p:notesViewPr>
    <p:cSldViewPr snapToGrid="0" showGuides="1">
      <p:cViewPr varScale="1">
        <p:scale>
          <a:sx n="87" d="100"/>
          <a:sy n="87" d="100"/>
        </p:scale>
        <p:origin x="-3904" y="-12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vl1pPr>
          </a:lstStyle>
          <a:p>
            <a:endParaRPr lang="en-US" dirty="0">
              <a:latin typeface="Arial"/>
              <a:cs typeface="Arial"/>
            </a:endParaRPr>
          </a:p>
        </p:txBody>
      </p:sp>
      <p:sp>
        <p:nvSpPr>
          <p:cNvPr id="7" name="Date Placeholder 6"/>
          <p:cNvSpPr>
            <a:spLocks noGrp="1"/>
          </p:cNvSpPr>
          <p:nvPr>
            <p:ph type="dt" sz="quarter" idx="1"/>
          </p:nvPr>
        </p:nvSpPr>
        <p:spPr>
          <a:xfrm>
            <a:off x="3970940" y="0"/>
            <a:ext cx="3037841" cy="464820"/>
          </a:xfrm>
          <a:prstGeom prst="rect">
            <a:avLst/>
          </a:prstGeom>
        </p:spPr>
        <p:txBody>
          <a:bodyPr vert="horz" lIns="92404" tIns="46202" rIns="92404" bIns="46202" rtlCol="0"/>
          <a:lstStyle>
            <a:lvl1pPr algn="r">
              <a:defRPr sz="1200"/>
            </a:lvl1pPr>
          </a:lstStyle>
          <a:p>
            <a:fld id="{A3A6EC53-78F5-4E93-A3A4-663C37596E9E}" type="datetime1">
              <a:rPr lang="en-US" smtClean="0">
                <a:latin typeface="Arial"/>
                <a:cs typeface="Arial"/>
              </a:rPr>
              <a:pPr/>
              <a:t>5/22/2017</a:t>
            </a:fld>
            <a:endParaRPr lang="en-US" dirty="0">
              <a:latin typeface="Arial"/>
              <a:cs typeface="Arial"/>
            </a:endParaRPr>
          </a:p>
        </p:txBody>
      </p:sp>
      <p:sp>
        <p:nvSpPr>
          <p:cNvPr id="8" name="Footer Placeholder 7"/>
          <p:cNvSpPr>
            <a:spLocks noGrp="1"/>
          </p:cNvSpPr>
          <p:nvPr>
            <p:ph type="ftr" sz="quarter" idx="2"/>
          </p:nvPr>
        </p:nvSpPr>
        <p:spPr>
          <a:xfrm>
            <a:off x="1682751" y="8702971"/>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9" name="Slide Number Placeholder 8"/>
          <p:cNvSpPr>
            <a:spLocks noGrp="1"/>
          </p:cNvSpPr>
          <p:nvPr>
            <p:ph type="sldNum" sz="quarter" idx="3"/>
          </p:nvPr>
        </p:nvSpPr>
        <p:spPr>
          <a:xfrm>
            <a:off x="5662773" y="8564276"/>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0" name="Straight Connector 9"/>
          <p:cNvCxnSpPr/>
          <p:nvPr/>
        </p:nvCxnSpPr>
        <p:spPr>
          <a:xfrm>
            <a:off x="349112" y="8559408"/>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649510"/>
            <a:ext cx="934430" cy="316690"/>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3037841" cy="464820"/>
          </a:xfrm>
          <a:prstGeom prst="rect">
            <a:avLst/>
          </a:prstGeom>
        </p:spPr>
        <p:txBody>
          <a:bodyPr vert="horz" lIns="92404" tIns="46202" rIns="92404" bIns="46202" rtlCol="0"/>
          <a:lstStyle>
            <a:lvl1pPr algn="l">
              <a:defRPr sz="1200">
                <a:latin typeface="Arial"/>
                <a:cs typeface="Arial"/>
              </a:defRPr>
            </a:lvl1pPr>
          </a:lstStyle>
          <a:p>
            <a:endParaRPr lang="en-US" dirty="0"/>
          </a:p>
        </p:txBody>
      </p:sp>
      <p:sp>
        <p:nvSpPr>
          <p:cNvPr id="9" name="Slide Image Placeholder 8"/>
          <p:cNvSpPr>
            <a:spLocks noGrp="1" noRot="1" noChangeAspect="1"/>
          </p:cNvSpPr>
          <p:nvPr>
            <p:ph type="sldImg" idx="2"/>
          </p:nvPr>
        </p:nvSpPr>
        <p:spPr>
          <a:xfrm>
            <a:off x="406400" y="693738"/>
            <a:ext cx="6197600" cy="3487737"/>
          </a:xfrm>
          <a:prstGeom prst="rect">
            <a:avLst/>
          </a:prstGeom>
          <a:noFill/>
          <a:ln w="12700">
            <a:solidFill>
              <a:prstClr val="black"/>
            </a:solidFill>
          </a:ln>
        </p:spPr>
        <p:txBody>
          <a:bodyPr vert="horz" lIns="92404" tIns="46202" rIns="92404" bIns="46202" rtlCol="0" anchor="ctr"/>
          <a:lstStyle/>
          <a:p>
            <a:endParaRPr lang="en-US" dirty="0"/>
          </a:p>
        </p:txBody>
      </p:sp>
      <p:sp>
        <p:nvSpPr>
          <p:cNvPr id="11" name="Date Placeholder 10"/>
          <p:cNvSpPr>
            <a:spLocks noGrp="1"/>
          </p:cNvSpPr>
          <p:nvPr>
            <p:ph type="dt" idx="1"/>
          </p:nvPr>
        </p:nvSpPr>
        <p:spPr>
          <a:xfrm>
            <a:off x="3970940" y="0"/>
            <a:ext cx="3037841" cy="464820"/>
          </a:xfrm>
          <a:prstGeom prst="rect">
            <a:avLst/>
          </a:prstGeom>
        </p:spPr>
        <p:txBody>
          <a:bodyPr vert="horz" lIns="92404" tIns="46202" rIns="92404" bIns="46202" rtlCol="0"/>
          <a:lstStyle>
            <a:lvl1pPr algn="r">
              <a:defRPr sz="1200">
                <a:latin typeface="Arial"/>
                <a:cs typeface="Arial"/>
              </a:defRPr>
            </a:lvl1pPr>
          </a:lstStyle>
          <a:p>
            <a:fld id="{A8169D3E-AA8A-43A8-A9E4-09EDE817CDC5}" type="datetime1">
              <a:rPr lang="en-US" smtClean="0"/>
              <a:pPr/>
              <a:t>5/22/2017</a:t>
            </a:fld>
            <a:endParaRPr lang="en-US" dirty="0"/>
          </a:p>
        </p:txBody>
      </p:sp>
      <p:sp>
        <p:nvSpPr>
          <p:cNvPr id="12" name="Notes Placeholder 11"/>
          <p:cNvSpPr>
            <a:spLocks noGrp="1"/>
          </p:cNvSpPr>
          <p:nvPr>
            <p:ph type="body" sz="quarter" idx="3"/>
          </p:nvPr>
        </p:nvSpPr>
        <p:spPr>
          <a:xfrm>
            <a:off x="701041" y="4415793"/>
            <a:ext cx="5608320" cy="4183380"/>
          </a:xfrm>
          <a:prstGeom prst="rect">
            <a:avLst/>
          </a:prstGeom>
        </p:spPr>
        <p:txBody>
          <a:bodyPr vert="horz" lIns="92404" tIns="46202" rIns="92404" bIns="462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7"/>
          <p:cNvSpPr>
            <a:spLocks noGrp="1"/>
          </p:cNvSpPr>
          <p:nvPr>
            <p:ph type="ftr" sz="quarter" idx="4"/>
          </p:nvPr>
        </p:nvSpPr>
        <p:spPr>
          <a:xfrm>
            <a:off x="1682751" y="8863538"/>
            <a:ext cx="3975100" cy="337975"/>
          </a:xfrm>
          <a:prstGeom prst="rect">
            <a:avLst/>
          </a:prstGeom>
        </p:spPr>
        <p:txBody>
          <a:bodyPr vert="horz" lIns="92404" tIns="46202" rIns="92404" bIns="46202" rtlCol="0" anchor="b"/>
          <a:lstStyle>
            <a:lvl1pPr algn="l">
              <a:defRPr sz="1200"/>
            </a:lvl1pPr>
          </a:lstStyle>
          <a:p>
            <a:r>
              <a:rPr lang="en-US" sz="400" dirty="0">
                <a:latin typeface="Arial"/>
                <a:cs typeface="Arial"/>
              </a:rPr>
              <a:t>Copyright © 2015 Washington Technology Solutions (</a:t>
            </a:r>
            <a:r>
              <a:rPr lang="en-US" sz="400" dirty="0" err="1">
                <a:latin typeface="Arial"/>
                <a:cs typeface="Arial"/>
              </a:rPr>
              <a:t>WaTech</a:t>
            </a:r>
            <a:r>
              <a:rPr lang="en-US" sz="400" dirty="0">
                <a:latin typeface="Arial"/>
                <a:cs typeface="Arial"/>
              </a:rPr>
              <a:t>). All rights reserved. Other product names are or may be registered trademarks and/or trademarks in the U.S. and/or other countries. The information herein is for informational purposes only and represents the current view of </a:t>
            </a:r>
            <a:r>
              <a:rPr lang="en-US" sz="400" dirty="0" err="1">
                <a:latin typeface="Arial"/>
                <a:cs typeface="Arial"/>
              </a:rPr>
              <a:t>WaTech</a:t>
            </a:r>
            <a:r>
              <a:rPr lang="en-US" sz="400" dirty="0">
                <a:latin typeface="Arial"/>
                <a:cs typeface="Arial"/>
              </a:rPr>
              <a:t> as of the date of this presentation. Because </a:t>
            </a:r>
            <a:r>
              <a:rPr lang="en-US" sz="400" dirty="0" err="1">
                <a:latin typeface="Arial"/>
                <a:cs typeface="Arial"/>
              </a:rPr>
              <a:t>WaTech</a:t>
            </a:r>
            <a:r>
              <a:rPr lang="en-US" sz="400" dirty="0">
                <a:latin typeface="Arial"/>
                <a:cs typeface="Arial"/>
              </a:rPr>
              <a:t> must respond to changing market conditions, it should not be interpreted to be a commitment on the part of </a:t>
            </a:r>
            <a:r>
              <a:rPr lang="en-US" sz="400" dirty="0" err="1">
                <a:latin typeface="Arial"/>
                <a:cs typeface="Arial"/>
              </a:rPr>
              <a:t>WaTech</a:t>
            </a:r>
            <a:r>
              <a:rPr lang="en-US" sz="400" dirty="0">
                <a:latin typeface="Arial"/>
                <a:cs typeface="Arial"/>
              </a:rPr>
              <a:t>, and </a:t>
            </a:r>
            <a:r>
              <a:rPr lang="en-US" sz="400" dirty="0" err="1">
                <a:latin typeface="Arial"/>
                <a:cs typeface="Arial"/>
              </a:rPr>
              <a:t>WaTech</a:t>
            </a:r>
            <a:r>
              <a:rPr lang="en-US" sz="400" dirty="0">
                <a:latin typeface="Arial"/>
                <a:cs typeface="Arial"/>
              </a:rPr>
              <a:t> cannot guarantee the accuracy of any information provided after the date of this presentation.  WA TECH MAKES NO WARRANTIES, EXPRESS, IMPLIED, OR STATUTORY, AS TO THE INFORMATION IN THIS PRESENTATION.</a:t>
            </a:r>
          </a:p>
        </p:txBody>
      </p:sp>
      <p:sp>
        <p:nvSpPr>
          <p:cNvPr id="15" name="Slide Number Placeholder 8"/>
          <p:cNvSpPr>
            <a:spLocks noGrp="1"/>
          </p:cNvSpPr>
          <p:nvPr>
            <p:ph type="sldNum" sz="quarter" idx="5"/>
          </p:nvPr>
        </p:nvSpPr>
        <p:spPr>
          <a:xfrm>
            <a:off x="5662773" y="8724842"/>
            <a:ext cx="1096674" cy="464820"/>
          </a:xfrm>
          <a:prstGeom prst="rect">
            <a:avLst/>
          </a:prstGeom>
        </p:spPr>
        <p:txBody>
          <a:bodyPr vert="horz" lIns="92404" tIns="46202" rIns="92404" bIns="46202" rtlCol="0" anchor="b"/>
          <a:lstStyle>
            <a:lvl1pPr algn="r">
              <a:defRPr sz="1200"/>
            </a:lvl1pPr>
          </a:lstStyle>
          <a:p>
            <a:fld id="{0EC9E9D6-92A0-482B-A603-C9BA7FFB8190}" type="slidenum">
              <a:rPr lang="en-US" smtClean="0">
                <a:latin typeface="Arial"/>
                <a:cs typeface="Arial"/>
              </a:rPr>
              <a:pPr/>
              <a:t>‹#›</a:t>
            </a:fld>
            <a:endParaRPr lang="en-US" dirty="0">
              <a:latin typeface="Arial"/>
              <a:cs typeface="Arial"/>
            </a:endParaRPr>
          </a:p>
        </p:txBody>
      </p:sp>
      <p:cxnSp>
        <p:nvCxnSpPr>
          <p:cNvPr id="16" name="Straight Connector 15"/>
          <p:cNvCxnSpPr/>
          <p:nvPr/>
        </p:nvCxnSpPr>
        <p:spPr>
          <a:xfrm>
            <a:off x="349112" y="8719975"/>
            <a:ext cx="6409483" cy="0"/>
          </a:xfrm>
          <a:prstGeom prst="line">
            <a:avLst/>
          </a:prstGeom>
          <a:ln w="127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descr="WaTech-FINAL-LOGO-2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83" y="8810077"/>
            <a:ext cx="934430" cy="316690"/>
          </a:xfrm>
          <a:prstGeom prst="rect">
            <a:avLst/>
          </a:prstGeom>
        </p:spPr>
      </p:pic>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768113" rtl="0" eaLnBrk="1" latinLnBrk="0" hangingPunct="1">
      <a:lnSpc>
        <a:spcPct val="90000"/>
      </a:lnSpc>
      <a:spcAft>
        <a:spcPts val="280"/>
      </a:spcAft>
      <a:defRPr sz="700" kern="1200">
        <a:solidFill>
          <a:schemeClr val="tx1"/>
        </a:solidFill>
        <a:latin typeface="Arial"/>
        <a:ea typeface="+mn-ea"/>
        <a:cs typeface="Arial"/>
      </a:defRPr>
    </a:lvl1pPr>
    <a:lvl2pPr marL="178915" indent="-88902"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2pPr>
    <a:lvl3pPr marL="275596"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3pPr>
    <a:lvl4pPr marL="405616" indent="-12335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4pPr>
    <a:lvl5pPr marL="516743" indent="-96681" algn="l" defTabSz="768113" rtl="0" eaLnBrk="1" latinLnBrk="0" hangingPunct="1">
      <a:lnSpc>
        <a:spcPct val="90000"/>
      </a:lnSpc>
      <a:spcAft>
        <a:spcPts val="280"/>
      </a:spcAft>
      <a:buFont typeface="Arial" pitchFamily="34" charset="0"/>
      <a:buChar char="•"/>
      <a:defRPr sz="700" kern="1200">
        <a:solidFill>
          <a:schemeClr val="tx1"/>
        </a:solidFill>
        <a:latin typeface="Arial"/>
        <a:ea typeface="+mn-ea"/>
        <a:cs typeface="Arial"/>
      </a:defRPr>
    </a:lvl5pPr>
    <a:lvl6pPr marL="1920283" algn="l" defTabSz="768113" rtl="0" eaLnBrk="1" latinLnBrk="0" hangingPunct="1">
      <a:defRPr sz="1000" kern="1200">
        <a:solidFill>
          <a:schemeClr val="tx1"/>
        </a:solidFill>
        <a:latin typeface="+mn-lt"/>
        <a:ea typeface="+mn-ea"/>
        <a:cs typeface="+mn-cs"/>
      </a:defRPr>
    </a:lvl6pPr>
    <a:lvl7pPr marL="2304339" algn="l" defTabSz="768113" rtl="0" eaLnBrk="1" latinLnBrk="0" hangingPunct="1">
      <a:defRPr sz="1000" kern="1200">
        <a:solidFill>
          <a:schemeClr val="tx1"/>
        </a:solidFill>
        <a:latin typeface="+mn-lt"/>
        <a:ea typeface="+mn-ea"/>
        <a:cs typeface="+mn-cs"/>
      </a:defRPr>
    </a:lvl7pPr>
    <a:lvl8pPr marL="2688396" algn="l" defTabSz="768113" rtl="0" eaLnBrk="1" latinLnBrk="0" hangingPunct="1">
      <a:defRPr sz="1000" kern="1200">
        <a:solidFill>
          <a:schemeClr val="tx1"/>
        </a:solidFill>
        <a:latin typeface="+mn-lt"/>
        <a:ea typeface="+mn-ea"/>
        <a:cs typeface="+mn-cs"/>
      </a:defRPr>
    </a:lvl8pPr>
    <a:lvl9pPr marL="3072453" algn="l" defTabSz="768113"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3738"/>
            <a:ext cx="6200775" cy="34877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35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3738"/>
            <a:ext cx="6200775" cy="34877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396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Private Cloud</a:t>
            </a:r>
          </a:p>
          <a:p>
            <a:pPr lvl="1"/>
            <a:r>
              <a:rPr lang="en-US" sz="800" dirty="0"/>
              <a:t>2 CPU’s / 4 GIG RAM / 200 GIG St</a:t>
            </a:r>
          </a:p>
          <a:p>
            <a:pPr lvl="1"/>
            <a:r>
              <a:rPr lang="en-US" sz="800" dirty="0"/>
              <a:t>Unlimited Egress</a:t>
            </a:r>
          </a:p>
          <a:p>
            <a:pPr lvl="1"/>
            <a:r>
              <a:rPr lang="en-US" sz="800" dirty="0"/>
              <a:t>DR – 50% of Environment</a:t>
            </a:r>
          </a:p>
          <a:p>
            <a:pPr lvl="1"/>
            <a:r>
              <a:rPr lang="en-US" sz="800" dirty="0"/>
              <a:t>Tech Support</a:t>
            </a:r>
          </a:p>
          <a:p>
            <a:pPr lvl="2"/>
            <a:r>
              <a:rPr lang="en-US" sz="800" dirty="0"/>
              <a:t>$100 BH / $175 AH / $375 per server</a:t>
            </a:r>
          </a:p>
          <a:p>
            <a:pPr lvl="1"/>
            <a:r>
              <a:rPr lang="en-US" sz="800" dirty="0"/>
              <a:t>Average $395 per server pm (No TS)</a:t>
            </a:r>
          </a:p>
          <a:p>
            <a:pPr lvl="1"/>
            <a:r>
              <a:rPr lang="en-US" sz="800" dirty="0"/>
              <a:t>DR average $197.5 per server pm</a:t>
            </a:r>
          </a:p>
          <a:p>
            <a:endParaRPr lang="en-US" dirty="0" smtClean="0"/>
          </a:p>
          <a:p>
            <a:r>
              <a:rPr lang="en-US" dirty="0" smtClean="0"/>
              <a:t>Public Cloud</a:t>
            </a:r>
          </a:p>
          <a:p>
            <a:pPr lvl="1"/>
            <a:r>
              <a:rPr lang="en-US" sz="800" dirty="0"/>
              <a:t>2 CPU’s / 4 GIG RAM / 200 GIG St</a:t>
            </a:r>
          </a:p>
          <a:p>
            <a:pPr lvl="1"/>
            <a:r>
              <a:rPr lang="en-US" sz="800" dirty="0" smtClean="0"/>
              <a:t>10 GIG </a:t>
            </a:r>
            <a:r>
              <a:rPr lang="en-US" sz="800" dirty="0"/>
              <a:t>Egress</a:t>
            </a:r>
          </a:p>
          <a:p>
            <a:r>
              <a:rPr lang="en-US" sz="800" dirty="0"/>
              <a:t>DR – 100% of Environment</a:t>
            </a:r>
          </a:p>
          <a:p>
            <a:r>
              <a:rPr lang="en-US" sz="800" dirty="0"/>
              <a:t>Tech Support</a:t>
            </a:r>
          </a:p>
          <a:p>
            <a:r>
              <a:rPr lang="en-US" sz="800" dirty="0"/>
              <a:t>Three plans starting at $325</a:t>
            </a:r>
          </a:p>
          <a:p>
            <a:r>
              <a:rPr lang="en-US" sz="800" dirty="0"/>
              <a:t>Average $350 per server pm (No TS)</a:t>
            </a:r>
          </a:p>
          <a:p>
            <a:r>
              <a:rPr lang="en-US" sz="800" dirty="0"/>
              <a:t>DR average $350 per server pm</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A8169D3E-AA8A-43A8-A9E4-09EDE817CDC5}" type="datetime1">
              <a:rPr lang="en-US" smtClean="0"/>
              <a:pPr/>
              <a:t>5/22/2017</a:t>
            </a:fld>
            <a:endParaRPr lang="en-US" dirty="0"/>
          </a:p>
        </p:txBody>
      </p:sp>
      <p:sp>
        <p:nvSpPr>
          <p:cNvPr id="6" name="Footer Placeholder 5"/>
          <p:cNvSpPr>
            <a:spLocks noGrp="1"/>
          </p:cNvSpPr>
          <p:nvPr>
            <p:ph type="ftr" sz="quarter" idx="12"/>
          </p:nvPr>
        </p:nvSpPr>
        <p:spPr/>
        <p:txBody>
          <a:bodyPr/>
          <a:lstStyle/>
          <a:p>
            <a:r>
              <a:rPr lang="en-US" sz="400" smtClean="0">
                <a:latin typeface="Arial"/>
                <a:cs typeface="Arial"/>
              </a:rPr>
              <a:t>Copyright © 2015 Washington Technology Solutions (WaTech). All rights reserved. Other product names are or may be registered trademarks and/or trademarks in the U.S. and/or other countries. The information herein is for informational purposes only and represents the current view of WaTech as of the date of this presentation. Because WaTech must respond to changing market conditions, it should not be interpreted to be a commitment on the part of WaTech, and WaTech cannot guarantee the accuracy of any information provided after the date of this presentation.  WA TECH MAKES NO WARRANTIES, EXPRESS, IMPLIED, OR STATUTORY, AS TO THE INFORMATION IN THIS PRESENTATION.</a:t>
            </a:r>
            <a:endParaRPr lang="en-US" sz="400" dirty="0">
              <a:latin typeface="Arial"/>
              <a:cs typeface="Arial"/>
            </a:endParaRPr>
          </a:p>
        </p:txBody>
      </p:sp>
      <p:sp>
        <p:nvSpPr>
          <p:cNvPr id="7" name="Slide Number Placeholder 6"/>
          <p:cNvSpPr>
            <a:spLocks noGrp="1"/>
          </p:cNvSpPr>
          <p:nvPr>
            <p:ph type="sldNum" sz="quarter" idx="13"/>
          </p:nvPr>
        </p:nvSpPr>
        <p:spPr/>
        <p:txBody>
          <a:bodyPr/>
          <a:lstStyle/>
          <a:p>
            <a:fld id="{0EC9E9D6-92A0-482B-A603-C9BA7FFB8190}" type="slidenum">
              <a:rPr lang="en-US" smtClean="0">
                <a:latin typeface="Arial"/>
                <a:cs typeface="Arial"/>
              </a:rPr>
              <a:pPr/>
              <a:t>10</a:t>
            </a:fld>
            <a:endParaRPr lang="en-US" dirty="0">
              <a:latin typeface="Arial"/>
              <a:cs typeface="Arial"/>
            </a:endParaRPr>
          </a:p>
        </p:txBody>
      </p:sp>
    </p:spTree>
    <p:extLst>
      <p:ext uri="{BB962C8B-B14F-4D97-AF65-F5344CB8AC3E}">
        <p14:creationId xmlns:p14="http://schemas.microsoft.com/office/powerpoint/2010/main" val="52715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 Tech 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4">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230023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A Tech Internal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accent5">
              <a:lumMod val="75000"/>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88282"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48093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668851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A Tech Internal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13501" y="1586169"/>
            <a:ext cx="4400698"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8" y="3574512"/>
            <a:ext cx="439349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1961244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 Tech Divider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1398244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 Tech Divider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3405858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 Tech Divider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n-lt"/>
                <a:cs typeface="Trebuchet MS"/>
              </a:defRPr>
            </a:lvl1pPr>
          </a:lstStyle>
          <a:p>
            <a:r>
              <a:rPr lang="en-US" dirty="0" smtClean="0"/>
              <a:t>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921400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 Tech Blan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2660143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 Tech Singl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35804"/>
            <a:ext cx="1129030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4156985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A Tech Two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070722" y="1619472"/>
            <a:ext cx="5464175"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40058237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A Tech Three Colum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9" y="1596171"/>
            <a:ext cx="3576492" cy="4240921"/>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4194806" y="1596171"/>
            <a:ext cx="3541893" cy="4241578"/>
          </a:xfrm>
          <a:prstGeom prst="rect">
            <a:avLst/>
          </a:prstGeom>
        </p:spPr>
        <p:txBody>
          <a:bodyPr vert="horz"/>
          <a:lstStyle>
            <a:lvl1pPr>
              <a:defRPr sz="2000">
                <a:solidFill>
                  <a:srgbClr val="0C3A69"/>
                </a:solidFill>
                <a:latin typeface="+mn-lt"/>
              </a:defRPr>
            </a:lvl1pPr>
          </a:lstStyle>
          <a:p>
            <a:pPr lvl="0"/>
            <a:r>
              <a:rPr lang="en-US" smtClean="0"/>
              <a:t>Click to edit Master text styles</a:t>
            </a:r>
          </a:p>
        </p:txBody>
      </p:sp>
      <p:sp>
        <p:nvSpPr>
          <p:cNvPr id="4" name="Content Placeholder 3"/>
          <p:cNvSpPr>
            <a:spLocks noGrp="1"/>
          </p:cNvSpPr>
          <p:nvPr>
            <p:ph sz="quarter" idx="12"/>
          </p:nvPr>
        </p:nvSpPr>
        <p:spPr>
          <a:xfrm>
            <a:off x="7982042" y="1596171"/>
            <a:ext cx="3587750" cy="4252179"/>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106776573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 Tech Simple Char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12" name="Content Placeholder 5"/>
          <p:cNvSpPr>
            <a:spLocks noGrp="1"/>
          </p:cNvSpPr>
          <p:nvPr>
            <p:ph sz="quarter" idx="10"/>
          </p:nvPr>
        </p:nvSpPr>
        <p:spPr>
          <a:xfrm>
            <a:off x="373418" y="1619472"/>
            <a:ext cx="5452409"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1"/>
          </p:nvPr>
        </p:nvSpPr>
        <p:spPr>
          <a:xfrm>
            <a:off x="6024563" y="1619472"/>
            <a:ext cx="5732462" cy="42415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dirty="0"/>
          </a:p>
        </p:txBody>
      </p:sp>
    </p:spTree>
    <p:extLst>
      <p:ext uri="{BB962C8B-B14F-4D97-AF65-F5344CB8AC3E}">
        <p14:creationId xmlns:p14="http://schemas.microsoft.com/office/powerpoint/2010/main" val="263974449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A Tech Cov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2">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189045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A Tech Simple Tab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63001" y="225426"/>
            <a:ext cx="7551080"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466066" y="1514475"/>
            <a:ext cx="11185589" cy="4276725"/>
          </a:xfrm>
          <a:prstGeom prst="rect">
            <a:avLst/>
          </a:prstGeom>
        </p:spPr>
        <p:txBody>
          <a:bodyPr vert="horz"/>
          <a:lstStyle/>
          <a:p>
            <a:r>
              <a:rPr lang="en-US" smtClean="0"/>
              <a:t>Click icon to add table</a:t>
            </a:r>
            <a:endParaRPr lang="en-US"/>
          </a:p>
        </p:txBody>
      </p:sp>
    </p:spTree>
    <p:extLst>
      <p:ext uri="{BB962C8B-B14F-4D97-AF65-F5344CB8AC3E}">
        <p14:creationId xmlns:p14="http://schemas.microsoft.com/office/powerpoint/2010/main" val="14853998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 Tech Head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06634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Tree>
    <p:extLst>
      <p:ext uri="{BB962C8B-B14F-4D97-AF65-F5344CB8AC3E}">
        <p14:creationId xmlns:p14="http://schemas.microsoft.com/office/powerpoint/2010/main" val="342977522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A Tech Header Two Colum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3" name="Content Placeholder 2"/>
          <p:cNvSpPr>
            <a:spLocks noGrp="1"/>
          </p:cNvSpPr>
          <p:nvPr>
            <p:ph sz="quarter" idx="11"/>
          </p:nvPr>
        </p:nvSpPr>
        <p:spPr>
          <a:xfrm>
            <a:off x="6256937" y="1630363"/>
            <a:ext cx="5499581" cy="4252912"/>
          </a:xfrm>
          <a:prstGeom prst="rect">
            <a:avLst/>
          </a:prstGeom>
        </p:spPr>
        <p:txBody>
          <a:bodyPr vert="horz"/>
          <a:lstStyle>
            <a:lvl1pPr>
              <a:defRPr sz="2000">
                <a:solidFill>
                  <a:srgbClr val="0C3A69"/>
                </a:solidFill>
                <a:latin typeface="+mn-lt"/>
              </a:defRPr>
            </a:lvl1pPr>
            <a:lvl2pPr>
              <a:defRPr sz="2000">
                <a:solidFill>
                  <a:srgbClr val="0C3A69"/>
                </a:solidFill>
                <a:latin typeface="+mn-lt"/>
              </a:defRPr>
            </a:lvl2pPr>
            <a:lvl3pPr>
              <a:defRPr sz="2000">
                <a:solidFill>
                  <a:srgbClr val="0C3A69"/>
                </a:solidFill>
                <a:latin typeface="+mn-lt"/>
              </a:defRPr>
            </a:lvl3pPr>
            <a:lvl4pPr>
              <a:defRPr sz="2000">
                <a:solidFill>
                  <a:srgbClr val="0C3A69"/>
                </a:solidFill>
                <a:latin typeface="+mn-lt"/>
              </a:defRPr>
            </a:lvl4pPr>
            <a:lvl5pPr>
              <a:defRPr sz="2000">
                <a:solidFill>
                  <a:srgbClr val="0C3A69"/>
                </a:solidFill>
                <a:latin typeface="+mn-lt"/>
              </a:defRPr>
            </a:lvl5pPr>
          </a:lstStyle>
          <a:p>
            <a:pPr lvl="0"/>
            <a:r>
              <a:rPr lang="en-US" smtClean="0"/>
              <a:t>Click to edit Master text styles</a:t>
            </a:r>
          </a:p>
        </p:txBody>
      </p:sp>
    </p:spTree>
    <p:extLst>
      <p:ext uri="{BB962C8B-B14F-4D97-AF65-F5344CB8AC3E}">
        <p14:creationId xmlns:p14="http://schemas.microsoft.com/office/powerpoint/2010/main" val="907653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 Tech Header Graphic Char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5473552"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sp>
        <p:nvSpPr>
          <p:cNvPr id="4" name="Chart Placeholder 3"/>
          <p:cNvSpPr>
            <a:spLocks noGrp="1"/>
          </p:cNvSpPr>
          <p:nvPr>
            <p:ph type="chart" sz="quarter" idx="12"/>
          </p:nvPr>
        </p:nvSpPr>
        <p:spPr>
          <a:xfrm>
            <a:off x="6291893" y="1619250"/>
            <a:ext cx="5254386" cy="4264025"/>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3689688427"/>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 Tech Header Tabl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765" t="45728" r="1765" b="35449"/>
          <a:stretch/>
        </p:blipFill>
        <p:spPr>
          <a:xfrm>
            <a:off x="-2657" y="0"/>
            <a:ext cx="12197314" cy="1291424"/>
          </a:xfrm>
          <a:prstGeom prst="rect">
            <a:avLst/>
          </a:prstGeom>
          <a:solidFill>
            <a:srgbClr val="FFFFFF"/>
          </a:solidFill>
        </p:spPr>
      </p:pic>
      <p:sp>
        <p:nvSpPr>
          <p:cNvPr id="8" name="Rectangle 7"/>
          <p:cNvSpPr/>
          <p:nvPr userDrawn="1"/>
        </p:nvSpPr>
        <p:spPr bwMode="auto">
          <a:xfrm>
            <a:off x="-1" y="0"/>
            <a:ext cx="5844313" cy="1259580"/>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3" name="Table Placeholder 2"/>
          <p:cNvSpPr>
            <a:spLocks noGrp="1"/>
          </p:cNvSpPr>
          <p:nvPr>
            <p:ph type="tbl" sz="quarter" idx="10"/>
          </p:nvPr>
        </p:nvSpPr>
        <p:spPr>
          <a:xfrm>
            <a:off x="558800" y="1712913"/>
            <a:ext cx="11093450" cy="4078287"/>
          </a:xfrm>
          <a:prstGeom prst="rect">
            <a:avLst/>
          </a:prstGeom>
        </p:spPr>
        <p:txBody>
          <a:bodyPr vert="horz"/>
          <a:lstStyle>
            <a:lvl1pPr>
              <a:defRPr sz="2000">
                <a:solidFill>
                  <a:srgbClr val="0C3A69"/>
                </a:solidFill>
                <a:latin typeface="+mn-lt"/>
              </a:defRPr>
            </a:lvl1pPr>
          </a:lstStyle>
          <a:p>
            <a:r>
              <a:rPr lang="en-US" smtClean="0"/>
              <a:t>Click icon to add table</a:t>
            </a:r>
            <a:endParaRPr lang="en-US" dirty="0"/>
          </a:p>
        </p:txBody>
      </p:sp>
    </p:spTree>
    <p:extLst>
      <p:ext uri="{BB962C8B-B14F-4D97-AF65-F5344CB8AC3E}">
        <p14:creationId xmlns:p14="http://schemas.microsoft.com/office/powerpoint/2010/main" val="193925989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A Tech Foot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0" y="1635804"/>
            <a:ext cx="1118286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15181667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 Tech Footer Two Colum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3" name="Content Placeholder 2"/>
          <p:cNvSpPr>
            <a:spLocks noGrp="1"/>
          </p:cNvSpPr>
          <p:nvPr>
            <p:ph sz="quarter" idx="11"/>
          </p:nvPr>
        </p:nvSpPr>
        <p:spPr>
          <a:xfrm>
            <a:off x="6199312" y="1619250"/>
            <a:ext cx="5347894" cy="4229100"/>
          </a:xfrm>
          <a:prstGeom prst="rect">
            <a:avLst/>
          </a:prstGeom>
        </p:spPr>
        <p:txBody>
          <a:bodyPr vert="horz"/>
          <a:lstStyle>
            <a:lvl1pPr>
              <a:defRPr sz="2000">
                <a:solidFill>
                  <a:srgbClr val="0C3A69"/>
                </a:solidFill>
                <a:latin typeface="+mn-lt"/>
              </a:defRPr>
            </a:lvl1pPr>
            <a:lvl2pPr>
              <a:defRPr sz="2000">
                <a:solidFill>
                  <a:srgbClr val="0C3A69"/>
                </a:solidFill>
              </a:defRPr>
            </a:lvl2pPr>
            <a:lvl3pPr>
              <a:defRPr sz="2000">
                <a:solidFill>
                  <a:srgbClr val="0C3A69"/>
                </a:solidFill>
              </a:defRPr>
            </a:lvl3pPr>
            <a:lvl4pPr>
              <a:defRPr sz="2000">
                <a:solidFill>
                  <a:srgbClr val="0C3A69"/>
                </a:solidFill>
              </a:defRPr>
            </a:lvl4pPr>
            <a:lvl5pPr>
              <a:defRPr sz="2000">
                <a:solidFill>
                  <a:srgbClr val="0C3A69"/>
                </a:solidFill>
              </a:defRPr>
            </a:lvl5pPr>
          </a:lstStyle>
          <a:p>
            <a:pPr lvl="0"/>
            <a:r>
              <a:rPr lang="en-US" smtClean="0"/>
              <a:t>Click to edit Master text styles</a:t>
            </a:r>
          </a:p>
        </p:txBody>
      </p:sp>
    </p:spTree>
    <p:extLst>
      <p:ext uri="{BB962C8B-B14F-4D97-AF65-F5344CB8AC3E}">
        <p14:creationId xmlns:p14="http://schemas.microsoft.com/office/powerpoint/2010/main" val="220727895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 Tech Footer 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p:ph sz="quarter" idx="10"/>
          </p:nvPr>
        </p:nvSpPr>
        <p:spPr>
          <a:xfrm>
            <a:off x="527051" y="1619250"/>
            <a:ext cx="5322080"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
        <p:nvSpPr>
          <p:cNvPr id="4" name="Chart Placeholder 3"/>
          <p:cNvSpPr>
            <a:spLocks noGrp="1"/>
          </p:cNvSpPr>
          <p:nvPr>
            <p:ph type="chart" sz="quarter" idx="11"/>
          </p:nvPr>
        </p:nvSpPr>
        <p:spPr>
          <a:xfrm>
            <a:off x="6140121" y="1619472"/>
            <a:ext cx="5651500" cy="4228878"/>
          </a:xfrm>
          <a:prstGeom prst="rect">
            <a:avLst/>
          </a:prstGeom>
        </p:spPr>
        <p:txBody>
          <a:bodyPr vert="horz"/>
          <a:lstStyle>
            <a:lvl1pPr>
              <a:defRPr sz="2000">
                <a:solidFill>
                  <a:srgbClr val="0C3A69"/>
                </a:solidFill>
                <a:latin typeface="+mn-lt"/>
              </a:defRPr>
            </a:lvl1pPr>
          </a:lstStyle>
          <a:p>
            <a:r>
              <a:rPr lang="en-US" smtClean="0"/>
              <a:t>Click icon to add chart</a:t>
            </a:r>
            <a:endParaRPr lang="en-US"/>
          </a:p>
        </p:txBody>
      </p:sp>
    </p:spTree>
    <p:extLst>
      <p:ext uri="{BB962C8B-B14F-4D97-AF65-F5344CB8AC3E}">
        <p14:creationId xmlns:p14="http://schemas.microsoft.com/office/powerpoint/2010/main" val="1189225128"/>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 Tech Footer Table">
    <p:spTree>
      <p:nvGrpSpPr>
        <p:cNvPr id="1" name=""/>
        <p:cNvGrpSpPr/>
        <p:nvPr/>
      </p:nvGrpSpPr>
      <p:grpSpPr>
        <a:xfrm>
          <a:off x="0" y="0"/>
          <a:ext cx="0" cy="0"/>
          <a:chOff x="0" y="0"/>
          <a:chExt cx="0" cy="0"/>
        </a:xfrm>
      </p:grpSpPr>
      <p:sp>
        <p:nvSpPr>
          <p:cNvPr id="3" name="Table Placeholder 2"/>
          <p:cNvSpPr>
            <a:spLocks noGrp="1"/>
          </p:cNvSpPr>
          <p:nvPr>
            <p:ph type="tbl" sz="quarter" idx="12"/>
          </p:nvPr>
        </p:nvSpPr>
        <p:spPr>
          <a:xfrm>
            <a:off x="501650" y="1619250"/>
            <a:ext cx="11290300" cy="4241800"/>
          </a:xfrm>
          <a:prstGeom prst="rect">
            <a:avLst/>
          </a:prstGeom>
        </p:spPr>
        <p:txBody>
          <a:bodyPr vert="horz"/>
          <a:lstStyle>
            <a:lvl1pPr>
              <a:defRPr sz="2000">
                <a:solidFill>
                  <a:srgbClr val="0C3A69"/>
                </a:solidFill>
              </a:defRPr>
            </a:lvl1pPr>
          </a:lstStyle>
          <a:p>
            <a:r>
              <a:rPr lang="en-US" smtClean="0"/>
              <a:t>Click icon to add table</a:t>
            </a: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65" t="50551" r="1765" b="35449"/>
          <a:stretch/>
        </p:blipFill>
        <p:spPr>
          <a:xfrm>
            <a:off x="-2657" y="5930349"/>
            <a:ext cx="12197314" cy="960497"/>
          </a:xfrm>
          <a:prstGeom prst="rect">
            <a:avLst/>
          </a:prstGeom>
          <a:solidFill>
            <a:srgbClr val="FFFFFF"/>
          </a:solidFill>
        </p:spPr>
      </p:pic>
      <p:sp>
        <p:nvSpPr>
          <p:cNvPr id="12" name="Title 1"/>
          <p:cNvSpPr>
            <a:spLocks noGrp="1"/>
          </p:cNvSpPr>
          <p:nvPr>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pic>
        <p:nvPicPr>
          <p:cNvPr id="6" name="Picture 5"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132076"/>
            <a:ext cx="1562699" cy="529618"/>
          </a:xfrm>
          <a:prstGeom prst="rect">
            <a:avLst/>
          </a:prstGeom>
        </p:spPr>
      </p:pic>
    </p:spTree>
    <p:extLst>
      <p:ext uri="{BB962C8B-B14F-4D97-AF65-F5344CB8AC3E}">
        <p14:creationId xmlns:p14="http://schemas.microsoft.com/office/powerpoint/2010/main" val="3289972156"/>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 Tech R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6632" y="349314"/>
            <a:ext cx="8127216"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527050" y="1635804"/>
            <a:ext cx="8115511"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0006" r="2119"/>
          <a:stretch/>
        </p:blipFill>
        <p:spPr>
          <a:xfrm>
            <a:off x="8793524" y="0"/>
            <a:ext cx="3398476" cy="6858000"/>
          </a:xfrm>
          <a:prstGeom prst="rect">
            <a:avLst/>
          </a:prstGeom>
          <a:solidFill>
            <a:srgbClr val="FFFFFF"/>
          </a:solidFill>
        </p:spPr>
      </p:pic>
    </p:spTree>
    <p:extLst>
      <p:ext uri="{BB962C8B-B14F-4D97-AF65-F5344CB8AC3E}">
        <p14:creationId xmlns:p14="http://schemas.microsoft.com/office/powerpoint/2010/main" val="220071530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A Tech Cover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2" name="Rectangle 1"/>
          <p:cNvSpPr/>
          <p:nvPr userDrawn="1"/>
        </p:nvSpPr>
        <p:spPr bwMode="auto">
          <a:xfrm>
            <a:off x="362865" y="0"/>
            <a:ext cx="4738591" cy="4375460"/>
          </a:xfrm>
          <a:prstGeom prst="rect">
            <a:avLst/>
          </a:prstGeom>
          <a:solidFill>
            <a:schemeClr val="accent6">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13501" y="1489532"/>
            <a:ext cx="4367854" cy="1750011"/>
          </a:xfrm>
          <a:prstGeom prst="rect">
            <a:avLst/>
          </a:prstGeom>
          <a:noFill/>
          <a:ln>
            <a:noFill/>
          </a:ln>
        </p:spPr>
        <p:txBody>
          <a:bodyPr lIns="146304" tIns="91440" rIns="146304" bIns="91440" anchor="b" anchorCtr="0"/>
          <a:lstStyle>
            <a:lvl1pPr>
              <a:defRPr sz="3200" spc="-98" baseline="0">
                <a:solidFill>
                  <a:schemeClr val="accent3"/>
                </a:solidFill>
                <a:latin typeface="+mj-lt"/>
                <a:cs typeface="Trebuchet MS"/>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612849" y="3477875"/>
            <a:ext cx="4357558"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j-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3" y="5499028"/>
            <a:ext cx="2681534" cy="908805"/>
          </a:xfrm>
          <a:prstGeom prst="rect">
            <a:avLst/>
          </a:prstGeom>
        </p:spPr>
      </p:pic>
    </p:spTree>
    <p:extLst>
      <p:ext uri="{BB962C8B-B14F-4D97-AF65-F5344CB8AC3E}">
        <p14:creationId xmlns:p14="http://schemas.microsoft.com/office/powerpoint/2010/main" val="1939755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A Tech LHS Graphic">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634626" y="349314"/>
            <a:ext cx="8073562" cy="899665"/>
          </a:xfrm>
          <a:prstGeom prst="rect">
            <a:avLst/>
          </a:prstGeom>
        </p:spPr>
        <p:txBody>
          <a:bodyPr/>
          <a:lstStyle>
            <a:lvl1pPr>
              <a:defRPr sz="3200">
                <a:solidFill>
                  <a:schemeClr val="accent1"/>
                </a:solidFill>
                <a:latin typeface="+mn-lt"/>
                <a:cs typeface="Trebuchet MS"/>
              </a:defRPr>
            </a:lvl1pPr>
          </a:lstStyle>
          <a:p>
            <a:r>
              <a:rPr lang="en-US" dirty="0" smtClean="0"/>
              <a:t>Click to edit Master title style</a:t>
            </a:r>
            <a:br>
              <a:rPr lang="en-US" dirty="0" smtClean="0"/>
            </a:br>
            <a:endParaRPr lang="en-US" dirty="0"/>
          </a:p>
        </p:txBody>
      </p:sp>
      <p:sp>
        <p:nvSpPr>
          <p:cNvPr id="8" name="Content Placeholder 5"/>
          <p:cNvSpPr>
            <a:spLocks noGrp="1"/>
          </p:cNvSpPr>
          <p:nvPr>
            <p:ph sz="quarter" idx="10"/>
          </p:nvPr>
        </p:nvSpPr>
        <p:spPr>
          <a:xfrm>
            <a:off x="3634626" y="1635804"/>
            <a:ext cx="8072656"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pic>
        <p:nvPicPr>
          <p:cNvPr id="6" name="Picture 5" descr="WaTech-FINAL-LOGO-20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6225" y="6080456"/>
            <a:ext cx="1562699" cy="529618"/>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0006" r="2119"/>
          <a:stretch/>
        </p:blipFill>
        <p:spPr>
          <a:xfrm flipH="1">
            <a:off x="0" y="0"/>
            <a:ext cx="3398476" cy="6858000"/>
          </a:xfrm>
          <a:prstGeom prst="rect">
            <a:avLst/>
          </a:prstGeom>
          <a:solidFill>
            <a:srgbClr val="FFFFFF"/>
          </a:solidFill>
        </p:spPr>
      </p:pic>
    </p:spTree>
    <p:extLst>
      <p:ext uri="{BB962C8B-B14F-4D97-AF65-F5344CB8AC3E}">
        <p14:creationId xmlns:p14="http://schemas.microsoft.com/office/powerpoint/2010/main" val="14227102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A Tech Tint Background">
    <p:spTree>
      <p:nvGrpSpPr>
        <p:cNvPr id="1" name=""/>
        <p:cNvGrpSpPr/>
        <p:nvPr/>
      </p:nvGrpSpPr>
      <p:grpSpPr>
        <a:xfrm>
          <a:off x="0" y="0"/>
          <a:ext cx="0" cy="0"/>
          <a:chOff x="0" y="0"/>
          <a:chExt cx="0" cy="0"/>
        </a:xfrm>
      </p:grpSpPr>
      <p:grpSp>
        <p:nvGrpSpPr>
          <p:cNvPr id="3" name="Group 2"/>
          <p:cNvGrpSpPr/>
          <p:nvPr userDrawn="1"/>
        </p:nvGrpSpPr>
        <p:grpSpPr>
          <a:xfrm>
            <a:off x="-1" y="0"/>
            <a:ext cx="12202949" cy="6858000"/>
            <a:chOff x="-1" y="0"/>
            <a:chExt cx="12202949" cy="6858000"/>
          </a:xfrm>
        </p:grpSpPr>
        <p:pic>
          <p:nvPicPr>
            <p:cNvPr id="7" name="Picture 6"/>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948" y="0"/>
              <a:ext cx="12192000" cy="6858000"/>
            </a:xfrm>
            <a:prstGeom prst="rect">
              <a:avLst/>
            </a:prstGeom>
          </p:spPr>
        </p:pic>
        <p:sp>
          <p:nvSpPr>
            <p:cNvPr id="2" name="Rectangle 1"/>
            <p:cNvSpPr/>
            <p:nvPr userDrawn="1"/>
          </p:nvSpPr>
          <p:spPr bwMode="auto">
            <a:xfrm>
              <a:off x="-1" y="0"/>
              <a:ext cx="12086167" cy="6858000"/>
            </a:xfrm>
            <a:prstGeom prst="rect">
              <a:avLst/>
            </a:prstGeom>
            <a:gradFill flip="none" rotWithShape="1">
              <a:gsLst>
                <a:gs pos="34000">
                  <a:schemeClr val="bg1"/>
                </a:gs>
                <a:gs pos="100000">
                  <a:srgbClr val="FFFFFF">
                    <a:alpha val="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userDrawn="1"/>
        </p:nvSpPr>
        <p:spPr bwMode="auto">
          <a:xfrm>
            <a:off x="-1" y="3417385"/>
            <a:ext cx="5844313" cy="973076"/>
          </a:xfrm>
          <a:prstGeom prst="rect">
            <a:avLst/>
          </a:prstGeom>
          <a:gradFill flip="none" rotWithShape="1">
            <a:gsLst>
              <a:gs pos="100000">
                <a:schemeClr val="bg1">
                  <a:alpha val="0"/>
                </a:schemeClr>
              </a:gs>
              <a:gs pos="0">
                <a:schemeClr val="bg1"/>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Title 1"/>
          <p:cNvSpPr>
            <a:spLocks noGrp="1"/>
          </p:cNvSpPr>
          <p:nvPr userDrawn="1">
            <p:ph type="title" hasCustomPrompt="1"/>
          </p:nvPr>
        </p:nvSpPr>
        <p:spPr>
          <a:xfrm>
            <a:off x="516633" y="338083"/>
            <a:ext cx="7551080" cy="899665"/>
          </a:xfrm>
          <a:prstGeom prst="rect">
            <a:avLst/>
          </a:prstGeom>
        </p:spPr>
        <p:txBody>
          <a:bodyPr/>
          <a:lstStyle>
            <a:lvl1pPr>
              <a:defRPr sz="3200">
                <a:solidFill>
                  <a:srgbClr val="580069"/>
                </a:solidFill>
                <a:latin typeface="+mn-lt"/>
                <a:cs typeface="Trebuchet MS"/>
              </a:defRPr>
            </a:lvl1pPr>
          </a:lstStyle>
          <a:p>
            <a:r>
              <a:rPr lang="en-US" dirty="0" smtClean="0"/>
              <a:t>Click to edit Master title style</a:t>
            </a:r>
            <a:br>
              <a:rPr lang="en-US" dirty="0" smtClean="0"/>
            </a:br>
            <a:endParaRPr lang="en-US" dirty="0"/>
          </a:p>
        </p:txBody>
      </p:sp>
      <p:sp>
        <p:nvSpPr>
          <p:cNvPr id="14" name="Content Placeholder 5"/>
          <p:cNvSpPr>
            <a:spLocks noGrp="1"/>
          </p:cNvSpPr>
          <p:nvPr userDrawn="1">
            <p:ph sz="quarter" idx="10"/>
          </p:nvPr>
        </p:nvSpPr>
        <p:spPr>
          <a:xfrm>
            <a:off x="527050" y="1635804"/>
            <a:ext cx="11043043" cy="4230009"/>
          </a:xfrm>
          <a:prstGeom prst="rect">
            <a:avLst/>
          </a:prstGeom>
        </p:spPr>
        <p:txBody>
          <a:bodyPr vert="horz"/>
          <a:lstStyle>
            <a:lvl1pPr>
              <a:defRPr sz="2000">
                <a:solidFill>
                  <a:srgbClr val="0C3A69"/>
                </a:solidFill>
                <a:latin typeface="+mn-lt"/>
                <a:cs typeface="Trebuchet MS"/>
              </a:defRPr>
            </a:lvl1pPr>
          </a:lstStyle>
          <a:p>
            <a:pPr lvl="0"/>
            <a:r>
              <a:rPr lang="en-US" smtClean="0"/>
              <a:t>Click to edit Master text styles</a:t>
            </a:r>
          </a:p>
        </p:txBody>
      </p:sp>
      <p:cxnSp>
        <p:nvCxnSpPr>
          <p:cNvPr id="10" name="Straight Connector 9"/>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355297809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9697" y="4972094"/>
            <a:ext cx="1584867" cy="13716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0606" y="4972094"/>
            <a:ext cx="1584867" cy="13716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8956" y="5009334"/>
            <a:ext cx="1584867" cy="1371600"/>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94154" y="5009334"/>
            <a:ext cx="1584867" cy="137160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083" y="5009334"/>
            <a:ext cx="1584867" cy="1371600"/>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19697" y="3258325"/>
            <a:ext cx="1584867" cy="1371600"/>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24327" y="3258325"/>
            <a:ext cx="1584867" cy="1371600"/>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28957" y="3266124"/>
            <a:ext cx="1584867" cy="1371600"/>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94154" y="3266124"/>
            <a:ext cx="1584867" cy="1371600"/>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98784" y="3266124"/>
            <a:ext cx="1584867" cy="1371600"/>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219697" y="1522914"/>
            <a:ext cx="1584867" cy="1371600"/>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36193" y="1544556"/>
            <a:ext cx="1584867" cy="1371600"/>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28957" y="1522914"/>
            <a:ext cx="1584867" cy="1371600"/>
          </a:xfrm>
          <a:prstGeom prst="rect">
            <a:avLst/>
          </a:prstGeom>
        </p:spPr>
      </p:pic>
      <p:pic>
        <p:nvPicPr>
          <p:cNvPr id="19" name="Picture 1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006020" y="1522914"/>
            <a:ext cx="1584867" cy="1371600"/>
          </a:xfrm>
          <a:prstGeom prst="rect">
            <a:avLst/>
          </a:prstGeom>
        </p:spPr>
      </p:pic>
      <p:pic>
        <p:nvPicPr>
          <p:cNvPr id="20" name="Picture 1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83083" y="1544556"/>
            <a:ext cx="1584867" cy="1371600"/>
          </a:xfrm>
          <a:prstGeom prst="rect">
            <a:avLst/>
          </a:prstGeom>
        </p:spPr>
      </p:pic>
    </p:spTree>
    <p:extLst>
      <p:ext uri="{BB962C8B-B14F-4D97-AF65-F5344CB8AC3E}">
        <p14:creationId xmlns:p14="http://schemas.microsoft.com/office/powerpoint/2010/main" val="2393333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508" y="1417444"/>
            <a:ext cx="1584867" cy="13716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5756" y="4997107"/>
            <a:ext cx="1584867" cy="13716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24371" y="5023898"/>
            <a:ext cx="1584867" cy="137160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72413" y="3179186"/>
            <a:ext cx="1584867" cy="1371600"/>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0547" y="5015602"/>
            <a:ext cx="1584867" cy="1371600"/>
          </a:xfrm>
          <a:prstGeom prst="rect">
            <a:avLst/>
          </a:prstGeom>
        </p:spPr>
      </p:pic>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2986" y="5023898"/>
            <a:ext cx="1584867" cy="1371600"/>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11414" y="5016071"/>
            <a:ext cx="1584867" cy="1371600"/>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69844" y="5015602"/>
            <a:ext cx="1584867" cy="13716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124371" y="3179186"/>
            <a:ext cx="1584867" cy="1371600"/>
          </a:xfrm>
          <a:prstGeom prst="rect">
            <a:avLst/>
          </a:prstGeom>
        </p:spPr>
      </p:pic>
      <p:pic>
        <p:nvPicPr>
          <p:cNvPr id="13" name="Picture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252985" y="3179186"/>
            <a:ext cx="1584867" cy="1371600"/>
          </a:xfrm>
          <a:prstGeom prst="rect">
            <a:avLst/>
          </a:prstGeom>
        </p:spPr>
      </p:pic>
      <p:pic>
        <p:nvPicPr>
          <p:cNvPr id="14" name="Picture 1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81600" y="3179186"/>
            <a:ext cx="1584867" cy="1371600"/>
          </a:xfrm>
          <a:prstGeom prst="rect">
            <a:avLst/>
          </a:prstGeom>
        </p:spPr>
      </p:pic>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70548" y="1431791"/>
            <a:ext cx="1584867" cy="1371600"/>
          </a:xfrm>
          <a:prstGeom prst="rect">
            <a:avLst/>
          </a:prstGeom>
        </p:spPr>
      </p:pic>
      <p:pic>
        <p:nvPicPr>
          <p:cNvPr id="16" name="Picture 1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72414" y="1431791"/>
            <a:ext cx="1584867" cy="1371600"/>
          </a:xfrm>
          <a:prstGeom prst="rect">
            <a:avLst/>
          </a:prstGeom>
        </p:spPr>
      </p:pic>
      <p:pic>
        <p:nvPicPr>
          <p:cNvPr id="17" name="Pictur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03368" y="1431791"/>
            <a:ext cx="1584867" cy="1371600"/>
          </a:xfrm>
          <a:prstGeom prst="rect">
            <a:avLst/>
          </a:prstGeom>
        </p:spPr>
      </p:pic>
      <p:pic>
        <p:nvPicPr>
          <p:cNvPr id="18" name="Picture 1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34322" y="1431791"/>
            <a:ext cx="1584867" cy="1371600"/>
          </a:xfrm>
          <a:prstGeom prst="rect">
            <a:avLst/>
          </a:prstGeom>
        </p:spPr>
      </p:pic>
      <p:pic>
        <p:nvPicPr>
          <p:cNvPr id="19" name="Picture 1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411415" y="1431791"/>
            <a:ext cx="1584867" cy="1371600"/>
          </a:xfrm>
          <a:prstGeom prst="rect">
            <a:avLst/>
          </a:prstGeom>
        </p:spPr>
      </p:pic>
    </p:spTree>
    <p:extLst>
      <p:ext uri="{BB962C8B-B14F-4D97-AF65-F5344CB8AC3E}">
        <p14:creationId xmlns:p14="http://schemas.microsoft.com/office/powerpoint/2010/main" val="110401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A Tech Cover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FFFF"/>
          </a:solidFill>
        </p:spPr>
      </p:pic>
      <p:sp>
        <p:nvSpPr>
          <p:cNvPr id="9" name="Title 1"/>
          <p:cNvSpPr>
            <a:spLocks noGrp="1"/>
          </p:cNvSpPr>
          <p:nvPr>
            <p:ph type="title" hasCustomPrompt="1"/>
          </p:nvPr>
        </p:nvSpPr>
        <p:spPr bwMode="ltGray">
          <a:xfrm>
            <a:off x="613500" y="2791498"/>
            <a:ext cx="5801359"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7" name="Text Placeholder 4"/>
          <p:cNvSpPr>
            <a:spLocks noGrp="1"/>
          </p:cNvSpPr>
          <p:nvPr>
            <p:ph type="body" sz="quarter" idx="12" hasCustomPrompt="1"/>
          </p:nvPr>
        </p:nvSpPr>
        <p:spPr bwMode="ltGray">
          <a:xfrm>
            <a:off x="612848" y="4779841"/>
            <a:ext cx="5791863"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5" name="Picture 4"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942" y="786044"/>
            <a:ext cx="3110643" cy="1054235"/>
          </a:xfrm>
          <a:prstGeom prst="rect">
            <a:avLst/>
          </a:prstGeom>
        </p:spPr>
      </p:pic>
      <p:cxnSp>
        <p:nvCxnSpPr>
          <p:cNvPr id="4" name="Straight Connector 3"/>
          <p:cNvCxnSpPr/>
          <p:nvPr userDrawn="1"/>
        </p:nvCxnSpPr>
        <p:spPr>
          <a:xfrm flipH="1">
            <a:off x="0" y="4627606"/>
            <a:ext cx="6533254" cy="0"/>
          </a:xfrm>
          <a:prstGeom prst="line">
            <a:avLst/>
          </a:prstGeom>
          <a:ln w="38100" cmpd="sng">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283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 Tech Titl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84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A Tech Titl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1"/>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1"/>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rgbClr val="9313A8"/>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02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 Tech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2">
                    <a:lumMod val="50000"/>
                  </a:schemeClr>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2">
                    <a:lumMod val="50000"/>
                  </a:schemeClr>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70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A Tech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hasCustomPrompt="1"/>
          </p:nvPr>
        </p:nvSpPr>
        <p:spPr bwMode="ltGray">
          <a:xfrm>
            <a:off x="613501" y="1586169"/>
            <a:ext cx="4575866" cy="1750011"/>
          </a:xfrm>
          <a:prstGeom prst="rect">
            <a:avLst/>
          </a:prstGeom>
          <a:noFill/>
          <a:ln>
            <a:noFill/>
          </a:ln>
        </p:spPr>
        <p:txBody>
          <a:bodyPr lIns="146304" tIns="91440" rIns="146304" bIns="91440" anchor="b" anchorCtr="0"/>
          <a:lstStyle>
            <a:lvl1pPr>
              <a:defRPr sz="3200" spc="-98" baseline="0">
                <a:solidFill>
                  <a:schemeClr val="accent3"/>
                </a:solidFill>
                <a:latin typeface="+mn-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12849" y="3574512"/>
            <a:ext cx="4568376"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accent3"/>
                </a:solidFill>
                <a:latin typeface="+mn-lt"/>
                <a:cs typeface="Trebuchet MS"/>
              </a:defRPr>
            </a:lvl1pPr>
          </a:lstStyle>
          <a:p>
            <a:pPr lvl="0"/>
            <a:r>
              <a:rPr lang="en-US" dirty="0" smtClean="0"/>
              <a:t>Subtitle</a:t>
            </a:r>
          </a:p>
        </p:txBody>
      </p:sp>
      <p:pic>
        <p:nvPicPr>
          <p:cNvPr id="12" name="Picture 11" descr="WaTech-FINAL-LOGO-201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6"/>
          </a:xfrm>
          <a:prstGeom prst="rect">
            <a:avLst/>
          </a:prstGeom>
        </p:spPr>
      </p:pic>
      <p:cxnSp>
        <p:nvCxnSpPr>
          <p:cNvPr id="13" name="Straight Connector 12"/>
          <p:cNvCxnSpPr/>
          <p:nvPr userDrawn="1"/>
        </p:nvCxnSpPr>
        <p:spPr>
          <a:xfrm flipH="1">
            <a:off x="0" y="3422277"/>
            <a:ext cx="5189366" cy="0"/>
          </a:xfrm>
          <a:prstGeom prst="line">
            <a:avLst/>
          </a:prstGeom>
          <a:ln w="3810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28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 Tech Internal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bwMode="auto">
          <a:xfrm>
            <a:off x="362865" y="0"/>
            <a:ext cx="4738591" cy="4375460"/>
          </a:xfrm>
          <a:prstGeom prst="rect">
            <a:avLst/>
          </a:prstGeom>
          <a:solidFill>
            <a:schemeClr val="bg1">
              <a:alpha val="3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bwMode="ltGray">
          <a:xfrm>
            <a:off x="648456" y="1586169"/>
            <a:ext cx="4466386" cy="1750011"/>
          </a:xfrm>
          <a:prstGeom prst="rect">
            <a:avLst/>
          </a:prstGeom>
          <a:noFill/>
          <a:ln>
            <a:noFill/>
          </a:ln>
        </p:spPr>
        <p:txBody>
          <a:bodyPr lIns="146304" tIns="91440" rIns="146304" bIns="91440" anchor="b" anchorCtr="0"/>
          <a:lstStyle>
            <a:lvl1pPr>
              <a:defRPr sz="3200" spc="-98" baseline="0">
                <a:solidFill>
                  <a:schemeClr val="bg1"/>
                </a:solidFill>
                <a:latin typeface="+mj-lt"/>
                <a:cs typeface="Trebuchet MS"/>
              </a:defRPr>
            </a:lvl1pPr>
          </a:lstStyle>
          <a:p>
            <a:r>
              <a:rPr lang="en-US" dirty="0" smtClean="0"/>
              <a:t>Title</a:t>
            </a:r>
            <a:endParaRPr lang="en-US" dirty="0"/>
          </a:p>
        </p:txBody>
      </p:sp>
      <p:sp>
        <p:nvSpPr>
          <p:cNvPr id="10" name="Text Placeholder 4"/>
          <p:cNvSpPr>
            <a:spLocks noGrp="1"/>
          </p:cNvSpPr>
          <p:nvPr>
            <p:ph type="body" sz="quarter" idx="12" hasCustomPrompt="1"/>
          </p:nvPr>
        </p:nvSpPr>
        <p:spPr bwMode="ltGray">
          <a:xfrm>
            <a:off x="647803" y="3574512"/>
            <a:ext cx="4459075" cy="751761"/>
          </a:xfrm>
          <a:prstGeom prst="rect">
            <a:avLst/>
          </a:prstGeom>
          <a:noFill/>
          <a:ln>
            <a:noFill/>
          </a:ln>
        </p:spPr>
        <p:txBody>
          <a:bodyPr lIns="182880" tIns="146304" rIns="182880" bIns="146304">
            <a:noAutofit/>
          </a:bodyPr>
          <a:lstStyle>
            <a:lvl1pPr marL="0" indent="0">
              <a:spcBef>
                <a:spcPts val="0"/>
              </a:spcBef>
              <a:buNone/>
              <a:defRPr sz="1800" spc="0" baseline="0">
                <a:solidFill>
                  <a:schemeClr val="bg1"/>
                </a:solidFill>
                <a:latin typeface="+mj-lt"/>
                <a:cs typeface="Trebuchet MS"/>
              </a:defRPr>
            </a:lvl1pPr>
          </a:lstStyle>
          <a:p>
            <a:pPr lvl="0"/>
            <a:r>
              <a:rPr lang="en-US" dirty="0" smtClean="0"/>
              <a:t>Subtitle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456" y="5553124"/>
            <a:ext cx="2197784" cy="744855"/>
          </a:xfrm>
          <a:prstGeom prst="rect">
            <a:avLst/>
          </a:prstGeom>
        </p:spPr>
      </p:pic>
    </p:spTree>
    <p:extLst>
      <p:ext uri="{BB962C8B-B14F-4D97-AF65-F5344CB8AC3E}">
        <p14:creationId xmlns:p14="http://schemas.microsoft.com/office/powerpoint/2010/main" val="41678658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userDrawn="1"/>
        </p:nvCxnSpPr>
        <p:spPr>
          <a:xfrm>
            <a:off x="349112" y="5945904"/>
            <a:ext cx="11468833" cy="0"/>
          </a:xfrm>
          <a:prstGeom prst="line">
            <a:avLst/>
          </a:prstGeom>
          <a:ln w="19050" cmpd="sng">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6" name="Picture 5" descr="WaTech-FINAL-LOGO-2015.png"/>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517882" y="6080456"/>
            <a:ext cx="1562699" cy="529618"/>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29" r:id="rId4"/>
    <p:sldLayoutId id="2147484537" r:id="rId5"/>
    <p:sldLayoutId id="2147484556" r:id="rId6"/>
    <p:sldLayoutId id="2147484558" r:id="rId7"/>
    <p:sldLayoutId id="2147484557" r:id="rId8"/>
    <p:sldLayoutId id="2147484553" r:id="rId9"/>
    <p:sldLayoutId id="2147484554" r:id="rId10"/>
    <p:sldLayoutId id="2147484555" r:id="rId11"/>
    <p:sldLayoutId id="2147484559" r:id="rId12"/>
    <p:sldLayoutId id="2147484561" r:id="rId13"/>
    <p:sldLayoutId id="2147484562" r:id="rId14"/>
    <p:sldLayoutId id="2147484547" r:id="rId15"/>
    <p:sldLayoutId id="2147484480" r:id="rId16"/>
    <p:sldLayoutId id="2147484563" r:id="rId17"/>
    <p:sldLayoutId id="2147484564" r:id="rId18"/>
    <p:sldLayoutId id="2147484565" r:id="rId19"/>
    <p:sldLayoutId id="2147484567" r:id="rId20"/>
    <p:sldLayoutId id="2147484467" r:id="rId21"/>
    <p:sldLayoutId id="2147484581" r:id="rId22"/>
    <p:sldLayoutId id="2147484568" r:id="rId23"/>
    <p:sldLayoutId id="2147484569" r:id="rId24"/>
    <p:sldLayoutId id="2147484544" r:id="rId25"/>
    <p:sldLayoutId id="2147484566" r:id="rId26"/>
    <p:sldLayoutId id="2147484570" r:id="rId27"/>
    <p:sldLayoutId id="2147484582" r:id="rId28"/>
    <p:sldLayoutId id="2147484524" r:id="rId29"/>
    <p:sldLayoutId id="2147484545" r:id="rId30"/>
    <p:sldLayoutId id="2147484549" r:id="rId31"/>
  </p:sldLayoutIdLst>
  <p:transition>
    <p:fade/>
  </p:transition>
  <p:timing>
    <p:tnLst>
      <p:par>
        <p:cTn id="1" dur="indefinite" restart="never" nodeType="tmRoot"/>
      </p:par>
    </p:tnLst>
  </p:timing>
  <p:hf hdr="0" ftr="0" dt="0"/>
  <p:txStyles>
    <p:titleStyle>
      <a:lvl1pPr algn="l" defTabSz="768113" rtl="0" eaLnBrk="1" latinLnBrk="0" hangingPunct="1">
        <a:lnSpc>
          <a:spcPct val="90000"/>
        </a:lnSpc>
        <a:spcBef>
          <a:spcPct val="0"/>
        </a:spcBef>
        <a:buNone/>
        <a:defRPr lang="en-US" sz="3200" b="0" kern="1200" cap="none" spc="-84" baseline="0" dirty="0" smtClean="0">
          <a:ln w="3175">
            <a:noFill/>
          </a:ln>
          <a:solidFill>
            <a:schemeClr val="accent1"/>
          </a:solidFill>
          <a:effectLst/>
          <a:latin typeface="Arial"/>
          <a:ea typeface="+mn-ea"/>
          <a:cs typeface="Arial"/>
        </a:defRPr>
      </a:lvl1pPr>
    </p:titleStyle>
    <p:body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800" kern="1200" spc="0" baseline="0">
          <a:solidFill>
            <a:schemeClr val="tx1">
              <a:lumMod val="75000"/>
            </a:schemeClr>
          </a:solidFill>
          <a:latin typeface="Calibri"/>
          <a:ea typeface="+mn-ea"/>
          <a:cs typeface="Calibri"/>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4"/>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768113" rtl="0" eaLnBrk="1" latinLnBrk="0" hangingPunct="1">
        <a:defRPr sz="1500" kern="1200">
          <a:solidFill>
            <a:schemeClr val="tx1"/>
          </a:solidFill>
          <a:latin typeface="+mn-lt"/>
          <a:ea typeface="+mn-ea"/>
          <a:cs typeface="+mn-cs"/>
        </a:defRPr>
      </a:lvl1pPr>
      <a:lvl2pPr marL="384057" algn="l" defTabSz="768113" rtl="0" eaLnBrk="1" latinLnBrk="0" hangingPunct="1">
        <a:defRPr sz="1500" kern="1200">
          <a:solidFill>
            <a:schemeClr val="tx1"/>
          </a:solidFill>
          <a:latin typeface="+mn-lt"/>
          <a:ea typeface="+mn-ea"/>
          <a:cs typeface="+mn-cs"/>
        </a:defRPr>
      </a:lvl2pPr>
      <a:lvl3pPr marL="768113" algn="l" defTabSz="768113" rtl="0" eaLnBrk="1" latinLnBrk="0" hangingPunct="1">
        <a:defRPr sz="1500" kern="1200">
          <a:solidFill>
            <a:schemeClr val="tx1"/>
          </a:solidFill>
          <a:latin typeface="+mn-lt"/>
          <a:ea typeface="+mn-ea"/>
          <a:cs typeface="+mn-cs"/>
        </a:defRPr>
      </a:lvl3pPr>
      <a:lvl4pPr marL="1152170" algn="l" defTabSz="768113" rtl="0" eaLnBrk="1" latinLnBrk="0" hangingPunct="1">
        <a:defRPr sz="1500" kern="1200">
          <a:solidFill>
            <a:schemeClr val="tx1"/>
          </a:solidFill>
          <a:latin typeface="+mn-lt"/>
          <a:ea typeface="+mn-ea"/>
          <a:cs typeface="+mn-cs"/>
        </a:defRPr>
      </a:lvl4pPr>
      <a:lvl5pPr marL="1536226" algn="l" defTabSz="768113" rtl="0" eaLnBrk="1" latinLnBrk="0" hangingPunct="1">
        <a:defRPr sz="1500" kern="1200">
          <a:solidFill>
            <a:schemeClr val="tx1"/>
          </a:solidFill>
          <a:latin typeface="+mn-lt"/>
          <a:ea typeface="+mn-ea"/>
          <a:cs typeface="+mn-cs"/>
        </a:defRPr>
      </a:lvl5pPr>
      <a:lvl6pPr marL="1920283" algn="l" defTabSz="768113" rtl="0" eaLnBrk="1" latinLnBrk="0" hangingPunct="1">
        <a:defRPr sz="1500" kern="1200">
          <a:solidFill>
            <a:schemeClr val="tx1"/>
          </a:solidFill>
          <a:latin typeface="+mn-lt"/>
          <a:ea typeface="+mn-ea"/>
          <a:cs typeface="+mn-cs"/>
        </a:defRPr>
      </a:lvl6pPr>
      <a:lvl7pPr marL="2304339" algn="l" defTabSz="768113" rtl="0" eaLnBrk="1" latinLnBrk="0" hangingPunct="1">
        <a:defRPr sz="1500" kern="1200">
          <a:solidFill>
            <a:schemeClr val="tx1"/>
          </a:solidFill>
          <a:latin typeface="+mn-lt"/>
          <a:ea typeface="+mn-ea"/>
          <a:cs typeface="+mn-cs"/>
        </a:defRPr>
      </a:lvl7pPr>
      <a:lvl8pPr marL="2688396" algn="l" defTabSz="768113" rtl="0" eaLnBrk="1" latinLnBrk="0" hangingPunct="1">
        <a:defRPr sz="1500" kern="1200">
          <a:solidFill>
            <a:schemeClr val="tx1"/>
          </a:solidFill>
          <a:latin typeface="+mn-lt"/>
          <a:ea typeface="+mn-ea"/>
          <a:cs typeface="+mn-cs"/>
        </a:defRPr>
      </a:lvl8pPr>
      <a:lvl9pPr marL="3072453" algn="l" defTabSz="768113"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ext Placeholder 2"/>
          <p:cNvSpPr txBox="1">
            <a:spLocks/>
          </p:cNvSpPr>
          <p:nvPr userDrawn="1"/>
        </p:nvSpPr>
        <p:spPr>
          <a:xfrm>
            <a:off x="966788" y="303213"/>
            <a:ext cx="9590087" cy="977900"/>
          </a:xfrm>
          <a:prstGeom prst="rect">
            <a:avLst/>
          </a:prstGeom>
          <a:ln>
            <a:solidFill>
              <a:schemeClr val="bg1"/>
            </a:solidFill>
          </a:ln>
        </p:spPr>
        <p:txBody>
          <a:bodyPr vert="horz"/>
          <a:lstStyle>
            <a:lvl1pPr marL="0" indent="0" algn="l" defTabSz="457200" rtl="0" eaLnBrk="1" latinLnBrk="0" hangingPunct="1">
              <a:spcBef>
                <a:spcPct val="20000"/>
              </a:spcBef>
              <a:buFont typeface="Arial"/>
              <a:buNone/>
              <a:defRPr sz="2000" kern="1200" baseline="0">
                <a:solidFill>
                  <a:srgbClr val="0C3A69"/>
                </a:solidFill>
                <a:latin typeface="Arial"/>
                <a:ea typeface="+mn-ea"/>
                <a:cs typeface="Arial"/>
              </a:defRPr>
            </a:lvl1pPr>
            <a:lvl2pPr marL="457200" indent="0" algn="l" defTabSz="457200" rtl="0" eaLnBrk="1" latinLnBrk="0" hangingPunct="1">
              <a:spcBef>
                <a:spcPct val="20000"/>
              </a:spcBef>
              <a:buFont typeface="Arial"/>
              <a:buNone/>
              <a:defRPr sz="2000" kern="1200">
                <a:solidFill>
                  <a:srgbClr val="0C3A69"/>
                </a:solidFill>
                <a:latin typeface="Arial"/>
                <a:ea typeface="+mn-ea"/>
                <a:cs typeface="Arial"/>
              </a:defRPr>
            </a:lvl2pPr>
            <a:lvl3pPr marL="914400" indent="0" algn="l" defTabSz="457200" rtl="0" eaLnBrk="1" latinLnBrk="0" hangingPunct="1">
              <a:spcBef>
                <a:spcPct val="20000"/>
              </a:spcBef>
              <a:buFont typeface="Arial"/>
              <a:buNone/>
              <a:defRPr sz="2000" kern="1200">
                <a:solidFill>
                  <a:srgbClr val="0C3A69"/>
                </a:solidFill>
                <a:latin typeface="Arial"/>
                <a:ea typeface="+mn-ea"/>
                <a:cs typeface="Arial"/>
              </a:defRPr>
            </a:lvl3pPr>
            <a:lvl4pPr marL="1371600" indent="0" algn="l" defTabSz="457200" rtl="0" eaLnBrk="1" latinLnBrk="0" hangingPunct="1">
              <a:spcBef>
                <a:spcPct val="20000"/>
              </a:spcBef>
              <a:buFont typeface="Arial"/>
              <a:buNone/>
              <a:defRPr sz="2000" kern="1200">
                <a:solidFill>
                  <a:srgbClr val="0C3A69"/>
                </a:solidFill>
                <a:latin typeface="Arial"/>
                <a:ea typeface="+mn-ea"/>
                <a:cs typeface="Arial"/>
              </a:defRPr>
            </a:lvl4pPr>
            <a:lvl5pPr marL="1828800" indent="0" algn="l" defTabSz="457200" rtl="0" eaLnBrk="1" latinLnBrk="0" hangingPunct="1">
              <a:spcBef>
                <a:spcPct val="20000"/>
              </a:spcBef>
              <a:buFont typeface="Arial"/>
              <a:buNone/>
              <a:defRPr sz="2000" kern="1200">
                <a:solidFill>
                  <a:srgbClr val="0C3A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To use these icons, go to the Master Slide and copy &amp; paste the ones that you need into your presentation</a:t>
            </a:r>
            <a:endParaRPr lang="en-US" dirty="0"/>
          </a:p>
        </p:txBody>
      </p:sp>
    </p:spTree>
    <p:extLst>
      <p:ext uri="{BB962C8B-B14F-4D97-AF65-F5344CB8AC3E}">
        <p14:creationId xmlns:p14="http://schemas.microsoft.com/office/powerpoint/2010/main" val="563949590"/>
      </p:ext>
    </p:extLst>
  </p:cSld>
  <p:clrMap bg1="lt1" tx1="dk1" bg2="lt2" tx2="dk2" accent1="accent1" accent2="accent2" accent3="accent3" accent4="accent4" accent5="accent5" accent6="accent6" hlink="hlink" folHlink="folHlink"/>
  <p:sldLayoutIdLst>
    <p:sldLayoutId id="2147484579" r:id="rId1"/>
    <p:sldLayoutId id="2147484580" r:id="rId2"/>
  </p:sldLayoutIdLst>
  <p:txStyles>
    <p:titleStyle>
      <a:lvl1pPr algn="ctr" defTabSz="457200" rtl="0" eaLnBrk="1" latinLnBrk="0" hangingPunct="1">
        <a:spcBef>
          <a:spcPct val="0"/>
        </a:spcBef>
        <a:buNone/>
        <a:defRPr sz="4400" kern="1200">
          <a:solidFill>
            <a:srgbClr val="0C3A69"/>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725" y="949912"/>
            <a:ext cx="4367854" cy="2911874"/>
          </a:xfrm>
        </p:spPr>
        <p:txBody>
          <a:bodyPr/>
          <a:lstStyle/>
          <a:p>
            <a:pPr algn="ctr"/>
            <a:r>
              <a:rPr lang="en-US" sz="4800" b="1" dirty="0" smtClean="0">
                <a:solidFill>
                  <a:schemeClr val="tx2"/>
                </a:solidFill>
              </a:rPr>
              <a:t/>
            </a:r>
            <a:br>
              <a:rPr lang="en-US" sz="4800" b="1" dirty="0" smtClean="0">
                <a:solidFill>
                  <a:schemeClr val="tx2"/>
                </a:solidFill>
              </a:rPr>
            </a:br>
            <a:r>
              <a:rPr lang="en-US" sz="4800" b="1" dirty="0">
                <a:solidFill>
                  <a:schemeClr val="tx2"/>
                </a:solidFill>
              </a:rPr>
              <a:t/>
            </a:r>
            <a:br>
              <a:rPr lang="en-US" sz="4800" b="1" dirty="0">
                <a:solidFill>
                  <a:schemeClr val="tx2"/>
                </a:solidFill>
              </a:rPr>
            </a:br>
            <a:r>
              <a:rPr lang="en-US" sz="4800" b="1" dirty="0" smtClean="0">
                <a:solidFill>
                  <a:schemeClr val="tx2"/>
                </a:solidFill>
              </a:rPr>
              <a:t>Mainframe </a:t>
            </a:r>
            <a:br>
              <a:rPr lang="en-US" sz="4800" b="1" dirty="0" smtClean="0">
                <a:solidFill>
                  <a:schemeClr val="tx2"/>
                </a:solidFill>
              </a:rPr>
            </a:br>
            <a:r>
              <a:rPr lang="en-US" sz="4800" b="1" dirty="0" smtClean="0">
                <a:solidFill>
                  <a:schemeClr val="tx2"/>
                </a:solidFill>
              </a:rPr>
              <a:t>Service</a:t>
            </a:r>
            <a:r>
              <a:rPr lang="en-US" sz="4800" b="1" dirty="0" smtClean="0">
                <a:solidFill>
                  <a:schemeClr val="tx2"/>
                </a:solidFill>
              </a:rPr>
              <a:t/>
            </a:r>
            <a:br>
              <a:rPr lang="en-US" sz="4800" b="1" dirty="0" smtClean="0">
                <a:solidFill>
                  <a:schemeClr val="tx2"/>
                </a:solidFill>
              </a:rPr>
            </a:br>
            <a:r>
              <a:rPr lang="en-US" sz="4800" b="1" dirty="0" smtClean="0">
                <a:solidFill>
                  <a:schemeClr val="tx2"/>
                </a:solidFill>
              </a:rPr>
              <a:t>Review</a:t>
            </a:r>
            <a:br>
              <a:rPr lang="en-US" sz="4800" b="1" dirty="0" smtClean="0">
                <a:solidFill>
                  <a:schemeClr val="tx2"/>
                </a:solidFill>
              </a:rPr>
            </a:br>
            <a:endParaRPr lang="en-US" sz="4800" dirty="0"/>
          </a:p>
        </p:txBody>
      </p:sp>
    </p:spTree>
    <p:extLst>
      <p:ext uri="{BB962C8B-B14F-4D97-AF65-F5344CB8AC3E}">
        <p14:creationId xmlns:p14="http://schemas.microsoft.com/office/powerpoint/2010/main" val="197295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010" y="0"/>
            <a:ext cx="7334654" cy="5910768"/>
          </a:xfrm>
          <a:prstGeom prst="rect">
            <a:avLst/>
          </a:prstGeom>
          <a:effectLst>
            <a:glow rad="127000">
              <a:schemeClr val="accent1">
                <a:alpha val="0"/>
              </a:schemeClr>
            </a:glow>
            <a:softEdge rad="685800"/>
          </a:effectLst>
        </p:spPr>
      </p:pic>
      <p:sp>
        <p:nvSpPr>
          <p:cNvPr id="4" name="Title 3"/>
          <p:cNvSpPr>
            <a:spLocks noGrp="1"/>
          </p:cNvSpPr>
          <p:nvPr>
            <p:ph type="title"/>
          </p:nvPr>
        </p:nvSpPr>
        <p:spPr/>
        <p:txBody>
          <a:bodyPr/>
          <a:lstStyle/>
          <a:p>
            <a:r>
              <a:rPr lang="en-US" dirty="0" smtClean="0"/>
              <a:t>Strategy Plan</a:t>
            </a:r>
            <a:endParaRPr lang="en-US" sz="2400" dirty="0">
              <a:solidFill>
                <a:srgbClr val="0070C0"/>
              </a:solidFill>
            </a:endParaRPr>
          </a:p>
        </p:txBody>
      </p:sp>
      <p:sp>
        <p:nvSpPr>
          <p:cNvPr id="5" name="Content Placeholder 4"/>
          <p:cNvSpPr>
            <a:spLocks noGrp="1"/>
          </p:cNvSpPr>
          <p:nvPr>
            <p:ph sz="quarter" idx="10"/>
          </p:nvPr>
        </p:nvSpPr>
        <p:spPr/>
        <p:txBody>
          <a:bodyPr/>
          <a:lstStyle/>
          <a:p>
            <a:pPr marL="342900" indent="-342900">
              <a:buFont typeface="Arial" panose="020B0604020202020204" pitchFamily="34" charset="0"/>
              <a:buChar char="•"/>
            </a:pPr>
            <a:r>
              <a:rPr lang="en-US" dirty="0" smtClean="0"/>
              <a:t>Informed decision regarding options for the future</a:t>
            </a:r>
          </a:p>
          <a:p>
            <a:pPr marL="823989" lvl="1" indent="-342900">
              <a:buFont typeface="Arial" panose="020B0604020202020204" pitchFamily="34" charset="0"/>
              <a:buChar char="•"/>
            </a:pPr>
            <a:r>
              <a:rPr lang="en-US" dirty="0" smtClean="0"/>
              <a:t>Hired Information </a:t>
            </a:r>
            <a:r>
              <a:rPr lang="en-US" dirty="0"/>
              <a:t>Services </a:t>
            </a:r>
            <a:r>
              <a:rPr lang="en-US" dirty="0" smtClean="0"/>
              <a:t>Group (ISG) in April 2017</a:t>
            </a:r>
          </a:p>
          <a:p>
            <a:pPr marL="823989" lvl="1" indent="-342900">
              <a:buFont typeface="Arial" panose="020B0604020202020204" pitchFamily="34" charset="0"/>
              <a:buChar char="•"/>
            </a:pPr>
            <a:r>
              <a:rPr lang="en-US" dirty="0" smtClean="0"/>
              <a:t>June 2017 complete work of analysis and final report</a:t>
            </a:r>
          </a:p>
          <a:p>
            <a:pPr marL="342900" indent="-342900">
              <a:buFont typeface="Arial" panose="020B0604020202020204" pitchFamily="34" charset="0"/>
              <a:buChar char="•"/>
            </a:pPr>
            <a:r>
              <a:rPr lang="en-US" dirty="0" smtClean="0"/>
              <a:t>Goal:</a:t>
            </a:r>
          </a:p>
          <a:p>
            <a:pPr marL="823989" lvl="1" indent="-342900">
              <a:buFont typeface="Arial" panose="020B0604020202020204" pitchFamily="34" charset="0"/>
              <a:buChar char="•"/>
            </a:pPr>
            <a:r>
              <a:rPr lang="en-US" dirty="0" smtClean="0"/>
              <a:t>Review options for the mainframe</a:t>
            </a:r>
          </a:p>
          <a:p>
            <a:pPr marL="823989" lvl="1" indent="-342900">
              <a:buFont typeface="Arial" panose="020B0604020202020204" pitchFamily="34" charset="0"/>
              <a:buChar char="•"/>
            </a:pPr>
            <a:r>
              <a:rPr lang="en-US" dirty="0" smtClean="0"/>
              <a:t>Reduce risk of financial burden to remaining agencies</a:t>
            </a:r>
          </a:p>
          <a:p>
            <a:pPr lvl="1" indent="0">
              <a:buNone/>
            </a:pPr>
            <a:endParaRPr lang="en-US" dirty="0" smtClean="0"/>
          </a:p>
        </p:txBody>
      </p:sp>
    </p:spTree>
    <p:extLst>
      <p:ext uri="{BB962C8B-B14F-4D97-AF65-F5344CB8AC3E}">
        <p14:creationId xmlns:p14="http://schemas.microsoft.com/office/powerpoint/2010/main" val="1647272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33741" y="988061"/>
            <a:ext cx="9370383" cy="4409561"/>
          </a:xfrm>
          <a:prstGeom prst="rect">
            <a:avLst/>
          </a:prstGeom>
          <a:noFill/>
        </p:spPr>
        <p:txBody>
          <a:bodyPr wrap="none" lIns="182880" tIns="146304" rIns="182880" bIns="146304" rtlCol="0" anchor="ctr">
            <a:noAutofit/>
          </a:bodyPr>
          <a:lstStyle/>
          <a:p>
            <a:pPr algn="ctr">
              <a:spcAft>
                <a:spcPts val="600"/>
              </a:spcAft>
              <a:buSzPct val="70000"/>
            </a:pPr>
            <a:r>
              <a:rPr lang="en-US" sz="7200" spc="-70" dirty="0" smtClean="0">
                <a:gradFill>
                  <a:gsLst>
                    <a:gs pos="2917">
                      <a:schemeClr val="tx1"/>
                    </a:gs>
                    <a:gs pos="30000">
                      <a:schemeClr val="tx1"/>
                    </a:gs>
                  </a:gsLst>
                  <a:lin ang="5400000" scaled="0"/>
                </a:gradFill>
              </a:rPr>
              <a:t>Questions/Feedback</a:t>
            </a:r>
            <a:endParaRPr lang="en-US" sz="7200" spc="-7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0264558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 Services Manager</a:t>
            </a:r>
            <a:endParaRPr lang="en-US" dirty="0"/>
          </a:p>
        </p:txBody>
      </p:sp>
      <p:sp>
        <p:nvSpPr>
          <p:cNvPr id="3" name="Content Placeholder 2"/>
          <p:cNvSpPr>
            <a:spLocks noGrp="1"/>
          </p:cNvSpPr>
          <p:nvPr>
            <p:ph sz="quarter" idx="10"/>
          </p:nvPr>
        </p:nvSpPr>
        <p:spPr/>
        <p:txBody>
          <a:bodyPr/>
          <a:lstStyle/>
          <a:p>
            <a:endParaRPr lang="en-US" dirty="0" smtClean="0"/>
          </a:p>
          <a:p>
            <a:pPr marL="342900" indent="-342900">
              <a:buFont typeface="Arial" panose="020B0604020202020204" pitchFamily="34" charset="0"/>
              <a:buChar char="•"/>
            </a:pPr>
            <a:r>
              <a:rPr lang="en-US" sz="2400" dirty="0" smtClean="0"/>
              <a:t>Lance Calisch – Mainframe Services Manager since February 2017</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Experience includes Mainframe </a:t>
            </a:r>
            <a:r>
              <a:rPr lang="en-US" sz="2400" dirty="0"/>
              <a:t>s</a:t>
            </a:r>
            <a:r>
              <a:rPr lang="en-US" sz="2400" dirty="0" smtClean="0"/>
              <a:t>ystems support, Technical Support Manager, and Data Center Manager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First order of business? Review the health of the service</a:t>
            </a:r>
            <a:endParaRPr lang="en-US" sz="2400" dirty="0"/>
          </a:p>
        </p:txBody>
      </p:sp>
    </p:spTree>
    <p:extLst>
      <p:ext uri="{BB962C8B-B14F-4D97-AF65-F5344CB8AC3E}">
        <p14:creationId xmlns:p14="http://schemas.microsoft.com/office/powerpoint/2010/main" val="318731239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Criteria for </a:t>
            </a:r>
            <a:r>
              <a:rPr lang="en-US" dirty="0" smtClean="0"/>
              <a:t>Service Review</a:t>
            </a:r>
            <a:endParaRPr lang="en-US" dirty="0"/>
          </a:p>
        </p:txBody>
      </p:sp>
      <p:sp>
        <p:nvSpPr>
          <p:cNvPr id="14" name="Rectangle 13">
            <a:hlinkClick r:id="" action="ppaction://noaction"/>
          </p:cNvPr>
          <p:cNvSpPr/>
          <p:nvPr/>
        </p:nvSpPr>
        <p:spPr bwMode="auto">
          <a:xfrm>
            <a:off x="7175231" y="3591097"/>
            <a:ext cx="2432304" cy="1371600"/>
          </a:xfrm>
          <a:prstGeom prst="rect">
            <a:avLst/>
          </a:prstGeom>
          <a:solidFill>
            <a:schemeClr val="accent5">
              <a:lumMod val="60000"/>
              <a:lumOff val="4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tx2"/>
                </a:solidFill>
                <a:ea typeface="Segoe UI" pitchFamily="34" charset="0"/>
                <a:cs typeface="Segoe UI" pitchFamily="34" charset="0"/>
              </a:rPr>
              <a:t>Customer Value</a:t>
            </a:r>
            <a:endParaRPr lang="en-US" sz="3600" dirty="0" smtClean="0">
              <a:solidFill>
                <a:schemeClr val="tx2"/>
              </a:solidFill>
              <a:ea typeface="Segoe UI" pitchFamily="34" charset="0"/>
              <a:cs typeface="Segoe UI" pitchFamily="34" charset="0"/>
            </a:endParaRPr>
          </a:p>
        </p:txBody>
      </p:sp>
      <p:sp>
        <p:nvSpPr>
          <p:cNvPr id="15" name="Rectangle 14"/>
          <p:cNvSpPr/>
          <p:nvPr/>
        </p:nvSpPr>
        <p:spPr bwMode="auto">
          <a:xfrm>
            <a:off x="7175231" y="1837062"/>
            <a:ext cx="2432304" cy="1371600"/>
          </a:xfrm>
          <a:prstGeom prst="rect">
            <a:avLst/>
          </a:prstGeom>
          <a:solidFill>
            <a:schemeClr val="accent6"/>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Scalability</a:t>
            </a:r>
            <a:endParaRPr lang="en-US" sz="2400" dirty="0" smtClean="0">
              <a:solidFill>
                <a:schemeClr val="bg1"/>
              </a:solidFill>
              <a:ea typeface="Segoe UI" pitchFamily="34" charset="0"/>
              <a:cs typeface="Segoe UI" pitchFamily="34" charset="0"/>
            </a:endParaRPr>
          </a:p>
        </p:txBody>
      </p:sp>
      <p:sp>
        <p:nvSpPr>
          <p:cNvPr id="21" name="Rectangle 20"/>
          <p:cNvSpPr/>
          <p:nvPr/>
        </p:nvSpPr>
        <p:spPr bwMode="auto">
          <a:xfrm>
            <a:off x="1655581" y="1837062"/>
            <a:ext cx="2432304" cy="1371600"/>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Capital </a:t>
            </a:r>
            <a:r>
              <a:rPr lang="en-US" sz="2400" dirty="0" smtClean="0">
                <a:solidFill>
                  <a:schemeClr val="bg1"/>
                </a:solidFill>
                <a:ea typeface="Segoe UI" pitchFamily="34" charset="0"/>
                <a:cs typeface="Segoe UI" pitchFamily="34" charset="0"/>
              </a:rPr>
              <a:t>Expense</a:t>
            </a:r>
            <a:endParaRPr lang="en-US" sz="2400" dirty="0" smtClean="0">
              <a:solidFill>
                <a:schemeClr val="bg1"/>
              </a:solidFill>
              <a:ea typeface="Segoe UI" pitchFamily="34" charset="0"/>
              <a:cs typeface="Segoe UI" pitchFamily="34" charset="0"/>
            </a:endParaRPr>
          </a:p>
        </p:txBody>
      </p:sp>
      <p:sp>
        <p:nvSpPr>
          <p:cNvPr id="22" name="Rectangle 21">
            <a:hlinkClick r:id="" action="ppaction://noaction"/>
          </p:cNvPr>
          <p:cNvSpPr/>
          <p:nvPr/>
        </p:nvSpPr>
        <p:spPr bwMode="auto">
          <a:xfrm>
            <a:off x="4415406" y="3591097"/>
            <a:ext cx="2432304" cy="1371600"/>
          </a:xfrm>
          <a:prstGeom prst="rect">
            <a:avLst/>
          </a:prstGeom>
          <a:solidFill>
            <a:srgbClr val="66330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Ability to </a:t>
            </a:r>
            <a:r>
              <a:rPr lang="en-US" sz="2400" dirty="0" smtClean="0">
                <a:solidFill>
                  <a:schemeClr val="bg1"/>
                </a:solidFill>
                <a:ea typeface="Segoe UI" pitchFamily="34" charset="0"/>
                <a:cs typeface="Segoe UI" pitchFamily="34" charset="0"/>
              </a:rPr>
              <a:t>Execute</a:t>
            </a:r>
            <a:endParaRPr lang="en-US" sz="2400" dirty="0" smtClean="0">
              <a:solidFill>
                <a:schemeClr val="bg1"/>
              </a:solidFill>
              <a:ea typeface="Segoe UI" pitchFamily="34" charset="0"/>
              <a:cs typeface="Segoe UI" pitchFamily="34" charset="0"/>
            </a:endParaRPr>
          </a:p>
        </p:txBody>
      </p:sp>
      <p:sp>
        <p:nvSpPr>
          <p:cNvPr id="25" name="Rectangle 24"/>
          <p:cNvSpPr/>
          <p:nvPr/>
        </p:nvSpPr>
        <p:spPr bwMode="auto">
          <a:xfrm>
            <a:off x="4415406" y="1837062"/>
            <a:ext cx="2432304" cy="1371600"/>
          </a:xfrm>
          <a:prstGeom prst="rect">
            <a:avLst/>
          </a:prstGeom>
          <a:solidFill>
            <a:schemeClr val="accent2">
              <a:lumMod val="75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Demand</a:t>
            </a:r>
            <a:endParaRPr lang="en-US" sz="2400" dirty="0" smtClean="0">
              <a:solidFill>
                <a:schemeClr val="bg1"/>
              </a:solidFill>
              <a:ea typeface="Segoe UI" pitchFamily="34" charset="0"/>
              <a:cs typeface="Segoe UI" pitchFamily="34" charset="0"/>
            </a:endParaRPr>
          </a:p>
        </p:txBody>
      </p:sp>
      <p:sp>
        <p:nvSpPr>
          <p:cNvPr id="34" name="Rectangle 33">
            <a:hlinkClick r:id="" action="ppaction://noaction"/>
          </p:cNvPr>
          <p:cNvSpPr/>
          <p:nvPr/>
        </p:nvSpPr>
        <p:spPr bwMode="auto">
          <a:xfrm>
            <a:off x="1655581" y="3591097"/>
            <a:ext cx="2432304" cy="1371600"/>
          </a:xfrm>
          <a:prstGeom prst="rect">
            <a:avLst/>
          </a:prstGeom>
          <a:solidFill>
            <a:srgbClr val="E86D1F"/>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tx2"/>
                </a:solidFill>
                <a:ea typeface="Segoe UI" pitchFamily="34" charset="0"/>
                <a:cs typeface="Segoe UI" pitchFamily="34" charset="0"/>
              </a:rPr>
              <a:t>Revenue </a:t>
            </a:r>
            <a:r>
              <a:rPr lang="en-US" sz="2400" dirty="0" smtClean="0">
                <a:solidFill>
                  <a:schemeClr val="tx2"/>
                </a:solidFill>
                <a:ea typeface="Segoe UI" pitchFamily="34" charset="0"/>
                <a:cs typeface="Segoe UI" pitchFamily="34" charset="0"/>
              </a:rPr>
              <a:t>Sustainability</a:t>
            </a:r>
            <a:endParaRPr lang="en-US" sz="2400" dirty="0" smtClean="0">
              <a:solidFill>
                <a:schemeClr val="tx2"/>
              </a:solidFill>
              <a:ea typeface="Segoe UI" pitchFamily="34" charset="0"/>
              <a:cs typeface="Segoe UI" pitchFamily="34" charset="0"/>
            </a:endParaRPr>
          </a:p>
        </p:txBody>
      </p:sp>
      <p:sp>
        <p:nvSpPr>
          <p:cNvPr id="3" name="TextBox 2"/>
          <p:cNvSpPr txBox="1"/>
          <p:nvPr/>
        </p:nvSpPr>
        <p:spPr>
          <a:xfrm>
            <a:off x="11475858" y="6172200"/>
            <a:ext cx="632011" cy="537882"/>
          </a:xfrm>
          <a:prstGeom prst="rect">
            <a:avLst/>
          </a:prstGeom>
          <a:noFill/>
        </p:spPr>
        <p:txBody>
          <a:bodyPr wrap="square" lIns="182880" tIns="146304" rIns="182880" bIns="146304" rtlCol="0">
            <a:noAutofit/>
          </a:bodyPr>
          <a:lstStyle/>
          <a:p>
            <a:pPr>
              <a:spcAft>
                <a:spcPts val="600"/>
              </a:spcAft>
              <a:buSzPct val="70000"/>
            </a:pPr>
            <a:r>
              <a:rPr lang="en-US" sz="2400" spc="-70" dirty="0" smtClean="0">
                <a:solidFill>
                  <a:schemeClr val="tx2"/>
                </a:solidFill>
              </a:rPr>
              <a:t>1</a:t>
            </a:r>
          </a:p>
        </p:txBody>
      </p:sp>
    </p:spTree>
    <p:extLst>
      <p:ext uri="{BB962C8B-B14F-4D97-AF65-F5344CB8AC3E}">
        <p14:creationId xmlns:p14="http://schemas.microsoft.com/office/powerpoint/2010/main" val="338531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a:t>
            </a:r>
            <a:endParaRPr lang="en-US" dirty="0"/>
          </a:p>
        </p:txBody>
      </p:sp>
      <p:sp>
        <p:nvSpPr>
          <p:cNvPr id="3" name="Content Placeholder 2"/>
          <p:cNvSpPr>
            <a:spLocks noGrp="1"/>
          </p:cNvSpPr>
          <p:nvPr>
            <p:ph sz="quarter" idx="10"/>
          </p:nvPr>
        </p:nvSpPr>
        <p:spPr>
          <a:xfrm>
            <a:off x="363001" y="1032122"/>
            <a:ext cx="11290300" cy="4230009"/>
          </a:xfrm>
        </p:spPr>
        <p:txBody>
          <a:bodyPr/>
          <a:lstStyle/>
          <a:p>
            <a:endParaRPr lang="en-US" sz="2400" dirty="0" smtClean="0"/>
          </a:p>
          <a:p>
            <a:r>
              <a:rPr lang="en-US" sz="2400" dirty="0" smtClean="0"/>
              <a:t>Agencies</a:t>
            </a:r>
          </a:p>
          <a:p>
            <a:pPr marL="823989" lvl="1" indent="-342900">
              <a:buFont typeface="Courier New" panose="02070309020205020404" pitchFamily="49" charset="0"/>
              <a:buChar char="o"/>
            </a:pPr>
            <a:r>
              <a:rPr lang="en-US" dirty="0">
                <a:solidFill>
                  <a:srgbClr val="0C3A69"/>
                </a:solidFill>
                <a:latin typeface="+mn-lt"/>
                <a:cs typeface="Trebuchet MS"/>
              </a:rPr>
              <a:t>110 + Agencies, Boards, and Commissions</a:t>
            </a:r>
          </a:p>
          <a:p>
            <a:pPr marL="823989" lvl="1" indent="-342900">
              <a:buFont typeface="Courier New" panose="02070309020205020404" pitchFamily="49" charset="0"/>
              <a:buChar char="o"/>
            </a:pPr>
            <a:endParaRPr lang="en-US" dirty="0">
              <a:solidFill>
                <a:srgbClr val="0C3A69"/>
              </a:solidFill>
              <a:latin typeface="+mn-lt"/>
              <a:cs typeface="Trebuchet MS"/>
            </a:endParaRPr>
          </a:p>
          <a:p>
            <a:pPr marL="1001782" lvl="2" indent="-342900">
              <a:buFont typeface="Courier New" panose="02070309020205020404" pitchFamily="49" charset="0"/>
              <a:buChar char="o"/>
            </a:pPr>
            <a:r>
              <a:rPr lang="en-US" sz="2400" dirty="0">
                <a:solidFill>
                  <a:srgbClr val="0C3A69"/>
                </a:solidFill>
                <a:latin typeface="+mn-lt"/>
                <a:cs typeface="Trebuchet MS"/>
              </a:rPr>
              <a:t>Labor and Industries</a:t>
            </a:r>
          </a:p>
          <a:p>
            <a:pPr marL="1001782" lvl="2" indent="-342900">
              <a:buFont typeface="Courier New" panose="02070309020205020404" pitchFamily="49" charset="0"/>
              <a:buChar char="o"/>
            </a:pPr>
            <a:r>
              <a:rPr lang="en-US" sz="2400" dirty="0" smtClean="0">
                <a:solidFill>
                  <a:srgbClr val="0C3A69"/>
                </a:solidFill>
                <a:latin typeface="+mn-lt"/>
                <a:cs typeface="Trebuchet MS"/>
              </a:rPr>
              <a:t>Social </a:t>
            </a:r>
            <a:r>
              <a:rPr lang="en-US" sz="2400" dirty="0">
                <a:solidFill>
                  <a:srgbClr val="0C3A69"/>
                </a:solidFill>
                <a:latin typeface="+mn-lt"/>
                <a:cs typeface="Trebuchet MS"/>
              </a:rPr>
              <a:t>and Health Services</a:t>
            </a:r>
          </a:p>
          <a:p>
            <a:pPr marL="1001782" lvl="2" indent="-342900">
              <a:buFont typeface="Courier New" panose="02070309020205020404" pitchFamily="49" charset="0"/>
              <a:buChar char="o"/>
            </a:pPr>
            <a:r>
              <a:rPr lang="en-US" sz="2400" dirty="0">
                <a:solidFill>
                  <a:srgbClr val="0C3A69"/>
                </a:solidFill>
                <a:latin typeface="+mn-lt"/>
                <a:cs typeface="Trebuchet MS"/>
              </a:rPr>
              <a:t>Washington Technology Solutions</a:t>
            </a:r>
          </a:p>
          <a:p>
            <a:pPr marL="1001782" lvl="2" indent="-342900">
              <a:buFont typeface="Courier New" panose="02070309020205020404" pitchFamily="49" charset="0"/>
              <a:buChar char="o"/>
            </a:pPr>
            <a:r>
              <a:rPr lang="en-US" sz="2400" dirty="0">
                <a:solidFill>
                  <a:srgbClr val="0C3A69"/>
                </a:solidFill>
                <a:latin typeface="+mn-lt"/>
                <a:cs typeface="Trebuchet MS"/>
              </a:rPr>
              <a:t>Retirement Systems</a:t>
            </a:r>
          </a:p>
          <a:p>
            <a:pPr marL="1001782" lvl="2" indent="-342900">
              <a:buFont typeface="Courier New" panose="02070309020205020404" pitchFamily="49" charset="0"/>
              <a:buChar char="o"/>
            </a:pPr>
            <a:r>
              <a:rPr lang="en-US" sz="2400" dirty="0">
                <a:solidFill>
                  <a:srgbClr val="0C3A69"/>
                </a:solidFill>
                <a:latin typeface="+mn-lt"/>
                <a:cs typeface="Trebuchet MS"/>
              </a:rPr>
              <a:t>Corrections</a:t>
            </a:r>
          </a:p>
        </p:txBody>
      </p:sp>
    </p:spTree>
    <p:extLst>
      <p:ext uri="{BB962C8B-B14F-4D97-AF65-F5344CB8AC3E}">
        <p14:creationId xmlns:p14="http://schemas.microsoft.com/office/powerpoint/2010/main" val="34076257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Finances - Summary</a:t>
            </a:r>
            <a:endParaRPr lang="en-US" dirty="0"/>
          </a:p>
        </p:txBody>
      </p:sp>
      <p:sp>
        <p:nvSpPr>
          <p:cNvPr id="3" name="Content Placeholder 2"/>
          <p:cNvSpPr>
            <a:spLocks noGrp="1"/>
          </p:cNvSpPr>
          <p:nvPr>
            <p:ph sz="quarter" idx="10"/>
          </p:nvPr>
        </p:nvSpPr>
        <p:spPr>
          <a:xfrm>
            <a:off x="373418" y="1125092"/>
            <a:ext cx="11290300" cy="4740722"/>
          </a:xfrm>
        </p:spPr>
        <p:txBody>
          <a:bodyPr>
            <a:normAutofit/>
          </a:bodyPr>
          <a:lstStyle/>
          <a:p>
            <a:r>
              <a:rPr lang="en-US" sz="2400" dirty="0" smtClean="0"/>
              <a:t>				</a:t>
            </a:r>
            <a:r>
              <a:rPr lang="en-US" sz="2400" u="sng" dirty="0" smtClean="0"/>
              <a:t>FY15</a:t>
            </a:r>
            <a:r>
              <a:rPr lang="en-US" sz="2400" dirty="0" smtClean="0"/>
              <a:t>		</a:t>
            </a:r>
            <a:r>
              <a:rPr lang="en-US" sz="2400" u="sng" dirty="0" smtClean="0"/>
              <a:t>FY16</a:t>
            </a:r>
            <a:r>
              <a:rPr lang="en-US" sz="2400" dirty="0" smtClean="0"/>
              <a:t>		</a:t>
            </a:r>
            <a:r>
              <a:rPr lang="en-US" sz="2400" u="sng" dirty="0" smtClean="0"/>
              <a:t>FY17 </a:t>
            </a:r>
            <a:r>
              <a:rPr lang="en-US" sz="2400" dirty="0"/>
              <a:t>(projected</a:t>
            </a:r>
            <a:r>
              <a:rPr lang="en-US" sz="2400" dirty="0" smtClean="0"/>
              <a:t>)</a:t>
            </a:r>
            <a:endParaRPr lang="en-US" sz="2400" u="sng" dirty="0" smtClean="0"/>
          </a:p>
          <a:p>
            <a:endParaRPr lang="en-US" sz="2400" dirty="0" smtClean="0"/>
          </a:p>
          <a:p>
            <a:r>
              <a:rPr lang="en-US" sz="2400" dirty="0" smtClean="0"/>
              <a:t>Total Revenue		$18.3 M	$17.1 M	$13.1 M	Unisys MF </a:t>
            </a:r>
          </a:p>
          <a:p>
            <a:endParaRPr lang="en-US" sz="2400" dirty="0"/>
          </a:p>
          <a:p>
            <a:r>
              <a:rPr lang="en-US" sz="2400" dirty="0" smtClean="0"/>
              <a:t>Total Expenses		$18.8 M	$17.8 M	$14.9 M </a:t>
            </a:r>
          </a:p>
          <a:p>
            <a:endParaRPr lang="en-US" sz="2400" dirty="0"/>
          </a:p>
          <a:p>
            <a:r>
              <a:rPr lang="en-US" sz="2400" dirty="0" smtClean="0"/>
              <a:t>Net Profit </a:t>
            </a:r>
            <a:r>
              <a:rPr lang="en-US" sz="2400" dirty="0" smtClean="0">
                <a:solidFill>
                  <a:srgbClr val="FF0000"/>
                </a:solidFill>
              </a:rPr>
              <a:t>(Loss)		($ .524 M)	($ .747 M)	($ 1.74 M) </a:t>
            </a:r>
          </a:p>
          <a:p>
            <a:endParaRPr lang="en-US" sz="2400" dirty="0">
              <a:solidFill>
                <a:srgbClr val="FF0000"/>
              </a:solidFill>
            </a:endParaRPr>
          </a:p>
          <a:p>
            <a:r>
              <a:rPr lang="en-US" sz="2400" dirty="0" smtClean="0">
                <a:solidFill>
                  <a:srgbClr val="FF0000"/>
                </a:solidFill>
              </a:rPr>
              <a:t>Revenue is decreasing</a:t>
            </a:r>
          </a:p>
          <a:p>
            <a:r>
              <a:rPr lang="en-US" sz="2400" dirty="0" smtClean="0">
                <a:solidFill>
                  <a:srgbClr val="00B050"/>
                </a:solidFill>
              </a:rPr>
              <a:t>Expenses are decreasing</a:t>
            </a:r>
          </a:p>
          <a:p>
            <a:r>
              <a:rPr lang="en-US" sz="2400" dirty="0" smtClean="0">
                <a:solidFill>
                  <a:srgbClr val="FF0000"/>
                </a:solidFill>
              </a:rPr>
              <a:t>Expenses still out pace revenue</a:t>
            </a:r>
            <a:endParaRPr lang="en-US" sz="2400" dirty="0">
              <a:solidFill>
                <a:srgbClr val="FF0000"/>
              </a:solidFill>
            </a:endParaRPr>
          </a:p>
        </p:txBody>
      </p:sp>
      <p:sp>
        <p:nvSpPr>
          <p:cNvPr id="4" name="Down Arrow 3"/>
          <p:cNvSpPr/>
          <p:nvPr/>
        </p:nvSpPr>
        <p:spPr>
          <a:xfrm>
            <a:off x="11020507" y="1940118"/>
            <a:ext cx="484632" cy="405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821948" y="2345634"/>
            <a:ext cx="881749" cy="369332"/>
          </a:xfrm>
          <a:prstGeom prst="rect">
            <a:avLst/>
          </a:prstGeom>
          <a:noFill/>
        </p:spPr>
        <p:txBody>
          <a:bodyPr wrap="square" rtlCol="0">
            <a:spAutoFit/>
          </a:bodyPr>
          <a:lstStyle/>
          <a:p>
            <a:r>
              <a:rPr lang="en-US" dirty="0" smtClean="0">
                <a:solidFill>
                  <a:srgbClr val="FF0000"/>
                </a:solidFill>
              </a:rPr>
              <a:t>$3.2 M</a:t>
            </a:r>
            <a:endParaRPr lang="en-US" dirty="0">
              <a:solidFill>
                <a:srgbClr val="FF0000"/>
              </a:solidFill>
            </a:endParaRPr>
          </a:p>
        </p:txBody>
      </p:sp>
    </p:spTree>
    <p:extLst>
      <p:ext uri="{BB962C8B-B14F-4D97-AF65-F5344CB8AC3E}">
        <p14:creationId xmlns:p14="http://schemas.microsoft.com/office/powerpoint/2010/main" val="105991104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Finances – Decreasing Revenue</a:t>
            </a:r>
            <a:endParaRPr lang="en-US" dirty="0"/>
          </a:p>
        </p:txBody>
      </p:sp>
      <p:sp>
        <p:nvSpPr>
          <p:cNvPr id="3" name="Content Placeholder 2"/>
          <p:cNvSpPr>
            <a:spLocks noGrp="1"/>
          </p:cNvSpPr>
          <p:nvPr>
            <p:ph sz="quarter" idx="10"/>
          </p:nvPr>
        </p:nvSpPr>
        <p:spPr>
          <a:xfrm>
            <a:off x="363001" y="1125091"/>
            <a:ext cx="11290300" cy="4609884"/>
          </a:xfrm>
        </p:spPr>
        <p:txBody>
          <a:bodyPr/>
          <a:lstStyle/>
          <a:p>
            <a:r>
              <a:rPr lang="en-US" sz="2400" dirty="0" smtClean="0"/>
              <a:t>Customers are migrating off of the Mainframe</a:t>
            </a:r>
          </a:p>
          <a:p>
            <a:endParaRPr lang="en-US" sz="2400" dirty="0"/>
          </a:p>
          <a:p>
            <a:pPr marL="342900" indent="-342900">
              <a:buFont typeface="Arial" panose="020B0604020202020204" pitchFamily="34" charset="0"/>
              <a:buChar char="•"/>
            </a:pPr>
            <a:r>
              <a:rPr lang="en-US" sz="2400" dirty="0" smtClean="0"/>
              <a:t>LNI migrating LINIIS  - target is </a:t>
            </a:r>
            <a:r>
              <a:rPr lang="en-US" sz="2400" dirty="0" smtClean="0"/>
              <a:t>Summer </a:t>
            </a:r>
            <a:r>
              <a:rPr lang="en-US" sz="2400" dirty="0" smtClean="0"/>
              <a:t>2017</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ESD migrating all workload – target is June 2017</a:t>
            </a:r>
          </a:p>
          <a:p>
            <a:pPr marL="823989" lvl="1" indent="-342900">
              <a:buFont typeface="Arial" panose="020B0604020202020204" pitchFamily="34" charset="0"/>
              <a:buChar char="•"/>
            </a:pPr>
            <a:r>
              <a:rPr lang="en-US" dirty="0">
                <a:solidFill>
                  <a:srgbClr val="0C3A69"/>
                </a:solidFill>
                <a:latin typeface="+mn-lt"/>
                <a:cs typeface="Trebuchet MS"/>
              </a:rPr>
              <a:t>Significant </a:t>
            </a:r>
            <a:r>
              <a:rPr lang="en-US" dirty="0" smtClean="0">
                <a:solidFill>
                  <a:srgbClr val="0C3A69"/>
                </a:solidFill>
                <a:latin typeface="+mn-lt"/>
                <a:cs typeface="Trebuchet MS"/>
              </a:rPr>
              <a:t>drop $ 3.2 M</a:t>
            </a:r>
            <a:endParaRPr lang="en-US" dirty="0">
              <a:solidFill>
                <a:srgbClr val="0C3A69"/>
              </a:solidFill>
              <a:latin typeface="+mn-lt"/>
              <a:cs typeface="Trebuchet MS"/>
            </a:endParaRPr>
          </a:p>
          <a:p>
            <a:pPr marL="823989" lvl="1" indent="-342900">
              <a:buFont typeface="Arial" panose="020B0604020202020204" pitchFamily="34" charset="0"/>
              <a:buChar char="•"/>
            </a:pPr>
            <a:r>
              <a:rPr lang="en-US" dirty="0" smtClean="0">
                <a:solidFill>
                  <a:srgbClr val="0C3A69"/>
                </a:solidFill>
                <a:latin typeface="+mn-lt"/>
                <a:cs typeface="Trebuchet MS"/>
              </a:rPr>
              <a:t>Similar </a:t>
            </a:r>
            <a:r>
              <a:rPr lang="en-US" dirty="0">
                <a:solidFill>
                  <a:srgbClr val="0C3A69"/>
                </a:solidFill>
                <a:latin typeface="+mn-lt"/>
                <a:cs typeface="Trebuchet MS"/>
              </a:rPr>
              <a:t>to Unisys; </a:t>
            </a:r>
            <a:r>
              <a:rPr lang="en-US" dirty="0">
                <a:solidFill>
                  <a:srgbClr val="00B050"/>
                </a:solidFill>
                <a:latin typeface="+mn-lt"/>
                <a:cs typeface="Trebuchet MS"/>
              </a:rPr>
              <a:t>going</a:t>
            </a:r>
            <a:r>
              <a:rPr lang="en-US" dirty="0">
                <a:solidFill>
                  <a:srgbClr val="0C3A69"/>
                </a:solidFill>
                <a:latin typeface="+mn-lt"/>
                <a:cs typeface="Trebuchet MS"/>
              </a:rPr>
              <a:t>, </a:t>
            </a:r>
            <a:r>
              <a:rPr lang="en-US" dirty="0">
                <a:solidFill>
                  <a:srgbClr val="00B050"/>
                </a:solidFill>
                <a:latin typeface="+mn-lt"/>
                <a:cs typeface="Trebuchet MS"/>
              </a:rPr>
              <a:t>going</a:t>
            </a:r>
            <a:r>
              <a:rPr lang="en-US" dirty="0">
                <a:solidFill>
                  <a:srgbClr val="0C3A69"/>
                </a:solidFill>
                <a:latin typeface="+mn-lt"/>
                <a:cs typeface="Trebuchet MS"/>
              </a:rPr>
              <a:t>, </a:t>
            </a:r>
            <a:r>
              <a:rPr lang="en-US" dirty="0" smtClean="0">
                <a:solidFill>
                  <a:srgbClr val="FF0000"/>
                </a:solidFill>
                <a:latin typeface="+mn-lt"/>
                <a:cs typeface="Trebuchet MS"/>
              </a:rPr>
              <a:t>gone</a:t>
            </a:r>
            <a:r>
              <a:rPr lang="en-US" dirty="0" smtClean="0">
                <a:solidFill>
                  <a:srgbClr val="0C3A69"/>
                </a:solidFill>
                <a:latin typeface="+mn-lt"/>
                <a:cs typeface="Trebuchet MS"/>
              </a:rPr>
              <a:t> </a:t>
            </a:r>
            <a:endParaRPr lang="en-US" dirty="0">
              <a:solidFill>
                <a:srgbClr val="0C3A69"/>
              </a:solidFill>
              <a:latin typeface="+mn-lt"/>
              <a:cs typeface="Trebuchet MS"/>
            </a:endParaRP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DOC migrating OBTS – target is August 2018 (project not started yet)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013894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Finances - Expenses</a:t>
            </a:r>
            <a:endParaRPr lang="en-US" dirty="0"/>
          </a:p>
        </p:txBody>
      </p:sp>
      <p:sp>
        <p:nvSpPr>
          <p:cNvPr id="3" name="Content Placeholder 2"/>
          <p:cNvSpPr>
            <a:spLocks noGrp="1"/>
          </p:cNvSpPr>
          <p:nvPr>
            <p:ph sz="quarter" idx="10"/>
          </p:nvPr>
        </p:nvSpPr>
        <p:spPr>
          <a:xfrm>
            <a:off x="363001" y="1404985"/>
            <a:ext cx="11290300" cy="4230009"/>
          </a:xfrm>
        </p:spPr>
        <p:txBody>
          <a:bodyPr/>
          <a:lstStyle/>
          <a:p>
            <a:pPr marL="457200" indent="-457200">
              <a:buFont typeface="Arial" panose="020B0604020202020204" pitchFamily="34" charset="0"/>
              <a:buChar char="•"/>
            </a:pPr>
            <a:r>
              <a:rPr lang="en-US" sz="2800" dirty="0" smtClean="0"/>
              <a:t>Hardware: </a:t>
            </a:r>
          </a:p>
          <a:p>
            <a:pPr marL="938289" lvl="1" indent="-457200">
              <a:buFont typeface="Arial" panose="020B0604020202020204" pitchFamily="34" charset="0"/>
              <a:buChar char="•"/>
            </a:pPr>
            <a:r>
              <a:rPr lang="en-US" sz="2800" dirty="0">
                <a:solidFill>
                  <a:srgbClr val="0C3A69"/>
                </a:solidFill>
                <a:latin typeface="+mn-lt"/>
                <a:cs typeface="Trebuchet MS"/>
              </a:rPr>
              <a:t>IBM </a:t>
            </a:r>
            <a:r>
              <a:rPr lang="en-US" sz="2800" dirty="0" err="1">
                <a:solidFill>
                  <a:srgbClr val="0C3A69"/>
                </a:solidFill>
                <a:latin typeface="+mn-lt"/>
                <a:cs typeface="Trebuchet MS"/>
              </a:rPr>
              <a:t>zBC</a:t>
            </a:r>
            <a:r>
              <a:rPr lang="en-US" sz="2800" dirty="0">
                <a:solidFill>
                  <a:srgbClr val="0C3A69"/>
                </a:solidFill>
                <a:latin typeface="+mn-lt"/>
                <a:cs typeface="Trebuchet MS"/>
              </a:rPr>
              <a:t> 12: $2.2 M financed until 6/2019</a:t>
            </a:r>
          </a:p>
          <a:p>
            <a:pPr marL="938289" lvl="1" indent="-457200">
              <a:buFont typeface="Arial" panose="020B0604020202020204" pitchFamily="34" charset="0"/>
              <a:buChar char="•"/>
            </a:pPr>
            <a:r>
              <a:rPr lang="en-US" sz="2800" dirty="0">
                <a:solidFill>
                  <a:srgbClr val="0C3A69"/>
                </a:solidFill>
                <a:latin typeface="+mn-lt"/>
                <a:cs typeface="Trebuchet MS"/>
              </a:rPr>
              <a:t>EMC Virtual Tape Library: $ 800,000 financed until </a:t>
            </a:r>
            <a:r>
              <a:rPr lang="en-US" sz="2800" dirty="0" smtClean="0">
                <a:solidFill>
                  <a:srgbClr val="0C3A69"/>
                </a:solidFill>
                <a:latin typeface="+mn-lt"/>
                <a:cs typeface="Trebuchet MS"/>
              </a:rPr>
              <a:t>12/2020</a:t>
            </a:r>
          </a:p>
          <a:p>
            <a:pPr marL="938289" lvl="1" indent="-457200">
              <a:buFont typeface="Arial" panose="020B0604020202020204" pitchFamily="34" charset="0"/>
              <a:buChar char="•"/>
            </a:pPr>
            <a:r>
              <a:rPr lang="en-US" sz="2800" dirty="0" smtClean="0">
                <a:solidFill>
                  <a:srgbClr val="0C3A69"/>
                </a:solidFill>
                <a:latin typeface="+mn-lt"/>
                <a:cs typeface="Trebuchet MS"/>
              </a:rPr>
              <a:t>~ $ 500,000/year over 6 years</a:t>
            </a:r>
            <a:endParaRPr lang="en-US" sz="2800" dirty="0">
              <a:solidFill>
                <a:srgbClr val="0C3A69"/>
              </a:solidFill>
              <a:latin typeface="+mn-lt"/>
              <a:cs typeface="Trebuchet MS"/>
            </a:endParaRP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Software: </a:t>
            </a:r>
          </a:p>
          <a:p>
            <a:pPr marL="938289" lvl="1" indent="-457200">
              <a:buFont typeface="Arial" panose="020B0604020202020204" pitchFamily="34" charset="0"/>
              <a:buChar char="•"/>
            </a:pPr>
            <a:r>
              <a:rPr lang="en-US" sz="2800" dirty="0">
                <a:solidFill>
                  <a:srgbClr val="0C3A69"/>
                </a:solidFill>
                <a:latin typeface="+mn-lt"/>
                <a:cs typeface="Trebuchet MS"/>
              </a:rPr>
              <a:t>$4.5 M per year</a:t>
            </a:r>
          </a:p>
          <a:p>
            <a:pPr marL="938289" lvl="1" indent="-457200">
              <a:buFont typeface="Arial" panose="020B0604020202020204" pitchFamily="34" charset="0"/>
              <a:buChar char="•"/>
            </a:pPr>
            <a:r>
              <a:rPr lang="en-US" sz="2800" dirty="0" smtClean="0">
                <a:solidFill>
                  <a:srgbClr val="0C3A69"/>
                </a:solidFill>
                <a:latin typeface="+mn-lt"/>
                <a:cs typeface="Trebuchet MS"/>
              </a:rPr>
              <a:t>IBM</a:t>
            </a:r>
            <a:r>
              <a:rPr lang="en-US" sz="2800" dirty="0">
                <a:solidFill>
                  <a:srgbClr val="0C3A69"/>
                </a:solidFill>
                <a:latin typeface="+mn-lt"/>
                <a:cs typeface="Trebuchet MS"/>
              </a:rPr>
              <a:t>, Software A/G, Computer Associates</a:t>
            </a:r>
          </a:p>
          <a:p>
            <a:pPr marL="938289"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2458047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001" y="3171217"/>
            <a:ext cx="4121317" cy="1206229"/>
          </a:xfrm>
          <a:prstGeom prst="rect">
            <a:avLst/>
          </a:prstGeom>
          <a:solidFill>
            <a:schemeClr val="accent1">
              <a:lumMod val="20000"/>
              <a:lumOff val="80000"/>
            </a:schemeClr>
          </a:solidFill>
        </p:spPr>
        <p:txBody>
          <a:bodyPr wrap="square" lIns="182880" tIns="146304" rIns="182880" bIns="146304" rtlCol="0">
            <a:noAutofit/>
          </a:bodyPr>
          <a:lstStyle/>
          <a:p>
            <a:pPr>
              <a:spcAft>
                <a:spcPts val="600"/>
              </a:spcAft>
              <a:buSzPct val="70000"/>
            </a:pPr>
            <a:r>
              <a:rPr lang="en-US" sz="2400" spc="-70" dirty="0" smtClean="0">
                <a:solidFill>
                  <a:schemeClr val="accent4">
                    <a:lumMod val="75000"/>
                  </a:schemeClr>
                </a:solidFill>
              </a:rPr>
              <a:t>Mainframe Languages:</a:t>
            </a:r>
          </a:p>
          <a:p>
            <a:pPr>
              <a:spcAft>
                <a:spcPts val="600"/>
              </a:spcAft>
              <a:buSzPct val="70000"/>
            </a:pPr>
            <a:r>
              <a:rPr lang="en-US" sz="2400" b="1" spc="-70" dirty="0" smtClean="0">
                <a:solidFill>
                  <a:srgbClr val="808000"/>
                </a:solidFill>
              </a:rPr>
              <a:t>JCL Natural COBOL REXX</a:t>
            </a:r>
            <a:endParaRPr lang="en-US" sz="2400" spc="-70" dirty="0" smtClean="0">
              <a:gradFill>
                <a:gsLst>
                  <a:gs pos="2917">
                    <a:schemeClr val="tx1"/>
                  </a:gs>
                  <a:gs pos="30000">
                    <a:schemeClr val="tx1"/>
                  </a:gs>
                </a:gsLst>
                <a:lin ang="5400000" scaled="0"/>
              </a:gradFill>
            </a:endParaRPr>
          </a:p>
        </p:txBody>
      </p:sp>
      <p:sp>
        <p:nvSpPr>
          <p:cNvPr id="2" name="Title 1"/>
          <p:cNvSpPr>
            <a:spLocks noGrp="1"/>
          </p:cNvSpPr>
          <p:nvPr>
            <p:ph type="title"/>
          </p:nvPr>
        </p:nvSpPr>
        <p:spPr>
          <a:xfrm>
            <a:off x="363000" y="225426"/>
            <a:ext cx="10609799" cy="899665"/>
          </a:xfrm>
        </p:spPr>
        <p:txBody>
          <a:bodyPr/>
          <a:lstStyle/>
          <a:p>
            <a:r>
              <a:rPr lang="en-US" dirty="0" smtClean="0"/>
              <a:t>Challenges: 	</a:t>
            </a:r>
            <a:endParaRPr lang="en-US" dirty="0"/>
          </a:p>
        </p:txBody>
      </p:sp>
      <p:pic>
        <p:nvPicPr>
          <p:cNvPr id="4" name="Content Placeholder 3"/>
          <p:cNvPicPr>
            <a:picLocks noGrp="1" noChangeAspect="1"/>
          </p:cNvPicPr>
          <p:nvPr>
            <p:ph sz="quarter" idx="10"/>
          </p:nvPr>
        </p:nvPicPr>
        <p:blipFill>
          <a:blip r:embed="rId2"/>
          <a:stretch>
            <a:fillRect/>
          </a:stretch>
        </p:blipFill>
        <p:spPr>
          <a:xfrm>
            <a:off x="6317217" y="1143959"/>
            <a:ext cx="5379868" cy="4378773"/>
          </a:xfrm>
          <a:prstGeom prst="rect">
            <a:avLst/>
          </a:prstGeom>
        </p:spPr>
      </p:pic>
      <p:sp>
        <p:nvSpPr>
          <p:cNvPr id="5" name="Content Placeholder 2"/>
          <p:cNvSpPr txBox="1">
            <a:spLocks/>
          </p:cNvSpPr>
          <p:nvPr/>
        </p:nvSpPr>
        <p:spPr>
          <a:xfrm>
            <a:off x="363001" y="1125092"/>
            <a:ext cx="7039748" cy="1939121"/>
          </a:xfrm>
          <a:prstGeom prst="rect">
            <a:avLst/>
          </a:prstGeom>
        </p:spPr>
        <p:txBody>
          <a:bodyPr vert="horz"/>
          <a:lstStyle>
            <a:lvl1pPr marL="0" marR="0" indent="0" algn="l" defTabSz="768113" rtl="0" eaLnBrk="1" fontAlgn="auto" latinLnBrk="0" hangingPunct="1">
              <a:lnSpc>
                <a:spcPct val="90000"/>
              </a:lnSpc>
              <a:spcBef>
                <a:spcPct val="20000"/>
              </a:spcBef>
              <a:spcAft>
                <a:spcPts val="0"/>
              </a:spcAft>
              <a:buClr>
                <a:srgbClr val="E96D1F"/>
              </a:buClr>
              <a:buSzPct val="100000"/>
              <a:buFont typeface="Arial"/>
              <a:buNone/>
              <a:tabLst/>
              <a:defRPr sz="2000" kern="1200" spc="0" baseline="0">
                <a:solidFill>
                  <a:srgbClr val="0C3A69"/>
                </a:solidFill>
                <a:latin typeface="+mn-lt"/>
                <a:ea typeface="+mn-ea"/>
                <a:cs typeface="Trebuchet MS"/>
              </a:defRPr>
            </a:lvl1pPr>
            <a:lvl2pPr marL="481089" marR="0" indent="-198711"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400" kern="1200" spc="0" baseline="0">
                <a:solidFill>
                  <a:schemeClr val="tx1">
                    <a:lumMod val="75000"/>
                  </a:schemeClr>
                </a:solidFill>
                <a:latin typeface="Calibri"/>
                <a:ea typeface="+mn-ea"/>
                <a:cs typeface="Calibri"/>
              </a:defRPr>
            </a:lvl2pPr>
            <a:lvl3pPr marL="658882"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2000" kern="1200" spc="0" baseline="0">
                <a:solidFill>
                  <a:schemeClr val="tx1">
                    <a:lumMod val="75000"/>
                  </a:schemeClr>
                </a:solidFill>
                <a:latin typeface="Calibri"/>
                <a:ea typeface="+mn-ea"/>
                <a:cs typeface="Calibri"/>
              </a:defRPr>
            </a:lvl3pPr>
            <a:lvl4pPr marL="847134"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800" kern="1200" spc="0" baseline="0">
                <a:solidFill>
                  <a:schemeClr val="tx1">
                    <a:lumMod val="75000"/>
                  </a:schemeClr>
                </a:solidFill>
                <a:latin typeface="Calibri"/>
                <a:ea typeface="+mn-ea"/>
                <a:cs typeface="Calibri"/>
              </a:defRPr>
            </a:lvl4pPr>
            <a:lvl5pPr marL="1035387" marR="0" indent="-188252" algn="l" defTabSz="768113" rtl="0" eaLnBrk="1" fontAlgn="auto" latinLnBrk="0" hangingPunct="1">
              <a:lnSpc>
                <a:spcPct val="90000"/>
              </a:lnSpc>
              <a:spcBef>
                <a:spcPct val="20000"/>
              </a:spcBef>
              <a:spcAft>
                <a:spcPts val="0"/>
              </a:spcAft>
              <a:buClr>
                <a:srgbClr val="E96D1F"/>
              </a:buClr>
              <a:buSzPct val="70000"/>
              <a:buFontTx/>
              <a:buBlip>
                <a:blip r:embed="rId3"/>
              </a:buBlip>
              <a:tabLst/>
              <a:defRPr sz="1600" kern="1200" spc="0" baseline="0">
                <a:solidFill>
                  <a:schemeClr val="tx1">
                    <a:lumMod val="75000"/>
                  </a:schemeClr>
                </a:solidFill>
                <a:latin typeface="Calibri"/>
                <a:ea typeface="+mn-ea"/>
                <a:cs typeface="Calibri"/>
              </a:defRPr>
            </a:lvl5pPr>
            <a:lvl6pPr marL="2112310"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496368"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880424"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264482" indent="-192029" algn="l" defTabSz="76811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457200" indent="-457200">
              <a:buFont typeface="Arial" panose="020B0604020202020204" pitchFamily="34" charset="0"/>
              <a:buChar char="•"/>
            </a:pPr>
            <a:r>
              <a:rPr lang="en-US" sz="1800" dirty="0" smtClean="0"/>
              <a:t>High expenses</a:t>
            </a:r>
          </a:p>
          <a:p>
            <a:pPr marL="457200" indent="-457200">
              <a:buFont typeface="Arial" panose="020B0604020202020204" pitchFamily="34" charset="0"/>
              <a:buChar char="•"/>
            </a:pPr>
            <a:r>
              <a:rPr lang="en-US" sz="1800" dirty="0" smtClean="0"/>
              <a:t>Mainframe is no longer a platform of choice</a:t>
            </a:r>
          </a:p>
          <a:p>
            <a:pPr marL="457200" indent="-457200">
              <a:buFont typeface="Arial" panose="020B0604020202020204" pitchFamily="34" charset="0"/>
              <a:buChar char="•"/>
            </a:pPr>
            <a:r>
              <a:rPr lang="en-US" sz="1800" dirty="0" smtClean="0"/>
              <a:t>Customers are re-hosting on Windows/Linux platforms</a:t>
            </a:r>
          </a:p>
          <a:p>
            <a:pPr marL="457200" indent="-457200">
              <a:buFont typeface="Arial" panose="020B0604020202020204" pitchFamily="34" charset="0"/>
              <a:buChar char="•"/>
            </a:pPr>
            <a:r>
              <a:rPr lang="en-US" sz="1800" dirty="0" smtClean="0"/>
              <a:t>Agencies have dwindling support staff for their legacy systems</a:t>
            </a:r>
          </a:p>
          <a:p>
            <a:pPr marL="457200" indent="-457200">
              <a:buFont typeface="Arial" panose="020B0604020202020204" pitchFamily="34" charset="0"/>
              <a:buChar char="•"/>
            </a:pPr>
            <a:r>
              <a:rPr lang="en-US" sz="1800" dirty="0"/>
              <a:t>4</a:t>
            </a:r>
            <a:r>
              <a:rPr lang="en-US" sz="1800" dirty="0" smtClean="0"/>
              <a:t>0% of WaTech mainframe employees eligible to retire within 5 years</a:t>
            </a:r>
          </a:p>
          <a:p>
            <a:pPr marL="457200" indent="-457200">
              <a:buFont typeface="Arial" panose="020B0604020202020204" pitchFamily="34" charset="0"/>
              <a:buChar char="•"/>
            </a:pPr>
            <a:endParaRPr lang="en-US" sz="2800" dirty="0" smtClean="0"/>
          </a:p>
        </p:txBody>
      </p:sp>
      <p:sp>
        <p:nvSpPr>
          <p:cNvPr id="6" name="Right Arrow 5"/>
          <p:cNvSpPr/>
          <p:nvPr/>
        </p:nvSpPr>
        <p:spPr bwMode="auto">
          <a:xfrm>
            <a:off x="2849880" y="4143981"/>
            <a:ext cx="3446994" cy="756974"/>
          </a:xfrm>
          <a:prstGeom prst="rightArrow">
            <a:avLst/>
          </a:prstGeom>
          <a:solidFill>
            <a:srgbClr val="92D050"/>
          </a:solidFill>
          <a:ln>
            <a:noFill/>
            <a:headEnd type="none" w="med" len="med"/>
            <a:tailEnd type="none" w="med" len="med"/>
          </a:ln>
          <a:effectLst>
            <a:glow rad="127000">
              <a:schemeClr val="accent1">
                <a:alpha val="56000"/>
              </a:schemeClr>
            </a:glow>
          </a:effectLst>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000" b="1" dirty="0" smtClean="0">
                <a:gradFill>
                  <a:gsLst>
                    <a:gs pos="0">
                      <a:srgbClr val="FFFFFF"/>
                    </a:gs>
                    <a:gs pos="100000">
                      <a:srgbClr val="FFFFFF"/>
                    </a:gs>
                  </a:gsLst>
                  <a:lin ang="5400000" scaled="0"/>
                </a:gradFill>
                <a:ea typeface="Segoe UI" pitchFamily="34" charset="0"/>
                <a:cs typeface="Segoe UI" pitchFamily="34" charset="0"/>
              </a:rPr>
              <a:t>Curriculum focuses</a:t>
            </a:r>
          </a:p>
        </p:txBody>
      </p:sp>
    </p:spTree>
    <p:extLst>
      <p:ext uri="{BB962C8B-B14F-4D97-AF65-F5344CB8AC3E}">
        <p14:creationId xmlns:p14="http://schemas.microsoft.com/office/powerpoint/2010/main" val="38075638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Criteria for Service</a:t>
            </a:r>
            <a:endParaRPr lang="en-US" dirty="0"/>
          </a:p>
        </p:txBody>
      </p:sp>
      <p:sp>
        <p:nvSpPr>
          <p:cNvPr id="14" name="Rectangle 13">
            <a:hlinkClick r:id="" action="ppaction://noaction"/>
          </p:cNvPr>
          <p:cNvSpPr/>
          <p:nvPr/>
        </p:nvSpPr>
        <p:spPr bwMode="auto">
          <a:xfrm>
            <a:off x="7175231" y="3591097"/>
            <a:ext cx="2432304" cy="1371600"/>
          </a:xfrm>
          <a:prstGeom prst="rect">
            <a:avLst/>
          </a:prstGeom>
          <a:solidFill>
            <a:schemeClr val="accent5">
              <a:lumMod val="60000"/>
              <a:lumOff val="40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tx2"/>
                </a:solidFill>
                <a:ea typeface="Segoe UI" pitchFamily="34" charset="0"/>
                <a:cs typeface="Segoe UI" pitchFamily="34" charset="0"/>
              </a:rPr>
              <a:t>Customer Value</a:t>
            </a:r>
            <a:endParaRPr lang="en-US" sz="3600" dirty="0" smtClean="0">
              <a:solidFill>
                <a:schemeClr val="tx2"/>
              </a:solidFill>
              <a:ea typeface="Segoe UI" pitchFamily="34" charset="0"/>
              <a:cs typeface="Segoe UI" pitchFamily="34" charset="0"/>
            </a:endParaRPr>
          </a:p>
        </p:txBody>
      </p:sp>
      <p:sp>
        <p:nvSpPr>
          <p:cNvPr id="15" name="Rectangle 14"/>
          <p:cNvSpPr/>
          <p:nvPr/>
        </p:nvSpPr>
        <p:spPr bwMode="auto">
          <a:xfrm>
            <a:off x="7175231" y="1837062"/>
            <a:ext cx="2432304" cy="1371600"/>
          </a:xfrm>
          <a:prstGeom prst="rect">
            <a:avLst/>
          </a:prstGeom>
          <a:solidFill>
            <a:schemeClr val="accent6"/>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Scalability</a:t>
            </a:r>
          </a:p>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Limited</a:t>
            </a:r>
            <a:endParaRPr lang="en-US" sz="3600" dirty="0" smtClean="0">
              <a:solidFill>
                <a:schemeClr val="bg1"/>
              </a:solidFill>
              <a:ea typeface="Segoe UI" pitchFamily="34" charset="0"/>
              <a:cs typeface="Segoe UI" pitchFamily="34" charset="0"/>
            </a:endParaRPr>
          </a:p>
        </p:txBody>
      </p:sp>
      <p:sp>
        <p:nvSpPr>
          <p:cNvPr id="21" name="Rectangle 20"/>
          <p:cNvSpPr/>
          <p:nvPr/>
        </p:nvSpPr>
        <p:spPr bwMode="auto">
          <a:xfrm>
            <a:off x="1655581" y="1837062"/>
            <a:ext cx="2432304" cy="1371600"/>
          </a:xfrm>
          <a:prstGeom prst="rect">
            <a:avLst/>
          </a:prstGeom>
          <a:solidFill>
            <a:schemeClr val="accent1"/>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Capital Expense</a:t>
            </a:r>
          </a:p>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High</a:t>
            </a:r>
            <a:endParaRPr lang="en-US" sz="3600" dirty="0" smtClean="0">
              <a:solidFill>
                <a:schemeClr val="bg1"/>
              </a:solidFill>
              <a:ea typeface="Segoe UI" pitchFamily="34" charset="0"/>
              <a:cs typeface="Segoe UI" pitchFamily="34" charset="0"/>
            </a:endParaRPr>
          </a:p>
        </p:txBody>
      </p:sp>
      <p:sp>
        <p:nvSpPr>
          <p:cNvPr id="22" name="Rectangle 21">
            <a:hlinkClick r:id="" action="ppaction://noaction"/>
          </p:cNvPr>
          <p:cNvSpPr/>
          <p:nvPr/>
        </p:nvSpPr>
        <p:spPr bwMode="auto">
          <a:xfrm>
            <a:off x="4415406" y="3591097"/>
            <a:ext cx="2432304" cy="1371600"/>
          </a:xfrm>
          <a:prstGeom prst="rect">
            <a:avLst/>
          </a:prstGeom>
          <a:solidFill>
            <a:srgbClr val="663300"/>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Ability to Execute</a:t>
            </a:r>
          </a:p>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Medium</a:t>
            </a:r>
            <a:endParaRPr lang="en-US" sz="3600" dirty="0" smtClean="0">
              <a:solidFill>
                <a:schemeClr val="bg1"/>
              </a:solidFill>
              <a:ea typeface="Segoe UI" pitchFamily="34" charset="0"/>
              <a:cs typeface="Segoe UI" pitchFamily="34" charset="0"/>
            </a:endParaRPr>
          </a:p>
        </p:txBody>
      </p:sp>
      <p:sp>
        <p:nvSpPr>
          <p:cNvPr id="25" name="Rectangle 24"/>
          <p:cNvSpPr/>
          <p:nvPr/>
        </p:nvSpPr>
        <p:spPr bwMode="auto">
          <a:xfrm>
            <a:off x="4415406" y="1837062"/>
            <a:ext cx="2432304" cy="1371600"/>
          </a:xfrm>
          <a:prstGeom prst="rect">
            <a:avLst/>
          </a:prstGeom>
          <a:solidFill>
            <a:schemeClr val="accent2">
              <a:lumMod val="75000"/>
            </a:schemeClr>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Demand</a:t>
            </a:r>
          </a:p>
          <a:p>
            <a:pPr algn="ctr" defTabSz="932472" fontAlgn="base">
              <a:spcBef>
                <a:spcPct val="0"/>
              </a:spcBef>
              <a:spcAft>
                <a:spcPct val="0"/>
              </a:spcAft>
            </a:pPr>
            <a:r>
              <a:rPr lang="en-US" sz="2400" dirty="0" smtClean="0">
                <a:solidFill>
                  <a:schemeClr val="bg1"/>
                </a:solidFill>
                <a:ea typeface="Segoe UI" pitchFamily="34" charset="0"/>
                <a:cs typeface="Segoe UI" pitchFamily="34" charset="0"/>
              </a:rPr>
              <a:t>Low</a:t>
            </a:r>
            <a:endParaRPr lang="en-US" sz="3600" dirty="0" smtClean="0">
              <a:solidFill>
                <a:schemeClr val="bg1"/>
              </a:solidFill>
              <a:ea typeface="Segoe UI" pitchFamily="34" charset="0"/>
              <a:cs typeface="Segoe UI" pitchFamily="34" charset="0"/>
            </a:endParaRPr>
          </a:p>
        </p:txBody>
      </p:sp>
      <p:sp>
        <p:nvSpPr>
          <p:cNvPr id="34" name="Rectangle 33">
            <a:hlinkClick r:id="" action="ppaction://noaction"/>
          </p:cNvPr>
          <p:cNvSpPr/>
          <p:nvPr/>
        </p:nvSpPr>
        <p:spPr bwMode="auto">
          <a:xfrm>
            <a:off x="1655581" y="3591097"/>
            <a:ext cx="2432304" cy="1371600"/>
          </a:xfrm>
          <a:prstGeom prst="rect">
            <a:avLst/>
          </a:prstGeom>
          <a:solidFill>
            <a:srgbClr val="E86D1F"/>
          </a:solidFill>
          <a:ln>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2400" dirty="0" smtClean="0">
                <a:solidFill>
                  <a:schemeClr val="tx2"/>
                </a:solidFill>
                <a:ea typeface="Segoe UI" pitchFamily="34" charset="0"/>
                <a:cs typeface="Segoe UI" pitchFamily="34" charset="0"/>
              </a:rPr>
              <a:t>Revenue Sustainability</a:t>
            </a:r>
          </a:p>
          <a:p>
            <a:pPr algn="ctr" defTabSz="932472" fontAlgn="base">
              <a:spcBef>
                <a:spcPct val="0"/>
              </a:spcBef>
              <a:spcAft>
                <a:spcPct val="0"/>
              </a:spcAft>
            </a:pPr>
            <a:r>
              <a:rPr lang="en-US" sz="2400" dirty="0" smtClean="0">
                <a:solidFill>
                  <a:schemeClr val="tx2"/>
                </a:solidFill>
                <a:ea typeface="Segoe UI" pitchFamily="34" charset="0"/>
                <a:cs typeface="Segoe UI" pitchFamily="34" charset="0"/>
              </a:rPr>
              <a:t>Low</a:t>
            </a:r>
            <a:endParaRPr lang="en-US" sz="3600" dirty="0" smtClean="0">
              <a:solidFill>
                <a:schemeClr val="tx2"/>
              </a:solidFill>
              <a:ea typeface="Segoe UI" pitchFamily="34" charset="0"/>
              <a:cs typeface="Segoe UI" pitchFamily="34" charset="0"/>
            </a:endParaRPr>
          </a:p>
        </p:txBody>
      </p:sp>
      <p:sp>
        <p:nvSpPr>
          <p:cNvPr id="3" name="TextBox 2"/>
          <p:cNvSpPr txBox="1"/>
          <p:nvPr/>
        </p:nvSpPr>
        <p:spPr>
          <a:xfrm>
            <a:off x="11475858" y="6172200"/>
            <a:ext cx="632011" cy="537882"/>
          </a:xfrm>
          <a:prstGeom prst="rect">
            <a:avLst/>
          </a:prstGeom>
          <a:noFill/>
        </p:spPr>
        <p:txBody>
          <a:bodyPr wrap="square" lIns="182880" tIns="146304" rIns="182880" bIns="146304" rtlCol="0">
            <a:noAutofit/>
          </a:bodyPr>
          <a:lstStyle/>
          <a:p>
            <a:pPr>
              <a:spcAft>
                <a:spcPts val="600"/>
              </a:spcAft>
              <a:buSzPct val="70000"/>
            </a:pPr>
            <a:r>
              <a:rPr lang="en-US" sz="2400" spc="-70" dirty="0" smtClean="0">
                <a:solidFill>
                  <a:schemeClr val="tx2"/>
                </a:solidFill>
              </a:rPr>
              <a:t>1</a:t>
            </a:r>
          </a:p>
        </p:txBody>
      </p:sp>
    </p:spTree>
    <p:extLst>
      <p:ext uri="{BB962C8B-B14F-4D97-AF65-F5344CB8AC3E}">
        <p14:creationId xmlns:p14="http://schemas.microsoft.com/office/powerpoint/2010/main" val="3231672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A Tech PPT Template">
  <a:themeElements>
    <a:clrScheme name="WaTech">
      <a:dk1>
        <a:srgbClr val="717073"/>
      </a:dk1>
      <a:lt1>
        <a:srgbClr val="FFFFFF"/>
      </a:lt1>
      <a:dk2>
        <a:srgbClr val="000000"/>
      </a:dk2>
      <a:lt2>
        <a:srgbClr val="FFFFFF"/>
      </a:lt2>
      <a:accent1>
        <a:srgbClr val="580069"/>
      </a:accent1>
      <a:accent2>
        <a:srgbClr val="73AE14"/>
      </a:accent2>
      <a:accent3>
        <a:srgbClr val="0C3A69"/>
      </a:accent3>
      <a:accent4>
        <a:srgbClr val="9313A8"/>
      </a:accent4>
      <a:accent5>
        <a:srgbClr val="BBCB06"/>
      </a:accent5>
      <a:accent6>
        <a:srgbClr val="3388D5"/>
      </a:accent6>
      <a:hlink>
        <a:srgbClr val="9313A8"/>
      </a:hlink>
      <a:folHlink>
        <a:srgbClr val="0C3A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aster WaTech PPT Template [Read-Only]" id="{7ED877E3-D945-4CF5-A308-80E6025D93C4}" vid="{59A92B6C-882F-424B-88E0-24FAF58C32CB}"/>
    </a:ext>
  </a:extLst>
</a:theme>
</file>

<file path=ppt/theme/theme2.xml><?xml version="1.0" encoding="utf-8"?>
<a:theme xmlns:a="http://schemas.openxmlformats.org/drawingml/2006/main" name="Icon Libr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ter WaTech PPT Template [Read-Only]" id="{7ED877E3-D945-4CF5-A308-80E6025D93C4}" vid="{0FB282E2-3BD3-46FC-ADD5-E0ACD529F5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471C9BA4AC5E4289EA6C5DD7B8D557" ma:contentTypeVersion="0" ma:contentTypeDescription="Create a new document." ma:contentTypeScope="" ma:versionID="57077275d441ce24c64727c53df54266">
  <xsd:schema xmlns:xsd="http://www.w3.org/2001/XMLSchema" xmlns:xs="http://www.w3.org/2001/XMLSchema" xmlns:p="http://schemas.microsoft.com/office/2006/metadata/properties" targetNamespace="http://schemas.microsoft.com/office/2006/metadata/properties" ma:root="true" ma:fieldsID="dd76d102ae39cd717f9fae1f8ca66b4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625D9E01-36DD-4745-AF75-A80C127D16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Master WaTech PPT Template</Template>
  <TotalTime>3676</TotalTime>
  <Words>490</Words>
  <Application>Microsoft Office PowerPoint</Application>
  <PresentationFormat>Widescreen</PresentationFormat>
  <Paragraphs>108</Paragraphs>
  <Slides>11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Courier New</vt:lpstr>
      <vt:lpstr>Segoe UI</vt:lpstr>
      <vt:lpstr>Trebuchet MS</vt:lpstr>
      <vt:lpstr>WA Tech PPT Template</vt:lpstr>
      <vt:lpstr>Icon Library</vt:lpstr>
      <vt:lpstr>  Mainframe  Service Review </vt:lpstr>
      <vt:lpstr>Mainframe Services Manager</vt:lpstr>
      <vt:lpstr>Criteria for Service Review</vt:lpstr>
      <vt:lpstr>Customers</vt:lpstr>
      <vt:lpstr>Finances - Summary</vt:lpstr>
      <vt:lpstr>Finances – Decreasing Revenue</vt:lpstr>
      <vt:lpstr>Finances - Expenses</vt:lpstr>
      <vt:lpstr>Challenges:  </vt:lpstr>
      <vt:lpstr>Criteria for Service</vt:lpstr>
      <vt:lpstr>Strategy Plan</vt:lpstr>
      <vt:lpstr>PowerPoint Presentation</vt:lpstr>
    </vt:vector>
  </TitlesOfParts>
  <Manager>&lt;Content Manager Name Here&gt;</Manager>
  <Company>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Cover Slide</dc:title>
  <dc:subject>&lt;Event Name&gt;</dc:subject>
  <dc:creator>Freeman, Marilyn (OCIO)</dc:creator>
  <cp:keywords>&lt;Any Related Keywords&gt;</cp:keywords>
  <dc:description>Template: _x000d_
Formatting: _x000d_
Event Date: _x000d_
Event Location: _x000d_
Audience Type:</dc:description>
  <cp:lastModifiedBy>Calisch, Lance (WaTech)</cp:lastModifiedBy>
  <cp:revision>144</cp:revision>
  <cp:lastPrinted>2016-10-10T18:42:26Z</cp:lastPrinted>
  <dcterms:created xsi:type="dcterms:W3CDTF">2015-12-01T23:22:10Z</dcterms:created>
  <dcterms:modified xsi:type="dcterms:W3CDTF">2017-05-22T22:00:13Z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0x010100D6471C9BA4AC5E4289EA6C5DD7B8D557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