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66" r:id="rId3"/>
    <p:sldId id="263" r:id="rId4"/>
    <p:sldId id="265" r:id="rId5"/>
    <p:sldId id="267" r:id="rId6"/>
    <p:sldId id="268" r:id="rId7"/>
    <p:sldId id="260" r:id="rId8"/>
    <p:sldId id="262"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20" d="100"/>
          <a:sy n="120" d="100"/>
        </p:scale>
        <p:origin x="17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9B88DE-45E0-486F-8DF5-B0D0A2AF9CC5}" type="datetimeFigureOut">
              <a:rPr lang="en-US" smtClean="0"/>
              <a:t>5/22/2017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FC2983-12AF-4049-8905-204EF9DFA13A}" type="slidenum">
              <a:rPr lang="en-US" smtClean="0"/>
              <a:t>‹#›</a:t>
            </a:fld>
            <a:endParaRPr lang="en-US"/>
          </a:p>
        </p:txBody>
      </p:sp>
    </p:spTree>
    <p:extLst>
      <p:ext uri="{BB962C8B-B14F-4D97-AF65-F5344CB8AC3E}">
        <p14:creationId xmlns:p14="http://schemas.microsoft.com/office/powerpoint/2010/main" val="2373152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4813" y="693738"/>
            <a:ext cx="6200775" cy="3487737"/>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986181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4813" y="693738"/>
            <a:ext cx="6200775" cy="3487737"/>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84101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Private Cloud</a:t>
            </a:r>
          </a:p>
          <a:p>
            <a:pPr lvl="1"/>
            <a:r>
              <a:rPr lang="en-US" sz="800" dirty="0"/>
              <a:t>2 CPU’s / 4 GIG RAM / 200 GIG St</a:t>
            </a:r>
          </a:p>
          <a:p>
            <a:pPr lvl="1"/>
            <a:r>
              <a:rPr lang="en-US" sz="800" dirty="0"/>
              <a:t>Unlimited Egress</a:t>
            </a:r>
          </a:p>
          <a:p>
            <a:pPr lvl="1"/>
            <a:r>
              <a:rPr lang="en-US" sz="800" dirty="0"/>
              <a:t>DR – 50% of Environment</a:t>
            </a:r>
          </a:p>
          <a:p>
            <a:pPr lvl="1"/>
            <a:r>
              <a:rPr lang="en-US" sz="800" dirty="0"/>
              <a:t>Tech Support</a:t>
            </a:r>
          </a:p>
          <a:p>
            <a:pPr lvl="2"/>
            <a:r>
              <a:rPr lang="en-US" sz="800" dirty="0"/>
              <a:t>$100 BH / $175 AH / $375 per server</a:t>
            </a:r>
          </a:p>
          <a:p>
            <a:pPr lvl="1"/>
            <a:r>
              <a:rPr lang="en-US" sz="800" dirty="0"/>
              <a:t>Average $395 per server pm (No TS)</a:t>
            </a:r>
          </a:p>
          <a:p>
            <a:pPr lvl="1"/>
            <a:r>
              <a:rPr lang="en-US" sz="800" dirty="0"/>
              <a:t>DR average $197.5 per server pm</a:t>
            </a:r>
          </a:p>
          <a:p>
            <a:endParaRPr lang="en-US" dirty="0" smtClean="0"/>
          </a:p>
          <a:p>
            <a:r>
              <a:rPr lang="en-US" dirty="0" smtClean="0"/>
              <a:t>Public Cloud</a:t>
            </a:r>
          </a:p>
          <a:p>
            <a:pPr lvl="1"/>
            <a:r>
              <a:rPr lang="en-US" sz="800" dirty="0"/>
              <a:t>2 CPU’s / 4 GIG RAM / 200 GIG St</a:t>
            </a:r>
          </a:p>
          <a:p>
            <a:pPr lvl="1"/>
            <a:r>
              <a:rPr lang="en-US" sz="800" dirty="0" smtClean="0"/>
              <a:t>10 GIG </a:t>
            </a:r>
            <a:r>
              <a:rPr lang="en-US" sz="800" dirty="0"/>
              <a:t>Egress</a:t>
            </a:r>
          </a:p>
          <a:p>
            <a:r>
              <a:rPr lang="en-US" sz="800" dirty="0"/>
              <a:t>DR – 100% of Environment</a:t>
            </a:r>
          </a:p>
          <a:p>
            <a:r>
              <a:rPr lang="en-US" sz="800" dirty="0"/>
              <a:t>Tech Support</a:t>
            </a:r>
          </a:p>
          <a:p>
            <a:r>
              <a:rPr lang="en-US" sz="800" dirty="0"/>
              <a:t>Three plans starting at $325</a:t>
            </a:r>
          </a:p>
          <a:p>
            <a:r>
              <a:rPr lang="en-US" sz="800" dirty="0"/>
              <a:t>Average $350 per server pm (No TS)</a:t>
            </a:r>
          </a:p>
          <a:p>
            <a:r>
              <a:rPr lang="en-US" sz="800" dirty="0"/>
              <a:t>DR average $350 per server pm</a:t>
            </a:r>
          </a:p>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A8169D3E-AA8A-43A8-A9E4-09EDE817CDC5}" type="datetime1">
              <a:rPr lang="en-US" smtClean="0"/>
              <a:pPr/>
              <a:t>5/22/2017</a:t>
            </a:fld>
            <a:endParaRPr lang="en-US" dirty="0"/>
          </a:p>
        </p:txBody>
      </p:sp>
      <p:sp>
        <p:nvSpPr>
          <p:cNvPr id="6" name="Footer Placeholder 5"/>
          <p:cNvSpPr>
            <a:spLocks noGrp="1"/>
          </p:cNvSpPr>
          <p:nvPr>
            <p:ph type="ftr" sz="quarter" idx="12"/>
          </p:nvPr>
        </p:nvSpPr>
        <p:spPr/>
        <p:txBody>
          <a:bodyPr/>
          <a:lstStyle/>
          <a:p>
            <a:r>
              <a:rPr lang="en-US" sz="400" smtClean="0">
                <a:latin typeface="Arial"/>
                <a:cs typeface="Arial"/>
              </a:rPr>
              <a:t>Copyright © 2015 Washington Technology Solutions (WaTech). All rights reserved. Other product names are or may be registered trademarks and/or trademarks in the U.S. and/or other countries. The information herein is for informational purposes only and represents the current view of WaTech as of the date of this presentation. Because WaTech must respond to changing market conditions, it should not be interpreted to be a commitment on the part of WaTech, and WaTech cannot guarantee the accuracy of any information provided after the date of this presentation.  WA TECH MAKES NO WARRANTIES, EXPRESS, IMPLIED, OR STATUTORY, AS TO THE INFORMATION IN THIS PRESENTATION.</a:t>
            </a:r>
            <a:endParaRPr lang="en-US" sz="400" dirty="0">
              <a:latin typeface="Arial"/>
              <a:cs typeface="Arial"/>
            </a:endParaRPr>
          </a:p>
        </p:txBody>
      </p:sp>
      <p:sp>
        <p:nvSpPr>
          <p:cNvPr id="7" name="Slide Number Placeholder 6"/>
          <p:cNvSpPr>
            <a:spLocks noGrp="1"/>
          </p:cNvSpPr>
          <p:nvPr>
            <p:ph type="sldNum" sz="quarter" idx="13"/>
          </p:nvPr>
        </p:nvSpPr>
        <p:spPr/>
        <p:txBody>
          <a:bodyPr/>
          <a:lstStyle/>
          <a:p>
            <a:fld id="{0EC9E9D6-92A0-482B-A603-C9BA7FFB8190}" type="slidenum">
              <a:rPr lang="en-US" smtClean="0">
                <a:latin typeface="Arial"/>
                <a:cs typeface="Arial"/>
              </a:rPr>
              <a:pPr/>
              <a:t>9</a:t>
            </a:fld>
            <a:endParaRPr lang="en-US" dirty="0">
              <a:latin typeface="Arial"/>
              <a:cs typeface="Arial"/>
            </a:endParaRPr>
          </a:p>
        </p:txBody>
      </p:sp>
    </p:spTree>
    <p:extLst>
      <p:ext uri="{BB962C8B-B14F-4D97-AF65-F5344CB8AC3E}">
        <p14:creationId xmlns:p14="http://schemas.microsoft.com/office/powerpoint/2010/main" val="1514091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44DF42-7BF0-479D-820A-C51EA665EE35}" type="datetimeFigureOut">
              <a:rPr lang="en-US" smtClean="0"/>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162959-71FB-442F-B988-9A89B18AD93A}" type="slidenum">
              <a:rPr lang="en-US" smtClean="0"/>
              <a:t>‹#›</a:t>
            </a:fld>
            <a:endParaRPr lang="en-US"/>
          </a:p>
        </p:txBody>
      </p:sp>
    </p:spTree>
    <p:extLst>
      <p:ext uri="{BB962C8B-B14F-4D97-AF65-F5344CB8AC3E}">
        <p14:creationId xmlns:p14="http://schemas.microsoft.com/office/powerpoint/2010/main" val="3615096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44DF42-7BF0-479D-820A-C51EA665EE35}" type="datetimeFigureOut">
              <a:rPr lang="en-US" smtClean="0"/>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162959-71FB-442F-B988-9A89B18AD93A}" type="slidenum">
              <a:rPr lang="en-US" smtClean="0"/>
              <a:t>‹#›</a:t>
            </a:fld>
            <a:endParaRPr lang="en-US"/>
          </a:p>
        </p:txBody>
      </p:sp>
    </p:spTree>
    <p:extLst>
      <p:ext uri="{BB962C8B-B14F-4D97-AF65-F5344CB8AC3E}">
        <p14:creationId xmlns:p14="http://schemas.microsoft.com/office/powerpoint/2010/main" val="841597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44DF42-7BF0-479D-820A-C51EA665EE35}" type="datetimeFigureOut">
              <a:rPr lang="en-US" smtClean="0"/>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162959-71FB-442F-B988-9A89B18AD93A}" type="slidenum">
              <a:rPr lang="en-US" smtClean="0"/>
              <a:t>‹#›</a:t>
            </a:fld>
            <a:endParaRPr lang="en-US"/>
          </a:p>
        </p:txBody>
      </p:sp>
    </p:spTree>
    <p:extLst>
      <p:ext uri="{BB962C8B-B14F-4D97-AF65-F5344CB8AC3E}">
        <p14:creationId xmlns:p14="http://schemas.microsoft.com/office/powerpoint/2010/main" val="42578103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WA Tech Cover 3">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a:solidFill>
            <a:srgbClr val="FFFFFF"/>
          </a:solidFill>
        </p:spPr>
      </p:pic>
      <p:sp>
        <p:nvSpPr>
          <p:cNvPr id="2" name="Rectangle 1"/>
          <p:cNvSpPr/>
          <p:nvPr userDrawn="1"/>
        </p:nvSpPr>
        <p:spPr bwMode="auto">
          <a:xfrm>
            <a:off x="362865" y="0"/>
            <a:ext cx="4738591" cy="4375460"/>
          </a:xfrm>
          <a:prstGeom prst="rect">
            <a:avLst/>
          </a:prstGeom>
          <a:solidFill>
            <a:schemeClr val="accent6">
              <a:alpha val="39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000" dirty="0">
              <a:gradFill>
                <a:gsLst>
                  <a:gs pos="0">
                    <a:srgbClr val="FFFFFF"/>
                  </a:gs>
                  <a:gs pos="100000">
                    <a:srgbClr val="FFFFFF"/>
                  </a:gs>
                </a:gsLst>
                <a:lin ang="5400000" scaled="0"/>
              </a:gradFill>
              <a:ea typeface="Segoe UI" pitchFamily="34" charset="0"/>
              <a:cs typeface="Segoe UI" pitchFamily="34" charset="0"/>
            </a:endParaRPr>
          </a:p>
        </p:txBody>
      </p:sp>
      <p:sp>
        <p:nvSpPr>
          <p:cNvPr id="9" name="Title 1"/>
          <p:cNvSpPr>
            <a:spLocks noGrp="1"/>
          </p:cNvSpPr>
          <p:nvPr>
            <p:ph type="title" hasCustomPrompt="1"/>
          </p:nvPr>
        </p:nvSpPr>
        <p:spPr bwMode="ltGray">
          <a:xfrm>
            <a:off x="613501" y="1489532"/>
            <a:ext cx="4367854" cy="1750011"/>
          </a:xfrm>
          <a:prstGeom prst="rect">
            <a:avLst/>
          </a:prstGeom>
          <a:noFill/>
          <a:ln>
            <a:noFill/>
          </a:ln>
        </p:spPr>
        <p:txBody>
          <a:bodyPr lIns="146304" tIns="91440" rIns="146304" bIns="91440" anchor="b" anchorCtr="0"/>
          <a:lstStyle>
            <a:lvl1pPr>
              <a:defRPr sz="3200" spc="-98" baseline="0">
                <a:solidFill>
                  <a:schemeClr val="accent3"/>
                </a:solidFill>
                <a:latin typeface="+mj-lt"/>
                <a:cs typeface="Trebuchet MS"/>
              </a:defRPr>
            </a:lvl1pPr>
          </a:lstStyle>
          <a:p>
            <a:r>
              <a:rPr lang="en-US" dirty="0"/>
              <a:t>Presentation Title</a:t>
            </a:r>
          </a:p>
        </p:txBody>
      </p:sp>
      <p:sp>
        <p:nvSpPr>
          <p:cNvPr id="7" name="Text Placeholder 4"/>
          <p:cNvSpPr>
            <a:spLocks noGrp="1"/>
          </p:cNvSpPr>
          <p:nvPr>
            <p:ph type="body" sz="quarter" idx="12" hasCustomPrompt="1"/>
          </p:nvPr>
        </p:nvSpPr>
        <p:spPr bwMode="ltGray">
          <a:xfrm>
            <a:off x="612849" y="3477875"/>
            <a:ext cx="4357558" cy="751761"/>
          </a:xfrm>
          <a:prstGeom prst="rect">
            <a:avLst/>
          </a:prstGeom>
          <a:noFill/>
          <a:ln>
            <a:noFill/>
          </a:ln>
        </p:spPr>
        <p:txBody>
          <a:bodyPr lIns="182880" tIns="146304" rIns="182880" bIns="146304">
            <a:noAutofit/>
          </a:bodyPr>
          <a:lstStyle>
            <a:lvl1pPr marL="0" indent="0">
              <a:spcBef>
                <a:spcPts val="0"/>
              </a:spcBef>
              <a:buNone/>
              <a:defRPr sz="1800" spc="0" baseline="0">
                <a:solidFill>
                  <a:schemeClr val="accent3"/>
                </a:solidFill>
                <a:latin typeface="+mj-lt"/>
                <a:cs typeface="Trebuchet MS"/>
              </a:defRPr>
            </a:lvl1pPr>
          </a:lstStyle>
          <a:p>
            <a:pPr lvl="0"/>
            <a:r>
              <a:rPr lang="en-US" dirty="0"/>
              <a:t>Subtitle</a:t>
            </a:r>
          </a:p>
        </p:txBody>
      </p:sp>
      <p:pic>
        <p:nvPicPr>
          <p:cNvPr id="5" name="Picture 4" descr="WaTech-FINAL-LOGO-2015.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26943" y="5499028"/>
            <a:ext cx="2681534" cy="908805"/>
          </a:xfrm>
          <a:prstGeom prst="rect">
            <a:avLst/>
          </a:prstGeom>
        </p:spPr>
      </p:pic>
    </p:spTree>
    <p:extLst>
      <p:ext uri="{BB962C8B-B14F-4D97-AF65-F5344CB8AC3E}">
        <p14:creationId xmlns:p14="http://schemas.microsoft.com/office/powerpoint/2010/main" val="341543007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extLst mod="1">
    <p:ext uri="{DCECCB84-F9BA-43D5-87BE-67443E8EF086}">
      <p15:sldGuideLst xmlns:p15="http://schemas.microsoft.com/office/powerpoint/2012/main">
        <p15:guide id="1" pos="288">
          <p15:clr>
            <a:srgbClr val="C35EA4"/>
          </p15:clr>
        </p15:guide>
        <p15:guide id="2" pos="7546">
          <p15:clr>
            <a:srgbClr val="C35EA4"/>
          </p15:clr>
        </p15:guide>
        <p15:guide id="3" orient="horz" pos="302">
          <p15:clr>
            <a:srgbClr val="C35EA4"/>
          </p15:clr>
        </p15:guide>
        <p15:guide id="4" orient="horz" pos="4104">
          <p15:clr>
            <a:srgbClr val="C35EA4"/>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WA Tech Header ">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1765" t="45728" r="1765" b="35449"/>
          <a:stretch/>
        </p:blipFill>
        <p:spPr>
          <a:xfrm>
            <a:off x="-2657" y="0"/>
            <a:ext cx="12197314" cy="1291424"/>
          </a:xfrm>
          <a:prstGeom prst="rect">
            <a:avLst/>
          </a:prstGeom>
          <a:solidFill>
            <a:srgbClr val="FFFFFF"/>
          </a:solidFill>
        </p:spPr>
      </p:pic>
      <p:sp>
        <p:nvSpPr>
          <p:cNvPr id="8" name="Rectangle 7"/>
          <p:cNvSpPr/>
          <p:nvPr userDrawn="1"/>
        </p:nvSpPr>
        <p:spPr bwMode="auto">
          <a:xfrm>
            <a:off x="-1" y="0"/>
            <a:ext cx="5844313" cy="1259580"/>
          </a:xfrm>
          <a:prstGeom prst="rect">
            <a:avLst/>
          </a:prstGeom>
          <a:gradFill flip="none" rotWithShape="1">
            <a:gsLst>
              <a:gs pos="100000">
                <a:schemeClr val="bg1">
                  <a:alpha val="0"/>
                </a:schemeClr>
              </a:gs>
              <a:gs pos="0">
                <a:schemeClr val="bg1"/>
              </a:gs>
            </a:gsLst>
            <a:lin ang="0" scaled="1"/>
            <a:tileRect/>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000" dirty="0">
              <a:gradFill>
                <a:gsLst>
                  <a:gs pos="0">
                    <a:srgbClr val="FFFFFF"/>
                  </a:gs>
                  <a:gs pos="100000">
                    <a:srgbClr val="FFFFFF"/>
                  </a:gs>
                </a:gsLst>
                <a:lin ang="5400000" scaled="0"/>
              </a:gradFill>
              <a:ea typeface="Segoe UI" pitchFamily="34" charset="0"/>
              <a:cs typeface="Segoe UI" pitchFamily="34" charset="0"/>
            </a:endParaRPr>
          </a:p>
        </p:txBody>
      </p:sp>
      <p:sp>
        <p:nvSpPr>
          <p:cNvPr id="12" name="Title 1"/>
          <p:cNvSpPr>
            <a:spLocks noGrp="1"/>
          </p:cNvSpPr>
          <p:nvPr>
            <p:ph type="title" hasCustomPrompt="1"/>
          </p:nvPr>
        </p:nvSpPr>
        <p:spPr>
          <a:xfrm>
            <a:off x="516633" y="338083"/>
            <a:ext cx="7551080" cy="899665"/>
          </a:xfrm>
          <a:prstGeom prst="rect">
            <a:avLst/>
          </a:prstGeom>
        </p:spPr>
        <p:txBody>
          <a:bodyPr/>
          <a:lstStyle>
            <a:lvl1pPr>
              <a:defRPr sz="3200">
                <a:solidFill>
                  <a:srgbClr val="580069"/>
                </a:solidFill>
                <a:latin typeface="+mn-lt"/>
                <a:cs typeface="Trebuchet MS"/>
              </a:defRPr>
            </a:lvl1pPr>
          </a:lstStyle>
          <a:p>
            <a:r>
              <a:rPr lang="en-US" dirty="0"/>
              <a:t>Click to edit Master title style</a:t>
            </a:r>
            <a:br>
              <a:rPr lang="en-US" dirty="0"/>
            </a:br>
            <a:endParaRPr lang="en-US" dirty="0"/>
          </a:p>
        </p:txBody>
      </p:sp>
      <p:sp>
        <p:nvSpPr>
          <p:cNvPr id="14" name="Content Placeholder 5"/>
          <p:cNvSpPr>
            <a:spLocks noGrp="1"/>
          </p:cNvSpPr>
          <p:nvPr>
            <p:ph sz="quarter" idx="10"/>
          </p:nvPr>
        </p:nvSpPr>
        <p:spPr>
          <a:xfrm>
            <a:off x="527050" y="1635804"/>
            <a:ext cx="11066346" cy="4230009"/>
          </a:xfrm>
          <a:prstGeom prst="rect">
            <a:avLst/>
          </a:prstGeom>
        </p:spPr>
        <p:txBody>
          <a:bodyPr vert="horz"/>
          <a:lstStyle>
            <a:lvl1pPr>
              <a:defRPr sz="2000">
                <a:solidFill>
                  <a:srgbClr val="0C3A69"/>
                </a:solidFill>
                <a:latin typeface="+mn-lt"/>
                <a:cs typeface="Trebuchet MS"/>
              </a:defRPr>
            </a:lvl1pPr>
          </a:lstStyle>
          <a:p>
            <a:pPr lvl="0"/>
            <a:r>
              <a:rPr lang="en-US"/>
              <a:t>Click to edit Master text styles</a:t>
            </a:r>
          </a:p>
        </p:txBody>
      </p:sp>
    </p:spTree>
    <p:extLst>
      <p:ext uri="{BB962C8B-B14F-4D97-AF65-F5344CB8AC3E}">
        <p14:creationId xmlns:p14="http://schemas.microsoft.com/office/powerpoint/2010/main" val="145640473"/>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WA Tech Single Column">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363001" y="225426"/>
            <a:ext cx="7551080" cy="899665"/>
          </a:xfrm>
          <a:prstGeom prst="rect">
            <a:avLst/>
          </a:prstGeom>
        </p:spPr>
        <p:txBody>
          <a:bodyPr/>
          <a:lstStyle>
            <a:lvl1pPr>
              <a:defRPr sz="3200">
                <a:solidFill>
                  <a:schemeClr val="accent1"/>
                </a:solidFill>
                <a:latin typeface="+mn-lt"/>
                <a:cs typeface="Trebuchet MS"/>
              </a:defRPr>
            </a:lvl1pPr>
          </a:lstStyle>
          <a:p>
            <a:r>
              <a:rPr lang="en-US" dirty="0"/>
              <a:t>Click to edit Master title style</a:t>
            </a:r>
            <a:br>
              <a:rPr lang="en-US" dirty="0"/>
            </a:br>
            <a:endParaRPr lang="en-US" dirty="0"/>
          </a:p>
        </p:txBody>
      </p:sp>
      <p:sp>
        <p:nvSpPr>
          <p:cNvPr id="12" name="Content Placeholder 5"/>
          <p:cNvSpPr>
            <a:spLocks noGrp="1"/>
          </p:cNvSpPr>
          <p:nvPr>
            <p:ph sz="quarter" idx="10"/>
          </p:nvPr>
        </p:nvSpPr>
        <p:spPr>
          <a:xfrm>
            <a:off x="373418" y="1635804"/>
            <a:ext cx="11290300" cy="4230009"/>
          </a:xfrm>
          <a:prstGeom prst="rect">
            <a:avLst/>
          </a:prstGeom>
        </p:spPr>
        <p:txBody>
          <a:bodyPr vert="horz"/>
          <a:lstStyle>
            <a:lvl1pPr>
              <a:defRPr sz="2000">
                <a:solidFill>
                  <a:srgbClr val="0C3A69"/>
                </a:solidFill>
                <a:latin typeface="+mn-lt"/>
                <a:cs typeface="Trebuchet MS"/>
              </a:defRPr>
            </a:lvl1pPr>
          </a:lstStyle>
          <a:p>
            <a:pPr lvl="0"/>
            <a:r>
              <a:rPr lang="en-US"/>
              <a:t>Click to edit Master text styles</a:t>
            </a:r>
          </a:p>
        </p:txBody>
      </p:sp>
    </p:spTree>
    <p:extLst>
      <p:ext uri="{BB962C8B-B14F-4D97-AF65-F5344CB8AC3E}">
        <p14:creationId xmlns:p14="http://schemas.microsoft.com/office/powerpoint/2010/main" val="733370533"/>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WA Tech Foot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1765" t="50551" r="1765" b="35449"/>
          <a:stretch/>
        </p:blipFill>
        <p:spPr>
          <a:xfrm>
            <a:off x="-2657" y="5930349"/>
            <a:ext cx="12197314" cy="960497"/>
          </a:xfrm>
          <a:prstGeom prst="rect">
            <a:avLst/>
          </a:prstGeom>
          <a:solidFill>
            <a:srgbClr val="FFFFFF"/>
          </a:solidFill>
        </p:spPr>
      </p:pic>
      <p:sp>
        <p:nvSpPr>
          <p:cNvPr id="8" name="Rectangle 7"/>
          <p:cNvSpPr/>
          <p:nvPr userDrawn="1"/>
        </p:nvSpPr>
        <p:spPr bwMode="auto">
          <a:xfrm>
            <a:off x="-1" y="3417385"/>
            <a:ext cx="5844313" cy="973076"/>
          </a:xfrm>
          <a:prstGeom prst="rect">
            <a:avLst/>
          </a:prstGeom>
          <a:gradFill flip="none" rotWithShape="1">
            <a:gsLst>
              <a:gs pos="100000">
                <a:schemeClr val="bg1">
                  <a:alpha val="0"/>
                </a:schemeClr>
              </a:gs>
              <a:gs pos="0">
                <a:schemeClr val="bg1"/>
              </a:gs>
            </a:gsLst>
            <a:lin ang="0" scaled="1"/>
            <a:tileRect/>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000" dirty="0">
              <a:gradFill>
                <a:gsLst>
                  <a:gs pos="0">
                    <a:srgbClr val="FFFFFF"/>
                  </a:gs>
                  <a:gs pos="100000">
                    <a:srgbClr val="FFFFFF"/>
                  </a:gs>
                </a:gsLst>
                <a:lin ang="5400000" scaled="0"/>
              </a:gradFill>
              <a:ea typeface="Segoe UI" pitchFamily="34" charset="0"/>
              <a:cs typeface="Segoe UI" pitchFamily="34" charset="0"/>
            </a:endParaRPr>
          </a:p>
        </p:txBody>
      </p:sp>
      <p:sp>
        <p:nvSpPr>
          <p:cNvPr id="12" name="Title 1"/>
          <p:cNvSpPr>
            <a:spLocks noGrp="1"/>
          </p:cNvSpPr>
          <p:nvPr>
            <p:ph type="title" hasCustomPrompt="1"/>
          </p:nvPr>
        </p:nvSpPr>
        <p:spPr>
          <a:xfrm>
            <a:off x="516633" y="338083"/>
            <a:ext cx="7551080" cy="899665"/>
          </a:xfrm>
          <a:prstGeom prst="rect">
            <a:avLst/>
          </a:prstGeom>
        </p:spPr>
        <p:txBody>
          <a:bodyPr/>
          <a:lstStyle>
            <a:lvl1pPr>
              <a:defRPr sz="3200">
                <a:solidFill>
                  <a:srgbClr val="580069"/>
                </a:solidFill>
                <a:latin typeface="+mn-lt"/>
                <a:cs typeface="Trebuchet MS"/>
              </a:defRPr>
            </a:lvl1pPr>
          </a:lstStyle>
          <a:p>
            <a:r>
              <a:rPr lang="en-US" dirty="0"/>
              <a:t>Click to edit Master title style</a:t>
            </a:r>
            <a:br>
              <a:rPr lang="en-US" dirty="0"/>
            </a:br>
            <a:endParaRPr lang="en-US" dirty="0"/>
          </a:p>
        </p:txBody>
      </p:sp>
      <p:sp>
        <p:nvSpPr>
          <p:cNvPr id="14" name="Content Placeholder 5"/>
          <p:cNvSpPr>
            <a:spLocks noGrp="1"/>
          </p:cNvSpPr>
          <p:nvPr>
            <p:ph sz="quarter" idx="10"/>
          </p:nvPr>
        </p:nvSpPr>
        <p:spPr>
          <a:xfrm>
            <a:off x="527050" y="1635804"/>
            <a:ext cx="11182863" cy="4230009"/>
          </a:xfrm>
          <a:prstGeom prst="rect">
            <a:avLst/>
          </a:prstGeom>
        </p:spPr>
        <p:txBody>
          <a:bodyPr vert="horz"/>
          <a:lstStyle>
            <a:lvl1pPr>
              <a:defRPr sz="2000">
                <a:solidFill>
                  <a:srgbClr val="0C3A69"/>
                </a:solidFill>
                <a:latin typeface="+mn-lt"/>
                <a:cs typeface="Trebuchet MS"/>
              </a:defRPr>
            </a:lvl1pPr>
          </a:lstStyle>
          <a:p>
            <a:pPr lvl="0"/>
            <a:r>
              <a:rPr lang="en-US"/>
              <a:t>Click to edit Master text styles</a:t>
            </a:r>
          </a:p>
        </p:txBody>
      </p:sp>
      <p:pic>
        <p:nvPicPr>
          <p:cNvPr id="6" name="Picture 5" descr="WaTech-FINAL-LOGO-2015.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7882" y="6132076"/>
            <a:ext cx="1562699" cy="529618"/>
          </a:xfrm>
          <a:prstGeom prst="rect">
            <a:avLst/>
          </a:prstGeom>
        </p:spPr>
      </p:pic>
    </p:spTree>
    <p:extLst>
      <p:ext uri="{BB962C8B-B14F-4D97-AF65-F5344CB8AC3E}">
        <p14:creationId xmlns:p14="http://schemas.microsoft.com/office/powerpoint/2010/main" val="285017536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44DF42-7BF0-479D-820A-C51EA665EE35}" type="datetimeFigureOut">
              <a:rPr lang="en-US" smtClean="0"/>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162959-71FB-442F-B988-9A89B18AD93A}" type="slidenum">
              <a:rPr lang="en-US" smtClean="0"/>
              <a:t>‹#›</a:t>
            </a:fld>
            <a:endParaRPr lang="en-US"/>
          </a:p>
        </p:txBody>
      </p:sp>
    </p:spTree>
    <p:extLst>
      <p:ext uri="{BB962C8B-B14F-4D97-AF65-F5344CB8AC3E}">
        <p14:creationId xmlns:p14="http://schemas.microsoft.com/office/powerpoint/2010/main" val="1793761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644DF42-7BF0-479D-820A-C51EA665EE35}" type="datetimeFigureOut">
              <a:rPr lang="en-US" smtClean="0"/>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162959-71FB-442F-B988-9A89B18AD93A}" type="slidenum">
              <a:rPr lang="en-US" smtClean="0"/>
              <a:t>‹#›</a:t>
            </a:fld>
            <a:endParaRPr lang="en-US"/>
          </a:p>
        </p:txBody>
      </p:sp>
    </p:spTree>
    <p:extLst>
      <p:ext uri="{BB962C8B-B14F-4D97-AF65-F5344CB8AC3E}">
        <p14:creationId xmlns:p14="http://schemas.microsoft.com/office/powerpoint/2010/main" val="843593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44DF42-7BF0-479D-820A-C51EA665EE35}" type="datetimeFigureOut">
              <a:rPr lang="en-US" smtClean="0"/>
              <a:t>5/22/2017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162959-71FB-442F-B988-9A89B18AD93A}" type="slidenum">
              <a:rPr lang="en-US" smtClean="0"/>
              <a:t>‹#›</a:t>
            </a:fld>
            <a:endParaRPr lang="en-US"/>
          </a:p>
        </p:txBody>
      </p:sp>
    </p:spTree>
    <p:extLst>
      <p:ext uri="{BB962C8B-B14F-4D97-AF65-F5344CB8AC3E}">
        <p14:creationId xmlns:p14="http://schemas.microsoft.com/office/powerpoint/2010/main" val="2859661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44DF42-7BF0-479D-820A-C51EA665EE35}" type="datetimeFigureOut">
              <a:rPr lang="en-US" smtClean="0"/>
              <a:t>5/22/2017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162959-71FB-442F-B988-9A89B18AD93A}" type="slidenum">
              <a:rPr lang="en-US" smtClean="0"/>
              <a:t>‹#›</a:t>
            </a:fld>
            <a:endParaRPr lang="en-US"/>
          </a:p>
        </p:txBody>
      </p:sp>
    </p:spTree>
    <p:extLst>
      <p:ext uri="{BB962C8B-B14F-4D97-AF65-F5344CB8AC3E}">
        <p14:creationId xmlns:p14="http://schemas.microsoft.com/office/powerpoint/2010/main" val="1777455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44DF42-7BF0-479D-820A-C51EA665EE35}" type="datetimeFigureOut">
              <a:rPr lang="en-US" smtClean="0"/>
              <a:t>5/22/2017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162959-71FB-442F-B988-9A89B18AD93A}" type="slidenum">
              <a:rPr lang="en-US" smtClean="0"/>
              <a:t>‹#›</a:t>
            </a:fld>
            <a:endParaRPr lang="en-US"/>
          </a:p>
        </p:txBody>
      </p:sp>
    </p:spTree>
    <p:extLst>
      <p:ext uri="{BB962C8B-B14F-4D97-AF65-F5344CB8AC3E}">
        <p14:creationId xmlns:p14="http://schemas.microsoft.com/office/powerpoint/2010/main" val="2426937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44DF42-7BF0-479D-820A-C51EA665EE35}" type="datetimeFigureOut">
              <a:rPr lang="en-US" smtClean="0"/>
              <a:t>5/22/2017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162959-71FB-442F-B988-9A89B18AD93A}" type="slidenum">
              <a:rPr lang="en-US" smtClean="0"/>
              <a:t>‹#›</a:t>
            </a:fld>
            <a:endParaRPr lang="en-US"/>
          </a:p>
        </p:txBody>
      </p:sp>
    </p:spTree>
    <p:extLst>
      <p:ext uri="{BB962C8B-B14F-4D97-AF65-F5344CB8AC3E}">
        <p14:creationId xmlns:p14="http://schemas.microsoft.com/office/powerpoint/2010/main" val="2842803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644DF42-7BF0-479D-820A-C51EA665EE35}" type="datetimeFigureOut">
              <a:rPr lang="en-US" smtClean="0"/>
              <a:t>5/22/2017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162959-71FB-442F-B988-9A89B18AD93A}" type="slidenum">
              <a:rPr lang="en-US" smtClean="0"/>
              <a:t>‹#›</a:t>
            </a:fld>
            <a:endParaRPr lang="en-US"/>
          </a:p>
        </p:txBody>
      </p:sp>
    </p:spTree>
    <p:extLst>
      <p:ext uri="{BB962C8B-B14F-4D97-AF65-F5344CB8AC3E}">
        <p14:creationId xmlns:p14="http://schemas.microsoft.com/office/powerpoint/2010/main" val="213820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644DF42-7BF0-479D-820A-C51EA665EE35}" type="datetimeFigureOut">
              <a:rPr lang="en-US" smtClean="0"/>
              <a:t>5/22/2017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162959-71FB-442F-B988-9A89B18AD93A}" type="slidenum">
              <a:rPr lang="en-US" smtClean="0"/>
              <a:t>‹#›</a:t>
            </a:fld>
            <a:endParaRPr lang="en-US"/>
          </a:p>
        </p:txBody>
      </p:sp>
    </p:spTree>
    <p:extLst>
      <p:ext uri="{BB962C8B-B14F-4D97-AF65-F5344CB8AC3E}">
        <p14:creationId xmlns:p14="http://schemas.microsoft.com/office/powerpoint/2010/main" val="2133864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44DF42-7BF0-479D-820A-C51EA665EE35}" type="datetimeFigureOut">
              <a:rPr lang="en-US" smtClean="0"/>
              <a:t>5/22/2017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162959-71FB-442F-B988-9A89B18AD93A}" type="slidenum">
              <a:rPr lang="en-US" smtClean="0"/>
              <a:t>‹#›</a:t>
            </a:fld>
            <a:endParaRPr lang="en-US"/>
          </a:p>
        </p:txBody>
      </p:sp>
    </p:spTree>
    <p:extLst>
      <p:ext uri="{BB962C8B-B14F-4D97-AF65-F5344CB8AC3E}">
        <p14:creationId xmlns:p14="http://schemas.microsoft.com/office/powerpoint/2010/main" val="2067773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24725" y="1267590"/>
            <a:ext cx="4367854" cy="1750011"/>
          </a:xfrm>
        </p:spPr>
        <p:txBody>
          <a:bodyPr/>
          <a:lstStyle/>
          <a:p>
            <a:pPr algn="ctr"/>
            <a:r>
              <a:rPr lang="en-US" sz="4800" b="1" dirty="0" smtClean="0">
                <a:solidFill>
                  <a:schemeClr val="tx2"/>
                </a:solidFill>
              </a:rPr>
              <a:t>Mainframe Services</a:t>
            </a:r>
            <a:endParaRPr lang="en-US" sz="4800" dirty="0"/>
          </a:p>
        </p:txBody>
      </p:sp>
    </p:spTree>
    <p:extLst>
      <p:ext uri="{BB962C8B-B14F-4D97-AF65-F5344CB8AC3E}">
        <p14:creationId xmlns:p14="http://schemas.microsoft.com/office/powerpoint/2010/main" val="29656272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Mainframe Services Manager</a:t>
            </a:r>
            <a:endParaRPr lang="en-US" dirty="0"/>
          </a:p>
        </p:txBody>
      </p:sp>
      <p:sp>
        <p:nvSpPr>
          <p:cNvPr id="3" name="Content Placeholder 2"/>
          <p:cNvSpPr>
            <a:spLocks noGrp="1"/>
          </p:cNvSpPr>
          <p:nvPr>
            <p:ph sz="quarter" idx="10"/>
          </p:nvPr>
        </p:nvSpPr>
        <p:spPr/>
        <p:txBody>
          <a:bodyPr/>
          <a:lstStyle/>
          <a:p>
            <a:endParaRPr lang="en-US" dirty="0" smtClean="0"/>
          </a:p>
          <a:p>
            <a:pPr marL="342900" indent="-342900">
              <a:buFont typeface="Arial" panose="020B0604020202020204" pitchFamily="34" charset="0"/>
              <a:buChar char="•"/>
            </a:pPr>
            <a:r>
              <a:rPr lang="en-US" sz="2400" dirty="0" smtClean="0"/>
              <a:t>Lance Calisch – Mainframe Services Manager since February 2017</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smtClean="0"/>
              <a:t>Experience includes Mainframe </a:t>
            </a:r>
            <a:r>
              <a:rPr lang="en-US" sz="2400" dirty="0"/>
              <a:t>s</a:t>
            </a:r>
            <a:r>
              <a:rPr lang="en-US" sz="2400" dirty="0" smtClean="0"/>
              <a:t>ystems support, Technical Support Manager, and Data Center Manager</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smtClean="0"/>
              <a:t>First order of business? Review the health of the service</a:t>
            </a:r>
            <a:endParaRPr lang="en-US" sz="2400" dirty="0"/>
          </a:p>
        </p:txBody>
      </p:sp>
    </p:spTree>
    <p:extLst>
      <p:ext uri="{BB962C8B-B14F-4D97-AF65-F5344CB8AC3E}">
        <p14:creationId xmlns:p14="http://schemas.microsoft.com/office/powerpoint/2010/main" val="2751564800"/>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Criteria for </a:t>
            </a:r>
            <a:r>
              <a:rPr lang="en-US" dirty="0" smtClean="0"/>
              <a:t>Service Review</a:t>
            </a:r>
            <a:endParaRPr lang="en-US" dirty="0"/>
          </a:p>
        </p:txBody>
      </p:sp>
      <p:sp>
        <p:nvSpPr>
          <p:cNvPr id="14" name="Rectangle 13">
            <a:hlinkClick r:id="" action="ppaction://noaction"/>
          </p:cNvPr>
          <p:cNvSpPr/>
          <p:nvPr/>
        </p:nvSpPr>
        <p:spPr bwMode="auto">
          <a:xfrm>
            <a:off x="7175231" y="3591097"/>
            <a:ext cx="2432304" cy="1371600"/>
          </a:xfrm>
          <a:prstGeom prst="rect">
            <a:avLst/>
          </a:prstGeom>
          <a:solidFill>
            <a:schemeClr val="accent5">
              <a:lumMod val="60000"/>
              <a:lumOff val="40000"/>
            </a:schemeClr>
          </a:solidFill>
          <a:ln>
            <a:solidFill>
              <a:schemeClr val="accent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spcBef>
                <a:spcPct val="0"/>
              </a:spcBef>
              <a:spcAft>
                <a:spcPct val="0"/>
              </a:spcAft>
            </a:pPr>
            <a:r>
              <a:rPr lang="en-US" sz="2400" dirty="0" smtClean="0">
                <a:solidFill>
                  <a:schemeClr val="tx2"/>
                </a:solidFill>
                <a:ea typeface="Segoe UI" pitchFamily="34" charset="0"/>
                <a:cs typeface="Segoe UI" pitchFamily="34" charset="0"/>
              </a:rPr>
              <a:t>Customer Value</a:t>
            </a:r>
            <a:endParaRPr lang="en-US" sz="3600" dirty="0" smtClean="0">
              <a:solidFill>
                <a:schemeClr val="tx2"/>
              </a:solidFill>
              <a:ea typeface="Segoe UI" pitchFamily="34" charset="0"/>
              <a:cs typeface="Segoe UI" pitchFamily="34" charset="0"/>
            </a:endParaRPr>
          </a:p>
        </p:txBody>
      </p:sp>
      <p:sp>
        <p:nvSpPr>
          <p:cNvPr id="15" name="Rectangle 14"/>
          <p:cNvSpPr/>
          <p:nvPr/>
        </p:nvSpPr>
        <p:spPr bwMode="auto">
          <a:xfrm>
            <a:off x="7175231" y="1837062"/>
            <a:ext cx="2432304" cy="1371600"/>
          </a:xfrm>
          <a:prstGeom prst="rect">
            <a:avLst/>
          </a:prstGeom>
          <a:solidFill>
            <a:schemeClr val="accent6"/>
          </a:solidFill>
          <a:ln>
            <a:solidFill>
              <a:schemeClr val="accent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spcBef>
                <a:spcPct val="0"/>
              </a:spcBef>
              <a:spcAft>
                <a:spcPct val="0"/>
              </a:spcAft>
            </a:pPr>
            <a:r>
              <a:rPr lang="en-US" sz="2400" dirty="0" smtClean="0">
                <a:solidFill>
                  <a:schemeClr val="bg1"/>
                </a:solidFill>
                <a:ea typeface="Segoe UI" pitchFamily="34" charset="0"/>
                <a:cs typeface="Segoe UI" pitchFamily="34" charset="0"/>
              </a:rPr>
              <a:t>Scalability</a:t>
            </a:r>
            <a:endParaRPr lang="en-US" sz="2400" dirty="0" smtClean="0">
              <a:solidFill>
                <a:schemeClr val="bg1"/>
              </a:solidFill>
              <a:ea typeface="Segoe UI" pitchFamily="34" charset="0"/>
              <a:cs typeface="Segoe UI" pitchFamily="34" charset="0"/>
            </a:endParaRPr>
          </a:p>
        </p:txBody>
      </p:sp>
      <p:sp>
        <p:nvSpPr>
          <p:cNvPr id="21" name="Rectangle 20"/>
          <p:cNvSpPr/>
          <p:nvPr/>
        </p:nvSpPr>
        <p:spPr bwMode="auto">
          <a:xfrm>
            <a:off x="1655581" y="1837062"/>
            <a:ext cx="2432304" cy="1371600"/>
          </a:xfrm>
          <a:prstGeom prst="rect">
            <a:avLst/>
          </a:prstGeom>
          <a:solidFill>
            <a:schemeClr val="accent1"/>
          </a:solidFill>
          <a:ln>
            <a:solidFill>
              <a:schemeClr val="accent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spcBef>
                <a:spcPct val="0"/>
              </a:spcBef>
              <a:spcAft>
                <a:spcPct val="0"/>
              </a:spcAft>
            </a:pPr>
            <a:r>
              <a:rPr lang="en-US" sz="2400" dirty="0" smtClean="0">
                <a:solidFill>
                  <a:schemeClr val="bg1"/>
                </a:solidFill>
                <a:ea typeface="Segoe UI" pitchFamily="34" charset="0"/>
                <a:cs typeface="Segoe UI" pitchFamily="34" charset="0"/>
              </a:rPr>
              <a:t>Capital </a:t>
            </a:r>
            <a:r>
              <a:rPr lang="en-US" sz="2400" dirty="0" smtClean="0">
                <a:solidFill>
                  <a:schemeClr val="bg1"/>
                </a:solidFill>
                <a:ea typeface="Segoe UI" pitchFamily="34" charset="0"/>
                <a:cs typeface="Segoe UI" pitchFamily="34" charset="0"/>
              </a:rPr>
              <a:t>Expense</a:t>
            </a:r>
            <a:endParaRPr lang="en-US" sz="2400" dirty="0" smtClean="0">
              <a:solidFill>
                <a:schemeClr val="bg1"/>
              </a:solidFill>
              <a:ea typeface="Segoe UI" pitchFamily="34" charset="0"/>
              <a:cs typeface="Segoe UI" pitchFamily="34" charset="0"/>
            </a:endParaRPr>
          </a:p>
        </p:txBody>
      </p:sp>
      <p:sp>
        <p:nvSpPr>
          <p:cNvPr id="22" name="Rectangle 21">
            <a:hlinkClick r:id="" action="ppaction://noaction"/>
          </p:cNvPr>
          <p:cNvSpPr/>
          <p:nvPr/>
        </p:nvSpPr>
        <p:spPr bwMode="auto">
          <a:xfrm>
            <a:off x="4415406" y="3591097"/>
            <a:ext cx="2432304" cy="1371600"/>
          </a:xfrm>
          <a:prstGeom prst="rect">
            <a:avLst/>
          </a:prstGeom>
          <a:solidFill>
            <a:srgbClr val="663300"/>
          </a:solidFill>
          <a:ln>
            <a:solidFill>
              <a:schemeClr val="accent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spcBef>
                <a:spcPct val="0"/>
              </a:spcBef>
              <a:spcAft>
                <a:spcPct val="0"/>
              </a:spcAft>
            </a:pPr>
            <a:r>
              <a:rPr lang="en-US" sz="2400" dirty="0" smtClean="0">
                <a:solidFill>
                  <a:schemeClr val="bg1"/>
                </a:solidFill>
                <a:ea typeface="Segoe UI" pitchFamily="34" charset="0"/>
                <a:cs typeface="Segoe UI" pitchFamily="34" charset="0"/>
              </a:rPr>
              <a:t>Ability to </a:t>
            </a:r>
            <a:r>
              <a:rPr lang="en-US" sz="2400" dirty="0" smtClean="0">
                <a:solidFill>
                  <a:schemeClr val="bg1"/>
                </a:solidFill>
                <a:ea typeface="Segoe UI" pitchFamily="34" charset="0"/>
                <a:cs typeface="Segoe UI" pitchFamily="34" charset="0"/>
              </a:rPr>
              <a:t>Execute</a:t>
            </a:r>
            <a:endParaRPr lang="en-US" sz="2400" dirty="0" smtClean="0">
              <a:solidFill>
                <a:schemeClr val="bg1"/>
              </a:solidFill>
              <a:ea typeface="Segoe UI" pitchFamily="34" charset="0"/>
              <a:cs typeface="Segoe UI" pitchFamily="34" charset="0"/>
            </a:endParaRPr>
          </a:p>
        </p:txBody>
      </p:sp>
      <p:sp>
        <p:nvSpPr>
          <p:cNvPr id="25" name="Rectangle 24"/>
          <p:cNvSpPr/>
          <p:nvPr/>
        </p:nvSpPr>
        <p:spPr bwMode="auto">
          <a:xfrm>
            <a:off x="4415406" y="1837062"/>
            <a:ext cx="2432304" cy="1371600"/>
          </a:xfrm>
          <a:prstGeom prst="rect">
            <a:avLst/>
          </a:prstGeom>
          <a:solidFill>
            <a:schemeClr val="accent2">
              <a:lumMod val="75000"/>
            </a:schemeClr>
          </a:solidFill>
          <a:ln>
            <a:solidFill>
              <a:schemeClr val="accent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spcBef>
                <a:spcPct val="0"/>
              </a:spcBef>
              <a:spcAft>
                <a:spcPct val="0"/>
              </a:spcAft>
            </a:pPr>
            <a:r>
              <a:rPr lang="en-US" sz="2400" dirty="0" smtClean="0">
                <a:solidFill>
                  <a:schemeClr val="bg1"/>
                </a:solidFill>
                <a:ea typeface="Segoe UI" pitchFamily="34" charset="0"/>
                <a:cs typeface="Segoe UI" pitchFamily="34" charset="0"/>
              </a:rPr>
              <a:t>Demand</a:t>
            </a:r>
            <a:endParaRPr lang="en-US" sz="2400" dirty="0" smtClean="0">
              <a:solidFill>
                <a:schemeClr val="bg1"/>
              </a:solidFill>
              <a:ea typeface="Segoe UI" pitchFamily="34" charset="0"/>
              <a:cs typeface="Segoe UI" pitchFamily="34" charset="0"/>
            </a:endParaRPr>
          </a:p>
        </p:txBody>
      </p:sp>
      <p:sp>
        <p:nvSpPr>
          <p:cNvPr id="34" name="Rectangle 33">
            <a:hlinkClick r:id="" action="ppaction://noaction"/>
          </p:cNvPr>
          <p:cNvSpPr/>
          <p:nvPr/>
        </p:nvSpPr>
        <p:spPr bwMode="auto">
          <a:xfrm>
            <a:off x="1655581" y="3591097"/>
            <a:ext cx="2432304" cy="1371600"/>
          </a:xfrm>
          <a:prstGeom prst="rect">
            <a:avLst/>
          </a:prstGeom>
          <a:solidFill>
            <a:srgbClr val="E86D1F"/>
          </a:solidFill>
          <a:ln>
            <a:solidFill>
              <a:schemeClr val="accent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spcBef>
                <a:spcPct val="0"/>
              </a:spcBef>
              <a:spcAft>
                <a:spcPct val="0"/>
              </a:spcAft>
            </a:pPr>
            <a:r>
              <a:rPr lang="en-US" sz="2400" dirty="0" smtClean="0">
                <a:solidFill>
                  <a:schemeClr val="tx2"/>
                </a:solidFill>
                <a:ea typeface="Segoe UI" pitchFamily="34" charset="0"/>
                <a:cs typeface="Segoe UI" pitchFamily="34" charset="0"/>
              </a:rPr>
              <a:t>Revenue </a:t>
            </a:r>
            <a:r>
              <a:rPr lang="en-US" sz="2400" dirty="0" smtClean="0">
                <a:solidFill>
                  <a:schemeClr val="tx2"/>
                </a:solidFill>
                <a:ea typeface="Segoe UI" pitchFamily="34" charset="0"/>
                <a:cs typeface="Segoe UI" pitchFamily="34" charset="0"/>
              </a:rPr>
              <a:t>Sustainability</a:t>
            </a:r>
            <a:endParaRPr lang="en-US" sz="2400" dirty="0" smtClean="0">
              <a:solidFill>
                <a:schemeClr val="tx2"/>
              </a:solidFill>
              <a:ea typeface="Segoe UI" pitchFamily="34" charset="0"/>
              <a:cs typeface="Segoe UI" pitchFamily="34" charset="0"/>
            </a:endParaRPr>
          </a:p>
        </p:txBody>
      </p:sp>
      <p:sp>
        <p:nvSpPr>
          <p:cNvPr id="3" name="TextBox 2"/>
          <p:cNvSpPr txBox="1"/>
          <p:nvPr/>
        </p:nvSpPr>
        <p:spPr>
          <a:xfrm>
            <a:off x="11475858" y="6172200"/>
            <a:ext cx="632011" cy="537882"/>
          </a:xfrm>
          <a:prstGeom prst="rect">
            <a:avLst/>
          </a:prstGeom>
          <a:noFill/>
        </p:spPr>
        <p:txBody>
          <a:bodyPr wrap="square" lIns="182880" tIns="146304" rIns="182880" bIns="146304" rtlCol="0">
            <a:noAutofit/>
          </a:bodyPr>
          <a:lstStyle/>
          <a:p>
            <a:pPr>
              <a:spcAft>
                <a:spcPts val="600"/>
              </a:spcAft>
              <a:buSzPct val="70000"/>
            </a:pPr>
            <a:r>
              <a:rPr lang="en-US" sz="2400" spc="-70" dirty="0" smtClean="0">
                <a:solidFill>
                  <a:schemeClr val="tx2"/>
                </a:solidFill>
              </a:rPr>
              <a:t>1</a:t>
            </a:r>
          </a:p>
        </p:txBody>
      </p:sp>
    </p:spTree>
    <p:extLst>
      <p:ext uri="{BB962C8B-B14F-4D97-AF65-F5344CB8AC3E}">
        <p14:creationId xmlns:p14="http://schemas.microsoft.com/office/powerpoint/2010/main" val="41543974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Finances - Summary</a:t>
            </a:r>
            <a:endParaRPr lang="en-US" dirty="0"/>
          </a:p>
        </p:txBody>
      </p:sp>
      <p:sp>
        <p:nvSpPr>
          <p:cNvPr id="3" name="Content Placeholder 2"/>
          <p:cNvSpPr>
            <a:spLocks noGrp="1"/>
          </p:cNvSpPr>
          <p:nvPr>
            <p:ph sz="quarter" idx="10"/>
          </p:nvPr>
        </p:nvSpPr>
        <p:spPr>
          <a:xfrm>
            <a:off x="373418" y="1125092"/>
            <a:ext cx="11290300" cy="4740722"/>
          </a:xfrm>
        </p:spPr>
        <p:txBody>
          <a:bodyPr>
            <a:normAutofit lnSpcReduction="10000"/>
          </a:bodyPr>
          <a:lstStyle/>
          <a:p>
            <a:r>
              <a:rPr lang="en-US" sz="2400" dirty="0" smtClean="0"/>
              <a:t>				</a:t>
            </a:r>
            <a:r>
              <a:rPr lang="en-US" sz="2400" u="sng" dirty="0" smtClean="0"/>
              <a:t>FY15</a:t>
            </a:r>
            <a:r>
              <a:rPr lang="en-US" sz="2400" dirty="0" smtClean="0"/>
              <a:t>		</a:t>
            </a:r>
            <a:r>
              <a:rPr lang="en-US" sz="2400" u="sng" dirty="0" smtClean="0"/>
              <a:t>FY16</a:t>
            </a:r>
            <a:r>
              <a:rPr lang="en-US" sz="2400" dirty="0" smtClean="0"/>
              <a:t>		</a:t>
            </a:r>
            <a:r>
              <a:rPr lang="en-US" sz="2400" u="sng" dirty="0" smtClean="0"/>
              <a:t>FY17 </a:t>
            </a:r>
            <a:r>
              <a:rPr lang="en-US" sz="2400" dirty="0"/>
              <a:t>(projected</a:t>
            </a:r>
            <a:r>
              <a:rPr lang="en-US" sz="2400" dirty="0" smtClean="0"/>
              <a:t>)</a:t>
            </a:r>
            <a:endParaRPr lang="en-US" sz="2400" u="sng" dirty="0" smtClean="0"/>
          </a:p>
          <a:p>
            <a:endParaRPr lang="en-US" sz="2400" dirty="0" smtClean="0"/>
          </a:p>
          <a:p>
            <a:r>
              <a:rPr lang="en-US" sz="2400" dirty="0" smtClean="0"/>
              <a:t>Total Revenue		$18.3 M	$17.1 M	$13.1 </a:t>
            </a:r>
            <a:r>
              <a:rPr lang="en-US" sz="2400" dirty="0" smtClean="0"/>
              <a:t>M	Unisys MF </a:t>
            </a:r>
            <a:endParaRPr lang="en-US" sz="2400" dirty="0" smtClean="0"/>
          </a:p>
          <a:p>
            <a:endParaRPr lang="en-US" sz="2400" dirty="0"/>
          </a:p>
          <a:p>
            <a:r>
              <a:rPr lang="en-US" sz="2400" dirty="0" smtClean="0"/>
              <a:t>Total Expenses		$18.8 M	$17.8 M	$14.9 M </a:t>
            </a:r>
          </a:p>
          <a:p>
            <a:endParaRPr lang="en-US" sz="2400" dirty="0"/>
          </a:p>
          <a:p>
            <a:r>
              <a:rPr lang="en-US" sz="2400" dirty="0" smtClean="0"/>
              <a:t>Net Profit </a:t>
            </a:r>
            <a:r>
              <a:rPr lang="en-US" sz="2400" dirty="0" smtClean="0">
                <a:solidFill>
                  <a:srgbClr val="FF0000"/>
                </a:solidFill>
              </a:rPr>
              <a:t>(Loss)		($ .524 M)	($ .747 M)	($ 1.74 M) </a:t>
            </a:r>
          </a:p>
          <a:p>
            <a:endParaRPr lang="en-US" sz="2400" dirty="0">
              <a:solidFill>
                <a:srgbClr val="FF0000"/>
              </a:solidFill>
            </a:endParaRPr>
          </a:p>
          <a:p>
            <a:r>
              <a:rPr lang="en-US" sz="2400" dirty="0" smtClean="0">
                <a:solidFill>
                  <a:srgbClr val="FF0000"/>
                </a:solidFill>
              </a:rPr>
              <a:t>Revenue is decreasing</a:t>
            </a:r>
          </a:p>
          <a:p>
            <a:r>
              <a:rPr lang="en-US" sz="2400" dirty="0" smtClean="0">
                <a:solidFill>
                  <a:srgbClr val="00B050"/>
                </a:solidFill>
              </a:rPr>
              <a:t>Expenses are decreasing</a:t>
            </a:r>
          </a:p>
          <a:p>
            <a:r>
              <a:rPr lang="en-US" sz="2400" dirty="0" smtClean="0">
                <a:solidFill>
                  <a:srgbClr val="FF0000"/>
                </a:solidFill>
              </a:rPr>
              <a:t>Expenses still out pace revenue</a:t>
            </a:r>
            <a:endParaRPr lang="en-US" sz="2400" dirty="0">
              <a:solidFill>
                <a:srgbClr val="FF0000"/>
              </a:solidFill>
            </a:endParaRPr>
          </a:p>
        </p:txBody>
      </p:sp>
      <p:sp>
        <p:nvSpPr>
          <p:cNvPr id="4" name="Down Arrow 3"/>
          <p:cNvSpPr/>
          <p:nvPr/>
        </p:nvSpPr>
        <p:spPr>
          <a:xfrm>
            <a:off x="11020507" y="1940118"/>
            <a:ext cx="484632" cy="4055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0821948" y="2345634"/>
            <a:ext cx="881749" cy="369332"/>
          </a:xfrm>
          <a:prstGeom prst="rect">
            <a:avLst/>
          </a:prstGeom>
          <a:noFill/>
        </p:spPr>
        <p:txBody>
          <a:bodyPr wrap="square" rtlCol="0">
            <a:spAutoFit/>
          </a:bodyPr>
          <a:lstStyle/>
          <a:p>
            <a:r>
              <a:rPr lang="en-US" dirty="0" smtClean="0">
                <a:solidFill>
                  <a:srgbClr val="FF0000"/>
                </a:solidFill>
              </a:rPr>
              <a:t>$3.2 M</a:t>
            </a:r>
            <a:endParaRPr lang="en-US" dirty="0">
              <a:solidFill>
                <a:srgbClr val="FF0000"/>
              </a:solidFill>
            </a:endParaRPr>
          </a:p>
        </p:txBody>
      </p:sp>
    </p:spTree>
    <p:extLst>
      <p:ext uri="{BB962C8B-B14F-4D97-AF65-F5344CB8AC3E}">
        <p14:creationId xmlns:p14="http://schemas.microsoft.com/office/powerpoint/2010/main" val="385656714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Finances – Decreasing Revenue</a:t>
            </a:r>
            <a:endParaRPr lang="en-US" dirty="0"/>
          </a:p>
        </p:txBody>
      </p:sp>
      <p:sp>
        <p:nvSpPr>
          <p:cNvPr id="3" name="Content Placeholder 2"/>
          <p:cNvSpPr>
            <a:spLocks noGrp="1"/>
          </p:cNvSpPr>
          <p:nvPr>
            <p:ph sz="quarter" idx="10"/>
          </p:nvPr>
        </p:nvSpPr>
        <p:spPr>
          <a:xfrm>
            <a:off x="363001" y="1125091"/>
            <a:ext cx="11290300" cy="5585810"/>
          </a:xfrm>
        </p:spPr>
        <p:txBody>
          <a:bodyPr/>
          <a:lstStyle/>
          <a:p>
            <a:r>
              <a:rPr lang="en-US" sz="2400" dirty="0" smtClean="0"/>
              <a:t>Customers are migrating off of the Mainframe</a:t>
            </a:r>
          </a:p>
          <a:p>
            <a:endParaRPr lang="en-US" sz="2400" dirty="0"/>
          </a:p>
          <a:p>
            <a:pPr marL="342900" indent="-342900">
              <a:buFont typeface="Arial" panose="020B0604020202020204" pitchFamily="34" charset="0"/>
              <a:buChar char="•"/>
            </a:pPr>
            <a:r>
              <a:rPr lang="en-US" sz="2400" dirty="0" smtClean="0"/>
              <a:t>LNI migrating LINIIS  - target is </a:t>
            </a:r>
            <a:r>
              <a:rPr lang="en-US" sz="2400" dirty="0" smtClean="0"/>
              <a:t>Summer </a:t>
            </a:r>
            <a:r>
              <a:rPr lang="en-US" sz="2400" dirty="0" smtClean="0"/>
              <a:t>2017</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smtClean="0"/>
              <a:t>ESD migrating all workload – target is June 2017</a:t>
            </a:r>
          </a:p>
          <a:p>
            <a:pPr marL="823989" lvl="1" indent="-342900">
              <a:buFont typeface="Arial" panose="020B0604020202020204" pitchFamily="34" charset="0"/>
              <a:buChar char="•"/>
            </a:pPr>
            <a:r>
              <a:rPr lang="en-US" dirty="0">
                <a:solidFill>
                  <a:srgbClr val="0C3A69"/>
                </a:solidFill>
                <a:latin typeface="+mn-lt"/>
                <a:cs typeface="Trebuchet MS"/>
              </a:rPr>
              <a:t>Significant </a:t>
            </a:r>
            <a:r>
              <a:rPr lang="en-US" dirty="0" smtClean="0">
                <a:solidFill>
                  <a:srgbClr val="0C3A69"/>
                </a:solidFill>
                <a:latin typeface="+mn-lt"/>
                <a:cs typeface="Trebuchet MS"/>
              </a:rPr>
              <a:t>drop $ 3.2 M</a:t>
            </a:r>
            <a:endParaRPr lang="en-US" dirty="0">
              <a:solidFill>
                <a:srgbClr val="0C3A69"/>
              </a:solidFill>
              <a:latin typeface="+mn-lt"/>
              <a:cs typeface="Trebuchet MS"/>
            </a:endParaRPr>
          </a:p>
          <a:p>
            <a:pPr marL="823989" lvl="1" indent="-342900">
              <a:buFont typeface="Arial" panose="020B0604020202020204" pitchFamily="34" charset="0"/>
              <a:buChar char="•"/>
            </a:pPr>
            <a:r>
              <a:rPr lang="en-US" dirty="0" smtClean="0">
                <a:solidFill>
                  <a:srgbClr val="0C3A69"/>
                </a:solidFill>
                <a:latin typeface="+mn-lt"/>
                <a:cs typeface="Trebuchet MS"/>
              </a:rPr>
              <a:t>Similar </a:t>
            </a:r>
            <a:r>
              <a:rPr lang="en-US" dirty="0">
                <a:solidFill>
                  <a:srgbClr val="0C3A69"/>
                </a:solidFill>
                <a:latin typeface="+mn-lt"/>
                <a:cs typeface="Trebuchet MS"/>
              </a:rPr>
              <a:t>to Unisys; </a:t>
            </a:r>
            <a:r>
              <a:rPr lang="en-US" dirty="0">
                <a:solidFill>
                  <a:srgbClr val="00B050"/>
                </a:solidFill>
                <a:latin typeface="+mn-lt"/>
                <a:cs typeface="Trebuchet MS"/>
              </a:rPr>
              <a:t>going</a:t>
            </a:r>
            <a:r>
              <a:rPr lang="en-US" dirty="0">
                <a:solidFill>
                  <a:srgbClr val="0C3A69"/>
                </a:solidFill>
                <a:latin typeface="+mn-lt"/>
                <a:cs typeface="Trebuchet MS"/>
              </a:rPr>
              <a:t>, </a:t>
            </a:r>
            <a:r>
              <a:rPr lang="en-US" dirty="0">
                <a:solidFill>
                  <a:srgbClr val="00B050"/>
                </a:solidFill>
                <a:latin typeface="+mn-lt"/>
                <a:cs typeface="Trebuchet MS"/>
              </a:rPr>
              <a:t>going</a:t>
            </a:r>
            <a:r>
              <a:rPr lang="en-US" dirty="0">
                <a:solidFill>
                  <a:srgbClr val="0C3A69"/>
                </a:solidFill>
                <a:latin typeface="+mn-lt"/>
                <a:cs typeface="Trebuchet MS"/>
              </a:rPr>
              <a:t>, </a:t>
            </a:r>
            <a:r>
              <a:rPr lang="en-US" dirty="0" smtClean="0">
                <a:solidFill>
                  <a:srgbClr val="FF0000"/>
                </a:solidFill>
                <a:latin typeface="+mn-lt"/>
                <a:cs typeface="Trebuchet MS"/>
              </a:rPr>
              <a:t>gone</a:t>
            </a:r>
            <a:r>
              <a:rPr lang="en-US" dirty="0" smtClean="0">
                <a:solidFill>
                  <a:srgbClr val="0C3A69"/>
                </a:solidFill>
                <a:latin typeface="+mn-lt"/>
                <a:cs typeface="Trebuchet MS"/>
              </a:rPr>
              <a:t> </a:t>
            </a:r>
            <a:endParaRPr lang="en-US" dirty="0">
              <a:solidFill>
                <a:srgbClr val="0C3A69"/>
              </a:solidFill>
              <a:latin typeface="+mn-lt"/>
              <a:cs typeface="Trebuchet MS"/>
            </a:endParaRP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smtClean="0"/>
              <a:t>DOC migrating OBTS – target is August 2018 (project not started yet</a:t>
            </a:r>
            <a:r>
              <a:rPr lang="en-US" sz="2400" dirty="0" smtClean="0"/>
              <a:t>)</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smtClean="0"/>
              <a:t>Plus Unisys mainframe now hosted off site</a:t>
            </a:r>
            <a:endParaRPr lang="en-US" sz="2400" dirty="0" smtClean="0"/>
          </a:p>
          <a:p>
            <a:pPr marL="342900" indent="-342900">
              <a:buFont typeface="Arial" panose="020B0604020202020204" pitchFamily="34" charset="0"/>
              <a:buChar char="•"/>
            </a:pPr>
            <a:endParaRPr lang="en-US" sz="2400" dirty="0"/>
          </a:p>
        </p:txBody>
      </p:sp>
    </p:spTree>
    <p:extLst>
      <p:ext uri="{BB962C8B-B14F-4D97-AF65-F5344CB8AC3E}">
        <p14:creationId xmlns:p14="http://schemas.microsoft.com/office/powerpoint/2010/main" val="834816134"/>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Finances - Expenses</a:t>
            </a:r>
            <a:endParaRPr lang="en-US" dirty="0"/>
          </a:p>
        </p:txBody>
      </p:sp>
      <p:sp>
        <p:nvSpPr>
          <p:cNvPr id="3" name="Content Placeholder 2"/>
          <p:cNvSpPr>
            <a:spLocks noGrp="1"/>
          </p:cNvSpPr>
          <p:nvPr>
            <p:ph sz="quarter" idx="10"/>
          </p:nvPr>
        </p:nvSpPr>
        <p:spPr>
          <a:xfrm>
            <a:off x="363001" y="1404985"/>
            <a:ext cx="11290300" cy="4230009"/>
          </a:xfrm>
        </p:spPr>
        <p:txBody>
          <a:bodyPr/>
          <a:lstStyle/>
          <a:p>
            <a:pPr marL="457200" indent="-457200">
              <a:buFont typeface="Arial" panose="020B0604020202020204" pitchFamily="34" charset="0"/>
              <a:buChar char="•"/>
            </a:pPr>
            <a:r>
              <a:rPr lang="en-US" sz="2800" dirty="0" smtClean="0"/>
              <a:t>Hardware: </a:t>
            </a:r>
          </a:p>
          <a:p>
            <a:pPr marL="938289" lvl="1" indent="-457200">
              <a:buFont typeface="Arial" panose="020B0604020202020204" pitchFamily="34" charset="0"/>
              <a:buChar char="•"/>
            </a:pPr>
            <a:r>
              <a:rPr lang="en-US" sz="2800" dirty="0">
                <a:solidFill>
                  <a:srgbClr val="0C3A69"/>
                </a:solidFill>
                <a:latin typeface="+mn-lt"/>
                <a:cs typeface="Trebuchet MS"/>
              </a:rPr>
              <a:t>IBM </a:t>
            </a:r>
            <a:r>
              <a:rPr lang="en-US" sz="2800" dirty="0" err="1">
                <a:solidFill>
                  <a:srgbClr val="0C3A69"/>
                </a:solidFill>
                <a:latin typeface="+mn-lt"/>
                <a:cs typeface="Trebuchet MS"/>
              </a:rPr>
              <a:t>zBC</a:t>
            </a:r>
            <a:r>
              <a:rPr lang="en-US" sz="2800" dirty="0">
                <a:solidFill>
                  <a:srgbClr val="0C3A69"/>
                </a:solidFill>
                <a:latin typeface="+mn-lt"/>
                <a:cs typeface="Trebuchet MS"/>
              </a:rPr>
              <a:t> 12: $2.2 M financed until 6/2019</a:t>
            </a:r>
          </a:p>
          <a:p>
            <a:pPr marL="938289" lvl="1" indent="-457200">
              <a:buFont typeface="Arial" panose="020B0604020202020204" pitchFamily="34" charset="0"/>
              <a:buChar char="•"/>
            </a:pPr>
            <a:r>
              <a:rPr lang="en-US" sz="2800" dirty="0">
                <a:solidFill>
                  <a:srgbClr val="0C3A69"/>
                </a:solidFill>
                <a:latin typeface="+mn-lt"/>
                <a:cs typeface="Trebuchet MS"/>
              </a:rPr>
              <a:t>EMC Virtual Tape Library: $ 800,000 financed until </a:t>
            </a:r>
            <a:r>
              <a:rPr lang="en-US" sz="2800" dirty="0" smtClean="0">
                <a:solidFill>
                  <a:srgbClr val="0C3A69"/>
                </a:solidFill>
                <a:latin typeface="+mn-lt"/>
                <a:cs typeface="Trebuchet MS"/>
              </a:rPr>
              <a:t>12/2020</a:t>
            </a:r>
          </a:p>
          <a:p>
            <a:pPr marL="938289" lvl="1" indent="-457200">
              <a:buFont typeface="Arial" panose="020B0604020202020204" pitchFamily="34" charset="0"/>
              <a:buChar char="•"/>
            </a:pPr>
            <a:r>
              <a:rPr lang="en-US" sz="2800" dirty="0" smtClean="0">
                <a:solidFill>
                  <a:srgbClr val="0C3A69"/>
                </a:solidFill>
                <a:latin typeface="+mn-lt"/>
                <a:cs typeface="Trebuchet MS"/>
              </a:rPr>
              <a:t>~ $ 500,000/year over 6 years</a:t>
            </a:r>
            <a:endParaRPr lang="en-US" sz="2800" dirty="0">
              <a:solidFill>
                <a:srgbClr val="0C3A69"/>
              </a:solidFill>
              <a:latin typeface="+mn-lt"/>
              <a:cs typeface="Trebuchet MS"/>
            </a:endParaRPr>
          </a:p>
          <a:p>
            <a:pPr marL="457200" indent="-457200">
              <a:buFont typeface="Arial" panose="020B0604020202020204" pitchFamily="34" charset="0"/>
              <a:buChar char="•"/>
            </a:pPr>
            <a:endParaRPr lang="en-US" sz="2800" dirty="0" smtClean="0"/>
          </a:p>
          <a:p>
            <a:pPr marL="457200" indent="-457200">
              <a:buFont typeface="Arial" panose="020B0604020202020204" pitchFamily="34" charset="0"/>
              <a:buChar char="•"/>
            </a:pPr>
            <a:r>
              <a:rPr lang="en-US" sz="2800" dirty="0" smtClean="0"/>
              <a:t>Software: </a:t>
            </a:r>
          </a:p>
          <a:p>
            <a:pPr marL="938289" lvl="1" indent="-457200">
              <a:buFont typeface="Arial" panose="020B0604020202020204" pitchFamily="34" charset="0"/>
              <a:buChar char="•"/>
            </a:pPr>
            <a:r>
              <a:rPr lang="en-US" sz="2800" dirty="0">
                <a:solidFill>
                  <a:srgbClr val="0C3A69"/>
                </a:solidFill>
                <a:latin typeface="+mn-lt"/>
                <a:cs typeface="Trebuchet MS"/>
              </a:rPr>
              <a:t>$4.5 M per year</a:t>
            </a:r>
          </a:p>
          <a:p>
            <a:pPr marL="938289" lvl="1" indent="-457200">
              <a:buFont typeface="Arial" panose="020B0604020202020204" pitchFamily="34" charset="0"/>
              <a:buChar char="•"/>
            </a:pPr>
            <a:r>
              <a:rPr lang="en-US" sz="2800" dirty="0" smtClean="0">
                <a:solidFill>
                  <a:srgbClr val="0C3A69"/>
                </a:solidFill>
                <a:latin typeface="+mn-lt"/>
                <a:cs typeface="Trebuchet MS"/>
              </a:rPr>
              <a:t>IBM</a:t>
            </a:r>
            <a:r>
              <a:rPr lang="en-US" sz="2800" dirty="0">
                <a:solidFill>
                  <a:srgbClr val="0C3A69"/>
                </a:solidFill>
                <a:latin typeface="+mn-lt"/>
                <a:cs typeface="Trebuchet MS"/>
              </a:rPr>
              <a:t>, Software A/G, Computer Associates</a:t>
            </a:r>
          </a:p>
          <a:p>
            <a:pPr marL="938289" lvl="1" indent="-457200">
              <a:buFont typeface="Arial" panose="020B0604020202020204" pitchFamily="34" charset="0"/>
              <a:buChar char="•"/>
            </a:pPr>
            <a:endParaRPr lang="en-US" sz="3200" dirty="0"/>
          </a:p>
        </p:txBody>
      </p:sp>
    </p:spTree>
    <p:extLst>
      <p:ext uri="{BB962C8B-B14F-4D97-AF65-F5344CB8AC3E}">
        <p14:creationId xmlns:p14="http://schemas.microsoft.com/office/powerpoint/2010/main" val="4228690737"/>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63001" y="3171217"/>
            <a:ext cx="4121317" cy="1206229"/>
          </a:xfrm>
          <a:prstGeom prst="rect">
            <a:avLst/>
          </a:prstGeom>
          <a:solidFill>
            <a:schemeClr val="accent1">
              <a:lumMod val="20000"/>
              <a:lumOff val="80000"/>
            </a:schemeClr>
          </a:solidFill>
        </p:spPr>
        <p:txBody>
          <a:bodyPr wrap="square" lIns="182880" tIns="146304" rIns="182880" bIns="146304" rtlCol="0">
            <a:noAutofit/>
          </a:bodyPr>
          <a:lstStyle/>
          <a:p>
            <a:pPr>
              <a:spcAft>
                <a:spcPts val="600"/>
              </a:spcAft>
              <a:buSzPct val="70000"/>
            </a:pPr>
            <a:r>
              <a:rPr lang="en-US" sz="2400" spc="-70" dirty="0" smtClean="0">
                <a:solidFill>
                  <a:schemeClr val="accent4">
                    <a:lumMod val="75000"/>
                  </a:schemeClr>
                </a:solidFill>
              </a:rPr>
              <a:t>Mainframe Languages:</a:t>
            </a:r>
          </a:p>
          <a:p>
            <a:pPr>
              <a:spcAft>
                <a:spcPts val="600"/>
              </a:spcAft>
              <a:buSzPct val="70000"/>
            </a:pPr>
            <a:r>
              <a:rPr lang="en-US" sz="2400" b="1" spc="-70" dirty="0" smtClean="0">
                <a:solidFill>
                  <a:srgbClr val="808000"/>
                </a:solidFill>
              </a:rPr>
              <a:t>JCL Natural COBOL REXX</a:t>
            </a:r>
            <a:endParaRPr lang="en-US" sz="2400" spc="-70" dirty="0" smtClean="0">
              <a:gradFill>
                <a:gsLst>
                  <a:gs pos="2917">
                    <a:schemeClr val="tx1"/>
                  </a:gs>
                  <a:gs pos="30000">
                    <a:schemeClr val="tx1"/>
                  </a:gs>
                </a:gsLst>
                <a:lin ang="5400000" scaled="0"/>
              </a:gradFill>
            </a:endParaRPr>
          </a:p>
        </p:txBody>
      </p:sp>
      <p:sp>
        <p:nvSpPr>
          <p:cNvPr id="2" name="Title 1"/>
          <p:cNvSpPr>
            <a:spLocks noGrp="1"/>
          </p:cNvSpPr>
          <p:nvPr>
            <p:ph type="title"/>
          </p:nvPr>
        </p:nvSpPr>
        <p:spPr>
          <a:xfrm>
            <a:off x="363000" y="225426"/>
            <a:ext cx="10609799" cy="899665"/>
          </a:xfrm>
        </p:spPr>
        <p:txBody>
          <a:bodyPr/>
          <a:lstStyle/>
          <a:p>
            <a:r>
              <a:rPr lang="en-US" dirty="0" smtClean="0"/>
              <a:t>Challenges: 	</a:t>
            </a:r>
            <a:endParaRPr lang="en-US" dirty="0"/>
          </a:p>
        </p:txBody>
      </p:sp>
      <p:pic>
        <p:nvPicPr>
          <p:cNvPr id="4" name="Content Placeholder 3"/>
          <p:cNvPicPr>
            <a:picLocks noGrp="1" noChangeAspect="1"/>
          </p:cNvPicPr>
          <p:nvPr>
            <p:ph sz="quarter" idx="10"/>
          </p:nvPr>
        </p:nvPicPr>
        <p:blipFill>
          <a:blip r:embed="rId2"/>
          <a:stretch>
            <a:fillRect/>
          </a:stretch>
        </p:blipFill>
        <p:spPr>
          <a:xfrm>
            <a:off x="6317217" y="1143959"/>
            <a:ext cx="5379868" cy="4378773"/>
          </a:xfrm>
          <a:prstGeom prst="rect">
            <a:avLst/>
          </a:prstGeom>
        </p:spPr>
      </p:pic>
      <p:sp>
        <p:nvSpPr>
          <p:cNvPr id="5" name="Content Placeholder 2"/>
          <p:cNvSpPr txBox="1">
            <a:spLocks/>
          </p:cNvSpPr>
          <p:nvPr/>
        </p:nvSpPr>
        <p:spPr>
          <a:xfrm>
            <a:off x="363001" y="1125092"/>
            <a:ext cx="7039748" cy="1939121"/>
          </a:xfrm>
          <a:prstGeom prst="rect">
            <a:avLst/>
          </a:prstGeom>
        </p:spPr>
        <p:txBody>
          <a:bodyPr vert="horz"/>
          <a:lstStyle>
            <a:lvl1pPr marL="0" marR="0" indent="0" algn="l" defTabSz="768113" rtl="0" eaLnBrk="1" fontAlgn="auto" latinLnBrk="0" hangingPunct="1">
              <a:lnSpc>
                <a:spcPct val="90000"/>
              </a:lnSpc>
              <a:spcBef>
                <a:spcPct val="20000"/>
              </a:spcBef>
              <a:spcAft>
                <a:spcPts val="0"/>
              </a:spcAft>
              <a:buClr>
                <a:srgbClr val="E96D1F"/>
              </a:buClr>
              <a:buSzPct val="100000"/>
              <a:buFont typeface="Arial"/>
              <a:buNone/>
              <a:tabLst/>
              <a:defRPr sz="2000" kern="1200" spc="0" baseline="0">
                <a:solidFill>
                  <a:srgbClr val="0C3A69"/>
                </a:solidFill>
                <a:latin typeface="+mn-lt"/>
                <a:ea typeface="+mn-ea"/>
                <a:cs typeface="Trebuchet MS"/>
              </a:defRPr>
            </a:lvl1pPr>
            <a:lvl2pPr marL="481089" marR="0" indent="-198711" algn="l" defTabSz="768113" rtl="0" eaLnBrk="1" fontAlgn="auto" latinLnBrk="0" hangingPunct="1">
              <a:lnSpc>
                <a:spcPct val="90000"/>
              </a:lnSpc>
              <a:spcBef>
                <a:spcPct val="20000"/>
              </a:spcBef>
              <a:spcAft>
                <a:spcPts val="0"/>
              </a:spcAft>
              <a:buClr>
                <a:srgbClr val="E96D1F"/>
              </a:buClr>
              <a:buSzPct val="70000"/>
              <a:buFontTx/>
              <a:buBlip>
                <a:blip r:embed="rId3"/>
              </a:buBlip>
              <a:tabLst/>
              <a:defRPr sz="2400" kern="1200" spc="0" baseline="0">
                <a:solidFill>
                  <a:schemeClr val="tx1">
                    <a:lumMod val="75000"/>
                  </a:schemeClr>
                </a:solidFill>
                <a:latin typeface="Calibri"/>
                <a:ea typeface="+mn-ea"/>
                <a:cs typeface="Calibri"/>
              </a:defRPr>
            </a:lvl2pPr>
            <a:lvl3pPr marL="658882" marR="0" indent="-188252" algn="l" defTabSz="768113" rtl="0" eaLnBrk="1" fontAlgn="auto" latinLnBrk="0" hangingPunct="1">
              <a:lnSpc>
                <a:spcPct val="90000"/>
              </a:lnSpc>
              <a:spcBef>
                <a:spcPct val="20000"/>
              </a:spcBef>
              <a:spcAft>
                <a:spcPts val="0"/>
              </a:spcAft>
              <a:buClr>
                <a:srgbClr val="E96D1F"/>
              </a:buClr>
              <a:buSzPct val="70000"/>
              <a:buFontTx/>
              <a:buBlip>
                <a:blip r:embed="rId3"/>
              </a:buBlip>
              <a:tabLst/>
              <a:defRPr sz="2000" kern="1200" spc="0" baseline="0">
                <a:solidFill>
                  <a:schemeClr val="tx1">
                    <a:lumMod val="75000"/>
                  </a:schemeClr>
                </a:solidFill>
                <a:latin typeface="Calibri"/>
                <a:ea typeface="+mn-ea"/>
                <a:cs typeface="Calibri"/>
              </a:defRPr>
            </a:lvl3pPr>
            <a:lvl4pPr marL="847134" marR="0" indent="-188252" algn="l" defTabSz="768113" rtl="0" eaLnBrk="1" fontAlgn="auto" latinLnBrk="0" hangingPunct="1">
              <a:lnSpc>
                <a:spcPct val="90000"/>
              </a:lnSpc>
              <a:spcBef>
                <a:spcPct val="20000"/>
              </a:spcBef>
              <a:spcAft>
                <a:spcPts val="0"/>
              </a:spcAft>
              <a:buClr>
                <a:srgbClr val="E96D1F"/>
              </a:buClr>
              <a:buSzPct val="70000"/>
              <a:buFontTx/>
              <a:buBlip>
                <a:blip r:embed="rId3"/>
              </a:buBlip>
              <a:tabLst/>
              <a:defRPr sz="1800" kern="1200" spc="0" baseline="0">
                <a:solidFill>
                  <a:schemeClr val="tx1">
                    <a:lumMod val="75000"/>
                  </a:schemeClr>
                </a:solidFill>
                <a:latin typeface="Calibri"/>
                <a:ea typeface="+mn-ea"/>
                <a:cs typeface="Calibri"/>
              </a:defRPr>
            </a:lvl4pPr>
            <a:lvl5pPr marL="1035387" marR="0" indent="-188252" algn="l" defTabSz="768113" rtl="0" eaLnBrk="1" fontAlgn="auto" latinLnBrk="0" hangingPunct="1">
              <a:lnSpc>
                <a:spcPct val="90000"/>
              </a:lnSpc>
              <a:spcBef>
                <a:spcPct val="20000"/>
              </a:spcBef>
              <a:spcAft>
                <a:spcPts val="0"/>
              </a:spcAft>
              <a:buClr>
                <a:srgbClr val="E96D1F"/>
              </a:buClr>
              <a:buSzPct val="70000"/>
              <a:buFontTx/>
              <a:buBlip>
                <a:blip r:embed="rId3"/>
              </a:buBlip>
              <a:tabLst/>
              <a:defRPr sz="1600" kern="1200" spc="0" baseline="0">
                <a:solidFill>
                  <a:schemeClr val="tx1">
                    <a:lumMod val="75000"/>
                  </a:schemeClr>
                </a:solidFill>
                <a:latin typeface="Calibri"/>
                <a:ea typeface="+mn-ea"/>
                <a:cs typeface="Calibri"/>
              </a:defRPr>
            </a:lvl5pPr>
            <a:lvl6pPr marL="2112310" indent="-192029" algn="l" defTabSz="768113"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496368" indent="-192029" algn="l" defTabSz="768113"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2880424" indent="-192029" algn="l" defTabSz="768113"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264482" indent="-192029" algn="l" defTabSz="768113"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457200" indent="-457200">
              <a:buFont typeface="Arial" panose="020B0604020202020204" pitchFamily="34" charset="0"/>
              <a:buChar char="•"/>
            </a:pPr>
            <a:r>
              <a:rPr lang="en-US" sz="1800" dirty="0" smtClean="0"/>
              <a:t>High expenses</a:t>
            </a:r>
          </a:p>
          <a:p>
            <a:pPr marL="457200" indent="-457200">
              <a:buFont typeface="Arial" panose="020B0604020202020204" pitchFamily="34" charset="0"/>
              <a:buChar char="•"/>
            </a:pPr>
            <a:r>
              <a:rPr lang="en-US" sz="1800" dirty="0" smtClean="0"/>
              <a:t>Mainframe is no longer a platform of choice</a:t>
            </a:r>
          </a:p>
          <a:p>
            <a:pPr marL="457200" indent="-457200">
              <a:buFont typeface="Arial" panose="020B0604020202020204" pitchFamily="34" charset="0"/>
              <a:buChar char="•"/>
            </a:pPr>
            <a:r>
              <a:rPr lang="en-US" sz="1800" dirty="0" smtClean="0"/>
              <a:t>Customers are re-hosting on Windows/Linux platforms</a:t>
            </a:r>
          </a:p>
          <a:p>
            <a:pPr marL="457200" indent="-457200">
              <a:buFont typeface="Arial" panose="020B0604020202020204" pitchFamily="34" charset="0"/>
              <a:buChar char="•"/>
            </a:pPr>
            <a:r>
              <a:rPr lang="en-US" sz="1800" dirty="0" smtClean="0"/>
              <a:t>Agencies have dwindling support staff for their legacy systems</a:t>
            </a:r>
          </a:p>
          <a:p>
            <a:pPr marL="457200" indent="-457200">
              <a:buFont typeface="Arial" panose="020B0604020202020204" pitchFamily="34" charset="0"/>
              <a:buChar char="•"/>
            </a:pPr>
            <a:r>
              <a:rPr lang="en-US" sz="1800" dirty="0"/>
              <a:t>4</a:t>
            </a:r>
            <a:r>
              <a:rPr lang="en-US" sz="1800" dirty="0" smtClean="0"/>
              <a:t>0% of WaTech mainframe employees eligible to retire within 5 years</a:t>
            </a:r>
          </a:p>
          <a:p>
            <a:pPr marL="457200" indent="-457200">
              <a:buFont typeface="Arial" panose="020B0604020202020204" pitchFamily="34" charset="0"/>
              <a:buChar char="•"/>
            </a:pPr>
            <a:endParaRPr lang="en-US" sz="2800" dirty="0" smtClean="0"/>
          </a:p>
        </p:txBody>
      </p:sp>
      <p:sp>
        <p:nvSpPr>
          <p:cNvPr id="6" name="Right Arrow 5"/>
          <p:cNvSpPr/>
          <p:nvPr/>
        </p:nvSpPr>
        <p:spPr bwMode="auto">
          <a:xfrm>
            <a:off x="2849880" y="4143981"/>
            <a:ext cx="3446994" cy="756974"/>
          </a:xfrm>
          <a:prstGeom prst="rightArrow">
            <a:avLst/>
          </a:prstGeom>
          <a:solidFill>
            <a:srgbClr val="92D050"/>
          </a:solidFill>
          <a:ln>
            <a:noFill/>
            <a:headEnd type="none" w="med" len="med"/>
            <a:tailEnd type="none" w="med" len="med"/>
          </a:ln>
          <a:effectLst>
            <a:glow rad="127000">
              <a:schemeClr val="accent1">
                <a:alpha val="56000"/>
              </a:schemeClr>
            </a:glow>
          </a:effectLst>
          <a:scene3d>
            <a:camera prst="orthographicFront"/>
            <a:lightRig rig="threePt" dir="t"/>
          </a:scene3d>
          <a:sp3d>
            <a:bevelT prst="relaxedInset"/>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r>
              <a:rPr lang="en-US" sz="1000" b="1" dirty="0" smtClean="0">
                <a:gradFill>
                  <a:gsLst>
                    <a:gs pos="0">
                      <a:srgbClr val="FFFFFF"/>
                    </a:gs>
                    <a:gs pos="100000">
                      <a:srgbClr val="FFFFFF"/>
                    </a:gs>
                  </a:gsLst>
                  <a:lin ang="5400000" scaled="0"/>
                </a:gradFill>
                <a:ea typeface="Segoe UI" pitchFamily="34" charset="0"/>
                <a:cs typeface="Segoe UI" pitchFamily="34" charset="0"/>
              </a:rPr>
              <a:t>Curriculum focuses</a:t>
            </a:r>
          </a:p>
        </p:txBody>
      </p:sp>
    </p:spTree>
    <p:extLst>
      <p:ext uri="{BB962C8B-B14F-4D97-AF65-F5344CB8AC3E}">
        <p14:creationId xmlns:p14="http://schemas.microsoft.com/office/powerpoint/2010/main" val="2930965288"/>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Criteria for Service</a:t>
            </a:r>
            <a:endParaRPr lang="en-US" dirty="0"/>
          </a:p>
        </p:txBody>
      </p:sp>
      <p:sp>
        <p:nvSpPr>
          <p:cNvPr id="14" name="Rectangle 13">
            <a:hlinkClick r:id="" action="ppaction://noaction"/>
          </p:cNvPr>
          <p:cNvSpPr/>
          <p:nvPr/>
        </p:nvSpPr>
        <p:spPr bwMode="auto">
          <a:xfrm>
            <a:off x="7175231" y="3591097"/>
            <a:ext cx="2432304" cy="1371600"/>
          </a:xfrm>
          <a:prstGeom prst="rect">
            <a:avLst/>
          </a:prstGeom>
          <a:solidFill>
            <a:schemeClr val="accent5">
              <a:lumMod val="60000"/>
              <a:lumOff val="40000"/>
            </a:schemeClr>
          </a:solidFill>
          <a:ln>
            <a:solidFill>
              <a:schemeClr val="accent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spcBef>
                <a:spcPct val="0"/>
              </a:spcBef>
              <a:spcAft>
                <a:spcPct val="0"/>
              </a:spcAft>
            </a:pPr>
            <a:r>
              <a:rPr lang="en-US" sz="2400" dirty="0" smtClean="0">
                <a:solidFill>
                  <a:schemeClr val="tx2"/>
                </a:solidFill>
                <a:ea typeface="Segoe UI" pitchFamily="34" charset="0"/>
                <a:cs typeface="Segoe UI" pitchFamily="34" charset="0"/>
              </a:rPr>
              <a:t>Customer Value</a:t>
            </a:r>
            <a:endParaRPr lang="en-US" sz="3600" dirty="0" smtClean="0">
              <a:solidFill>
                <a:schemeClr val="tx2"/>
              </a:solidFill>
              <a:ea typeface="Segoe UI" pitchFamily="34" charset="0"/>
              <a:cs typeface="Segoe UI" pitchFamily="34" charset="0"/>
            </a:endParaRPr>
          </a:p>
        </p:txBody>
      </p:sp>
      <p:sp>
        <p:nvSpPr>
          <p:cNvPr id="15" name="Rectangle 14"/>
          <p:cNvSpPr/>
          <p:nvPr/>
        </p:nvSpPr>
        <p:spPr bwMode="auto">
          <a:xfrm>
            <a:off x="7175231" y="1837062"/>
            <a:ext cx="2432304" cy="1371600"/>
          </a:xfrm>
          <a:prstGeom prst="rect">
            <a:avLst/>
          </a:prstGeom>
          <a:solidFill>
            <a:schemeClr val="accent6"/>
          </a:solidFill>
          <a:ln>
            <a:solidFill>
              <a:schemeClr val="accent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spcBef>
                <a:spcPct val="0"/>
              </a:spcBef>
              <a:spcAft>
                <a:spcPct val="0"/>
              </a:spcAft>
            </a:pPr>
            <a:r>
              <a:rPr lang="en-US" sz="2400" dirty="0" smtClean="0">
                <a:solidFill>
                  <a:schemeClr val="bg1"/>
                </a:solidFill>
                <a:ea typeface="Segoe UI" pitchFamily="34" charset="0"/>
                <a:cs typeface="Segoe UI" pitchFamily="34" charset="0"/>
              </a:rPr>
              <a:t>Scalability</a:t>
            </a:r>
          </a:p>
          <a:p>
            <a:pPr algn="ctr" defTabSz="932472" fontAlgn="base">
              <a:spcBef>
                <a:spcPct val="0"/>
              </a:spcBef>
              <a:spcAft>
                <a:spcPct val="0"/>
              </a:spcAft>
            </a:pPr>
            <a:r>
              <a:rPr lang="en-US" sz="2400" dirty="0" smtClean="0">
                <a:solidFill>
                  <a:schemeClr val="bg1"/>
                </a:solidFill>
                <a:ea typeface="Segoe UI" pitchFamily="34" charset="0"/>
                <a:cs typeface="Segoe UI" pitchFamily="34" charset="0"/>
              </a:rPr>
              <a:t>Limited</a:t>
            </a:r>
            <a:endParaRPr lang="en-US" sz="3600" dirty="0" smtClean="0">
              <a:solidFill>
                <a:schemeClr val="bg1"/>
              </a:solidFill>
              <a:ea typeface="Segoe UI" pitchFamily="34" charset="0"/>
              <a:cs typeface="Segoe UI" pitchFamily="34" charset="0"/>
            </a:endParaRPr>
          </a:p>
        </p:txBody>
      </p:sp>
      <p:sp>
        <p:nvSpPr>
          <p:cNvPr id="21" name="Rectangle 20"/>
          <p:cNvSpPr/>
          <p:nvPr/>
        </p:nvSpPr>
        <p:spPr bwMode="auto">
          <a:xfrm>
            <a:off x="1655581" y="1837062"/>
            <a:ext cx="2432304" cy="1371600"/>
          </a:xfrm>
          <a:prstGeom prst="rect">
            <a:avLst/>
          </a:prstGeom>
          <a:solidFill>
            <a:schemeClr val="accent1"/>
          </a:solidFill>
          <a:ln>
            <a:solidFill>
              <a:schemeClr val="accent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spcBef>
                <a:spcPct val="0"/>
              </a:spcBef>
              <a:spcAft>
                <a:spcPct val="0"/>
              </a:spcAft>
            </a:pPr>
            <a:r>
              <a:rPr lang="en-US" sz="2400" dirty="0" smtClean="0">
                <a:solidFill>
                  <a:schemeClr val="bg1"/>
                </a:solidFill>
                <a:ea typeface="Segoe UI" pitchFamily="34" charset="0"/>
                <a:cs typeface="Segoe UI" pitchFamily="34" charset="0"/>
              </a:rPr>
              <a:t>Capital Expense</a:t>
            </a:r>
          </a:p>
          <a:p>
            <a:pPr algn="ctr" defTabSz="932472" fontAlgn="base">
              <a:spcBef>
                <a:spcPct val="0"/>
              </a:spcBef>
              <a:spcAft>
                <a:spcPct val="0"/>
              </a:spcAft>
            </a:pPr>
            <a:r>
              <a:rPr lang="en-US" sz="2400" dirty="0" smtClean="0">
                <a:solidFill>
                  <a:schemeClr val="bg1"/>
                </a:solidFill>
                <a:ea typeface="Segoe UI" pitchFamily="34" charset="0"/>
                <a:cs typeface="Segoe UI" pitchFamily="34" charset="0"/>
              </a:rPr>
              <a:t>High</a:t>
            </a:r>
            <a:endParaRPr lang="en-US" sz="3600" dirty="0" smtClean="0">
              <a:solidFill>
                <a:schemeClr val="bg1"/>
              </a:solidFill>
              <a:ea typeface="Segoe UI" pitchFamily="34" charset="0"/>
              <a:cs typeface="Segoe UI" pitchFamily="34" charset="0"/>
            </a:endParaRPr>
          </a:p>
        </p:txBody>
      </p:sp>
      <p:sp>
        <p:nvSpPr>
          <p:cNvPr id="22" name="Rectangle 21">
            <a:hlinkClick r:id="" action="ppaction://noaction"/>
          </p:cNvPr>
          <p:cNvSpPr/>
          <p:nvPr/>
        </p:nvSpPr>
        <p:spPr bwMode="auto">
          <a:xfrm>
            <a:off x="4415406" y="3591097"/>
            <a:ext cx="2432304" cy="1371600"/>
          </a:xfrm>
          <a:prstGeom prst="rect">
            <a:avLst/>
          </a:prstGeom>
          <a:solidFill>
            <a:srgbClr val="663300"/>
          </a:solidFill>
          <a:ln>
            <a:solidFill>
              <a:schemeClr val="accent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spcBef>
                <a:spcPct val="0"/>
              </a:spcBef>
              <a:spcAft>
                <a:spcPct val="0"/>
              </a:spcAft>
            </a:pPr>
            <a:r>
              <a:rPr lang="en-US" sz="2400" dirty="0" smtClean="0">
                <a:solidFill>
                  <a:schemeClr val="bg1"/>
                </a:solidFill>
                <a:ea typeface="Segoe UI" pitchFamily="34" charset="0"/>
                <a:cs typeface="Segoe UI" pitchFamily="34" charset="0"/>
              </a:rPr>
              <a:t>Ability to Execute</a:t>
            </a:r>
          </a:p>
          <a:p>
            <a:pPr algn="ctr" defTabSz="932472" fontAlgn="base">
              <a:spcBef>
                <a:spcPct val="0"/>
              </a:spcBef>
              <a:spcAft>
                <a:spcPct val="0"/>
              </a:spcAft>
            </a:pPr>
            <a:r>
              <a:rPr lang="en-US" sz="2400" dirty="0" smtClean="0">
                <a:solidFill>
                  <a:schemeClr val="bg1"/>
                </a:solidFill>
                <a:ea typeface="Segoe UI" pitchFamily="34" charset="0"/>
                <a:cs typeface="Segoe UI" pitchFamily="34" charset="0"/>
              </a:rPr>
              <a:t>Medium</a:t>
            </a:r>
            <a:endParaRPr lang="en-US" sz="3600" dirty="0" smtClean="0">
              <a:solidFill>
                <a:schemeClr val="bg1"/>
              </a:solidFill>
              <a:ea typeface="Segoe UI" pitchFamily="34" charset="0"/>
              <a:cs typeface="Segoe UI" pitchFamily="34" charset="0"/>
            </a:endParaRPr>
          </a:p>
        </p:txBody>
      </p:sp>
      <p:sp>
        <p:nvSpPr>
          <p:cNvPr id="25" name="Rectangle 24"/>
          <p:cNvSpPr/>
          <p:nvPr/>
        </p:nvSpPr>
        <p:spPr bwMode="auto">
          <a:xfrm>
            <a:off x="4415406" y="1837062"/>
            <a:ext cx="2432304" cy="1371600"/>
          </a:xfrm>
          <a:prstGeom prst="rect">
            <a:avLst/>
          </a:prstGeom>
          <a:solidFill>
            <a:schemeClr val="accent2">
              <a:lumMod val="75000"/>
            </a:schemeClr>
          </a:solidFill>
          <a:ln>
            <a:solidFill>
              <a:schemeClr val="accent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spcBef>
                <a:spcPct val="0"/>
              </a:spcBef>
              <a:spcAft>
                <a:spcPct val="0"/>
              </a:spcAft>
            </a:pPr>
            <a:r>
              <a:rPr lang="en-US" sz="2400" dirty="0" smtClean="0">
                <a:solidFill>
                  <a:schemeClr val="bg1"/>
                </a:solidFill>
                <a:ea typeface="Segoe UI" pitchFamily="34" charset="0"/>
                <a:cs typeface="Segoe UI" pitchFamily="34" charset="0"/>
              </a:rPr>
              <a:t>Demand</a:t>
            </a:r>
          </a:p>
          <a:p>
            <a:pPr algn="ctr" defTabSz="932472" fontAlgn="base">
              <a:spcBef>
                <a:spcPct val="0"/>
              </a:spcBef>
              <a:spcAft>
                <a:spcPct val="0"/>
              </a:spcAft>
            </a:pPr>
            <a:r>
              <a:rPr lang="en-US" sz="2400" dirty="0" smtClean="0">
                <a:solidFill>
                  <a:schemeClr val="bg1"/>
                </a:solidFill>
                <a:ea typeface="Segoe UI" pitchFamily="34" charset="0"/>
                <a:cs typeface="Segoe UI" pitchFamily="34" charset="0"/>
              </a:rPr>
              <a:t>Low</a:t>
            </a:r>
            <a:endParaRPr lang="en-US" sz="3600" dirty="0" smtClean="0">
              <a:solidFill>
                <a:schemeClr val="bg1"/>
              </a:solidFill>
              <a:ea typeface="Segoe UI" pitchFamily="34" charset="0"/>
              <a:cs typeface="Segoe UI" pitchFamily="34" charset="0"/>
            </a:endParaRPr>
          </a:p>
        </p:txBody>
      </p:sp>
      <p:sp>
        <p:nvSpPr>
          <p:cNvPr id="34" name="Rectangle 33">
            <a:hlinkClick r:id="" action="ppaction://noaction"/>
          </p:cNvPr>
          <p:cNvSpPr/>
          <p:nvPr/>
        </p:nvSpPr>
        <p:spPr bwMode="auto">
          <a:xfrm>
            <a:off x="1655581" y="3591097"/>
            <a:ext cx="2432304" cy="1371600"/>
          </a:xfrm>
          <a:prstGeom prst="rect">
            <a:avLst/>
          </a:prstGeom>
          <a:solidFill>
            <a:srgbClr val="E86D1F"/>
          </a:solidFill>
          <a:ln>
            <a:solidFill>
              <a:schemeClr val="accent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spcBef>
                <a:spcPct val="0"/>
              </a:spcBef>
              <a:spcAft>
                <a:spcPct val="0"/>
              </a:spcAft>
            </a:pPr>
            <a:r>
              <a:rPr lang="en-US" sz="2400" dirty="0" smtClean="0">
                <a:solidFill>
                  <a:schemeClr val="tx2"/>
                </a:solidFill>
                <a:ea typeface="Segoe UI" pitchFamily="34" charset="0"/>
                <a:cs typeface="Segoe UI" pitchFamily="34" charset="0"/>
              </a:rPr>
              <a:t>Revenue Sustainability</a:t>
            </a:r>
          </a:p>
          <a:p>
            <a:pPr algn="ctr" defTabSz="932472" fontAlgn="base">
              <a:spcBef>
                <a:spcPct val="0"/>
              </a:spcBef>
              <a:spcAft>
                <a:spcPct val="0"/>
              </a:spcAft>
            </a:pPr>
            <a:r>
              <a:rPr lang="en-US" sz="2400" dirty="0" smtClean="0">
                <a:solidFill>
                  <a:schemeClr val="tx2"/>
                </a:solidFill>
                <a:ea typeface="Segoe UI" pitchFamily="34" charset="0"/>
                <a:cs typeface="Segoe UI" pitchFamily="34" charset="0"/>
              </a:rPr>
              <a:t>Low</a:t>
            </a:r>
            <a:endParaRPr lang="en-US" sz="3600" dirty="0" smtClean="0">
              <a:solidFill>
                <a:schemeClr val="tx2"/>
              </a:solidFill>
              <a:ea typeface="Segoe UI" pitchFamily="34" charset="0"/>
              <a:cs typeface="Segoe UI" pitchFamily="34" charset="0"/>
            </a:endParaRPr>
          </a:p>
        </p:txBody>
      </p:sp>
      <p:sp>
        <p:nvSpPr>
          <p:cNvPr id="3" name="TextBox 2"/>
          <p:cNvSpPr txBox="1"/>
          <p:nvPr/>
        </p:nvSpPr>
        <p:spPr>
          <a:xfrm>
            <a:off x="11475858" y="6172200"/>
            <a:ext cx="632011" cy="537882"/>
          </a:xfrm>
          <a:prstGeom prst="rect">
            <a:avLst/>
          </a:prstGeom>
          <a:noFill/>
        </p:spPr>
        <p:txBody>
          <a:bodyPr wrap="square" lIns="182880" tIns="146304" rIns="182880" bIns="146304" rtlCol="0">
            <a:noAutofit/>
          </a:bodyPr>
          <a:lstStyle/>
          <a:p>
            <a:pPr>
              <a:spcAft>
                <a:spcPts val="600"/>
              </a:spcAft>
              <a:buSzPct val="70000"/>
            </a:pPr>
            <a:r>
              <a:rPr lang="en-US" sz="2400" spc="-70" dirty="0" smtClean="0">
                <a:solidFill>
                  <a:schemeClr val="tx2"/>
                </a:solidFill>
              </a:rPr>
              <a:t>1</a:t>
            </a:r>
          </a:p>
        </p:txBody>
      </p:sp>
    </p:spTree>
    <p:extLst>
      <p:ext uri="{BB962C8B-B14F-4D97-AF65-F5344CB8AC3E}">
        <p14:creationId xmlns:p14="http://schemas.microsoft.com/office/powerpoint/2010/main" val="36903339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6010" y="0"/>
            <a:ext cx="7334654" cy="5910768"/>
          </a:xfrm>
          <a:prstGeom prst="rect">
            <a:avLst/>
          </a:prstGeom>
          <a:effectLst>
            <a:glow rad="127000">
              <a:schemeClr val="accent1">
                <a:alpha val="0"/>
              </a:schemeClr>
            </a:glow>
            <a:softEdge rad="685800"/>
          </a:effectLst>
        </p:spPr>
      </p:pic>
      <p:sp>
        <p:nvSpPr>
          <p:cNvPr id="4" name="Title 3"/>
          <p:cNvSpPr>
            <a:spLocks noGrp="1"/>
          </p:cNvSpPr>
          <p:nvPr>
            <p:ph type="title"/>
          </p:nvPr>
        </p:nvSpPr>
        <p:spPr/>
        <p:txBody>
          <a:bodyPr/>
          <a:lstStyle/>
          <a:p>
            <a:r>
              <a:rPr lang="en-US" dirty="0" smtClean="0"/>
              <a:t>Strategy Plan</a:t>
            </a:r>
            <a:endParaRPr lang="en-US" sz="2400" dirty="0">
              <a:solidFill>
                <a:srgbClr val="0070C0"/>
              </a:solidFill>
            </a:endParaRPr>
          </a:p>
        </p:txBody>
      </p:sp>
      <p:sp>
        <p:nvSpPr>
          <p:cNvPr id="5" name="Content Placeholder 4"/>
          <p:cNvSpPr>
            <a:spLocks noGrp="1"/>
          </p:cNvSpPr>
          <p:nvPr>
            <p:ph sz="quarter" idx="10"/>
          </p:nvPr>
        </p:nvSpPr>
        <p:spPr/>
        <p:txBody>
          <a:bodyPr/>
          <a:lstStyle/>
          <a:p>
            <a:pPr marL="342900" indent="-342900">
              <a:buFont typeface="Arial" panose="020B0604020202020204" pitchFamily="34" charset="0"/>
              <a:buChar char="•"/>
            </a:pPr>
            <a:r>
              <a:rPr lang="en-US" dirty="0" smtClean="0"/>
              <a:t>Informed decision regarding options for the future</a:t>
            </a:r>
          </a:p>
          <a:p>
            <a:pPr marL="823989" lvl="1" indent="-342900">
              <a:buFont typeface="Arial" panose="020B0604020202020204" pitchFamily="34" charset="0"/>
              <a:buChar char="•"/>
            </a:pPr>
            <a:r>
              <a:rPr lang="en-US" dirty="0" smtClean="0"/>
              <a:t>Hired Information </a:t>
            </a:r>
            <a:r>
              <a:rPr lang="en-US" dirty="0"/>
              <a:t>Services </a:t>
            </a:r>
            <a:r>
              <a:rPr lang="en-US" dirty="0" smtClean="0"/>
              <a:t>Group (ISG) in April 2017</a:t>
            </a:r>
          </a:p>
          <a:p>
            <a:pPr marL="823989" lvl="1" indent="-342900">
              <a:buFont typeface="Arial" panose="020B0604020202020204" pitchFamily="34" charset="0"/>
              <a:buChar char="•"/>
            </a:pPr>
            <a:r>
              <a:rPr lang="en-US" dirty="0" smtClean="0"/>
              <a:t>June 2017 complete work of analysis and final report</a:t>
            </a:r>
          </a:p>
          <a:p>
            <a:pPr marL="342900" indent="-342900">
              <a:buFont typeface="Arial" panose="020B0604020202020204" pitchFamily="34" charset="0"/>
              <a:buChar char="•"/>
            </a:pPr>
            <a:r>
              <a:rPr lang="en-US" dirty="0" smtClean="0"/>
              <a:t>Goal:</a:t>
            </a:r>
          </a:p>
          <a:p>
            <a:pPr marL="823989" lvl="1" indent="-342900">
              <a:buFont typeface="Arial" panose="020B0604020202020204" pitchFamily="34" charset="0"/>
              <a:buChar char="•"/>
            </a:pPr>
            <a:r>
              <a:rPr lang="en-US" dirty="0" smtClean="0"/>
              <a:t>Review options for the mainframe</a:t>
            </a:r>
          </a:p>
          <a:p>
            <a:pPr marL="823989" lvl="1" indent="-342900">
              <a:buFont typeface="Arial" panose="020B0604020202020204" pitchFamily="34" charset="0"/>
              <a:buChar char="•"/>
            </a:pPr>
            <a:r>
              <a:rPr lang="en-US" dirty="0" smtClean="0"/>
              <a:t>Reduce risk of financial burden to remaining agencies</a:t>
            </a:r>
          </a:p>
          <a:p>
            <a:pPr lvl="1" indent="0">
              <a:buNone/>
            </a:pPr>
            <a:endParaRPr lang="en-US" dirty="0" smtClean="0"/>
          </a:p>
        </p:txBody>
      </p:sp>
    </p:spTree>
    <p:extLst>
      <p:ext uri="{BB962C8B-B14F-4D97-AF65-F5344CB8AC3E}">
        <p14:creationId xmlns:p14="http://schemas.microsoft.com/office/powerpoint/2010/main" val="26482054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326</TotalTime>
  <Words>475</Words>
  <Application>Microsoft Office PowerPoint</Application>
  <PresentationFormat>Widescreen</PresentationFormat>
  <Paragraphs>99</Paragraphs>
  <Slides>9</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Segoe UI</vt:lpstr>
      <vt:lpstr>Trebuchet MS</vt:lpstr>
      <vt:lpstr>Office Theme</vt:lpstr>
      <vt:lpstr>Mainframe Services</vt:lpstr>
      <vt:lpstr>Mainframe Services Manager</vt:lpstr>
      <vt:lpstr>Criteria for Service Review</vt:lpstr>
      <vt:lpstr>Finances - Summary</vt:lpstr>
      <vt:lpstr>Finances – Decreasing Revenue</vt:lpstr>
      <vt:lpstr>Finances - Expenses</vt:lpstr>
      <vt:lpstr>Challenges:  </vt:lpstr>
      <vt:lpstr>Criteria for Service</vt:lpstr>
      <vt:lpstr>Strategy Plan</vt:lpstr>
    </vt:vector>
  </TitlesOfParts>
  <Company>Washington Technology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Mainframe Services</dc:title>
  <dc:creator>Calisch, Lance (WaTech)</dc:creator>
  <cp:lastModifiedBy>Calisch, Lance (WaTech)</cp:lastModifiedBy>
  <cp:revision>8</cp:revision>
  <dcterms:created xsi:type="dcterms:W3CDTF">2017-05-08T22:31:07Z</dcterms:created>
  <dcterms:modified xsi:type="dcterms:W3CDTF">2017-05-22T21:45:09Z</dcterms:modified>
</cp:coreProperties>
</file>