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handoutMasterIdLst>
    <p:handoutMasterId r:id="rId12"/>
  </p:handoutMasterIdLst>
  <p:sldIdLst>
    <p:sldId id="257" r:id="rId5"/>
    <p:sldId id="262" r:id="rId6"/>
    <p:sldId id="263" r:id="rId7"/>
    <p:sldId id="266"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ehan, Vickie (WaTech)" initials="SV(" lastIdx="4" clrIdx="0">
    <p:extLst>
      <p:ext uri="{19B8F6BF-5375-455C-9EA6-DF929625EA0E}">
        <p15:presenceInfo xmlns:p15="http://schemas.microsoft.com/office/powerpoint/2012/main" userId="S::vickie.sheehan@watech.wa.gov::fc391f5d-72e3-4075-bc6f-46aaa3bb6b9e" providerId="AD"/>
      </p:ext>
    </p:extLst>
  </p:cmAuthor>
  <p:cmAuthor id="2" name="Ruckle, Kathryn (OCIO)" initials="RK(" lastIdx="3" clrIdx="1">
    <p:extLst>
      <p:ext uri="{19B8F6BF-5375-455C-9EA6-DF929625EA0E}">
        <p15:presenceInfo xmlns:p15="http://schemas.microsoft.com/office/powerpoint/2012/main" userId="S-1-5-21-2226630325-536777373-1012264283-381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07E"/>
    <a:srgbClr val="409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78" autoAdjust="0"/>
    <p:restoredTop sz="89670" autoAdjust="0"/>
  </p:normalViewPr>
  <p:slideViewPr>
    <p:cSldViewPr snapToGrid="0">
      <p:cViewPr varScale="1">
        <p:scale>
          <a:sx n="102" d="100"/>
          <a:sy n="102" d="100"/>
        </p:scale>
        <p:origin x="29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6E6E31-EC62-4031-8075-67525559E1A9}" type="datetimeFigureOut">
              <a:rPr lang="en-US" smtClean="0"/>
              <a:t>6/16/2020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055826-CF56-49C1-8D87-636A53BD9A95}" type="slidenum">
              <a:rPr lang="en-US" smtClean="0"/>
              <a:t>‹#›</a:t>
            </a:fld>
            <a:endParaRPr lang="en-US"/>
          </a:p>
        </p:txBody>
      </p:sp>
    </p:spTree>
    <p:extLst>
      <p:ext uri="{BB962C8B-B14F-4D97-AF65-F5344CB8AC3E}">
        <p14:creationId xmlns:p14="http://schemas.microsoft.com/office/powerpoint/2010/main" val="3166150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963A4-27A1-4656-98F2-58D7CD16F20A}" type="datetimeFigureOut">
              <a:rPr lang="en-US" smtClean="0"/>
              <a:t>6/16/2020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0D92C0-4F37-46B2-8876-85D5CC61DEA5}" type="slidenum">
              <a:rPr lang="en-US" smtClean="0"/>
              <a:t>‹#›</a:t>
            </a:fld>
            <a:endParaRPr lang="en-US"/>
          </a:p>
        </p:txBody>
      </p:sp>
    </p:spTree>
    <p:extLst>
      <p:ext uri="{BB962C8B-B14F-4D97-AF65-F5344CB8AC3E}">
        <p14:creationId xmlns:p14="http://schemas.microsoft.com/office/powerpoint/2010/main" val="35309867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 typeface="Arial" panose="020B0604020202020204" pitchFamily="34" charset="0"/>
              <a:buChar char="•"/>
            </a:pPr>
            <a:r>
              <a:rPr lang="en-US" dirty="0">
                <a:effectLst/>
              </a:rPr>
              <a:t>Promote best practices for the collection and storage of PII, including establishing and conducting a training program or programs for local governments; and</a:t>
            </a:r>
          </a:p>
          <a:p>
            <a:pPr marL="171450" indent="-171450">
              <a:spcAft>
                <a:spcPts val="600"/>
              </a:spcAft>
              <a:buFont typeface="Arial" panose="020B0604020202020204" pitchFamily="34" charset="0"/>
              <a:buChar char="•"/>
            </a:pPr>
            <a:r>
              <a:rPr lang="en-US" dirty="0">
                <a:effectLst/>
              </a:rPr>
              <a:t>Educating consumers about the use of PII on mobile and digital networks and measures that can help protect this information</a:t>
            </a:r>
          </a:p>
          <a:p>
            <a:pPr marL="171450" indent="-171450">
              <a:spcAft>
                <a:spcPts val="600"/>
              </a:spcAft>
              <a:buFont typeface="Arial" panose="020B0604020202020204" pitchFamily="34" charset="0"/>
              <a:buChar char="•"/>
            </a:pPr>
            <a:r>
              <a:rPr lang="en-US" dirty="0"/>
              <a:t>S</a:t>
            </a:r>
            <a:r>
              <a:rPr lang="en-US" dirty="0">
                <a:effectLst/>
              </a:rPr>
              <a:t>ubmit to the legislature a report evaluating its performance every four years measuring:</a:t>
            </a:r>
          </a:p>
          <a:p>
            <a:pPr marL="628650" lvl="1" indent="-171450">
              <a:spcAft>
                <a:spcPts val="600"/>
              </a:spcAft>
              <a:buFont typeface="Arial" panose="020B0604020202020204" pitchFamily="34" charset="0"/>
              <a:buChar char="•"/>
            </a:pPr>
            <a:r>
              <a:rPr lang="en-US" dirty="0">
                <a:effectLst/>
              </a:rPr>
              <a:t>The number of state agencies and employees who have participated in the annual privacy training;</a:t>
            </a:r>
          </a:p>
          <a:p>
            <a:pPr marL="628650" lvl="1" indent="-171450">
              <a:spcAft>
                <a:spcPts val="600"/>
              </a:spcAft>
              <a:buFont typeface="Arial" panose="020B0604020202020204" pitchFamily="34" charset="0"/>
              <a:buChar char="•"/>
            </a:pPr>
            <a:r>
              <a:rPr lang="en-US" dirty="0"/>
              <a:t>C</a:t>
            </a:r>
            <a:r>
              <a:rPr lang="en-US" dirty="0">
                <a:effectLst/>
              </a:rPr>
              <a:t>oordination with experts in the fields of data privacy, data protection, and access equity;</a:t>
            </a:r>
          </a:p>
          <a:p>
            <a:pPr marL="628650" lvl="1" indent="-171450">
              <a:spcAft>
                <a:spcPts val="600"/>
              </a:spcAft>
              <a:buFont typeface="Arial" panose="020B0604020202020204" pitchFamily="34" charset="0"/>
              <a:buChar char="•"/>
            </a:pPr>
            <a:r>
              <a:rPr lang="en-US" dirty="0"/>
              <a:t>I</a:t>
            </a:r>
            <a:r>
              <a:rPr lang="en-US" dirty="0">
                <a:effectLst/>
              </a:rPr>
              <a:t>mplementation of data protection measures by state agencies attributable in whole or in part to the office of privacy and data protection's coordination of efforts; and</a:t>
            </a:r>
          </a:p>
          <a:p>
            <a:pPr marL="628650" lvl="1" indent="-171450">
              <a:spcAft>
                <a:spcPts val="600"/>
              </a:spcAft>
              <a:buFont typeface="Arial" panose="020B0604020202020204" pitchFamily="34" charset="0"/>
              <a:buChar char="•"/>
            </a:pPr>
            <a:r>
              <a:rPr lang="en-US" dirty="0">
                <a:effectLst/>
              </a:rPr>
              <a:t>A report on consumer education efforts, including but not limited to the number of consumers educated through public outreach efforts, as indicated by how frequently educational documents were accessed, the office of privacy and data protection's participation in outreach events, and inquiries received back from consumers via telephone or other media.</a:t>
            </a:r>
          </a:p>
        </p:txBody>
      </p:sp>
      <p:sp>
        <p:nvSpPr>
          <p:cNvPr id="4" name="Slide Number Placeholder 3"/>
          <p:cNvSpPr>
            <a:spLocks noGrp="1"/>
          </p:cNvSpPr>
          <p:nvPr>
            <p:ph type="sldNum" sz="quarter" idx="5"/>
          </p:nvPr>
        </p:nvSpPr>
        <p:spPr/>
        <p:txBody>
          <a:bodyPr/>
          <a:lstStyle/>
          <a:p>
            <a:fld id="{890D92C0-4F37-46B2-8876-85D5CC61DEA5}" type="slidenum">
              <a:rPr lang="en-US" smtClean="0"/>
              <a:t>3</a:t>
            </a:fld>
            <a:endParaRPr lang="en-US"/>
          </a:p>
        </p:txBody>
      </p:sp>
    </p:spTree>
    <p:extLst>
      <p:ext uri="{BB962C8B-B14F-4D97-AF65-F5344CB8AC3E}">
        <p14:creationId xmlns:p14="http://schemas.microsoft.com/office/powerpoint/2010/main" val="236528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endParaRPr lang="en-US" dirty="0">
              <a:effectLst/>
            </a:endParaRPr>
          </a:p>
        </p:txBody>
      </p:sp>
      <p:sp>
        <p:nvSpPr>
          <p:cNvPr id="4" name="Slide Number Placeholder 3"/>
          <p:cNvSpPr>
            <a:spLocks noGrp="1"/>
          </p:cNvSpPr>
          <p:nvPr>
            <p:ph type="sldNum" sz="quarter" idx="5"/>
          </p:nvPr>
        </p:nvSpPr>
        <p:spPr/>
        <p:txBody>
          <a:bodyPr/>
          <a:lstStyle/>
          <a:p>
            <a:fld id="{890D92C0-4F37-46B2-8876-85D5CC61DEA5}" type="slidenum">
              <a:rPr lang="en-US" smtClean="0"/>
              <a:t>5</a:t>
            </a:fld>
            <a:endParaRPr lang="en-US"/>
          </a:p>
        </p:txBody>
      </p:sp>
    </p:spTree>
    <p:extLst>
      <p:ext uri="{BB962C8B-B14F-4D97-AF65-F5344CB8AC3E}">
        <p14:creationId xmlns:p14="http://schemas.microsoft.com/office/powerpoint/2010/main" val="140475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endParaRPr lang="en-US" dirty="0">
              <a:effectLst/>
            </a:endParaRPr>
          </a:p>
        </p:txBody>
      </p:sp>
      <p:sp>
        <p:nvSpPr>
          <p:cNvPr id="4" name="Slide Number Placeholder 3"/>
          <p:cNvSpPr>
            <a:spLocks noGrp="1"/>
          </p:cNvSpPr>
          <p:nvPr>
            <p:ph type="sldNum" sz="quarter" idx="5"/>
          </p:nvPr>
        </p:nvSpPr>
        <p:spPr/>
        <p:txBody>
          <a:bodyPr/>
          <a:lstStyle/>
          <a:p>
            <a:fld id="{890D92C0-4F37-46B2-8876-85D5CC61DEA5}" type="slidenum">
              <a:rPr lang="en-US" smtClean="0"/>
              <a:t>6</a:t>
            </a:fld>
            <a:endParaRPr lang="en-US"/>
          </a:p>
        </p:txBody>
      </p:sp>
    </p:spTree>
    <p:extLst>
      <p:ext uri="{BB962C8B-B14F-4D97-AF65-F5344CB8AC3E}">
        <p14:creationId xmlns:p14="http://schemas.microsoft.com/office/powerpoint/2010/main" val="3905186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96382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275245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6813550" cy="1935162"/>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3949701"/>
            <a:ext cx="10515600" cy="21399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3799298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81135"/>
            <a:ext cx="10515600" cy="614365"/>
          </a:xfrm>
        </p:spPr>
        <p:txBody>
          <a:bodyPr/>
          <a:lstStyle/>
          <a:p>
            <a:r>
              <a:rPr lang="en-US"/>
              <a:t>Click to edit Master title style</a:t>
            </a:r>
          </a:p>
        </p:txBody>
      </p:sp>
      <p:sp>
        <p:nvSpPr>
          <p:cNvPr id="3" name="Content Placeholder 2"/>
          <p:cNvSpPr>
            <a:spLocks noGrp="1"/>
          </p:cNvSpPr>
          <p:nvPr>
            <p:ph sz="half" idx="1"/>
          </p:nvPr>
        </p:nvSpPr>
        <p:spPr>
          <a:xfrm>
            <a:off x="838200" y="2374899"/>
            <a:ext cx="5181600" cy="38020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374899"/>
            <a:ext cx="5181600" cy="38020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392098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377951"/>
            <a:ext cx="10515600" cy="534988"/>
          </a:xfrm>
        </p:spPr>
        <p:txBody>
          <a:bodyPr/>
          <a:lstStyle/>
          <a:p>
            <a:r>
              <a:rPr lang="en-US" dirty="0"/>
              <a:t>Click to edit Master title style</a:t>
            </a:r>
          </a:p>
        </p:txBody>
      </p:sp>
      <p:sp>
        <p:nvSpPr>
          <p:cNvPr id="3" name="Text Placeholder 2"/>
          <p:cNvSpPr>
            <a:spLocks noGrp="1"/>
          </p:cNvSpPr>
          <p:nvPr>
            <p:ph type="body" idx="1"/>
          </p:nvPr>
        </p:nvSpPr>
        <p:spPr>
          <a:xfrm>
            <a:off x="839788" y="19859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882899"/>
            <a:ext cx="5157787" cy="33067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9859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882899"/>
            <a:ext cx="5183188" cy="3306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9237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18417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346216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7" y="1676400"/>
            <a:ext cx="3932237" cy="8890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676400"/>
            <a:ext cx="6172200" cy="4635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565400"/>
            <a:ext cx="3932237" cy="3746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266485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371600"/>
            <a:ext cx="3932237" cy="1092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371600"/>
            <a:ext cx="6172200" cy="477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463800"/>
            <a:ext cx="3932237" cy="3683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88BD0DA9-04E4-4415-BDB3-4FB3EC4E9476}" type="slidenum">
              <a:rPr lang="en-US" smtClean="0"/>
              <a:t>‹#›</a:t>
            </a:fld>
            <a:endParaRPr lang="en-US"/>
          </a:p>
        </p:txBody>
      </p:sp>
    </p:spTree>
    <p:extLst>
      <p:ext uri="{BB962C8B-B14F-4D97-AF65-F5344CB8AC3E}">
        <p14:creationId xmlns:p14="http://schemas.microsoft.com/office/powerpoint/2010/main" val="176035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0333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628899"/>
            <a:ext cx="10515600" cy="35480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0" y="6446835"/>
            <a:ext cx="4483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D0DA9-04E4-4415-BDB3-4FB3EC4E9476}" type="slidenum">
              <a:rPr lang="en-US" smtClean="0"/>
              <a:t>‹#›</a:t>
            </a:fld>
            <a:endParaRPr lang="en-US" dirty="0"/>
          </a:p>
        </p:txBody>
      </p:sp>
      <p:pic>
        <p:nvPicPr>
          <p:cNvPr id="8" name="Picture 7"/>
          <p:cNvPicPr/>
          <p:nvPr userDrawn="1"/>
        </p:nvPicPr>
        <p:blipFill rotWithShape="1">
          <a:blip r:embed="rId11" cstate="print">
            <a:extLst>
              <a:ext uri="{28A0092B-C50C-407E-A947-70E740481C1C}">
                <a14:useLocalDpi xmlns:a14="http://schemas.microsoft.com/office/drawing/2010/main" val="0"/>
              </a:ext>
            </a:extLst>
          </a:blip>
          <a:srcRect l="-858" t="-34027" r="-1"/>
          <a:stretch/>
        </p:blipFill>
        <p:spPr bwMode="auto">
          <a:xfrm flipV="1">
            <a:off x="-228600" y="6446834"/>
            <a:ext cx="12420600" cy="195265"/>
          </a:xfrm>
          <a:prstGeom prst="rect">
            <a:avLst/>
          </a:prstGeom>
          <a:noFill/>
          <a:ln>
            <a:noFill/>
          </a:ln>
          <a:extLst>
            <a:ext uri="{53640926-AAD7-44D8-BBD7-CCE9431645EC}">
              <a14:shadowObscured xmlns:a14="http://schemas.microsoft.com/office/drawing/2010/main"/>
            </a:ext>
          </a:extLst>
        </p:spPr>
      </p:pic>
      <p:pic>
        <p:nvPicPr>
          <p:cNvPr id="9" name="Picture 8" descr="\\FileDepot.eClient.wa.lcl\WaTech\COMM\Com_Team_Shared\Images and Logos\Logos Branding\2019 WaTech logo concepts\REVISED WaTech logo 2019\waTech_logo_2019--draft 7-3-19.png"/>
          <p:cNvPicPr/>
          <p:nvPr userDrawn="1"/>
        </p:nvPicPr>
        <p:blipFill rotWithShape="1">
          <a:blip r:embed="rId12" cstate="print">
            <a:extLst>
              <a:ext uri="{28A0092B-C50C-407E-A947-70E740481C1C}">
                <a14:useLocalDpi xmlns:a14="http://schemas.microsoft.com/office/drawing/2010/main" val="0"/>
              </a:ext>
            </a:extLst>
          </a:blip>
          <a:srcRect l="-611" t="20984" r="14216" b="18375"/>
          <a:stretch/>
        </p:blipFill>
        <p:spPr bwMode="auto">
          <a:xfrm>
            <a:off x="9944100" y="230189"/>
            <a:ext cx="1781492" cy="557464"/>
          </a:xfrm>
          <a:prstGeom prst="rect">
            <a:avLst/>
          </a:prstGeom>
          <a:noFill/>
          <a:ln>
            <a:noFill/>
          </a:ln>
          <a:extLst>
            <a:ext uri="{53640926-AAD7-44D8-BBD7-CCE9431645EC}">
              <a14:shadowObscured xmlns:a14="http://schemas.microsoft.com/office/drawing/2010/main"/>
            </a:ext>
          </a:extLst>
        </p:spPr>
      </p:pic>
      <p:pic>
        <p:nvPicPr>
          <p:cNvPr id="10" name="Picture 9"/>
          <p:cNvPicPr/>
          <p:nvPr userDrawn="1"/>
        </p:nvPicPr>
        <p:blipFill rotWithShape="1">
          <a:blip r:embed="rId11" cstate="print">
            <a:extLst>
              <a:ext uri="{28A0092B-C50C-407E-A947-70E740481C1C}">
                <a14:useLocalDpi xmlns:a14="http://schemas.microsoft.com/office/drawing/2010/main" val="0"/>
              </a:ext>
            </a:extLst>
          </a:blip>
          <a:srcRect l="11" t="-18366" r="-1"/>
          <a:stretch/>
        </p:blipFill>
        <p:spPr bwMode="auto">
          <a:xfrm rot="10800000">
            <a:off x="0" y="897507"/>
            <a:ext cx="12192000" cy="21558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71895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45359" t="-310" r="-304" b="310"/>
          <a:stretch/>
        </p:blipFill>
        <p:spPr>
          <a:xfrm>
            <a:off x="-42529" y="-51283"/>
            <a:ext cx="3890626" cy="6954253"/>
          </a:xfrm>
          <a:prstGeom prst="rect">
            <a:avLst/>
          </a:prstGeom>
        </p:spPr>
      </p:pic>
      <p:sp>
        <p:nvSpPr>
          <p:cNvPr id="2" name="Title 1"/>
          <p:cNvSpPr>
            <a:spLocks noGrp="1"/>
          </p:cNvSpPr>
          <p:nvPr>
            <p:ph type="ctrTitle"/>
          </p:nvPr>
        </p:nvSpPr>
        <p:spPr>
          <a:xfrm>
            <a:off x="3848097" y="2314723"/>
            <a:ext cx="6997111" cy="1629955"/>
          </a:xfrm>
        </p:spPr>
        <p:txBody>
          <a:bodyPr anchor="t">
            <a:normAutofit/>
          </a:bodyPr>
          <a:lstStyle/>
          <a:p>
            <a:pPr algn="l"/>
            <a:r>
              <a:rPr lang="en-US" sz="4400" dirty="0">
                <a:solidFill>
                  <a:srgbClr val="09507E"/>
                </a:solidFill>
              </a:rPr>
              <a:t>Office of Privacy &amp; Data Protection</a:t>
            </a: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19725" r="14026" b="18925"/>
          <a:stretch/>
        </p:blipFill>
        <p:spPr>
          <a:xfrm>
            <a:off x="9457059" y="5801089"/>
            <a:ext cx="2521146" cy="803413"/>
          </a:xfrm>
          <a:prstGeom prst="rect">
            <a:avLst/>
          </a:prstGeom>
        </p:spPr>
      </p:pic>
      <p:sp>
        <p:nvSpPr>
          <p:cNvPr id="9" name="Subtitle 2"/>
          <p:cNvSpPr>
            <a:spLocks noGrp="1"/>
          </p:cNvSpPr>
          <p:nvPr>
            <p:ph type="subTitle" idx="1"/>
          </p:nvPr>
        </p:nvSpPr>
        <p:spPr>
          <a:xfrm>
            <a:off x="3848097" y="3867353"/>
            <a:ext cx="8247321" cy="1727329"/>
          </a:xfrm>
        </p:spPr>
        <p:txBody>
          <a:bodyPr/>
          <a:lstStyle/>
          <a:p>
            <a:pPr algn="l"/>
            <a:r>
              <a:rPr lang="en-US" dirty="0" smtClean="0"/>
              <a:t>CIO Forum</a:t>
            </a:r>
            <a:endParaRPr lang="en-US" dirty="0"/>
          </a:p>
          <a:p>
            <a:pPr algn="l"/>
            <a:r>
              <a:rPr lang="en-US" dirty="0" smtClean="0"/>
              <a:t>June 16</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2020</a:t>
            </a:r>
          </a:p>
          <a:p>
            <a:pPr algn="l"/>
            <a:r>
              <a:rPr lang="en-US" dirty="0">
                <a:latin typeface="Arial" panose="020B0604020202020204" pitchFamily="34" charset="0"/>
                <a:cs typeface="Arial" panose="020B0604020202020204" pitchFamily="34" charset="0"/>
              </a:rPr>
              <a:t>Katy Ruckle, </a:t>
            </a:r>
            <a:r>
              <a:rPr lang="en-US" dirty="0" smtClean="0">
                <a:latin typeface="Arial" panose="020B0604020202020204" pitchFamily="34" charset="0"/>
                <a:cs typeface="Arial" panose="020B0604020202020204" pitchFamily="34" charset="0"/>
              </a:rPr>
              <a:t>State Chief </a:t>
            </a:r>
            <a:r>
              <a:rPr lang="en-US" dirty="0">
                <a:latin typeface="Arial" panose="020B0604020202020204" pitchFamily="34" charset="0"/>
                <a:cs typeface="Arial" panose="020B0604020202020204" pitchFamily="34" charset="0"/>
              </a:rPr>
              <a:t>Privacy Officer</a:t>
            </a:r>
          </a:p>
          <a:p>
            <a:pPr algn="l"/>
            <a:endParaRPr lang="en-US" dirty="0">
              <a:latin typeface="Arial" panose="020B0604020202020204" pitchFamily="34" charset="0"/>
              <a:cs typeface="Arial" panose="020B0604020202020204" pitchFamily="34" charset="0"/>
            </a:endParaRPr>
          </a:p>
        </p:txBody>
      </p:sp>
      <p:cxnSp>
        <p:nvCxnSpPr>
          <p:cNvPr id="11" name="Straight Connector 10"/>
          <p:cNvCxnSpPr/>
          <p:nvPr/>
        </p:nvCxnSpPr>
        <p:spPr>
          <a:xfrm>
            <a:off x="3992578" y="5594684"/>
            <a:ext cx="8199422" cy="1"/>
          </a:xfrm>
          <a:prstGeom prst="line">
            <a:avLst/>
          </a:prstGeom>
          <a:ln w="28575">
            <a:solidFill>
              <a:srgbClr val="09507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582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336331" y="290275"/>
            <a:ext cx="8687926" cy="745112"/>
          </a:xfrm>
        </p:spPr>
        <p:txBody>
          <a:bodyPr anchor="t">
            <a:normAutofit fontScale="90000"/>
          </a:bodyPr>
          <a:lstStyle/>
          <a:p>
            <a:pPr algn="l"/>
            <a:r>
              <a:rPr lang="en-US" sz="3600" dirty="0"/>
              <a:t>Duties of Office of Privacy and Data Protection </a:t>
            </a:r>
            <a:endParaRPr lang="en-US" sz="3600" dirty="0">
              <a:latin typeface="Arial" panose="020B0604020202020204" pitchFamily="34" charset="0"/>
              <a:cs typeface="Arial" panose="020B0604020202020204" pitchFamily="34" charset="0"/>
            </a:endParaRPr>
          </a:p>
        </p:txBody>
      </p:sp>
      <p:sp>
        <p:nvSpPr>
          <p:cNvPr id="10" name="Subtitle 2"/>
          <p:cNvSpPr>
            <a:spLocks noGrp="1"/>
          </p:cNvSpPr>
          <p:nvPr>
            <p:ph type="subTitle" idx="1"/>
          </p:nvPr>
        </p:nvSpPr>
        <p:spPr>
          <a:xfrm>
            <a:off x="557048" y="1442037"/>
            <a:ext cx="11025352" cy="4686619"/>
          </a:xfrm>
        </p:spPr>
        <p:txBody>
          <a:bodyPr>
            <a:normAutofit fontScale="92500" lnSpcReduction="20000"/>
          </a:bodyPr>
          <a:lstStyle/>
          <a:p>
            <a:pPr marL="342900" indent="-342900" algn="l">
              <a:lnSpc>
                <a:spcPct val="124000"/>
              </a:lnSpc>
              <a:spcBef>
                <a:spcPts val="0"/>
              </a:spcBef>
              <a:spcAft>
                <a:spcPts val="1200"/>
              </a:spcAft>
              <a:buFont typeface="Wingdings" panose="05000000000000000000" pitchFamily="2" charset="2"/>
              <a:buChar char="§"/>
            </a:pPr>
            <a:r>
              <a:rPr lang="en-US" dirty="0"/>
              <a:t>RCW 43.105.369</a:t>
            </a:r>
          </a:p>
          <a:p>
            <a:pPr marL="342900" indent="-342900" algn="l">
              <a:lnSpc>
                <a:spcPct val="124000"/>
              </a:lnSpc>
              <a:spcBef>
                <a:spcPts val="0"/>
              </a:spcBef>
              <a:spcAft>
                <a:spcPts val="1200"/>
              </a:spcAft>
              <a:buFont typeface="Wingdings" panose="05000000000000000000" pitchFamily="2" charset="2"/>
              <a:buChar char="§"/>
            </a:pPr>
            <a:r>
              <a:rPr lang="en-US" dirty="0"/>
              <a:t>Serve as a central point-of-contact for state agencies on policy matters involving data privacy and data protection.</a:t>
            </a:r>
          </a:p>
          <a:p>
            <a:pPr marL="342900" indent="-342900" algn="l">
              <a:lnSpc>
                <a:spcPct val="124000"/>
              </a:lnSpc>
              <a:spcBef>
                <a:spcPts val="0"/>
              </a:spcBef>
              <a:spcAft>
                <a:spcPts val="1200"/>
              </a:spcAft>
              <a:buFont typeface="Wingdings" panose="05000000000000000000" pitchFamily="2" charset="2"/>
              <a:buChar char="§"/>
            </a:pPr>
            <a:r>
              <a:rPr lang="en-US" dirty="0"/>
              <a:t>Serve as a resource to local governments and the public on data privacy and protection concerns.</a:t>
            </a:r>
          </a:p>
          <a:p>
            <a:pPr marL="342900" indent="-342900" algn="l">
              <a:lnSpc>
                <a:spcPct val="124000"/>
              </a:lnSpc>
              <a:spcBef>
                <a:spcPts val="0"/>
              </a:spcBef>
              <a:spcAft>
                <a:spcPts val="1200"/>
              </a:spcAft>
              <a:buFont typeface="Wingdings" panose="05000000000000000000" pitchFamily="2" charset="2"/>
              <a:buChar char="§"/>
            </a:pPr>
            <a:r>
              <a:rPr lang="en-US" dirty="0"/>
              <a:t>Conduct an annual privacy </a:t>
            </a:r>
            <a:r>
              <a:rPr lang="en-US" dirty="0" smtClean="0"/>
              <a:t>review of state agencies.</a:t>
            </a:r>
            <a:endParaRPr lang="en-US" dirty="0"/>
          </a:p>
          <a:p>
            <a:pPr marL="342900" indent="-342900" algn="l">
              <a:lnSpc>
                <a:spcPct val="124000"/>
              </a:lnSpc>
              <a:spcBef>
                <a:spcPts val="0"/>
              </a:spcBef>
              <a:spcAft>
                <a:spcPts val="1200"/>
              </a:spcAft>
              <a:buFont typeface="Wingdings" panose="05000000000000000000" pitchFamily="2" charset="2"/>
              <a:buChar char="§"/>
            </a:pPr>
            <a:r>
              <a:rPr lang="en-US" dirty="0"/>
              <a:t>Conduct an annual privacy training for state agencies and employees.</a:t>
            </a:r>
          </a:p>
          <a:p>
            <a:pPr marL="342900" indent="-342900" algn="l">
              <a:lnSpc>
                <a:spcPct val="124000"/>
              </a:lnSpc>
              <a:spcBef>
                <a:spcPts val="0"/>
              </a:spcBef>
              <a:spcAft>
                <a:spcPts val="1200"/>
              </a:spcAft>
              <a:buFont typeface="Wingdings" panose="05000000000000000000" pitchFamily="2" charset="2"/>
              <a:buChar char="§"/>
            </a:pPr>
            <a:r>
              <a:rPr lang="en-US" dirty="0"/>
              <a:t>Articulate privacy principles and best practices.</a:t>
            </a:r>
          </a:p>
          <a:p>
            <a:pPr marL="342900" indent="-342900" algn="l">
              <a:lnSpc>
                <a:spcPct val="124000"/>
              </a:lnSpc>
              <a:spcBef>
                <a:spcPts val="0"/>
              </a:spcBef>
              <a:spcAft>
                <a:spcPts val="1200"/>
              </a:spcAft>
              <a:buFont typeface="Wingdings" panose="05000000000000000000" pitchFamily="2" charset="2"/>
              <a:buChar char="§"/>
            </a:pPr>
            <a:r>
              <a:rPr lang="en-US" dirty="0"/>
              <a:t>Coordinate data protection in cooperation with state agencies.</a:t>
            </a:r>
          </a:p>
          <a:p>
            <a:pPr marL="342900" indent="-342900" algn="l">
              <a:lnSpc>
                <a:spcPct val="124000"/>
              </a:lnSpc>
              <a:spcBef>
                <a:spcPts val="0"/>
              </a:spcBef>
              <a:spcAft>
                <a:spcPts val="1200"/>
              </a:spcAft>
              <a:buFont typeface="Wingdings" panose="05000000000000000000" pitchFamily="2" charset="2"/>
              <a:buChar char="§"/>
            </a:pPr>
            <a:r>
              <a:rPr lang="en-US" dirty="0"/>
              <a:t>Review of major state agency projects involving PII.</a:t>
            </a:r>
          </a:p>
        </p:txBody>
      </p:sp>
      <p:sp>
        <p:nvSpPr>
          <p:cNvPr id="17" name="TextBox 16"/>
          <p:cNvSpPr txBox="1"/>
          <p:nvPr/>
        </p:nvSpPr>
        <p:spPr>
          <a:xfrm>
            <a:off x="115614" y="6432328"/>
            <a:ext cx="441434" cy="307777"/>
          </a:xfrm>
          <a:prstGeom prst="rect">
            <a:avLst/>
          </a:prstGeom>
          <a:noFill/>
        </p:spPr>
        <p:txBody>
          <a:bodyPr wrap="square" rtlCol="0">
            <a:spAutoFit/>
          </a:bodyPr>
          <a:lstStyle/>
          <a:p>
            <a:fld id="{508655E4-BEF4-492F-830C-DFA515BF2053}" type="slidenum">
              <a:rPr lang="en-US" sz="1400" smtClean="0">
                <a:latin typeface="Arial" panose="020B0604020202020204" pitchFamily="34" charset="0"/>
                <a:cs typeface="Arial" panose="020B0604020202020204" pitchFamily="34" charset="0"/>
              </a:rPr>
              <a:t>2</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440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336331" y="290275"/>
            <a:ext cx="8687926" cy="745112"/>
          </a:xfrm>
        </p:spPr>
        <p:txBody>
          <a:bodyPr anchor="t">
            <a:normAutofit fontScale="90000"/>
          </a:bodyPr>
          <a:lstStyle/>
          <a:p>
            <a:pPr algn="l"/>
            <a:r>
              <a:rPr lang="en-US" sz="3600" dirty="0"/>
              <a:t>Duties of Office of Privacy and Data Protection </a:t>
            </a:r>
            <a:endParaRPr lang="en-US" sz="3600" dirty="0">
              <a:latin typeface="Arial" panose="020B0604020202020204" pitchFamily="34" charset="0"/>
              <a:cs typeface="Arial" panose="020B0604020202020204" pitchFamily="34" charset="0"/>
            </a:endParaRPr>
          </a:p>
        </p:txBody>
      </p:sp>
      <p:sp>
        <p:nvSpPr>
          <p:cNvPr id="10" name="Subtitle 2"/>
          <p:cNvSpPr>
            <a:spLocks noGrp="1"/>
          </p:cNvSpPr>
          <p:nvPr>
            <p:ph type="subTitle" idx="1"/>
          </p:nvPr>
        </p:nvSpPr>
        <p:spPr>
          <a:xfrm>
            <a:off x="557048" y="1442037"/>
            <a:ext cx="11025352" cy="4686619"/>
          </a:xfrm>
        </p:spPr>
        <p:txBody>
          <a:bodyPr>
            <a:normAutofit fontScale="92500" lnSpcReduction="10000"/>
          </a:bodyPr>
          <a:lstStyle/>
          <a:p>
            <a:pPr marL="342900" indent="-342900" algn="l">
              <a:lnSpc>
                <a:spcPct val="124000"/>
              </a:lnSpc>
              <a:spcBef>
                <a:spcPts val="0"/>
              </a:spcBef>
              <a:spcAft>
                <a:spcPts val="1200"/>
              </a:spcAft>
              <a:buFont typeface="Wingdings" panose="05000000000000000000" pitchFamily="2" charset="2"/>
              <a:buChar char="§"/>
            </a:pPr>
            <a:r>
              <a:rPr lang="en-US" dirty="0"/>
              <a:t>Promote best practices for the collection and storage of PII.</a:t>
            </a:r>
          </a:p>
          <a:p>
            <a:pPr marL="342900" indent="-342900" algn="l">
              <a:lnSpc>
                <a:spcPct val="124000"/>
              </a:lnSpc>
              <a:spcBef>
                <a:spcPts val="0"/>
              </a:spcBef>
              <a:spcAft>
                <a:spcPts val="1200"/>
              </a:spcAft>
              <a:buFont typeface="Wingdings" panose="05000000000000000000" pitchFamily="2" charset="2"/>
              <a:buChar char="§"/>
            </a:pPr>
            <a:r>
              <a:rPr lang="en-US" dirty="0"/>
              <a:t>Educating consumers about the use of PII on mobile and digital networks.</a:t>
            </a:r>
          </a:p>
          <a:p>
            <a:pPr marL="342900" indent="-342900" algn="l">
              <a:lnSpc>
                <a:spcPct val="124000"/>
              </a:lnSpc>
              <a:spcBef>
                <a:spcPts val="0"/>
              </a:spcBef>
              <a:spcAft>
                <a:spcPts val="1200"/>
              </a:spcAft>
              <a:buFont typeface="Wingdings" panose="05000000000000000000" pitchFamily="2" charset="2"/>
              <a:buChar char="§"/>
            </a:pPr>
            <a:r>
              <a:rPr lang="en-US" dirty="0"/>
              <a:t>Submit to the legislature a report every four years measuring:</a:t>
            </a:r>
          </a:p>
          <a:p>
            <a:pPr marL="800100" lvl="1" indent="-342900" algn="l">
              <a:lnSpc>
                <a:spcPct val="124000"/>
              </a:lnSpc>
              <a:spcBef>
                <a:spcPts val="0"/>
              </a:spcBef>
              <a:spcAft>
                <a:spcPts val="1200"/>
              </a:spcAft>
              <a:buFont typeface="Wingdings" panose="05000000000000000000" pitchFamily="2" charset="2"/>
              <a:buChar char="§"/>
            </a:pPr>
            <a:r>
              <a:rPr lang="en-US" sz="2400" dirty="0"/>
              <a:t>Number of state agencies and employees who participated in the annual privacy training;</a:t>
            </a:r>
          </a:p>
          <a:p>
            <a:pPr marL="800100" lvl="1" indent="-342900" algn="l">
              <a:lnSpc>
                <a:spcPct val="124000"/>
              </a:lnSpc>
              <a:spcBef>
                <a:spcPts val="0"/>
              </a:spcBef>
              <a:spcAft>
                <a:spcPts val="1200"/>
              </a:spcAft>
              <a:buFont typeface="Wingdings" panose="05000000000000000000" pitchFamily="2" charset="2"/>
              <a:buChar char="§"/>
            </a:pPr>
            <a:r>
              <a:rPr lang="en-US" sz="2400" dirty="0"/>
              <a:t>Coordination with experts in the fields of data privacy, data protection, and access equity;</a:t>
            </a:r>
          </a:p>
          <a:p>
            <a:pPr marL="800100" lvl="1" indent="-342900" algn="l">
              <a:lnSpc>
                <a:spcPct val="124000"/>
              </a:lnSpc>
              <a:spcBef>
                <a:spcPts val="0"/>
              </a:spcBef>
              <a:spcAft>
                <a:spcPts val="1200"/>
              </a:spcAft>
              <a:buFont typeface="Wingdings" panose="05000000000000000000" pitchFamily="2" charset="2"/>
              <a:buChar char="§"/>
            </a:pPr>
            <a:r>
              <a:rPr lang="en-US" sz="2400" dirty="0"/>
              <a:t>Implementation of data protection measures by state agencies; and</a:t>
            </a:r>
          </a:p>
          <a:p>
            <a:pPr marL="800100" lvl="1" indent="-342900" algn="l">
              <a:lnSpc>
                <a:spcPct val="124000"/>
              </a:lnSpc>
              <a:spcBef>
                <a:spcPts val="0"/>
              </a:spcBef>
              <a:spcAft>
                <a:spcPts val="1200"/>
              </a:spcAft>
              <a:buFont typeface="Wingdings" panose="05000000000000000000" pitchFamily="2" charset="2"/>
              <a:buChar char="§"/>
            </a:pPr>
            <a:r>
              <a:rPr lang="en-US" sz="2400" dirty="0"/>
              <a:t>A report on consumer education efforts.</a:t>
            </a:r>
          </a:p>
        </p:txBody>
      </p:sp>
      <p:sp>
        <p:nvSpPr>
          <p:cNvPr id="17" name="TextBox 16"/>
          <p:cNvSpPr txBox="1"/>
          <p:nvPr/>
        </p:nvSpPr>
        <p:spPr>
          <a:xfrm>
            <a:off x="115614" y="6432328"/>
            <a:ext cx="441434" cy="307777"/>
          </a:xfrm>
          <a:prstGeom prst="rect">
            <a:avLst/>
          </a:prstGeom>
          <a:noFill/>
        </p:spPr>
        <p:txBody>
          <a:bodyPr wrap="square" rtlCol="0">
            <a:spAutoFit/>
          </a:bodyPr>
          <a:lstStyle/>
          <a:p>
            <a:fld id="{508655E4-BEF4-492F-830C-DFA515BF2053}" type="slidenum">
              <a:rPr lang="en-US" sz="1400" smtClean="0">
                <a:latin typeface="Arial" panose="020B0604020202020204" pitchFamily="34" charset="0"/>
                <a:cs typeface="Arial" panose="020B0604020202020204" pitchFamily="34" charset="0"/>
              </a:rPr>
              <a:t>3</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556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Developing a decision package for 21-23 to fund FTEs for the Office of Privacy and Data Protection which includes support for the areas required by statute:</a:t>
            </a:r>
          </a:p>
          <a:p>
            <a:pPr lvl="1"/>
            <a:r>
              <a:rPr lang="en-US" dirty="0" smtClean="0"/>
              <a:t>State agencies</a:t>
            </a:r>
          </a:p>
          <a:p>
            <a:pPr lvl="1"/>
            <a:r>
              <a:rPr lang="en-US" dirty="0" smtClean="0"/>
              <a:t>Local Governments</a:t>
            </a:r>
          </a:p>
          <a:p>
            <a:pPr lvl="1"/>
            <a:r>
              <a:rPr lang="en-US" dirty="0" smtClean="0"/>
              <a:t>Consumers</a:t>
            </a:r>
          </a:p>
          <a:p>
            <a:pPr lvl="1"/>
            <a:r>
              <a:rPr lang="en-US" dirty="0" smtClean="0"/>
              <a:t>Open data</a:t>
            </a:r>
          </a:p>
          <a:p>
            <a:endParaRPr lang="en-US" dirty="0"/>
          </a:p>
        </p:txBody>
      </p:sp>
    </p:spTree>
    <p:extLst>
      <p:ext uri="{BB962C8B-B14F-4D97-AF65-F5344CB8AC3E}">
        <p14:creationId xmlns:p14="http://schemas.microsoft.com/office/powerpoint/2010/main" val="1800526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336331" y="290275"/>
            <a:ext cx="8687926" cy="745112"/>
          </a:xfrm>
        </p:spPr>
        <p:txBody>
          <a:bodyPr anchor="t">
            <a:normAutofit/>
          </a:bodyPr>
          <a:lstStyle/>
          <a:p>
            <a:pPr algn="l"/>
            <a:r>
              <a:rPr lang="en-US" sz="3600" dirty="0"/>
              <a:t>Next steps</a:t>
            </a:r>
            <a:endParaRPr lang="en-US" sz="3600" dirty="0">
              <a:latin typeface="Arial" panose="020B0604020202020204" pitchFamily="34" charset="0"/>
              <a:cs typeface="Arial" panose="020B0604020202020204" pitchFamily="34" charset="0"/>
            </a:endParaRPr>
          </a:p>
        </p:txBody>
      </p:sp>
      <p:sp>
        <p:nvSpPr>
          <p:cNvPr id="10" name="Subtitle 2"/>
          <p:cNvSpPr>
            <a:spLocks noGrp="1"/>
          </p:cNvSpPr>
          <p:nvPr>
            <p:ph type="subTitle" idx="1"/>
          </p:nvPr>
        </p:nvSpPr>
        <p:spPr>
          <a:xfrm>
            <a:off x="557048" y="1442037"/>
            <a:ext cx="11025352" cy="4686619"/>
          </a:xfrm>
        </p:spPr>
        <p:txBody>
          <a:bodyPr>
            <a:normAutofit/>
          </a:bodyPr>
          <a:lstStyle/>
          <a:p>
            <a:pPr marL="342900" indent="-342900" algn="l">
              <a:lnSpc>
                <a:spcPct val="114000"/>
              </a:lnSpc>
              <a:spcBef>
                <a:spcPts val="0"/>
              </a:spcBef>
              <a:spcAft>
                <a:spcPts val="1200"/>
              </a:spcAft>
              <a:buFont typeface="Wingdings" panose="05000000000000000000" pitchFamily="2" charset="2"/>
              <a:buChar char="§"/>
            </a:pPr>
            <a:r>
              <a:rPr lang="en-US" sz="2800" dirty="0"/>
              <a:t>Assist agencies without a privacy program with developing one.</a:t>
            </a:r>
          </a:p>
          <a:p>
            <a:pPr marL="342900" indent="-342900" algn="l">
              <a:lnSpc>
                <a:spcPct val="114000"/>
              </a:lnSpc>
              <a:spcBef>
                <a:spcPts val="0"/>
              </a:spcBef>
              <a:spcAft>
                <a:spcPts val="1200"/>
              </a:spcAft>
              <a:buFont typeface="Wingdings" panose="05000000000000000000" pitchFamily="2" charset="2"/>
              <a:buChar char="§"/>
            </a:pPr>
            <a:r>
              <a:rPr lang="en-US" sz="2800" dirty="0"/>
              <a:t>Work with agencies with privacy programs to review what they have and what may be needed</a:t>
            </a:r>
            <a:r>
              <a:rPr lang="en-US" sz="2800" dirty="0" smtClean="0"/>
              <a:t>.</a:t>
            </a:r>
          </a:p>
          <a:p>
            <a:pPr marL="342900" indent="-342900" algn="l">
              <a:lnSpc>
                <a:spcPct val="114000"/>
              </a:lnSpc>
              <a:spcBef>
                <a:spcPts val="0"/>
              </a:spcBef>
              <a:spcAft>
                <a:spcPts val="1200"/>
              </a:spcAft>
              <a:buFont typeface="Wingdings" panose="05000000000000000000" pitchFamily="2" charset="2"/>
              <a:buChar char="§"/>
            </a:pPr>
            <a:r>
              <a:rPr lang="en-US" sz="2800" dirty="0" smtClean="0"/>
              <a:t>Articulate privacy principles for state agencies – draft to be discussed in July 2020 State Agency Privacy </a:t>
            </a:r>
            <a:r>
              <a:rPr lang="en-US" sz="2800" dirty="0" smtClean="0"/>
              <a:t>Forum.</a:t>
            </a:r>
            <a:endParaRPr lang="en-US" sz="2800" dirty="0"/>
          </a:p>
          <a:p>
            <a:pPr marL="342900" indent="-342900" algn="l">
              <a:lnSpc>
                <a:spcPct val="114000"/>
              </a:lnSpc>
              <a:spcBef>
                <a:spcPts val="0"/>
              </a:spcBef>
              <a:spcAft>
                <a:spcPts val="1200"/>
              </a:spcAft>
              <a:buFont typeface="Wingdings" panose="05000000000000000000" pitchFamily="2" charset="2"/>
              <a:buChar char="§"/>
            </a:pPr>
            <a:r>
              <a:rPr lang="en-US" sz="2800" dirty="0"/>
              <a:t>Implement privacy training</a:t>
            </a:r>
            <a:r>
              <a:rPr lang="en-US" sz="2800" dirty="0" smtClean="0"/>
              <a:t>.</a:t>
            </a:r>
          </a:p>
          <a:p>
            <a:pPr marL="800100" lvl="1" indent="-342900" algn="l">
              <a:buFont typeface="Arial" panose="020B0604020202020204" pitchFamily="34" charset="0"/>
              <a:buChar char="•"/>
            </a:pPr>
            <a:r>
              <a:rPr lang="en-US" dirty="0"/>
              <a:t>April 2020 – Data </a:t>
            </a:r>
            <a:r>
              <a:rPr lang="en-US" dirty="0" smtClean="0"/>
              <a:t>breach law</a:t>
            </a:r>
            <a:endParaRPr lang="en-US" dirty="0"/>
          </a:p>
          <a:p>
            <a:pPr marL="800100" lvl="1" indent="-342900" algn="l">
              <a:buFont typeface="Arial" panose="020B0604020202020204" pitchFamily="34" charset="0"/>
              <a:buChar char="•"/>
            </a:pPr>
            <a:r>
              <a:rPr lang="en-US" dirty="0"/>
              <a:t>May 2020 – Facial Recognition</a:t>
            </a:r>
          </a:p>
          <a:p>
            <a:pPr marL="800100" lvl="1" indent="-342900" algn="l">
              <a:buFont typeface="Arial" panose="020B0604020202020204" pitchFamily="34" charset="0"/>
              <a:buChar char="•"/>
            </a:pPr>
            <a:r>
              <a:rPr lang="en-US" dirty="0"/>
              <a:t>June 2020 – Contact Tracing</a:t>
            </a:r>
          </a:p>
          <a:p>
            <a:pPr marL="1257300" lvl="2" indent="-342900" algn="l">
              <a:lnSpc>
                <a:spcPct val="114000"/>
              </a:lnSpc>
              <a:spcBef>
                <a:spcPts val="0"/>
              </a:spcBef>
              <a:spcAft>
                <a:spcPts val="1200"/>
              </a:spcAft>
              <a:buFont typeface="Wingdings" panose="05000000000000000000" pitchFamily="2" charset="2"/>
              <a:buChar char="§"/>
            </a:pPr>
            <a:endParaRPr lang="en-US" sz="2200" dirty="0" smtClean="0"/>
          </a:p>
          <a:p>
            <a:pPr marL="342900" indent="-342900" algn="l">
              <a:lnSpc>
                <a:spcPct val="114000"/>
              </a:lnSpc>
              <a:spcBef>
                <a:spcPts val="0"/>
              </a:spcBef>
              <a:spcAft>
                <a:spcPts val="1200"/>
              </a:spcAft>
              <a:buFont typeface="Wingdings" panose="05000000000000000000" pitchFamily="2" charset="2"/>
              <a:buChar char="§"/>
            </a:pPr>
            <a:endParaRPr lang="en-US" sz="2800" dirty="0"/>
          </a:p>
        </p:txBody>
      </p:sp>
      <p:sp>
        <p:nvSpPr>
          <p:cNvPr id="17" name="TextBox 16"/>
          <p:cNvSpPr txBox="1"/>
          <p:nvPr/>
        </p:nvSpPr>
        <p:spPr>
          <a:xfrm>
            <a:off x="115614" y="6432328"/>
            <a:ext cx="441434" cy="307777"/>
          </a:xfrm>
          <a:prstGeom prst="rect">
            <a:avLst/>
          </a:prstGeom>
          <a:noFill/>
        </p:spPr>
        <p:txBody>
          <a:bodyPr wrap="square" rtlCol="0">
            <a:spAutoFit/>
          </a:bodyPr>
          <a:lstStyle/>
          <a:p>
            <a:fld id="{508655E4-BEF4-492F-830C-DFA515BF2053}" type="slidenum">
              <a:rPr lang="en-US" sz="1400" smtClean="0">
                <a:latin typeface="Arial" panose="020B0604020202020204" pitchFamily="34" charset="0"/>
                <a:cs typeface="Arial" panose="020B0604020202020204" pitchFamily="34" charset="0"/>
              </a:rPr>
              <a:t>5</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952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583324" y="1776549"/>
            <a:ext cx="11025352" cy="4077787"/>
          </a:xfrm>
        </p:spPr>
        <p:txBody>
          <a:bodyPr>
            <a:normAutofit/>
          </a:bodyPr>
          <a:lstStyle/>
          <a:p>
            <a:pPr>
              <a:lnSpc>
                <a:spcPct val="114000"/>
              </a:lnSpc>
              <a:spcBef>
                <a:spcPts val="0"/>
              </a:spcBef>
              <a:spcAft>
                <a:spcPts val="1200"/>
              </a:spcAft>
            </a:pPr>
            <a:r>
              <a:rPr lang="en-US" sz="6000" dirty="0"/>
              <a:t>Thank you</a:t>
            </a:r>
          </a:p>
          <a:p>
            <a:pPr>
              <a:lnSpc>
                <a:spcPct val="114000"/>
              </a:lnSpc>
              <a:spcBef>
                <a:spcPts val="0"/>
              </a:spcBef>
              <a:spcAft>
                <a:spcPts val="1200"/>
              </a:spcAft>
            </a:pPr>
            <a:endParaRPr lang="en-US" sz="6000" dirty="0"/>
          </a:p>
          <a:p>
            <a:pPr>
              <a:lnSpc>
                <a:spcPct val="114000"/>
              </a:lnSpc>
              <a:spcBef>
                <a:spcPts val="0"/>
              </a:spcBef>
              <a:spcAft>
                <a:spcPts val="1200"/>
              </a:spcAft>
            </a:pPr>
            <a:r>
              <a:rPr lang="en-US" sz="6000" dirty="0"/>
              <a:t>Questions?</a:t>
            </a:r>
            <a:endParaRPr lang="en-US" sz="2400" dirty="0"/>
          </a:p>
        </p:txBody>
      </p:sp>
      <p:sp>
        <p:nvSpPr>
          <p:cNvPr id="17" name="TextBox 16"/>
          <p:cNvSpPr txBox="1"/>
          <p:nvPr/>
        </p:nvSpPr>
        <p:spPr>
          <a:xfrm>
            <a:off x="115614" y="6432328"/>
            <a:ext cx="441434" cy="307777"/>
          </a:xfrm>
          <a:prstGeom prst="rect">
            <a:avLst/>
          </a:prstGeom>
          <a:noFill/>
        </p:spPr>
        <p:txBody>
          <a:bodyPr wrap="square" rtlCol="0">
            <a:spAutoFit/>
          </a:bodyPr>
          <a:lstStyle/>
          <a:p>
            <a:fld id="{508655E4-BEF4-492F-830C-DFA515BF2053}" type="slidenum">
              <a:rPr lang="en-US" sz="1400" smtClean="0">
                <a:latin typeface="Arial" panose="020B0604020202020204" pitchFamily="34" charset="0"/>
                <a:cs typeface="Arial" panose="020B0604020202020204" pitchFamily="34" charset="0"/>
              </a:rPr>
              <a:t>6</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622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776AC193439149A1AF623F9E5B26D0" ma:contentTypeVersion="11" ma:contentTypeDescription="Create a new document." ma:contentTypeScope="" ma:versionID="656f766c22cc6849f672405975889929">
  <xsd:schema xmlns:xsd="http://www.w3.org/2001/XMLSchema" xmlns:xs="http://www.w3.org/2001/XMLSchema" xmlns:p="http://schemas.microsoft.com/office/2006/metadata/properties" xmlns:ns3="633fb8e9-d6aa-4885-abd4-d543a35f4c36" xmlns:ns4="d2284a16-75aa-4bc7-961b-a6c19bb0902c" targetNamespace="http://schemas.microsoft.com/office/2006/metadata/properties" ma:root="true" ma:fieldsID="99de0f3c0972b852841b3b3bb41acc31" ns3:_="" ns4:_="">
    <xsd:import namespace="633fb8e9-d6aa-4885-abd4-d543a35f4c36"/>
    <xsd:import namespace="d2284a16-75aa-4bc7-961b-a6c19bb0902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3fb8e9-d6aa-4885-abd4-d543a35f4c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284a16-75aa-4bc7-961b-a6c19bb0902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883592-76B8-47FD-8F4E-6ECEA41D6155}">
  <ds:schemaRefs>
    <ds:schemaRef ds:uri="633fb8e9-d6aa-4885-abd4-d543a35f4c36"/>
    <ds:schemaRef ds:uri="http://schemas.microsoft.com/office/2006/metadata/properties"/>
    <ds:schemaRef ds:uri="http://schemas.openxmlformats.org/package/2006/metadata/core-properties"/>
    <ds:schemaRef ds:uri="http://purl.org/dc/dcmitype/"/>
    <ds:schemaRef ds:uri="http://schemas.microsoft.com/office/2006/documentManagement/types"/>
    <ds:schemaRef ds:uri="d2284a16-75aa-4bc7-961b-a6c19bb0902c"/>
    <ds:schemaRef ds:uri="http://purl.org/dc/elements/1.1/"/>
    <ds:schemaRef ds:uri="http://schemas.microsoft.com/office/infopath/2007/PartnerControls"/>
    <ds:schemaRef ds:uri="http://purl.org/dc/terms/"/>
    <ds:schemaRef ds:uri="http://www.w3.org/XML/1998/namespace"/>
  </ds:schemaRefs>
</ds:datastoreItem>
</file>

<file path=customXml/itemProps2.xml><?xml version="1.0" encoding="utf-8"?>
<ds:datastoreItem xmlns:ds="http://schemas.openxmlformats.org/officeDocument/2006/customXml" ds:itemID="{2296738A-5FAB-4D2B-9191-921B02EED2FC}">
  <ds:schemaRefs>
    <ds:schemaRef ds:uri="http://schemas.microsoft.com/sharepoint/v3/contenttype/forms"/>
  </ds:schemaRefs>
</ds:datastoreItem>
</file>

<file path=customXml/itemProps3.xml><?xml version="1.0" encoding="utf-8"?>
<ds:datastoreItem xmlns:ds="http://schemas.openxmlformats.org/officeDocument/2006/customXml" ds:itemID="{B58FD6BE-0B18-4123-B41D-6B65C9001C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3fb8e9-d6aa-4885-abd4-d543a35f4c36"/>
    <ds:schemaRef ds:uri="d2284a16-75aa-4bc7-961b-a6c19bb090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1912</TotalTime>
  <Words>490</Words>
  <Application>Microsoft Office PowerPoint</Application>
  <PresentationFormat>Widescreen</PresentationFormat>
  <Paragraphs>52</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Office of Privacy &amp; Data Protection</vt:lpstr>
      <vt:lpstr>Duties of Office of Privacy and Data Protection </vt:lpstr>
      <vt:lpstr>Duties of Office of Privacy and Data Protection </vt:lpstr>
      <vt:lpstr>Next steps</vt:lpstr>
      <vt:lpstr>Next steps</vt:lpstr>
      <vt:lpstr>PowerPoint Presentation</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Britton, Chris (WaTech)</dc:creator>
  <cp:lastModifiedBy>Ruckle, Kathryn (OCIO)</cp:lastModifiedBy>
  <cp:revision>50</cp:revision>
  <dcterms:created xsi:type="dcterms:W3CDTF">2019-08-07T17:27:22Z</dcterms:created>
  <dcterms:modified xsi:type="dcterms:W3CDTF">2020-06-17T17:18:19Z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ca01fde-698d-412d-8f4a-985193e47ec2_Enabled">
    <vt:lpwstr>True</vt:lpwstr>
  </property>
  <property fmtid="{D5CDD505-2E9C-101B-9397-08002B2CF9AE}" pid="3" name="MSIP_Label_5ca01fde-698d-412d-8f4a-985193e47ec2_SiteId">
    <vt:lpwstr>11d0e217-264e-400a-8ba0-57dcc127d72d</vt:lpwstr>
  </property>
  <property fmtid="{D5CDD505-2E9C-101B-9397-08002B2CF9AE}" pid="4" name="MSIP_Label_5ca01fde-698d-412d-8f4a-985193e47ec2_Owner">
    <vt:lpwstr>vickie.sheehan@watech.wa.gov</vt:lpwstr>
  </property>
  <property fmtid="{D5CDD505-2E9C-101B-9397-08002B2CF9AE}" pid="5" name="MSIP_Label_5ca01fde-698d-412d-8f4a-985193e47ec2_SetDate">
    <vt:lpwstr>2020-01-13T19:18:05.3701272Z</vt:lpwstr>
  </property>
  <property fmtid="{D5CDD505-2E9C-101B-9397-08002B2CF9AE}" pid="6" name="MSIP_Label_5ca01fde-698d-412d-8f4a-985193e47ec2_Name">
    <vt:lpwstr>Public</vt:lpwstr>
  </property>
  <property fmtid="{D5CDD505-2E9C-101B-9397-08002B2CF9AE}" pid="7" name="MSIP_Label_5ca01fde-698d-412d-8f4a-985193e47ec2_Application">
    <vt:lpwstr>Microsoft Azure Information Protection</vt:lpwstr>
  </property>
  <property fmtid="{D5CDD505-2E9C-101B-9397-08002B2CF9AE}" pid="8" name="MSIP_Label_5ca01fde-698d-412d-8f4a-985193e47ec2_ActionId">
    <vt:lpwstr>4cd5adc0-cc43-465f-8a0f-5edd8f5f556d</vt:lpwstr>
  </property>
  <property fmtid="{D5CDD505-2E9C-101B-9397-08002B2CF9AE}" pid="9" name="MSIP_Label_5ca01fde-698d-412d-8f4a-985193e47ec2_Extended_MSFT_Method">
    <vt:lpwstr>Automatic</vt:lpwstr>
  </property>
  <property fmtid="{D5CDD505-2E9C-101B-9397-08002B2CF9AE}" pid="10" name="Sensitivity">
    <vt:lpwstr>Public</vt:lpwstr>
  </property>
  <property fmtid="{D5CDD505-2E9C-101B-9397-08002B2CF9AE}" pid="11" name="ContentTypeId">
    <vt:lpwstr>0x010100E7776AC193439149A1AF623F9E5B26D0</vt:lpwstr>
  </property>
</Properties>
</file>