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64" r:id="rId3"/>
    <p:sldId id="260" r:id="rId4"/>
    <p:sldId id="265" r:id="rId5"/>
    <p:sldId id="267" r:id="rId6"/>
    <p:sldId id="270" r:id="rId7"/>
    <p:sldId id="276" r:id="rId8"/>
    <p:sldId id="288" r:id="rId9"/>
    <p:sldId id="289" r:id="rId10"/>
    <p:sldId id="290" r:id="rId11"/>
    <p:sldId id="266" r:id="rId12"/>
    <p:sldId id="268" r:id="rId13"/>
    <p:sldId id="269" r:id="rId14"/>
    <p:sldId id="272" r:id="rId15"/>
    <p:sldId id="274" r:id="rId16"/>
    <p:sldId id="275" r:id="rId17"/>
    <p:sldId id="273" r:id="rId18"/>
    <p:sldId id="277" r:id="rId19"/>
    <p:sldId id="278" r:id="rId20"/>
    <p:sldId id="285" r:id="rId21"/>
    <p:sldId id="271" r:id="rId22"/>
    <p:sldId id="279" r:id="rId23"/>
    <p:sldId id="281" r:id="rId24"/>
    <p:sldId id="282" r:id="rId25"/>
    <p:sldId id="284" r:id="rId26"/>
    <p:sldId id="280" r:id="rId27"/>
    <p:sldId id="286" r:id="rId28"/>
    <p:sldId id="287"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58" autoAdjust="0"/>
  </p:normalViewPr>
  <p:slideViewPr>
    <p:cSldViewPr snapToGrid="0">
      <p:cViewPr varScale="1">
        <p:scale>
          <a:sx n="106" d="100"/>
          <a:sy n="106" d="100"/>
        </p:scale>
        <p:origin x="708"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vs Azure vs AWS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Charts!$M$30</c:f>
              <c:strCache>
                <c:ptCount val="1"/>
                <c:pt idx="0">
                  <c:v>Us</c:v>
                </c:pt>
              </c:strCache>
            </c:strRef>
          </c:tx>
          <c:spPr>
            <a:solidFill>
              <a:schemeClr val="accent1"/>
            </a:solidFill>
            <a:ln>
              <a:noFill/>
            </a:ln>
            <a:effectLst/>
          </c:spPr>
          <c:invertIfNegative val="0"/>
          <c:cat>
            <c:numRef>
              <c:f>Charts!$L$31:$L$50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Charts!$M$31:$M$50</c:f>
              <c:numCache>
                <c:formatCode>_("$"* #,##0.00_);_("$"* \(#,##0.00\);_("$"* "-"??_);_(@_)</c:formatCode>
                <c:ptCount val="20"/>
                <c:pt idx="0">
                  <c:v>264</c:v>
                </c:pt>
                <c:pt idx="1">
                  <c:v>84</c:v>
                </c:pt>
                <c:pt idx="2">
                  <c:v>253</c:v>
                </c:pt>
                <c:pt idx="3">
                  <c:v>217</c:v>
                </c:pt>
                <c:pt idx="4">
                  <c:v>196</c:v>
                </c:pt>
                <c:pt idx="5">
                  <c:v>209</c:v>
                </c:pt>
                <c:pt idx="6">
                  <c:v>383</c:v>
                </c:pt>
                <c:pt idx="7">
                  <c:v>90</c:v>
                </c:pt>
                <c:pt idx="8">
                  <c:v>83</c:v>
                </c:pt>
                <c:pt idx="9">
                  <c:v>83</c:v>
                </c:pt>
                <c:pt idx="10">
                  <c:v>291</c:v>
                </c:pt>
                <c:pt idx="11">
                  <c:v>184</c:v>
                </c:pt>
                <c:pt idx="12">
                  <c:v>301.5</c:v>
                </c:pt>
                <c:pt idx="13">
                  <c:v>261.5</c:v>
                </c:pt>
                <c:pt idx="14">
                  <c:v>341</c:v>
                </c:pt>
                <c:pt idx="15">
                  <c:v>202</c:v>
                </c:pt>
                <c:pt idx="16">
                  <c:v>217</c:v>
                </c:pt>
                <c:pt idx="17">
                  <c:v>85</c:v>
                </c:pt>
                <c:pt idx="18">
                  <c:v>474</c:v>
                </c:pt>
                <c:pt idx="19">
                  <c:v>83</c:v>
                </c:pt>
              </c:numCache>
            </c:numRef>
          </c:val>
        </c:ser>
        <c:ser>
          <c:idx val="1"/>
          <c:order val="1"/>
          <c:tx>
            <c:strRef>
              <c:f>Charts!$N$30</c:f>
              <c:strCache>
                <c:ptCount val="1"/>
                <c:pt idx="0">
                  <c:v>Azure</c:v>
                </c:pt>
              </c:strCache>
            </c:strRef>
          </c:tx>
          <c:spPr>
            <a:solidFill>
              <a:schemeClr val="accent2"/>
            </a:solidFill>
            <a:ln>
              <a:noFill/>
            </a:ln>
            <a:effectLst/>
          </c:spPr>
          <c:invertIfNegative val="0"/>
          <c:cat>
            <c:numRef>
              <c:f>Charts!$L$31:$L$50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Charts!$N$31:$N$50</c:f>
              <c:numCache>
                <c:formatCode>_("$"* #,##0.00_);_("$"* \(#,##0.00\);_("$"* "-"??_);_(@_)</c:formatCode>
                <c:ptCount val="20"/>
                <c:pt idx="0">
                  <c:v>267.5</c:v>
                </c:pt>
                <c:pt idx="1">
                  <c:v>75</c:v>
                </c:pt>
                <c:pt idx="2">
                  <c:v>267.8</c:v>
                </c:pt>
                <c:pt idx="3">
                  <c:v>212.78</c:v>
                </c:pt>
                <c:pt idx="4">
                  <c:v>143.69999999999999</c:v>
                </c:pt>
                <c:pt idx="5">
                  <c:v>245.52</c:v>
                </c:pt>
                <c:pt idx="6">
                  <c:v>416.64</c:v>
                </c:pt>
                <c:pt idx="7">
                  <c:v>104.16</c:v>
                </c:pt>
                <c:pt idx="8">
                  <c:v>104.16</c:v>
                </c:pt>
                <c:pt idx="9">
                  <c:v>104.16</c:v>
                </c:pt>
                <c:pt idx="10">
                  <c:v>395.06</c:v>
                </c:pt>
                <c:pt idx="11">
                  <c:v>208.32</c:v>
                </c:pt>
                <c:pt idx="12">
                  <c:v>212.78</c:v>
                </c:pt>
                <c:pt idx="13">
                  <c:v>212.78</c:v>
                </c:pt>
                <c:pt idx="14">
                  <c:v>395.07</c:v>
                </c:pt>
                <c:pt idx="15">
                  <c:v>195.37</c:v>
                </c:pt>
                <c:pt idx="16">
                  <c:v>212.78</c:v>
                </c:pt>
                <c:pt idx="17">
                  <c:v>56.45</c:v>
                </c:pt>
                <c:pt idx="18">
                  <c:v>491.04</c:v>
                </c:pt>
                <c:pt idx="19">
                  <c:v>104.16</c:v>
                </c:pt>
              </c:numCache>
            </c:numRef>
          </c:val>
        </c:ser>
        <c:ser>
          <c:idx val="2"/>
          <c:order val="2"/>
          <c:tx>
            <c:strRef>
              <c:f>Charts!$O$30</c:f>
              <c:strCache>
                <c:ptCount val="1"/>
                <c:pt idx="0">
                  <c:v>AWS</c:v>
                </c:pt>
              </c:strCache>
            </c:strRef>
          </c:tx>
          <c:spPr>
            <a:solidFill>
              <a:schemeClr val="accent3"/>
            </a:solidFill>
            <a:ln>
              <a:noFill/>
            </a:ln>
            <a:effectLst/>
          </c:spPr>
          <c:invertIfNegative val="0"/>
          <c:cat>
            <c:numRef>
              <c:f>Charts!$L$31:$L$50</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Charts!$O$31:$O$50</c:f>
              <c:numCache>
                <c:formatCode>_("$"* #,##0.00_);_("$"* \(#,##0.00\);_("$"* "-"??_);_(@_)</c:formatCode>
                <c:ptCount val="20"/>
                <c:pt idx="0">
                  <c:v>280.36</c:v>
                </c:pt>
                <c:pt idx="1">
                  <c:v>95.16</c:v>
                </c:pt>
                <c:pt idx="2">
                  <c:v>280.36</c:v>
                </c:pt>
                <c:pt idx="3">
                  <c:v>223.45</c:v>
                </c:pt>
                <c:pt idx="4">
                  <c:v>218.87</c:v>
                </c:pt>
                <c:pt idx="5">
                  <c:v>213.02</c:v>
                </c:pt>
                <c:pt idx="6">
                  <c:v>295.73</c:v>
                </c:pt>
                <c:pt idx="7">
                  <c:v>95.16</c:v>
                </c:pt>
                <c:pt idx="8">
                  <c:v>95.16</c:v>
                </c:pt>
                <c:pt idx="9">
                  <c:v>95.16</c:v>
                </c:pt>
                <c:pt idx="10">
                  <c:v>402.95</c:v>
                </c:pt>
                <c:pt idx="11">
                  <c:v>148.6</c:v>
                </c:pt>
                <c:pt idx="12">
                  <c:v>280.36</c:v>
                </c:pt>
                <c:pt idx="13">
                  <c:v>280.36</c:v>
                </c:pt>
                <c:pt idx="14">
                  <c:v>295.73</c:v>
                </c:pt>
                <c:pt idx="15">
                  <c:v>213.02</c:v>
                </c:pt>
                <c:pt idx="16">
                  <c:v>275.24</c:v>
                </c:pt>
                <c:pt idx="17">
                  <c:v>95.16</c:v>
                </c:pt>
                <c:pt idx="18">
                  <c:v>426.76</c:v>
                </c:pt>
                <c:pt idx="19">
                  <c:v>95.16</c:v>
                </c:pt>
              </c:numCache>
            </c:numRef>
          </c:val>
        </c:ser>
        <c:dLbls>
          <c:showLegendKey val="0"/>
          <c:showVal val="0"/>
          <c:showCatName val="0"/>
          <c:showSerName val="0"/>
          <c:showPercent val="0"/>
          <c:showBubbleSize val="0"/>
        </c:dLbls>
        <c:gapWidth val="219"/>
        <c:overlap val="-27"/>
        <c:axId val="613427448"/>
        <c:axId val="613427840"/>
      </c:barChart>
      <c:catAx>
        <c:axId val="61342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427840"/>
        <c:crosses val="autoZero"/>
        <c:auto val="1"/>
        <c:lblAlgn val="ctr"/>
        <c:lblOffset val="100"/>
        <c:noMultiLvlLbl val="0"/>
      </c:catAx>
      <c:valAx>
        <c:axId val="61342784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4274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SQL</a:t>
            </a:r>
            <a:r>
              <a:rPr lang="en-US" baseline="0"/>
              <a:t> Us vs Azure vs AWS</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Charts!$B$54</c:f>
              <c:strCache>
                <c:ptCount val="1"/>
                <c:pt idx="0">
                  <c:v>Us</c:v>
                </c:pt>
              </c:strCache>
            </c:strRef>
          </c:tx>
          <c:spPr>
            <a:solidFill>
              <a:schemeClr val="accent1"/>
            </a:solidFill>
            <a:ln>
              <a:noFill/>
            </a:ln>
            <a:effectLst/>
          </c:spPr>
          <c:invertIfNegative val="0"/>
          <c:cat>
            <c:numRef>
              <c:f>Charts!$A$55:$A$70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Charts!$B$55:$B$70</c:f>
              <c:numCache>
                <c:formatCode>_("$"* #,##0.00_);_("$"* \(#,##0.00\);_("$"* "-"??_);_(@_)</c:formatCode>
                <c:ptCount val="16"/>
                <c:pt idx="0">
                  <c:v>1370</c:v>
                </c:pt>
                <c:pt idx="1">
                  <c:v>973.14</c:v>
                </c:pt>
                <c:pt idx="2">
                  <c:v>1154</c:v>
                </c:pt>
                <c:pt idx="3">
                  <c:v>854</c:v>
                </c:pt>
                <c:pt idx="4">
                  <c:v>3293.12</c:v>
                </c:pt>
                <c:pt idx="5">
                  <c:v>2704.1400000000003</c:v>
                </c:pt>
                <c:pt idx="6">
                  <c:v>2010.42</c:v>
                </c:pt>
                <c:pt idx="7">
                  <c:v>2044</c:v>
                </c:pt>
                <c:pt idx="8">
                  <c:v>980</c:v>
                </c:pt>
                <c:pt idx="9">
                  <c:v>3495</c:v>
                </c:pt>
                <c:pt idx="10">
                  <c:v>2755</c:v>
                </c:pt>
                <c:pt idx="11">
                  <c:v>1848</c:v>
                </c:pt>
                <c:pt idx="12">
                  <c:v>1262</c:v>
                </c:pt>
                <c:pt idx="13">
                  <c:v>1413.72</c:v>
                </c:pt>
                <c:pt idx="14">
                  <c:v>1848</c:v>
                </c:pt>
                <c:pt idx="15">
                  <c:v>687</c:v>
                </c:pt>
              </c:numCache>
            </c:numRef>
          </c:val>
        </c:ser>
        <c:ser>
          <c:idx val="1"/>
          <c:order val="1"/>
          <c:tx>
            <c:strRef>
              <c:f>Charts!$C$54</c:f>
              <c:strCache>
                <c:ptCount val="1"/>
                <c:pt idx="0">
                  <c:v>Azure</c:v>
                </c:pt>
              </c:strCache>
            </c:strRef>
          </c:tx>
          <c:spPr>
            <a:solidFill>
              <a:schemeClr val="accent2"/>
            </a:solidFill>
            <a:ln>
              <a:noFill/>
            </a:ln>
            <a:effectLst/>
          </c:spPr>
          <c:invertIfNegative val="0"/>
          <c:cat>
            <c:numRef>
              <c:f>Charts!$A$55:$A$70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Charts!$C$55:$C$70</c:f>
              <c:numCache>
                <c:formatCode>_("$"* #,##0.00_);_("$"* \(#,##0.00\);_("$"* "-"??_);_(@_)</c:formatCode>
                <c:ptCount val="16"/>
                <c:pt idx="0">
                  <c:v>939.67000000000007</c:v>
                </c:pt>
                <c:pt idx="1">
                  <c:v>1044.17</c:v>
                </c:pt>
                <c:pt idx="2">
                  <c:v>1050.17</c:v>
                </c:pt>
                <c:pt idx="3">
                  <c:v>939.67000000000007</c:v>
                </c:pt>
                <c:pt idx="4">
                  <c:v>3520.61</c:v>
                </c:pt>
                <c:pt idx="5">
                  <c:v>1898.86</c:v>
                </c:pt>
                <c:pt idx="6">
                  <c:v>1346.6399999999999</c:v>
                </c:pt>
                <c:pt idx="7">
                  <c:v>2047.6599999999999</c:v>
                </c:pt>
                <c:pt idx="8">
                  <c:v>1140.5500000000002</c:v>
                </c:pt>
                <c:pt idx="9">
                  <c:v>3269.16</c:v>
                </c:pt>
                <c:pt idx="10">
                  <c:v>2232.0500000000002</c:v>
                </c:pt>
                <c:pt idx="11">
                  <c:v>1984.25</c:v>
                </c:pt>
                <c:pt idx="12">
                  <c:v>1294.56</c:v>
                </c:pt>
                <c:pt idx="13">
                  <c:v>1984.25</c:v>
                </c:pt>
                <c:pt idx="14">
                  <c:v>1984.25</c:v>
                </c:pt>
                <c:pt idx="15">
                  <c:v>796.08</c:v>
                </c:pt>
              </c:numCache>
            </c:numRef>
          </c:val>
        </c:ser>
        <c:ser>
          <c:idx val="2"/>
          <c:order val="2"/>
          <c:tx>
            <c:strRef>
              <c:f>Charts!$D$54</c:f>
              <c:strCache>
                <c:ptCount val="1"/>
                <c:pt idx="0">
                  <c:v>AWS</c:v>
                </c:pt>
              </c:strCache>
            </c:strRef>
          </c:tx>
          <c:spPr>
            <a:solidFill>
              <a:schemeClr val="accent3"/>
            </a:solidFill>
            <a:ln>
              <a:noFill/>
            </a:ln>
            <a:effectLst/>
          </c:spPr>
          <c:invertIfNegative val="0"/>
          <c:cat>
            <c:numRef>
              <c:f>Charts!$A$55:$A$70</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cat>
          <c:val>
            <c:numRef>
              <c:f>Charts!$D$55:$D$70</c:f>
              <c:numCache>
                <c:formatCode>General</c:formatCode>
                <c:ptCount val="16"/>
                <c:pt idx="0">
                  <c:v>1698.98</c:v>
                </c:pt>
                <c:pt idx="1">
                  <c:v>1008.7</c:v>
                </c:pt>
                <c:pt idx="2">
                  <c:v>1154.3699999999999</c:v>
                </c:pt>
                <c:pt idx="3">
                  <c:v>1089.95</c:v>
                </c:pt>
                <c:pt idx="4">
                  <c:v>3356.22</c:v>
                </c:pt>
                <c:pt idx="5">
                  <c:v>2178.44</c:v>
                </c:pt>
                <c:pt idx="6">
                  <c:v>2005.68</c:v>
                </c:pt>
                <c:pt idx="7">
                  <c:v>2178.44</c:v>
                </c:pt>
                <c:pt idx="8">
                  <c:v>1008.7</c:v>
                </c:pt>
                <c:pt idx="9">
                  <c:v>3356.22</c:v>
                </c:pt>
                <c:pt idx="10">
                  <c:v>2467.1799999999998</c:v>
                </c:pt>
                <c:pt idx="11">
                  <c:v>2178.44</c:v>
                </c:pt>
                <c:pt idx="12">
                  <c:v>1244.4000000000001</c:v>
                </c:pt>
                <c:pt idx="13">
                  <c:v>1089.95</c:v>
                </c:pt>
                <c:pt idx="14">
                  <c:v>1349.08</c:v>
                </c:pt>
                <c:pt idx="15">
                  <c:v>989.67</c:v>
                </c:pt>
              </c:numCache>
            </c:numRef>
          </c:val>
        </c:ser>
        <c:dLbls>
          <c:showLegendKey val="0"/>
          <c:showVal val="0"/>
          <c:showCatName val="0"/>
          <c:showSerName val="0"/>
          <c:showPercent val="0"/>
          <c:showBubbleSize val="0"/>
        </c:dLbls>
        <c:gapWidth val="219"/>
        <c:overlap val="-27"/>
        <c:axId val="486696128"/>
        <c:axId val="616415592"/>
      </c:barChart>
      <c:catAx>
        <c:axId val="48669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415592"/>
        <c:crosses val="autoZero"/>
        <c:auto val="1"/>
        <c:lblAlgn val="ctr"/>
        <c:lblOffset val="100"/>
        <c:noMultiLvlLbl val="0"/>
      </c:catAx>
      <c:valAx>
        <c:axId val="6164155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696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7AC6E-20A3-4023-83B9-E10185817C6C}"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E8A38-512B-4F97-A01F-EF61994DE218}" type="slidenum">
              <a:rPr lang="en-US" smtClean="0"/>
              <a:t>‹#›</a:t>
            </a:fld>
            <a:endParaRPr lang="en-US"/>
          </a:p>
        </p:txBody>
      </p:sp>
    </p:spTree>
    <p:extLst>
      <p:ext uri="{BB962C8B-B14F-4D97-AF65-F5344CB8AC3E}">
        <p14:creationId xmlns:p14="http://schemas.microsoft.com/office/powerpoint/2010/main" val="36382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a default Private Cloud portal home page which is customizable.  This uses vRealize Automation.</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13</a:t>
            </a:fld>
            <a:endParaRPr lang="en-US"/>
          </a:p>
        </p:txBody>
      </p:sp>
    </p:spTree>
    <p:extLst>
      <p:ext uri="{BB962C8B-B14F-4D97-AF65-F5344CB8AC3E}">
        <p14:creationId xmlns:p14="http://schemas.microsoft.com/office/powerpoint/2010/main" val="268827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 VM’s are added</a:t>
            </a:r>
            <a:r>
              <a:rPr lang="en-US" baseline="0" dirty="0" smtClean="0"/>
              <a:t> to a Virtual Protection Group you can initiate a Failover Test.  The process is really simple as noted in the next few slides.  Import thing to remember is that this Test is non-disruptive to the production environment. Zerto creates a contained area to preform the tests.</a:t>
            </a:r>
            <a:endParaRPr lang="en-US" dirty="0" smtClean="0"/>
          </a:p>
          <a:p>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23</a:t>
            </a:fld>
            <a:endParaRPr lang="en-US"/>
          </a:p>
        </p:txBody>
      </p:sp>
    </p:spTree>
    <p:extLst>
      <p:ext uri="{BB962C8B-B14F-4D97-AF65-F5344CB8AC3E}">
        <p14:creationId xmlns:p14="http://schemas.microsoft.com/office/powerpoint/2010/main" val="285372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a:t>
            </a:r>
            <a:r>
              <a:rPr lang="en-US" baseline="0" dirty="0" smtClean="0"/>
              <a:t> side of this diagram is currently funded.  The second half will depend on the “Highway To The Cloud”.  </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25</a:t>
            </a:fld>
            <a:endParaRPr lang="en-US"/>
          </a:p>
        </p:txBody>
      </p:sp>
    </p:spTree>
    <p:extLst>
      <p:ext uri="{BB962C8B-B14F-4D97-AF65-F5344CB8AC3E}">
        <p14:creationId xmlns:p14="http://schemas.microsoft.com/office/powerpoint/2010/main" val="246708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shows what the portal would look like once the Hybrid design is completed. It demonstrates the cost comparison Business Management module of vRealize Automation.  Amazon and other cloud provider cost will be dynamically captured from the cloud provider so that costs are presented with current pricing.</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26</a:t>
            </a:fld>
            <a:endParaRPr lang="en-US"/>
          </a:p>
        </p:txBody>
      </p:sp>
    </p:spTree>
    <p:extLst>
      <p:ext uri="{BB962C8B-B14F-4D97-AF65-F5344CB8AC3E}">
        <p14:creationId xmlns:p14="http://schemas.microsoft.com/office/powerpoint/2010/main" val="394860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feature of vRealize Automation Business Management</a:t>
            </a:r>
            <a:r>
              <a:rPr lang="en-US" baseline="0" dirty="0" smtClean="0"/>
              <a:t> will give the customer the ability to see their real-time and projected expenses for there environment. This will provide more realistic numbers when building budgets.</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27</a:t>
            </a:fld>
            <a:endParaRPr lang="en-US"/>
          </a:p>
        </p:txBody>
      </p:sp>
    </p:spTree>
    <p:extLst>
      <p:ext uri="{BB962C8B-B14F-4D97-AF65-F5344CB8AC3E}">
        <p14:creationId xmlns:p14="http://schemas.microsoft.com/office/powerpoint/2010/main" val="125833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Customizing</a:t>
            </a:r>
            <a:r>
              <a:rPr lang="en-US" baseline="0" dirty="0" smtClean="0"/>
              <a:t> the Cloud portal Home page with preconfigured “Portlets”.  This slide shows the IaaS Capacity Usage portlet being added.  Adding portlets allows better visibility into your environment.</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14</a:t>
            </a:fld>
            <a:endParaRPr lang="en-US"/>
          </a:p>
        </p:txBody>
      </p:sp>
    </p:spTree>
    <p:extLst>
      <p:ext uri="{BB962C8B-B14F-4D97-AF65-F5344CB8AC3E}">
        <p14:creationId xmlns:p14="http://schemas.microsoft.com/office/powerpoint/2010/main" val="3075953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new portlet added.</a:t>
            </a:r>
            <a:r>
              <a:rPr lang="en-US" baseline="0" dirty="0" smtClean="0"/>
              <a:t>  The portlet shows where savings can be had by reclaiming resources from over provisioned servers.</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15</a:t>
            </a:fld>
            <a:endParaRPr lang="en-US"/>
          </a:p>
        </p:txBody>
      </p:sp>
    </p:spTree>
    <p:extLst>
      <p:ext uri="{BB962C8B-B14F-4D97-AF65-F5344CB8AC3E}">
        <p14:creationId xmlns:p14="http://schemas.microsoft.com/office/powerpoint/2010/main" val="3854646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Customer is set up in the Private</a:t>
            </a:r>
            <a:r>
              <a:rPr lang="en-US" baseline="0" dirty="0" smtClean="0"/>
              <a:t> Cloud they will have their own catalog of “Blueprints” for all the servers. Blueprint is a server image which can be customized to the customers specifications.</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16</a:t>
            </a:fld>
            <a:endParaRPr lang="en-US"/>
          </a:p>
        </p:txBody>
      </p:sp>
    </p:spTree>
    <p:extLst>
      <p:ext uri="{BB962C8B-B14F-4D97-AF65-F5344CB8AC3E}">
        <p14:creationId xmlns:p14="http://schemas.microsoft.com/office/powerpoint/2010/main" val="330795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vRealize</a:t>
            </a:r>
            <a:r>
              <a:rPr lang="en-US" baseline="0" dirty="0" smtClean="0"/>
              <a:t> Operations Manager customizable Home Page. It is used for monitoring, troubleshooting and capacity planning in the environment</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17</a:t>
            </a:fld>
            <a:endParaRPr lang="en-US"/>
          </a:p>
        </p:txBody>
      </p:sp>
    </p:spTree>
    <p:extLst>
      <p:ext uri="{BB962C8B-B14F-4D97-AF65-F5344CB8AC3E}">
        <p14:creationId xmlns:p14="http://schemas.microsoft.com/office/powerpoint/2010/main" val="3947132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vRealize</a:t>
            </a:r>
            <a:r>
              <a:rPr lang="en-US" baseline="0" dirty="0" smtClean="0"/>
              <a:t> Operations Manager showing analysis data for a virtual machine.</a:t>
            </a:r>
            <a:endParaRPr lang="en-US" dirty="0" smtClean="0"/>
          </a:p>
          <a:p>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18</a:t>
            </a:fld>
            <a:endParaRPr lang="en-US"/>
          </a:p>
        </p:txBody>
      </p:sp>
    </p:spTree>
    <p:extLst>
      <p:ext uri="{BB962C8B-B14F-4D97-AF65-F5344CB8AC3E}">
        <p14:creationId xmlns:p14="http://schemas.microsoft.com/office/powerpoint/2010/main" val="278434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Zerto configuration</a:t>
            </a:r>
            <a:r>
              <a:rPr lang="en-US" baseline="0" dirty="0" smtClean="0"/>
              <a:t> which will reside between the SDC and the QDC.</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20</a:t>
            </a:fld>
            <a:endParaRPr lang="en-US"/>
          </a:p>
        </p:txBody>
      </p:sp>
    </p:spTree>
    <p:extLst>
      <p:ext uri="{BB962C8B-B14F-4D97-AF65-F5344CB8AC3E}">
        <p14:creationId xmlns:p14="http://schemas.microsoft.com/office/powerpoint/2010/main" val="30206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slide shows the Zerto Portal</a:t>
            </a:r>
            <a:r>
              <a:rPr lang="en-US" baseline="0" dirty="0" smtClean="0"/>
              <a:t> Home page.  This page is customizable.  </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21</a:t>
            </a:fld>
            <a:endParaRPr lang="en-US"/>
          </a:p>
        </p:txBody>
      </p:sp>
    </p:spTree>
    <p:extLst>
      <p:ext uri="{BB962C8B-B14F-4D97-AF65-F5344CB8AC3E}">
        <p14:creationId xmlns:p14="http://schemas.microsoft.com/office/powerpoint/2010/main" val="197587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slide shows the Zerto Portal</a:t>
            </a:r>
            <a:r>
              <a:rPr lang="en-US" baseline="0" dirty="0" smtClean="0"/>
              <a:t> Virtual Protection Group page.  The would be where you would set up your DR groups. Specifying the order of recovery and recovery points (RPO’s). You can start Failover tests from this page. </a:t>
            </a:r>
            <a:endParaRPr lang="en-US" dirty="0"/>
          </a:p>
        </p:txBody>
      </p:sp>
      <p:sp>
        <p:nvSpPr>
          <p:cNvPr id="4" name="Slide Number Placeholder 3"/>
          <p:cNvSpPr>
            <a:spLocks noGrp="1"/>
          </p:cNvSpPr>
          <p:nvPr>
            <p:ph type="sldNum" sz="quarter" idx="10"/>
          </p:nvPr>
        </p:nvSpPr>
        <p:spPr/>
        <p:txBody>
          <a:bodyPr/>
          <a:lstStyle/>
          <a:p>
            <a:fld id="{D00E8A38-512B-4F97-A01F-EF61994DE218}" type="slidenum">
              <a:rPr lang="en-US" smtClean="0"/>
              <a:t>22</a:t>
            </a:fld>
            <a:endParaRPr lang="en-US"/>
          </a:p>
        </p:txBody>
      </p:sp>
    </p:spTree>
    <p:extLst>
      <p:ext uri="{BB962C8B-B14F-4D97-AF65-F5344CB8AC3E}">
        <p14:creationId xmlns:p14="http://schemas.microsoft.com/office/powerpoint/2010/main" val="403495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28721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4093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46458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8069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401496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83161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74134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F9A63E2-9071-4850-BE78-E4DF49315B7B}"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557284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9A63E2-9071-4850-BE78-E4DF49315B7B}"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57381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A63E2-9071-4850-BE78-E4DF49315B7B}"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550325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49576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118891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780813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584812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9473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661221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3938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634866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598209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1831551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A63E2-9071-4850-BE78-E4DF49315B7B}"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461817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49348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9A63E2-9071-4850-BE78-E4DF49315B7B}"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36805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9A63E2-9071-4850-BE78-E4DF49315B7B}"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979931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A63E2-9071-4850-BE78-E4DF49315B7B}"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410306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231036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A63E2-9071-4850-BE78-E4DF49315B7B}"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D5E740-1AFD-44FC-AC97-53B3BA902D76}" type="slidenum">
              <a:rPr lang="en-US" smtClean="0"/>
              <a:t>‹#›</a:t>
            </a:fld>
            <a:endParaRPr lang="en-US"/>
          </a:p>
        </p:txBody>
      </p:sp>
    </p:spTree>
    <p:extLst>
      <p:ext uri="{BB962C8B-B14F-4D97-AF65-F5344CB8AC3E}">
        <p14:creationId xmlns:p14="http://schemas.microsoft.com/office/powerpoint/2010/main" val="393403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A63E2-9071-4850-BE78-E4DF49315B7B}" type="datetimeFigureOut">
              <a:rPr lang="en-US" smtClean="0"/>
              <a:t>5/25/2017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5E740-1AFD-44FC-AC97-53B3BA902D76}" type="slidenum">
              <a:rPr lang="en-US" smtClean="0"/>
              <a:t>‹#›</a:t>
            </a:fld>
            <a:endParaRPr lang="en-US"/>
          </a:p>
        </p:txBody>
      </p:sp>
    </p:spTree>
    <p:extLst>
      <p:ext uri="{BB962C8B-B14F-4D97-AF65-F5344CB8AC3E}">
        <p14:creationId xmlns:p14="http://schemas.microsoft.com/office/powerpoint/2010/main" val="3083802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9A63E2-9071-4850-BE78-E4DF49315B7B}" type="datetimeFigureOut">
              <a:rPr lang="en-US" smtClean="0"/>
              <a:t>5/25/2017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D5E740-1AFD-44FC-AC97-53B3BA902D76}" type="slidenum">
              <a:rPr lang="en-US" smtClean="0"/>
              <a:t>‹#›</a:t>
            </a:fld>
            <a:endParaRPr lang="en-US"/>
          </a:p>
        </p:txBody>
      </p:sp>
    </p:spTree>
    <p:extLst>
      <p:ext uri="{BB962C8B-B14F-4D97-AF65-F5344CB8AC3E}">
        <p14:creationId xmlns:p14="http://schemas.microsoft.com/office/powerpoint/2010/main" val="2055059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7.emf"/><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Rectangle 2"/>
          <p:cNvSpPr/>
          <p:nvPr/>
        </p:nvSpPr>
        <p:spPr>
          <a:xfrm>
            <a:off x="2137025" y="3008026"/>
            <a:ext cx="7808359" cy="1938992"/>
          </a:xfrm>
          <a:prstGeom prst="rect">
            <a:avLst/>
          </a:prstGeom>
        </p:spPr>
        <p:txBody>
          <a:bodyPr wrap="square">
            <a:spAutoFit/>
          </a:bodyPr>
          <a:lstStyle/>
          <a:p>
            <a:pPr algn="ctr"/>
            <a:r>
              <a:rPr lang="en-US" sz="6000" dirty="0" smtClean="0">
                <a:ln>
                  <a:solidFill>
                    <a:schemeClr val="bg1"/>
                  </a:solidFill>
                </a:ln>
                <a:solidFill>
                  <a:schemeClr val="accent6"/>
                </a:solidFill>
                <a:effectLst>
                  <a:outerShdw blurRad="50800" dist="165100" dir="2280000" algn="ctr" rotWithShape="0">
                    <a:srgbClr val="7030A0"/>
                  </a:outerShdw>
                </a:effectLst>
                <a:latin typeface="Franklin Gothic Heavy" panose="020B0903020102020204" pitchFamily="34" charset="0"/>
              </a:rPr>
              <a:t>Private Cloud Infrastructure</a:t>
            </a:r>
            <a:endParaRPr lang="en-US" sz="6000" dirty="0">
              <a:ln>
                <a:solidFill>
                  <a:schemeClr val="bg1"/>
                </a:solidFill>
              </a:ln>
              <a:solidFill>
                <a:schemeClr val="accent6"/>
              </a:solidFill>
              <a:effectLst>
                <a:outerShdw blurRad="50800" dist="165100" dir="2280000" algn="ctr" rotWithShape="0">
                  <a:srgbClr val="7030A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079" y="1669227"/>
            <a:ext cx="4286250" cy="1295400"/>
          </a:xfrm>
          <a:prstGeom prst="rect">
            <a:avLst/>
          </a:prstGeom>
          <a:effectLst>
            <a:outerShdw blurRad="50800" dist="114300" dir="2940000" algn="ctr" rotWithShape="0">
              <a:srgbClr val="7030A0">
                <a:alpha val="43000"/>
              </a:srgbClr>
            </a:outerShdw>
          </a:effectLst>
        </p:spPr>
      </p:pic>
    </p:spTree>
    <p:extLst>
      <p:ext uri="{BB962C8B-B14F-4D97-AF65-F5344CB8AC3E}">
        <p14:creationId xmlns:p14="http://schemas.microsoft.com/office/powerpoint/2010/main" val="2045628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5000">
        <p15:prstTrans prst="curtains"/>
      </p:transition>
    </mc:Choice>
    <mc:Fallback xmlns="">
      <p:transition spd="slow"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Cloud Pricing Model</a:t>
            </a:r>
            <a:endParaRPr lang="en-US" dirty="0"/>
          </a:p>
        </p:txBody>
      </p:sp>
      <p:sp>
        <p:nvSpPr>
          <p:cNvPr id="3" name="Text Placeholder 2"/>
          <p:cNvSpPr>
            <a:spLocks noGrp="1"/>
          </p:cNvSpPr>
          <p:nvPr>
            <p:ph type="body" idx="1"/>
          </p:nvPr>
        </p:nvSpPr>
        <p:spPr>
          <a:xfrm>
            <a:off x="675745" y="1551386"/>
            <a:ext cx="4185623" cy="576262"/>
          </a:xfrm>
        </p:spPr>
        <p:txBody>
          <a:bodyPr/>
          <a:lstStyle/>
          <a:p>
            <a:r>
              <a:rPr lang="en-US" dirty="0" smtClean="0"/>
              <a:t>Old Pricing Model</a:t>
            </a:r>
            <a:endParaRPr lang="en-US" dirty="0"/>
          </a:p>
        </p:txBody>
      </p:sp>
      <p:sp>
        <p:nvSpPr>
          <p:cNvPr id="4" name="Content Placeholder 3"/>
          <p:cNvSpPr>
            <a:spLocks noGrp="1"/>
          </p:cNvSpPr>
          <p:nvPr>
            <p:ph sz="half" idx="2"/>
          </p:nvPr>
        </p:nvSpPr>
        <p:spPr>
          <a:xfrm>
            <a:off x="675745" y="2127648"/>
            <a:ext cx="4185623" cy="3304117"/>
          </a:xfrm>
        </p:spPr>
        <p:txBody>
          <a:bodyPr>
            <a:normAutofit/>
          </a:bodyPr>
          <a:lstStyle/>
          <a:p>
            <a:r>
              <a:rPr lang="en-US" sz="2000" dirty="0" smtClean="0"/>
              <a:t>vCPU (Core/Hour) 	$75.52 Monthly</a:t>
            </a:r>
          </a:p>
          <a:p>
            <a:r>
              <a:rPr lang="en-US" sz="2000" dirty="0" smtClean="0"/>
              <a:t>Memory (GB/Hour</a:t>
            </a:r>
            <a:r>
              <a:rPr lang="en-US" sz="2000" dirty="0"/>
              <a:t>) </a:t>
            </a:r>
            <a:r>
              <a:rPr lang="en-US" sz="2000" dirty="0" smtClean="0"/>
              <a:t>	$16.74 Monthly</a:t>
            </a:r>
          </a:p>
          <a:p>
            <a:r>
              <a:rPr lang="en-US" sz="2000" dirty="0" smtClean="0"/>
              <a:t>Storage </a:t>
            </a:r>
            <a:r>
              <a:rPr lang="en-US" sz="2000" dirty="0"/>
              <a:t>(GB/Hour</a:t>
            </a:r>
            <a:r>
              <a:rPr lang="en-US" sz="2000" dirty="0" smtClean="0"/>
              <a:t>)	$0.1786 Monthly</a:t>
            </a:r>
          </a:p>
          <a:p>
            <a:endParaRPr lang="en-US" sz="2000" dirty="0"/>
          </a:p>
          <a:p>
            <a:r>
              <a:rPr lang="en-US" sz="2000" dirty="0"/>
              <a:t>One Time Setup Fee	$700.00	</a:t>
            </a:r>
          </a:p>
          <a:p>
            <a:endParaRPr lang="en-US" sz="2000" dirty="0"/>
          </a:p>
        </p:txBody>
      </p:sp>
      <p:sp>
        <p:nvSpPr>
          <p:cNvPr id="5" name="Text Placeholder 4"/>
          <p:cNvSpPr>
            <a:spLocks noGrp="1"/>
          </p:cNvSpPr>
          <p:nvPr>
            <p:ph type="body" sz="quarter" idx="3"/>
          </p:nvPr>
        </p:nvSpPr>
        <p:spPr>
          <a:xfrm>
            <a:off x="5088383" y="1551386"/>
            <a:ext cx="4185618" cy="576262"/>
          </a:xfrm>
        </p:spPr>
        <p:txBody>
          <a:bodyPr/>
          <a:lstStyle/>
          <a:p>
            <a:r>
              <a:rPr lang="en-US" sz="2800" b="1" dirty="0" smtClean="0">
                <a:solidFill>
                  <a:srgbClr val="90C226"/>
                </a:solidFill>
              </a:rPr>
              <a:t>New Pricing Model</a:t>
            </a:r>
            <a:endParaRPr lang="en-US" sz="2800" b="1" dirty="0">
              <a:solidFill>
                <a:srgbClr val="90C226"/>
              </a:solidFill>
            </a:endParaRPr>
          </a:p>
        </p:txBody>
      </p:sp>
      <p:sp>
        <p:nvSpPr>
          <p:cNvPr id="6" name="Content Placeholder 5"/>
          <p:cNvSpPr>
            <a:spLocks noGrp="1"/>
          </p:cNvSpPr>
          <p:nvPr>
            <p:ph sz="quarter" idx="4"/>
          </p:nvPr>
        </p:nvSpPr>
        <p:spPr>
          <a:xfrm>
            <a:off x="5088384" y="2127648"/>
            <a:ext cx="4807054" cy="3304117"/>
          </a:xfrm>
        </p:spPr>
        <p:txBody>
          <a:bodyPr>
            <a:normAutofit/>
          </a:bodyPr>
          <a:lstStyle/>
          <a:p>
            <a:r>
              <a:rPr lang="en-US" sz="2400" dirty="0" smtClean="0"/>
              <a:t>vCPU </a:t>
            </a:r>
            <a:r>
              <a:rPr lang="en-US" sz="2400" dirty="0"/>
              <a:t>(Core/Hour) 	</a:t>
            </a:r>
            <a:r>
              <a:rPr lang="en-US" sz="2400" dirty="0" smtClean="0"/>
              <a:t>$43.00 </a:t>
            </a:r>
            <a:r>
              <a:rPr lang="en-US" sz="2400" dirty="0"/>
              <a:t>Monthly</a:t>
            </a:r>
          </a:p>
          <a:p>
            <a:r>
              <a:rPr lang="en-US" sz="2400" dirty="0"/>
              <a:t>Memory (GB/Hour) 	</a:t>
            </a:r>
            <a:r>
              <a:rPr lang="en-US" sz="2400" dirty="0" smtClean="0"/>
              <a:t>$9.00 </a:t>
            </a:r>
            <a:r>
              <a:rPr lang="en-US" sz="2400" dirty="0"/>
              <a:t>Monthly</a:t>
            </a:r>
          </a:p>
          <a:p>
            <a:r>
              <a:rPr lang="en-US" sz="2400" dirty="0"/>
              <a:t>Storage (GB/Hour)	$</a:t>
            </a:r>
            <a:r>
              <a:rPr lang="en-US" sz="2400" dirty="0" smtClean="0"/>
              <a:t>0.10 </a:t>
            </a:r>
            <a:r>
              <a:rPr lang="en-US" sz="2400" dirty="0"/>
              <a:t>Monthly</a:t>
            </a:r>
          </a:p>
        </p:txBody>
      </p:sp>
      <p:cxnSp>
        <p:nvCxnSpPr>
          <p:cNvPr id="8" name="Straight Connector 7"/>
          <p:cNvCxnSpPr/>
          <p:nvPr/>
        </p:nvCxnSpPr>
        <p:spPr>
          <a:xfrm>
            <a:off x="4793673" y="1551386"/>
            <a:ext cx="0" cy="38803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77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2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4000"/>
                            </p:stCondLst>
                            <p:childTnLst>
                              <p:par>
                                <p:cTn id="11" presetID="45"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anim calcmode="lin" valueType="num">
                                      <p:cBhvr>
                                        <p:cTn id="14"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6000"/>
                            </p:stCondLst>
                            <p:childTnLst>
                              <p:par>
                                <p:cTn id="17" presetID="45"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anim calcmode="lin" valueType="num">
                                      <p:cBhvr>
                                        <p:cTn id="20"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22" fill="hold">
                            <p:stCondLst>
                              <p:cond delay="8000"/>
                            </p:stCondLst>
                            <p:childTnLst>
                              <p:par>
                                <p:cTn id="23" presetID="45"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anim calcmode="lin" valueType="num">
                                      <p:cBhvr>
                                        <p:cTn id="26"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7" dur="2000" fill="hold"/>
                                        <p:tgtEl>
                                          <p:spTgt spid="6">
                                            <p:txEl>
                                              <p:pRg st="2" end="2"/>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anim calcmode="lin" valueType="num">
                                      <p:cBhvr>
                                        <p:cTn id="31" dur="2000" fill="hold"/>
                                        <p:tgtEl>
                                          <p:spTgt spid="8"/>
                                        </p:tgtEl>
                                        <p:attrNameLst>
                                          <p:attrName>ppt_w</p:attrName>
                                        </p:attrNameLst>
                                      </p:cBhvr>
                                      <p:tavLst>
                                        <p:tav tm="0" fmla="#ppt_w*sin(2.5*pi*$)">
                                          <p:val>
                                            <p:fltVal val="0"/>
                                          </p:val>
                                        </p:tav>
                                        <p:tav tm="100000">
                                          <p:val>
                                            <p:fltVal val="1"/>
                                          </p:val>
                                        </p:tav>
                                      </p:tavLst>
                                    </p:anim>
                                    <p:anim calcmode="lin" valueType="num">
                                      <p:cBhvr>
                                        <p:cTn id="32"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07" y="540617"/>
            <a:ext cx="10515600" cy="623166"/>
          </a:xfrm>
        </p:spPr>
        <p:txBody>
          <a:bodyPr>
            <a:normAutofit fontScale="90000"/>
          </a:bodyPr>
          <a:lstStyle/>
          <a:p>
            <a:r>
              <a:rPr lang="en-US" dirty="0" smtClean="0"/>
              <a:t>New Offering – Private Cloud SQL</a:t>
            </a:r>
            <a:endParaRPr lang="en-US" dirty="0"/>
          </a:p>
        </p:txBody>
      </p:sp>
      <p:sp>
        <p:nvSpPr>
          <p:cNvPr id="7" name="Text Placeholder 4"/>
          <p:cNvSpPr txBox="1">
            <a:spLocks/>
          </p:cNvSpPr>
          <p:nvPr/>
        </p:nvSpPr>
        <p:spPr>
          <a:xfrm>
            <a:off x="792000" y="1863101"/>
            <a:ext cx="5183188" cy="82391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smtClean="0"/>
              <a:t>Pricing Model</a:t>
            </a:r>
            <a:endParaRPr lang="en-US" dirty="0"/>
          </a:p>
        </p:txBody>
      </p:sp>
      <p:sp>
        <p:nvSpPr>
          <p:cNvPr id="8" name="Content Placeholder 5"/>
          <p:cNvSpPr txBox="1">
            <a:spLocks/>
          </p:cNvSpPr>
          <p:nvPr/>
        </p:nvSpPr>
        <p:spPr>
          <a:xfrm>
            <a:off x="791999" y="2421283"/>
            <a:ext cx="6292291" cy="3684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vCPU (Core/Hour) 		$43.00 Monthly</a:t>
            </a:r>
          </a:p>
          <a:p>
            <a:r>
              <a:rPr lang="en-US" sz="2000" dirty="0" smtClean="0"/>
              <a:t>Memory (GB/Hour) 		$11.00 Monthly</a:t>
            </a:r>
          </a:p>
          <a:p>
            <a:r>
              <a:rPr lang="en-US" sz="2000" dirty="0" smtClean="0"/>
              <a:t>Storage (GB/Hour)		$0.14 Monthly</a:t>
            </a:r>
          </a:p>
          <a:p>
            <a:endParaRPr lang="en-US" sz="2000" dirty="0" smtClean="0"/>
          </a:p>
          <a:p>
            <a:pPr marL="0" indent="0">
              <a:buNone/>
            </a:pPr>
            <a:r>
              <a:rPr lang="en-US" sz="2000" dirty="0" smtClean="0"/>
              <a:t>Add-on:</a:t>
            </a:r>
            <a:endParaRPr lang="en-US" sz="2000" dirty="0"/>
          </a:p>
          <a:p>
            <a:r>
              <a:rPr lang="en-US" sz="2000" dirty="0" smtClean="0"/>
              <a:t>MS SQL Licensing Per vCPU</a:t>
            </a:r>
            <a:r>
              <a:rPr lang="en-US" sz="2000" dirty="0"/>
              <a:t>	</a:t>
            </a:r>
            <a:r>
              <a:rPr lang="en-US" sz="2000" dirty="0" smtClean="0"/>
              <a:t>$75.00 Monthly</a:t>
            </a:r>
          </a:p>
          <a:p>
            <a:pPr marL="0" indent="0">
              <a:buNone/>
            </a:pPr>
            <a:r>
              <a:rPr lang="en-US" sz="2000" dirty="0" smtClean="0"/>
              <a:t>* Development SQL servers do not require a license.</a:t>
            </a:r>
            <a:endParaRPr lang="en-US" sz="2000" dirty="0"/>
          </a:p>
        </p:txBody>
      </p:sp>
      <p:sp>
        <p:nvSpPr>
          <p:cNvPr id="9" name="TextBox 8"/>
          <p:cNvSpPr txBox="1"/>
          <p:nvPr/>
        </p:nvSpPr>
        <p:spPr>
          <a:xfrm>
            <a:off x="791999" y="1313387"/>
            <a:ext cx="4822346" cy="400110"/>
          </a:xfrm>
          <a:prstGeom prst="rect">
            <a:avLst/>
          </a:prstGeom>
          <a:noFill/>
        </p:spPr>
        <p:txBody>
          <a:bodyPr wrap="none" rtlCol="0">
            <a:spAutoFit/>
          </a:bodyPr>
          <a:lstStyle/>
          <a:p>
            <a:r>
              <a:rPr lang="en-US" sz="2000" dirty="0" smtClean="0"/>
              <a:t>Dedicated</a:t>
            </a:r>
            <a:r>
              <a:rPr lang="en-US" dirty="0" smtClean="0"/>
              <a:t> Virtual Environment for SQL VM’s</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832" y="2421283"/>
            <a:ext cx="2838095" cy="2285714"/>
          </a:xfrm>
          <a:prstGeom prst="rect">
            <a:avLst/>
          </a:prstGeom>
        </p:spPr>
      </p:pic>
    </p:spTree>
    <p:extLst>
      <p:ext uri="{BB962C8B-B14F-4D97-AF65-F5344CB8AC3E}">
        <p14:creationId xmlns:p14="http://schemas.microsoft.com/office/powerpoint/2010/main" val="4027019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259146" cy="1320800"/>
          </a:xfrm>
        </p:spPr>
        <p:txBody>
          <a:bodyPr/>
          <a:lstStyle/>
          <a:p>
            <a:r>
              <a:rPr lang="en-US" dirty="0" smtClean="0"/>
              <a:t>Server OS Administration Offerings</a:t>
            </a:r>
            <a:endParaRPr lang="en-US" b="1" dirty="0"/>
          </a:p>
        </p:txBody>
      </p:sp>
      <p:sp>
        <p:nvSpPr>
          <p:cNvPr id="4" name="Content Placeholder 3"/>
          <p:cNvSpPr>
            <a:spLocks noGrp="1"/>
          </p:cNvSpPr>
          <p:nvPr>
            <p:ph sz="half" idx="2"/>
          </p:nvPr>
        </p:nvSpPr>
        <p:spPr>
          <a:xfrm>
            <a:off x="677334" y="1446415"/>
            <a:ext cx="8514437" cy="5025505"/>
          </a:xfrm>
        </p:spPr>
        <p:txBody>
          <a:bodyPr>
            <a:normAutofit fontScale="92500" lnSpcReduction="20000"/>
          </a:bodyPr>
          <a:lstStyle/>
          <a:p>
            <a:r>
              <a:rPr lang="en-US" b="1" dirty="0" smtClean="0">
                <a:latin typeface="Calibri" panose="020F0502020204030204" pitchFamily="34" charset="0"/>
              </a:rPr>
              <a:t>Assigned Administrator (Dedicated Resource) </a:t>
            </a:r>
            <a:r>
              <a:rPr lang="en-US" b="1" dirty="0">
                <a:latin typeface="Calibri" panose="020F0502020204030204" pitchFamily="34" charset="0"/>
              </a:rPr>
              <a:t>– </a:t>
            </a:r>
            <a:r>
              <a:rPr lang="en-US" b="1" dirty="0" smtClean="0">
                <a:latin typeface="Calibri" panose="020F0502020204030204" pitchFamily="34" charset="0"/>
              </a:rPr>
              <a:t>Phone/Email - $12,000.00 per month</a:t>
            </a:r>
          </a:p>
          <a:p>
            <a:pPr lvl="1" defTabSz="2087563" fontAlgn="b"/>
            <a:r>
              <a:rPr lang="en-US" dirty="0">
                <a:latin typeface="Calibri" panose="020F0502020204030204" pitchFamily="34" charset="0"/>
              </a:rPr>
              <a:t>Time to Respond (M-F </a:t>
            </a:r>
            <a:r>
              <a:rPr lang="en-US" dirty="0" smtClean="0">
                <a:latin typeface="Calibri" panose="020F0502020204030204" pitchFamily="34" charset="0"/>
              </a:rPr>
              <a:t>8-5)	1 </a:t>
            </a:r>
            <a:r>
              <a:rPr lang="en-US" dirty="0">
                <a:latin typeface="Calibri" panose="020F0502020204030204" pitchFamily="34" charset="0"/>
              </a:rPr>
              <a:t>Hour</a:t>
            </a:r>
            <a:endParaRPr lang="en-US" sz="3200" dirty="0">
              <a:latin typeface="Calibri" panose="020F0502020204030204" pitchFamily="34" charset="0"/>
            </a:endParaRPr>
          </a:p>
          <a:p>
            <a:pPr lvl="1" defTabSz="2087563" fontAlgn="b">
              <a:spcBef>
                <a:spcPts val="0"/>
              </a:spcBef>
              <a:spcAft>
                <a:spcPts val="600"/>
              </a:spcAft>
            </a:pPr>
            <a:r>
              <a:rPr lang="en-US" dirty="0">
                <a:latin typeface="Calibri" panose="020F0502020204030204" pitchFamily="34" charset="0"/>
              </a:rPr>
              <a:t>Time to Respond (After </a:t>
            </a:r>
            <a:r>
              <a:rPr lang="en-US" dirty="0" smtClean="0">
                <a:latin typeface="Calibri" panose="020F0502020204030204" pitchFamily="34" charset="0"/>
              </a:rPr>
              <a:t>Hours)</a:t>
            </a:r>
            <a:r>
              <a:rPr lang="en-US" sz="3000" dirty="0">
                <a:latin typeface="Calibri" panose="020F0502020204030204" pitchFamily="34" charset="0"/>
              </a:rPr>
              <a:t>	</a:t>
            </a:r>
            <a:r>
              <a:rPr lang="en-US" dirty="0" smtClean="0">
                <a:latin typeface="Calibri" panose="020F0502020204030204" pitchFamily="34" charset="0"/>
              </a:rPr>
              <a:t>2 </a:t>
            </a:r>
            <a:r>
              <a:rPr lang="en-US" dirty="0">
                <a:latin typeface="Calibri" panose="020F0502020204030204" pitchFamily="34" charset="0"/>
              </a:rPr>
              <a:t>Hours</a:t>
            </a:r>
            <a:endParaRPr lang="en-US" sz="3200" dirty="0">
              <a:latin typeface="Calibri" panose="020F0502020204030204" pitchFamily="34" charset="0"/>
            </a:endParaRPr>
          </a:p>
          <a:p>
            <a:r>
              <a:rPr lang="en-US" b="1" dirty="0" smtClean="0">
                <a:latin typeface="Calibri" panose="020F0502020204030204" pitchFamily="34" charset="0"/>
              </a:rPr>
              <a:t>Gold</a:t>
            </a:r>
            <a:r>
              <a:rPr lang="en-US" b="1" dirty="0">
                <a:latin typeface="Calibri" panose="020F0502020204030204" pitchFamily="34" charset="0"/>
              </a:rPr>
              <a:t> – </a:t>
            </a:r>
            <a:r>
              <a:rPr lang="en-US" b="1" dirty="0" smtClean="0">
                <a:latin typeface="Calibri" panose="020F0502020204030204" pitchFamily="34" charset="0"/>
              </a:rPr>
              <a:t>Phone/Email - $400.00 per month</a:t>
            </a:r>
            <a:endParaRPr lang="en-US" b="1" dirty="0">
              <a:latin typeface="Calibri" panose="020F0502020204030204" pitchFamily="34" charset="0"/>
            </a:endParaRPr>
          </a:p>
          <a:p>
            <a:pPr lvl="1" defTabSz="2087563" fontAlgn="b"/>
            <a:r>
              <a:rPr lang="en-US" dirty="0">
                <a:latin typeface="Calibri" panose="020F0502020204030204" pitchFamily="34" charset="0"/>
              </a:rPr>
              <a:t>Time to Respond (M-F 8-5)	1 Hour</a:t>
            </a:r>
            <a:endParaRPr lang="en-US" sz="3200" dirty="0">
              <a:latin typeface="Calibri" panose="020F0502020204030204" pitchFamily="34" charset="0"/>
            </a:endParaRPr>
          </a:p>
          <a:p>
            <a:pPr lvl="1" defTabSz="2087563" fontAlgn="b">
              <a:spcBef>
                <a:spcPts val="0"/>
              </a:spcBef>
              <a:spcAft>
                <a:spcPts val="600"/>
              </a:spcAft>
            </a:pPr>
            <a:r>
              <a:rPr lang="en-US" dirty="0">
                <a:latin typeface="Calibri" panose="020F0502020204030204" pitchFamily="34" charset="0"/>
              </a:rPr>
              <a:t>Time to Respond (After Hours)</a:t>
            </a:r>
            <a:r>
              <a:rPr lang="en-US" sz="3000" dirty="0">
                <a:latin typeface="Calibri" panose="020F0502020204030204" pitchFamily="34" charset="0"/>
              </a:rPr>
              <a:t>	</a:t>
            </a:r>
            <a:r>
              <a:rPr lang="en-US" dirty="0">
                <a:latin typeface="Calibri" panose="020F0502020204030204" pitchFamily="34" charset="0"/>
              </a:rPr>
              <a:t>2 Hours</a:t>
            </a:r>
            <a:endParaRPr lang="en-US" sz="3200" dirty="0">
              <a:latin typeface="Calibri" panose="020F0502020204030204" pitchFamily="34" charset="0"/>
            </a:endParaRPr>
          </a:p>
          <a:p>
            <a:r>
              <a:rPr lang="en-US" b="1" dirty="0" smtClean="0">
                <a:latin typeface="Calibri" panose="020F0502020204030204" pitchFamily="34" charset="0"/>
              </a:rPr>
              <a:t>Silver – Service </a:t>
            </a:r>
            <a:r>
              <a:rPr lang="en-US" b="1" dirty="0">
                <a:latin typeface="Calibri" panose="020F0502020204030204" pitchFamily="34" charset="0"/>
              </a:rPr>
              <a:t>Ticket only - </a:t>
            </a:r>
            <a:r>
              <a:rPr lang="en-US" b="1" dirty="0" smtClean="0">
                <a:latin typeface="Calibri" panose="020F0502020204030204" pitchFamily="34" charset="0"/>
              </a:rPr>
              <a:t>$200.00 </a:t>
            </a:r>
            <a:r>
              <a:rPr lang="en-US" b="1" dirty="0">
                <a:latin typeface="Calibri" panose="020F0502020204030204" pitchFamily="34" charset="0"/>
              </a:rPr>
              <a:t>per </a:t>
            </a:r>
            <a:r>
              <a:rPr lang="en-US" b="1" dirty="0" smtClean="0">
                <a:latin typeface="Calibri" panose="020F0502020204030204" pitchFamily="34" charset="0"/>
              </a:rPr>
              <a:t>month</a:t>
            </a:r>
          </a:p>
          <a:p>
            <a:pPr lvl="1" defTabSz="2087563" fontAlgn="b"/>
            <a:r>
              <a:rPr lang="en-US" dirty="0" smtClean="0">
                <a:latin typeface="Calibri" panose="020F0502020204030204" pitchFamily="34" charset="0"/>
              </a:rPr>
              <a:t>Time </a:t>
            </a:r>
            <a:r>
              <a:rPr lang="en-US" dirty="0">
                <a:latin typeface="Calibri" panose="020F0502020204030204" pitchFamily="34" charset="0"/>
              </a:rPr>
              <a:t>to Respond (M-F 8-5)	</a:t>
            </a:r>
            <a:r>
              <a:rPr lang="en-US" dirty="0" smtClean="0">
                <a:latin typeface="Calibri" panose="020F0502020204030204" pitchFamily="34" charset="0"/>
              </a:rPr>
              <a:t>4 </a:t>
            </a:r>
            <a:r>
              <a:rPr lang="en-US" dirty="0">
                <a:latin typeface="Calibri" panose="020F0502020204030204" pitchFamily="34" charset="0"/>
              </a:rPr>
              <a:t>Hour</a:t>
            </a:r>
            <a:endParaRPr lang="en-US" sz="3200" dirty="0">
              <a:latin typeface="Calibri" panose="020F0502020204030204" pitchFamily="34" charset="0"/>
            </a:endParaRPr>
          </a:p>
          <a:p>
            <a:pPr lvl="1" defTabSz="2087563" fontAlgn="b">
              <a:spcBef>
                <a:spcPts val="0"/>
              </a:spcBef>
            </a:pPr>
            <a:r>
              <a:rPr lang="en-US" dirty="0">
                <a:latin typeface="Calibri" panose="020F0502020204030204" pitchFamily="34" charset="0"/>
              </a:rPr>
              <a:t>Time to Respond (After Hours)</a:t>
            </a:r>
            <a:r>
              <a:rPr lang="en-US" sz="3000" dirty="0">
                <a:latin typeface="Calibri" panose="020F0502020204030204" pitchFamily="34" charset="0"/>
              </a:rPr>
              <a:t>	</a:t>
            </a:r>
            <a:r>
              <a:rPr lang="en-US" dirty="0" smtClean="0">
                <a:latin typeface="Calibri" panose="020F0502020204030204" pitchFamily="34" charset="0"/>
              </a:rPr>
              <a:t>No After Hour Support</a:t>
            </a:r>
          </a:p>
          <a:p>
            <a:pPr lvl="1" defTabSz="2087563" fontAlgn="b">
              <a:spcBef>
                <a:spcPts val="0"/>
              </a:spcBef>
              <a:spcAft>
                <a:spcPts val="600"/>
              </a:spcAft>
            </a:pPr>
            <a:r>
              <a:rPr lang="en-US" dirty="0" smtClean="0">
                <a:latin typeface="Calibri" panose="020F0502020204030204" pitchFamily="34" charset="0"/>
              </a:rPr>
              <a:t>Hours Per Month	</a:t>
            </a:r>
            <a:r>
              <a:rPr lang="en-US" sz="2800" dirty="0">
                <a:latin typeface="Calibri" panose="020F0502020204030204" pitchFamily="34" charset="0"/>
              </a:rPr>
              <a:t>	</a:t>
            </a:r>
            <a:r>
              <a:rPr lang="en-US" dirty="0" smtClean="0">
                <a:latin typeface="Calibri" panose="020F0502020204030204" pitchFamily="34" charset="0"/>
              </a:rPr>
              <a:t>up to 4</a:t>
            </a:r>
            <a:endParaRPr lang="en-US" sz="3200" dirty="0">
              <a:latin typeface="Calibri" panose="020F0502020204030204" pitchFamily="34" charset="0"/>
            </a:endParaRPr>
          </a:p>
          <a:p>
            <a:r>
              <a:rPr lang="en-US" b="1" dirty="0" smtClean="0">
                <a:latin typeface="Calibri" panose="020F0502020204030204" pitchFamily="34" charset="0"/>
              </a:rPr>
              <a:t>Bronze</a:t>
            </a:r>
            <a:r>
              <a:rPr lang="en-US" b="1" dirty="0">
                <a:latin typeface="Calibri" panose="020F0502020204030204" pitchFamily="34" charset="0"/>
              </a:rPr>
              <a:t> – Service Ticket only </a:t>
            </a:r>
            <a:r>
              <a:rPr lang="en-US" b="1">
                <a:latin typeface="Calibri" panose="020F0502020204030204" pitchFamily="34" charset="0"/>
              </a:rPr>
              <a:t>- </a:t>
            </a:r>
            <a:r>
              <a:rPr lang="en-US" b="1" smtClean="0">
                <a:latin typeface="Calibri" panose="020F0502020204030204" pitchFamily="34" charset="0"/>
              </a:rPr>
              <a:t>$100.00 </a:t>
            </a:r>
            <a:r>
              <a:rPr lang="en-US" b="1" dirty="0">
                <a:latin typeface="Calibri" panose="020F0502020204030204" pitchFamily="34" charset="0"/>
              </a:rPr>
              <a:t>per </a:t>
            </a:r>
            <a:r>
              <a:rPr lang="en-US" b="1" dirty="0" smtClean="0">
                <a:latin typeface="Calibri" panose="020F0502020204030204" pitchFamily="34" charset="0"/>
              </a:rPr>
              <a:t>month</a:t>
            </a:r>
            <a:endParaRPr lang="en-US" b="1" dirty="0">
              <a:latin typeface="Calibri" panose="020F0502020204030204" pitchFamily="34" charset="0"/>
            </a:endParaRPr>
          </a:p>
          <a:p>
            <a:pPr lvl="1" defTabSz="2087563" fontAlgn="b"/>
            <a:r>
              <a:rPr lang="en-US" dirty="0">
                <a:latin typeface="Calibri" panose="020F0502020204030204" pitchFamily="34" charset="0"/>
              </a:rPr>
              <a:t>Time to Respond (M-F 8-5)	</a:t>
            </a:r>
            <a:r>
              <a:rPr lang="en-US" dirty="0" smtClean="0">
                <a:latin typeface="Calibri" panose="020F0502020204030204" pitchFamily="34" charset="0"/>
              </a:rPr>
              <a:t>48 </a:t>
            </a:r>
            <a:r>
              <a:rPr lang="en-US" dirty="0">
                <a:latin typeface="Calibri" panose="020F0502020204030204" pitchFamily="34" charset="0"/>
              </a:rPr>
              <a:t>Hour</a:t>
            </a:r>
            <a:endParaRPr lang="en-US" sz="3200" dirty="0">
              <a:latin typeface="Calibri" panose="020F0502020204030204" pitchFamily="34" charset="0"/>
            </a:endParaRPr>
          </a:p>
          <a:p>
            <a:pPr lvl="1" defTabSz="2087563" fontAlgn="b">
              <a:spcBef>
                <a:spcPts val="0"/>
              </a:spcBef>
            </a:pPr>
            <a:r>
              <a:rPr lang="en-US" dirty="0">
                <a:latin typeface="Calibri" panose="020F0502020204030204" pitchFamily="34" charset="0"/>
              </a:rPr>
              <a:t>Time to Respond (After Hours)</a:t>
            </a:r>
            <a:r>
              <a:rPr lang="en-US" sz="3000" dirty="0">
                <a:latin typeface="Calibri" panose="020F0502020204030204" pitchFamily="34" charset="0"/>
              </a:rPr>
              <a:t>	</a:t>
            </a:r>
            <a:r>
              <a:rPr lang="en-US" dirty="0">
                <a:latin typeface="Calibri" panose="020F0502020204030204" pitchFamily="34" charset="0"/>
              </a:rPr>
              <a:t>No After Hour Support</a:t>
            </a:r>
          </a:p>
          <a:p>
            <a:pPr lvl="1" defTabSz="2087563" fontAlgn="b">
              <a:spcBef>
                <a:spcPts val="0"/>
              </a:spcBef>
            </a:pPr>
            <a:r>
              <a:rPr lang="en-US" dirty="0" smtClean="0">
                <a:latin typeface="Calibri" panose="020F0502020204030204" pitchFamily="34" charset="0"/>
              </a:rPr>
              <a:t>Hours </a:t>
            </a:r>
            <a:r>
              <a:rPr lang="en-US" dirty="0">
                <a:latin typeface="Calibri" panose="020F0502020204030204" pitchFamily="34" charset="0"/>
              </a:rPr>
              <a:t>Per Month	</a:t>
            </a:r>
            <a:r>
              <a:rPr lang="en-US" sz="2800" dirty="0">
                <a:latin typeface="Calibri" panose="020F0502020204030204" pitchFamily="34" charset="0"/>
              </a:rPr>
              <a:t>	</a:t>
            </a:r>
            <a:r>
              <a:rPr lang="en-US" dirty="0">
                <a:latin typeface="Calibri" panose="020F0502020204030204" pitchFamily="34" charset="0"/>
              </a:rPr>
              <a:t>up to </a:t>
            </a:r>
            <a:r>
              <a:rPr lang="en-US" dirty="0" smtClean="0">
                <a:latin typeface="Calibri" panose="020F0502020204030204" pitchFamily="34" charset="0"/>
              </a:rPr>
              <a:t>2</a:t>
            </a:r>
            <a:endParaRPr lang="en-US" sz="3200" dirty="0">
              <a:latin typeface="Calibri" panose="020F050202020403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349" y="609600"/>
            <a:ext cx="4546251" cy="338363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577" y="2997937"/>
            <a:ext cx="3704849" cy="120559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565" y="4651174"/>
            <a:ext cx="1657350" cy="952500"/>
          </a:xfrm>
          <a:prstGeom prst="rect">
            <a:avLst/>
          </a:prstGeom>
        </p:spPr>
      </p:pic>
    </p:spTree>
    <p:extLst>
      <p:ext uri="{BB962C8B-B14F-4D97-AF65-F5344CB8AC3E}">
        <p14:creationId xmlns:p14="http://schemas.microsoft.com/office/powerpoint/2010/main" val="3116940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7309"/>
          </a:xfrm>
        </p:spPr>
        <p:txBody>
          <a:bodyPr>
            <a:noAutofit/>
          </a:bodyPr>
          <a:lstStyle/>
          <a:p>
            <a:r>
              <a:rPr lang="en-US" sz="3200" dirty="0" smtClean="0"/>
              <a:t>Private Cloud Portal Overview</a:t>
            </a:r>
            <a:endParaRPr lang="en-US" sz="3200" dirty="0"/>
          </a:p>
        </p:txBody>
      </p:sp>
      <p:pic>
        <p:nvPicPr>
          <p:cNvPr id="8" name="Picture 7"/>
          <p:cNvPicPr>
            <a:picLocks noChangeAspect="1"/>
          </p:cNvPicPr>
          <p:nvPr/>
        </p:nvPicPr>
        <p:blipFill>
          <a:blip r:embed="rId3"/>
          <a:stretch>
            <a:fillRect/>
          </a:stretch>
        </p:blipFill>
        <p:spPr>
          <a:xfrm>
            <a:off x="785389" y="1653301"/>
            <a:ext cx="7581127" cy="4795291"/>
          </a:xfrm>
          <a:prstGeom prst="rect">
            <a:avLst/>
          </a:prstGeom>
        </p:spPr>
      </p:pic>
      <p:sp>
        <p:nvSpPr>
          <p:cNvPr id="9" name="TextBox 8"/>
          <p:cNvSpPr txBox="1"/>
          <p:nvPr/>
        </p:nvSpPr>
        <p:spPr>
          <a:xfrm>
            <a:off x="785389" y="1246909"/>
            <a:ext cx="6508000" cy="369332"/>
          </a:xfrm>
          <a:prstGeom prst="rect">
            <a:avLst/>
          </a:prstGeom>
          <a:noFill/>
        </p:spPr>
        <p:txBody>
          <a:bodyPr wrap="none" rtlCol="0">
            <a:spAutoFit/>
          </a:bodyPr>
          <a:lstStyle/>
          <a:p>
            <a:r>
              <a:rPr lang="en-US" dirty="0" smtClean="0"/>
              <a:t>VMWare vRealize Automation Home Page – Self Service Portal</a:t>
            </a:r>
            <a:endParaRPr lang="en-US" dirty="0"/>
          </a:p>
        </p:txBody>
      </p:sp>
      <p:pic>
        <p:nvPicPr>
          <p:cNvPr id="12" name="Picture 11"/>
          <p:cNvPicPr>
            <a:picLocks noChangeAspect="1"/>
          </p:cNvPicPr>
          <p:nvPr/>
        </p:nvPicPr>
        <p:blipFill>
          <a:blip r:embed="rId4"/>
          <a:stretch>
            <a:fillRect/>
          </a:stretch>
        </p:blipFill>
        <p:spPr>
          <a:xfrm>
            <a:off x="9550645" y="4876776"/>
            <a:ext cx="2037289" cy="1571816"/>
          </a:xfrm>
          <a:prstGeom prst="rect">
            <a:avLst/>
          </a:prstGeom>
        </p:spPr>
      </p:pic>
    </p:spTree>
    <p:extLst>
      <p:ext uri="{BB962C8B-B14F-4D97-AF65-F5344CB8AC3E}">
        <p14:creationId xmlns:p14="http://schemas.microsoft.com/office/powerpoint/2010/main" val="376950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7309"/>
          </a:xfrm>
        </p:spPr>
        <p:txBody>
          <a:bodyPr>
            <a:noAutofit/>
          </a:bodyPr>
          <a:lstStyle/>
          <a:p>
            <a:r>
              <a:rPr lang="en-US" sz="3200" dirty="0" smtClean="0"/>
              <a:t>Private Cloud Portal Overview</a:t>
            </a:r>
            <a:endParaRPr lang="en-US" sz="3200" dirty="0"/>
          </a:p>
        </p:txBody>
      </p:sp>
      <p:sp>
        <p:nvSpPr>
          <p:cNvPr id="9" name="TextBox 8"/>
          <p:cNvSpPr txBox="1"/>
          <p:nvPr/>
        </p:nvSpPr>
        <p:spPr>
          <a:xfrm>
            <a:off x="785389" y="1246909"/>
            <a:ext cx="3732881" cy="369332"/>
          </a:xfrm>
          <a:prstGeom prst="rect">
            <a:avLst/>
          </a:prstGeom>
          <a:noFill/>
        </p:spPr>
        <p:txBody>
          <a:bodyPr wrap="none" rtlCol="0">
            <a:spAutoFit/>
          </a:bodyPr>
          <a:lstStyle/>
          <a:p>
            <a:r>
              <a:rPr lang="en-US" dirty="0" smtClean="0"/>
              <a:t>Adding Portlets to the Home Page</a:t>
            </a:r>
            <a:endParaRPr lang="en-US" dirty="0"/>
          </a:p>
        </p:txBody>
      </p:sp>
      <p:pic>
        <p:nvPicPr>
          <p:cNvPr id="3" name="Picture 2"/>
          <p:cNvPicPr>
            <a:picLocks noChangeAspect="1"/>
          </p:cNvPicPr>
          <p:nvPr/>
        </p:nvPicPr>
        <p:blipFill>
          <a:blip r:embed="rId3"/>
          <a:stretch>
            <a:fillRect/>
          </a:stretch>
        </p:blipFill>
        <p:spPr>
          <a:xfrm>
            <a:off x="785389" y="1653301"/>
            <a:ext cx="7551080" cy="4396517"/>
          </a:xfrm>
          <a:prstGeom prst="rect">
            <a:avLst/>
          </a:prstGeom>
        </p:spPr>
      </p:pic>
      <p:pic>
        <p:nvPicPr>
          <p:cNvPr id="6" name="Picture 5"/>
          <p:cNvPicPr>
            <a:picLocks noChangeAspect="1"/>
          </p:cNvPicPr>
          <p:nvPr/>
        </p:nvPicPr>
        <p:blipFill>
          <a:blip r:embed="rId4"/>
          <a:stretch>
            <a:fillRect/>
          </a:stretch>
        </p:blipFill>
        <p:spPr>
          <a:xfrm>
            <a:off x="9550645" y="4876776"/>
            <a:ext cx="2037289" cy="1571816"/>
          </a:xfrm>
          <a:prstGeom prst="rect">
            <a:avLst/>
          </a:prstGeom>
        </p:spPr>
      </p:pic>
    </p:spTree>
    <p:extLst>
      <p:ext uri="{BB962C8B-B14F-4D97-AF65-F5344CB8AC3E}">
        <p14:creationId xmlns:p14="http://schemas.microsoft.com/office/powerpoint/2010/main" val="537318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37309"/>
          </a:xfrm>
        </p:spPr>
        <p:txBody>
          <a:bodyPr>
            <a:noAutofit/>
          </a:bodyPr>
          <a:lstStyle/>
          <a:p>
            <a:r>
              <a:rPr lang="en-US" sz="3200" dirty="0" smtClean="0"/>
              <a:t>Private Cloud Portal Overview</a:t>
            </a:r>
            <a:endParaRPr lang="en-US" sz="3200" dirty="0"/>
          </a:p>
        </p:txBody>
      </p:sp>
      <p:pic>
        <p:nvPicPr>
          <p:cNvPr id="8" name="Picture 7"/>
          <p:cNvPicPr>
            <a:picLocks noChangeAspect="1"/>
          </p:cNvPicPr>
          <p:nvPr/>
        </p:nvPicPr>
        <p:blipFill>
          <a:blip r:embed="rId3"/>
          <a:stretch>
            <a:fillRect/>
          </a:stretch>
        </p:blipFill>
        <p:spPr>
          <a:xfrm>
            <a:off x="785389" y="1653301"/>
            <a:ext cx="7581127" cy="4795291"/>
          </a:xfrm>
          <a:prstGeom prst="rect">
            <a:avLst/>
          </a:prstGeom>
        </p:spPr>
      </p:pic>
      <p:sp>
        <p:nvSpPr>
          <p:cNvPr id="9" name="TextBox 8"/>
          <p:cNvSpPr txBox="1"/>
          <p:nvPr/>
        </p:nvSpPr>
        <p:spPr>
          <a:xfrm>
            <a:off x="785389" y="1246909"/>
            <a:ext cx="6558590" cy="369332"/>
          </a:xfrm>
          <a:prstGeom prst="rect">
            <a:avLst/>
          </a:prstGeom>
          <a:noFill/>
        </p:spPr>
        <p:txBody>
          <a:bodyPr wrap="none" rtlCol="0">
            <a:spAutoFit/>
          </a:bodyPr>
          <a:lstStyle/>
          <a:p>
            <a:r>
              <a:rPr lang="en-US" dirty="0" smtClean="0"/>
              <a:t>Portlets provides better visibility into customer environments</a:t>
            </a:r>
            <a:endParaRPr lang="en-US" dirty="0"/>
          </a:p>
        </p:txBody>
      </p:sp>
      <p:pic>
        <p:nvPicPr>
          <p:cNvPr id="3" name="Picture 2"/>
          <p:cNvPicPr>
            <a:picLocks noChangeAspect="1"/>
          </p:cNvPicPr>
          <p:nvPr/>
        </p:nvPicPr>
        <p:blipFill>
          <a:blip r:embed="rId4"/>
          <a:stretch>
            <a:fillRect/>
          </a:stretch>
        </p:blipFill>
        <p:spPr>
          <a:xfrm>
            <a:off x="785389" y="1653301"/>
            <a:ext cx="7913570" cy="4795291"/>
          </a:xfrm>
          <a:prstGeom prst="rect">
            <a:avLst/>
          </a:prstGeom>
        </p:spPr>
      </p:pic>
      <p:pic>
        <p:nvPicPr>
          <p:cNvPr id="6" name="Picture 5"/>
          <p:cNvPicPr>
            <a:picLocks noChangeAspect="1"/>
          </p:cNvPicPr>
          <p:nvPr/>
        </p:nvPicPr>
        <p:blipFill>
          <a:blip r:embed="rId5"/>
          <a:stretch>
            <a:fillRect/>
          </a:stretch>
        </p:blipFill>
        <p:spPr>
          <a:xfrm>
            <a:off x="9550645" y="4876776"/>
            <a:ext cx="2037289" cy="1571816"/>
          </a:xfrm>
          <a:prstGeom prst="rect">
            <a:avLst/>
          </a:prstGeom>
        </p:spPr>
      </p:pic>
    </p:spTree>
    <p:extLst>
      <p:ext uri="{BB962C8B-B14F-4D97-AF65-F5344CB8AC3E}">
        <p14:creationId xmlns:p14="http://schemas.microsoft.com/office/powerpoint/2010/main" val="3486661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4948"/>
            <a:ext cx="8596668" cy="628073"/>
          </a:xfrm>
        </p:spPr>
        <p:txBody>
          <a:bodyPr>
            <a:normAutofit fontScale="90000"/>
          </a:bodyPr>
          <a:lstStyle/>
          <a:p>
            <a:r>
              <a:rPr lang="en-US" dirty="0" smtClean="0"/>
              <a:t>Customer Catalog</a:t>
            </a:r>
            <a:endParaRPr lang="en-US" dirty="0"/>
          </a:p>
        </p:txBody>
      </p:sp>
      <p:pic>
        <p:nvPicPr>
          <p:cNvPr id="7" name="Picture 6"/>
          <p:cNvPicPr>
            <a:picLocks noChangeAspect="1"/>
          </p:cNvPicPr>
          <p:nvPr/>
        </p:nvPicPr>
        <p:blipFill>
          <a:blip r:embed="rId3"/>
          <a:stretch>
            <a:fillRect/>
          </a:stretch>
        </p:blipFill>
        <p:spPr>
          <a:xfrm>
            <a:off x="840509" y="1707794"/>
            <a:ext cx="7810884" cy="4530849"/>
          </a:xfrm>
          <a:prstGeom prst="rect">
            <a:avLst/>
          </a:prstGeom>
        </p:spPr>
      </p:pic>
      <p:sp>
        <p:nvSpPr>
          <p:cNvPr id="8" name="TextBox 7"/>
          <p:cNvSpPr txBox="1"/>
          <p:nvPr/>
        </p:nvSpPr>
        <p:spPr>
          <a:xfrm>
            <a:off x="766617" y="1173021"/>
            <a:ext cx="8950037" cy="369332"/>
          </a:xfrm>
          <a:prstGeom prst="rect">
            <a:avLst/>
          </a:prstGeom>
          <a:noFill/>
        </p:spPr>
        <p:txBody>
          <a:bodyPr wrap="square" rtlCol="0">
            <a:spAutoFit/>
          </a:bodyPr>
          <a:lstStyle/>
          <a:p>
            <a:r>
              <a:rPr lang="en-US" dirty="0" smtClean="0"/>
              <a:t>Customers see a custom environment with only their agency server Blueprints </a:t>
            </a:r>
            <a:endParaRPr lang="en-US" dirty="0"/>
          </a:p>
        </p:txBody>
      </p:sp>
      <p:pic>
        <p:nvPicPr>
          <p:cNvPr id="9" name="Picture 8"/>
          <p:cNvPicPr>
            <a:picLocks noChangeAspect="1"/>
          </p:cNvPicPr>
          <p:nvPr/>
        </p:nvPicPr>
        <p:blipFill>
          <a:blip r:embed="rId4"/>
          <a:stretch>
            <a:fillRect/>
          </a:stretch>
        </p:blipFill>
        <p:spPr>
          <a:xfrm>
            <a:off x="9550645" y="4876776"/>
            <a:ext cx="2037289" cy="1571816"/>
          </a:xfrm>
          <a:prstGeom prst="rect">
            <a:avLst/>
          </a:prstGeom>
        </p:spPr>
      </p:pic>
    </p:spTree>
    <p:extLst>
      <p:ext uri="{BB962C8B-B14F-4D97-AF65-F5344CB8AC3E}">
        <p14:creationId xmlns:p14="http://schemas.microsoft.com/office/powerpoint/2010/main" val="169507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77333" y="544948"/>
            <a:ext cx="9094739" cy="6373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VMWare </a:t>
            </a:r>
            <a:r>
              <a:rPr lang="en-US" sz="3200" dirty="0" smtClean="0"/>
              <a:t>vRealize Operations Manager (vROPs)</a:t>
            </a:r>
            <a:endParaRPr lang="en-US" sz="3200" dirty="0"/>
          </a:p>
        </p:txBody>
      </p:sp>
      <p:sp>
        <p:nvSpPr>
          <p:cNvPr id="6" name="TextBox 5"/>
          <p:cNvSpPr txBox="1"/>
          <p:nvPr/>
        </p:nvSpPr>
        <p:spPr>
          <a:xfrm>
            <a:off x="785389" y="1145313"/>
            <a:ext cx="8543338" cy="1200329"/>
          </a:xfrm>
          <a:prstGeom prst="rect">
            <a:avLst/>
          </a:prstGeom>
          <a:noFill/>
        </p:spPr>
        <p:txBody>
          <a:bodyPr wrap="square" rtlCol="0">
            <a:spAutoFit/>
          </a:bodyPr>
          <a:lstStyle/>
          <a:p>
            <a:r>
              <a:rPr lang="en-US" dirty="0" smtClean="0"/>
              <a:t>Self Service Monitoring Portal</a:t>
            </a:r>
          </a:p>
          <a:p>
            <a:pPr marL="285750" indent="-285750">
              <a:buFont typeface="Arial" panose="020B0604020202020204" pitchFamily="34" charset="0"/>
              <a:buChar char="•"/>
            </a:pPr>
            <a:r>
              <a:rPr lang="en-US" dirty="0" smtClean="0"/>
              <a:t>All Private Cloud customers get access to vROPs</a:t>
            </a:r>
          </a:p>
          <a:p>
            <a:pPr marL="285750" indent="-285750">
              <a:buFont typeface="Arial" panose="020B0604020202020204" pitchFamily="34" charset="0"/>
              <a:buChar char="•"/>
            </a:pPr>
            <a:r>
              <a:rPr lang="en-US" dirty="0" smtClean="0"/>
              <a:t>Allows customers to actively monitor the health of their environment</a:t>
            </a:r>
          </a:p>
          <a:p>
            <a:pPr marL="285750" indent="-285750">
              <a:buFont typeface="Arial" panose="020B0604020202020204" pitchFamily="34" charset="0"/>
              <a:buChar char="•"/>
            </a:pPr>
            <a:r>
              <a:rPr lang="en-US" dirty="0" smtClean="0"/>
              <a:t>Users can run reports or have them scheduled to run at needed intervals </a:t>
            </a:r>
            <a:endParaRPr lang="en-US" dirty="0"/>
          </a:p>
        </p:txBody>
      </p:sp>
      <p:pic>
        <p:nvPicPr>
          <p:cNvPr id="4" name="Picture 3"/>
          <p:cNvPicPr>
            <a:picLocks noChangeAspect="1"/>
          </p:cNvPicPr>
          <p:nvPr/>
        </p:nvPicPr>
        <p:blipFill>
          <a:blip r:embed="rId3"/>
          <a:stretch>
            <a:fillRect/>
          </a:stretch>
        </p:blipFill>
        <p:spPr>
          <a:xfrm>
            <a:off x="677333" y="2438401"/>
            <a:ext cx="8303287" cy="3973592"/>
          </a:xfrm>
          <a:prstGeom prst="rect">
            <a:avLst/>
          </a:prstGeom>
        </p:spPr>
      </p:pic>
      <p:pic>
        <p:nvPicPr>
          <p:cNvPr id="10" name="Picture 9"/>
          <p:cNvPicPr>
            <a:picLocks noChangeAspect="1"/>
          </p:cNvPicPr>
          <p:nvPr/>
        </p:nvPicPr>
        <p:blipFill>
          <a:blip r:embed="rId4"/>
          <a:stretch>
            <a:fillRect/>
          </a:stretch>
        </p:blipFill>
        <p:spPr>
          <a:xfrm>
            <a:off x="9772072" y="5038501"/>
            <a:ext cx="1961905" cy="1495238"/>
          </a:xfrm>
          <a:prstGeom prst="rect">
            <a:avLst/>
          </a:prstGeom>
        </p:spPr>
      </p:pic>
    </p:spTree>
    <p:extLst>
      <p:ext uri="{BB962C8B-B14F-4D97-AF65-F5344CB8AC3E}">
        <p14:creationId xmlns:p14="http://schemas.microsoft.com/office/powerpoint/2010/main" val="1356925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7333" y="544948"/>
            <a:ext cx="9094739" cy="6373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VMWare </a:t>
            </a:r>
            <a:r>
              <a:rPr lang="en-US" sz="3200" dirty="0" smtClean="0"/>
              <a:t>vRealize Operations Manager</a:t>
            </a:r>
            <a:endParaRPr lang="en-US" sz="3200" dirty="0"/>
          </a:p>
        </p:txBody>
      </p:sp>
      <p:sp>
        <p:nvSpPr>
          <p:cNvPr id="9" name="TextBox 8"/>
          <p:cNvSpPr txBox="1"/>
          <p:nvPr/>
        </p:nvSpPr>
        <p:spPr>
          <a:xfrm>
            <a:off x="785389" y="1145313"/>
            <a:ext cx="8543338" cy="1200329"/>
          </a:xfrm>
          <a:prstGeom prst="rect">
            <a:avLst/>
          </a:prstGeom>
          <a:noFill/>
        </p:spPr>
        <p:txBody>
          <a:bodyPr wrap="square" rtlCol="0">
            <a:spAutoFit/>
          </a:bodyPr>
          <a:lstStyle/>
          <a:p>
            <a:r>
              <a:rPr lang="en-US" dirty="0" smtClean="0"/>
              <a:t>Self Service Monitoring Portal</a:t>
            </a:r>
          </a:p>
          <a:p>
            <a:pPr marL="285750" indent="-285750">
              <a:buFont typeface="Arial" panose="020B0604020202020204" pitchFamily="34" charset="0"/>
              <a:buChar char="•"/>
            </a:pPr>
            <a:r>
              <a:rPr lang="en-US" dirty="0"/>
              <a:t>Monitor VMs down to a individual resource level</a:t>
            </a:r>
          </a:p>
          <a:p>
            <a:pPr marL="285750" indent="-285750">
              <a:buFont typeface="Arial" panose="020B0604020202020204" pitchFamily="34" charset="0"/>
              <a:buChar char="•"/>
            </a:pPr>
            <a:r>
              <a:rPr lang="en-US" dirty="0" smtClean="0"/>
              <a:t>Troubleshooting and Analysis</a:t>
            </a:r>
          </a:p>
          <a:p>
            <a:pPr marL="285750" indent="-285750">
              <a:buFont typeface="Arial" panose="020B0604020202020204" pitchFamily="34" charset="0"/>
              <a:buChar char="•"/>
            </a:pPr>
            <a:r>
              <a:rPr lang="en-US" dirty="0" smtClean="0"/>
              <a:t>Capacity Planning and Resource Reclamation</a:t>
            </a:r>
          </a:p>
        </p:txBody>
      </p:sp>
      <p:pic>
        <p:nvPicPr>
          <p:cNvPr id="10" name="Picture 9"/>
          <p:cNvPicPr>
            <a:picLocks noChangeAspect="1"/>
          </p:cNvPicPr>
          <p:nvPr/>
        </p:nvPicPr>
        <p:blipFill>
          <a:blip r:embed="rId3"/>
          <a:stretch>
            <a:fillRect/>
          </a:stretch>
        </p:blipFill>
        <p:spPr>
          <a:xfrm>
            <a:off x="883610" y="2455360"/>
            <a:ext cx="8020245" cy="4048261"/>
          </a:xfrm>
          <a:prstGeom prst="rect">
            <a:avLst/>
          </a:prstGeom>
        </p:spPr>
      </p:pic>
      <p:pic>
        <p:nvPicPr>
          <p:cNvPr id="11" name="Picture 10"/>
          <p:cNvPicPr>
            <a:picLocks noChangeAspect="1"/>
          </p:cNvPicPr>
          <p:nvPr/>
        </p:nvPicPr>
        <p:blipFill>
          <a:blip r:embed="rId4"/>
          <a:stretch>
            <a:fillRect/>
          </a:stretch>
        </p:blipFill>
        <p:spPr>
          <a:xfrm>
            <a:off x="9772072" y="5038501"/>
            <a:ext cx="1961905" cy="1495238"/>
          </a:xfrm>
          <a:prstGeom prst="rect">
            <a:avLst/>
          </a:prstGeom>
        </p:spPr>
      </p:pic>
    </p:spTree>
    <p:extLst>
      <p:ext uri="{BB962C8B-B14F-4D97-AF65-F5344CB8AC3E}">
        <p14:creationId xmlns:p14="http://schemas.microsoft.com/office/powerpoint/2010/main" val="304158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77333" y="544948"/>
            <a:ext cx="9094739" cy="6373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Trend Micro Deep Security </a:t>
            </a:r>
            <a:endParaRPr lang="en-US" sz="3200" dirty="0"/>
          </a:p>
        </p:txBody>
      </p:sp>
      <p:pic>
        <p:nvPicPr>
          <p:cNvPr id="2" name="Picture 1"/>
          <p:cNvPicPr>
            <a:picLocks noChangeAspect="1"/>
          </p:cNvPicPr>
          <p:nvPr/>
        </p:nvPicPr>
        <p:blipFill>
          <a:blip r:embed="rId2"/>
          <a:stretch>
            <a:fillRect/>
          </a:stretch>
        </p:blipFill>
        <p:spPr>
          <a:xfrm>
            <a:off x="4906645" y="1491477"/>
            <a:ext cx="6076950" cy="4819650"/>
          </a:xfrm>
          <a:prstGeom prst="rect">
            <a:avLst/>
          </a:prstGeom>
        </p:spPr>
      </p:pic>
      <p:sp>
        <p:nvSpPr>
          <p:cNvPr id="3" name="Rectangle 2"/>
          <p:cNvSpPr/>
          <p:nvPr/>
        </p:nvSpPr>
        <p:spPr>
          <a:xfrm>
            <a:off x="762000" y="1390918"/>
            <a:ext cx="3962400" cy="4247317"/>
          </a:xfrm>
          <a:prstGeom prst="rect">
            <a:avLst/>
          </a:prstGeom>
        </p:spPr>
        <p:txBody>
          <a:bodyPr wrap="square">
            <a:spAutoFit/>
          </a:bodyPr>
          <a:lstStyle/>
          <a:p>
            <a:r>
              <a:rPr lang="en-US" dirty="0" smtClean="0">
                <a:latin typeface="Calibri" panose="020F0502020204030204" pitchFamily="34" charset="0"/>
              </a:rPr>
              <a:t>All Private Cloud VM will be protected by Deep Security which provides </a:t>
            </a:r>
            <a:r>
              <a:rPr lang="en-US" dirty="0">
                <a:latin typeface="Calibri" panose="020F0502020204030204" pitchFamily="34" charset="0"/>
              </a:rPr>
              <a:t>advanced server security for physical, virtual, and cloud servers. It protects enterprise applications and data from breaches and business disruptions without requiring emergency patching. This comprehensive, centrally-managed platform helps you simplify security operations while enabling regulatory compliance and accelerating the ROI of virtualization and cloud projects</a:t>
            </a:r>
            <a:r>
              <a:rPr lang="en-US" dirty="0" smtClean="0">
                <a:latin typeface="Calibri" panose="020F0502020204030204" pitchFamily="34" charset="0"/>
              </a:rPr>
              <a:t>.</a:t>
            </a:r>
          </a:p>
          <a:p>
            <a:endParaRPr lang="en-US" dirty="0">
              <a:latin typeface="Calibri" panose="020F0502020204030204" pitchFamily="34" charset="0"/>
            </a:endParaRPr>
          </a:p>
          <a:p>
            <a:r>
              <a:rPr lang="en-US" dirty="0" smtClean="0">
                <a:latin typeface="Calibri" panose="020F0502020204030204" pitchFamily="34" charset="0"/>
              </a:rPr>
              <a:t>Anti-Malware is also included in this package.</a:t>
            </a:r>
            <a:endParaRPr lang="en-US" dirty="0">
              <a:latin typeface="Calibri" panose="020F0502020204030204" pitchFamily="34" charset="0"/>
            </a:endParaRPr>
          </a:p>
        </p:txBody>
      </p:sp>
    </p:spTree>
    <p:extLst>
      <p:ext uri="{BB962C8B-B14F-4D97-AF65-F5344CB8AC3E}">
        <p14:creationId xmlns:p14="http://schemas.microsoft.com/office/powerpoint/2010/main" val="166640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42" y="140003"/>
            <a:ext cx="11087469" cy="6308109"/>
          </a:xfrm>
          <a:prstGeom prst="rect">
            <a:avLst/>
          </a:prstGeom>
        </p:spPr>
      </p:pic>
      <p:sp>
        <p:nvSpPr>
          <p:cNvPr id="8" name="Rectangle 7"/>
          <p:cNvSpPr/>
          <p:nvPr/>
        </p:nvSpPr>
        <p:spPr>
          <a:xfrm rot="20777238">
            <a:off x="1416113" y="1211139"/>
            <a:ext cx="9551013" cy="415498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800" cap="none" spc="0" dirty="0" smtClean="0">
                <a:ln/>
                <a:solidFill>
                  <a:srgbClr val="FF0000"/>
                </a:solidFill>
                <a:effectLst/>
                <a:latin typeface="Franklin Gothic Heavy" panose="020B0903020102020204" pitchFamily="34" charset="0"/>
              </a:rPr>
              <a:t>Pay No Attention </a:t>
            </a:r>
          </a:p>
          <a:p>
            <a:pPr algn="ctr"/>
            <a:r>
              <a:rPr lang="en-US" sz="8800" cap="none" spc="0" dirty="0" smtClean="0">
                <a:ln/>
                <a:solidFill>
                  <a:srgbClr val="FF0000"/>
                </a:solidFill>
                <a:effectLst/>
                <a:latin typeface="Franklin Gothic Heavy" panose="020B0903020102020204" pitchFamily="34" charset="0"/>
              </a:rPr>
              <a:t>to the Servers </a:t>
            </a:r>
          </a:p>
          <a:p>
            <a:pPr algn="ctr"/>
            <a:r>
              <a:rPr lang="en-US" sz="8800" dirty="0">
                <a:ln/>
                <a:solidFill>
                  <a:srgbClr val="FF0000"/>
                </a:solidFill>
                <a:latin typeface="Franklin Gothic Heavy" panose="020B0903020102020204" pitchFamily="34" charset="0"/>
              </a:rPr>
              <a:t>B</a:t>
            </a:r>
            <a:r>
              <a:rPr lang="en-US" sz="8800" cap="none" spc="0" dirty="0" smtClean="0">
                <a:ln/>
                <a:solidFill>
                  <a:srgbClr val="FF0000"/>
                </a:solidFill>
                <a:effectLst/>
                <a:latin typeface="Franklin Gothic Heavy" panose="020B0903020102020204" pitchFamily="34" charset="0"/>
              </a:rPr>
              <a:t>ehind the Cloud!</a:t>
            </a:r>
            <a:endParaRPr lang="en-US" sz="8800" cap="none" spc="0" dirty="0">
              <a:ln/>
              <a:solidFill>
                <a:srgbClr val="FF0000"/>
              </a:solidFill>
              <a:effectLst/>
            </a:endParaRPr>
          </a:p>
        </p:txBody>
      </p:sp>
    </p:spTree>
    <p:custDataLst>
      <p:tags r:id="rId1"/>
    </p:custDataLst>
    <p:extLst>
      <p:ext uri="{BB962C8B-B14F-4D97-AF65-F5344CB8AC3E}">
        <p14:creationId xmlns:p14="http://schemas.microsoft.com/office/powerpoint/2010/main" val="172841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fallOve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100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par>
                                <p:cTn id="15" presetID="53" presetClass="entr" presetSubtype="16" fill="hold" nodeType="withEffect">
                                  <p:stCondLst>
                                    <p:cond delay="100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Zerto DR Orchestrator </a:t>
            </a:r>
            <a:endParaRPr lang="en-US"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493564"/>
            <a:ext cx="8369730" cy="4997707"/>
          </a:xfrm>
          <a:prstGeom prst="rect">
            <a:avLst/>
          </a:prstGeom>
        </p:spPr>
      </p:pic>
    </p:spTree>
    <p:extLst>
      <p:ext uri="{BB962C8B-B14F-4D97-AF65-F5344CB8AC3E}">
        <p14:creationId xmlns:p14="http://schemas.microsoft.com/office/powerpoint/2010/main" val="7818308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p>
            <a:r>
              <a:rPr lang="en-US" dirty="0" smtClean="0">
                <a:solidFill>
                  <a:srgbClr val="C00000"/>
                </a:solidFill>
              </a:rPr>
              <a:t>Zerto DR Orchestrator </a:t>
            </a:r>
            <a:endParaRPr lang="en-US" dirty="0">
              <a:solidFill>
                <a:srgbClr val="C00000"/>
              </a:solidFill>
            </a:endParaRPr>
          </a:p>
        </p:txBody>
      </p:sp>
      <p:sp>
        <p:nvSpPr>
          <p:cNvPr id="4" name="TextBox 3"/>
          <p:cNvSpPr txBox="1"/>
          <p:nvPr/>
        </p:nvSpPr>
        <p:spPr>
          <a:xfrm>
            <a:off x="739209" y="1357747"/>
            <a:ext cx="8543338" cy="646331"/>
          </a:xfrm>
          <a:prstGeom prst="rect">
            <a:avLst/>
          </a:prstGeom>
          <a:noFill/>
        </p:spPr>
        <p:txBody>
          <a:bodyPr wrap="square" rtlCol="0">
            <a:spAutoFit/>
          </a:bodyPr>
          <a:lstStyle/>
          <a:p>
            <a:r>
              <a:rPr lang="en-US" dirty="0" smtClean="0"/>
              <a:t>Self-Service DR Dashboard</a:t>
            </a:r>
          </a:p>
          <a:p>
            <a:pPr marL="285750" indent="-285750">
              <a:buFont typeface="Arial" panose="020B0604020202020204" pitchFamily="34" charset="0"/>
              <a:buChar char="•"/>
            </a:pPr>
            <a:endParaRPr lang="en-US" dirty="0" smtClean="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09" y="1833563"/>
            <a:ext cx="9065191" cy="445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01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p>
            <a:r>
              <a:rPr lang="en-US" dirty="0" smtClean="0">
                <a:solidFill>
                  <a:srgbClr val="C00000"/>
                </a:solidFill>
              </a:rPr>
              <a:t>Zerto DR Orchestrator </a:t>
            </a:r>
            <a:endParaRPr lang="en-US" dirty="0">
              <a:solidFill>
                <a:srgbClr val="C00000"/>
              </a:solidFill>
            </a:endParaRPr>
          </a:p>
        </p:txBody>
      </p:sp>
      <p:sp>
        <p:nvSpPr>
          <p:cNvPr id="4" name="TextBox 3"/>
          <p:cNvSpPr txBox="1"/>
          <p:nvPr/>
        </p:nvSpPr>
        <p:spPr>
          <a:xfrm>
            <a:off x="739209" y="1287266"/>
            <a:ext cx="9146472" cy="646331"/>
          </a:xfrm>
          <a:prstGeom prst="rect">
            <a:avLst/>
          </a:prstGeom>
          <a:noFill/>
        </p:spPr>
        <p:txBody>
          <a:bodyPr wrap="square" rtlCol="0">
            <a:spAutoFit/>
          </a:bodyPr>
          <a:lstStyle/>
          <a:p>
            <a:r>
              <a:rPr lang="en-US" dirty="0" smtClean="0"/>
              <a:t>Virtual Protection Groups (VPGs) </a:t>
            </a:r>
            <a:r>
              <a:rPr lang="en-US" dirty="0"/>
              <a:t>enable grouping and </a:t>
            </a:r>
            <a:r>
              <a:rPr lang="en-US" dirty="0" err="1"/>
              <a:t>tiering</a:t>
            </a:r>
            <a:r>
              <a:rPr lang="en-US" dirty="0"/>
              <a:t> of VMs for protection which ensures consistent recovery points (RPOs) across all grouped machines.</a:t>
            </a:r>
            <a:endParaRPr lang="en-US" dirty="0" smtClean="0"/>
          </a:p>
        </p:txBody>
      </p:sp>
      <p:pic>
        <p:nvPicPr>
          <p:cNvPr id="2050"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5" y="2036763"/>
            <a:ext cx="9208346" cy="451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8750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p>
            <a:r>
              <a:rPr lang="en-US" dirty="0" smtClean="0">
                <a:solidFill>
                  <a:srgbClr val="C00000"/>
                </a:solidFill>
              </a:rPr>
              <a:t>Zerto DR Orchestrator </a:t>
            </a:r>
            <a:endParaRPr lang="en-US" dirty="0">
              <a:solidFill>
                <a:srgbClr val="C00000"/>
              </a:solidFill>
            </a:endParaRPr>
          </a:p>
        </p:txBody>
      </p:sp>
      <p:sp>
        <p:nvSpPr>
          <p:cNvPr id="4" name="TextBox 3"/>
          <p:cNvSpPr txBox="1"/>
          <p:nvPr/>
        </p:nvSpPr>
        <p:spPr>
          <a:xfrm>
            <a:off x="739209" y="1287266"/>
            <a:ext cx="9146472" cy="1200329"/>
          </a:xfrm>
          <a:prstGeom prst="rect">
            <a:avLst/>
          </a:prstGeom>
          <a:noFill/>
        </p:spPr>
        <p:txBody>
          <a:bodyPr wrap="square" rtlCol="0">
            <a:spAutoFit/>
          </a:bodyPr>
          <a:lstStyle/>
          <a:p>
            <a:r>
              <a:rPr lang="en-US" dirty="0"/>
              <a:t>With Zerto Virtual Replication performing failover and failback testing involves three steps</a:t>
            </a:r>
            <a:r>
              <a:rPr lang="en-US" dirty="0" smtClean="0"/>
              <a:t>:</a:t>
            </a:r>
          </a:p>
          <a:p>
            <a:endParaRPr lang="en-US" dirty="0"/>
          </a:p>
          <a:p>
            <a:pPr marL="342900" indent="-342900">
              <a:buAutoNum type="arabicPeriod"/>
            </a:pPr>
            <a:r>
              <a:rPr lang="en-US" dirty="0" smtClean="0"/>
              <a:t>Selecting </a:t>
            </a:r>
            <a:r>
              <a:rPr lang="en-US" dirty="0"/>
              <a:t>the Virtual Protection Groups to </a:t>
            </a:r>
            <a:r>
              <a:rPr lang="en-US" dirty="0" smtClean="0"/>
              <a:t>test.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369" y="1898713"/>
            <a:ext cx="5043174" cy="16792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014" y="2691193"/>
            <a:ext cx="3085450" cy="3668967"/>
          </a:xfrm>
          <a:prstGeom prst="rect">
            <a:avLst/>
          </a:prstGeom>
        </p:spPr>
      </p:pic>
      <p:sp>
        <p:nvSpPr>
          <p:cNvPr id="7" name="Rectangle 6"/>
          <p:cNvSpPr/>
          <p:nvPr/>
        </p:nvSpPr>
        <p:spPr>
          <a:xfrm>
            <a:off x="4439920" y="3869799"/>
            <a:ext cx="6096000" cy="923330"/>
          </a:xfrm>
          <a:prstGeom prst="rect">
            <a:avLst/>
          </a:prstGeom>
        </p:spPr>
        <p:txBody>
          <a:bodyPr>
            <a:spAutoFit/>
          </a:bodyPr>
          <a:lstStyle/>
          <a:p>
            <a:endParaRPr lang="en-US" dirty="0"/>
          </a:p>
          <a:p>
            <a:pPr marL="342900" indent="-342900">
              <a:buFont typeface="+mj-lt"/>
              <a:buAutoNum type="arabicPeriod" startAt="2"/>
            </a:pPr>
            <a:r>
              <a:rPr lang="en-US" dirty="0"/>
              <a:t>Selecting the point in time to test from using the journal of changes</a:t>
            </a:r>
            <a:r>
              <a:rPr lang="en-US" dirty="0" smtClean="0"/>
              <a:t>.</a:t>
            </a:r>
            <a:endParaRPr lang="en-US" dirty="0"/>
          </a:p>
        </p:txBody>
      </p:sp>
      <p:sp>
        <p:nvSpPr>
          <p:cNvPr id="14" name="Rectangle 13"/>
          <p:cNvSpPr/>
          <p:nvPr/>
        </p:nvSpPr>
        <p:spPr>
          <a:xfrm>
            <a:off x="5151120" y="4885799"/>
            <a:ext cx="6096000" cy="646331"/>
          </a:xfrm>
          <a:prstGeom prst="rect">
            <a:avLst/>
          </a:prstGeom>
        </p:spPr>
        <p:txBody>
          <a:bodyPr>
            <a:spAutoFit/>
          </a:bodyPr>
          <a:lstStyle/>
          <a:p>
            <a:endParaRPr lang="en-US" dirty="0"/>
          </a:p>
          <a:p>
            <a:pPr marL="342900" indent="-342900">
              <a:buFont typeface="+mj-lt"/>
              <a:buAutoNum type="arabicPeriod" startAt="3"/>
            </a:pPr>
            <a:r>
              <a:rPr lang="en-US" dirty="0" smtClean="0"/>
              <a:t>Clicking ‘</a:t>
            </a:r>
            <a:r>
              <a:rPr lang="en-US" dirty="0"/>
              <a:t>f</a:t>
            </a:r>
            <a:r>
              <a:rPr lang="en-US" dirty="0" smtClean="0"/>
              <a:t>ailover test’.</a:t>
            </a:r>
            <a:endParaRPr lang="en-US" dirty="0"/>
          </a:p>
        </p:txBody>
      </p:sp>
      <p:pic>
        <p:nvPicPr>
          <p:cNvPr id="8" name="Picture 7"/>
          <p:cNvPicPr>
            <a:picLocks noChangeAspect="1"/>
          </p:cNvPicPr>
          <p:nvPr/>
        </p:nvPicPr>
        <p:blipFill>
          <a:blip r:embed="rId5"/>
          <a:stretch>
            <a:fillRect/>
          </a:stretch>
        </p:blipFill>
        <p:spPr>
          <a:xfrm>
            <a:off x="8343794" y="4759737"/>
            <a:ext cx="2381582" cy="1600423"/>
          </a:xfrm>
          <a:prstGeom prst="rect">
            <a:avLst/>
          </a:prstGeom>
        </p:spPr>
      </p:pic>
    </p:spTree>
    <p:extLst>
      <p:ext uri="{BB962C8B-B14F-4D97-AF65-F5344CB8AC3E}">
        <p14:creationId xmlns:p14="http://schemas.microsoft.com/office/powerpoint/2010/main" val="15684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p>
            <a:r>
              <a:rPr lang="en-US" dirty="0" smtClean="0">
                <a:solidFill>
                  <a:srgbClr val="C00000"/>
                </a:solidFill>
              </a:rPr>
              <a:t>Zerto DR Orchestrator </a:t>
            </a:r>
            <a:endParaRPr lang="en-US" dirty="0">
              <a:solidFill>
                <a:srgbClr val="C00000"/>
              </a:solidFill>
            </a:endParaRPr>
          </a:p>
        </p:txBody>
      </p:sp>
      <p:sp>
        <p:nvSpPr>
          <p:cNvPr id="4" name="TextBox 3"/>
          <p:cNvSpPr txBox="1"/>
          <p:nvPr/>
        </p:nvSpPr>
        <p:spPr>
          <a:xfrm>
            <a:off x="739209" y="1287266"/>
            <a:ext cx="9146472" cy="3416320"/>
          </a:xfrm>
          <a:prstGeom prst="rect">
            <a:avLst/>
          </a:prstGeom>
          <a:noFill/>
        </p:spPr>
        <p:txBody>
          <a:bodyPr wrap="square" rtlCol="0">
            <a:spAutoFit/>
          </a:bodyPr>
          <a:lstStyle/>
          <a:p>
            <a:r>
              <a:rPr lang="en-US" dirty="0"/>
              <a:t>Failover Test Procedures (continued)</a:t>
            </a:r>
          </a:p>
          <a:p>
            <a:endParaRPr lang="en-US" dirty="0" smtClean="0"/>
          </a:p>
          <a:p>
            <a:r>
              <a:rPr lang="en-US" dirty="0" smtClean="0"/>
              <a:t>This </a:t>
            </a:r>
            <a:r>
              <a:rPr lang="en-US" dirty="0"/>
              <a:t>is done with </a:t>
            </a:r>
            <a:r>
              <a:rPr lang="en-US" u="sng" dirty="0"/>
              <a:t>no break in the replication or impact in production </a:t>
            </a:r>
            <a:r>
              <a:rPr lang="en-US" dirty="0"/>
              <a:t>meaning you can perform disaster recovery failover and failback testing in working hours, in minutes with just a few clicks. Once you have finished your failover testing you click to stop the failover test and Zerto asks for the result in testing the application and allows the addition of notes</a:t>
            </a:r>
            <a:r>
              <a:rPr lang="en-US" dirty="0" smtClean="0"/>
              <a:t>.</a:t>
            </a:r>
          </a:p>
          <a:p>
            <a:endParaRPr lang="en-US" dirty="0"/>
          </a:p>
          <a:p>
            <a:r>
              <a:rPr lang="en-US" dirty="0" smtClean="0"/>
              <a:t>Zerto will remove all test VMs and </a:t>
            </a:r>
          </a:p>
          <a:p>
            <a:r>
              <a:rPr lang="en-US" dirty="0" smtClean="0"/>
              <a:t>configurations.  A report </a:t>
            </a:r>
          </a:p>
          <a:p>
            <a:r>
              <a:rPr lang="en-US" dirty="0" smtClean="0"/>
              <a:t>will be generated to show </a:t>
            </a:r>
          </a:p>
          <a:p>
            <a:r>
              <a:rPr lang="en-US" dirty="0" smtClean="0"/>
              <a:t>the results of the DR test.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980" y="3205424"/>
            <a:ext cx="5102860" cy="2996323"/>
          </a:xfrm>
          <a:prstGeom prst="rect">
            <a:avLst/>
          </a:prstGeom>
        </p:spPr>
      </p:pic>
    </p:spTree>
    <p:extLst>
      <p:ext uri="{BB962C8B-B14F-4D97-AF65-F5344CB8AC3E}">
        <p14:creationId xmlns:p14="http://schemas.microsoft.com/office/powerpoint/2010/main" val="2828899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lstStyle/>
          <a:p>
            <a:r>
              <a:rPr lang="en-US" dirty="0" smtClean="0">
                <a:solidFill>
                  <a:srgbClr val="C00000"/>
                </a:solidFill>
              </a:rPr>
              <a:t>Zerto DR Orchestrator </a:t>
            </a:r>
            <a:endParaRPr lang="en-US" dirty="0">
              <a:solidFill>
                <a:srgbClr val="C00000"/>
              </a:solidFill>
            </a:endParaRPr>
          </a:p>
        </p:txBody>
      </p:sp>
      <p:sp>
        <p:nvSpPr>
          <p:cNvPr id="4" name="TextBox 3"/>
          <p:cNvSpPr txBox="1"/>
          <p:nvPr/>
        </p:nvSpPr>
        <p:spPr>
          <a:xfrm>
            <a:off x="739209" y="1302327"/>
            <a:ext cx="8543338" cy="738664"/>
          </a:xfrm>
          <a:prstGeom prst="rect">
            <a:avLst/>
          </a:prstGeom>
          <a:noFill/>
        </p:spPr>
        <p:txBody>
          <a:bodyPr wrap="square" rtlCol="0">
            <a:spAutoFit/>
          </a:bodyPr>
          <a:lstStyle/>
          <a:p>
            <a:r>
              <a:rPr lang="en-US" sz="2400" dirty="0" smtClean="0"/>
              <a:t>DR Road Map</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3"/>
          <a:stretch>
            <a:fillRect/>
          </a:stretch>
        </p:blipFill>
        <p:spPr>
          <a:xfrm>
            <a:off x="920868" y="1831890"/>
            <a:ext cx="4054800" cy="3659734"/>
          </a:xfrm>
          <a:prstGeom prst="rect">
            <a:avLst/>
          </a:prstGeom>
        </p:spPr>
      </p:pic>
      <p:pic>
        <p:nvPicPr>
          <p:cNvPr id="7" name="Picture 6"/>
          <p:cNvPicPr>
            <a:picLocks noChangeAspect="1"/>
          </p:cNvPicPr>
          <p:nvPr/>
        </p:nvPicPr>
        <p:blipFill>
          <a:blip r:embed="rId4"/>
          <a:stretch>
            <a:fillRect/>
          </a:stretch>
        </p:blipFill>
        <p:spPr>
          <a:xfrm>
            <a:off x="3122676" y="1041247"/>
            <a:ext cx="6519301" cy="3153600"/>
          </a:xfrm>
          <a:prstGeom prst="rect">
            <a:avLst/>
          </a:prstGeom>
        </p:spPr>
      </p:pic>
      <p:pic>
        <p:nvPicPr>
          <p:cNvPr id="9" name="Picture 8"/>
          <p:cNvPicPr>
            <a:picLocks noChangeAspect="1"/>
          </p:cNvPicPr>
          <p:nvPr/>
        </p:nvPicPr>
        <p:blipFill>
          <a:blip r:embed="rId5"/>
          <a:stretch>
            <a:fillRect/>
          </a:stretch>
        </p:blipFill>
        <p:spPr>
          <a:xfrm>
            <a:off x="6616180" y="3406253"/>
            <a:ext cx="3999000" cy="3134134"/>
          </a:xfrm>
          <a:prstGeom prst="rect">
            <a:avLst/>
          </a:prstGeom>
        </p:spPr>
      </p:pic>
      <p:sp>
        <p:nvSpPr>
          <p:cNvPr id="10" name="Rectangle 9"/>
          <p:cNvSpPr/>
          <p:nvPr/>
        </p:nvSpPr>
        <p:spPr>
          <a:xfrm>
            <a:off x="3660197" y="5141575"/>
            <a:ext cx="2432417" cy="461665"/>
          </a:xfrm>
          <a:prstGeom prst="rect">
            <a:avLst/>
          </a:prstGeom>
        </p:spPr>
        <p:txBody>
          <a:bodyPr wrap="square">
            <a:spAutoFit/>
          </a:bodyPr>
          <a:lstStyle/>
          <a:p>
            <a:pPr defTabSz="284163"/>
            <a:r>
              <a:rPr lang="en-US" sz="2400" b="1" dirty="0" smtClean="0">
                <a:solidFill>
                  <a:srgbClr val="C00000"/>
                </a:solidFill>
                <a:latin typeface="Wingdings 2" panose="05020102010507070707" pitchFamily="18" charset="2"/>
              </a:rPr>
              <a:t>	</a:t>
            </a:r>
            <a:r>
              <a:rPr lang="en-US" sz="2400" b="1" dirty="0" smtClean="0">
                <a:solidFill>
                  <a:srgbClr val="000000"/>
                </a:solidFill>
                <a:latin typeface="Calibri" panose="020F0502020204030204" pitchFamily="34" charset="0"/>
              </a:rPr>
              <a:t>Private Cloud</a:t>
            </a:r>
            <a:endParaRPr lang="en-US" sz="2400" b="1" dirty="0">
              <a:solidFill>
                <a:srgbClr val="C00000"/>
              </a:solidFill>
              <a:latin typeface="Wingdings 2" panose="05020102010507070707" pitchFamily="18" charset="2"/>
            </a:endParaRPr>
          </a:p>
        </p:txBody>
      </p:sp>
      <p:sp>
        <p:nvSpPr>
          <p:cNvPr id="11" name="Rectangle 10"/>
          <p:cNvSpPr/>
          <p:nvPr/>
        </p:nvSpPr>
        <p:spPr>
          <a:xfrm>
            <a:off x="3660197" y="5546830"/>
            <a:ext cx="2235200" cy="461665"/>
          </a:xfrm>
          <a:prstGeom prst="rect">
            <a:avLst/>
          </a:prstGeom>
        </p:spPr>
        <p:txBody>
          <a:bodyPr wrap="square">
            <a:spAutoFit/>
          </a:bodyPr>
          <a:lstStyle/>
          <a:p>
            <a:pPr defTabSz="284163"/>
            <a:r>
              <a:rPr lang="en-US" sz="2400" b="1" dirty="0">
                <a:solidFill>
                  <a:srgbClr val="C00000"/>
                </a:solidFill>
                <a:latin typeface="Wingdings 2" panose="05020102010507070707" pitchFamily="18" charset="2"/>
              </a:rPr>
              <a:t>	</a:t>
            </a:r>
            <a:r>
              <a:rPr lang="en-US" sz="2400" b="1" dirty="0">
                <a:solidFill>
                  <a:srgbClr val="000000"/>
                </a:solidFill>
                <a:latin typeface="Calibri" panose="020F0502020204030204" pitchFamily="34" charset="0"/>
              </a:rPr>
              <a:t>Public </a:t>
            </a:r>
            <a:r>
              <a:rPr lang="en-US" sz="2400" b="1" dirty="0" smtClean="0">
                <a:solidFill>
                  <a:srgbClr val="000000"/>
                </a:solidFill>
                <a:latin typeface="Calibri" panose="020F0502020204030204" pitchFamily="34" charset="0"/>
              </a:rPr>
              <a:t>Cloud</a:t>
            </a:r>
            <a:endParaRPr lang="en-US" sz="2400" b="1" dirty="0">
              <a:solidFill>
                <a:srgbClr val="C00000"/>
              </a:solidFill>
              <a:latin typeface="Wingdings 2" panose="05020102010507070707" pitchFamily="18" charset="2"/>
            </a:endParaRPr>
          </a:p>
        </p:txBody>
      </p:sp>
      <p:sp>
        <p:nvSpPr>
          <p:cNvPr id="12" name="Rectangle 11"/>
          <p:cNvSpPr/>
          <p:nvPr/>
        </p:nvSpPr>
        <p:spPr>
          <a:xfrm>
            <a:off x="3660197" y="5952085"/>
            <a:ext cx="2235200" cy="461665"/>
          </a:xfrm>
          <a:prstGeom prst="rect">
            <a:avLst/>
          </a:prstGeom>
        </p:spPr>
        <p:txBody>
          <a:bodyPr wrap="square">
            <a:spAutoFit/>
          </a:bodyPr>
          <a:lstStyle/>
          <a:p>
            <a:pPr defTabSz="284163"/>
            <a:r>
              <a:rPr lang="en-US" sz="2400" b="1" dirty="0" smtClean="0">
                <a:solidFill>
                  <a:srgbClr val="C00000"/>
                </a:solidFill>
                <a:latin typeface="Wingdings 2" panose="05020102010507070707" pitchFamily="18" charset="2"/>
              </a:rPr>
              <a:t></a:t>
            </a:r>
            <a:r>
              <a:rPr lang="en-US" sz="2400" b="1" dirty="0">
                <a:solidFill>
                  <a:srgbClr val="C00000"/>
                </a:solidFill>
                <a:latin typeface="Wingdings 2" panose="05020102010507070707" pitchFamily="18" charset="2"/>
              </a:rPr>
              <a:t>	</a:t>
            </a:r>
            <a:r>
              <a:rPr lang="en-US" sz="2400" b="1" dirty="0">
                <a:solidFill>
                  <a:srgbClr val="000000"/>
                </a:solidFill>
                <a:latin typeface="Calibri" panose="020F0502020204030204" pitchFamily="34" charset="0"/>
              </a:rPr>
              <a:t>Hybrid Cloud</a:t>
            </a:r>
            <a:endParaRPr lang="en-US" sz="2400" dirty="0"/>
          </a:p>
        </p:txBody>
      </p:sp>
    </p:spTree>
    <p:extLst>
      <p:ext uri="{BB962C8B-B14F-4D97-AF65-F5344CB8AC3E}">
        <p14:creationId xmlns:p14="http://schemas.microsoft.com/office/powerpoint/2010/main" val="6780411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3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0242" y="269087"/>
            <a:ext cx="9094739" cy="6373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Compare Cloud Costs – Private vs. Public</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73" y="1363297"/>
            <a:ext cx="11164455" cy="5135649"/>
          </a:xfrm>
          <a:prstGeom prst="rect">
            <a:avLst/>
          </a:prstGeom>
          <a:effectLst>
            <a:outerShdw blurRad="50800" dist="38100" dir="5400000" algn="t" rotWithShape="0">
              <a:prstClr val="black">
                <a:alpha val="40000"/>
              </a:prstClr>
            </a:outerShdw>
          </a:effectLst>
        </p:spPr>
      </p:pic>
      <p:sp>
        <p:nvSpPr>
          <p:cNvPr id="7" name="Rounded Rectangular Callout 6"/>
          <p:cNvSpPr/>
          <p:nvPr/>
        </p:nvSpPr>
        <p:spPr bwMode="auto">
          <a:xfrm>
            <a:off x="7621836" y="906396"/>
            <a:ext cx="2332177" cy="913801"/>
          </a:xfrm>
          <a:prstGeom prst="wedgeRoundRectCallout">
            <a:avLst>
              <a:gd name="adj1" fmla="val -31242"/>
              <a:gd name="adj2" fmla="val 113884"/>
              <a:gd name="adj3" fmla="val 16667"/>
            </a:avLst>
          </a:prstGeom>
          <a:solidFill>
            <a:srgbClr val="0095D3"/>
          </a:solidFill>
          <a:ln w="25400" cap="flat" cmpd="sng" algn="ctr">
            <a:solidFill>
              <a:srgbClr val="006990"/>
            </a:solidFill>
            <a:prstDash val="solid"/>
            <a:headEnd/>
            <a:tailEnd/>
          </a:ln>
          <a:effectLst/>
        </p:spPr>
        <p:txBody>
          <a:bodyPr wrap="square" lIns="43214" tIns="43214" rIns="43214" bIns="43214" rtlCol="0" anchor="ctr">
            <a:spAutoFit/>
          </a:bodyPr>
          <a:lstStyle/>
          <a:p>
            <a:pPr marL="0" marR="0" lvl="0" indent="0" algn="ctr" defTabSz="914361" eaLnBrk="1" fontAlgn="base" latinLnBrk="0" hangingPunct="1">
              <a:lnSpc>
                <a:spcPct val="100000"/>
              </a:lnSpc>
              <a:spcBef>
                <a:spcPct val="0"/>
              </a:spcBef>
              <a:spcAft>
                <a:spcPct val="4000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a:ea typeface="+mn-ea"/>
                <a:cs typeface="+mn-cs"/>
              </a:rPr>
              <a:t>Add additional charges to create more realistic compares</a:t>
            </a:r>
          </a:p>
        </p:txBody>
      </p:sp>
      <p:sp>
        <p:nvSpPr>
          <p:cNvPr id="12" name="Rounded Rectangular Callout 11"/>
          <p:cNvSpPr/>
          <p:nvPr/>
        </p:nvSpPr>
        <p:spPr bwMode="auto">
          <a:xfrm>
            <a:off x="501073" y="3017320"/>
            <a:ext cx="2884125" cy="913801"/>
          </a:xfrm>
          <a:prstGeom prst="wedgeRoundRectCallout">
            <a:avLst>
              <a:gd name="adj1" fmla="val -24616"/>
              <a:gd name="adj2" fmla="val -85363"/>
              <a:gd name="adj3" fmla="val 16667"/>
            </a:avLst>
          </a:prstGeom>
          <a:solidFill>
            <a:srgbClr val="0095D3"/>
          </a:solidFill>
          <a:ln w="25400" cap="flat" cmpd="sng" algn="ctr">
            <a:solidFill>
              <a:srgbClr val="006990"/>
            </a:solidFill>
            <a:prstDash val="solid"/>
            <a:headEnd/>
            <a:tailEnd/>
          </a:ln>
          <a:effectLst/>
        </p:spPr>
        <p:txBody>
          <a:bodyPr wrap="square" lIns="43214" tIns="43214" rIns="43214" bIns="43214" rtlCol="0" anchor="ctr">
            <a:spAutoFit/>
          </a:bodyPr>
          <a:lstStyle/>
          <a:p>
            <a:pPr marL="0" marR="0" lvl="0" indent="0" algn="ctr" defTabSz="914361" eaLnBrk="1" fontAlgn="base" latinLnBrk="0" hangingPunct="1">
              <a:lnSpc>
                <a:spcPct val="100000"/>
              </a:lnSpc>
              <a:spcBef>
                <a:spcPct val="0"/>
              </a:spcBef>
              <a:spcAft>
                <a:spcPct val="4000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a:ea typeface="+mn-ea"/>
                <a:cs typeface="+mn-cs"/>
              </a:rPr>
              <a:t>Compare existing and planned VMs to Public Cloud alternatives</a:t>
            </a:r>
          </a:p>
        </p:txBody>
      </p:sp>
    </p:spTree>
    <p:extLst>
      <p:ext uri="{BB962C8B-B14F-4D97-AF65-F5344CB8AC3E}">
        <p14:creationId xmlns:p14="http://schemas.microsoft.com/office/powerpoint/2010/main" val="2964734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00242" y="269087"/>
            <a:ext cx="9094739" cy="6373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Business Management - Resource Consumption</a:t>
            </a:r>
            <a:endParaRPr lang="en-US" sz="3200"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242" y="1177241"/>
            <a:ext cx="6868813" cy="3271868"/>
          </a:xfrm>
          <a:prstGeom prst="rect">
            <a:avLst/>
          </a:prstGeom>
          <a:effectLst>
            <a:outerShdw blurRad="50800" dist="38100" dir="5400000" algn="t" rotWithShape="0">
              <a:prstClr val="black">
                <a:alpha val="40000"/>
              </a:prstClr>
            </a:outerShdw>
          </a:effectLst>
        </p:spPr>
      </p:pic>
      <p:sp>
        <p:nvSpPr>
          <p:cNvPr id="11" name="Rectangular Callout 10"/>
          <p:cNvSpPr/>
          <p:nvPr/>
        </p:nvSpPr>
        <p:spPr>
          <a:xfrm>
            <a:off x="5416522" y="1032164"/>
            <a:ext cx="1852532" cy="579715"/>
          </a:xfrm>
          <a:prstGeom prst="wedgeRectCallout">
            <a:avLst>
              <a:gd name="adj1" fmla="val 14957"/>
              <a:gd name="adj2" fmla="val 90886"/>
            </a:avLst>
          </a:prstGeom>
          <a:solidFill>
            <a:srgbClr val="0095D3"/>
          </a:solidFill>
          <a:ln w="9525" cap="flat" cmpd="sng" algn="ctr">
            <a:solidFill>
              <a:srgbClr val="717074">
                <a:shade val="95000"/>
                <a:satMod val="105000"/>
              </a:srgbClr>
            </a:solidFill>
            <a:prstDash val="solid"/>
            <a:headEnd/>
            <a:tailEnd/>
          </a:ln>
          <a:effectLst>
            <a:outerShdw blurRad="40000" dist="20000" dir="5400000" rotWithShape="0">
              <a:srgbClr val="000000">
                <a:alpha val="38000"/>
              </a:srgbClr>
            </a:outerShdw>
          </a:effectLst>
        </p:spPr>
        <p:txBody>
          <a:bodyPr wrap="square" lIns="43214" tIns="43214" rIns="43214" bIns="43214" rtlCol="0" anchor="ctr">
            <a:spAutoFit/>
          </a:bodyPr>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a:ea typeface="+mn-ea"/>
                <a:cs typeface="+mn-cs"/>
              </a:rPr>
              <a:t>Total cost of Cloud infrastructure</a:t>
            </a:r>
          </a:p>
        </p:txBody>
      </p:sp>
      <p:sp>
        <p:nvSpPr>
          <p:cNvPr id="13" name="Rectangular Callout 12"/>
          <p:cNvSpPr/>
          <p:nvPr/>
        </p:nvSpPr>
        <p:spPr>
          <a:xfrm>
            <a:off x="2734028" y="4304330"/>
            <a:ext cx="1852532" cy="579715"/>
          </a:xfrm>
          <a:prstGeom prst="wedgeRectCallout">
            <a:avLst>
              <a:gd name="adj1" fmla="val 55585"/>
              <a:gd name="adj2" fmla="val -116073"/>
            </a:avLst>
          </a:prstGeom>
          <a:solidFill>
            <a:srgbClr val="0095D3"/>
          </a:solidFill>
          <a:ln w="9525" cap="flat" cmpd="sng" algn="ctr">
            <a:solidFill>
              <a:srgbClr val="717074">
                <a:shade val="95000"/>
                <a:satMod val="105000"/>
              </a:srgbClr>
            </a:solidFill>
            <a:prstDash val="solid"/>
            <a:headEnd/>
            <a:tailEnd/>
          </a:ln>
          <a:effectLst>
            <a:outerShdw blurRad="40000" dist="20000" dir="5400000" rotWithShape="0">
              <a:srgbClr val="000000">
                <a:alpha val="38000"/>
              </a:srgbClr>
            </a:outerShdw>
          </a:effectLst>
        </p:spPr>
        <p:txBody>
          <a:bodyPr wrap="square" lIns="43214" tIns="43214" rIns="43214" bIns="43214" rtlCol="0" anchor="ctr">
            <a:spAutoFit/>
          </a:bodyPr>
          <a:lstStyle/>
          <a:p>
            <a:pPr marL="0" marR="0" lvl="0" indent="0" algn="ctr" defTabSz="914400" eaLnBrk="1" fontAlgn="base" latinLnBrk="0" hangingPunct="1">
              <a:lnSpc>
                <a:spcPct val="100000"/>
              </a:lnSpc>
              <a:spcBef>
                <a:spcPct val="0"/>
              </a:spcBef>
              <a:spcAft>
                <a:spcPct val="40000"/>
              </a:spcAft>
              <a:buClrTx/>
              <a:buSzTx/>
              <a:buFontTx/>
              <a:buNone/>
              <a:tabLst/>
              <a:defRPr/>
            </a:pPr>
            <a:r>
              <a:rPr kumimoji="0" lang="en-US" sz="1600" b="0" i="0" u="none" strike="noStrike" kern="0" cap="none" spc="0" normalizeH="0" baseline="0" noProof="0" dirty="0" smtClean="0">
                <a:ln>
                  <a:noFill/>
                </a:ln>
                <a:solidFill>
                  <a:prstClr val="white"/>
                </a:solidFill>
                <a:effectLst/>
                <a:uLnTx/>
                <a:uFillTx/>
                <a:latin typeface="Arial"/>
                <a:ea typeface="+mn-ea"/>
                <a:cs typeface="+mn-cs"/>
              </a:rPr>
              <a:t>Cloud Consumption</a:t>
            </a: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23839" y="2690660"/>
            <a:ext cx="6267191" cy="3951836"/>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761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2155825"/>
          </a:xfrm>
          <a:prstGeom prst="rect">
            <a:avLst/>
          </a:prstGeom>
        </p:spPr>
      </p:pic>
      <p:sp>
        <p:nvSpPr>
          <p:cNvPr id="2" name="Title 1"/>
          <p:cNvSpPr>
            <a:spLocks noGrp="1"/>
          </p:cNvSpPr>
          <p:nvPr>
            <p:ph type="title"/>
          </p:nvPr>
        </p:nvSpPr>
        <p:spPr>
          <a:xfrm>
            <a:off x="557784" y="621157"/>
            <a:ext cx="10515600" cy="1325563"/>
          </a:xfrm>
        </p:spPr>
        <p:txBody>
          <a:bodyPr>
            <a:noAutofit/>
          </a:bodyPr>
          <a:lstStyle/>
          <a:p>
            <a:r>
              <a:rPr lang="en-US" sz="9600" b="1" dirty="0" smtClean="0">
                <a:solidFill>
                  <a:schemeClr val="bg1"/>
                </a:solidFill>
                <a:latin typeface="Edwardian Script ITC" panose="030303020407070D0804" pitchFamily="66" charset="0"/>
              </a:rPr>
              <a:t>On The Horizon</a:t>
            </a:r>
            <a:endParaRPr lang="en-US" sz="9600" b="1" dirty="0">
              <a:solidFill>
                <a:schemeClr val="bg1"/>
              </a:solidFill>
              <a:latin typeface="Edwardian Script ITC" panose="030303020407070D0804" pitchFamily="66" charset="0"/>
            </a:endParaRPr>
          </a:p>
        </p:txBody>
      </p:sp>
      <p:sp>
        <p:nvSpPr>
          <p:cNvPr id="3" name="Content Placeholder 2"/>
          <p:cNvSpPr>
            <a:spLocks noGrp="1"/>
          </p:cNvSpPr>
          <p:nvPr>
            <p:ph idx="1"/>
          </p:nvPr>
        </p:nvSpPr>
        <p:spPr>
          <a:xfrm>
            <a:off x="801624" y="2447417"/>
            <a:ext cx="10515600" cy="3907201"/>
          </a:xfrm>
        </p:spPr>
        <p:txBody>
          <a:bodyPr>
            <a:normAutofit/>
          </a:bodyPr>
          <a:lstStyle/>
          <a:p>
            <a:r>
              <a:rPr lang="en-US" dirty="0" smtClean="0"/>
              <a:t>Migration of WaTech environments to Private Cloud</a:t>
            </a:r>
            <a:endParaRPr lang="en-US" dirty="0" smtClean="0"/>
          </a:p>
          <a:p>
            <a:r>
              <a:rPr lang="en-US" dirty="0" smtClean="0"/>
              <a:t>Onboarding New Clients</a:t>
            </a:r>
          </a:p>
          <a:p>
            <a:r>
              <a:rPr lang="en-US" dirty="0" smtClean="0"/>
              <a:t>Continued Improvements to User Experience</a:t>
            </a:r>
            <a:endParaRPr lang="en-US" dirty="0" smtClean="0"/>
          </a:p>
          <a:p>
            <a:r>
              <a:rPr lang="en-US" dirty="0" smtClean="0"/>
              <a:t>VMWare </a:t>
            </a:r>
            <a:r>
              <a:rPr lang="en-US" dirty="0" smtClean="0"/>
              <a:t>NSX</a:t>
            </a:r>
          </a:p>
          <a:p>
            <a:r>
              <a:rPr lang="en-US" dirty="0" smtClean="0"/>
              <a:t>Hybrid Cloud Offerings </a:t>
            </a:r>
            <a:endParaRPr lang="en-US" dirty="0"/>
          </a:p>
          <a:p>
            <a:r>
              <a:rPr lang="en-US" dirty="0" smtClean="0"/>
              <a:t>Amazon and Azure Partnerships</a:t>
            </a:r>
            <a:endParaRPr lang="en-US" dirty="0" smtClean="0"/>
          </a:p>
        </p:txBody>
      </p:sp>
    </p:spTree>
    <p:extLst>
      <p:ext uri="{BB962C8B-B14F-4D97-AF65-F5344CB8AC3E}">
        <p14:creationId xmlns:p14="http://schemas.microsoft.com/office/powerpoint/2010/main" val="1651550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Rectangle 2"/>
          <p:cNvSpPr/>
          <p:nvPr/>
        </p:nvSpPr>
        <p:spPr>
          <a:xfrm>
            <a:off x="2137025" y="3008026"/>
            <a:ext cx="7808359" cy="1938992"/>
          </a:xfrm>
          <a:prstGeom prst="rect">
            <a:avLst/>
          </a:prstGeom>
        </p:spPr>
        <p:txBody>
          <a:bodyPr wrap="square">
            <a:spAutoFit/>
          </a:bodyPr>
          <a:lstStyle/>
          <a:p>
            <a:pPr algn="ctr"/>
            <a:r>
              <a:rPr lang="en-US" sz="6000" dirty="0" smtClean="0">
                <a:ln>
                  <a:solidFill>
                    <a:schemeClr val="bg1"/>
                  </a:solidFill>
                </a:ln>
                <a:solidFill>
                  <a:schemeClr val="accent6"/>
                </a:solidFill>
                <a:effectLst>
                  <a:outerShdw blurRad="50800" dist="165100" dir="2280000" algn="ctr" rotWithShape="0">
                    <a:srgbClr val="7030A0"/>
                  </a:outerShdw>
                </a:effectLst>
                <a:latin typeface="Franklin Gothic Heavy" panose="020B0903020102020204" pitchFamily="34" charset="0"/>
              </a:rPr>
              <a:t>Private Cloud Infrastructure</a:t>
            </a:r>
            <a:endParaRPr lang="en-US" sz="6000" dirty="0">
              <a:ln>
                <a:solidFill>
                  <a:schemeClr val="bg1"/>
                </a:solidFill>
              </a:ln>
              <a:solidFill>
                <a:schemeClr val="accent6"/>
              </a:solidFill>
              <a:effectLst>
                <a:outerShdw blurRad="50800" dist="165100" dir="2280000" algn="ctr" rotWithShape="0">
                  <a:srgbClr val="7030A0"/>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079" y="1669227"/>
            <a:ext cx="4286250" cy="1295400"/>
          </a:xfrm>
          <a:prstGeom prst="rect">
            <a:avLst/>
          </a:prstGeom>
          <a:effectLst>
            <a:outerShdw blurRad="50800" dist="114300" dir="2940000" algn="ctr" rotWithShape="0">
              <a:srgbClr val="7030A0">
                <a:alpha val="43000"/>
              </a:srgbClr>
            </a:outerShdw>
          </a:effectLst>
        </p:spPr>
      </p:pic>
    </p:spTree>
    <p:extLst>
      <p:ext uri="{BB962C8B-B14F-4D97-AF65-F5344CB8AC3E}">
        <p14:creationId xmlns:p14="http://schemas.microsoft.com/office/powerpoint/2010/main" val="59400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Click="0" advTm="10000">
        <p15:prstTrans prst="drape"/>
      </p:transition>
    </mc:Choice>
    <mc:Fallback xmlns="">
      <p:transition spd="slow" advClick="0"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932873"/>
            <a:ext cx="3854528" cy="523404"/>
          </a:xfrm>
        </p:spPr>
        <p:txBody>
          <a:bodyPr>
            <a:noAutofit/>
          </a:bodyPr>
          <a:lstStyle/>
          <a:p>
            <a:r>
              <a:rPr lang="en-US" sz="3600" dirty="0" smtClean="0"/>
              <a:t>We’re Listening!</a:t>
            </a:r>
            <a:endParaRPr lang="en-US" sz="3600" dirty="0"/>
          </a:p>
        </p:txBody>
      </p:sp>
      <p:sp>
        <p:nvSpPr>
          <p:cNvPr id="4" name="Text Placeholder 3"/>
          <p:cNvSpPr>
            <a:spLocks noGrp="1"/>
          </p:cNvSpPr>
          <p:nvPr>
            <p:ph type="body" sz="half" idx="2"/>
          </p:nvPr>
        </p:nvSpPr>
        <p:spPr>
          <a:xfrm>
            <a:off x="880533" y="1650239"/>
            <a:ext cx="9002376" cy="3106488"/>
          </a:xfrm>
        </p:spPr>
        <p:txBody>
          <a:bodyPr>
            <a:normAutofit/>
          </a:bodyPr>
          <a:lstStyle/>
          <a:p>
            <a:r>
              <a:rPr lang="en-US" sz="2000" dirty="0" smtClean="0"/>
              <a:t>Past Complaints &amp; Concerns</a:t>
            </a:r>
          </a:p>
          <a:p>
            <a:endParaRPr lang="en-US" sz="2000" dirty="0" smtClean="0"/>
          </a:p>
          <a:p>
            <a:pPr>
              <a:spcBef>
                <a:spcPts val="600"/>
              </a:spcBef>
              <a:spcAft>
                <a:spcPts val="600"/>
              </a:spcAft>
            </a:pPr>
            <a:r>
              <a:rPr lang="en-US" sz="1800" i="1" dirty="0"/>
              <a:t>“Does not perform like the Legacy cluster or physical hardware</a:t>
            </a:r>
            <a:r>
              <a:rPr lang="en-US" sz="1800" i="1" dirty="0" smtClean="0"/>
              <a:t>.”</a:t>
            </a:r>
            <a:endParaRPr lang="en-US" sz="1800" i="1" dirty="0" smtClean="0"/>
          </a:p>
          <a:p>
            <a:pPr>
              <a:lnSpc>
                <a:spcPct val="100000"/>
              </a:lnSpc>
              <a:spcBef>
                <a:spcPts val="600"/>
              </a:spcBef>
              <a:spcAft>
                <a:spcPts val="600"/>
              </a:spcAft>
            </a:pPr>
            <a:r>
              <a:rPr lang="en-US" sz="1800" i="1" dirty="0" smtClean="0"/>
              <a:t>“</a:t>
            </a:r>
            <a:r>
              <a:rPr lang="en-US" sz="1800" i="1" dirty="0" smtClean="0"/>
              <a:t>Yes, we have looked at the WaTech Private Cloud, but the pricing is way too high!”</a:t>
            </a:r>
          </a:p>
          <a:p>
            <a:pPr>
              <a:lnSpc>
                <a:spcPct val="100000"/>
              </a:lnSpc>
              <a:spcBef>
                <a:spcPts val="600"/>
              </a:spcBef>
              <a:spcAft>
                <a:spcPts val="600"/>
              </a:spcAft>
            </a:pPr>
            <a:r>
              <a:rPr lang="en-US" sz="1800" i="1" dirty="0" smtClean="0"/>
              <a:t>“I can get it cheaper at Amazon”</a:t>
            </a:r>
            <a:endParaRPr lang="en-US" sz="1800" dirty="0"/>
          </a:p>
          <a:p>
            <a:pPr>
              <a:lnSpc>
                <a:spcPct val="100000"/>
              </a:lnSpc>
              <a:spcBef>
                <a:spcPts val="600"/>
              </a:spcBef>
              <a:spcAft>
                <a:spcPts val="600"/>
              </a:spcAft>
            </a:pPr>
            <a:r>
              <a:rPr lang="en-US" sz="1800" i="1" dirty="0" smtClean="0"/>
              <a:t>“</a:t>
            </a:r>
            <a:r>
              <a:rPr lang="en-US" sz="1800" i="1" dirty="0" smtClean="0"/>
              <a:t>There’s no DR”</a:t>
            </a:r>
            <a:endParaRPr lang="en-US" sz="1800" i="1" dirty="0"/>
          </a:p>
          <a:p>
            <a:pPr>
              <a:lnSpc>
                <a:spcPct val="100000"/>
              </a:lnSpc>
              <a:spcBef>
                <a:spcPts val="600"/>
              </a:spcBef>
              <a:spcAft>
                <a:spcPts val="600"/>
              </a:spcAft>
            </a:pPr>
            <a:r>
              <a:rPr lang="en-US" sz="1800" i="1" dirty="0" smtClean="0"/>
              <a:t>“The onboarding process takes too long.”</a:t>
            </a:r>
          </a:p>
          <a:p>
            <a:endParaRPr lang="en-US" i="1" dirty="0"/>
          </a:p>
          <a:p>
            <a:endParaRPr lang="en-US" i="1" dirty="0"/>
          </a:p>
          <a:p>
            <a:endParaRPr lang="en-US" dirty="0" smtClean="0"/>
          </a:p>
          <a:p>
            <a:endParaRPr lang="en-US" dirty="0"/>
          </a:p>
        </p:txBody>
      </p:sp>
    </p:spTree>
    <p:extLst>
      <p:ext uri="{BB962C8B-B14F-4D97-AF65-F5344CB8AC3E}">
        <p14:creationId xmlns:p14="http://schemas.microsoft.com/office/powerpoint/2010/main" val="79481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289" y="3061618"/>
            <a:ext cx="3380105" cy="1897495"/>
          </a:xfrm>
          <a:prstGeom prst="rect">
            <a:avLst/>
          </a:prstGeom>
        </p:spPr>
      </p:pic>
      <p:sp>
        <p:nvSpPr>
          <p:cNvPr id="2" name="Content Placeholder 2"/>
          <p:cNvSpPr txBox="1">
            <a:spLocks/>
          </p:cNvSpPr>
          <p:nvPr/>
        </p:nvSpPr>
        <p:spPr>
          <a:xfrm>
            <a:off x="862716" y="893615"/>
            <a:ext cx="5506573" cy="5526437"/>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3200" dirty="0" smtClean="0">
                <a:solidFill>
                  <a:srgbClr val="92D050"/>
                </a:solidFill>
              </a:rPr>
              <a:t>New Private Cloud Environment</a:t>
            </a:r>
          </a:p>
          <a:p>
            <a:pPr lvl="1">
              <a:spcAft>
                <a:spcPts val="600"/>
              </a:spcAft>
            </a:pPr>
            <a:r>
              <a:rPr lang="en-US" sz="2200" dirty="0" smtClean="0"/>
              <a:t>All Flash </a:t>
            </a:r>
            <a:r>
              <a:rPr lang="en-US" sz="2200" dirty="0" err="1" smtClean="0"/>
              <a:t>vSAN</a:t>
            </a:r>
            <a:r>
              <a:rPr lang="en-US" sz="2200" dirty="0" smtClean="0"/>
              <a:t> internal storage array</a:t>
            </a:r>
          </a:p>
          <a:p>
            <a:pPr lvl="1">
              <a:spcAft>
                <a:spcPts val="600"/>
              </a:spcAft>
            </a:pPr>
            <a:r>
              <a:rPr lang="en-US" sz="2200" dirty="0" smtClean="0"/>
              <a:t>High density multicore processors</a:t>
            </a:r>
          </a:p>
          <a:p>
            <a:pPr lvl="1">
              <a:spcAft>
                <a:spcPts val="600"/>
              </a:spcAft>
            </a:pPr>
            <a:r>
              <a:rPr lang="en-US" sz="2200" dirty="0" smtClean="0"/>
              <a:t>Redundant Hardware in Quincy Data Center</a:t>
            </a:r>
          </a:p>
          <a:p>
            <a:pPr lvl="1">
              <a:spcAft>
                <a:spcPts val="600"/>
              </a:spcAft>
            </a:pPr>
            <a:r>
              <a:rPr lang="en-US" sz="2200" dirty="0" smtClean="0"/>
              <a:t>Dedicated SQL Private Cloud Hardware</a:t>
            </a:r>
          </a:p>
          <a:p>
            <a:pPr lvl="1">
              <a:spcAft>
                <a:spcPts val="600"/>
              </a:spcAft>
            </a:pPr>
            <a:r>
              <a:rPr lang="en-US" sz="2200" dirty="0" smtClean="0"/>
              <a:t>Zerto DR Orchestration tool</a:t>
            </a:r>
          </a:p>
          <a:p>
            <a:pPr lvl="1">
              <a:spcAft>
                <a:spcPts val="600"/>
              </a:spcAft>
            </a:pPr>
            <a:r>
              <a:rPr lang="en-US" sz="2200" dirty="0" smtClean="0"/>
              <a:t>Dedicated Private Cloud SQL Cluster with SQL Data Center licensing</a:t>
            </a:r>
          </a:p>
          <a:p>
            <a:pPr lvl="1">
              <a:spcAft>
                <a:spcPts val="600"/>
              </a:spcAft>
            </a:pPr>
            <a:r>
              <a:rPr lang="en-US" sz="2200" dirty="0" smtClean="0"/>
              <a:t>Self Managed Trend Deep Security Firewall</a:t>
            </a:r>
          </a:p>
          <a:p>
            <a:pPr lvl="1"/>
            <a:endParaRPr lang="en-US" sz="2400" dirty="0"/>
          </a:p>
        </p:txBody>
      </p:sp>
    </p:spTree>
    <p:extLst>
      <p:ext uri="{BB962C8B-B14F-4D97-AF65-F5344CB8AC3E}">
        <p14:creationId xmlns:p14="http://schemas.microsoft.com/office/powerpoint/2010/main" val="233823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23636"/>
          </a:xfrm>
        </p:spPr>
        <p:txBody>
          <a:bodyPr/>
          <a:lstStyle/>
          <a:p>
            <a:r>
              <a:rPr lang="en-US" dirty="0" smtClean="0"/>
              <a:t>Storage – All Flash High Speed Storage</a:t>
            </a:r>
            <a:endParaRPr lang="en-US" dirty="0"/>
          </a:p>
        </p:txBody>
      </p:sp>
      <p:sp>
        <p:nvSpPr>
          <p:cNvPr id="3" name="Text Placeholder 2"/>
          <p:cNvSpPr>
            <a:spLocks noGrp="1"/>
          </p:cNvSpPr>
          <p:nvPr>
            <p:ph type="body" idx="1"/>
          </p:nvPr>
        </p:nvSpPr>
        <p:spPr>
          <a:xfrm>
            <a:off x="677334" y="1588651"/>
            <a:ext cx="8596668" cy="4073240"/>
          </a:xfrm>
        </p:spPr>
        <p:txBody>
          <a:bodyPr anchor="t"/>
          <a:lstStyle/>
          <a:p>
            <a:pPr marL="342900" indent="-342900">
              <a:buFont typeface="Arial" panose="020B0604020202020204" pitchFamily="34" charset="0"/>
              <a:buChar char="•"/>
            </a:pPr>
            <a:r>
              <a:rPr lang="en-US" dirty="0" err="1" smtClean="0"/>
              <a:t>WaTechs</a:t>
            </a:r>
            <a:r>
              <a:rPr lang="en-US" dirty="0" smtClean="0"/>
              <a:t> new Private Cloud environment includes a State of the Art storage technology called </a:t>
            </a:r>
            <a:r>
              <a:rPr lang="en-US" dirty="0" err="1" smtClean="0"/>
              <a:t>vSAN</a:t>
            </a:r>
            <a:r>
              <a:rPr lang="en-US" dirty="0" smtClean="0"/>
              <a:t>.</a:t>
            </a:r>
          </a:p>
          <a:p>
            <a:pPr marL="342900" indent="-342900">
              <a:buFont typeface="Arial" panose="020B0604020202020204" pitchFamily="34" charset="0"/>
              <a:buChar char="•"/>
            </a:pPr>
            <a:r>
              <a:rPr lang="en-US" dirty="0" err="1" smtClean="0"/>
              <a:t>vSAN</a:t>
            </a:r>
            <a:r>
              <a:rPr lang="en-US" dirty="0" smtClean="0"/>
              <a:t> eliminates the need for expensive dedicated SAN equipment.</a:t>
            </a:r>
          </a:p>
          <a:p>
            <a:pPr marL="342900" indent="-342900">
              <a:buFont typeface="Arial" panose="020B0604020202020204" pitchFamily="34" charset="0"/>
              <a:buChar char="•"/>
            </a:pPr>
            <a:r>
              <a:rPr lang="en-US" dirty="0"/>
              <a:t>Does not require a dedicated Storage </a:t>
            </a:r>
            <a:r>
              <a:rPr lang="en-US" dirty="0" smtClean="0"/>
              <a:t>Administrator</a:t>
            </a:r>
          </a:p>
          <a:p>
            <a:pPr marL="342900" indent="-342900">
              <a:buFont typeface="Arial" panose="020B0604020202020204" pitchFamily="34" charset="0"/>
              <a:buChar char="•"/>
            </a:pPr>
            <a:r>
              <a:rPr lang="en-US" dirty="0" smtClean="0"/>
              <a:t>Reduces network service dependencies</a:t>
            </a:r>
          </a:p>
          <a:p>
            <a:pPr marL="342900" indent="-342900">
              <a:buFont typeface="Arial" panose="020B0604020202020204" pitchFamily="34" charset="0"/>
              <a:buChar char="•"/>
            </a:pPr>
            <a:r>
              <a:rPr lang="en-US" dirty="0" smtClean="0"/>
              <a:t>All storage is located in the host hardware allowing for faster response times</a:t>
            </a:r>
          </a:p>
          <a:p>
            <a:pPr marL="342900" indent="-342900">
              <a:buFont typeface="Arial" panose="020B0604020202020204" pitchFamily="34" charset="0"/>
              <a:buChar char="•"/>
            </a:pPr>
            <a:r>
              <a:rPr lang="en-US" dirty="0" smtClean="0"/>
              <a:t>Less billing complexity - One price tier for storage</a:t>
            </a:r>
            <a:endParaRPr lang="en-US" dirty="0"/>
          </a:p>
        </p:txBody>
      </p:sp>
    </p:spTree>
    <p:extLst>
      <p:ext uri="{BB962C8B-B14F-4D97-AF65-F5344CB8AC3E}">
        <p14:creationId xmlns:p14="http://schemas.microsoft.com/office/powerpoint/2010/main" val="3037231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 Price Shopped!</a:t>
            </a:r>
            <a:endParaRPr lang="en-US" dirty="0"/>
          </a:p>
        </p:txBody>
      </p:sp>
      <p:sp>
        <p:nvSpPr>
          <p:cNvPr id="8" name="Content Placeholder 7"/>
          <p:cNvSpPr>
            <a:spLocks noGrp="1"/>
          </p:cNvSpPr>
          <p:nvPr>
            <p:ph idx="1"/>
          </p:nvPr>
        </p:nvSpPr>
        <p:spPr/>
        <p:txBody>
          <a:bodyPr/>
          <a:lstStyle/>
          <a:p>
            <a:r>
              <a:rPr lang="en-US" dirty="0" smtClean="0"/>
              <a:t>Samples from environment</a:t>
            </a:r>
          </a:p>
          <a:p>
            <a:r>
              <a:rPr lang="en-US" dirty="0" smtClean="0"/>
              <a:t>Ran AWS and Azure calculations</a:t>
            </a:r>
          </a:p>
          <a:p>
            <a:r>
              <a:rPr lang="en-US" dirty="0" smtClean="0"/>
              <a:t>Sometimes we are more, other times we are less</a:t>
            </a:r>
          </a:p>
          <a:p>
            <a:endParaRPr lang="en-US" dirty="0" smtClean="0"/>
          </a:p>
          <a:p>
            <a:endParaRPr lang="en-US" dirty="0" smtClean="0"/>
          </a:p>
          <a:p>
            <a:endParaRPr lang="en-US" dirty="0"/>
          </a:p>
        </p:txBody>
      </p:sp>
    </p:spTree>
    <p:extLst>
      <p:ext uri="{BB962C8B-B14F-4D97-AF65-F5344CB8AC3E}">
        <p14:creationId xmlns:p14="http://schemas.microsoft.com/office/powerpoint/2010/main" val="244962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Comparisons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2705307"/>
              </p:ext>
            </p:extLst>
          </p:nvPr>
        </p:nvGraphicFramePr>
        <p:xfrm>
          <a:off x="460578" y="1358020"/>
          <a:ext cx="10159135" cy="48288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582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Comparisons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60545581"/>
              </p:ext>
            </p:extLst>
          </p:nvPr>
        </p:nvGraphicFramePr>
        <p:xfrm>
          <a:off x="479834" y="1475716"/>
          <a:ext cx="10375271" cy="4816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57199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Slice</Template>
  <TotalTime>8999</TotalTime>
  <Words>1119</Words>
  <Application>Microsoft Office PowerPoint</Application>
  <PresentationFormat>Widescreen</PresentationFormat>
  <Paragraphs>163</Paragraphs>
  <Slides>28</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Edwardian Script ITC</vt:lpstr>
      <vt:lpstr>Franklin Gothic Heavy</vt:lpstr>
      <vt:lpstr>Trebuchet MS</vt:lpstr>
      <vt:lpstr>Wingdings 2</vt:lpstr>
      <vt:lpstr>Wingdings 3</vt:lpstr>
      <vt:lpstr>Office Theme</vt:lpstr>
      <vt:lpstr>Facet</vt:lpstr>
      <vt:lpstr>PowerPoint Presentation</vt:lpstr>
      <vt:lpstr>PowerPoint Presentation</vt:lpstr>
      <vt:lpstr>PowerPoint Presentation</vt:lpstr>
      <vt:lpstr>We’re Listening!</vt:lpstr>
      <vt:lpstr>PowerPoint Presentation</vt:lpstr>
      <vt:lpstr>Storage – All Flash High Speed Storage</vt:lpstr>
      <vt:lpstr>We Price Shopped!</vt:lpstr>
      <vt:lpstr>Server Comparisons</vt:lpstr>
      <vt:lpstr>SQL Comparisons</vt:lpstr>
      <vt:lpstr>Private Cloud Pricing Model</vt:lpstr>
      <vt:lpstr>New Offering – Private Cloud SQL</vt:lpstr>
      <vt:lpstr>Server OS Administration Offerings</vt:lpstr>
      <vt:lpstr>Private Cloud Portal Overview</vt:lpstr>
      <vt:lpstr>Private Cloud Portal Overview</vt:lpstr>
      <vt:lpstr>Private Cloud Portal Overview</vt:lpstr>
      <vt:lpstr>Customer Catalog</vt:lpstr>
      <vt:lpstr>PowerPoint Presentation</vt:lpstr>
      <vt:lpstr>PowerPoint Presentation</vt:lpstr>
      <vt:lpstr>PowerPoint Presentation</vt:lpstr>
      <vt:lpstr>Zerto DR Orchestrator </vt:lpstr>
      <vt:lpstr>Zerto DR Orchestrator </vt:lpstr>
      <vt:lpstr>Zerto DR Orchestrator </vt:lpstr>
      <vt:lpstr>Zerto DR Orchestrator </vt:lpstr>
      <vt:lpstr>Zerto DR Orchestrator </vt:lpstr>
      <vt:lpstr>Zerto DR Orchestrator </vt:lpstr>
      <vt:lpstr>PowerPoint Presentation</vt:lpstr>
      <vt:lpstr>PowerPoint Presentation</vt:lpstr>
      <vt:lpstr>On The Horizon</vt:lpstr>
    </vt:vector>
  </TitlesOfParts>
  <Company>Enterprise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Pat (WaTech)</dc:creator>
  <cp:lastModifiedBy>West, Scott (WaTech)</cp:lastModifiedBy>
  <cp:revision>100</cp:revision>
  <dcterms:created xsi:type="dcterms:W3CDTF">2016-10-21T22:12:55Z</dcterms:created>
  <dcterms:modified xsi:type="dcterms:W3CDTF">2017-05-25T14:34:53Z</dcterms:modified>
</cp:coreProperties>
</file>