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4">
  <p:sldMasterIdLst>
    <p:sldMasterId id="2147483648" r:id="rId5"/>
  </p:sldMasterIdLst>
  <p:notesMasterIdLst>
    <p:notesMasterId r:id="rId16"/>
  </p:notesMasterIdLst>
  <p:sldIdLst>
    <p:sldId id="281" r:id="rId6"/>
    <p:sldId id="331" r:id="rId7"/>
    <p:sldId id="329" r:id="rId8"/>
    <p:sldId id="332" r:id="rId9"/>
    <p:sldId id="327" r:id="rId10"/>
    <p:sldId id="321" r:id="rId11"/>
    <p:sldId id="333" r:id="rId12"/>
    <p:sldId id="305" r:id="rId13"/>
    <p:sldId id="328" r:id="rId14"/>
    <p:sldId id="32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0909" autoAdjust="0"/>
  </p:normalViewPr>
  <p:slideViewPr>
    <p:cSldViewPr>
      <p:cViewPr varScale="1">
        <p:scale>
          <a:sx n="80" d="100"/>
          <a:sy n="80" d="100"/>
        </p:scale>
        <p:origin x="151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DAFA808-669F-49F8-BA4D-F2E250C44CC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69B7EF1-0EB3-4095-BFC5-CF28DAC1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0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7EF1-0EB3-4095-BFC5-CF28DAC1EC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7EF1-0EB3-4095-BFC5-CF28DAC1EC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7EF1-0EB3-4095-BFC5-CF28DAC1EC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4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 Tec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1993" y="0"/>
            <a:ext cx="9147986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4383235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7475" y="338084"/>
            <a:ext cx="566331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395287" y="1635805"/>
            <a:ext cx="829976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91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A Tech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272149" y="0"/>
            <a:ext cx="3553943" cy="437546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0125" y="1489533"/>
            <a:ext cx="3275891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459637" y="3477876"/>
            <a:ext cx="3268169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7" y="5499029"/>
            <a:ext cx="2011151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1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34017-F1D5-4485-B2C8-95A540DB1DA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DFDB-C28B-4C15-A7D8-F46AF3B7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9533"/>
            <a:ext cx="3581400" cy="1750011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7030A0"/>
                </a:solidFill>
                <a:latin typeface="Arial" charset="0"/>
              </a:rPr>
              <a:t>WaTech</a:t>
            </a:r>
            <a:br>
              <a:rPr lang="en-US" altLang="en-US" sz="3600" dirty="0" smtClean="0">
                <a:solidFill>
                  <a:srgbClr val="7030A0"/>
                </a:solidFill>
                <a:latin typeface="Arial" charset="0"/>
              </a:rPr>
            </a:br>
            <a:r>
              <a:rPr lang="en-US" altLang="en-US" sz="36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altLang="en-US" sz="3100" dirty="0">
                <a:solidFill>
                  <a:srgbClr val="7030A0"/>
                </a:solidFill>
                <a:latin typeface="Arial" charset="0"/>
              </a:rPr>
              <a:t>Telephony </a:t>
            </a:r>
            <a:r>
              <a:rPr lang="en-US" altLang="en-US" sz="3100" dirty="0" smtClean="0">
                <a:solidFill>
                  <a:srgbClr val="7030A0"/>
                </a:solidFill>
                <a:latin typeface="Arial" charset="0"/>
              </a:rPr>
              <a:t>Services</a:t>
            </a:r>
            <a:br>
              <a:rPr lang="en-US" altLang="en-US" sz="3100" dirty="0" smtClean="0">
                <a:solidFill>
                  <a:srgbClr val="7030A0"/>
                </a:solidFill>
                <a:latin typeface="Arial" charset="0"/>
              </a:rPr>
            </a:br>
            <a:r>
              <a:rPr lang="en-US" altLang="en-US" sz="3100" dirty="0" err="1" smtClean="0">
                <a:solidFill>
                  <a:srgbClr val="7030A0"/>
                </a:solidFill>
                <a:latin typeface="Arial" charset="0"/>
              </a:rPr>
              <a:t>Ch</a:t>
            </a:r>
            <a:r>
              <a:rPr lang="en-US" altLang="en-US" sz="3100" dirty="0" smtClean="0">
                <a:solidFill>
                  <a:srgbClr val="7030A0"/>
                </a:solidFill>
                <a:latin typeface="Arial" charset="0"/>
              </a:rPr>
              <a:t>-</a:t>
            </a:r>
            <a:r>
              <a:rPr lang="en-US" altLang="en-US" sz="3100" dirty="0" err="1" smtClean="0">
                <a:solidFill>
                  <a:srgbClr val="7030A0"/>
                </a:solidFill>
                <a:latin typeface="Arial" charset="0"/>
              </a:rPr>
              <a:t>ch</a:t>
            </a:r>
            <a:r>
              <a:rPr lang="en-US" altLang="en-US" sz="3100" dirty="0" smtClean="0">
                <a:solidFill>
                  <a:srgbClr val="7030A0"/>
                </a:solidFill>
                <a:latin typeface="Arial" charset="0"/>
              </a:rPr>
              <a:t>-changes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3276600"/>
            <a:ext cx="3505200" cy="1143000"/>
          </a:xfrm>
        </p:spPr>
        <p:txBody>
          <a:bodyPr/>
          <a:lstStyle/>
          <a:p>
            <a:pPr algn="ctr"/>
            <a:r>
              <a:rPr lang="en-US" altLang="en-US" sz="14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Prepared by: </a:t>
            </a:r>
          </a:p>
          <a:p>
            <a:pPr algn="ctr"/>
            <a:r>
              <a:rPr lang="en-US" altLang="en-US" sz="14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Eric Talberg</a:t>
            </a:r>
          </a:p>
          <a:p>
            <a:pPr algn="ctr"/>
            <a:r>
              <a:rPr lang="en-US" altLang="en-US" sz="14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Telephony Services</a:t>
            </a:r>
          </a:p>
          <a:p>
            <a:pPr algn="ctr"/>
            <a:r>
              <a:rPr lang="en-US" altLang="en-US" sz="14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August 23, 2017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WebEx Moves to New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7475" y="1237749"/>
            <a:ext cx="8299760" cy="423000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 smtClean="0"/>
              <a:t>Moving to new service in September same rates, enhanced feature set</a:t>
            </a:r>
          </a:p>
          <a:p>
            <a:pPr lvl="0"/>
            <a:r>
              <a:rPr lang="en-US" sz="2800" dirty="0" smtClean="0"/>
              <a:t>Consolidated </a:t>
            </a:r>
            <a:r>
              <a:rPr lang="en-US" sz="2800" dirty="0"/>
              <a:t>site/Easier access for end users</a:t>
            </a:r>
          </a:p>
          <a:p>
            <a:pPr lvl="0"/>
            <a:r>
              <a:rPr lang="en-US" sz="2800" dirty="0"/>
              <a:t>Integration with traditional video conferencing systems and Microsoft Skype for Business</a:t>
            </a:r>
          </a:p>
          <a:p>
            <a:pPr lvl="0"/>
            <a:r>
              <a:rPr lang="en-US" sz="2800" dirty="0"/>
              <a:t>Personal Room enhancements – you can now start your personal room from your phone without joining on your </a:t>
            </a:r>
            <a:r>
              <a:rPr lang="en-US" sz="2800" dirty="0" smtClean="0"/>
              <a:t>computer More </a:t>
            </a:r>
            <a:r>
              <a:rPr lang="en-US" sz="2800" dirty="0"/>
              <a:t>emphasis on callback feature – cost efficient</a:t>
            </a:r>
          </a:p>
          <a:p>
            <a:pPr lvl="0"/>
            <a:r>
              <a:rPr lang="en-US" sz="2800" dirty="0"/>
              <a:t>VoIP capable – utilize computer to join meetings</a:t>
            </a:r>
          </a:p>
          <a:p>
            <a:pPr lvl="0"/>
            <a:r>
              <a:rPr lang="en-US" sz="2800" dirty="0"/>
              <a:t>Can join meetings from mobile </a:t>
            </a:r>
            <a:r>
              <a:rPr lang="en-US" sz="2800" dirty="0" smtClean="0"/>
              <a:t>devices</a:t>
            </a:r>
            <a:r>
              <a:rPr lang="en-US" sz="2800" dirty="0"/>
              <a:t> </a:t>
            </a:r>
            <a:endParaRPr lang="en-US" sz="2800" dirty="0" smtClean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0088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>
          <a:xfrm>
            <a:off x="5715000" y="1288663"/>
            <a:ext cx="3429000" cy="182880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38084"/>
            <a:ext cx="5822185" cy="899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</a:rPr>
              <a:t>Progression of Service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1997-2017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71" y="3983470"/>
            <a:ext cx="1619250" cy="14859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4648200"/>
            <a:ext cx="1828800" cy="1619250"/>
          </a:xfrm>
          <a:prstGeom prst="rect">
            <a:avLst/>
          </a:prstGeom>
        </p:spPr>
      </p:pic>
      <p:sp>
        <p:nvSpPr>
          <p:cNvPr id="9" name="AutoShape 6" descr="Image result for future telephone avay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" r="47950"/>
          <a:stretch/>
        </p:blipFill>
        <p:spPr>
          <a:xfrm>
            <a:off x="6804892" y="1288663"/>
            <a:ext cx="1571625" cy="1729451"/>
          </a:xfrm>
          <a:prstGeom prst="rect">
            <a:avLst/>
          </a:prstGeom>
          <a:effectLst>
            <a:glow rad="228600">
              <a:schemeClr val="accent4">
                <a:satMod val="175000"/>
                <a:alpha val="73000"/>
              </a:schemeClr>
            </a:glow>
          </a:effectLst>
        </p:spPr>
      </p:pic>
      <p:sp>
        <p:nvSpPr>
          <p:cNvPr id="13" name="Freeform 12"/>
          <p:cNvSpPr/>
          <p:nvPr/>
        </p:nvSpPr>
        <p:spPr>
          <a:xfrm>
            <a:off x="1576247" y="4940758"/>
            <a:ext cx="2315535" cy="1052945"/>
          </a:xfrm>
          <a:custGeom>
            <a:avLst/>
            <a:gdLst>
              <a:gd name="connsiteX0" fmla="*/ 0 w 3195782"/>
              <a:gd name="connsiteY0" fmla="*/ 1911927 h 1911927"/>
              <a:gd name="connsiteX1" fmla="*/ 3195782 w 3195782"/>
              <a:gd name="connsiteY1" fmla="*/ 0 h 1911927"/>
              <a:gd name="connsiteX2" fmla="*/ 3195782 w 3195782"/>
              <a:gd name="connsiteY2" fmla="*/ 0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782" h="1911927">
                <a:moveTo>
                  <a:pt x="0" y="1911927"/>
                </a:moveTo>
                <a:lnTo>
                  <a:pt x="3195782" y="0"/>
                </a:lnTo>
                <a:lnTo>
                  <a:pt x="3195782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05400" y="2362200"/>
            <a:ext cx="1648416" cy="1752600"/>
          </a:xfrm>
          <a:custGeom>
            <a:avLst/>
            <a:gdLst>
              <a:gd name="connsiteX0" fmla="*/ 0 w 3047721"/>
              <a:gd name="connsiteY0" fmla="*/ 2348409 h 2348409"/>
              <a:gd name="connsiteX1" fmla="*/ 2724727 w 3047721"/>
              <a:gd name="connsiteY1" fmla="*/ 242518 h 2348409"/>
              <a:gd name="connsiteX2" fmla="*/ 2890982 w 3047721"/>
              <a:gd name="connsiteY2" fmla="*/ 131681 h 234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7721" h="2348409">
                <a:moveTo>
                  <a:pt x="0" y="2348409"/>
                </a:moveTo>
                <a:lnTo>
                  <a:pt x="2724727" y="242518"/>
                </a:lnTo>
                <a:cubicBezTo>
                  <a:pt x="3206557" y="-126937"/>
                  <a:pt x="3048769" y="2372"/>
                  <a:pt x="2890982" y="13168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050" y="6248340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anose="04020705040A02060702" pitchFamily="82" charset="0"/>
              </a:rPr>
              <a:t>Analog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53816" y="3055054"/>
            <a:ext cx="2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ras Demi ITC" panose="020B0805030504020804" pitchFamily="34" charset="0"/>
              </a:rPr>
              <a:t>VoIP/SIP</a:t>
            </a:r>
            <a:r>
              <a:rPr lang="en-US" dirty="0" smtClean="0">
                <a:latin typeface="Eras Demi ITC" panose="020B0805030504020804" pitchFamily="34" charset="0"/>
              </a:rPr>
              <a:t> 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1782" y="5387185"/>
            <a:ext cx="155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uhaus 93" panose="04030905020B02020C02" pitchFamily="82" charset="0"/>
              </a:rPr>
              <a:t>Digital</a:t>
            </a:r>
            <a:r>
              <a:rPr lang="en-US" dirty="0" smtClean="0">
                <a:latin typeface="Bauhaus 93" panose="04030905020B02020C02" pitchFamily="82" charset="0"/>
              </a:rPr>
              <a:t> 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19" name="AutoShape 8" descr="Image result for Phone Pole Art"/>
          <p:cNvSpPr>
            <a:spLocks noChangeAspect="1" noChangeArrowheads="1"/>
          </p:cNvSpPr>
          <p:nvPr/>
        </p:nvSpPr>
        <p:spPr bwMode="auto">
          <a:xfrm>
            <a:off x="63500" y="-982663"/>
            <a:ext cx="21812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" y="2313308"/>
            <a:ext cx="2645435" cy="16754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92" y="3521677"/>
            <a:ext cx="1866511" cy="9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35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89966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Telephony Services Statewide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610600" cy="5638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1200" b="1" dirty="0" err="1" smtClean="0">
                <a:solidFill>
                  <a:schemeClr val="tx1"/>
                </a:solidFill>
              </a:rPr>
              <a:t>Dialtone</a:t>
            </a:r>
            <a:endParaRPr lang="en-US" sz="11200" b="1" dirty="0" smtClean="0">
              <a:solidFill>
                <a:schemeClr val="tx1"/>
              </a:solidFill>
            </a:endParaRPr>
          </a:p>
          <a:p>
            <a:pPr marL="684213" indent="-115888">
              <a:buFont typeface="Courier New" panose="02070309020205020404" pitchFamily="49" charset="0"/>
              <a:buChar char="o"/>
            </a:pPr>
            <a:r>
              <a:rPr lang="en-US" sz="11200" dirty="0" smtClean="0"/>
              <a:t>	</a:t>
            </a:r>
            <a:r>
              <a:rPr lang="en-US" sz="11200" b="1" dirty="0" smtClean="0">
                <a:solidFill>
                  <a:srgbClr val="0070C0"/>
                </a:solidFill>
              </a:rPr>
              <a:t>49,000+ </a:t>
            </a:r>
            <a:r>
              <a:rPr lang="en-US" sz="11200" b="1" dirty="0">
                <a:solidFill>
                  <a:srgbClr val="0070C0"/>
                </a:solidFill>
              </a:rPr>
              <a:t>lines of PBX </a:t>
            </a:r>
            <a:r>
              <a:rPr lang="en-US" sz="11200" dirty="0">
                <a:solidFill>
                  <a:srgbClr val="0070C0"/>
                </a:solidFill>
              </a:rPr>
              <a:t>service at 190+ locations </a:t>
            </a:r>
            <a:r>
              <a:rPr lang="en-US" sz="11200" dirty="0" smtClean="0">
                <a:solidFill>
                  <a:srgbClr val="0070C0"/>
                </a:solidFill>
              </a:rPr>
              <a:t>Statewide, </a:t>
            </a:r>
            <a:r>
              <a:rPr lang="en-US" sz="11200" b="1" dirty="0" smtClean="0">
                <a:solidFill>
                  <a:srgbClr val="0070C0"/>
                </a:solidFill>
              </a:rPr>
              <a:t>8,500 </a:t>
            </a:r>
            <a:r>
              <a:rPr lang="en-US" sz="11200" b="1" dirty="0">
                <a:solidFill>
                  <a:srgbClr val="0070C0"/>
                </a:solidFill>
              </a:rPr>
              <a:t>lines </a:t>
            </a:r>
            <a:r>
              <a:rPr lang="en-US" sz="11200" dirty="0">
                <a:solidFill>
                  <a:srgbClr val="0070C0"/>
                </a:solidFill>
              </a:rPr>
              <a:t>analog </a:t>
            </a:r>
            <a:r>
              <a:rPr lang="en-US" sz="11200" dirty="0" smtClean="0">
                <a:solidFill>
                  <a:srgbClr val="0070C0"/>
                </a:solidFill>
              </a:rPr>
              <a:t>service from CenturyLink and Frontier </a:t>
            </a:r>
            <a:r>
              <a:rPr lang="en-US" sz="11200" dirty="0">
                <a:solidFill>
                  <a:srgbClr val="0070C0"/>
                </a:solidFill>
              </a:rPr>
              <a:t>statewide</a:t>
            </a: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tx1"/>
                </a:solidFill>
              </a:rPr>
              <a:t>Voicemail</a:t>
            </a: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1200" b="1" dirty="0" smtClean="0">
                <a:solidFill>
                  <a:srgbClr val="0070C0"/>
                </a:solidFill>
              </a:rPr>
              <a:t>28,000+ subscribers </a:t>
            </a:r>
            <a:r>
              <a:rPr lang="en-US" sz="11200" dirty="0" smtClean="0">
                <a:solidFill>
                  <a:srgbClr val="0070C0"/>
                </a:solidFill>
              </a:rPr>
              <a:t>to PBX and analog VM</a:t>
            </a: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tx1"/>
                </a:solidFill>
              </a:rPr>
              <a:t>Call Centers, IVR, Call Recording</a:t>
            </a:r>
          </a:p>
          <a:p>
            <a:pPr marL="914400" lvl="2" indent="-342900">
              <a:buFont typeface="Courier New" panose="02070309020205020404" pitchFamily="49" charset="0"/>
              <a:buChar char="o"/>
            </a:pPr>
            <a:r>
              <a:rPr lang="en-US" sz="11200" b="1" dirty="0" smtClean="0">
                <a:solidFill>
                  <a:srgbClr val="0070C0"/>
                </a:solidFill>
              </a:rPr>
              <a:t>1300</a:t>
            </a:r>
            <a:r>
              <a:rPr lang="en-US" sz="11200" b="1" dirty="0">
                <a:solidFill>
                  <a:srgbClr val="0070C0"/>
                </a:solidFill>
              </a:rPr>
              <a:t>+ call centers </a:t>
            </a:r>
            <a:r>
              <a:rPr lang="en-US" sz="11200" dirty="0">
                <a:solidFill>
                  <a:srgbClr val="0070C0"/>
                </a:solidFill>
              </a:rPr>
              <a:t>statewide </a:t>
            </a:r>
            <a:r>
              <a:rPr lang="en-US" sz="11200" dirty="0" smtClean="0">
                <a:solidFill>
                  <a:srgbClr val="0070C0"/>
                </a:solidFill>
              </a:rPr>
              <a:t>small to large</a:t>
            </a:r>
            <a:endParaRPr lang="en-US" sz="1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tx1"/>
                </a:solidFill>
              </a:rPr>
              <a:t>Audio </a:t>
            </a:r>
            <a:r>
              <a:rPr lang="en-US" sz="11200" b="1" dirty="0">
                <a:solidFill>
                  <a:schemeClr val="tx1"/>
                </a:solidFill>
              </a:rPr>
              <a:t>and Web collaboration </a:t>
            </a:r>
            <a:r>
              <a:rPr lang="en-US" sz="11200" b="1" dirty="0" smtClean="0">
                <a:solidFill>
                  <a:schemeClr val="tx1"/>
                </a:solidFill>
              </a:rPr>
              <a:t>Conferencing</a:t>
            </a: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1200" b="1" dirty="0" smtClean="0">
                <a:solidFill>
                  <a:srgbClr val="0070C0"/>
                </a:solidFill>
              </a:rPr>
              <a:t>500</a:t>
            </a:r>
            <a:r>
              <a:rPr lang="en-US" sz="11200" b="1" dirty="0">
                <a:solidFill>
                  <a:srgbClr val="0070C0"/>
                </a:solidFill>
              </a:rPr>
              <a:t>+ subscribers </a:t>
            </a:r>
            <a:r>
              <a:rPr lang="en-US" sz="11200" dirty="0" smtClean="0">
                <a:solidFill>
                  <a:srgbClr val="0070C0"/>
                </a:solidFill>
              </a:rPr>
              <a:t>statewide</a:t>
            </a:r>
            <a:endParaRPr lang="en-US" sz="1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tx1"/>
                </a:solidFill>
              </a:rPr>
              <a:t>Service Support</a:t>
            </a:r>
            <a:endParaRPr lang="en-US" sz="11200" b="1" dirty="0"/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1200" dirty="0">
                <a:solidFill>
                  <a:srgbClr val="0070C0"/>
                </a:solidFill>
              </a:rPr>
              <a:t>Dedicated Technical and service teams to address business problems</a:t>
            </a:r>
          </a:p>
        </p:txBody>
      </p:sp>
    </p:spTree>
    <p:extLst>
      <p:ext uri="{BB962C8B-B14F-4D97-AF65-F5344CB8AC3E}">
        <p14:creationId xmlns:p14="http://schemas.microsoft.com/office/powerpoint/2010/main" val="428986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562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Telework/Remote Workers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3000" i="1" dirty="0" smtClean="0">
                <a:solidFill>
                  <a:srgbClr val="7030A0"/>
                </a:solidFill>
              </a:rPr>
              <a:t>Business Problem </a:t>
            </a:r>
            <a:endParaRPr lang="en-US" sz="3000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635805"/>
            <a:ext cx="8610600" cy="423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Governor’s </a:t>
            </a:r>
            <a:r>
              <a:rPr lang="en-US" sz="3200" b="1" dirty="0">
                <a:solidFill>
                  <a:schemeClr val="tx1"/>
                </a:solidFill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</a:rPr>
              <a:t>nitiative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EXECUTIVE </a:t>
            </a:r>
            <a:r>
              <a:rPr lang="en-US" sz="2800" b="1" dirty="0">
                <a:solidFill>
                  <a:srgbClr val="0070C0"/>
                </a:solidFill>
              </a:rPr>
              <a:t>ORDER </a:t>
            </a:r>
            <a:r>
              <a:rPr lang="en-US" sz="2800" b="1" dirty="0" smtClean="0">
                <a:solidFill>
                  <a:srgbClr val="0070C0"/>
                </a:solidFill>
              </a:rPr>
              <a:t>16-07|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</a:rPr>
              <a:t>BUILDING A MODERN WORK ENVIRONMENT 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8001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Allow For </a:t>
            </a:r>
            <a:r>
              <a:rPr lang="en-US" sz="2800" dirty="0">
                <a:solidFill>
                  <a:srgbClr val="0070C0"/>
                </a:solidFill>
              </a:rPr>
              <a:t>Mobile </a:t>
            </a:r>
            <a:r>
              <a:rPr lang="en-US" sz="2800" dirty="0" smtClean="0">
                <a:solidFill>
                  <a:srgbClr val="0070C0"/>
                </a:solidFill>
              </a:rPr>
              <a:t>Workforce and Workspace</a:t>
            </a:r>
          </a:p>
          <a:p>
            <a:pPr marL="8001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Help to recruit and retain non-local </a:t>
            </a:r>
            <a:r>
              <a:rPr lang="en-US" sz="2800" dirty="0" smtClean="0">
                <a:solidFill>
                  <a:srgbClr val="0070C0"/>
                </a:solidFill>
              </a:rPr>
              <a:t>employees</a:t>
            </a:r>
          </a:p>
          <a:p>
            <a:pPr marL="8001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Enable geographically dispersed resources and out of hours support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80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5663310" cy="899665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7030A0"/>
                </a:solidFill>
              </a:rPr>
              <a:t>Mobility Options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81000" y="762000"/>
            <a:ext cx="8534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Avaya One-X Communicator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Enables users to use their desk telephone on their computer.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Avaya One-X Agent </a:t>
            </a:r>
            <a:endParaRPr lang="en-US" sz="2800" b="1" dirty="0"/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Leverages staffing resources by enabling remote staff to answer calls that originate to the customers primary call center location.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Avaya Skype for Business Plugin</a:t>
            </a:r>
            <a:r>
              <a:rPr lang="en-US" sz="2800" b="1" dirty="0"/>
              <a:t> 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Integrates user’s desk telephone with Skype for Business for features such as click to dial, collaboration and presence.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One Number Service/Extension to </a:t>
            </a:r>
            <a:r>
              <a:rPr lang="en-US" sz="2800" b="1" dirty="0" smtClean="0">
                <a:solidFill>
                  <a:schemeClr val="tx1"/>
                </a:solidFill>
              </a:rPr>
              <a:t>Cellular</a:t>
            </a:r>
            <a:endParaRPr lang="en-US" sz="2800" strike="sngStrike" dirty="0"/>
          </a:p>
        </p:txBody>
      </p:sp>
    </p:spTree>
    <p:extLst>
      <p:ext uri="{BB962C8B-B14F-4D97-AF65-F5344CB8AC3E}">
        <p14:creationId xmlns:p14="http://schemas.microsoft.com/office/powerpoint/2010/main" val="1275985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Current Mobility Solutions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67930" y="1849413"/>
            <a:ext cx="4950590" cy="1275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723" y="150865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One-X Communicator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" y="3886200"/>
            <a:ext cx="5029201" cy="1717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467930" y="346178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One-X Agent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817132"/>
            <a:ext cx="3185511" cy="461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150865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Avaya w/Skype for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4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832" y="381000"/>
            <a:ext cx="5663310" cy="89966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Voice mail Avaya Aura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635805"/>
            <a:ext cx="8762999" cy="423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22,000+ Subscribers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Voice Controlled Auto attendant-(360)-407-1113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(Premium </a:t>
            </a:r>
            <a:r>
              <a:rPr lang="en-US" sz="2800" b="1" dirty="0" smtClean="0">
                <a:solidFill>
                  <a:schemeClr val="tx1"/>
                </a:solidFill>
              </a:rPr>
              <a:t>Mailbox Features)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Notification of new voice mail – Email, text or phone call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Delivery of new voice mail to multiple email addresses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User web page for features 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Call up to 3 additional phone numbers before routing callers to voice mail to leave a </a:t>
            </a:r>
            <a:r>
              <a:rPr lang="en-US" sz="2400" dirty="0" smtClean="0">
                <a:solidFill>
                  <a:srgbClr val="0070C0"/>
                </a:solidFill>
              </a:rPr>
              <a:t>message (Reach Me)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95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/>
              <a:t>Coming Soon </a:t>
            </a:r>
            <a:r>
              <a:rPr lang="en-US" sz="4000" b="1" dirty="0"/>
              <a:t>SIP </a:t>
            </a:r>
            <a:br>
              <a:rPr lang="en-US" sz="4000" b="1" dirty="0"/>
            </a:br>
            <a:r>
              <a:rPr lang="en-US" b="1" dirty="0"/>
              <a:t>(Session Initiation Protocol)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7765925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SIP is data optimized voice service</a:t>
            </a:r>
          </a:p>
          <a:p>
            <a:r>
              <a:rPr lang="en-US" sz="2800" b="1" dirty="0" smtClean="0"/>
              <a:t>SIP Phones</a:t>
            </a:r>
            <a:endParaRPr lang="en-US" sz="2800" b="1" dirty="0"/>
          </a:p>
          <a:p>
            <a:r>
              <a:rPr lang="en-US" sz="2800" b="1" dirty="0" smtClean="0"/>
              <a:t>Easier secure </a:t>
            </a:r>
            <a:r>
              <a:rPr lang="en-US" sz="2800" b="1" dirty="0"/>
              <a:t>connectivity </a:t>
            </a:r>
            <a:r>
              <a:rPr lang="en-US" sz="2800" dirty="0" smtClean="0"/>
              <a:t>of phones and devices to the PBX Network</a:t>
            </a:r>
          </a:p>
          <a:p>
            <a:r>
              <a:rPr lang="en-US" sz="2800" b="1" dirty="0" smtClean="0"/>
              <a:t>Oceana/Breeze </a:t>
            </a:r>
            <a:r>
              <a:rPr lang="en-US" sz="2800" dirty="0"/>
              <a:t>C</a:t>
            </a:r>
            <a:r>
              <a:rPr lang="en-US" sz="2800" dirty="0" smtClean="0"/>
              <a:t>ontact Center products to add  functionality to  Call Centers (Web chat, E-Mail, Text messaging) Breeze adds new functionality to phone system</a:t>
            </a:r>
          </a:p>
          <a:p>
            <a:r>
              <a:rPr lang="en-US" sz="2800" b="1" dirty="0" smtClean="0"/>
              <a:t>Equinox </a:t>
            </a:r>
            <a:r>
              <a:rPr lang="en-US" sz="2800" dirty="0" smtClean="0"/>
              <a:t>Brings consistent interface for softphones and cellular instances of software phones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6405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lt;strong&gt;comingsoon&lt;/strong&gt; [siesdestino.com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339975" cy="1600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828800" y="1319213"/>
            <a:ext cx="2369503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E</a:t>
            </a:r>
            <a:r>
              <a:rPr lang="en-US" sz="3600" b="1" dirty="0" smtClean="0">
                <a:solidFill>
                  <a:srgbClr val="7030A0"/>
                </a:solidFill>
              </a:rPr>
              <a:t>QUINOX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95600"/>
            <a:ext cx="2204258" cy="375919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52207"/>
            <a:ext cx="2133600" cy="379306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" y="184499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Brings consistent interface for softphones and cellular instances of software </a:t>
            </a:r>
            <a:r>
              <a:rPr lang="en-US" sz="2800" dirty="0" smtClean="0">
                <a:solidFill>
                  <a:srgbClr val="0070C0"/>
                </a:solidFill>
              </a:rPr>
              <a:t>phones.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49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23e0058-9cea-41ce-af89-3db9e492fe43">UQQKET7FKTZJ-202-573</_dlc_DocId>
    <_dlc_DocIdUrl xmlns="c23e0058-9cea-41ce-af89-3db9e492fe43">
      <Url>https://watech.sp.wa.gov/tsd/_layouts/15/DocIdRedir.aspx?ID=UQQKET7FKTZJ-202-573</Url>
      <Description>UQQKET7FKTZJ-202-573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51D087063EC4EABAC8590811DDB9E" ma:contentTypeVersion="0" ma:contentTypeDescription="Create a new document." ma:contentTypeScope="" ma:versionID="8ff1aaaf5e4c41629d8bcff4f36be884">
  <xsd:schema xmlns:xsd="http://www.w3.org/2001/XMLSchema" xmlns:xs="http://www.w3.org/2001/XMLSchema" xmlns:p="http://schemas.microsoft.com/office/2006/metadata/properties" xmlns:ns2="c23e0058-9cea-41ce-af89-3db9e492fe43" targetNamespace="http://schemas.microsoft.com/office/2006/metadata/properties" ma:root="true" ma:fieldsID="dccb97d18ca49d31a48a94230e65ddb1" ns2:_="">
    <xsd:import namespace="c23e0058-9cea-41ce-af89-3db9e492fe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e0058-9cea-41ce-af89-3db9e492fe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78F43-325E-49DB-8396-9A8CABBA0D3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DBF5714-2E04-4943-96C6-43EAD7ABCC5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23e0058-9cea-41ce-af89-3db9e492fe4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1E660B-ACD2-492A-BD42-D8026AAA1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e0058-9cea-41ce-af89-3db9e492f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35C5D01-8213-49AB-8084-CCF471EDC5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357</Words>
  <Application>Microsoft Office PowerPoint</Application>
  <PresentationFormat>On-screen Show (4:3)</PresentationFormat>
  <Paragraphs>71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Bauhaus 93</vt:lpstr>
      <vt:lpstr>Calibri</vt:lpstr>
      <vt:lpstr>Courier New</vt:lpstr>
      <vt:lpstr>Eras Demi ITC</vt:lpstr>
      <vt:lpstr>Segoe UI</vt:lpstr>
      <vt:lpstr>Trebuchet MS</vt:lpstr>
      <vt:lpstr>Wingdings</vt:lpstr>
      <vt:lpstr>Office Theme</vt:lpstr>
      <vt:lpstr>WaTech  Telephony Services Ch-ch-changes</vt:lpstr>
      <vt:lpstr>Progression of Service  1997-2017</vt:lpstr>
      <vt:lpstr>Telephony Services Statewide</vt:lpstr>
      <vt:lpstr>Telework/Remote Workers Business Problem </vt:lpstr>
      <vt:lpstr>Mobility Options</vt:lpstr>
      <vt:lpstr>Current Mobility Solutions</vt:lpstr>
      <vt:lpstr>Voice mail Avaya Aura</vt:lpstr>
      <vt:lpstr>Coming Soon SIP  (Session Initiation Protocol)</vt:lpstr>
      <vt:lpstr>PowerPoint Presentation</vt:lpstr>
      <vt:lpstr>WebEx Moves to New Service</vt:lpstr>
    </vt:vector>
  </TitlesOfParts>
  <Company>Department of 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WaTech Telephony Services- PBX Capablilities</dc:title>
  <dc:creator>Talberg, Eric (CTS)</dc:creator>
  <cp:lastModifiedBy>Talberg, Eric (WaTech)</cp:lastModifiedBy>
  <cp:revision>217</cp:revision>
  <cp:lastPrinted>2017-03-20T16:09:12Z</cp:lastPrinted>
  <dcterms:created xsi:type="dcterms:W3CDTF">2015-11-04T07:05:14Z</dcterms:created>
  <dcterms:modified xsi:type="dcterms:W3CDTF">2017-08-23T18:01:15Z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0x01010092351D087063EC4EABAC8590811DDB9E</vt:lpwstr>
  </property>
  <property fmtid="{D5CDD505-2E9C-101B-9397-08002B2CF9AE}" pid="3" name="_dlc_DocIdItemGuid">
    <vt:lpwstr>15dd8ba9-6165-4eb3-888c-55fe10db5ab2</vt:lpwstr>
  </property>
</Properties>
</file>