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43"/>
  </p:notesMasterIdLst>
  <p:handoutMasterIdLst>
    <p:handoutMasterId r:id="rId44"/>
  </p:handoutMasterIdLst>
  <p:sldIdLst>
    <p:sldId id="257" r:id="rId2"/>
    <p:sldId id="313"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9" r:id="rId21"/>
    <p:sldId id="280" r:id="rId22"/>
    <p:sldId id="282" r:id="rId23"/>
    <p:sldId id="311" r:id="rId24"/>
    <p:sldId id="287" r:id="rId25"/>
    <p:sldId id="288" r:id="rId26"/>
    <p:sldId id="289" r:id="rId27"/>
    <p:sldId id="291" r:id="rId28"/>
    <p:sldId id="292" r:id="rId29"/>
    <p:sldId id="293" r:id="rId30"/>
    <p:sldId id="315" r:id="rId31"/>
    <p:sldId id="312" r:id="rId32"/>
    <p:sldId id="294" r:id="rId33"/>
    <p:sldId id="305" r:id="rId34"/>
    <p:sldId id="300" r:id="rId35"/>
    <p:sldId id="301" r:id="rId36"/>
    <p:sldId id="302" r:id="rId37"/>
    <p:sldId id="306" r:id="rId38"/>
    <p:sldId id="307" r:id="rId39"/>
    <p:sldId id="308" r:id="rId40"/>
    <p:sldId id="309" r:id="rId41"/>
    <p:sldId id="310"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5DA0840-72BF-4D5B-8A7E-C6A44564654D}">
          <p14:sldIdLst>
            <p14:sldId id="257"/>
            <p14:sldId id="313"/>
            <p14:sldId id="259"/>
            <p14:sldId id="260"/>
            <p14:sldId id="262"/>
            <p14:sldId id="263"/>
            <p14:sldId id="264"/>
            <p14:sldId id="265"/>
            <p14:sldId id="266"/>
            <p14:sldId id="267"/>
            <p14:sldId id="268"/>
            <p14:sldId id="269"/>
            <p14:sldId id="270"/>
            <p14:sldId id="271"/>
            <p14:sldId id="272"/>
            <p14:sldId id="273"/>
            <p14:sldId id="274"/>
            <p14:sldId id="275"/>
            <p14:sldId id="276"/>
            <p14:sldId id="279"/>
            <p14:sldId id="280"/>
            <p14:sldId id="282"/>
            <p14:sldId id="311"/>
            <p14:sldId id="287"/>
            <p14:sldId id="288"/>
            <p14:sldId id="289"/>
            <p14:sldId id="291"/>
            <p14:sldId id="292"/>
            <p14:sldId id="293"/>
            <p14:sldId id="315"/>
            <p14:sldId id="312"/>
            <p14:sldId id="294"/>
            <p14:sldId id="305"/>
            <p14:sldId id="300"/>
            <p14:sldId id="301"/>
            <p14:sldId id="302"/>
            <p14:sldId id="306"/>
            <p14:sldId id="307"/>
            <p14:sldId id="308"/>
            <p14:sldId id="309"/>
            <p14:sldId id="310"/>
          </p14:sldIdLst>
        </p14:section>
        <p14:section name="Untitled Section" id="{CF82A0D8-4C42-4303-A3C9-ADBF8669CAD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ryh" initials="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CBA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8" autoAdjust="0"/>
    <p:restoredTop sz="81541" autoAdjust="0"/>
  </p:normalViewPr>
  <p:slideViewPr>
    <p:cSldViewPr>
      <p:cViewPr varScale="1">
        <p:scale>
          <a:sx n="86" d="100"/>
          <a:sy n="86" d="100"/>
        </p:scale>
        <p:origin x="2190" y="84"/>
      </p:cViewPr>
      <p:guideLst>
        <p:guide orient="horz" pos="2160"/>
        <p:guide pos="2880"/>
      </p:guideLst>
    </p:cSldViewPr>
  </p:slideViewPr>
  <p:outlineViewPr>
    <p:cViewPr>
      <p:scale>
        <a:sx n="33" d="100"/>
        <a:sy n="33" d="100"/>
      </p:scale>
      <p:origin x="0" y="1123"/>
    </p:cViewPr>
  </p:outlineViewPr>
  <p:notesTextViewPr>
    <p:cViewPr>
      <p:scale>
        <a:sx n="100" d="100"/>
        <a:sy n="100" d="100"/>
      </p:scale>
      <p:origin x="0" y="0"/>
    </p:cViewPr>
  </p:notesTextViewPr>
  <p:sorterViewPr>
    <p:cViewPr>
      <p:scale>
        <a:sx n="79" d="100"/>
        <a:sy n="79" d="100"/>
      </p:scale>
      <p:origin x="0" y="1070"/>
    </p:cViewPr>
  </p:sorterViewPr>
  <p:notesViewPr>
    <p:cSldViewPr>
      <p:cViewPr varScale="1">
        <p:scale>
          <a:sx n="56" d="100"/>
          <a:sy n="56" d="100"/>
        </p:scale>
        <p:origin x="-181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75" tIns="46587" rIns="93175" bIns="46587" rtlCol="0"/>
          <a:lstStyle>
            <a:lvl1pPr algn="r">
              <a:defRPr sz="1200"/>
            </a:lvl1pPr>
          </a:lstStyle>
          <a:p>
            <a:fld id="{01B914B9-7B0F-408B-AC03-68BD0F43963C}" type="datetimeFigureOut">
              <a:rPr lang="en-US" smtClean="0"/>
              <a:pPr/>
              <a:t>4/24/2020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75" tIns="46587" rIns="93175" bIns="46587" rtlCol="0" anchor="b"/>
          <a:lstStyle>
            <a:lvl1pPr algn="r">
              <a:defRPr sz="1200"/>
            </a:lvl1pPr>
          </a:lstStyle>
          <a:p>
            <a:fld id="{AFC2AAF5-F4AE-4976-A646-4D24A48F200C}" type="slidenum">
              <a:rPr lang="en-US" smtClean="0"/>
              <a:pPr/>
              <a:t>‹#›</a:t>
            </a:fld>
            <a:endParaRPr lang="en-US" dirty="0"/>
          </a:p>
        </p:txBody>
      </p:sp>
    </p:spTree>
    <p:extLst>
      <p:ext uri="{BB962C8B-B14F-4D97-AF65-F5344CB8AC3E}">
        <p14:creationId xmlns:p14="http://schemas.microsoft.com/office/powerpoint/2010/main" val="2718958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5" tIns="46587" rIns="93175" bIns="46587" rtlCol="0"/>
          <a:lstStyle>
            <a:lvl1pPr algn="r">
              <a:defRPr sz="1200"/>
            </a:lvl1pPr>
          </a:lstStyle>
          <a:p>
            <a:fld id="{C86088D0-C6CD-45ED-AD3E-A8F221150B10}" type="datetimeFigureOut">
              <a:rPr lang="en-US" smtClean="0"/>
              <a:pPr/>
              <a:t>4/24/2020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5" tIns="46587" rIns="93175" bIns="46587"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a:defRPr sz="1200"/>
            </a:lvl1pPr>
          </a:lstStyle>
          <a:p>
            <a:fld id="{FEB74393-AE62-4E19-8638-F897B55A2F84}" type="slidenum">
              <a:rPr lang="en-US" smtClean="0"/>
              <a:pPr/>
              <a:t>‹#›</a:t>
            </a:fld>
            <a:endParaRPr lang="en-US" dirty="0"/>
          </a:p>
        </p:txBody>
      </p:sp>
    </p:spTree>
    <p:extLst>
      <p:ext uri="{BB962C8B-B14F-4D97-AF65-F5344CB8AC3E}">
        <p14:creationId xmlns:p14="http://schemas.microsoft.com/office/powerpoint/2010/main" val="3022879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B74393-AE62-4E19-8638-F897B55A2F8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B74393-AE62-4E19-8638-F897B55A2F84}" type="slidenum">
              <a:rPr lang="en-US" smtClean="0"/>
              <a:pPr/>
              <a:t>28</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B74393-AE62-4E19-8638-F897B55A2F84}" type="slidenum">
              <a:rPr lang="en-US" smtClean="0"/>
              <a:pPr/>
              <a:t>31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B74393-AE62-4E19-8638-F897B55A2F84}" type="slidenum">
              <a:rPr lang="en-US" smtClean="0"/>
              <a:pPr/>
              <a:t>32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remember these terms. You will learn additional</a:t>
            </a:r>
            <a:r>
              <a:rPr lang="en-US" baseline="0" dirty="0"/>
              <a:t> terms</a:t>
            </a:r>
            <a:r>
              <a:rPr lang="en-US" dirty="0"/>
              <a:t> in some of the later segments.</a:t>
            </a:r>
          </a:p>
        </p:txBody>
      </p:sp>
      <p:sp>
        <p:nvSpPr>
          <p:cNvPr id="4" name="Slide Number Placeholder 3"/>
          <p:cNvSpPr>
            <a:spLocks noGrp="1"/>
          </p:cNvSpPr>
          <p:nvPr>
            <p:ph type="sldNum" sz="quarter" idx="10"/>
          </p:nvPr>
        </p:nvSpPr>
        <p:spPr/>
        <p:txBody>
          <a:bodyPr/>
          <a:lstStyle/>
          <a:p>
            <a:fld id="{FEB74393-AE62-4E19-8638-F897B55A2F84}" type="slidenum">
              <a:rPr lang="en-US" smtClean="0"/>
              <a:pPr/>
              <a:t>3</a:t>
            </a:fld>
            <a:endParaRPr lang="en-US" dirty="0"/>
          </a:p>
        </p:txBody>
      </p:sp>
    </p:spTree>
    <p:extLst>
      <p:ext uri="{BB962C8B-B14F-4D97-AF65-F5344CB8AC3E}">
        <p14:creationId xmlns:p14="http://schemas.microsoft.com/office/powerpoint/2010/main" val="319875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a:t>
            </a:r>
            <a:r>
              <a:rPr lang="en-US" baseline="0" dirty="0"/>
              <a:t> of vdn incoming calls, vectors as controller, skill as customers experience, agent.</a:t>
            </a:r>
            <a:endParaRPr lang="en-US" dirty="0"/>
          </a:p>
        </p:txBody>
      </p:sp>
      <p:sp>
        <p:nvSpPr>
          <p:cNvPr id="4" name="Slide Number Placeholder 3"/>
          <p:cNvSpPr>
            <a:spLocks noGrp="1"/>
          </p:cNvSpPr>
          <p:nvPr>
            <p:ph type="sldNum" sz="quarter" idx="10"/>
          </p:nvPr>
        </p:nvSpPr>
        <p:spPr/>
        <p:txBody>
          <a:bodyPr/>
          <a:lstStyle/>
          <a:p>
            <a:fld id="{FEB74393-AE62-4E19-8638-F897B55A2F84}" type="slidenum">
              <a:rPr lang="en-US" smtClean="0"/>
              <a:pPr/>
              <a:t>4</a:t>
            </a:fld>
            <a:endParaRPr lang="en-US" dirty="0"/>
          </a:p>
        </p:txBody>
      </p:sp>
    </p:spTree>
    <p:extLst>
      <p:ext uri="{BB962C8B-B14F-4D97-AF65-F5344CB8AC3E}">
        <p14:creationId xmlns:p14="http://schemas.microsoft.com/office/powerpoint/2010/main" val="2570429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B74393-AE62-4E19-8638-F897B55A2F84}" type="slidenum">
              <a:rPr lang="en-US" smtClean="0"/>
              <a:pPr/>
              <a:t>15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looking at these reports if you run into trouble or have forgotten what the Column name is,</a:t>
            </a:r>
            <a:r>
              <a:rPr lang="en-US" baseline="0" dirty="0"/>
              <a:t> Press F1 on your key board.</a:t>
            </a:r>
            <a:endParaRPr lang="en-US" dirty="0"/>
          </a:p>
        </p:txBody>
      </p:sp>
      <p:sp>
        <p:nvSpPr>
          <p:cNvPr id="4" name="Slide Number Placeholder 3"/>
          <p:cNvSpPr>
            <a:spLocks noGrp="1"/>
          </p:cNvSpPr>
          <p:nvPr>
            <p:ph type="sldNum" sz="quarter" idx="10"/>
          </p:nvPr>
        </p:nvSpPr>
        <p:spPr/>
        <p:txBody>
          <a:bodyPr/>
          <a:lstStyle/>
          <a:p>
            <a:fld id="{FEB74393-AE62-4E19-8638-F897B55A2F84}" type="slidenum">
              <a:rPr lang="en-US" smtClean="0"/>
              <a:pPr/>
              <a:t>17</a:t>
            </a:fld>
            <a:endParaRPr lang="en-US" dirty="0"/>
          </a:p>
        </p:txBody>
      </p:sp>
    </p:spTree>
    <p:extLst>
      <p:ext uri="{BB962C8B-B14F-4D97-AF65-F5344CB8AC3E}">
        <p14:creationId xmlns:p14="http://schemas.microsoft.com/office/powerpoint/2010/main" val="2578258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 achieve KPI’s you will need to review the</a:t>
            </a:r>
            <a:r>
              <a:rPr lang="en-US" baseline="0" dirty="0"/>
              <a:t> agents individual stats. This will allow you to see if additional training is needed or changes made to the day to day routine are in order. It allows you to follow your staff and see where they are struggling or exceling… Watching the transfers is a good way to see if training is needed. Example: If the position is required to resolve the issue not transfer out the call, watching the transfers would be a good place to start.</a:t>
            </a:r>
            <a:endParaRPr lang="en-US" dirty="0"/>
          </a:p>
        </p:txBody>
      </p:sp>
      <p:sp>
        <p:nvSpPr>
          <p:cNvPr id="4" name="Slide Number Placeholder 3"/>
          <p:cNvSpPr>
            <a:spLocks noGrp="1"/>
          </p:cNvSpPr>
          <p:nvPr>
            <p:ph type="sldNum" sz="quarter" idx="10"/>
          </p:nvPr>
        </p:nvSpPr>
        <p:spPr/>
        <p:txBody>
          <a:bodyPr/>
          <a:lstStyle/>
          <a:p>
            <a:fld id="{FEB74393-AE62-4E19-8638-F897B55A2F84}" type="slidenum">
              <a:rPr lang="en-US" smtClean="0"/>
              <a:pPr/>
              <a:t>19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B74393-AE62-4E19-8638-F897B55A2F84}" type="slidenum">
              <a:rPr lang="en-US" smtClean="0"/>
              <a:pPr/>
              <a:t>23</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B74393-AE62-4E19-8638-F897B55A2F84}" type="slidenum">
              <a:rPr lang="en-US" smtClean="0"/>
              <a:pPr/>
              <a:t>24</a:t>
            </a:fld>
            <a:endParaRPr lang="en-US" dirty="0"/>
          </a:p>
        </p:txBody>
      </p:sp>
    </p:spTree>
    <p:extLst>
      <p:ext uri="{BB962C8B-B14F-4D97-AF65-F5344CB8AC3E}">
        <p14:creationId xmlns:p14="http://schemas.microsoft.com/office/powerpoint/2010/main" val="2693299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There are many more stats available but those are usually pulled through a skill report.</a:t>
            </a:r>
            <a:endParaRPr lang="en-US" dirty="0"/>
          </a:p>
        </p:txBody>
      </p:sp>
      <p:sp>
        <p:nvSpPr>
          <p:cNvPr id="4" name="Slide Number Placeholder 3"/>
          <p:cNvSpPr>
            <a:spLocks noGrp="1"/>
          </p:cNvSpPr>
          <p:nvPr>
            <p:ph type="sldNum" sz="quarter" idx="10"/>
          </p:nvPr>
        </p:nvSpPr>
        <p:spPr/>
        <p:txBody>
          <a:bodyPr/>
          <a:lstStyle/>
          <a:p>
            <a:fld id="{FEB74393-AE62-4E19-8638-F897B55A2F84}" type="slidenum">
              <a:rPr lang="en-US" smtClean="0"/>
              <a:pPr/>
              <a:t>27</a:t>
            </a:fld>
            <a:endParaRPr lang="en-US" dirty="0"/>
          </a:p>
        </p:txBody>
      </p:sp>
    </p:spTree>
    <p:extLst>
      <p:ext uri="{BB962C8B-B14F-4D97-AF65-F5344CB8AC3E}">
        <p14:creationId xmlns:p14="http://schemas.microsoft.com/office/powerpoint/2010/main" val="3927217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34EAF2FA-FDCE-46B1-9EDE-6F080E109D71}" type="datetimeFigureOut">
              <a:rPr lang="en-US" smtClean="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F2F594-DA42-462C-B427-61F84B16CD72}" type="slidenum">
              <a:rPr lang="en-US" smtClean="0"/>
              <a:pPr/>
              <a:t>‹#›</a:t>
            </a:fld>
            <a:endParaRPr lang="en-US" dirty="0"/>
          </a:p>
        </p:txBody>
      </p:sp>
    </p:spTree>
    <p:extLst>
      <p:ext uri="{BB962C8B-B14F-4D97-AF65-F5344CB8AC3E}">
        <p14:creationId xmlns:p14="http://schemas.microsoft.com/office/powerpoint/2010/main" val="2516503220"/>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EAF2FA-FDCE-46B1-9EDE-6F080E109D71}" type="datetimeFigureOut">
              <a:rPr lang="en-US" smtClean="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F2F594-DA42-462C-B427-61F84B16CD72}" type="slidenum">
              <a:rPr lang="en-US" smtClean="0"/>
              <a:pPr/>
              <a:t>‹#›</a:t>
            </a:fld>
            <a:endParaRPr lang="en-US" dirty="0"/>
          </a:p>
        </p:txBody>
      </p:sp>
    </p:spTree>
    <p:extLst>
      <p:ext uri="{BB962C8B-B14F-4D97-AF65-F5344CB8AC3E}">
        <p14:creationId xmlns:p14="http://schemas.microsoft.com/office/powerpoint/2010/main" val="1382289600"/>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EAF2FA-FDCE-46B1-9EDE-6F080E109D71}" type="datetimeFigureOut">
              <a:rPr lang="en-US" smtClean="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F2F594-DA42-462C-B427-61F84B16CD72}" type="slidenum">
              <a:rPr lang="en-US" smtClean="0"/>
              <a:pPr/>
              <a:t>‹#›</a:t>
            </a:fld>
            <a:endParaRPr lang="en-US" dirty="0"/>
          </a:p>
        </p:txBody>
      </p:sp>
    </p:spTree>
    <p:extLst>
      <p:ext uri="{BB962C8B-B14F-4D97-AF65-F5344CB8AC3E}">
        <p14:creationId xmlns:p14="http://schemas.microsoft.com/office/powerpoint/2010/main" val="142594117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EAF2FA-FDCE-46B1-9EDE-6F080E109D71}" type="datetimeFigureOut">
              <a:rPr lang="en-US" smtClean="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F2F594-DA42-462C-B427-61F84B16CD72}" type="slidenum">
              <a:rPr lang="en-US" smtClean="0"/>
              <a:pPr/>
              <a:t>‹#›</a:t>
            </a:fld>
            <a:endParaRPr lang="en-US" dirty="0"/>
          </a:p>
        </p:txBody>
      </p:sp>
    </p:spTree>
    <p:extLst>
      <p:ext uri="{BB962C8B-B14F-4D97-AF65-F5344CB8AC3E}">
        <p14:creationId xmlns:p14="http://schemas.microsoft.com/office/powerpoint/2010/main" val="3814710746"/>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4EAF2FA-FDCE-46B1-9EDE-6F080E109D71}" type="datetimeFigureOut">
              <a:rPr lang="en-US" smtClean="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F2F594-DA42-462C-B427-61F84B16CD72}" type="slidenum">
              <a:rPr lang="en-US" smtClean="0"/>
              <a:pPr/>
              <a:t>‹#›</a:t>
            </a:fld>
            <a:endParaRPr lang="en-US" dirty="0"/>
          </a:p>
        </p:txBody>
      </p:sp>
    </p:spTree>
    <p:extLst>
      <p:ext uri="{BB962C8B-B14F-4D97-AF65-F5344CB8AC3E}">
        <p14:creationId xmlns:p14="http://schemas.microsoft.com/office/powerpoint/2010/main" val="843941199"/>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EAF2FA-FDCE-46B1-9EDE-6F080E109D71}" type="datetimeFigureOut">
              <a:rPr lang="en-US" smtClean="0"/>
              <a:pPr/>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F2F594-DA42-462C-B427-61F84B16CD72}" type="slidenum">
              <a:rPr lang="en-US" smtClean="0"/>
              <a:pPr/>
              <a:t>‹#›</a:t>
            </a:fld>
            <a:endParaRPr lang="en-US" dirty="0"/>
          </a:p>
        </p:txBody>
      </p:sp>
    </p:spTree>
    <p:extLst>
      <p:ext uri="{BB962C8B-B14F-4D97-AF65-F5344CB8AC3E}">
        <p14:creationId xmlns:p14="http://schemas.microsoft.com/office/powerpoint/2010/main" val="3861512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EAF2FA-FDCE-46B1-9EDE-6F080E109D71}" type="datetimeFigureOut">
              <a:rPr lang="en-US" smtClean="0"/>
              <a:pPr/>
              <a:t>4/24/2020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F2F594-DA42-462C-B427-61F84B16CD72}" type="slidenum">
              <a:rPr lang="en-US" smtClean="0"/>
              <a:pPr/>
              <a:t>‹#›</a:t>
            </a:fld>
            <a:endParaRPr lang="en-US" dirty="0"/>
          </a:p>
        </p:txBody>
      </p:sp>
    </p:spTree>
    <p:extLst>
      <p:ext uri="{BB962C8B-B14F-4D97-AF65-F5344CB8AC3E}">
        <p14:creationId xmlns:p14="http://schemas.microsoft.com/office/powerpoint/2010/main" val="2801166749"/>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EAF2FA-FDCE-46B1-9EDE-6F080E109D71}" type="datetimeFigureOut">
              <a:rPr lang="en-US" smtClean="0"/>
              <a:pPr/>
              <a:t>4/24/2020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F2F594-DA42-462C-B427-61F84B16CD72}" type="slidenum">
              <a:rPr lang="en-US" smtClean="0"/>
              <a:pPr/>
              <a:t>‹#›</a:t>
            </a:fld>
            <a:endParaRPr lang="en-US" dirty="0"/>
          </a:p>
        </p:txBody>
      </p:sp>
    </p:spTree>
    <p:extLst>
      <p:ext uri="{BB962C8B-B14F-4D97-AF65-F5344CB8AC3E}">
        <p14:creationId xmlns:p14="http://schemas.microsoft.com/office/powerpoint/2010/main" val="831609135"/>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AF2FA-FDCE-46B1-9EDE-6F080E109D71}" type="datetimeFigureOut">
              <a:rPr lang="en-US" smtClean="0"/>
              <a:pPr/>
              <a:t>4/24/2020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F2F594-DA42-462C-B427-61F84B16CD72}" type="slidenum">
              <a:rPr lang="en-US" smtClean="0"/>
              <a:pPr/>
              <a:t>‹#›</a:t>
            </a:fld>
            <a:endParaRPr lang="en-US" dirty="0"/>
          </a:p>
        </p:txBody>
      </p:sp>
    </p:spTree>
    <p:extLst>
      <p:ext uri="{BB962C8B-B14F-4D97-AF65-F5344CB8AC3E}">
        <p14:creationId xmlns:p14="http://schemas.microsoft.com/office/powerpoint/2010/main" val="2508149157"/>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4EAF2FA-FDCE-46B1-9EDE-6F080E109D71}" type="datetimeFigureOut">
              <a:rPr lang="en-US" smtClean="0"/>
              <a:pPr/>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F2F594-DA42-462C-B427-61F84B16CD72}" type="slidenum">
              <a:rPr lang="en-US" smtClean="0"/>
              <a:pPr/>
              <a:t>‹#›</a:t>
            </a:fld>
            <a:endParaRPr lang="en-US" dirty="0"/>
          </a:p>
        </p:txBody>
      </p:sp>
    </p:spTree>
    <p:extLst>
      <p:ext uri="{BB962C8B-B14F-4D97-AF65-F5344CB8AC3E}">
        <p14:creationId xmlns:p14="http://schemas.microsoft.com/office/powerpoint/2010/main" val="2075827851"/>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4EAF2FA-FDCE-46B1-9EDE-6F080E109D71}" type="datetimeFigureOut">
              <a:rPr lang="en-US" smtClean="0"/>
              <a:pPr/>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F2F594-DA42-462C-B427-61F84B16CD72}" type="slidenum">
              <a:rPr lang="en-US" smtClean="0"/>
              <a:pPr/>
              <a:t>‹#›</a:t>
            </a:fld>
            <a:endParaRPr lang="en-US" dirty="0"/>
          </a:p>
        </p:txBody>
      </p:sp>
    </p:spTree>
    <p:extLst>
      <p:ext uri="{BB962C8B-B14F-4D97-AF65-F5344CB8AC3E}">
        <p14:creationId xmlns:p14="http://schemas.microsoft.com/office/powerpoint/2010/main" val="3183689504"/>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4EAF2FA-FDCE-46B1-9EDE-6F080E109D71}" type="datetimeFigureOut">
              <a:rPr lang="en-US" smtClean="0"/>
              <a:pPr/>
              <a:t>4/24/2020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F2F594-DA42-462C-B427-61F84B16CD72}" type="slidenum">
              <a:rPr lang="en-US" smtClean="0"/>
              <a:pPr/>
              <a:t>‹#›</a:t>
            </a:fld>
            <a:endParaRPr lang="en-US" dirty="0"/>
          </a:p>
        </p:txBody>
      </p:sp>
    </p:spTree>
    <p:extLst>
      <p:ext uri="{BB962C8B-B14F-4D97-AF65-F5344CB8AC3E}">
        <p14:creationId xmlns:p14="http://schemas.microsoft.com/office/powerpoint/2010/main" val="2057463107"/>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ransition spd="med">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imgres?imgurl=http://www.frontdoorcayman.com/images/commnews/spd.jpg&amp;imgrefurl=http://www.frontdoorcayman.com/?pg=news&amp;h=552&amp;w=486&amp;sz=76&amp;tbnid=NWcz47LWhYkw2M:&amp;tbnh=133&amp;tbnw=117&amp;prev=/images?q=st+patrick's+day&amp;hl=en&amp;usg=__ixVrrLi8jk1tDv0h82wxnyjav94=&amp;ei=QVaNS5fNDZKOswPulvDVAw&amp;sa=X&amp;oi=image_result&amp;resnum=6&amp;ct=image&amp;ved=0CB0Q9QEwBQ"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com/imgres?imgurl=http://www.frontdoorcayman.com/images/commnews/spd.jpg&amp;imgrefurl=http://www.frontdoorcayman.com/?pg=news&amp;h=552&amp;w=486&amp;sz=76&amp;tbnid=NWcz47LWhYkw2M:&amp;tbnh=133&amp;tbnw=117&amp;prev=/images?q=st+patrick's+day&amp;hl=en&amp;usg=__ixVrrLi8jk1tDv0h82wxnyjav94=&amp;ei=QVaNS5fNDZKOswPulvDVAw&amp;sa=X&amp;oi=image_result&amp;resnum=6&amp;ct=image&amp;ved=0CB0Q9QEwB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31.xml"/><Relationship Id="rId4" Type="http://schemas.openxmlformats.org/officeDocument/2006/relationships/slide" Target="slide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google.com/imgres?imgurl=http://www.frontdoorcayman.com/images/commnews/spd.jpg&amp;imgrefurl=http://www.frontdoorcayman.com/?pg=news&amp;h=552&amp;w=486&amp;sz=76&amp;tbnid=NWcz47LWhYkw2M:&amp;tbnh=133&amp;tbnw=117&amp;prev=/images?q=st+patrick's+day&amp;hl=en&amp;usg=__ixVrrLi8jk1tDv0h82wxnyjav94=&amp;ei=QVaNS5fNDZKOswPulvDVAw&amp;sa=X&amp;oi=image_result&amp;resnum=6&amp;ct=image&amp;ved=0CB0Q9QEwBQ"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google.com/imgres?imgurl=http://www.frontdoorcayman.com/images/commnews/spd.jpg&amp;imgrefurl=http://www.frontdoorcayman.com/?pg=news&amp;h=552&amp;w=486&amp;sz=76&amp;tbnid=NWcz47LWhYkw2M:&amp;tbnh=133&amp;tbnw=117&amp;prev=/images?q=st+patrick's+day&amp;hl=en&amp;usg=__ixVrrLi8jk1tDv0h82wxnyjav94=&amp;ei=QVaNS5fNDZKOswPulvDVAw&amp;sa=X&amp;oi=image_result&amp;resnum=6&amp;ct=image&amp;ved=0CB0Q9QEwBQ"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oleObject" Target="../embeddings/oleObject1.bin"/><Relationship Id="rId7"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1.wmf"/><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28" y="1905000"/>
            <a:ext cx="9144000" cy="2739211"/>
          </a:xfrm>
          <a:prstGeom prst="rect">
            <a:avLst/>
          </a:prstGeom>
          <a:noFill/>
        </p:spPr>
        <p:txBody>
          <a:bodyPr wrap="square" rtlCol="0">
            <a:spAutoFit/>
          </a:bodyPr>
          <a:lstStyle/>
          <a:p>
            <a:pPr algn="ctr"/>
            <a:r>
              <a:rPr lang="en-US" sz="4000" dirty="0"/>
              <a:t> </a:t>
            </a:r>
          </a:p>
          <a:p>
            <a:pPr algn="ctr"/>
            <a:r>
              <a:rPr lang="en-US" sz="4400" dirty="0"/>
              <a:t>Call Management System</a:t>
            </a:r>
          </a:p>
          <a:p>
            <a:pPr algn="ctr"/>
            <a:r>
              <a:rPr lang="en-US" sz="4400" dirty="0"/>
              <a:t> (CMS)</a:t>
            </a:r>
          </a:p>
          <a:p>
            <a:pPr algn="ctr"/>
            <a:r>
              <a:rPr lang="en-US" sz="4400" dirty="0"/>
              <a:t>Training</a:t>
            </a:r>
          </a:p>
        </p:txBody>
      </p:sp>
      <p:sp>
        <p:nvSpPr>
          <p:cNvPr id="5" name="TextBox 4"/>
          <p:cNvSpPr txBox="1"/>
          <p:nvPr/>
        </p:nvSpPr>
        <p:spPr>
          <a:xfrm>
            <a:off x="2546807" y="4953000"/>
            <a:ext cx="3898150" cy="1538883"/>
          </a:xfrm>
          <a:prstGeom prst="rect">
            <a:avLst/>
          </a:prstGeom>
          <a:noFill/>
        </p:spPr>
        <p:txBody>
          <a:bodyPr wrap="square" rtlCol="0">
            <a:spAutoFit/>
          </a:bodyPr>
          <a:lstStyle/>
          <a:p>
            <a:pPr algn="ctr"/>
            <a:r>
              <a:rPr lang="en-US" sz="1400" dirty="0"/>
              <a:t>Washington State Course Code:</a:t>
            </a:r>
          </a:p>
          <a:p>
            <a:pPr algn="ctr"/>
            <a:endParaRPr lang="en-US" sz="1400" dirty="0"/>
          </a:p>
          <a:p>
            <a:pPr algn="ctr"/>
            <a:r>
              <a:rPr lang="en-US" sz="1400" dirty="0"/>
              <a:t>PRESENTED BY</a:t>
            </a:r>
          </a:p>
          <a:p>
            <a:pPr algn="ctr"/>
            <a:r>
              <a:rPr lang="en-US" sz="1400" dirty="0"/>
              <a:t>Cindy Lindholm CTS -CMS  Instructor</a:t>
            </a:r>
          </a:p>
          <a:p>
            <a:pPr algn="ctr"/>
            <a:endParaRPr lang="en-US" dirty="0"/>
          </a:p>
          <a:p>
            <a:pPr algn="ctr"/>
            <a:r>
              <a:rPr lang="en-US" sz="2000" dirty="0"/>
              <a:t>1.</a:t>
            </a:r>
          </a:p>
        </p:txBody>
      </p:sp>
      <p:sp>
        <p:nvSpPr>
          <p:cNvPr id="8194" name="AutoShape 2" descr="data:image/jpg;base64,/9j/4AAQSkZJRgABAQAAAQABAAD/2wBDAAkGBwgHBgkIBwgKCgkLDRYPDQwMDRsUFRAWIB0iIiAdHx8kKDQsJCYxJx8fLT0tMTU3Ojo6Iys/RD84QzQ5Ojf/2wBDAQoKCg0MDRoPDxo3JR8lNzc3Nzc3Nzc3Nzc3Nzc3Nzc3Nzc3Nzc3Nzc3Nzc3Nzc3Nzc3Nzc3Nzc3Nzc3Nzc3Nzf/wAARCABOAEQDASIAAhEBAxEB/8QAGwAAAgMBAQEAAAAAAAAAAAAABQYAAwQHAgH/xAA3EAACAQIFAQYEBQEJAAAAAAABAgMEEQAFEiExBhMiQVFhcRSBkbEHIzKCoRUzQlJikqLB0fD/xAAaAQACAwEBAAAAAAAAAAAAAAADBAECBQYA/8QAKhEAAQQBAwMDAwUAAAAAAAAAAQACAxEEEiExBRNBIlFhI3GhgZHR4fD/2gAMAwEAAhEDEQA/AOw1mZw0860qkPVMhdYtVrKCAWJ8Bc/9YyM1RLvNOwH+CLuD68n6/LCfmtXVU+c5hVQSETtHoRnFwgadE2Ht9vS2AlXVZ1PVJljy1EqRSiASQgoskgZwGLE772Nr/wB0jexOFJpSDQSOROQ4tCfauXL4KeaSRIpOyF2RQHfmw253JGLqOdJIEnoKp0RgCq3LKPQqeOeBbCRkPTss9NPpXsGnoWjub2uWsu/7GJHhcYubLKnLMmrY6ugBiM8dSuqQSjZ0XQRyTp5Pj88BD3DdLtleN10KDMVBVKzTE52Dg9xj7+B9D8r4IA45nlvVopkNJmdNJ2cKWaZrlivd0F1YAi4Ivz4etmKhzKjdUFLWNAxWMmNJAyqXuFUXut7giw8sMMyAeU1HlAinJrx5dgiksQAOSfDAtaisC2NQp/zdkL/e38YG9QpJUZJXLPK8o+GkspsFJ0nwHPzwTvNRTkMTDTVcNVAk8D64n3Vhww8x6YmMHThByKh0lT+UONxiYKjhLktHT1nVdbTzrqTslkYIxG4lDDfnkC/r9AbVo37lPEZtLbCJAQD78A/PGo5DQtmcuYOrtNIullLHQRcHdeDwOb4JKoUAKAANgBgJhtxJS5gDnEkoJUtPTQGonijiiUXJkm3HyAP3wuVnUTz/AJMNNGQwsVca9Q9rb/TDL1dmFJl+VM1bTLUpKwjWFuGJBO5ttYAm/O2E7Js3q0oylBkusoAGkW66tuSSLk/PGR1SSaOmY4s/lKZEOt4Yx+keaBJ/gLbRKc0rn/q1LFG0egpIymOQve6gGwuNuD6bYxN0hU5fOZcqqRZYZI1WwRxcMRdh+ohiN9ja3lioSV2aZ1AmloHnkCbSWjGi5a66iGNttx6euDXWFRNl8tHT5PW9lUSOS1MIxK7KOAFNyoJ2+1ucHxGSSQgyCnDlTFjaxTb28u2J+UEr2ropaCepiqBmPwkaxixN5RMBa4ut2TVcX454GKqfqPNM00RnsHgqEnidI4yD3VNyDyO6ynfD1qnjVfiKaRGIGoxjtFv+3f6gYzx00M1YKimppHn0FAxRkRQbXuSLC9ludzsPLB+261HZeDSs6KnEvT1NfUWUANYX5AP2IxMX9OdPw5NlEFEzmeRFGuTcBmsBsL7DbEw8OFpDhGsTExVVTJT08s8raY4kLufIAXOJUpZ64r6DsRldXTSTyzRmRChC9kRsGv53vtY338MK2VVIERUqUZGvJFGCVJ89NxcHb2sDjLmmZS1lW1TKD21Q47vOheAPkLD398fI4oZleNY2arEhIKNpKpYbn05AHieLc45ifqLjPqaPSOP7+Fj4PWdeW+Nw+mRt77eUVq5Y4svNNl8xooYu9F2EYVEbVcklt9+dt/UY95H1EMujZosnp17UBiyzN2jHx1uwJfz8MYGoo4jJNM5ro41BJ7xINt7Dx8yLbbje2Bp1GRIe30bCyBdyoG5v72/nyxDupTlxEdClPWOpOj0txduSSa3r4XRcr6spK6ojp54ZaaWRgqarMrE8AEf8gYY8cz6XpRXdQUqCxjpSZ5PQjZR/qN/2nHTMbXT55J4dcnKN0vImyIO5MN7/AApiYmJh5aKmAnVssi5HVRQxmSSZCtgbd212/wBoPvtg3hT/ABKqzSdNu0UkqVbyrHTdj+ppD4fS/wA7Yq8W0hQWa/T7pKr6PMKepjeWBViuFZ9QIJYagPO+3lbb2xqypu0lnFtMjJbm/BYfe31xfXZDn5paYy09RPGGEksXaq5DBSBsDc2v4X448cD4oammrqaB0qaM9k1mlg0axtsA434+3njlc/Cc06WA1XK5jJxW4eWDG0lgHP7+UXpWHbTxEPfWWJbjvEkWxg6fmy6GKajzWPRDKF0StfZlv4jdTvz74tlghhtJO8jM5s0zPpI8rkWsOBinLoMrqczninrWjpIogxSF1N5CdgLg2Fgb+pGB4MEgl9FEn34+USHJknna2Jl/fgiv94TP0hldJDVyVmXO8sTFw1S5/tN7BBxcKQSTb9R9ThywI6YrcrrMsH9EN6WBzEBoZbMLE/q3PN7+N8F8dbGwMYAF0bW6QG1VKYmJiYupUwkfiP29DNk+exgyQZfVAywkXHesNXva6g+BYYd8Zsxo4q+hnpKhQ0cyFGB9f/XxBFhWY7S4Eq2Jo5YlkjZXRhdWU3DA8EYz5ll9LmNN8PVxB473HgVPgQRuD6jC/wDh3V1RyQZfXFHmoD2IdOCguFHuALYZa4yikmMDBZRG2hj4NbY/XHtiN1V7Ru07rnXU6xZDFIKfNRUSg6Y6d6Yu5Y+BZSB/F8AqVqmWP4iqeVahpRqi7NAmi2xvqve/hbwwOXpHrGlrlqarMMvqWQGyvUSWBPJH5eC9NkfUlZIiGTLooie+YpnDW9CYyP4wqzHjY7UxtImNh4mM7uMFH9U4fhXFDF09MI2bt/i5BUBmvZxYC3kCoXDngN0tk0eSZb8MkCRMzl3YTmYyMbd5mKrv8sGcNAUFV51OJCmJiYmJVV//2Q==">
            <a:hlinkClick r:id="rId3"/>
          </p:cNvPr>
          <p:cNvSpPr>
            <a:spLocks noChangeAspect="1" noChangeArrowheads="1"/>
          </p:cNvSpPr>
          <p:nvPr/>
        </p:nvSpPr>
        <p:spPr bwMode="auto">
          <a:xfrm>
            <a:off x="155575" y="-350838"/>
            <a:ext cx="647700" cy="74295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8196" name="AutoShape 4" descr="data:image/jpg;base64,/9j/4AAQSkZJRgABAQAAAQABAAD/2wBDAAkGBwgHBgkIBwgKCgkLDRYPDQwMDRsUFRAWIB0iIiAdHx8kKDQsJCYxJx8fLT0tMTU3Ojo6Iys/RD84QzQ5Ojf/2wBDAQoKCg0MDRoPDxo3JR8lNzc3Nzc3Nzc3Nzc3Nzc3Nzc3Nzc3Nzc3Nzc3Nzc3Nzc3Nzc3Nzc3Nzc3Nzc3Nzc3Nzf/wAARCABOAEQDASIAAhEBAxEB/8QAGwAAAgMBAQEAAAAAAAAAAAAABQYAAwQHAgH/xAA3EAACAQIFAQYEBQEJAAAAAAABAgMEEQAFEiExBhMiQVFhcRSBkbEHIzKCoRUzQlJikqLB0fD/xAAaAQACAwEBAAAAAAAAAAAAAAADBAECBQYA/8QAKhEAAQQBAwMDAwUAAAAAAAAAAQACAxEEEiExBRNBIlFhI3GhgZHR4fD/2gAMAwEAAhEDEQA/AOw1mZw0860qkPVMhdYtVrKCAWJ8Bc/9YyM1RLvNOwH+CLuD68n6/LCfmtXVU+c5hVQSETtHoRnFwgadE2Ht9vS2AlXVZ1PVJljy1EqRSiASQgoskgZwGLE772Nr/wB0jexOFJpSDQSOROQ4tCfauXL4KeaSRIpOyF2RQHfmw253JGLqOdJIEnoKp0RgCq3LKPQqeOeBbCRkPTss9NPpXsGnoWjub2uWsu/7GJHhcYubLKnLMmrY6ugBiM8dSuqQSjZ0XQRyTp5Pj88BD3DdLtleN10KDMVBVKzTE52Dg9xj7+B9D8r4IA45nlvVopkNJmdNJ2cKWaZrlivd0F1YAi4Ivz4etmKhzKjdUFLWNAxWMmNJAyqXuFUXut7giw8sMMyAeU1HlAinJrx5dgiksQAOSfDAtaisC2NQp/zdkL/e38YG9QpJUZJXLPK8o+GkspsFJ0nwHPzwTvNRTkMTDTVcNVAk8D64n3Vhww8x6YmMHThByKh0lT+UONxiYKjhLktHT1nVdbTzrqTslkYIxG4lDDfnkC/r9AbVo37lPEZtLbCJAQD78A/PGo5DQtmcuYOrtNIullLHQRcHdeDwOb4JKoUAKAANgBgJhtxJS5gDnEkoJUtPTQGonijiiUXJkm3HyAP3wuVnUTz/AJMNNGQwsVca9Q9rb/TDL1dmFJl+VM1bTLUpKwjWFuGJBO5ttYAm/O2E7Js3q0oylBkusoAGkW66tuSSLk/PGR1SSaOmY4s/lKZEOt4Yx+keaBJ/gLbRKc0rn/q1LFG0egpIymOQve6gGwuNuD6bYxN0hU5fOZcqqRZYZI1WwRxcMRdh+ohiN9ja3lioSV2aZ1AmloHnkCbSWjGi5a66iGNttx6euDXWFRNl8tHT5PW9lUSOS1MIxK7KOAFNyoJ2+1ucHxGSSQgyCnDlTFjaxTb28u2J+UEr2ropaCepiqBmPwkaxixN5RMBa4ut2TVcX454GKqfqPNM00RnsHgqEnidI4yD3VNyDyO6ynfD1qnjVfiKaRGIGoxjtFv+3f6gYzx00M1YKimppHn0FAxRkRQbXuSLC9ludzsPLB+261HZeDSs6KnEvT1NfUWUANYX5AP2IxMX9OdPw5NlEFEzmeRFGuTcBmsBsL7DbEw8OFpDhGsTExVVTJT08s8raY4kLufIAXOJUpZ64r6DsRldXTSTyzRmRChC9kRsGv53vtY338MK2VVIERUqUZGvJFGCVJ89NxcHb2sDjLmmZS1lW1TKD21Q47vOheAPkLD398fI4oZleNY2arEhIKNpKpYbn05AHieLc45ifqLjPqaPSOP7+Fj4PWdeW+Nw+mRt77eUVq5Y4svNNl8xooYu9F2EYVEbVcklt9+dt/UY95H1EMujZosnp17UBiyzN2jHx1uwJfz8MYGoo4jJNM5ro41BJ7xINt7Dx8yLbbje2Bp1GRIe30bCyBdyoG5v72/nyxDupTlxEdClPWOpOj0txduSSa3r4XRcr6spK6ojp54ZaaWRgqarMrE8AEf8gYY8cz6XpRXdQUqCxjpSZ5PQjZR/qN/2nHTMbXT55J4dcnKN0vImyIO5MN7/AApiYmJh5aKmAnVssi5HVRQxmSSZCtgbd212/wBoPvtg3hT/ABKqzSdNu0UkqVbyrHTdj+ppD4fS/wA7Yq8W0hQWa/T7pKr6PMKepjeWBViuFZ9QIJYagPO+3lbb2xqypu0lnFtMjJbm/BYfe31xfXZDn5paYy09RPGGEksXaq5DBSBsDc2v4X448cD4oammrqaB0qaM9k1mlg0axtsA434+3njlc/Cc06WA1XK5jJxW4eWDG0lgHP7+UXpWHbTxEPfWWJbjvEkWxg6fmy6GKajzWPRDKF0StfZlv4jdTvz74tlghhtJO8jM5s0zPpI8rkWsOBinLoMrqczninrWjpIogxSF1N5CdgLg2Fgb+pGB4MEgl9FEn34+USHJknna2Jl/fgiv94TP0hldJDVyVmXO8sTFw1S5/tN7BBxcKQSTb9R9ThywI6YrcrrMsH9EN6WBzEBoZbMLE/q3PN7+N8F8dbGwMYAF0bW6QG1VKYmJiYupUwkfiP29DNk+exgyQZfVAywkXHesNXva6g+BYYd8Zsxo4q+hnpKhQ0cyFGB9f/XxBFhWY7S4Eq2Jo5YlkjZXRhdWU3DA8EYz5ll9LmNN8PVxB473HgVPgQRuD6jC/wDh3V1RyQZfXFHmoD2IdOCguFHuALYZa4yikmMDBZRG2hj4NbY/XHtiN1V7Ru07rnXU6xZDFIKfNRUSg6Y6d6Yu5Y+BZSB/F8AqVqmWP4iqeVahpRqi7NAmi2xvqve/hbwwOXpHrGlrlqarMMvqWQGyvUSWBPJH5eC9NkfUlZIiGTLooie+YpnDW9CYyP4wqzHjY7UxtImNh4mM7uMFH9U4fhXFDF09MI2bt/i5BUBmvZxYC3kCoXDngN0tk0eSZb8MkCRMzl3YTmYyMbd5mKrv8sGcNAUFV51OJCmJiYmJVV//2Q==">
            <a:hlinkClick r:id="rId3"/>
          </p:cNvPr>
          <p:cNvSpPr>
            <a:spLocks noGrp="1" noChangeAspect="1" noChangeArrowheads="1"/>
          </p:cNvSpPr>
          <p:nvPr>
            <p:ph type="dt" sz="half" idx="10"/>
          </p:nvPr>
        </p:nvSpPr>
        <p:spPr bwMode="auto">
          <a:xfrm>
            <a:off x="240" y="6400800"/>
            <a:ext cx="1447559" cy="304800"/>
          </a:xfrm>
          <a:prstGeom prst="rect">
            <a:avLst/>
          </a:prstGeom>
          <a:noFill/>
        </p:spPr>
        <p:txBody>
          <a:bodyPr vert="horz" wrap="square" lIns="91440" tIns="45720" rIns="91440" bIns="45720" numCol="1" anchor="t" anchorCtr="0" compatLnSpc="1">
            <a:prstTxWarp prst="textNoShape">
              <a:avLst/>
            </a:prstTxWarp>
          </a:bodyPr>
          <a:lstStyle/>
          <a:p>
            <a:r>
              <a:rPr lang="en-US" b="1" dirty="0"/>
              <a:t>UPDATED            1/ 2016    </a:t>
            </a:r>
          </a:p>
        </p:txBody>
      </p:sp>
      <p:sp>
        <p:nvSpPr>
          <p:cNvPr id="8198" name="AutoShape 6" descr="data:image/jpg;base64,/9j/4AAQSkZJRgABAQAAAQABAAD/2wBDAAkGBwgHBgkIBwgKCgkLDRYPDQwMDRsUFRAWIB0iIiAdHx8kKDQsJCYxJx8fLT0tMTU3Ojo6Iys/RD84QzQ5Ojf/2wBDAQoKCg0MDRoPDxo3JR8lNzc3Nzc3Nzc3Nzc3Nzc3Nzc3Nzc3Nzc3Nzc3Nzc3Nzc3Nzc3Nzc3Nzc3Nzc3Nzc3Nzf/wAARCABOAEQDASIAAhEBAxEB/8QAGwAAAgMBAQEAAAAAAAAAAAAABQYAAwQHAgH/xAA3EAACAQIFAQYEBQEJAAAAAAABAgMEEQAFEiExBhMiQVFhcRSBkbEHIzKCoRUzQlJikqLB0fD/xAAaAQACAwEBAAAAAAAAAAAAAAADBAECBQYA/8QAKhEAAQQBAwMDAwUAAAAAAAAAAQACAxEEEiExBRNBIlFhI3GhgZHR4fD/2gAMAwEAAhEDEQA/AOw1mZw0860qkPVMhdYtVrKCAWJ8Bc/9YyM1RLvNOwH+CLuD68n6/LCfmtXVU+c5hVQSETtHoRnFwgadE2Ht9vS2AlXVZ1PVJljy1EqRSiASQgoskgZwGLE772Nr/wB0jexOFJpSDQSOROQ4tCfauXL4KeaSRIpOyF2RQHfmw253JGLqOdJIEnoKp0RgCq3LKPQqeOeBbCRkPTss9NPpXsGnoWjub2uWsu/7GJHhcYubLKnLMmrY6ugBiM8dSuqQSjZ0XQRyTp5Pj88BD3DdLtleN10KDMVBVKzTE52Dg9xj7+B9D8r4IA45nlvVopkNJmdNJ2cKWaZrlivd0F1YAi4Ivz4etmKhzKjdUFLWNAxWMmNJAyqXuFUXut7giw8sMMyAeU1HlAinJrx5dgiksQAOSfDAtaisC2NQp/zdkL/e38YG9QpJUZJXLPK8o+GkspsFJ0nwHPzwTvNRTkMTDTVcNVAk8D64n3Vhww8x6YmMHThByKh0lT+UONxiYKjhLktHT1nVdbTzrqTslkYIxG4lDDfnkC/r9AbVo37lPEZtLbCJAQD78A/PGo5DQtmcuYOrtNIullLHQRcHdeDwOb4JKoUAKAANgBgJhtxJS5gDnEkoJUtPTQGonijiiUXJkm3HyAP3wuVnUTz/AJMNNGQwsVca9Q9rb/TDL1dmFJl+VM1bTLUpKwjWFuGJBO5ttYAm/O2E7Js3q0oylBkusoAGkW66tuSSLk/PGR1SSaOmY4s/lKZEOt4Yx+keaBJ/gLbRKc0rn/q1LFG0egpIymOQve6gGwuNuD6bYxN0hU5fOZcqqRZYZI1WwRxcMRdh+ohiN9ja3lioSV2aZ1AmloHnkCbSWjGi5a66iGNttx6euDXWFRNl8tHT5PW9lUSOS1MIxK7KOAFNyoJ2+1ucHxGSSQgyCnDlTFjaxTb28u2J+UEr2ropaCepiqBmPwkaxixN5RMBa4ut2TVcX454GKqfqPNM00RnsHgqEnidI4yD3VNyDyO6ynfD1qnjVfiKaRGIGoxjtFv+3f6gYzx00M1YKimppHn0FAxRkRQbXuSLC9ludzsPLB+261HZeDSs6KnEvT1NfUWUANYX5AP2IxMX9OdPw5NlEFEzmeRFGuTcBmsBsL7DbEw8OFpDhGsTExVVTJT08s8raY4kLufIAXOJUpZ64r6DsRldXTSTyzRmRChC9kRsGv53vtY338MK2VVIERUqUZGvJFGCVJ89NxcHb2sDjLmmZS1lW1TKD21Q47vOheAPkLD398fI4oZleNY2arEhIKNpKpYbn05AHieLc45ifqLjPqaPSOP7+Fj4PWdeW+Nw+mRt77eUVq5Y4svNNl8xooYu9F2EYVEbVcklt9+dt/UY95H1EMujZosnp17UBiyzN2jHx1uwJfz8MYGoo4jJNM5ro41BJ7xINt7Dx8yLbbje2Bp1GRIe30bCyBdyoG5v72/nyxDupTlxEdClPWOpOj0txduSSa3r4XRcr6spK6ojp54ZaaWRgqarMrE8AEf8gYY8cz6XpRXdQUqCxjpSZ5PQjZR/qN/2nHTMbXT55J4dcnKN0vImyIO5MN7/AApiYmJh5aKmAnVssi5HVRQxmSSZCtgbd212/wBoPvtg3hT/ABKqzSdNu0UkqVbyrHTdj+ppD4fS/wA7Yq8W0hQWa/T7pKr6PMKepjeWBViuFZ9QIJYagPO+3lbb2xqypu0lnFtMjJbm/BYfe31xfXZDn5paYy09RPGGEksXaq5DBSBsDc2v4X448cD4oammrqaB0qaM9k1mlg0axtsA434+3njlc/Cc06WA1XK5jJxW4eWDG0lgHP7+UXpWHbTxEPfWWJbjvEkWxg6fmy6GKajzWPRDKF0StfZlv4jdTvz74tlghhtJO8jM5s0zPpI8rkWsOBinLoMrqczninrWjpIogxSF1N5CdgLg2Fgb+pGB4MEgl9FEn34+USHJknna2Jl/fgiv94TP0hldJDVyVmXO8sTFw1S5/tN7BBxcKQSTb9R9ThywI6YrcrrMsH9EN6WBzEBoZbMLE/q3PN7+N8F8dbGwMYAF0bW6QG1VKYmJiYupUwkfiP29DNk+exgyQZfVAywkXHesNXva6g+BYYd8Zsxo4q+hnpKhQ0cyFGB9f/XxBFhWY7S4Eq2Jo5YlkjZXRhdWU3DA8EYz5ll9LmNN8PVxB473HgVPgQRuD6jC/wDh3V1RyQZfXFHmoD2IdOCguFHuALYZa4yikmMDBZRG2hj4NbY/XHtiN1V7Ru07rnXU6xZDFIKfNRUSg6Y6d6Yu5Y+BZSB/F8AqVqmWP4iqeVahpRqi7NAmi2xvqve/hbwwOXpHrGlrlqarMMvqWQGyvUSWBPJH5eC9NkfUlZIiGTLooie+YpnDW9CYyP4wqzHjY7UxtImNh4mM7uMFH9U4fhXFDF09MI2bt/i5BUBmvZxYC3kCoXDngN0tk0eSZb8MkCRMzl3YTmYyMbd5mKrv8sGcNAUFV51OJCmJiYmJVV//2Q==">
            <a:hlinkClick r:id="rId3"/>
          </p:cNvPr>
          <p:cNvSpPr>
            <a:spLocks noChangeAspect="1" noChangeArrowheads="1"/>
          </p:cNvSpPr>
          <p:nvPr/>
        </p:nvSpPr>
        <p:spPr bwMode="auto">
          <a:xfrm>
            <a:off x="155575" y="-350838"/>
            <a:ext cx="647700" cy="74295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8200" name="AutoShape 8" descr="data:image/jpg;base64,/9j/4AAQSkZJRgABAQAAAQABAAD/2wBDAAkGBwgHBgkIBwgKCgkLDRYPDQwMDRsUFRAWIB0iIiAdHx8kKDQsJCYxJx8fLT0tMTU3Ojo6Iys/RD84QzQ5Ojf/2wBDAQoKCg0MDRoPDxo3JR8lNzc3Nzc3Nzc3Nzc3Nzc3Nzc3Nzc3Nzc3Nzc3Nzc3Nzc3Nzc3Nzc3Nzc3Nzc3Nzc3Nzf/wAARCABOAEQDASIAAhEBAxEB/8QAGwAAAgMBAQEAAAAAAAAAAAAABQYAAwQHAgH/xAA3EAACAQIFAQYEBQEJAAAAAAABAgMEEQAFEiExBhMiQVFhcRSBkbEHIzKCoRUzQlJikqLB0fD/xAAaAQACAwEBAAAAAAAAAAAAAAADBAECBQYA/8QAKhEAAQQBAwMDAwUAAAAAAAAAAQACAxEEEiExBRNBIlFhI3GhgZHR4fD/2gAMAwEAAhEDEQA/AOw1mZw0860qkPVMhdYtVrKCAWJ8Bc/9YyM1RLvNOwH+CLuD68n6/LCfmtXVU+c5hVQSETtHoRnFwgadE2Ht9vS2AlXVZ1PVJljy1EqRSiASQgoskgZwGLE772Nr/wB0jexOFJpSDQSOROQ4tCfauXL4KeaSRIpOyF2RQHfmw253JGLqOdJIEnoKp0RgCq3LKPQqeOeBbCRkPTss9NPpXsGnoWjub2uWsu/7GJHhcYubLKnLMmrY6ugBiM8dSuqQSjZ0XQRyTp5Pj88BD3DdLtleN10KDMVBVKzTE52Dg9xj7+B9D8r4IA45nlvVopkNJmdNJ2cKWaZrlivd0F1YAi4Ivz4etmKhzKjdUFLWNAxWMmNJAyqXuFUXut7giw8sMMyAeU1HlAinJrx5dgiksQAOSfDAtaisC2NQp/zdkL/e38YG9QpJUZJXLPK8o+GkspsFJ0nwHPzwTvNRTkMTDTVcNVAk8D64n3Vhww8x6YmMHThByKh0lT+UONxiYKjhLktHT1nVdbTzrqTslkYIxG4lDDfnkC/r9AbVo37lPEZtLbCJAQD78A/PGo5DQtmcuYOrtNIullLHQRcHdeDwOb4JKoUAKAANgBgJhtxJS5gDnEkoJUtPTQGonijiiUXJkm3HyAP3wuVnUTz/AJMNNGQwsVca9Q9rb/TDL1dmFJl+VM1bTLUpKwjWFuGJBO5ttYAm/O2E7Js3q0oylBkusoAGkW66tuSSLk/PGR1SSaOmY4s/lKZEOt4Yx+keaBJ/gLbRKc0rn/q1LFG0egpIymOQve6gGwuNuD6bYxN0hU5fOZcqqRZYZI1WwRxcMRdh+ohiN9ja3lioSV2aZ1AmloHnkCbSWjGi5a66iGNttx6euDXWFRNl8tHT5PW9lUSOS1MIxK7KOAFNyoJ2+1ucHxGSSQgyCnDlTFjaxTb28u2J+UEr2ropaCepiqBmPwkaxixN5RMBa4ut2TVcX454GKqfqPNM00RnsHgqEnidI4yD3VNyDyO6ynfD1qnjVfiKaRGIGoxjtFv+3f6gYzx00M1YKimppHn0FAxRkRQbXuSLC9ludzsPLB+261HZeDSs6KnEvT1NfUWUANYX5AP2IxMX9OdPw5NlEFEzmeRFGuTcBmsBsL7DbEw8OFpDhGsTExVVTJT08s8raY4kLufIAXOJUpZ64r6DsRldXTSTyzRmRChC9kRsGv53vtY338MK2VVIERUqUZGvJFGCVJ89NxcHb2sDjLmmZS1lW1TKD21Q47vOheAPkLD398fI4oZleNY2arEhIKNpKpYbn05AHieLc45ifqLjPqaPSOP7+Fj4PWdeW+Nw+mRt77eUVq5Y4svNNl8xooYu9F2EYVEbVcklt9+dt/UY95H1EMujZosnp17UBiyzN2jHx1uwJfz8MYGoo4jJNM5ro41BJ7xINt7Dx8yLbbje2Bp1GRIe30bCyBdyoG5v72/nyxDupTlxEdClPWOpOj0txduSSa3r4XRcr6spK6ojp54ZaaWRgqarMrE8AEf8gYY8cz6XpRXdQUqCxjpSZ5PQjZR/qN/2nHTMbXT55J4dcnKN0vImyIO5MN7/AApiYmJh5aKmAnVssi5HVRQxmSSZCtgbd212/wBoPvtg3hT/ABKqzSdNu0UkqVbyrHTdj+ppD4fS/wA7Yq8W0hQWa/T7pKr6PMKepjeWBViuFZ9QIJYagPO+3lbb2xqypu0lnFtMjJbm/BYfe31xfXZDn5paYy09RPGGEksXaq5DBSBsDc2v4X448cD4oammrqaB0qaM9k1mlg0axtsA434+3njlc/Cc06WA1XK5jJxW4eWDG0lgHP7+UXpWHbTxEPfWWJbjvEkWxg6fmy6GKajzWPRDKF0StfZlv4jdTvz74tlghhtJO8jM5s0zPpI8rkWsOBinLoMrqczninrWjpIogxSF1N5CdgLg2Fgb+pGB4MEgl9FEn34+USHJknna2Jl/fgiv94TP0hldJDVyVmXO8sTFw1S5/tN7BBxcKQSTb9R9ThywI6YrcrrMsH9EN6WBzEBoZbMLE/q3PN7+N8F8dbGwMYAF0bW6QG1VKYmJiYupUwkfiP29DNk+exgyQZfVAywkXHesNXva6g+BYYd8Zsxo4q+hnpKhQ0cyFGB9f/XxBFhWY7S4Eq2Jo5YlkjZXRhdWU3DA8EYz5ll9LmNN8PVxB473HgVPgQRuD6jC/wDh3V1RyQZfXFHmoD2IdOCguFHuALYZa4yikmMDBZRG2hj4NbY/XHtiN1V7Ru07rnXU6xZDFIKfNRUSg6Y6d6Yu5Y+BZSB/F8AqVqmWP4iqeVahpRqi7NAmi2xvqve/hbwwOXpHrGlrlqarMMvqWQGyvUSWBPJH5eC9NkfUlZIiGTLooie+YpnDW9CYyP4wqzHjY7UxtImNh4mM7uMFH9U4fhXFDF09MI2bt/i5BUBmvZxYC3kCoXDngN0tk0eSZb8MkCRMzl3YTmYyMbd5mKrv8sGcNAUFV51OJCmJiYmJVV//2Q==">
            <a:hlinkClick r:id="rId3"/>
          </p:cNvPr>
          <p:cNvSpPr>
            <a:spLocks noChangeAspect="1" noChangeArrowheads="1"/>
          </p:cNvSpPr>
          <p:nvPr/>
        </p:nvSpPr>
        <p:spPr bwMode="auto">
          <a:xfrm>
            <a:off x="155575" y="-350838"/>
            <a:ext cx="647700" cy="74295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251167464"/>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6543675" y="1511482"/>
            <a:ext cx="2154366" cy="4864100"/>
            <a:chOff x="6543675" y="1511482"/>
            <a:chExt cx="2154366" cy="4864100"/>
          </a:xfrm>
        </p:grpSpPr>
        <p:sp>
          <p:nvSpPr>
            <p:cNvPr id="29" name="Rectangle 5"/>
            <p:cNvSpPr>
              <a:spLocks noChangeArrowheads="1"/>
            </p:cNvSpPr>
            <p:nvPr/>
          </p:nvSpPr>
          <p:spPr bwMode="auto">
            <a:xfrm>
              <a:off x="6543675" y="1511482"/>
              <a:ext cx="2154366" cy="4864100"/>
            </a:xfrm>
            <a:prstGeom prst="rect">
              <a:avLst/>
            </a:prstGeom>
            <a:solidFill>
              <a:srgbClr val="ACBADA"/>
            </a:solidFill>
            <a:ln w="12700">
              <a:noFill/>
              <a:miter lim="800000"/>
              <a:headEnd/>
              <a:tailEnd/>
            </a:ln>
            <a:effectLst/>
          </p:spPr>
          <p:txBody>
            <a:bodyPr wrap="none" anchor="ctr"/>
            <a:lstStyle/>
            <a:p>
              <a:endParaRPr lang="en-US" dirty="0"/>
            </a:p>
          </p:txBody>
        </p:sp>
        <p:sp>
          <p:nvSpPr>
            <p:cNvPr id="25" name="Rectangle 27"/>
            <p:cNvSpPr>
              <a:spLocks noChangeArrowheads="1"/>
            </p:cNvSpPr>
            <p:nvPr/>
          </p:nvSpPr>
          <p:spPr bwMode="auto">
            <a:xfrm>
              <a:off x="6965607" y="1568181"/>
              <a:ext cx="1009650" cy="915987"/>
            </a:xfrm>
            <a:prstGeom prst="rect">
              <a:avLst/>
            </a:prstGeom>
            <a:noFill/>
            <a:ln w="9525">
              <a:noFill/>
              <a:miter lim="800000"/>
              <a:headEnd/>
              <a:tailEnd/>
            </a:ln>
            <a:effectLst/>
          </p:spPr>
          <p:txBody>
            <a:bodyPr wrap="none" lIns="92075" tIns="46038" rIns="92075" bIns="46038">
              <a:spAutoFit/>
            </a:bodyPr>
            <a:lstStyle/>
            <a:p>
              <a:pPr algn="l"/>
              <a:r>
                <a:rPr lang="en-US" sz="1800" dirty="0"/>
                <a:t>TRUNK</a:t>
              </a:r>
              <a:br>
                <a:rPr lang="en-US" sz="1800" dirty="0"/>
              </a:br>
              <a:r>
                <a:rPr lang="en-US" sz="1800" dirty="0"/>
                <a:t>DROPS</a:t>
              </a:r>
              <a:br>
                <a:rPr lang="en-US" sz="1800" dirty="0"/>
              </a:br>
              <a:r>
                <a:rPr lang="en-US" sz="1800" dirty="0"/>
                <a:t>CALL</a:t>
              </a:r>
            </a:p>
          </p:txBody>
        </p:sp>
      </p:grpSp>
      <p:grpSp>
        <p:nvGrpSpPr>
          <p:cNvPr id="15" name="Group 14"/>
          <p:cNvGrpSpPr/>
          <p:nvPr/>
        </p:nvGrpSpPr>
        <p:grpSpPr>
          <a:xfrm>
            <a:off x="5102225" y="1519054"/>
            <a:ext cx="1441450" cy="4848793"/>
            <a:chOff x="5102225" y="1519054"/>
            <a:chExt cx="1441450" cy="4848793"/>
          </a:xfrm>
        </p:grpSpPr>
        <p:sp>
          <p:nvSpPr>
            <p:cNvPr id="30" name="Rectangle 6"/>
            <p:cNvSpPr>
              <a:spLocks noChangeArrowheads="1"/>
            </p:cNvSpPr>
            <p:nvPr/>
          </p:nvSpPr>
          <p:spPr bwMode="auto">
            <a:xfrm>
              <a:off x="5102225" y="1519054"/>
              <a:ext cx="1441450" cy="4848793"/>
            </a:xfrm>
            <a:prstGeom prst="rect">
              <a:avLst/>
            </a:prstGeom>
            <a:solidFill>
              <a:schemeClr val="accent2">
                <a:lumMod val="75000"/>
              </a:schemeClr>
            </a:solidFill>
            <a:ln w="12700">
              <a:noFill/>
              <a:miter lim="800000"/>
              <a:headEnd/>
              <a:tailEnd/>
            </a:ln>
            <a:effectLst/>
          </p:spPr>
          <p:txBody>
            <a:bodyPr wrap="none" anchor="ctr"/>
            <a:lstStyle/>
            <a:p>
              <a:endParaRPr lang="en-US" dirty="0"/>
            </a:p>
          </p:txBody>
        </p:sp>
        <p:sp>
          <p:nvSpPr>
            <p:cNvPr id="24" name="Rectangle 26"/>
            <p:cNvSpPr>
              <a:spLocks noChangeArrowheads="1"/>
            </p:cNvSpPr>
            <p:nvPr/>
          </p:nvSpPr>
          <p:spPr bwMode="auto">
            <a:xfrm>
              <a:off x="5165725" y="1702411"/>
              <a:ext cx="1314450" cy="915987"/>
            </a:xfrm>
            <a:prstGeom prst="rect">
              <a:avLst/>
            </a:prstGeom>
            <a:noFill/>
            <a:ln w="9525">
              <a:noFill/>
              <a:miter lim="800000"/>
              <a:headEnd/>
              <a:tailEnd/>
            </a:ln>
            <a:effectLst/>
          </p:spPr>
          <p:txBody>
            <a:bodyPr wrap="none" lIns="92075" tIns="46038" rIns="92075" bIns="46038">
              <a:spAutoFit/>
            </a:bodyPr>
            <a:lstStyle/>
            <a:p>
              <a:pPr algn="l"/>
              <a:r>
                <a:rPr lang="en-US" sz="1800" dirty="0"/>
                <a:t>AGENT</a:t>
              </a:r>
              <a:br>
                <a:rPr lang="en-US" sz="1800" dirty="0"/>
              </a:br>
              <a:r>
                <a:rPr lang="en-US" sz="1800" dirty="0"/>
                <a:t>ANSWERS</a:t>
              </a:r>
              <a:br>
                <a:rPr lang="en-US" sz="1800" dirty="0"/>
              </a:br>
              <a:r>
                <a:rPr lang="en-US" sz="1800" dirty="0"/>
                <a:t>CALL</a:t>
              </a:r>
            </a:p>
          </p:txBody>
        </p:sp>
      </p:grpSp>
      <p:grpSp>
        <p:nvGrpSpPr>
          <p:cNvPr id="10" name="Group 9"/>
          <p:cNvGrpSpPr/>
          <p:nvPr/>
        </p:nvGrpSpPr>
        <p:grpSpPr>
          <a:xfrm>
            <a:off x="3961200" y="1511482"/>
            <a:ext cx="1134675" cy="4901835"/>
            <a:chOff x="3961200" y="1511482"/>
            <a:chExt cx="1134675" cy="4901835"/>
          </a:xfrm>
        </p:grpSpPr>
        <p:sp>
          <p:nvSpPr>
            <p:cNvPr id="31" name="Rectangle 7"/>
            <p:cNvSpPr>
              <a:spLocks noChangeArrowheads="1"/>
            </p:cNvSpPr>
            <p:nvPr/>
          </p:nvSpPr>
          <p:spPr bwMode="auto">
            <a:xfrm>
              <a:off x="3961200" y="1511482"/>
              <a:ext cx="1130300" cy="4901835"/>
            </a:xfrm>
            <a:prstGeom prst="rect">
              <a:avLst/>
            </a:prstGeom>
            <a:solidFill>
              <a:schemeClr val="accent3">
                <a:lumMod val="60000"/>
                <a:lumOff val="40000"/>
              </a:schemeClr>
            </a:solidFill>
            <a:ln w="12700">
              <a:noFill/>
              <a:miter lim="800000"/>
              <a:headEnd/>
              <a:tailEnd/>
            </a:ln>
            <a:effectLst/>
          </p:spPr>
          <p:txBody>
            <a:bodyPr wrap="none" anchor="ctr"/>
            <a:lstStyle/>
            <a:p>
              <a:endParaRPr lang="en-US" dirty="0"/>
            </a:p>
          </p:txBody>
        </p:sp>
        <p:sp>
          <p:nvSpPr>
            <p:cNvPr id="23" name="Rectangle 25"/>
            <p:cNvSpPr>
              <a:spLocks noChangeArrowheads="1"/>
            </p:cNvSpPr>
            <p:nvPr/>
          </p:nvSpPr>
          <p:spPr bwMode="auto">
            <a:xfrm>
              <a:off x="4098925" y="1580485"/>
              <a:ext cx="996950" cy="915987"/>
            </a:xfrm>
            <a:prstGeom prst="rect">
              <a:avLst/>
            </a:prstGeom>
            <a:noFill/>
            <a:ln w="9525">
              <a:noFill/>
              <a:miter lim="800000"/>
              <a:headEnd/>
              <a:tailEnd/>
            </a:ln>
            <a:effectLst/>
          </p:spPr>
          <p:txBody>
            <a:bodyPr wrap="none" lIns="92075" tIns="46038" rIns="92075" bIns="46038">
              <a:spAutoFit/>
            </a:bodyPr>
            <a:lstStyle/>
            <a:p>
              <a:pPr algn="l"/>
              <a:r>
                <a:rPr lang="en-US" sz="1800" dirty="0"/>
                <a:t>CALL</a:t>
              </a:r>
              <a:br>
                <a:rPr lang="en-US" sz="1800" dirty="0"/>
              </a:br>
              <a:r>
                <a:rPr lang="en-US" sz="1800" dirty="0"/>
                <a:t>RINGS</a:t>
              </a:r>
              <a:br>
                <a:rPr lang="en-US" sz="1800" dirty="0"/>
              </a:br>
              <a:r>
                <a:rPr lang="en-US" sz="1800" dirty="0"/>
                <a:t>AGENT</a:t>
              </a:r>
            </a:p>
          </p:txBody>
        </p:sp>
      </p:grpSp>
      <p:grpSp>
        <p:nvGrpSpPr>
          <p:cNvPr id="6" name="Group 5"/>
          <p:cNvGrpSpPr/>
          <p:nvPr/>
        </p:nvGrpSpPr>
        <p:grpSpPr>
          <a:xfrm>
            <a:off x="2769716" y="1511482"/>
            <a:ext cx="1272059" cy="4907616"/>
            <a:chOff x="2769716" y="1511482"/>
            <a:chExt cx="1272059" cy="4907616"/>
          </a:xfrm>
        </p:grpSpPr>
        <p:sp>
          <p:nvSpPr>
            <p:cNvPr id="32" name="Rectangle 8"/>
            <p:cNvSpPr>
              <a:spLocks noChangeArrowheads="1"/>
            </p:cNvSpPr>
            <p:nvPr/>
          </p:nvSpPr>
          <p:spPr bwMode="auto">
            <a:xfrm>
              <a:off x="2769716" y="1511482"/>
              <a:ext cx="1206500" cy="4907616"/>
            </a:xfrm>
            <a:prstGeom prst="rect">
              <a:avLst/>
            </a:prstGeom>
            <a:solidFill>
              <a:schemeClr val="tx2">
                <a:lumMod val="20000"/>
                <a:lumOff val="80000"/>
              </a:schemeClr>
            </a:solidFill>
            <a:ln w="12700">
              <a:noFill/>
              <a:miter lim="800000"/>
              <a:headEnd/>
              <a:tailEnd/>
            </a:ln>
            <a:effectLst/>
          </p:spPr>
          <p:txBody>
            <a:bodyPr wrap="none" anchor="ctr"/>
            <a:lstStyle/>
            <a:p>
              <a:endParaRPr lang="en-US" dirty="0"/>
            </a:p>
          </p:txBody>
        </p:sp>
        <p:sp>
          <p:nvSpPr>
            <p:cNvPr id="14" name="Rectangle 16"/>
            <p:cNvSpPr>
              <a:spLocks noChangeArrowheads="1"/>
            </p:cNvSpPr>
            <p:nvPr/>
          </p:nvSpPr>
          <p:spPr bwMode="auto">
            <a:xfrm>
              <a:off x="2879725" y="1519055"/>
              <a:ext cx="1162050" cy="641350"/>
            </a:xfrm>
            <a:prstGeom prst="rect">
              <a:avLst/>
            </a:prstGeom>
            <a:noFill/>
            <a:ln w="9525">
              <a:noFill/>
              <a:miter lim="800000"/>
              <a:headEnd/>
              <a:tailEnd/>
            </a:ln>
            <a:effectLst/>
          </p:spPr>
          <p:txBody>
            <a:bodyPr wrap="none" lIns="92075" tIns="46038" rIns="92075" bIns="46038">
              <a:spAutoFit/>
            </a:bodyPr>
            <a:lstStyle/>
            <a:p>
              <a:pPr algn="l"/>
              <a:r>
                <a:rPr lang="en-US" sz="1800" dirty="0"/>
                <a:t>CALL</a:t>
              </a:r>
            </a:p>
            <a:p>
              <a:pPr algn="l"/>
              <a:r>
                <a:rPr lang="en-US" sz="1800" dirty="0"/>
                <a:t>QUEUED</a:t>
              </a:r>
            </a:p>
          </p:txBody>
        </p:sp>
      </p:grpSp>
      <p:grpSp>
        <p:nvGrpSpPr>
          <p:cNvPr id="3" name="Group 2"/>
          <p:cNvGrpSpPr/>
          <p:nvPr/>
        </p:nvGrpSpPr>
        <p:grpSpPr>
          <a:xfrm>
            <a:off x="387350" y="1511482"/>
            <a:ext cx="1206500" cy="4901835"/>
            <a:chOff x="387350" y="1511482"/>
            <a:chExt cx="1206500" cy="4901835"/>
          </a:xfrm>
        </p:grpSpPr>
        <p:sp>
          <p:nvSpPr>
            <p:cNvPr id="34" name="Rectangle 10"/>
            <p:cNvSpPr>
              <a:spLocks noChangeArrowheads="1"/>
            </p:cNvSpPr>
            <p:nvPr/>
          </p:nvSpPr>
          <p:spPr bwMode="auto">
            <a:xfrm>
              <a:off x="387350" y="1511482"/>
              <a:ext cx="1206500" cy="4901835"/>
            </a:xfrm>
            <a:prstGeom prst="rect">
              <a:avLst/>
            </a:prstGeom>
            <a:solidFill>
              <a:schemeClr val="accent2"/>
            </a:solidFill>
            <a:ln w="12700">
              <a:noFill/>
              <a:miter lim="800000"/>
              <a:headEnd/>
              <a:tailEnd/>
            </a:ln>
            <a:effectLst/>
          </p:spPr>
          <p:txBody>
            <a:bodyPr wrap="none" anchor="ctr"/>
            <a:lstStyle/>
            <a:p>
              <a:endParaRPr lang="en-US" dirty="0"/>
            </a:p>
          </p:txBody>
        </p:sp>
        <p:sp>
          <p:nvSpPr>
            <p:cNvPr id="13" name="Rectangle 15"/>
            <p:cNvSpPr>
              <a:spLocks noChangeArrowheads="1"/>
            </p:cNvSpPr>
            <p:nvPr/>
          </p:nvSpPr>
          <p:spPr bwMode="auto">
            <a:xfrm>
              <a:off x="517525" y="1519055"/>
              <a:ext cx="1009650" cy="915987"/>
            </a:xfrm>
            <a:prstGeom prst="rect">
              <a:avLst/>
            </a:prstGeom>
            <a:noFill/>
            <a:ln w="9525">
              <a:noFill/>
              <a:miter lim="800000"/>
              <a:headEnd/>
              <a:tailEnd/>
            </a:ln>
            <a:effectLst/>
          </p:spPr>
          <p:txBody>
            <a:bodyPr wrap="none" lIns="92075" tIns="46038" rIns="92075" bIns="46038">
              <a:spAutoFit/>
            </a:bodyPr>
            <a:lstStyle/>
            <a:p>
              <a:pPr algn="l"/>
              <a:r>
                <a:rPr lang="en-US" sz="1800" dirty="0"/>
                <a:t>CALL</a:t>
              </a:r>
              <a:br>
                <a:rPr lang="en-US" sz="1800" dirty="0"/>
              </a:br>
              <a:r>
                <a:rPr lang="en-US" sz="1800" dirty="0"/>
                <a:t>SEIZES</a:t>
              </a:r>
              <a:br>
                <a:rPr lang="en-US" sz="1800" dirty="0"/>
              </a:br>
              <a:r>
                <a:rPr lang="en-US" sz="1800" dirty="0"/>
                <a:t>TRUNK</a:t>
              </a:r>
            </a:p>
          </p:txBody>
        </p:sp>
      </p:grpSp>
      <p:grpSp>
        <p:nvGrpSpPr>
          <p:cNvPr id="5" name="Group 4"/>
          <p:cNvGrpSpPr/>
          <p:nvPr/>
        </p:nvGrpSpPr>
        <p:grpSpPr>
          <a:xfrm>
            <a:off x="1563216" y="1492532"/>
            <a:ext cx="1206500" cy="4901835"/>
            <a:chOff x="1589774" y="1492532"/>
            <a:chExt cx="1206500" cy="4901835"/>
          </a:xfrm>
        </p:grpSpPr>
        <p:sp>
          <p:nvSpPr>
            <p:cNvPr id="27" name="Rectangle 10"/>
            <p:cNvSpPr>
              <a:spLocks noChangeArrowheads="1"/>
            </p:cNvSpPr>
            <p:nvPr/>
          </p:nvSpPr>
          <p:spPr bwMode="auto">
            <a:xfrm>
              <a:off x="1589774" y="1492532"/>
              <a:ext cx="1206500" cy="4901835"/>
            </a:xfrm>
            <a:prstGeom prst="rect">
              <a:avLst/>
            </a:prstGeom>
            <a:solidFill>
              <a:schemeClr val="bg2">
                <a:lumMod val="60000"/>
                <a:lumOff val="40000"/>
              </a:schemeClr>
            </a:solidFill>
            <a:ln w="12700">
              <a:noFill/>
              <a:miter lim="800000"/>
              <a:headEnd/>
              <a:tailEnd/>
            </a:ln>
            <a:effectLst/>
          </p:spPr>
          <p:txBody>
            <a:bodyPr wrap="none" anchor="ctr"/>
            <a:lstStyle/>
            <a:p>
              <a:endParaRPr lang="en-US" dirty="0"/>
            </a:p>
          </p:txBody>
        </p:sp>
        <p:sp>
          <p:nvSpPr>
            <p:cNvPr id="22" name="Rectangle 24"/>
            <p:cNvSpPr>
              <a:spLocks noChangeArrowheads="1"/>
            </p:cNvSpPr>
            <p:nvPr/>
          </p:nvSpPr>
          <p:spPr bwMode="auto">
            <a:xfrm>
              <a:off x="1677344" y="1593655"/>
              <a:ext cx="1098550" cy="915987"/>
            </a:xfrm>
            <a:prstGeom prst="rect">
              <a:avLst/>
            </a:prstGeom>
            <a:noFill/>
            <a:ln w="9525">
              <a:noFill/>
              <a:miter lim="800000"/>
              <a:headEnd/>
              <a:tailEnd/>
            </a:ln>
            <a:effectLst/>
          </p:spPr>
          <p:txBody>
            <a:bodyPr wrap="none" lIns="92075" tIns="46038" rIns="92075" bIns="46038">
              <a:spAutoFit/>
            </a:bodyPr>
            <a:lstStyle/>
            <a:p>
              <a:pPr algn="l"/>
              <a:r>
                <a:rPr lang="en-US" sz="1800" dirty="0"/>
                <a:t>CALL</a:t>
              </a:r>
              <a:br>
                <a:rPr lang="en-US" sz="1800" dirty="0"/>
              </a:br>
              <a:r>
                <a:rPr lang="en-US" sz="1800" dirty="0"/>
                <a:t>ENTERS</a:t>
              </a:r>
              <a:br>
                <a:rPr lang="en-US" sz="1800" dirty="0"/>
              </a:br>
              <a:r>
                <a:rPr lang="en-US" sz="1800" dirty="0"/>
                <a:t>VDN</a:t>
              </a:r>
            </a:p>
          </p:txBody>
        </p:sp>
      </p:grpSp>
      <p:sp>
        <p:nvSpPr>
          <p:cNvPr id="33" name="Rectangle 9"/>
          <p:cNvSpPr>
            <a:spLocks noChangeArrowheads="1"/>
          </p:cNvSpPr>
          <p:nvPr/>
        </p:nvSpPr>
        <p:spPr bwMode="auto">
          <a:xfrm>
            <a:off x="1691760" y="1549217"/>
            <a:ext cx="1206500" cy="4864100"/>
          </a:xfrm>
          <a:prstGeom prst="rect">
            <a:avLst/>
          </a:prstGeom>
          <a:noFill/>
          <a:ln w="12700">
            <a:noFill/>
            <a:miter lim="800000"/>
            <a:headEnd/>
            <a:tailEnd/>
          </a:ln>
          <a:effectLst/>
        </p:spPr>
        <p:txBody>
          <a:bodyPr wrap="none" anchor="ctr"/>
          <a:lstStyle/>
          <a:p>
            <a:endParaRPr lang="en-US" dirty="0"/>
          </a:p>
        </p:txBody>
      </p:sp>
      <p:sp>
        <p:nvSpPr>
          <p:cNvPr id="8" name="Line 11"/>
          <p:cNvSpPr>
            <a:spLocks noChangeShapeType="1"/>
          </p:cNvSpPr>
          <p:nvPr/>
        </p:nvSpPr>
        <p:spPr bwMode="auto">
          <a:xfrm>
            <a:off x="534988" y="2838267"/>
            <a:ext cx="6018212" cy="0"/>
          </a:xfrm>
          <a:prstGeom prst="line">
            <a:avLst/>
          </a:prstGeom>
          <a:noFill/>
          <a:ln w="50800">
            <a:solidFill>
              <a:schemeClr val="tx1"/>
            </a:solidFill>
            <a:round/>
            <a:headEnd type="none" w="sm" len="sm"/>
            <a:tailEnd type="stealth" w="med" len="lg"/>
          </a:ln>
          <a:effectLst/>
        </p:spPr>
        <p:txBody>
          <a:bodyPr wrap="none" anchor="ctr"/>
          <a:lstStyle/>
          <a:p>
            <a:endParaRPr lang="en-US" dirty="0"/>
          </a:p>
        </p:txBody>
      </p:sp>
      <p:sp>
        <p:nvSpPr>
          <p:cNvPr id="9" name="Line 12"/>
          <p:cNvSpPr>
            <a:spLocks noChangeShapeType="1"/>
          </p:cNvSpPr>
          <p:nvPr/>
        </p:nvSpPr>
        <p:spPr bwMode="auto">
          <a:xfrm>
            <a:off x="1601788" y="4514667"/>
            <a:ext cx="7008812" cy="0"/>
          </a:xfrm>
          <a:prstGeom prst="line">
            <a:avLst/>
          </a:prstGeom>
          <a:noFill/>
          <a:ln w="50800">
            <a:solidFill>
              <a:schemeClr val="tx1"/>
            </a:solidFill>
            <a:round/>
            <a:headEnd type="none" w="sm" len="sm"/>
            <a:tailEnd type="stealth" w="med" len="lg"/>
          </a:ln>
          <a:effectLst/>
        </p:spPr>
        <p:txBody>
          <a:bodyPr wrap="none" anchor="ctr"/>
          <a:lstStyle/>
          <a:p>
            <a:endParaRPr lang="en-US" dirty="0"/>
          </a:p>
        </p:txBody>
      </p:sp>
      <p:sp>
        <p:nvSpPr>
          <p:cNvPr id="11" name="Line 13"/>
          <p:cNvSpPr>
            <a:spLocks noChangeShapeType="1"/>
          </p:cNvSpPr>
          <p:nvPr/>
        </p:nvSpPr>
        <p:spPr bwMode="auto">
          <a:xfrm>
            <a:off x="1601788" y="3676467"/>
            <a:ext cx="3579812" cy="0"/>
          </a:xfrm>
          <a:prstGeom prst="line">
            <a:avLst/>
          </a:prstGeom>
          <a:noFill/>
          <a:ln w="50800">
            <a:solidFill>
              <a:schemeClr val="tx1"/>
            </a:solidFill>
            <a:round/>
            <a:headEnd type="none" w="sm" len="sm"/>
            <a:tailEnd type="stealth" w="med" len="lg"/>
          </a:ln>
          <a:effectLst/>
        </p:spPr>
        <p:txBody>
          <a:bodyPr wrap="none" anchor="ctr"/>
          <a:lstStyle/>
          <a:p>
            <a:endParaRPr lang="en-US" dirty="0"/>
          </a:p>
        </p:txBody>
      </p:sp>
      <p:sp>
        <p:nvSpPr>
          <p:cNvPr id="12" name="Line 14"/>
          <p:cNvSpPr>
            <a:spLocks noChangeShapeType="1"/>
          </p:cNvSpPr>
          <p:nvPr/>
        </p:nvSpPr>
        <p:spPr bwMode="auto">
          <a:xfrm>
            <a:off x="2820988" y="5200467"/>
            <a:ext cx="5789612" cy="0"/>
          </a:xfrm>
          <a:prstGeom prst="line">
            <a:avLst/>
          </a:prstGeom>
          <a:noFill/>
          <a:ln w="50800">
            <a:solidFill>
              <a:schemeClr val="tx1"/>
            </a:solidFill>
            <a:round/>
            <a:headEnd type="none" w="sm" len="sm"/>
            <a:tailEnd type="stealth" w="med" len="lg"/>
          </a:ln>
          <a:effectLst/>
        </p:spPr>
        <p:txBody>
          <a:bodyPr wrap="none" anchor="ctr"/>
          <a:lstStyle/>
          <a:p>
            <a:endParaRPr lang="en-US" dirty="0"/>
          </a:p>
        </p:txBody>
      </p:sp>
      <p:sp>
        <p:nvSpPr>
          <p:cNvPr id="16" name="Rectangle 18"/>
          <p:cNvSpPr>
            <a:spLocks noChangeArrowheads="1"/>
          </p:cNvSpPr>
          <p:nvPr/>
        </p:nvSpPr>
        <p:spPr bwMode="auto">
          <a:xfrm>
            <a:off x="441325" y="2509655"/>
            <a:ext cx="2616200" cy="366712"/>
          </a:xfrm>
          <a:prstGeom prst="rect">
            <a:avLst/>
          </a:prstGeom>
          <a:noFill/>
          <a:ln w="9525">
            <a:noFill/>
            <a:miter lim="800000"/>
            <a:headEnd/>
            <a:tailEnd/>
          </a:ln>
          <a:effectLst/>
        </p:spPr>
        <p:txBody>
          <a:bodyPr wrap="none" lIns="92075" tIns="46038" rIns="92075" bIns="46038">
            <a:spAutoFit/>
          </a:bodyPr>
          <a:lstStyle/>
          <a:p>
            <a:pPr algn="l"/>
            <a:r>
              <a:rPr lang="en-US" sz="1800" dirty="0"/>
              <a:t>Trunk Statistics  (access)</a:t>
            </a:r>
          </a:p>
        </p:txBody>
      </p:sp>
      <p:sp>
        <p:nvSpPr>
          <p:cNvPr id="17" name="Rectangle 19"/>
          <p:cNvSpPr>
            <a:spLocks noChangeArrowheads="1"/>
          </p:cNvSpPr>
          <p:nvPr/>
        </p:nvSpPr>
        <p:spPr bwMode="auto">
          <a:xfrm>
            <a:off x="1812925" y="4109855"/>
            <a:ext cx="4247701" cy="369974"/>
          </a:xfrm>
          <a:prstGeom prst="rect">
            <a:avLst/>
          </a:prstGeom>
          <a:noFill/>
          <a:ln w="9525">
            <a:noFill/>
            <a:miter lim="800000"/>
            <a:headEnd/>
            <a:tailEnd/>
          </a:ln>
          <a:effectLst/>
        </p:spPr>
        <p:txBody>
          <a:bodyPr wrap="none" lIns="92075" tIns="46038" rIns="92075" bIns="46038">
            <a:spAutoFit/>
          </a:bodyPr>
          <a:lstStyle/>
          <a:p>
            <a:pPr algn="l"/>
            <a:r>
              <a:rPr lang="en-US" sz="1800" dirty="0"/>
              <a:t>Vector Directory Number Statistics  (</a:t>
            </a:r>
            <a:r>
              <a:rPr lang="en-US" dirty="0"/>
              <a:t>VDN</a:t>
            </a:r>
            <a:r>
              <a:rPr lang="en-US" sz="1800" dirty="0"/>
              <a:t>)</a:t>
            </a:r>
          </a:p>
        </p:txBody>
      </p:sp>
      <p:sp>
        <p:nvSpPr>
          <p:cNvPr id="18" name="Rectangle 20"/>
          <p:cNvSpPr>
            <a:spLocks noChangeArrowheads="1"/>
          </p:cNvSpPr>
          <p:nvPr/>
        </p:nvSpPr>
        <p:spPr bwMode="auto">
          <a:xfrm>
            <a:off x="1812925" y="3347855"/>
            <a:ext cx="3685048" cy="369974"/>
          </a:xfrm>
          <a:prstGeom prst="rect">
            <a:avLst/>
          </a:prstGeom>
          <a:noFill/>
          <a:ln w="9525">
            <a:noFill/>
            <a:miter lim="800000"/>
            <a:headEnd/>
            <a:tailEnd/>
          </a:ln>
          <a:effectLst/>
        </p:spPr>
        <p:txBody>
          <a:bodyPr wrap="none" lIns="92075" tIns="46038" rIns="92075" bIns="46038">
            <a:spAutoFit/>
          </a:bodyPr>
          <a:lstStyle/>
          <a:p>
            <a:pPr algn="l"/>
            <a:r>
              <a:rPr lang="en-US" sz="1800" dirty="0"/>
              <a:t>Vector Statistics  (call flows/control)</a:t>
            </a:r>
          </a:p>
        </p:txBody>
      </p:sp>
      <p:sp>
        <p:nvSpPr>
          <p:cNvPr id="19" name="Rectangle 21"/>
          <p:cNvSpPr>
            <a:spLocks noChangeArrowheads="1"/>
          </p:cNvSpPr>
          <p:nvPr/>
        </p:nvSpPr>
        <p:spPr bwMode="auto">
          <a:xfrm>
            <a:off x="2955925" y="4871855"/>
            <a:ext cx="3727450" cy="366712"/>
          </a:xfrm>
          <a:prstGeom prst="rect">
            <a:avLst/>
          </a:prstGeom>
          <a:noFill/>
          <a:ln w="9525">
            <a:noFill/>
            <a:miter lim="800000"/>
            <a:headEnd/>
            <a:tailEnd/>
          </a:ln>
          <a:effectLst/>
        </p:spPr>
        <p:txBody>
          <a:bodyPr wrap="none" lIns="92075" tIns="46038" rIns="92075" bIns="46038">
            <a:spAutoFit/>
          </a:bodyPr>
          <a:lstStyle/>
          <a:p>
            <a:pPr algn="l"/>
            <a:r>
              <a:rPr lang="en-US" sz="1800" dirty="0"/>
              <a:t>Split / Skill Statistics  (agent groups)</a:t>
            </a:r>
          </a:p>
        </p:txBody>
      </p:sp>
      <p:sp>
        <p:nvSpPr>
          <p:cNvPr id="20" name="Line 22"/>
          <p:cNvSpPr>
            <a:spLocks noChangeShapeType="1"/>
          </p:cNvSpPr>
          <p:nvPr/>
        </p:nvSpPr>
        <p:spPr bwMode="auto">
          <a:xfrm>
            <a:off x="4040188" y="5962467"/>
            <a:ext cx="4570412" cy="0"/>
          </a:xfrm>
          <a:prstGeom prst="line">
            <a:avLst/>
          </a:prstGeom>
          <a:noFill/>
          <a:ln w="50800">
            <a:solidFill>
              <a:schemeClr val="tx1"/>
            </a:solidFill>
            <a:round/>
            <a:headEnd type="none" w="sm" len="sm"/>
            <a:tailEnd type="stealth" w="med" len="lg"/>
          </a:ln>
          <a:effectLst/>
        </p:spPr>
        <p:txBody>
          <a:bodyPr wrap="none" anchor="ctr"/>
          <a:lstStyle/>
          <a:p>
            <a:endParaRPr lang="en-US" dirty="0"/>
          </a:p>
        </p:txBody>
      </p:sp>
      <p:sp>
        <p:nvSpPr>
          <p:cNvPr id="21" name="Rectangle 23"/>
          <p:cNvSpPr>
            <a:spLocks noChangeArrowheads="1"/>
          </p:cNvSpPr>
          <p:nvPr/>
        </p:nvSpPr>
        <p:spPr bwMode="auto">
          <a:xfrm>
            <a:off x="4098925" y="5633855"/>
            <a:ext cx="3048000" cy="366712"/>
          </a:xfrm>
          <a:prstGeom prst="rect">
            <a:avLst/>
          </a:prstGeom>
          <a:noFill/>
          <a:ln w="9525">
            <a:noFill/>
            <a:miter lim="800000"/>
            <a:headEnd/>
            <a:tailEnd/>
          </a:ln>
          <a:effectLst/>
        </p:spPr>
        <p:txBody>
          <a:bodyPr wrap="none" lIns="92075" tIns="46038" rIns="92075" bIns="46038">
            <a:spAutoFit/>
          </a:bodyPr>
          <a:lstStyle/>
          <a:p>
            <a:pPr algn="l"/>
            <a:r>
              <a:rPr lang="en-US" sz="1800" dirty="0"/>
              <a:t>Agent Statistics  (individuals)</a:t>
            </a:r>
          </a:p>
        </p:txBody>
      </p:sp>
      <p:sp>
        <p:nvSpPr>
          <p:cNvPr id="35" name="TextBox 34"/>
          <p:cNvSpPr txBox="1"/>
          <p:nvPr/>
        </p:nvSpPr>
        <p:spPr>
          <a:xfrm>
            <a:off x="609600" y="331858"/>
            <a:ext cx="9144000" cy="707886"/>
          </a:xfrm>
          <a:prstGeom prst="rect">
            <a:avLst/>
          </a:prstGeom>
          <a:noFill/>
        </p:spPr>
        <p:txBody>
          <a:bodyPr wrap="square" rtlCol="0">
            <a:spAutoFit/>
          </a:bodyPr>
          <a:lstStyle/>
          <a:p>
            <a:pPr algn="ctr"/>
            <a:r>
              <a:rPr lang="en-US" sz="4000" u="sng" dirty="0"/>
              <a:t>How CMS tracks data</a:t>
            </a:r>
          </a:p>
        </p:txBody>
      </p:sp>
      <p:pic>
        <p:nvPicPr>
          <p:cNvPr id="44034" name="Picture 2" descr="cts_rgb_logo_KS"/>
          <p:cNvPicPr>
            <a:picLocks noChangeAspect="1" noChangeArrowheads="1"/>
          </p:cNvPicPr>
          <p:nvPr/>
        </p:nvPicPr>
        <p:blipFill>
          <a:blip r:embed="rId2" cstate="print"/>
          <a:srcRect/>
          <a:stretch>
            <a:fillRect/>
          </a:stretch>
        </p:blipFill>
        <p:spPr bwMode="auto">
          <a:xfrm>
            <a:off x="498261" y="297213"/>
            <a:ext cx="2305050" cy="1014137"/>
          </a:xfrm>
          <a:prstGeom prst="rect">
            <a:avLst/>
          </a:prstGeom>
          <a:noFill/>
          <a:ln w="9525">
            <a:noFill/>
            <a:miter lim="800000"/>
            <a:headEnd/>
            <a:tailEnd/>
          </a:ln>
        </p:spPr>
      </p:pic>
      <p:sp>
        <p:nvSpPr>
          <p:cNvPr id="2" name="TextBox 1"/>
          <p:cNvSpPr txBox="1"/>
          <p:nvPr/>
        </p:nvSpPr>
        <p:spPr>
          <a:xfrm>
            <a:off x="4157938" y="6497849"/>
            <a:ext cx="429926" cy="369332"/>
          </a:xfrm>
          <a:prstGeom prst="rect">
            <a:avLst/>
          </a:prstGeom>
          <a:noFill/>
        </p:spPr>
        <p:txBody>
          <a:bodyPr wrap="none" rtlCol="0">
            <a:spAutoFit/>
          </a:bodyPr>
          <a:lstStyle/>
          <a:p>
            <a:r>
              <a:rPr lang="en-US" dirty="0"/>
              <a:t>12.</a:t>
            </a:r>
          </a:p>
        </p:txBody>
      </p:sp>
    </p:spTree>
    <p:extLst>
      <p:ext uri="{BB962C8B-B14F-4D97-AF65-F5344CB8AC3E}">
        <p14:creationId xmlns:p14="http://schemas.microsoft.com/office/powerpoint/2010/main" val="316518423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427038"/>
            <a:ext cx="2286000" cy="944562"/>
          </a:xfrm>
        </p:spPr>
        <p:style>
          <a:lnRef idx="0">
            <a:schemeClr val="accent1"/>
          </a:lnRef>
          <a:fillRef idx="3">
            <a:schemeClr val="accent1"/>
          </a:fillRef>
          <a:effectRef idx="3">
            <a:schemeClr val="accent1"/>
          </a:effectRef>
          <a:fontRef idx="minor">
            <a:schemeClr val="lt1"/>
          </a:fontRef>
        </p:style>
        <p:txBody>
          <a:bodyPr/>
          <a:lstStyle/>
          <a:p>
            <a:r>
              <a:rPr lang="en-US" dirty="0"/>
              <a:t>      ICON</a:t>
            </a:r>
          </a:p>
        </p:txBody>
      </p:sp>
      <p:sp>
        <p:nvSpPr>
          <p:cNvPr id="3" name="Content Placeholder 2"/>
          <p:cNvSpPr>
            <a:spLocks noGrp="1"/>
          </p:cNvSpPr>
          <p:nvPr>
            <p:ph idx="1"/>
          </p:nvPr>
        </p:nvSpPr>
        <p:spPr>
          <a:xfrm>
            <a:off x="2286000" y="2976959"/>
            <a:ext cx="6229350" cy="680641"/>
          </a:xfrm>
        </p:spPr>
        <p:txBody>
          <a:bodyPr>
            <a:normAutofit fontScale="92500" lnSpcReduction="10000"/>
          </a:bodyPr>
          <a:lstStyle/>
          <a:p>
            <a:r>
              <a:rPr lang="en-US" dirty="0"/>
              <a:t>This is what the ICON for CMS looks like.</a:t>
            </a:r>
          </a:p>
          <a:p>
            <a:pPr>
              <a:buNone/>
            </a:pPr>
            <a:r>
              <a:rPr lang="en-US" dirty="0"/>
              <a:t>                                 </a:t>
            </a:r>
          </a:p>
        </p:txBody>
      </p:sp>
      <p:sp>
        <p:nvSpPr>
          <p:cNvPr id="7" name="Title 1"/>
          <p:cNvSpPr txBox="1">
            <a:spLocks/>
          </p:cNvSpPr>
          <p:nvPr/>
        </p:nvSpPr>
        <p:spPr>
          <a:xfrm>
            <a:off x="805227"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TextBox 3"/>
          <p:cNvSpPr txBox="1"/>
          <p:nvPr/>
        </p:nvSpPr>
        <p:spPr>
          <a:xfrm>
            <a:off x="4572000" y="6488668"/>
            <a:ext cx="434734" cy="369332"/>
          </a:xfrm>
          <a:prstGeom prst="rect">
            <a:avLst/>
          </a:prstGeom>
          <a:noFill/>
        </p:spPr>
        <p:txBody>
          <a:bodyPr wrap="none" rtlCol="0">
            <a:spAutoFit/>
          </a:bodyPr>
          <a:lstStyle/>
          <a:p>
            <a:r>
              <a:rPr lang="en-US" dirty="0"/>
              <a:t>13.</a:t>
            </a:r>
          </a:p>
        </p:txBody>
      </p:sp>
      <p:pic>
        <p:nvPicPr>
          <p:cNvPr id="5" name="Picture 4"/>
          <p:cNvPicPr>
            <a:picLocks noChangeAspect="1"/>
          </p:cNvPicPr>
          <p:nvPr/>
        </p:nvPicPr>
        <p:blipFill>
          <a:blip r:embed="rId2"/>
          <a:stretch>
            <a:fillRect/>
          </a:stretch>
        </p:blipFill>
        <p:spPr>
          <a:xfrm>
            <a:off x="109172" y="4114800"/>
            <a:ext cx="8925655" cy="966946"/>
          </a:xfrm>
          <a:prstGeom prst="rect">
            <a:avLst/>
          </a:prstGeom>
        </p:spPr>
      </p:pic>
    </p:spTree>
    <p:extLst>
      <p:ext uri="{BB962C8B-B14F-4D97-AF65-F5344CB8AC3E}">
        <p14:creationId xmlns:p14="http://schemas.microsoft.com/office/powerpoint/2010/main" val="2272464258"/>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971800" y="409233"/>
            <a:ext cx="3200400" cy="1325562"/>
          </a:xfrm>
          <a:prstGeom prst="rect">
            <a:avLst/>
          </a:prstGeom>
        </p:spPr>
        <p:style>
          <a:lnRef idx="0">
            <a:schemeClr val="accent1"/>
          </a:lnRef>
          <a:fillRef idx="3">
            <a:schemeClr val="accent1"/>
          </a:fillRef>
          <a:effectRef idx="3">
            <a:schemeClr val="accent1"/>
          </a:effectRef>
          <a:fontRef idx="minor">
            <a:schemeClr val="lt1"/>
          </a:fontRef>
        </p:style>
        <p:txBody>
          <a:bodyPr/>
          <a:lstStyle>
            <a:lvl1pPr algn="ctr" rtl="0" eaLnBrk="1" latinLnBrk="0" hangingPunct="1">
              <a:spcBef>
                <a:spcPct val="0"/>
              </a:spcBef>
              <a:buNone/>
              <a:defRPr kumimoji="0" sz="4100" b="1" kern="1200" cap="none" baseline="0">
                <a:ln w="6350">
                  <a:noFill/>
                </a:ln>
                <a:solidFill>
                  <a:schemeClr val="lt1"/>
                </a:solidFill>
                <a:effectLst>
                  <a:outerShdw blurRad="114300" dist="101600" dir="2700000" algn="tl" rotWithShape="0">
                    <a:srgbClr val="000000">
                      <a:alpha val="40000"/>
                    </a:srgbClr>
                  </a:out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dirty="0"/>
              <a:t>Logging into CMS</a:t>
            </a:r>
          </a:p>
        </p:txBody>
      </p:sp>
      <p:sp>
        <p:nvSpPr>
          <p:cNvPr id="4" name="TextBox 3"/>
          <p:cNvSpPr txBox="1"/>
          <p:nvPr/>
        </p:nvSpPr>
        <p:spPr>
          <a:xfrm>
            <a:off x="238922" y="6104920"/>
            <a:ext cx="8666155" cy="369332"/>
          </a:xfrm>
          <a:prstGeom prst="rect">
            <a:avLst/>
          </a:prstGeom>
          <a:noFill/>
        </p:spPr>
        <p:txBody>
          <a:bodyPr wrap="none" rtlCol="0">
            <a:spAutoFit/>
          </a:bodyPr>
          <a:lstStyle/>
          <a:p>
            <a:r>
              <a:rPr lang="en-US" dirty="0"/>
              <a:t>After logging in the first time the system will prompt you to make a new password.</a:t>
            </a:r>
          </a:p>
        </p:txBody>
      </p:sp>
      <p:sp>
        <p:nvSpPr>
          <p:cNvPr id="5" name="TextBox 4"/>
          <p:cNvSpPr txBox="1"/>
          <p:nvPr/>
        </p:nvSpPr>
        <p:spPr>
          <a:xfrm>
            <a:off x="4362871" y="6493532"/>
            <a:ext cx="445956" cy="369332"/>
          </a:xfrm>
          <a:prstGeom prst="rect">
            <a:avLst/>
          </a:prstGeom>
          <a:noFill/>
        </p:spPr>
        <p:txBody>
          <a:bodyPr wrap="none" rtlCol="0">
            <a:spAutoFit/>
          </a:bodyPr>
          <a:lstStyle/>
          <a:p>
            <a:r>
              <a:rPr lang="en-US" dirty="0"/>
              <a:t>14.</a:t>
            </a:r>
          </a:p>
        </p:txBody>
      </p:sp>
      <p:pic>
        <p:nvPicPr>
          <p:cNvPr id="6" name="Picture 5"/>
          <p:cNvPicPr>
            <a:picLocks noChangeAspect="1"/>
          </p:cNvPicPr>
          <p:nvPr/>
        </p:nvPicPr>
        <p:blipFill>
          <a:blip r:embed="rId2"/>
          <a:stretch>
            <a:fillRect/>
          </a:stretch>
        </p:blipFill>
        <p:spPr>
          <a:xfrm>
            <a:off x="1752600" y="2581275"/>
            <a:ext cx="6096000" cy="2893568"/>
          </a:xfrm>
          <a:prstGeom prst="rect">
            <a:avLst/>
          </a:prstGeom>
        </p:spPr>
      </p:pic>
    </p:spTree>
    <p:extLst>
      <p:ext uri="{BB962C8B-B14F-4D97-AF65-F5344CB8AC3E}">
        <p14:creationId xmlns:p14="http://schemas.microsoft.com/office/powerpoint/2010/main" val="2118150363"/>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0" y="457200"/>
            <a:ext cx="7010400" cy="5570756"/>
          </a:xfrm>
          <a:prstGeom prst="rect">
            <a:avLst/>
          </a:prstGeom>
        </p:spPr>
        <p:txBody>
          <a:bodyPr wrap="square">
            <a:spAutoFit/>
          </a:bodyPr>
          <a:lstStyle/>
          <a:p>
            <a:pPr lvl="0" fontAlgn="base">
              <a:spcBef>
                <a:spcPct val="0"/>
              </a:spcBef>
              <a:spcAft>
                <a:spcPct val="0"/>
              </a:spcAft>
            </a:pPr>
            <a:r>
              <a:rPr lang="en-US" sz="2000" b="1" u="sng" dirty="0">
                <a:solidFill>
                  <a:schemeClr val="accent3">
                    <a:lumMod val="50000"/>
                  </a:schemeClr>
                </a:solidFill>
                <a:latin typeface="Arial" pitchFamily="34" charset="0"/>
                <a:ea typeface="Calibri" pitchFamily="34" charset="0"/>
                <a:cs typeface="Times New Roman" pitchFamily="18" charset="0"/>
              </a:rPr>
              <a:t>Requirements for creating a CMS Report password.</a:t>
            </a:r>
          </a:p>
          <a:p>
            <a:pPr lvl="0" fontAlgn="base">
              <a:spcBef>
                <a:spcPct val="0"/>
              </a:spcBef>
              <a:spcAft>
                <a:spcPct val="0"/>
              </a:spcAft>
            </a:pPr>
            <a:endParaRPr lang="en-US" b="1" dirty="0">
              <a:latin typeface="Arial" pitchFamily="34" charset="0"/>
            </a:endParaRPr>
          </a:p>
          <a:p>
            <a:pPr lvl="0" eaLnBrk="0" fontAlgn="base" hangingPunct="0">
              <a:spcBef>
                <a:spcPct val="0"/>
              </a:spcBef>
              <a:spcAft>
                <a:spcPct val="0"/>
              </a:spcAft>
            </a:pPr>
            <a:r>
              <a:rPr lang="en-US" sz="1600" dirty="0">
                <a:latin typeface="Arial" pitchFamily="34" charset="0"/>
                <a:ea typeface="Calibri" pitchFamily="34" charset="0"/>
                <a:cs typeface="Times New Roman" pitchFamily="18" charset="0"/>
              </a:rPr>
              <a:t>Password Length =  Minimum of 8 characters</a:t>
            </a:r>
          </a:p>
          <a:p>
            <a:pPr lvl="0" eaLnBrk="0" fontAlgn="base" hangingPunct="0">
              <a:spcBef>
                <a:spcPct val="0"/>
              </a:spcBef>
              <a:spcAft>
                <a:spcPct val="0"/>
              </a:spcAft>
            </a:pPr>
            <a:endParaRPr lang="en-US" b="1" dirty="0">
              <a:latin typeface="Arial" pitchFamily="34" charset="0"/>
              <a:ea typeface="Calibri" pitchFamily="34" charset="0"/>
              <a:cs typeface="Times New Roman" pitchFamily="18" charset="0"/>
            </a:endParaRPr>
          </a:p>
          <a:p>
            <a:pPr lvl="0" eaLnBrk="0" fontAlgn="base" hangingPunct="0">
              <a:spcBef>
                <a:spcPct val="0"/>
              </a:spcBef>
              <a:spcAft>
                <a:spcPct val="0"/>
              </a:spcAft>
            </a:pPr>
            <a:r>
              <a:rPr lang="en-US" b="1" dirty="0">
                <a:latin typeface="Arial" pitchFamily="34" charset="0"/>
                <a:cs typeface="Times New Roman" pitchFamily="18" charset="0"/>
              </a:rPr>
              <a:t>It must include the following with in the </a:t>
            </a:r>
            <a:r>
              <a:rPr lang="en-US" b="1" u="sng" dirty="0">
                <a:latin typeface="Arial" pitchFamily="34" charset="0"/>
                <a:cs typeface="Times New Roman" pitchFamily="18" charset="0"/>
              </a:rPr>
              <a:t>first</a:t>
            </a:r>
            <a:r>
              <a:rPr lang="en-US" b="1" dirty="0">
                <a:latin typeface="Arial" pitchFamily="34" charset="0"/>
                <a:cs typeface="Times New Roman" pitchFamily="18" charset="0"/>
              </a:rPr>
              <a:t> 8 characters. </a:t>
            </a:r>
          </a:p>
          <a:p>
            <a:pPr marL="285750" indent="-285750">
              <a:buFont typeface="Arial" panose="020B0604020202020204" pitchFamily="34" charset="0"/>
              <a:buChar char="•"/>
            </a:pPr>
            <a:r>
              <a:rPr lang="en-US" sz="1400" dirty="0"/>
              <a:t>At least one upper case character</a:t>
            </a:r>
          </a:p>
          <a:p>
            <a:pPr marL="285750" indent="-285750">
              <a:buFont typeface="Arial" panose="020B0604020202020204" pitchFamily="34" charset="0"/>
              <a:buChar char="•"/>
            </a:pPr>
            <a:r>
              <a:rPr lang="en-US" sz="1400" dirty="0"/>
              <a:t>At least numeric character</a:t>
            </a:r>
          </a:p>
          <a:p>
            <a:pPr marL="285750" indent="-285750">
              <a:buFont typeface="Arial" panose="020B0604020202020204" pitchFamily="34" charset="0"/>
              <a:buChar char="•"/>
            </a:pPr>
            <a:r>
              <a:rPr lang="en-US" sz="1400" dirty="0"/>
              <a:t>Should not be a rotated version, a change of case, a repeat, or similar to the old password (e.g. over half of the characters are the same)</a:t>
            </a:r>
          </a:p>
          <a:p>
            <a:pPr marL="285750" indent="-285750">
              <a:buFont typeface="Arial" panose="020B0604020202020204" pitchFamily="34" charset="0"/>
              <a:buChar char="•"/>
            </a:pPr>
            <a:r>
              <a:rPr lang="en-US" sz="1400" dirty="0"/>
              <a:t>Should not be simple </a:t>
            </a:r>
          </a:p>
          <a:p>
            <a:pPr marL="285750" indent="-285750">
              <a:buFont typeface="Arial" panose="020B0604020202020204" pitchFamily="34" charset="0"/>
              <a:buChar char="•"/>
            </a:pPr>
            <a:r>
              <a:rPr lang="en-US" sz="1400" dirty="0"/>
              <a:t>Should not be a palindrome </a:t>
            </a:r>
          </a:p>
          <a:p>
            <a:pPr marL="285750" indent="-285750">
              <a:buFont typeface="Arial" panose="020B0604020202020204" pitchFamily="34" charset="0"/>
              <a:buChar char="•"/>
            </a:pPr>
            <a:r>
              <a:rPr lang="en-US" sz="1400" dirty="0"/>
              <a:t>Should not be part of a dictionary word. (This is the most frequent mistake)</a:t>
            </a:r>
          </a:p>
          <a:p>
            <a:pPr marL="285750" indent="-285750">
              <a:buFont typeface="Arial" panose="020B0604020202020204" pitchFamily="34" charset="0"/>
              <a:buChar char="•"/>
            </a:pPr>
            <a:r>
              <a:rPr lang="en-US" sz="1400" dirty="0"/>
              <a:t>Should not have too many consecutive characters </a:t>
            </a:r>
          </a:p>
          <a:p>
            <a:pPr marL="285750" indent="-285750">
              <a:buFont typeface="Arial" panose="020B0604020202020204" pitchFamily="34" charset="0"/>
              <a:buChar char="•"/>
            </a:pPr>
            <a:r>
              <a:rPr lang="en-US" sz="1400" dirty="0"/>
              <a:t>Should not contains the username in some form </a:t>
            </a:r>
          </a:p>
          <a:p>
            <a:pPr marL="285750" lvl="0" indent="-285750" eaLnBrk="0" fontAlgn="base" hangingPunct="0">
              <a:spcBef>
                <a:spcPct val="0"/>
              </a:spcBef>
              <a:spcAft>
                <a:spcPct val="0"/>
              </a:spcAft>
              <a:buFont typeface="Arial" pitchFamily="34" charset="0"/>
              <a:buChar char="•"/>
            </a:pPr>
            <a:endParaRPr lang="en-US" sz="1600" dirty="0">
              <a:latin typeface="Arial" pitchFamily="34" charset="0"/>
            </a:endParaRPr>
          </a:p>
          <a:p>
            <a:pPr lvl="0" eaLnBrk="0" fontAlgn="base" hangingPunct="0">
              <a:spcBef>
                <a:spcPct val="0"/>
              </a:spcBef>
              <a:spcAft>
                <a:spcPct val="0"/>
              </a:spcAft>
            </a:pPr>
            <a:r>
              <a:rPr lang="en-US" b="1" i="1" dirty="0">
                <a:solidFill>
                  <a:schemeClr val="accent3">
                    <a:lumMod val="50000"/>
                  </a:schemeClr>
                </a:solidFill>
                <a:latin typeface="Arial" pitchFamily="34" charset="0"/>
                <a:ea typeface="Calibri" pitchFamily="34" charset="0"/>
                <a:cs typeface="Times New Roman" pitchFamily="18" charset="0"/>
              </a:rPr>
              <a:t>EXAMPLE:    C@!!c3nter        or         Ph0n3s!.       or      YouCmS2!</a:t>
            </a:r>
            <a:endParaRPr lang="en-US" sz="1600" dirty="0">
              <a:solidFill>
                <a:schemeClr val="accent3">
                  <a:lumMod val="50000"/>
                </a:schemeClr>
              </a:solidFill>
              <a:latin typeface="Arial" pitchFamily="34" charset="0"/>
            </a:endParaRPr>
          </a:p>
          <a:p>
            <a:pPr lvl="0" eaLnBrk="0" fontAlgn="base" hangingPunct="0">
              <a:spcBef>
                <a:spcPct val="0"/>
              </a:spcBef>
              <a:spcAft>
                <a:spcPct val="0"/>
              </a:spcAft>
            </a:pPr>
            <a:r>
              <a:rPr lang="en-US" b="1" dirty="0">
                <a:solidFill>
                  <a:schemeClr val="accent1">
                    <a:lumMod val="50000"/>
                  </a:schemeClr>
                </a:solidFill>
                <a:latin typeface="Arial" pitchFamily="34" charset="0"/>
                <a:ea typeface="Calibri" pitchFamily="34" charset="0"/>
                <a:cs typeface="Times New Roman" pitchFamily="18" charset="0"/>
              </a:rPr>
              <a:t> </a:t>
            </a:r>
            <a:r>
              <a:rPr lang="en-US" i="1" dirty="0">
                <a:solidFill>
                  <a:schemeClr val="accent1">
                    <a:lumMod val="50000"/>
                  </a:schemeClr>
                </a:solidFill>
                <a:latin typeface="Arial" pitchFamily="34" charset="0"/>
                <a:ea typeface="Calibri" pitchFamily="34" charset="0"/>
                <a:cs typeface="Times New Roman" pitchFamily="18" charset="0"/>
              </a:rPr>
              <a:t> </a:t>
            </a:r>
            <a:r>
              <a:rPr lang="en-US" b="1" dirty="0">
                <a:solidFill>
                  <a:schemeClr val="accent1">
                    <a:lumMod val="50000"/>
                  </a:schemeClr>
                </a:solidFill>
                <a:latin typeface="Arial" pitchFamily="34" charset="0"/>
                <a:ea typeface="Calibri" pitchFamily="34" charset="0"/>
                <a:cs typeface="Courier New" pitchFamily="49" charset="0"/>
              </a:rPr>
              <a:t>   MAX WEEKS=17    </a:t>
            </a:r>
            <a:r>
              <a:rPr lang="en-US" i="1" dirty="0">
                <a:solidFill>
                  <a:srgbClr val="000000"/>
                </a:solidFill>
                <a:latin typeface="Arial" pitchFamily="34" charset="0"/>
                <a:ea typeface="Calibri" pitchFamily="34" charset="0"/>
                <a:cs typeface="Courier New" pitchFamily="49" charset="0"/>
              </a:rPr>
              <a:t>17 weeks or 119 days until you are requested to change your password.</a:t>
            </a:r>
          </a:p>
          <a:p>
            <a:pPr lvl="0" eaLnBrk="0" fontAlgn="base" hangingPunct="0">
              <a:spcBef>
                <a:spcPct val="0"/>
              </a:spcBef>
              <a:spcAft>
                <a:spcPct val="0"/>
              </a:spcAft>
            </a:pPr>
            <a:endParaRPr lang="en-US" sz="1600" dirty="0">
              <a:latin typeface="Arial" pitchFamily="34" charset="0"/>
            </a:endParaRPr>
          </a:p>
          <a:p>
            <a:pPr lvl="0" eaLnBrk="0" fontAlgn="base" hangingPunct="0">
              <a:spcBef>
                <a:spcPct val="0"/>
              </a:spcBef>
              <a:spcAft>
                <a:spcPct val="0"/>
              </a:spcAft>
            </a:pPr>
            <a:r>
              <a:rPr lang="en-US" i="1" dirty="0">
                <a:solidFill>
                  <a:srgbClr val="000000"/>
                </a:solidFill>
                <a:latin typeface="Arial" pitchFamily="34" charset="0"/>
                <a:ea typeface="Calibri" pitchFamily="34" charset="0"/>
                <a:cs typeface="Courier New" pitchFamily="49" charset="0"/>
              </a:rPr>
              <a:t>Please contact your Supervisor if you have any questions concerning your CMS password.</a:t>
            </a:r>
            <a:endParaRPr lang="en-US" sz="2800" dirty="0">
              <a:latin typeface="Arial" pitchFamily="34" charset="0"/>
            </a:endParaRPr>
          </a:p>
        </p:txBody>
      </p:sp>
      <p:sp>
        <p:nvSpPr>
          <p:cNvPr id="2" name="TextBox 1"/>
          <p:cNvSpPr txBox="1"/>
          <p:nvPr/>
        </p:nvSpPr>
        <p:spPr>
          <a:xfrm>
            <a:off x="4501422" y="6485919"/>
            <a:ext cx="436338" cy="369332"/>
          </a:xfrm>
          <a:prstGeom prst="rect">
            <a:avLst/>
          </a:prstGeom>
          <a:noFill/>
        </p:spPr>
        <p:txBody>
          <a:bodyPr wrap="none" rtlCol="0">
            <a:spAutoFit/>
          </a:bodyPr>
          <a:lstStyle/>
          <a:p>
            <a:r>
              <a:rPr lang="en-US" dirty="0"/>
              <a:t>15.</a:t>
            </a:r>
          </a:p>
        </p:txBody>
      </p:sp>
    </p:spTree>
    <p:extLst>
      <p:ext uri="{BB962C8B-B14F-4D97-AF65-F5344CB8AC3E}">
        <p14:creationId xmlns:p14="http://schemas.microsoft.com/office/powerpoint/2010/main" val="127708479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4" end="14"/>
                                            </p:txEl>
                                          </p:spTgt>
                                        </p:tgtEl>
                                        <p:attrNameLst>
                                          <p:attrName>style.visibility</p:attrName>
                                        </p:attrNameLst>
                                      </p:cBhvr>
                                      <p:to>
                                        <p:strVal val="visible"/>
                                      </p:to>
                                    </p:set>
                                    <p:anim calcmode="lin" valueType="num">
                                      <p:cBhvr additive="base">
                                        <p:cTn id="1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15" end="15"/>
                                            </p:txEl>
                                          </p:spTgt>
                                        </p:tgtEl>
                                        <p:attrNameLst>
                                          <p:attrName>style.visibility</p:attrName>
                                        </p:attrNameLst>
                                      </p:cBhvr>
                                      <p:to>
                                        <p:strVal val="visible"/>
                                      </p:to>
                                    </p:set>
                                    <p:anim calcmode="lin" valueType="num">
                                      <p:cBhvr additive="base">
                                        <p:cTn id="23"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17" end="17"/>
                                            </p:txEl>
                                          </p:spTgt>
                                        </p:tgtEl>
                                        <p:attrNameLst>
                                          <p:attrName>style.visibility</p:attrName>
                                        </p:attrNameLst>
                                      </p:cBhvr>
                                      <p:to>
                                        <p:strVal val="visible"/>
                                      </p:to>
                                    </p:set>
                                    <p:anim calcmode="lin" valueType="num">
                                      <p:cBhvr additive="base">
                                        <p:cTn id="27"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7" end="1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 calcmode="lin" valueType="num">
                                      <p:cBhvr additive="base">
                                        <p:cTn id="5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a:effectLst>
            <a:outerShdw sx="1000" sy="1000" rotWithShape="0">
              <a:srgbClr val="000000"/>
            </a:outerShdw>
          </a:effectLst>
        </p:spPr>
        <p:style>
          <a:lnRef idx="0">
            <a:schemeClr val="accent2"/>
          </a:lnRef>
          <a:fillRef idx="3">
            <a:schemeClr val="accent2"/>
          </a:fillRef>
          <a:effectRef idx="3">
            <a:schemeClr val="accent2"/>
          </a:effectRef>
          <a:fontRef idx="minor">
            <a:schemeClr val="lt1"/>
          </a:fontRef>
        </p:style>
        <p:txBody>
          <a:bodyPr>
            <a:noAutofit/>
          </a:bodyPr>
          <a:lstStyle/>
          <a:p>
            <a:r>
              <a:rPr lang="en-US" sz="2400" dirty="0">
                <a:solidFill>
                  <a:schemeClr val="accent2">
                    <a:lumMod val="50000"/>
                  </a:schemeClr>
                </a:solidFill>
                <a:effectLst>
                  <a:outerShdw sx="1000" sy="1000" algn="tl" rotWithShape="0">
                    <a:srgbClr val="000000"/>
                  </a:outerShdw>
                </a:effectLst>
              </a:rPr>
              <a:t>Things  that a telephone coordinator needs to know </a:t>
            </a:r>
            <a:br>
              <a:rPr lang="en-US" sz="2400" dirty="0">
                <a:solidFill>
                  <a:schemeClr val="accent2">
                    <a:lumMod val="50000"/>
                  </a:schemeClr>
                </a:solidFill>
                <a:effectLst>
                  <a:outerShdw sx="1000" sy="1000" algn="tl" rotWithShape="0">
                    <a:srgbClr val="000000"/>
                  </a:outerShdw>
                </a:effectLst>
              </a:rPr>
            </a:br>
            <a:r>
              <a:rPr lang="en-US" sz="2400" dirty="0">
                <a:solidFill>
                  <a:schemeClr val="accent2">
                    <a:lumMod val="50000"/>
                  </a:schemeClr>
                </a:solidFill>
                <a:effectLst>
                  <a:outerShdw sx="1000" sy="1000" algn="tl" rotWithShape="0">
                    <a:srgbClr val="000000"/>
                  </a:outerShdw>
                </a:effectLst>
              </a:rPr>
              <a:t>when requesting a new user:</a:t>
            </a:r>
            <a:endParaRPr lang="en-US" sz="3200" dirty="0">
              <a:solidFill>
                <a:schemeClr val="accent2">
                  <a:lumMod val="50000"/>
                </a:schemeClr>
              </a:solidFill>
              <a:effectLst>
                <a:outerShdw sx="1000" sy="1000" algn="tl" rotWithShape="0">
                  <a:srgbClr val="000000"/>
                </a:outerShdw>
              </a:effectLst>
            </a:endParaRPr>
          </a:p>
        </p:txBody>
      </p:sp>
      <p:sp>
        <p:nvSpPr>
          <p:cNvPr id="3" name="Content Placeholder 2"/>
          <p:cNvSpPr>
            <a:spLocks noGrp="1"/>
          </p:cNvSpPr>
          <p:nvPr>
            <p:ph idx="1"/>
          </p:nvPr>
        </p:nvSpPr>
        <p:spPr>
          <a:xfrm>
            <a:off x="457200" y="1295400"/>
            <a:ext cx="8229600" cy="4830763"/>
          </a:xfrm>
        </p:spPr>
        <p:txBody>
          <a:bodyPr>
            <a:normAutofit/>
          </a:bodyPr>
          <a:lstStyle/>
          <a:p>
            <a:pPr marL="137160" indent="0">
              <a:buNone/>
            </a:pPr>
            <a:endParaRPr lang="en-US" sz="2000" dirty="0"/>
          </a:p>
          <a:p>
            <a:pPr marL="137160" indent="0">
              <a:buNone/>
            </a:pPr>
            <a:r>
              <a:rPr lang="en-US" sz="2000" dirty="0"/>
              <a:t>Create a ticket with the Consolidated Technology Services (CTS) Servicedesk (1-855-928-3241) with the following information.</a:t>
            </a:r>
          </a:p>
          <a:p>
            <a:endParaRPr lang="en-US" sz="2000" dirty="0"/>
          </a:p>
          <a:p>
            <a:r>
              <a:rPr lang="en-US" sz="2000" dirty="0"/>
              <a:t>New user’s full name</a:t>
            </a:r>
          </a:p>
          <a:p>
            <a:r>
              <a:rPr lang="en-US" sz="2000" dirty="0"/>
              <a:t>The 10 digit telephone number</a:t>
            </a:r>
          </a:p>
          <a:p>
            <a:r>
              <a:rPr lang="en-US" sz="2000" dirty="0"/>
              <a:t>Agency requesting the service</a:t>
            </a:r>
          </a:p>
          <a:p>
            <a:r>
              <a:rPr lang="en-US" sz="2000" dirty="0"/>
              <a:t>Location of the requesting agency</a:t>
            </a:r>
          </a:p>
          <a:p>
            <a:r>
              <a:rPr lang="en-US" sz="2000" dirty="0"/>
              <a:t>What skills or </a:t>
            </a:r>
            <a:r>
              <a:rPr lang="en-US" sz="2000" dirty="0" err="1"/>
              <a:t>vdns</a:t>
            </a:r>
            <a:r>
              <a:rPr lang="en-US" sz="2000" dirty="0"/>
              <a:t> the user need access to.</a:t>
            </a:r>
            <a:r>
              <a:rPr lang="en-US" sz="2000" dirty="0">
                <a:solidFill>
                  <a:schemeClr val="accent3">
                    <a:lumMod val="50000"/>
                  </a:schemeClr>
                </a:solidFill>
              </a:rPr>
              <a:t> </a:t>
            </a:r>
            <a:r>
              <a:rPr lang="en-US" sz="2000" dirty="0">
                <a:solidFill>
                  <a:srgbClr val="FF0000"/>
                </a:solidFill>
              </a:rPr>
              <a:t> </a:t>
            </a:r>
          </a:p>
          <a:p>
            <a:endParaRPr lang="en-US" sz="2000" dirty="0">
              <a:solidFill>
                <a:srgbClr val="FF0000"/>
              </a:solidFill>
            </a:endParaRPr>
          </a:p>
          <a:p>
            <a:pPr>
              <a:buNone/>
            </a:pPr>
            <a:r>
              <a:rPr lang="en-US" sz="2000" dirty="0"/>
              <a:t>	The new user login ID will be created by CTS as well as a temporary password. CTS also sends a notification once access has been granted.</a:t>
            </a:r>
          </a:p>
          <a:p>
            <a:pPr>
              <a:buNone/>
            </a:pPr>
            <a:endParaRPr lang="en-US" sz="2000" dirty="0"/>
          </a:p>
          <a:p>
            <a:pPr>
              <a:buNone/>
            </a:pPr>
            <a:endParaRPr lang="en-US" sz="2000" dirty="0"/>
          </a:p>
        </p:txBody>
      </p:sp>
      <p:sp>
        <p:nvSpPr>
          <p:cNvPr id="4" name="TextBox 3"/>
          <p:cNvSpPr txBox="1"/>
          <p:nvPr/>
        </p:nvSpPr>
        <p:spPr>
          <a:xfrm>
            <a:off x="4489132" y="6385010"/>
            <a:ext cx="449162" cy="369332"/>
          </a:xfrm>
          <a:prstGeom prst="rect">
            <a:avLst/>
          </a:prstGeom>
          <a:noFill/>
        </p:spPr>
        <p:txBody>
          <a:bodyPr wrap="none" rtlCol="0">
            <a:spAutoFit/>
          </a:bodyPr>
          <a:lstStyle/>
          <a:p>
            <a:r>
              <a:rPr lang="en-US" dirty="0"/>
              <a:t>16.</a:t>
            </a:r>
          </a:p>
        </p:txBody>
      </p:sp>
    </p:spTree>
    <p:extLst>
      <p:ext uri="{BB962C8B-B14F-4D97-AF65-F5344CB8AC3E}">
        <p14:creationId xmlns:p14="http://schemas.microsoft.com/office/powerpoint/2010/main" val="191073574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500"/>
                                        <p:tgtEl>
                                          <p:spTgt spid="3">
                                            <p:txEl>
                                              <p:pRg st="3" end="3"/>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1000"/>
                                        <p:tgtEl>
                                          <p:spTgt spid="3">
                                            <p:txEl>
                                              <p:pRg st="9" end="9"/>
                                            </p:txEl>
                                          </p:spTgt>
                                        </p:tgtEl>
                                      </p:cBhvr>
                                    </p:animEffect>
                                    <p:anim calcmode="lin" valueType="num">
                                      <p:cBhvr>
                                        <p:cTn id="3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2005"/>
            <a:ext cx="9144000" cy="2739211"/>
          </a:xfrm>
          <a:prstGeom prst="rect">
            <a:avLst/>
          </a:prstGeom>
          <a:noFill/>
        </p:spPr>
        <p:txBody>
          <a:bodyPr wrap="square" rtlCol="0">
            <a:spAutoFit/>
          </a:bodyPr>
          <a:lstStyle/>
          <a:p>
            <a:pPr algn="ctr"/>
            <a:r>
              <a:rPr lang="en-US" sz="4000" dirty="0"/>
              <a:t> </a:t>
            </a:r>
          </a:p>
          <a:p>
            <a:pPr algn="ctr"/>
            <a:r>
              <a:rPr lang="en-US" sz="4400" dirty="0"/>
              <a:t>Call Management System</a:t>
            </a:r>
          </a:p>
          <a:p>
            <a:pPr algn="ctr"/>
            <a:r>
              <a:rPr lang="en-US" sz="4400" dirty="0"/>
              <a:t> (CMS)</a:t>
            </a:r>
          </a:p>
          <a:p>
            <a:pPr algn="ctr"/>
            <a:r>
              <a:rPr lang="en-US" sz="4400" dirty="0"/>
              <a:t>Real Time Reports</a:t>
            </a:r>
          </a:p>
        </p:txBody>
      </p:sp>
      <p:sp>
        <p:nvSpPr>
          <p:cNvPr id="5" name="TextBox 4"/>
          <p:cNvSpPr txBox="1"/>
          <p:nvPr/>
        </p:nvSpPr>
        <p:spPr>
          <a:xfrm>
            <a:off x="2514600" y="6096000"/>
            <a:ext cx="4572000" cy="338554"/>
          </a:xfrm>
          <a:prstGeom prst="rect">
            <a:avLst/>
          </a:prstGeom>
          <a:noFill/>
        </p:spPr>
        <p:txBody>
          <a:bodyPr wrap="square" rtlCol="0">
            <a:spAutoFit/>
          </a:bodyPr>
          <a:lstStyle/>
          <a:p>
            <a:pPr algn="ctr"/>
            <a:r>
              <a:rPr lang="en-US" sz="1600" dirty="0"/>
              <a:t>17.</a:t>
            </a:r>
          </a:p>
        </p:txBody>
      </p:sp>
      <p:sp>
        <p:nvSpPr>
          <p:cNvPr id="8194" name="AutoShape 2" descr="data:image/jpg;base64,/9j/4AAQSkZJRgABAQAAAQABAAD/2wBDAAkGBwgHBgkIBwgKCgkLDRYPDQwMDRsUFRAWIB0iIiAdHx8kKDQsJCYxJx8fLT0tMTU3Ojo6Iys/RD84QzQ5Ojf/2wBDAQoKCg0MDRoPDxo3JR8lNzc3Nzc3Nzc3Nzc3Nzc3Nzc3Nzc3Nzc3Nzc3Nzc3Nzc3Nzc3Nzc3Nzc3Nzc3Nzc3Nzf/wAARCABOAEQDASIAAhEBAxEB/8QAGwAAAgMBAQEAAAAAAAAAAAAABQYAAwQHAgH/xAA3EAACAQIFAQYEBQEJAAAAAAABAgMEEQAFEiExBhMiQVFhcRSBkbEHIzKCoRUzQlJikqLB0fD/xAAaAQACAwEBAAAAAAAAAAAAAAADBAECBQYA/8QAKhEAAQQBAwMDAwUAAAAAAAAAAQACAxEEEiExBRNBIlFhI3GhgZHR4fD/2gAMAwEAAhEDEQA/AOw1mZw0860qkPVMhdYtVrKCAWJ8Bc/9YyM1RLvNOwH+CLuD68n6/LCfmtXVU+c5hVQSETtHoRnFwgadE2Ht9vS2AlXVZ1PVJljy1EqRSiASQgoskgZwGLE772Nr/wB0jexOFJpSDQSOROQ4tCfauXL4KeaSRIpOyF2RQHfmw253JGLqOdJIEnoKp0RgCq3LKPQqeOeBbCRkPTss9NPpXsGnoWjub2uWsu/7GJHhcYubLKnLMmrY6ugBiM8dSuqQSjZ0XQRyTp5Pj88BD3DdLtleN10KDMVBVKzTE52Dg9xj7+B9D8r4IA45nlvVopkNJmdNJ2cKWaZrlivd0F1YAi4Ivz4etmKhzKjdUFLWNAxWMmNJAyqXuFUXut7giw8sMMyAeU1HlAinJrx5dgiksQAOSfDAtaisC2NQp/zdkL/e38YG9QpJUZJXLPK8o+GkspsFJ0nwHPzwTvNRTkMTDTVcNVAk8D64n3Vhww8x6YmMHThByKh0lT+UONxiYKjhLktHT1nVdbTzrqTslkYIxG4lDDfnkC/r9AbVo37lPEZtLbCJAQD78A/PGo5DQtmcuYOrtNIullLHQRcHdeDwOb4JKoUAKAANgBgJhtxJS5gDnEkoJUtPTQGonijiiUXJkm3HyAP3wuVnUTz/AJMNNGQwsVca9Q9rb/TDL1dmFJl+VM1bTLUpKwjWFuGJBO5ttYAm/O2E7Js3q0oylBkusoAGkW66tuSSLk/PGR1SSaOmY4s/lKZEOt4Yx+keaBJ/gLbRKc0rn/q1LFG0egpIymOQve6gGwuNuD6bYxN0hU5fOZcqqRZYZI1WwRxcMRdh+ohiN9ja3lioSV2aZ1AmloHnkCbSWjGi5a66iGNttx6euDXWFRNl8tHT5PW9lUSOS1MIxK7KOAFNyoJ2+1ucHxGSSQgyCnDlTFjaxTb28u2J+UEr2ropaCepiqBmPwkaxixN5RMBa4ut2TVcX454GKqfqPNM00RnsHgqEnidI4yD3VNyDyO6ynfD1qnjVfiKaRGIGoxjtFv+3f6gYzx00M1YKimppHn0FAxRkRQbXuSLC9ludzsPLB+261HZeDSs6KnEvT1NfUWUANYX5AP2IxMX9OdPw5NlEFEzmeRFGuTcBmsBsL7DbEw8OFpDhGsTExVVTJT08s8raY4kLufIAXOJUpZ64r6DsRldXTSTyzRmRChC9kRsGv53vtY338MK2VVIERUqUZGvJFGCVJ89NxcHb2sDjLmmZS1lW1TKD21Q47vOheAPkLD398fI4oZleNY2arEhIKNpKpYbn05AHieLc45ifqLjPqaPSOP7+Fj4PWdeW+Nw+mRt77eUVq5Y4svNNl8xooYu9F2EYVEbVcklt9+dt/UY95H1EMujZosnp17UBiyzN2jHx1uwJfz8MYGoo4jJNM5ro41BJ7xINt7Dx8yLbbje2Bp1GRIe30bCyBdyoG5v72/nyxDupTlxEdClPWOpOj0txduSSa3r4XRcr6spK6ojp54ZaaWRgqarMrE8AEf8gYY8cz6XpRXdQUqCxjpSZ5PQjZR/qN/2nHTMbXT55J4dcnKN0vImyIO5MN7/AApiYmJh5aKmAnVssi5HVRQxmSSZCtgbd212/wBoPvtg3hT/ABKqzSdNu0UkqVbyrHTdj+ppD4fS/wA7Yq8W0hQWa/T7pKr6PMKepjeWBViuFZ9QIJYagPO+3lbb2xqypu0lnFtMjJbm/BYfe31xfXZDn5paYy09RPGGEksXaq5DBSBsDc2v4X448cD4oammrqaB0qaM9k1mlg0axtsA434+3njlc/Cc06WA1XK5jJxW4eWDG0lgHP7+UXpWHbTxEPfWWJbjvEkWxg6fmy6GKajzWPRDKF0StfZlv4jdTvz74tlghhtJO8jM5s0zPpI8rkWsOBinLoMrqczninrWjpIogxSF1N5CdgLg2Fgb+pGB4MEgl9FEn34+USHJknna2Jl/fgiv94TP0hldJDVyVmXO8sTFw1S5/tN7BBxcKQSTb9R9ThywI6YrcrrMsH9EN6WBzEBoZbMLE/q3PN7+N8F8dbGwMYAF0bW6QG1VKYmJiYupUwkfiP29DNk+exgyQZfVAywkXHesNXva6g+BYYd8Zsxo4q+hnpKhQ0cyFGB9f/XxBFhWY7S4Eq2Jo5YlkjZXRhdWU3DA8EYz5ll9LmNN8PVxB473HgVPgQRuD6jC/wDh3V1RyQZfXFHmoD2IdOCguFHuALYZa4yikmMDBZRG2hj4NbY/XHtiN1V7Ru07rnXU6xZDFIKfNRUSg6Y6d6Yu5Y+BZSB/F8AqVqmWP4iqeVahpRqi7NAmi2xvqve/hbwwOXpHrGlrlqarMMvqWQGyvUSWBPJH5eC9NkfUlZIiGTLooie+YpnDW9CYyP4wqzHjY7UxtImNh4mM7uMFH9U4fhXFDF09MI2bt/i5BUBmvZxYC3kCoXDngN0tk0eSZb8MkCRMzl3YTmYyMbd5mKrv8sGcNAUFV51OJCmJiYmJVV//2Q==">
            <a:hlinkClick r:id="rId3"/>
          </p:cNvPr>
          <p:cNvSpPr>
            <a:spLocks noChangeAspect="1" noChangeArrowheads="1"/>
          </p:cNvSpPr>
          <p:nvPr/>
        </p:nvSpPr>
        <p:spPr bwMode="auto">
          <a:xfrm>
            <a:off x="155575" y="-350838"/>
            <a:ext cx="647700" cy="74295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8196" name="AutoShape 4" descr="data:image/jpg;base64,/9j/4AAQSkZJRgABAQAAAQABAAD/2wBDAAkGBwgHBgkIBwgKCgkLDRYPDQwMDRsUFRAWIB0iIiAdHx8kKDQsJCYxJx8fLT0tMTU3Ojo6Iys/RD84QzQ5Ojf/2wBDAQoKCg0MDRoPDxo3JR8lNzc3Nzc3Nzc3Nzc3Nzc3Nzc3Nzc3Nzc3Nzc3Nzc3Nzc3Nzc3Nzc3Nzc3Nzc3Nzc3Nzf/wAARCABOAEQDASIAAhEBAxEB/8QAGwAAAgMBAQEAAAAAAAAAAAAABQYAAwQHAgH/xAA3EAACAQIFAQYEBQEJAAAAAAABAgMEEQAFEiExBhMiQVFhcRSBkbEHIzKCoRUzQlJikqLB0fD/xAAaAQACAwEBAAAAAAAAAAAAAAADBAECBQYA/8QAKhEAAQQBAwMDAwUAAAAAAAAAAQACAxEEEiExBRNBIlFhI3GhgZHR4fD/2gAMAwEAAhEDEQA/AOw1mZw0860qkPVMhdYtVrKCAWJ8Bc/9YyM1RLvNOwH+CLuD68n6/LCfmtXVU+c5hVQSETtHoRnFwgadE2Ht9vS2AlXVZ1PVJljy1EqRSiASQgoskgZwGLE772Nr/wB0jexOFJpSDQSOROQ4tCfauXL4KeaSRIpOyF2RQHfmw253JGLqOdJIEnoKp0RgCq3LKPQqeOeBbCRkPTss9NPpXsGnoWjub2uWsu/7GJHhcYubLKnLMmrY6ugBiM8dSuqQSjZ0XQRyTp5Pj88BD3DdLtleN10KDMVBVKzTE52Dg9xj7+B9D8r4IA45nlvVopkNJmdNJ2cKWaZrlivd0F1YAi4Ivz4etmKhzKjdUFLWNAxWMmNJAyqXuFUXut7giw8sMMyAeU1HlAinJrx5dgiksQAOSfDAtaisC2NQp/zdkL/e38YG9QpJUZJXLPK8o+GkspsFJ0nwHPzwTvNRTkMTDTVcNVAk8D64n3Vhww8x6YmMHThByKh0lT+UONxiYKjhLktHT1nVdbTzrqTslkYIxG4lDDfnkC/r9AbVo37lPEZtLbCJAQD78A/PGo5DQtmcuYOrtNIullLHQRcHdeDwOb4JKoUAKAANgBgJhtxJS5gDnEkoJUtPTQGonijiiUXJkm3HyAP3wuVnUTz/AJMNNGQwsVca9Q9rb/TDL1dmFJl+VM1bTLUpKwjWFuGJBO5ttYAm/O2E7Js3q0oylBkusoAGkW66tuSSLk/PGR1SSaOmY4s/lKZEOt4Yx+keaBJ/gLbRKc0rn/q1LFG0egpIymOQve6gGwuNuD6bYxN0hU5fOZcqqRZYZI1WwRxcMRdh+ohiN9ja3lioSV2aZ1AmloHnkCbSWjGi5a66iGNttx6euDXWFRNl8tHT5PW9lUSOS1MIxK7KOAFNyoJ2+1ucHxGSSQgyCnDlTFjaxTb28u2J+UEr2ropaCepiqBmPwkaxixN5RMBa4ut2TVcX454GKqfqPNM00RnsHgqEnidI4yD3VNyDyO6ynfD1qnjVfiKaRGIGoxjtFv+3f6gYzx00M1YKimppHn0FAxRkRQbXuSLC9ludzsPLB+261HZeDSs6KnEvT1NfUWUANYX5AP2IxMX9OdPw5NlEFEzmeRFGuTcBmsBsL7DbEw8OFpDhGsTExVVTJT08s8raY4kLufIAXOJUpZ64r6DsRldXTSTyzRmRChC9kRsGv53vtY338MK2VVIERUqUZGvJFGCVJ89NxcHb2sDjLmmZS1lW1TKD21Q47vOheAPkLD398fI4oZleNY2arEhIKNpKpYbn05AHieLc45ifqLjPqaPSOP7+Fj4PWdeW+Nw+mRt77eUVq5Y4svNNl8xooYu9F2EYVEbVcklt9+dt/UY95H1EMujZosnp17UBiyzN2jHx1uwJfz8MYGoo4jJNM5ro41BJ7xINt7Dx8yLbbje2Bp1GRIe30bCyBdyoG5v72/nyxDupTlxEdClPWOpOj0txduSSa3r4XRcr6spK6ojp54ZaaWRgqarMrE8AEf8gYY8cz6XpRXdQUqCxjpSZ5PQjZR/qN/2nHTMbXT55J4dcnKN0vImyIO5MN7/AApiYmJh5aKmAnVssi5HVRQxmSSZCtgbd212/wBoPvtg3hT/ABKqzSdNu0UkqVbyrHTdj+ppD4fS/wA7Yq8W0hQWa/T7pKr6PMKepjeWBViuFZ9QIJYagPO+3lbb2xqypu0lnFtMjJbm/BYfe31xfXZDn5paYy09RPGGEksXaq5DBSBsDc2v4X448cD4oammrqaB0qaM9k1mlg0axtsA434+3njlc/Cc06WA1XK5jJxW4eWDG0lgHP7+UXpWHbTxEPfWWJbjvEkWxg6fmy6GKajzWPRDKF0StfZlv4jdTvz74tlghhtJO8jM5s0zPpI8rkWsOBinLoMrqczninrWjpIogxSF1N5CdgLg2Fgb+pGB4MEgl9FEn34+USHJknna2Jl/fgiv94TP0hldJDVyVmXO8sTFw1S5/tN7BBxcKQSTb9R9ThywI6YrcrrMsH9EN6WBzEBoZbMLE/q3PN7+N8F8dbGwMYAF0bW6QG1VKYmJiYupUwkfiP29DNk+exgyQZfVAywkXHesNXva6g+BYYd8Zsxo4q+hnpKhQ0cyFGB9f/XxBFhWY7S4Eq2Jo5YlkjZXRhdWU3DA8EYz5ll9LmNN8PVxB473HgVPgQRuD6jC/wDh3V1RyQZfXFHmoD2IdOCguFHuALYZa4yikmMDBZRG2hj4NbY/XHtiN1V7Ru07rnXU6xZDFIKfNRUSg6Y6d6Yu5Y+BZSB/F8AqVqmWP4iqeVahpRqi7NAmi2xvqve/hbwwOXpHrGlrlqarMMvqWQGyvUSWBPJH5eC9NkfUlZIiGTLooie+YpnDW9CYyP4wqzHjY7UxtImNh4mM7uMFH9U4fhXFDF09MI2bt/i5BUBmvZxYC3kCoXDngN0tk0eSZb8MkCRMzl3YTmYyMbd5mKrv8sGcNAUFV51OJCmJiYmJVV//2Q==">
            <a:hlinkClick r:id="rId3"/>
          </p:cNvPr>
          <p:cNvSpPr>
            <a:spLocks noGrp="1" noChangeAspect="1" noChangeArrowheads="1"/>
          </p:cNvSpPr>
          <p:nvPr>
            <p:ph type="dt" sz="half" idx="10"/>
          </p:nvPr>
        </p:nvSpPr>
        <p:spPr bwMode="auto">
          <a:xfrm>
            <a:off x="-16476" y="6400800"/>
            <a:ext cx="1769076" cy="457200"/>
          </a:xfrm>
          <a:prstGeom prst="rect">
            <a:avLst/>
          </a:prstGeom>
          <a:noFill/>
        </p:spPr>
        <p:txBody>
          <a:bodyPr vert="horz" wrap="square" lIns="91440" tIns="45720" rIns="91440" bIns="45720" numCol="1" anchor="t" anchorCtr="0" compatLnSpc="1">
            <a:prstTxWarp prst="textNoShape">
              <a:avLst/>
            </a:prstTxWarp>
          </a:bodyPr>
          <a:lstStyle/>
          <a:p>
            <a:r>
              <a:rPr lang="en-US" b="1" dirty="0"/>
              <a:t>UPDATED            1/ 2013    </a:t>
            </a:r>
          </a:p>
        </p:txBody>
      </p:sp>
      <p:sp>
        <p:nvSpPr>
          <p:cNvPr id="8198" name="AutoShape 6" descr="data:image/jpg;base64,/9j/4AAQSkZJRgABAQAAAQABAAD/2wBDAAkGBwgHBgkIBwgKCgkLDRYPDQwMDRsUFRAWIB0iIiAdHx8kKDQsJCYxJx8fLT0tMTU3Ojo6Iys/RD84QzQ5Ojf/2wBDAQoKCg0MDRoPDxo3JR8lNzc3Nzc3Nzc3Nzc3Nzc3Nzc3Nzc3Nzc3Nzc3Nzc3Nzc3Nzc3Nzc3Nzc3Nzc3Nzc3Nzf/wAARCABOAEQDASIAAhEBAxEB/8QAGwAAAgMBAQEAAAAAAAAAAAAABQYAAwQHAgH/xAA3EAACAQIFAQYEBQEJAAAAAAABAgMEEQAFEiExBhMiQVFhcRSBkbEHIzKCoRUzQlJikqLB0fD/xAAaAQACAwEBAAAAAAAAAAAAAAADBAECBQYA/8QAKhEAAQQBAwMDAwUAAAAAAAAAAQACAxEEEiExBRNBIlFhI3GhgZHR4fD/2gAMAwEAAhEDEQA/AOw1mZw0860qkPVMhdYtVrKCAWJ8Bc/9YyM1RLvNOwH+CLuD68n6/LCfmtXVU+c5hVQSETtHoRnFwgadE2Ht9vS2AlXVZ1PVJljy1EqRSiASQgoskgZwGLE772Nr/wB0jexOFJpSDQSOROQ4tCfauXL4KeaSRIpOyF2RQHfmw253JGLqOdJIEnoKp0RgCq3LKPQqeOeBbCRkPTss9NPpXsGnoWjub2uWsu/7GJHhcYubLKnLMmrY6ugBiM8dSuqQSjZ0XQRyTp5Pj88BD3DdLtleN10KDMVBVKzTE52Dg9xj7+B9D8r4IA45nlvVopkNJmdNJ2cKWaZrlivd0F1YAi4Ivz4etmKhzKjdUFLWNAxWMmNJAyqXuFUXut7giw8sMMyAeU1HlAinJrx5dgiksQAOSfDAtaisC2NQp/zdkL/e38YG9QpJUZJXLPK8o+GkspsFJ0nwHPzwTvNRTkMTDTVcNVAk8D64n3Vhww8x6YmMHThByKh0lT+UONxiYKjhLktHT1nVdbTzrqTslkYIxG4lDDfnkC/r9AbVo37lPEZtLbCJAQD78A/PGo5DQtmcuYOrtNIullLHQRcHdeDwOb4JKoUAKAANgBgJhtxJS5gDnEkoJUtPTQGonijiiUXJkm3HyAP3wuVnUTz/AJMNNGQwsVca9Q9rb/TDL1dmFJl+VM1bTLUpKwjWFuGJBO5ttYAm/O2E7Js3q0oylBkusoAGkW66tuSSLk/PGR1SSaOmY4s/lKZEOt4Yx+keaBJ/gLbRKc0rn/q1LFG0egpIymOQve6gGwuNuD6bYxN0hU5fOZcqqRZYZI1WwRxcMRdh+ohiN9ja3lioSV2aZ1AmloHnkCbSWjGi5a66iGNttx6euDXWFRNl8tHT5PW9lUSOS1MIxK7KOAFNyoJ2+1ucHxGSSQgyCnDlTFjaxTb28u2J+UEr2ropaCepiqBmPwkaxixN5RMBa4ut2TVcX454GKqfqPNM00RnsHgqEnidI4yD3VNyDyO6ynfD1qnjVfiKaRGIGoxjtFv+3f6gYzx00M1YKimppHn0FAxRkRQbXuSLC9ludzsPLB+261HZeDSs6KnEvT1NfUWUANYX5AP2IxMX9OdPw5NlEFEzmeRFGuTcBmsBsL7DbEw8OFpDhGsTExVVTJT08s8raY4kLufIAXOJUpZ64r6DsRldXTSTyzRmRChC9kRsGv53vtY338MK2VVIERUqUZGvJFGCVJ89NxcHb2sDjLmmZS1lW1TKD21Q47vOheAPkLD398fI4oZleNY2arEhIKNpKpYbn05AHieLc45ifqLjPqaPSOP7+Fj4PWdeW+Nw+mRt77eUVq5Y4svNNl8xooYu9F2EYVEbVcklt9+dt/UY95H1EMujZosnp17UBiyzN2jHx1uwJfz8MYGoo4jJNM5ro41BJ7xINt7Dx8yLbbje2Bp1GRIe30bCyBdyoG5v72/nyxDupTlxEdClPWOpOj0txduSSa3r4XRcr6spK6ojp54ZaaWRgqarMrE8AEf8gYY8cz6XpRXdQUqCxjpSZ5PQjZR/qN/2nHTMbXT55J4dcnKN0vImyIO5MN7/AApiYmJh5aKmAnVssi5HVRQxmSSZCtgbd212/wBoPvtg3hT/ABKqzSdNu0UkqVbyrHTdj+ppD4fS/wA7Yq8W0hQWa/T7pKr6PMKepjeWBViuFZ9QIJYagPO+3lbb2xqypu0lnFtMjJbm/BYfe31xfXZDn5paYy09RPGGEksXaq5DBSBsDc2v4X448cD4oammrqaB0qaM9k1mlg0axtsA434+3njlc/Cc06WA1XK5jJxW4eWDG0lgHP7+UXpWHbTxEPfWWJbjvEkWxg6fmy6GKajzWPRDKF0StfZlv4jdTvz74tlghhtJO8jM5s0zPpI8rkWsOBinLoMrqczninrWjpIogxSF1N5CdgLg2Fgb+pGB4MEgl9FEn34+USHJknna2Jl/fgiv94TP0hldJDVyVmXO8sTFw1S5/tN7BBxcKQSTb9R9ThywI6YrcrrMsH9EN6WBzEBoZbMLE/q3PN7+N8F8dbGwMYAF0bW6QG1VKYmJiYupUwkfiP29DNk+exgyQZfVAywkXHesNXva6g+BYYd8Zsxo4q+hnpKhQ0cyFGB9f/XxBFhWY7S4Eq2Jo5YlkjZXRhdWU3DA8EYz5ll9LmNN8PVxB473HgVPgQRuD6jC/wDh3V1RyQZfXFHmoD2IdOCguFHuALYZa4yikmMDBZRG2hj4NbY/XHtiN1V7Ru07rnXU6xZDFIKfNRUSg6Y6d6Yu5Y+BZSB/F8AqVqmWP4iqeVahpRqi7NAmi2xvqve/hbwwOXpHrGlrlqarMMvqWQGyvUSWBPJH5eC9NkfUlZIiGTLooie+YpnDW9CYyP4wqzHjY7UxtImNh4mM7uMFH9U4fhXFDF09MI2bt/i5BUBmvZxYC3kCoXDngN0tk0eSZb8MkCRMzl3YTmYyMbd5mKrv8sGcNAUFV51OJCmJiYmJVV//2Q==">
            <a:hlinkClick r:id="rId3"/>
          </p:cNvPr>
          <p:cNvSpPr>
            <a:spLocks noChangeAspect="1" noChangeArrowheads="1"/>
          </p:cNvSpPr>
          <p:nvPr/>
        </p:nvSpPr>
        <p:spPr bwMode="auto">
          <a:xfrm>
            <a:off x="155575" y="-350838"/>
            <a:ext cx="647700" cy="74295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8200" name="AutoShape 8" descr="data:image/jpg;base64,/9j/4AAQSkZJRgABAQAAAQABAAD/2wBDAAkGBwgHBgkIBwgKCgkLDRYPDQwMDRsUFRAWIB0iIiAdHx8kKDQsJCYxJx8fLT0tMTU3Ojo6Iys/RD84QzQ5Ojf/2wBDAQoKCg0MDRoPDxo3JR8lNzc3Nzc3Nzc3Nzc3Nzc3Nzc3Nzc3Nzc3Nzc3Nzc3Nzc3Nzc3Nzc3Nzc3Nzc3Nzc3Nzf/wAARCABOAEQDASIAAhEBAxEB/8QAGwAAAgMBAQEAAAAAAAAAAAAABQYAAwQHAgH/xAA3EAACAQIFAQYEBQEJAAAAAAABAgMEEQAFEiExBhMiQVFhcRSBkbEHIzKCoRUzQlJikqLB0fD/xAAaAQACAwEBAAAAAAAAAAAAAAADBAECBQYA/8QAKhEAAQQBAwMDAwUAAAAAAAAAAQACAxEEEiExBRNBIlFhI3GhgZHR4fD/2gAMAwEAAhEDEQA/AOw1mZw0860qkPVMhdYtVrKCAWJ8Bc/9YyM1RLvNOwH+CLuD68n6/LCfmtXVU+c5hVQSETtHoRnFwgadE2Ht9vS2AlXVZ1PVJljy1EqRSiASQgoskgZwGLE772Nr/wB0jexOFJpSDQSOROQ4tCfauXL4KeaSRIpOyF2RQHfmw253JGLqOdJIEnoKp0RgCq3LKPQqeOeBbCRkPTss9NPpXsGnoWjub2uWsu/7GJHhcYubLKnLMmrY6ugBiM8dSuqQSjZ0XQRyTp5Pj88BD3DdLtleN10KDMVBVKzTE52Dg9xj7+B9D8r4IA45nlvVopkNJmdNJ2cKWaZrlivd0F1YAi4Ivz4etmKhzKjdUFLWNAxWMmNJAyqXuFUXut7giw8sMMyAeU1HlAinJrx5dgiksQAOSfDAtaisC2NQp/zdkL/e38YG9QpJUZJXLPK8o+GkspsFJ0nwHPzwTvNRTkMTDTVcNVAk8D64n3Vhww8x6YmMHThByKh0lT+UONxiYKjhLktHT1nVdbTzrqTslkYIxG4lDDfnkC/r9AbVo37lPEZtLbCJAQD78A/PGo5DQtmcuYOrtNIullLHQRcHdeDwOb4JKoUAKAANgBgJhtxJS5gDnEkoJUtPTQGonijiiUXJkm3HyAP3wuVnUTz/AJMNNGQwsVca9Q9rb/TDL1dmFJl+VM1bTLUpKwjWFuGJBO5ttYAm/O2E7Js3q0oylBkusoAGkW66tuSSLk/PGR1SSaOmY4s/lKZEOt4Yx+keaBJ/gLbRKc0rn/q1LFG0egpIymOQve6gGwuNuD6bYxN0hU5fOZcqqRZYZI1WwRxcMRdh+ohiN9ja3lioSV2aZ1AmloHnkCbSWjGi5a66iGNttx6euDXWFRNl8tHT5PW9lUSOS1MIxK7KOAFNyoJ2+1ucHxGSSQgyCnDlTFjaxTb28u2J+UEr2ropaCepiqBmPwkaxixN5RMBa4ut2TVcX454GKqfqPNM00RnsHgqEnidI4yD3VNyDyO6ynfD1qnjVfiKaRGIGoxjtFv+3f6gYzx00M1YKimppHn0FAxRkRQbXuSLC9ludzsPLB+261HZeDSs6KnEvT1NfUWUANYX5AP2IxMX9OdPw5NlEFEzmeRFGuTcBmsBsL7DbEw8OFpDhGsTExVVTJT08s8raY4kLufIAXOJUpZ64r6DsRldXTSTyzRmRChC9kRsGv53vtY338MK2VVIERUqUZGvJFGCVJ89NxcHb2sDjLmmZS1lW1TKD21Q47vOheAPkLD398fI4oZleNY2arEhIKNpKpYbn05AHieLc45ifqLjPqaPSOP7+Fj4PWdeW+Nw+mRt77eUVq5Y4svNNl8xooYu9F2EYVEbVcklt9+dt/UY95H1EMujZosnp17UBiyzN2jHx1uwJfz8MYGoo4jJNM5ro41BJ7xINt7Dx8yLbbje2Bp1GRIe30bCyBdyoG5v72/nyxDupTlxEdClPWOpOj0txduSSa3r4XRcr6spK6ojp54ZaaWRgqarMrE8AEf8gYY8cz6XpRXdQUqCxjpSZ5PQjZR/qN/2nHTMbXT55J4dcnKN0vImyIO5MN7/AApiYmJh5aKmAnVssi5HVRQxmSSZCtgbd212/wBoPvtg3hT/ABKqzSdNu0UkqVbyrHTdj+ppD4fS/wA7Yq8W0hQWa/T7pKr6PMKepjeWBViuFZ9QIJYagPO+3lbb2xqypu0lnFtMjJbm/BYfe31xfXZDn5paYy09RPGGEksXaq5DBSBsDc2v4X448cD4oammrqaB0qaM9k1mlg0axtsA434+3njlc/Cc06WA1XK5jJxW4eWDG0lgHP7+UXpWHbTxEPfWWJbjvEkWxg6fmy6GKajzWPRDKF0StfZlv4jdTvz74tlghhtJO8jM5s0zPpI8rkWsOBinLoMrqczninrWjpIogxSF1N5CdgLg2Fgb+pGB4MEgl9FEn34+USHJknna2Jl/fgiv94TP0hldJDVyVmXO8sTFw1S5/tN7BBxcKQSTb9R9ThywI6YrcrrMsH9EN6WBzEBoZbMLE/q3PN7+N8F8dbGwMYAF0bW6QG1VKYmJiYupUwkfiP29DNk+exgyQZfVAywkXHesNXva6g+BYYd8Zsxo4q+hnpKhQ0cyFGB9f/XxBFhWY7S4Eq2Jo5YlkjZXRhdWU3DA8EYz5ll9LmNN8PVxB473HgVPgQRuD6jC/wDh3V1RyQZfXFHmoD2IdOCguFHuALYZa4yikmMDBZRG2hj4NbY/XHtiN1V7Ru07rnXU6xZDFIKfNRUSg6Y6d6Yu5Y+BZSB/F8AqVqmWP4iqeVahpRqi7NAmi2xvqve/hbwwOXpHrGlrlqarMMvqWQGyvUSWBPJH5eC9NkfUlZIiGTLooie+YpnDW9CYyP4wqzHjY7UxtImNh4mM7uMFH9U4fhXFDF09MI2bt/i5BUBmvZxYC3kCoXDngN0tk0eSZb8MkCRMzl3YTmYyMbd5mKrv8sGcNAUFV51OJCmJiYmJVV//2Q==">
            <a:hlinkClick r:id="rId3"/>
          </p:cNvPr>
          <p:cNvSpPr>
            <a:spLocks noChangeAspect="1" noChangeArrowheads="1"/>
          </p:cNvSpPr>
          <p:nvPr/>
        </p:nvSpPr>
        <p:spPr bwMode="auto">
          <a:xfrm>
            <a:off x="155575" y="-350838"/>
            <a:ext cx="647700" cy="74295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657771811"/>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438400" y="340765"/>
            <a:ext cx="4495800" cy="707886"/>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4000" u="sng" dirty="0">
                <a:solidFill>
                  <a:schemeClr val="accent2">
                    <a:lumMod val="50000"/>
                  </a:schemeClr>
                </a:solidFill>
              </a:rPr>
              <a:t>What is Real Time?</a:t>
            </a:r>
          </a:p>
        </p:txBody>
      </p:sp>
      <p:sp>
        <p:nvSpPr>
          <p:cNvPr id="28" name="TextBox 27"/>
          <p:cNvSpPr txBox="1"/>
          <p:nvPr/>
        </p:nvSpPr>
        <p:spPr>
          <a:xfrm>
            <a:off x="381000" y="1371600"/>
            <a:ext cx="8382000" cy="830997"/>
          </a:xfrm>
          <a:prstGeom prst="rect">
            <a:avLst/>
          </a:prstGeom>
          <a:noFill/>
        </p:spPr>
        <p:txBody>
          <a:bodyPr wrap="square" rtlCol="0">
            <a:spAutoFit/>
          </a:bodyPr>
          <a:lstStyle/>
          <a:p>
            <a:r>
              <a:rPr lang="en-US" sz="2400" dirty="0"/>
              <a:t>Real Time reports refresh at specified rates of 15-45 seconds . Certain tally’s (ACD calls/ ABN calls) reset at 30 minute intervals.</a:t>
            </a:r>
          </a:p>
        </p:txBody>
      </p:sp>
      <p:sp>
        <p:nvSpPr>
          <p:cNvPr id="12" name="TextBox 11"/>
          <p:cNvSpPr txBox="1"/>
          <p:nvPr/>
        </p:nvSpPr>
        <p:spPr>
          <a:xfrm>
            <a:off x="444347" y="2362200"/>
            <a:ext cx="8382000" cy="3785652"/>
          </a:xfrm>
          <a:prstGeom prst="rect">
            <a:avLst/>
          </a:prstGeom>
          <a:noFill/>
        </p:spPr>
        <p:txBody>
          <a:bodyPr wrap="square" rtlCol="0">
            <a:spAutoFit/>
          </a:bodyPr>
          <a:lstStyle/>
          <a:p>
            <a:r>
              <a:rPr lang="en-US" sz="2400" dirty="0"/>
              <a:t>Typical stats you would see are:</a:t>
            </a:r>
          </a:p>
          <a:p>
            <a:pPr marL="342900" indent="-342900">
              <a:buFont typeface="Wingdings" pitchFamily="2" charset="2"/>
              <a:buChar char="Ø"/>
            </a:pPr>
            <a:r>
              <a:rPr lang="en-US" sz="2400" dirty="0"/>
              <a:t>Calls currently in queue</a:t>
            </a:r>
          </a:p>
          <a:p>
            <a:pPr marL="342900" indent="-342900">
              <a:buFont typeface="Wingdings" pitchFamily="2" charset="2"/>
              <a:buChar char="Ø"/>
            </a:pPr>
            <a:r>
              <a:rPr lang="en-US" sz="2400" dirty="0"/>
              <a:t>The time the oldest caller has been waiting in queue</a:t>
            </a:r>
          </a:p>
          <a:p>
            <a:pPr marL="342900" indent="-342900">
              <a:buFont typeface="Wingdings" pitchFamily="2" charset="2"/>
              <a:buChar char="Ø"/>
            </a:pPr>
            <a:r>
              <a:rPr lang="en-US" sz="2400" dirty="0"/>
              <a:t>Agent states; Avail, ACDIN, AUX, AUXIN, AUXOUT, and Other</a:t>
            </a:r>
          </a:p>
          <a:p>
            <a:pPr marL="342900" indent="-342900">
              <a:buFont typeface="Wingdings" pitchFamily="2" charset="2"/>
              <a:buChar char="Ø"/>
            </a:pPr>
            <a:endParaRPr lang="en-US" sz="2400" dirty="0"/>
          </a:p>
          <a:p>
            <a:r>
              <a:rPr lang="en-US" sz="2400" dirty="0"/>
              <a:t>Stats that are updated at 30 minute intervals are:</a:t>
            </a:r>
          </a:p>
          <a:p>
            <a:pPr marL="342900" indent="-342900">
              <a:buFont typeface="Wingdings" pitchFamily="2" charset="2"/>
              <a:buChar char="Ø"/>
            </a:pPr>
            <a:r>
              <a:rPr lang="en-US" sz="2400" dirty="0"/>
              <a:t>How many callers </a:t>
            </a:r>
          </a:p>
          <a:p>
            <a:pPr marL="342900" indent="-342900">
              <a:buFont typeface="Wingdings" pitchFamily="2" charset="2"/>
              <a:buChar char="Ø"/>
            </a:pPr>
            <a:r>
              <a:rPr lang="en-US" sz="2400" dirty="0"/>
              <a:t>How many abandoned</a:t>
            </a:r>
          </a:p>
          <a:p>
            <a:pPr marL="342900" indent="-342900">
              <a:buFont typeface="Wingdings" pitchFamily="2" charset="2"/>
              <a:buChar char="Ø"/>
            </a:pPr>
            <a:r>
              <a:rPr lang="en-US" sz="2400" dirty="0"/>
              <a:t>Average speed of answer</a:t>
            </a:r>
          </a:p>
          <a:p>
            <a:pPr marL="342900" indent="-342900">
              <a:buFont typeface="Wingdings" pitchFamily="2" charset="2"/>
              <a:buChar char="Ø"/>
            </a:pPr>
            <a:r>
              <a:rPr lang="en-US" sz="2400" dirty="0"/>
              <a:t>% within service level</a:t>
            </a:r>
          </a:p>
        </p:txBody>
      </p:sp>
      <p:sp>
        <p:nvSpPr>
          <p:cNvPr id="2" name="TextBox 1"/>
          <p:cNvSpPr txBox="1"/>
          <p:nvPr/>
        </p:nvSpPr>
        <p:spPr>
          <a:xfrm>
            <a:off x="4465297" y="6342044"/>
            <a:ext cx="449162" cy="369332"/>
          </a:xfrm>
          <a:prstGeom prst="rect">
            <a:avLst/>
          </a:prstGeom>
          <a:noFill/>
        </p:spPr>
        <p:txBody>
          <a:bodyPr wrap="none" rtlCol="0">
            <a:spAutoFit/>
          </a:bodyPr>
          <a:lstStyle/>
          <a:p>
            <a:r>
              <a:rPr lang="en-US" dirty="0"/>
              <a:t>18.</a:t>
            </a:r>
          </a:p>
        </p:txBody>
      </p:sp>
    </p:spTree>
    <p:extLst>
      <p:ext uri="{BB962C8B-B14F-4D97-AF65-F5344CB8AC3E}">
        <p14:creationId xmlns:p14="http://schemas.microsoft.com/office/powerpoint/2010/main" val="6245848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fade">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fade">
                                      <p:cBhvr>
                                        <p:cTn id="17" dur="1000"/>
                                        <p:tgtEl>
                                          <p:spTgt spid="12">
                                            <p:txEl>
                                              <p:pRg st="1" end="1"/>
                                            </p:txEl>
                                          </p:spTgt>
                                        </p:tgtEl>
                                      </p:cBhvr>
                                    </p:animEffect>
                                    <p:anim calcmode="lin" valueType="num">
                                      <p:cBhvr>
                                        <p:cTn id="18"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2">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fade">
                                      <p:cBhvr>
                                        <p:cTn id="22" dur="1000"/>
                                        <p:tgtEl>
                                          <p:spTgt spid="12">
                                            <p:txEl>
                                              <p:pRg st="2" end="2"/>
                                            </p:txEl>
                                          </p:spTgt>
                                        </p:tgtEl>
                                      </p:cBhvr>
                                    </p:animEffect>
                                    <p:anim calcmode="lin" valueType="num">
                                      <p:cBhvr>
                                        <p:cTn id="23"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12">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animEffect transition="in" filter="fade">
                                      <p:cBhvr>
                                        <p:cTn id="27" dur="1000"/>
                                        <p:tgtEl>
                                          <p:spTgt spid="12">
                                            <p:txEl>
                                              <p:pRg st="3" end="3"/>
                                            </p:txEl>
                                          </p:spTgt>
                                        </p:tgtEl>
                                      </p:cBhvr>
                                    </p:animEffect>
                                    <p:anim calcmode="lin" valueType="num">
                                      <p:cBhvr>
                                        <p:cTn id="28"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2">
                                            <p:txEl>
                                              <p:pRg st="5" end="5"/>
                                            </p:txEl>
                                          </p:spTgt>
                                        </p:tgtEl>
                                        <p:attrNameLst>
                                          <p:attrName>style.visibility</p:attrName>
                                        </p:attrNameLst>
                                      </p:cBhvr>
                                      <p:to>
                                        <p:strVal val="visible"/>
                                      </p:to>
                                    </p:set>
                                    <p:animEffect transition="in" filter="fade">
                                      <p:cBhvr>
                                        <p:cTn id="34" dur="500"/>
                                        <p:tgtEl>
                                          <p:spTgt spid="12">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12">
                                            <p:txEl>
                                              <p:pRg st="6" end="6"/>
                                            </p:txEl>
                                          </p:spTgt>
                                        </p:tgtEl>
                                        <p:attrNameLst>
                                          <p:attrName>style.visibility</p:attrName>
                                        </p:attrNameLst>
                                      </p:cBhvr>
                                      <p:to>
                                        <p:strVal val="visible"/>
                                      </p:to>
                                    </p:set>
                                    <p:animEffect transition="in" filter="fade">
                                      <p:cBhvr>
                                        <p:cTn id="39" dur="1000"/>
                                        <p:tgtEl>
                                          <p:spTgt spid="12">
                                            <p:txEl>
                                              <p:pRg st="6" end="6"/>
                                            </p:txEl>
                                          </p:spTgt>
                                        </p:tgtEl>
                                      </p:cBhvr>
                                    </p:animEffect>
                                    <p:anim calcmode="lin" valueType="num">
                                      <p:cBhvr>
                                        <p:cTn id="40"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12">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12">
                                            <p:txEl>
                                              <p:pRg st="7" end="7"/>
                                            </p:txEl>
                                          </p:spTgt>
                                        </p:tgtEl>
                                        <p:attrNameLst>
                                          <p:attrName>style.visibility</p:attrName>
                                        </p:attrNameLst>
                                      </p:cBhvr>
                                      <p:to>
                                        <p:strVal val="visible"/>
                                      </p:to>
                                    </p:set>
                                    <p:animEffect transition="in" filter="fade">
                                      <p:cBhvr>
                                        <p:cTn id="44" dur="1000"/>
                                        <p:tgtEl>
                                          <p:spTgt spid="12">
                                            <p:txEl>
                                              <p:pRg st="7" end="7"/>
                                            </p:txEl>
                                          </p:spTgt>
                                        </p:tgtEl>
                                      </p:cBhvr>
                                    </p:animEffect>
                                    <p:anim calcmode="lin" valueType="num">
                                      <p:cBhvr>
                                        <p:cTn id="45" dur="1000" fill="hold"/>
                                        <p:tgtEl>
                                          <p:spTgt spid="12">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12">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12">
                                            <p:txEl>
                                              <p:pRg st="8" end="8"/>
                                            </p:txEl>
                                          </p:spTgt>
                                        </p:tgtEl>
                                        <p:attrNameLst>
                                          <p:attrName>style.visibility</p:attrName>
                                        </p:attrNameLst>
                                      </p:cBhvr>
                                      <p:to>
                                        <p:strVal val="visible"/>
                                      </p:to>
                                    </p:set>
                                    <p:animEffect transition="in" filter="fade">
                                      <p:cBhvr>
                                        <p:cTn id="49" dur="1000"/>
                                        <p:tgtEl>
                                          <p:spTgt spid="12">
                                            <p:txEl>
                                              <p:pRg st="8" end="8"/>
                                            </p:txEl>
                                          </p:spTgt>
                                        </p:tgtEl>
                                      </p:cBhvr>
                                    </p:animEffect>
                                    <p:anim calcmode="lin" valueType="num">
                                      <p:cBhvr>
                                        <p:cTn id="50" dur="1000" fill="hold"/>
                                        <p:tgtEl>
                                          <p:spTgt spid="12">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12">
                                            <p:txEl>
                                              <p:pRg st="8" end="8"/>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12">
                                            <p:txEl>
                                              <p:pRg st="9" end="9"/>
                                            </p:txEl>
                                          </p:spTgt>
                                        </p:tgtEl>
                                        <p:attrNameLst>
                                          <p:attrName>style.visibility</p:attrName>
                                        </p:attrNameLst>
                                      </p:cBhvr>
                                      <p:to>
                                        <p:strVal val="visible"/>
                                      </p:to>
                                    </p:set>
                                    <p:animEffect transition="in" filter="fade">
                                      <p:cBhvr>
                                        <p:cTn id="54" dur="1000"/>
                                        <p:tgtEl>
                                          <p:spTgt spid="12">
                                            <p:txEl>
                                              <p:pRg st="9" end="9"/>
                                            </p:txEl>
                                          </p:spTgt>
                                        </p:tgtEl>
                                      </p:cBhvr>
                                    </p:animEffect>
                                    <p:anim calcmode="lin" valueType="num">
                                      <p:cBhvr>
                                        <p:cTn id="55" dur="1000" fill="hold"/>
                                        <p:tgtEl>
                                          <p:spTgt spid="12">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1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667000" y="533399"/>
            <a:ext cx="5334000" cy="1323439"/>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4000" u="sng" dirty="0">
                <a:solidFill>
                  <a:schemeClr val="accent2">
                    <a:lumMod val="50000"/>
                  </a:schemeClr>
                </a:solidFill>
              </a:rPr>
              <a:t>Columns on Real Time Reports</a:t>
            </a:r>
          </a:p>
        </p:txBody>
      </p:sp>
      <p:sp>
        <p:nvSpPr>
          <p:cNvPr id="15" name="TextBox 14"/>
          <p:cNvSpPr txBox="1"/>
          <p:nvPr/>
        </p:nvSpPr>
        <p:spPr>
          <a:xfrm>
            <a:off x="278027" y="2057400"/>
            <a:ext cx="8534400" cy="4801314"/>
          </a:xfrm>
          <a:prstGeom prst="rect">
            <a:avLst/>
          </a:prstGeom>
          <a:noFill/>
        </p:spPr>
        <p:txBody>
          <a:bodyPr wrap="square" rtlCol="0">
            <a:spAutoFit/>
          </a:bodyPr>
          <a:lstStyle/>
          <a:p>
            <a:pPr>
              <a:buFont typeface="Wingdings" pitchFamily="2" charset="2"/>
              <a:buChar char="Ø"/>
            </a:pPr>
            <a:r>
              <a:rPr lang="en-US" sz="2400" b="1" dirty="0">
                <a:solidFill>
                  <a:schemeClr val="accent3">
                    <a:lumMod val="50000"/>
                  </a:schemeClr>
                </a:solidFill>
              </a:rPr>
              <a:t>Login ID-  </a:t>
            </a:r>
            <a:r>
              <a:rPr lang="en-US" sz="2400" dirty="0"/>
              <a:t>The five digit number or name assigned to the specified agent </a:t>
            </a:r>
          </a:p>
          <a:p>
            <a:pPr>
              <a:buFont typeface="Wingdings" pitchFamily="2" charset="2"/>
              <a:buChar char="Ø"/>
            </a:pPr>
            <a:r>
              <a:rPr lang="en-US" sz="2400" b="1" dirty="0">
                <a:solidFill>
                  <a:schemeClr val="accent3">
                    <a:lumMod val="50000"/>
                  </a:schemeClr>
                </a:solidFill>
              </a:rPr>
              <a:t>Extn</a:t>
            </a:r>
            <a:r>
              <a:rPr lang="en-US" sz="2400" dirty="0"/>
              <a:t>- The four or five digits of the agents private line</a:t>
            </a:r>
          </a:p>
          <a:p>
            <a:pPr>
              <a:buFont typeface="Wingdings" pitchFamily="2" charset="2"/>
              <a:buChar char="Ø"/>
            </a:pPr>
            <a:r>
              <a:rPr lang="en-US" sz="2400" b="1" dirty="0">
                <a:solidFill>
                  <a:schemeClr val="accent3">
                    <a:lumMod val="50000"/>
                  </a:schemeClr>
                </a:solidFill>
              </a:rPr>
              <a:t>AUX Reason</a:t>
            </a:r>
            <a:r>
              <a:rPr lang="en-US" sz="2400" dirty="0"/>
              <a:t>- A specified reason as to why the agent is in the Aux (Break, unavailable)State</a:t>
            </a:r>
          </a:p>
          <a:p>
            <a:pPr>
              <a:buFont typeface="Wingdings" pitchFamily="2" charset="2"/>
              <a:buChar char="Ø"/>
            </a:pPr>
            <a:r>
              <a:rPr lang="en-US" sz="2400" b="1" dirty="0">
                <a:solidFill>
                  <a:schemeClr val="accent3">
                    <a:lumMod val="50000"/>
                  </a:schemeClr>
                </a:solidFill>
              </a:rPr>
              <a:t>Spli</a:t>
            </a:r>
            <a:r>
              <a:rPr lang="en-US" sz="2400" dirty="0">
                <a:solidFill>
                  <a:schemeClr val="accent3">
                    <a:lumMod val="50000"/>
                  </a:schemeClr>
                </a:solidFill>
              </a:rPr>
              <a:t>t/</a:t>
            </a:r>
            <a:r>
              <a:rPr lang="en-US" sz="2400" b="1" dirty="0">
                <a:solidFill>
                  <a:schemeClr val="accent3">
                    <a:lumMod val="50000"/>
                  </a:schemeClr>
                </a:solidFill>
              </a:rPr>
              <a:t>SKILL</a:t>
            </a:r>
            <a:r>
              <a:rPr lang="en-US" sz="2400" b="1" dirty="0"/>
              <a:t>---</a:t>
            </a:r>
            <a:r>
              <a:rPr lang="en-US" sz="2400" dirty="0"/>
              <a:t>   A hunt group or call queue</a:t>
            </a:r>
          </a:p>
          <a:p>
            <a:pPr>
              <a:buFont typeface="Wingdings" pitchFamily="2" charset="2"/>
              <a:buChar char="Ø"/>
            </a:pPr>
            <a:r>
              <a:rPr lang="en-US" sz="2400" b="1" dirty="0">
                <a:solidFill>
                  <a:schemeClr val="accent3">
                    <a:lumMod val="50000"/>
                  </a:schemeClr>
                </a:solidFill>
              </a:rPr>
              <a:t>Time-</a:t>
            </a:r>
            <a:r>
              <a:rPr lang="en-US" sz="2400" b="1" dirty="0"/>
              <a:t>-- </a:t>
            </a:r>
            <a:r>
              <a:rPr lang="en-US" sz="2400" dirty="0"/>
              <a:t>The amount of time in the specified state, this can be in hr/mm/ss or mm/ss format depending on the report</a:t>
            </a:r>
          </a:p>
          <a:p>
            <a:pPr>
              <a:buFont typeface="Wingdings" pitchFamily="2" charset="2"/>
              <a:buChar char="Ø"/>
            </a:pPr>
            <a:r>
              <a:rPr lang="en-US" sz="2400" b="1" dirty="0">
                <a:solidFill>
                  <a:schemeClr val="accent3">
                    <a:lumMod val="50000"/>
                  </a:schemeClr>
                </a:solidFill>
              </a:rPr>
              <a:t>VDN Name</a:t>
            </a:r>
            <a:r>
              <a:rPr lang="en-US" sz="2400" dirty="0"/>
              <a:t>– The name of the VDN (number) that the call came from</a:t>
            </a:r>
          </a:p>
          <a:p>
            <a:pPr>
              <a:buFont typeface="Wingdings" pitchFamily="2" charset="2"/>
              <a:buChar char="Ø"/>
            </a:pPr>
            <a:endParaRPr lang="en-US" sz="2400" dirty="0"/>
          </a:p>
          <a:p>
            <a:pPr>
              <a:buFont typeface="Wingdings" pitchFamily="2" charset="2"/>
              <a:buChar char="Ø"/>
            </a:pPr>
            <a:endParaRPr lang="en-US" sz="2400" dirty="0"/>
          </a:p>
          <a:p>
            <a:pPr algn="ctr"/>
            <a:r>
              <a:rPr lang="en-US" dirty="0"/>
              <a:t>19.</a:t>
            </a:r>
          </a:p>
        </p:txBody>
      </p:sp>
    </p:spTree>
    <p:extLst>
      <p:ext uri="{BB962C8B-B14F-4D97-AF65-F5344CB8AC3E}">
        <p14:creationId xmlns:p14="http://schemas.microsoft.com/office/powerpoint/2010/main" val="145670996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fade">
                                      <p:cBhvr>
                                        <p:cTn id="12" dur="500"/>
                                        <p:tgtEl>
                                          <p:spTgt spid="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Effect transition="in" filter="fade">
                                      <p:cBhvr>
                                        <p:cTn id="17" dur="500"/>
                                        <p:tgtEl>
                                          <p:spTgt spid="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xEl>
                                              <p:pRg st="3" end="3"/>
                                            </p:txEl>
                                          </p:spTgt>
                                        </p:tgtEl>
                                        <p:attrNameLst>
                                          <p:attrName>style.visibility</p:attrName>
                                        </p:attrNameLst>
                                      </p:cBhvr>
                                      <p:to>
                                        <p:strVal val="visible"/>
                                      </p:to>
                                    </p:set>
                                    <p:animEffect transition="in" filter="fade">
                                      <p:cBhvr>
                                        <p:cTn id="22" dur="500"/>
                                        <p:tgtEl>
                                          <p:spTgt spid="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
                                            <p:txEl>
                                              <p:pRg st="4" end="4"/>
                                            </p:txEl>
                                          </p:spTgt>
                                        </p:tgtEl>
                                        <p:attrNameLst>
                                          <p:attrName>style.visibility</p:attrName>
                                        </p:attrNameLst>
                                      </p:cBhvr>
                                      <p:to>
                                        <p:strVal val="visible"/>
                                      </p:to>
                                    </p:set>
                                    <p:animEffect transition="in" filter="fade">
                                      <p:cBhvr>
                                        <p:cTn id="27" dur="500"/>
                                        <p:tgtEl>
                                          <p:spTgt spid="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
                                            <p:txEl>
                                              <p:pRg st="5" end="5"/>
                                            </p:txEl>
                                          </p:spTgt>
                                        </p:tgtEl>
                                        <p:attrNameLst>
                                          <p:attrName>style.visibility</p:attrName>
                                        </p:attrNameLst>
                                      </p:cBhvr>
                                      <p:to>
                                        <p:strVal val="visible"/>
                                      </p:to>
                                    </p:set>
                                    <p:animEffect transition="in" filter="fade">
                                      <p:cBhvr>
                                        <p:cTn id="32" dur="500"/>
                                        <p:tgtEl>
                                          <p:spTgt spid="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364528"/>
            <a:ext cx="7239000" cy="1200329"/>
          </a:xfr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3600" u="sng" dirty="0">
                <a:solidFill>
                  <a:schemeClr val="accent2">
                    <a:lumMod val="50000"/>
                  </a:schemeClr>
                </a:solidFill>
                <a:latin typeface="+mn-lt"/>
                <a:ea typeface="+mn-ea"/>
                <a:cs typeface="+mn-cs"/>
              </a:rPr>
              <a:t>There are many different real-time stats associated with the agent</a:t>
            </a:r>
          </a:p>
        </p:txBody>
      </p:sp>
      <p:sp>
        <p:nvSpPr>
          <p:cNvPr id="2" name="Content Placeholder 1"/>
          <p:cNvSpPr>
            <a:spLocks noGrp="1"/>
          </p:cNvSpPr>
          <p:nvPr>
            <p:ph idx="1"/>
          </p:nvPr>
        </p:nvSpPr>
        <p:spPr>
          <a:xfrm>
            <a:off x="907763" y="1828800"/>
            <a:ext cx="7408333" cy="4800600"/>
          </a:xfrm>
        </p:spPr>
        <p:txBody>
          <a:bodyPr>
            <a:normAutofit fontScale="92500" lnSpcReduction="10000"/>
          </a:bodyPr>
          <a:lstStyle/>
          <a:p>
            <a:pPr marL="0" indent="0">
              <a:buNone/>
            </a:pPr>
            <a:r>
              <a:rPr lang="en-US" sz="1600" b="1" dirty="0">
                <a:solidFill>
                  <a:srgbClr val="00B0F0"/>
                </a:solidFill>
              </a:rPr>
              <a:t>Available – </a:t>
            </a:r>
            <a:r>
              <a:rPr lang="en-US" sz="1600" dirty="0"/>
              <a:t>Agent is available to take a call</a:t>
            </a:r>
          </a:p>
          <a:p>
            <a:pPr marL="0" indent="0">
              <a:buNone/>
            </a:pPr>
            <a:endParaRPr lang="en-US" sz="1600" dirty="0"/>
          </a:p>
          <a:p>
            <a:pPr marL="0" indent="0">
              <a:buNone/>
            </a:pPr>
            <a:r>
              <a:rPr lang="en-US" sz="1600" b="1" dirty="0">
                <a:solidFill>
                  <a:srgbClr val="00B0F0"/>
                </a:solidFill>
              </a:rPr>
              <a:t>ACDIN– </a:t>
            </a:r>
            <a:r>
              <a:rPr lang="en-US" sz="1600" dirty="0"/>
              <a:t>Agent is on a queue call</a:t>
            </a:r>
          </a:p>
          <a:p>
            <a:pPr marL="0" indent="0">
              <a:buNone/>
            </a:pPr>
            <a:endParaRPr lang="en-US" sz="1600" dirty="0"/>
          </a:p>
          <a:p>
            <a:pPr marL="0" indent="0">
              <a:buNone/>
            </a:pPr>
            <a:r>
              <a:rPr lang="en-US" sz="1600" b="1" dirty="0">
                <a:solidFill>
                  <a:srgbClr val="00B0F0"/>
                </a:solidFill>
              </a:rPr>
              <a:t>AUX– </a:t>
            </a:r>
            <a:r>
              <a:rPr lang="en-US" sz="1600" dirty="0"/>
              <a:t>Break or unavailable</a:t>
            </a:r>
          </a:p>
          <a:p>
            <a:pPr marL="0" indent="0">
              <a:buNone/>
            </a:pPr>
            <a:endParaRPr lang="en-US" sz="1600" dirty="0"/>
          </a:p>
          <a:p>
            <a:pPr marL="0" indent="0">
              <a:buNone/>
            </a:pPr>
            <a:r>
              <a:rPr lang="en-US" sz="1600" b="1" dirty="0">
                <a:solidFill>
                  <a:srgbClr val="00B0F0"/>
                </a:solidFill>
              </a:rPr>
              <a:t>AUXIN– </a:t>
            </a:r>
            <a:r>
              <a:rPr lang="en-US" sz="1600" dirty="0"/>
              <a:t>Agent is on an inbound call to their private extension (not a queue call) while in the Aux state</a:t>
            </a:r>
          </a:p>
          <a:p>
            <a:pPr marL="0" indent="0">
              <a:buNone/>
            </a:pPr>
            <a:endParaRPr lang="en-US" sz="1600" dirty="0"/>
          </a:p>
          <a:p>
            <a:pPr marL="0" indent="0">
              <a:buNone/>
            </a:pPr>
            <a:r>
              <a:rPr lang="en-US" sz="1600" b="1" dirty="0">
                <a:solidFill>
                  <a:srgbClr val="00B0F0"/>
                </a:solidFill>
              </a:rPr>
              <a:t>AUXOUT– </a:t>
            </a:r>
            <a:r>
              <a:rPr lang="en-US" sz="1600" dirty="0"/>
              <a:t>Agent is on an outbound call that they dialed from their phone.</a:t>
            </a:r>
          </a:p>
          <a:p>
            <a:pPr marL="0" indent="0">
              <a:buNone/>
            </a:pPr>
            <a:endParaRPr lang="en-US" sz="1600" dirty="0"/>
          </a:p>
          <a:p>
            <a:pPr marL="0" indent="0">
              <a:buNone/>
            </a:pPr>
            <a:r>
              <a:rPr lang="en-US" sz="1600" b="1" dirty="0">
                <a:solidFill>
                  <a:srgbClr val="00B0F0"/>
                </a:solidFill>
              </a:rPr>
              <a:t>Other– </a:t>
            </a:r>
            <a:r>
              <a:rPr lang="en-US" sz="1600" dirty="0"/>
              <a:t>this state is anything other than the above, when the picks up the receiver with out dialing right away you would see other for a brief time. If they do not hang up the line correctly you could see other.</a:t>
            </a:r>
          </a:p>
          <a:p>
            <a:pPr marL="0" indent="0">
              <a:buNone/>
            </a:pPr>
            <a:endParaRPr lang="en-US" sz="1600" dirty="0"/>
          </a:p>
          <a:p>
            <a:pPr marL="0" indent="0">
              <a:buNone/>
            </a:pPr>
            <a:r>
              <a:rPr lang="en-US" sz="1800" dirty="0"/>
              <a:t>Note: While in a standard report you may press F1 to access the definitions of the columns on that report along with other helpful information.</a:t>
            </a:r>
          </a:p>
        </p:txBody>
      </p:sp>
      <p:sp>
        <p:nvSpPr>
          <p:cNvPr id="4" name="TextBox 3"/>
          <p:cNvSpPr txBox="1"/>
          <p:nvPr/>
        </p:nvSpPr>
        <p:spPr>
          <a:xfrm>
            <a:off x="4373724" y="6444734"/>
            <a:ext cx="476412" cy="369332"/>
          </a:xfrm>
          <a:prstGeom prst="rect">
            <a:avLst/>
          </a:prstGeom>
          <a:noFill/>
        </p:spPr>
        <p:txBody>
          <a:bodyPr wrap="none" rtlCol="0">
            <a:spAutoFit/>
          </a:bodyPr>
          <a:lstStyle/>
          <a:p>
            <a:r>
              <a:rPr lang="en-US" dirty="0"/>
              <a:t>20.</a:t>
            </a:r>
          </a:p>
        </p:txBody>
      </p:sp>
    </p:spTree>
    <p:extLst>
      <p:ext uri="{BB962C8B-B14F-4D97-AF65-F5344CB8AC3E}">
        <p14:creationId xmlns:p14="http://schemas.microsoft.com/office/powerpoint/2010/main" val="4162707263"/>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09600" y="381000"/>
            <a:ext cx="5753100" cy="707886"/>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4000" u="sng" dirty="0">
                <a:solidFill>
                  <a:schemeClr val="accent2">
                    <a:lumMod val="50000"/>
                  </a:schemeClr>
                </a:solidFill>
              </a:rPr>
              <a:t>Agents and accountability</a:t>
            </a:r>
          </a:p>
        </p:txBody>
      </p:sp>
      <p:sp>
        <p:nvSpPr>
          <p:cNvPr id="28" name="TextBox 27"/>
          <p:cNvSpPr txBox="1"/>
          <p:nvPr/>
        </p:nvSpPr>
        <p:spPr>
          <a:xfrm>
            <a:off x="470433" y="1248347"/>
            <a:ext cx="7980363" cy="1015663"/>
          </a:xfrm>
          <a:prstGeom prst="rect">
            <a:avLst/>
          </a:prstGeom>
          <a:noFill/>
        </p:spPr>
        <p:txBody>
          <a:bodyPr wrap="square" rtlCol="0">
            <a:spAutoFit/>
          </a:bodyPr>
          <a:lstStyle/>
          <a:p>
            <a:r>
              <a:rPr lang="en-US" sz="2000" dirty="0"/>
              <a:t>A person that receives calls that are directed to a skill/queue.  A five digit number is associated with the agent. You will be able to pull these reports via the agent name or the five digit login ID.</a:t>
            </a:r>
          </a:p>
        </p:txBody>
      </p:sp>
      <p:sp>
        <p:nvSpPr>
          <p:cNvPr id="13" name="TextBox 12"/>
          <p:cNvSpPr txBox="1"/>
          <p:nvPr/>
        </p:nvSpPr>
        <p:spPr>
          <a:xfrm>
            <a:off x="4267200" y="5828506"/>
            <a:ext cx="609600" cy="1015663"/>
          </a:xfrm>
          <a:prstGeom prst="rect">
            <a:avLst/>
          </a:prstGeom>
          <a:noFill/>
        </p:spPr>
        <p:txBody>
          <a:bodyPr wrap="square" rtlCol="0">
            <a:spAutoFit/>
          </a:bodyPr>
          <a:lstStyle/>
          <a:p>
            <a:pPr algn="ctr"/>
            <a:r>
              <a:rPr lang="en-US" sz="4000" u="sng" dirty="0"/>
              <a:t> </a:t>
            </a:r>
          </a:p>
          <a:p>
            <a:pPr algn="ctr"/>
            <a:r>
              <a:rPr lang="en-US" sz="2000" dirty="0"/>
              <a:t>21.</a:t>
            </a:r>
            <a:endParaRPr lang="en-US" dirty="0"/>
          </a:p>
        </p:txBody>
      </p:sp>
      <p:sp>
        <p:nvSpPr>
          <p:cNvPr id="2" name="TextBox 1"/>
          <p:cNvSpPr txBox="1"/>
          <p:nvPr/>
        </p:nvSpPr>
        <p:spPr>
          <a:xfrm>
            <a:off x="470433" y="2422564"/>
            <a:ext cx="8119530" cy="1477328"/>
          </a:xfrm>
          <a:prstGeom prst="rect">
            <a:avLst/>
          </a:prstGeom>
          <a:noFill/>
        </p:spPr>
        <p:txBody>
          <a:bodyPr wrap="none" rtlCol="0">
            <a:spAutoFit/>
          </a:bodyPr>
          <a:lstStyle/>
          <a:p>
            <a:r>
              <a:rPr lang="en-US" dirty="0"/>
              <a:t>In order to get the best out of the phone system, typically agents are provided </a:t>
            </a:r>
          </a:p>
          <a:p>
            <a:r>
              <a:rPr lang="en-US" dirty="0"/>
              <a:t>expectations also known as KPI’s (key performance indicators “goals”) </a:t>
            </a:r>
          </a:p>
          <a:p>
            <a:endParaRPr lang="en-US" dirty="0"/>
          </a:p>
          <a:p>
            <a:r>
              <a:rPr lang="en-US" dirty="0"/>
              <a:t>The KPI’s help you evaluate the customers experience and allows you to measure </a:t>
            </a:r>
          </a:p>
          <a:p>
            <a:r>
              <a:rPr lang="en-US" dirty="0"/>
              <a:t>your expectations.</a:t>
            </a:r>
          </a:p>
        </p:txBody>
      </p:sp>
      <p:sp>
        <p:nvSpPr>
          <p:cNvPr id="3" name="TextBox 2"/>
          <p:cNvSpPr txBox="1"/>
          <p:nvPr/>
        </p:nvSpPr>
        <p:spPr>
          <a:xfrm>
            <a:off x="485458" y="3938261"/>
            <a:ext cx="7646645" cy="2585323"/>
          </a:xfrm>
          <a:prstGeom prst="rect">
            <a:avLst/>
          </a:prstGeom>
          <a:noFill/>
        </p:spPr>
        <p:txBody>
          <a:bodyPr wrap="none" rtlCol="0">
            <a:spAutoFit/>
          </a:bodyPr>
          <a:lstStyle/>
          <a:p>
            <a:r>
              <a:rPr lang="en-US" b="1" u="sng" dirty="0"/>
              <a:t>Every business is unique, there is not a one fits all KPI. </a:t>
            </a:r>
          </a:p>
          <a:p>
            <a:r>
              <a:rPr lang="en-US" dirty="0"/>
              <a:t>A few basic examples are:</a:t>
            </a:r>
          </a:p>
          <a:p>
            <a:pPr marL="285750" indent="-285750">
              <a:buFont typeface="Arial" pitchFamily="34" charset="0"/>
              <a:buChar char="•"/>
            </a:pPr>
            <a:r>
              <a:rPr lang="en-US" dirty="0"/>
              <a:t>Answer 80% of calls with in 60 sec. (split/skill Call Profile) </a:t>
            </a:r>
            <a:r>
              <a:rPr lang="en-US" i="1" dirty="0"/>
              <a:t>needs to be setup</a:t>
            </a:r>
          </a:p>
          <a:p>
            <a:pPr marL="285750" indent="-285750">
              <a:buFont typeface="Arial" pitchFamily="34" charset="0"/>
              <a:buChar char="•"/>
            </a:pPr>
            <a:r>
              <a:rPr lang="en-US" dirty="0"/>
              <a:t>Average speed of answer below 60 seconds.</a:t>
            </a:r>
          </a:p>
          <a:p>
            <a:pPr marL="285750" indent="-285750">
              <a:buFont typeface="Arial" pitchFamily="34" charset="0"/>
              <a:buChar char="•"/>
            </a:pPr>
            <a:r>
              <a:rPr lang="en-US" dirty="0"/>
              <a:t>3-5 % abandoned rate</a:t>
            </a:r>
          </a:p>
          <a:p>
            <a:pPr marL="285750" indent="-285750">
              <a:buFont typeface="Arial" pitchFamily="34" charset="0"/>
              <a:buChar char="•"/>
            </a:pPr>
            <a:r>
              <a:rPr lang="en-US" dirty="0"/>
              <a:t>1-3 % RONA (redirect on no answer)</a:t>
            </a:r>
          </a:p>
          <a:p>
            <a:pPr marL="285750" indent="-285750">
              <a:buFont typeface="Arial" pitchFamily="34" charset="0"/>
              <a:buChar char="•"/>
            </a:pPr>
            <a:r>
              <a:rPr lang="en-US" dirty="0"/>
              <a:t>Achieve FCR (first call resolution) </a:t>
            </a:r>
            <a:r>
              <a:rPr lang="en-US" i="1" dirty="0"/>
              <a:t>reduced transfers</a:t>
            </a:r>
            <a:endParaRPr lang="en-US" dirty="0"/>
          </a:p>
          <a:p>
            <a:pPr marL="285750" indent="-285750">
              <a:buFont typeface="Arial" pitchFamily="34" charset="0"/>
              <a:buChar char="•"/>
            </a:pPr>
            <a:endParaRPr lang="en-US" dirty="0"/>
          </a:p>
          <a:p>
            <a:r>
              <a:rPr lang="en-US" dirty="0"/>
              <a:t>These measurements can be found in the real-time and historical reports</a:t>
            </a:r>
          </a:p>
        </p:txBody>
      </p:sp>
    </p:spTree>
    <p:extLst>
      <p:ext uri="{BB962C8B-B14F-4D97-AF65-F5344CB8AC3E}">
        <p14:creationId xmlns:p14="http://schemas.microsoft.com/office/powerpoint/2010/main" val="301317900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Quick access table of contents</a:t>
            </a:r>
          </a:p>
        </p:txBody>
      </p:sp>
      <p:sp>
        <p:nvSpPr>
          <p:cNvPr id="2" name="Content Placeholder 1"/>
          <p:cNvSpPr>
            <a:spLocks noGrp="1"/>
          </p:cNvSpPr>
          <p:nvPr>
            <p:ph idx="1"/>
          </p:nvPr>
        </p:nvSpPr>
        <p:spPr>
          <a:xfrm>
            <a:off x="914400" y="2438400"/>
            <a:ext cx="7408333" cy="3450696"/>
          </a:xfrm>
        </p:spPr>
        <p:txBody>
          <a:bodyPr/>
          <a:lstStyle/>
          <a:p>
            <a:r>
              <a:rPr lang="en-US" dirty="0">
                <a:solidFill>
                  <a:schemeClr val="bg2">
                    <a:lumMod val="25000"/>
                  </a:schemeClr>
                </a:solidFill>
                <a:hlinkClick r:id="rId2" action="ppaction://hlinksldjump"/>
              </a:rPr>
              <a:t>CMS Introduction………………………..page  2</a:t>
            </a:r>
            <a:endParaRPr lang="en-US" dirty="0">
              <a:solidFill>
                <a:schemeClr val="bg2">
                  <a:lumMod val="25000"/>
                </a:schemeClr>
              </a:solidFill>
            </a:endParaRPr>
          </a:p>
          <a:p>
            <a:endParaRPr lang="en-US" dirty="0">
              <a:solidFill>
                <a:schemeClr val="bg2">
                  <a:lumMod val="25000"/>
                </a:schemeClr>
              </a:solidFill>
            </a:endParaRPr>
          </a:p>
          <a:p>
            <a:r>
              <a:rPr lang="en-US" dirty="0">
                <a:solidFill>
                  <a:schemeClr val="bg2">
                    <a:lumMod val="25000"/>
                  </a:schemeClr>
                </a:solidFill>
                <a:hlinkClick r:id="rId3" action="ppaction://hlinksldjump"/>
              </a:rPr>
              <a:t>CMS Real-Time Reports……………….....page 17</a:t>
            </a:r>
            <a:endParaRPr lang="en-US" dirty="0">
              <a:solidFill>
                <a:schemeClr val="bg2">
                  <a:lumMod val="25000"/>
                </a:schemeClr>
              </a:solidFill>
            </a:endParaRPr>
          </a:p>
          <a:p>
            <a:endParaRPr lang="en-US" dirty="0">
              <a:solidFill>
                <a:schemeClr val="bg2">
                  <a:lumMod val="25000"/>
                </a:schemeClr>
              </a:solidFill>
            </a:endParaRPr>
          </a:p>
          <a:p>
            <a:r>
              <a:rPr lang="en-US" dirty="0">
                <a:solidFill>
                  <a:schemeClr val="bg2">
                    <a:lumMod val="25000"/>
                  </a:schemeClr>
                </a:solidFill>
                <a:hlinkClick r:id="rId4" action="ppaction://hlinksldjump"/>
              </a:rPr>
              <a:t>CMS Historical Reports…………………..page 26</a:t>
            </a:r>
            <a:endParaRPr lang="en-US" dirty="0">
              <a:solidFill>
                <a:schemeClr val="bg2">
                  <a:lumMod val="25000"/>
                </a:schemeClr>
              </a:solidFill>
            </a:endParaRPr>
          </a:p>
          <a:p>
            <a:endParaRPr lang="en-US" dirty="0">
              <a:solidFill>
                <a:schemeClr val="bg2">
                  <a:lumMod val="25000"/>
                </a:schemeClr>
              </a:solidFill>
            </a:endParaRPr>
          </a:p>
          <a:p>
            <a:r>
              <a:rPr lang="en-US" dirty="0">
                <a:solidFill>
                  <a:schemeClr val="bg2">
                    <a:lumMod val="25000"/>
                  </a:schemeClr>
                </a:solidFill>
                <a:hlinkClick r:id="rId5" action="ppaction://hlinksldjump"/>
              </a:rPr>
              <a:t>CMS Advanced……………………………page 34</a:t>
            </a:r>
            <a:endParaRPr lang="en-US" dirty="0">
              <a:solidFill>
                <a:schemeClr val="bg2">
                  <a:lumMod val="25000"/>
                </a:schemeClr>
              </a:solidFill>
            </a:endParaRPr>
          </a:p>
        </p:txBody>
      </p:sp>
      <p:sp>
        <p:nvSpPr>
          <p:cNvPr id="4" name="TextBox 3"/>
          <p:cNvSpPr txBox="1"/>
          <p:nvPr/>
        </p:nvSpPr>
        <p:spPr>
          <a:xfrm>
            <a:off x="1959735" y="5867400"/>
            <a:ext cx="5014514" cy="646331"/>
          </a:xfrm>
          <a:prstGeom prst="rect">
            <a:avLst/>
          </a:prstGeom>
          <a:noFill/>
        </p:spPr>
        <p:txBody>
          <a:bodyPr wrap="none" rtlCol="0">
            <a:spAutoFit/>
          </a:bodyPr>
          <a:lstStyle/>
          <a:p>
            <a:pPr algn="ctr"/>
            <a:r>
              <a:rPr lang="en-US" u="sng" dirty="0"/>
              <a:t> While in presentation mode you may click on any </a:t>
            </a:r>
          </a:p>
          <a:p>
            <a:pPr algn="ctr"/>
            <a:r>
              <a:rPr lang="en-US" u="sng" dirty="0"/>
              <a:t>of the links above to go directly to that page.</a:t>
            </a:r>
          </a:p>
        </p:txBody>
      </p:sp>
      <p:sp>
        <p:nvSpPr>
          <p:cNvPr id="5" name="TextBox 4"/>
          <p:cNvSpPr txBox="1"/>
          <p:nvPr/>
        </p:nvSpPr>
        <p:spPr>
          <a:xfrm>
            <a:off x="4292104" y="6521938"/>
            <a:ext cx="349776" cy="369332"/>
          </a:xfrm>
          <a:prstGeom prst="rect">
            <a:avLst/>
          </a:prstGeom>
          <a:noFill/>
        </p:spPr>
        <p:txBody>
          <a:bodyPr wrap="none" rtlCol="0">
            <a:spAutoFit/>
          </a:bodyPr>
          <a:lstStyle/>
          <a:p>
            <a:r>
              <a:rPr lang="en-US" dirty="0"/>
              <a:t>2.</a:t>
            </a:r>
          </a:p>
        </p:txBody>
      </p:sp>
    </p:spTree>
    <p:extLst>
      <p:ext uri="{BB962C8B-B14F-4D97-AF65-F5344CB8AC3E}">
        <p14:creationId xmlns:p14="http://schemas.microsoft.com/office/powerpoint/2010/main" val="2435827615"/>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04501"/>
            <a:ext cx="6526405" cy="584775"/>
          </a:xfrm>
          <a:prstGeom prst="rect">
            <a:avLst/>
          </a:prstGeom>
          <a:noFill/>
        </p:spPr>
        <p:txBody>
          <a:bodyPr wrap="square" rtlCol="0">
            <a:spAutoFit/>
          </a:bodyPr>
          <a:lstStyle/>
          <a:p>
            <a:pPr algn="ctr"/>
            <a:r>
              <a:rPr lang="en-US" sz="3200" u="sng" dirty="0"/>
              <a:t>Common Real-time CMS reports</a:t>
            </a:r>
          </a:p>
        </p:txBody>
      </p:sp>
      <p:graphicFrame>
        <p:nvGraphicFramePr>
          <p:cNvPr id="7" name="Table 6"/>
          <p:cNvGraphicFramePr>
            <a:graphicFrameLocks noGrp="1"/>
          </p:cNvGraphicFramePr>
          <p:nvPr>
            <p:extLst>
              <p:ext uri="{D42A27DB-BD31-4B8C-83A1-F6EECF244321}">
                <p14:modId xmlns:p14="http://schemas.microsoft.com/office/powerpoint/2010/main" val="3316193969"/>
              </p:ext>
            </p:extLst>
          </p:nvPr>
        </p:nvGraphicFramePr>
        <p:xfrm>
          <a:off x="304800" y="1193976"/>
          <a:ext cx="8572487" cy="1483360"/>
        </p:xfrm>
        <a:graphic>
          <a:graphicData uri="http://schemas.openxmlformats.org/drawingml/2006/table">
            <a:tbl>
              <a:tblPr firstRow="1" bandRow="1">
                <a:tableStyleId>{1E171933-4619-4E11-9A3F-F7608DF75F80}</a:tableStyleId>
              </a:tblPr>
              <a:tblGrid>
                <a:gridCol w="4172450">
                  <a:extLst>
                    <a:ext uri="{9D8B030D-6E8A-4147-A177-3AD203B41FA5}">
                      <a16:colId xmlns:a16="http://schemas.microsoft.com/office/drawing/2014/main" val="20000"/>
                    </a:ext>
                  </a:extLst>
                </a:gridCol>
                <a:gridCol w="4400037">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Skill/Queue</a:t>
                      </a:r>
                      <a:r>
                        <a:rPr lang="en-US" sz="1600" baseline="0" dirty="0"/>
                        <a:t> Real-time reports</a:t>
                      </a:r>
                      <a:endParaRPr lang="en-US" sz="16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alpha val="64000"/>
                      </a:schemeClr>
                    </a:solidFill>
                  </a:tcPr>
                </a:tc>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alpha val="65000"/>
                      </a:schemeClr>
                    </a:solidFill>
                  </a:tcPr>
                </a:tc>
                <a:extLst>
                  <a:ext uri="{0D108BD9-81ED-4DB2-BD59-A6C34878D82A}">
                    <a16:rowId xmlns:a16="http://schemas.microsoft.com/office/drawing/2014/main" val="10000"/>
                  </a:ext>
                </a:extLst>
              </a:tr>
              <a:tr h="370840">
                <a:tc>
                  <a:txBody>
                    <a:bodyPr/>
                    <a:lstStyle/>
                    <a:p>
                      <a:r>
                        <a:rPr lang="en-US" sz="1600" dirty="0"/>
                        <a:t>Split/Skill</a:t>
                      </a:r>
                      <a:r>
                        <a:rPr lang="en-US" sz="1600" baseline="0" dirty="0"/>
                        <a:t> – Graphical status</a:t>
                      </a:r>
                      <a:endParaRPr lang="en-US" sz="16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96000"/>
                      </a:schemeClr>
                    </a:solidFill>
                  </a:tcPr>
                </a:tc>
                <a:tc>
                  <a:txBody>
                    <a:bodyPr/>
                    <a:lstStyle/>
                    <a:p>
                      <a:r>
                        <a:rPr lang="en-US" sz="1600" dirty="0"/>
                        <a:t>Real-time one skill/queue with graph</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96000"/>
                      </a:schemeClr>
                    </a:solidFill>
                  </a:tcPr>
                </a:tc>
                <a:extLst>
                  <a:ext uri="{0D108BD9-81ED-4DB2-BD59-A6C34878D82A}">
                    <a16:rowId xmlns:a16="http://schemas.microsoft.com/office/drawing/2014/main" val="10001"/>
                  </a:ext>
                </a:extLst>
              </a:tr>
              <a:tr h="370840">
                <a:tc>
                  <a:txBody>
                    <a:bodyPr/>
                    <a:lstStyle/>
                    <a:p>
                      <a:r>
                        <a:rPr lang="en-US" sz="1600" dirty="0"/>
                        <a:t>Split/Skill – Skill</a:t>
                      </a:r>
                      <a:r>
                        <a:rPr lang="en-US" sz="1600" baseline="0" dirty="0"/>
                        <a:t> Status</a:t>
                      </a:r>
                      <a:endParaRPr lang="en-US" sz="16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a:t>Real-time one skill/queue without graph</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r>
                        <a:rPr lang="en-US" sz="1600" dirty="0"/>
                        <a:t>Split/Skill –</a:t>
                      </a:r>
                      <a:r>
                        <a:rPr lang="en-US" sz="1600" baseline="0" dirty="0"/>
                        <a:t> Split/Skill Report</a:t>
                      </a:r>
                      <a:endParaRPr lang="en-US" sz="16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a:t>Real-time</a:t>
                      </a:r>
                      <a:r>
                        <a:rPr lang="en-US" sz="1600" baseline="0" dirty="0"/>
                        <a:t> multiple skills/queues without graph</a:t>
                      </a:r>
                      <a:endParaRPr 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974979382"/>
              </p:ext>
            </p:extLst>
          </p:nvPr>
        </p:nvGraphicFramePr>
        <p:xfrm>
          <a:off x="304801" y="2743200"/>
          <a:ext cx="8562169" cy="2946400"/>
        </p:xfrm>
        <a:graphic>
          <a:graphicData uri="http://schemas.openxmlformats.org/drawingml/2006/table">
            <a:tbl>
              <a:tblPr firstRow="1" bandRow="1">
                <a:tableStyleId>{FABFCF23-3B69-468F-B69F-88F6DE6A72F2}</a:tableStyleId>
              </a:tblPr>
              <a:tblGrid>
                <a:gridCol w="2935369">
                  <a:extLst>
                    <a:ext uri="{9D8B030D-6E8A-4147-A177-3AD203B41FA5}">
                      <a16:colId xmlns:a16="http://schemas.microsoft.com/office/drawing/2014/main" val="20000"/>
                    </a:ext>
                  </a:extLst>
                </a:gridCol>
                <a:gridCol w="2813400">
                  <a:extLst>
                    <a:ext uri="{9D8B030D-6E8A-4147-A177-3AD203B41FA5}">
                      <a16:colId xmlns:a16="http://schemas.microsoft.com/office/drawing/2014/main" val="20001"/>
                    </a:ext>
                  </a:extLst>
                </a:gridCol>
                <a:gridCol w="2813400">
                  <a:extLst>
                    <a:ext uri="{9D8B030D-6E8A-4147-A177-3AD203B41FA5}">
                      <a16:colId xmlns:a16="http://schemas.microsoft.com/office/drawing/2014/main" val="20002"/>
                    </a:ext>
                  </a:extLst>
                </a:gridCol>
              </a:tblGrid>
              <a:tr h="386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Split/Skill</a:t>
                      </a:r>
                      <a:r>
                        <a:rPr lang="en-US" sz="1600" baseline="0" dirty="0"/>
                        <a:t> Graphical Status</a:t>
                      </a:r>
                      <a:r>
                        <a:rPr lang="en-US" sz="16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alpha val="64000"/>
                      </a:schemeClr>
                    </a:solidFill>
                  </a:tcPr>
                </a:tc>
                <a:tc>
                  <a:txBody>
                    <a:bodyPr/>
                    <a:lstStyle/>
                    <a:p>
                      <a:r>
                        <a:rPr lang="en-US" sz="1600" dirty="0"/>
                        <a:t>  Split/Skill Skill</a:t>
                      </a:r>
                      <a:r>
                        <a:rPr lang="en-US" sz="1600" baseline="0" dirty="0"/>
                        <a:t> Status</a:t>
                      </a:r>
                      <a:r>
                        <a:rPr lang="en-US" sz="16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alpha val="64000"/>
                      </a:schemeClr>
                    </a:solidFill>
                  </a:tcPr>
                </a:tc>
                <a:tc>
                  <a:txBody>
                    <a:bodyPr/>
                    <a:lstStyle/>
                    <a:p>
                      <a:r>
                        <a:rPr lang="en-US" sz="1600" dirty="0"/>
                        <a:t>Split/Skill –</a:t>
                      </a:r>
                      <a:r>
                        <a:rPr lang="en-US" sz="1600" baseline="0" dirty="0"/>
                        <a:t> Split/Skill Report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alpha val="64000"/>
                      </a:schemeClr>
                    </a:solidFill>
                  </a:tcPr>
                </a:tc>
                <a:extLst>
                  <a:ext uri="{0D108BD9-81ED-4DB2-BD59-A6C34878D82A}">
                    <a16:rowId xmlns:a16="http://schemas.microsoft.com/office/drawing/2014/main" val="10000"/>
                  </a:ext>
                </a:extLst>
              </a:tr>
              <a:tr h="386080">
                <a:tc>
                  <a:txBody>
                    <a:bodyPr/>
                    <a:lstStyle/>
                    <a:p>
                      <a:r>
                        <a:rPr lang="en-US" sz="1600" dirty="0"/>
                        <a:t>Agent</a:t>
                      </a:r>
                      <a:r>
                        <a:rPr lang="en-US" sz="1600" baseline="0" dirty="0"/>
                        <a:t> name, the state they are currently in  and how long they have been in that state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Agent</a:t>
                      </a:r>
                      <a:r>
                        <a:rPr lang="en-US" sz="1600" baseline="0" dirty="0"/>
                        <a:t> name, the state they are currently in  and how long they have been in that state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Calls waiting, the</a:t>
                      </a:r>
                      <a:r>
                        <a:rPr lang="en-US" sz="1600" baseline="0" dirty="0"/>
                        <a:t> oldest call waiting and average speed of answer</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10001"/>
                  </a:ext>
                </a:extLst>
              </a:tr>
              <a:tr h="386080">
                <a:tc>
                  <a:txBody>
                    <a:bodyPr/>
                    <a:lstStyle/>
                    <a:p>
                      <a:r>
                        <a:rPr lang="en-US" sz="1600" dirty="0"/>
                        <a:t>Calls waiting, the</a:t>
                      </a:r>
                      <a:r>
                        <a:rPr lang="en-US" sz="1600" baseline="0" dirty="0"/>
                        <a:t> oldest call waiting and average speed of answer</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Calls waiting, the</a:t>
                      </a:r>
                      <a:r>
                        <a:rPr lang="en-US" sz="1600" baseline="0" dirty="0"/>
                        <a:t> oldest call waiting and average speed of answer</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How</a:t>
                      </a:r>
                      <a:r>
                        <a:rPr lang="en-US" sz="1600" baseline="0" dirty="0"/>
                        <a:t> many agents are in each given state  (no time) for multiple skills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10002"/>
                  </a:ext>
                </a:extLst>
              </a:tr>
              <a:tr h="386080">
                <a:tc>
                  <a:txBody>
                    <a:bodyPr/>
                    <a:lstStyle/>
                    <a:p>
                      <a:r>
                        <a:rPr lang="en-US" sz="1600" dirty="0"/>
                        <a:t>Abandoned</a:t>
                      </a:r>
                      <a:r>
                        <a:rPr lang="en-US" sz="1600" baseline="0" dirty="0"/>
                        <a:t> calls and average abandon time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r>
                        <a:rPr lang="en-US" sz="1600" dirty="0"/>
                        <a:t>AUX/break</a:t>
                      </a:r>
                      <a:r>
                        <a:rPr lang="en-US" sz="1600" baseline="0" dirty="0"/>
                        <a:t> Reason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r>
                        <a:rPr lang="en-US" sz="1600" dirty="0"/>
                        <a:t>ACD Calls,</a:t>
                      </a:r>
                      <a:r>
                        <a:rPr lang="en-US" sz="1600" baseline="0" dirty="0"/>
                        <a:t> Abn Calls and average time for both</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10003"/>
                  </a:ext>
                </a:extLst>
              </a:tr>
              <a:tr h="2844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Pie chart</a:t>
                      </a:r>
                      <a:r>
                        <a:rPr lang="en-US" sz="1600" baseline="0" dirty="0"/>
                        <a:t> for agent states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r>
                        <a:rPr lang="en-US" sz="1600" dirty="0"/>
                        <a:t>No</a:t>
                      </a:r>
                      <a:r>
                        <a:rPr lang="en-US" sz="1600" baseline="0" dirty="0"/>
                        <a:t> Pie chart in report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r>
                        <a:rPr lang="en-US" sz="1600" dirty="0"/>
                        <a:t>No</a:t>
                      </a:r>
                      <a:r>
                        <a:rPr lang="en-US" sz="1600" baseline="0" dirty="0"/>
                        <a:t> Pie chart in report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10004"/>
                  </a:ext>
                </a:extLst>
              </a:tr>
            </a:tbl>
          </a:graphicData>
        </a:graphic>
      </p:graphicFrame>
      <p:sp>
        <p:nvSpPr>
          <p:cNvPr id="2" name="TextBox 1"/>
          <p:cNvSpPr txBox="1"/>
          <p:nvPr/>
        </p:nvSpPr>
        <p:spPr>
          <a:xfrm>
            <a:off x="4343400" y="6553200"/>
            <a:ext cx="457176" cy="369332"/>
          </a:xfrm>
          <a:prstGeom prst="rect">
            <a:avLst/>
          </a:prstGeom>
          <a:noFill/>
        </p:spPr>
        <p:txBody>
          <a:bodyPr wrap="none" rtlCol="0">
            <a:spAutoFit/>
          </a:bodyPr>
          <a:lstStyle/>
          <a:p>
            <a:r>
              <a:rPr lang="en-US" dirty="0"/>
              <a:t>22.</a:t>
            </a:r>
          </a:p>
        </p:txBody>
      </p:sp>
      <p:graphicFrame>
        <p:nvGraphicFramePr>
          <p:cNvPr id="9" name="Table 8"/>
          <p:cNvGraphicFramePr>
            <a:graphicFrameLocks noGrp="1"/>
          </p:cNvGraphicFramePr>
          <p:nvPr>
            <p:extLst>
              <p:ext uri="{D42A27DB-BD31-4B8C-83A1-F6EECF244321}">
                <p14:modId xmlns:p14="http://schemas.microsoft.com/office/powerpoint/2010/main" val="2309327145"/>
              </p:ext>
            </p:extLst>
          </p:nvPr>
        </p:nvGraphicFramePr>
        <p:xfrm>
          <a:off x="304800" y="5668851"/>
          <a:ext cx="8561266" cy="914400"/>
        </p:xfrm>
        <a:graphic>
          <a:graphicData uri="http://schemas.openxmlformats.org/drawingml/2006/table">
            <a:tbl>
              <a:tblPr firstRow="1" bandRow="1">
                <a:tableStyleId>{1E171933-4619-4E11-9A3F-F7608DF75F80}</a:tableStyleId>
              </a:tblPr>
              <a:tblGrid>
                <a:gridCol w="3912985">
                  <a:extLst>
                    <a:ext uri="{9D8B030D-6E8A-4147-A177-3AD203B41FA5}">
                      <a16:colId xmlns:a16="http://schemas.microsoft.com/office/drawing/2014/main" val="20000"/>
                    </a:ext>
                  </a:extLst>
                </a:gridCol>
                <a:gridCol w="4648281">
                  <a:extLst>
                    <a:ext uri="{9D8B030D-6E8A-4147-A177-3AD203B41FA5}">
                      <a16:colId xmlns:a16="http://schemas.microsoft.com/office/drawing/2014/main" val="20001"/>
                    </a:ext>
                  </a:extLst>
                </a:gridCol>
              </a:tblGrid>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Integrated (real time +</a:t>
                      </a:r>
                      <a:r>
                        <a:rPr lang="en-US" sz="1600" baseline="0" dirty="0"/>
                        <a:t> Historical)</a:t>
                      </a:r>
                      <a:endParaRPr lang="en-US" sz="16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alpha val="64000"/>
                      </a:schemeClr>
                    </a:solidFill>
                  </a:tcPr>
                </a:tc>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alpha val="64000"/>
                      </a:schemeClr>
                    </a:solidFill>
                  </a:tcPr>
                </a:tc>
                <a:extLst>
                  <a:ext uri="{0D108BD9-81ED-4DB2-BD59-A6C34878D82A}">
                    <a16:rowId xmlns:a16="http://schemas.microsoft.com/office/drawing/2014/main" val="10000"/>
                  </a:ext>
                </a:extLst>
              </a:tr>
              <a:tr h="426720">
                <a:tc>
                  <a:txBody>
                    <a:bodyPr/>
                    <a:lstStyle/>
                    <a:p>
                      <a:r>
                        <a:rPr lang="en-US" sz="1600" dirty="0"/>
                        <a:t>Split</a:t>
                      </a:r>
                      <a:r>
                        <a:rPr lang="en-US" sz="1600" baseline="0" dirty="0"/>
                        <a:t>/Skill (Comparison Report)</a:t>
                      </a:r>
                      <a:endParaRPr lang="en-US" sz="16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96000"/>
                      </a:schemeClr>
                    </a:solidFill>
                  </a:tcPr>
                </a:tc>
                <a:tc>
                  <a:txBody>
                    <a:bodyPr/>
                    <a:lstStyle/>
                    <a:p>
                      <a:r>
                        <a:rPr lang="en-US" sz="1600" dirty="0"/>
                        <a:t>Multiple</a:t>
                      </a:r>
                      <a:r>
                        <a:rPr lang="en-US" sz="1600" baseline="0" dirty="0"/>
                        <a:t> Skills -- c</a:t>
                      </a:r>
                      <a:r>
                        <a:rPr lang="en-US" sz="1600" dirty="0"/>
                        <a:t>urrent status</a:t>
                      </a:r>
                      <a:r>
                        <a:rPr lang="en-US" sz="1600" baseline="0" dirty="0"/>
                        <a:t> and cumulative data for one or more splits. No chart or break stats.</a:t>
                      </a:r>
                      <a:endParaRPr 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96000"/>
                      </a:schemeClr>
                    </a:solidFill>
                  </a:tcPr>
                </a:tc>
                <a:extLst>
                  <a:ext uri="{0D108BD9-81ED-4DB2-BD59-A6C34878D82A}">
                    <a16:rowId xmlns:a16="http://schemas.microsoft.com/office/drawing/2014/main" val="10001"/>
                  </a:ext>
                </a:extLst>
              </a:tr>
            </a:tbl>
          </a:graphicData>
        </a:graphic>
      </p:graphicFrame>
      <p:sp>
        <p:nvSpPr>
          <p:cNvPr id="3" name="Rectangle 2"/>
          <p:cNvSpPr/>
          <p:nvPr/>
        </p:nvSpPr>
        <p:spPr>
          <a:xfrm>
            <a:off x="304800" y="670756"/>
            <a:ext cx="7391400" cy="523220"/>
          </a:xfrm>
          <a:prstGeom prst="rect">
            <a:avLst/>
          </a:prstGeom>
        </p:spPr>
        <p:txBody>
          <a:bodyPr wrap="square">
            <a:spAutoFit/>
          </a:bodyPr>
          <a:lstStyle/>
          <a:p>
            <a:r>
              <a:rPr lang="en-US" sz="1400" dirty="0"/>
              <a:t>Note: While in any standard report you may press F1 to access the definitions of the </a:t>
            </a:r>
          </a:p>
          <a:p>
            <a:r>
              <a:rPr lang="en-US" sz="1400" dirty="0"/>
              <a:t>columns on that report along with other helpful information.</a:t>
            </a:r>
          </a:p>
        </p:txBody>
      </p:sp>
    </p:spTree>
    <p:extLst>
      <p:ext uri="{BB962C8B-B14F-4D97-AF65-F5344CB8AC3E}">
        <p14:creationId xmlns:p14="http://schemas.microsoft.com/office/powerpoint/2010/main" val="92593185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457201"/>
            <a:ext cx="616585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191000" y="6491711"/>
            <a:ext cx="461986" cy="369332"/>
          </a:xfrm>
          <a:prstGeom prst="rect">
            <a:avLst/>
          </a:prstGeom>
          <a:noFill/>
        </p:spPr>
        <p:txBody>
          <a:bodyPr wrap="none" rtlCol="0">
            <a:spAutoFit/>
          </a:bodyPr>
          <a:lstStyle/>
          <a:p>
            <a:r>
              <a:rPr lang="en-US" dirty="0"/>
              <a:t>23.</a:t>
            </a:r>
          </a:p>
        </p:txBody>
      </p:sp>
    </p:spTree>
    <p:extLst>
      <p:ext uri="{BB962C8B-B14F-4D97-AF65-F5344CB8AC3E}">
        <p14:creationId xmlns:p14="http://schemas.microsoft.com/office/powerpoint/2010/main" val="4040053318"/>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2973"/>
            <a:ext cx="8229600" cy="1323439"/>
          </a:xfr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4000" u="sng" dirty="0">
                <a:solidFill>
                  <a:schemeClr val="accent2">
                    <a:lumMod val="50000"/>
                  </a:schemeClr>
                </a:solidFill>
                <a:latin typeface="+mn-lt"/>
                <a:ea typeface="+mn-ea"/>
                <a:cs typeface="+mn-cs"/>
              </a:rPr>
              <a:t>If you find yourself in need of your skills and agent ID’s</a:t>
            </a:r>
          </a:p>
        </p:txBody>
      </p:sp>
      <p:sp>
        <p:nvSpPr>
          <p:cNvPr id="2" name="Content Placeholder 1"/>
          <p:cNvSpPr>
            <a:spLocks noGrp="1"/>
          </p:cNvSpPr>
          <p:nvPr>
            <p:ph idx="1"/>
          </p:nvPr>
        </p:nvSpPr>
        <p:spPr>
          <a:xfrm>
            <a:off x="609600" y="1981201"/>
            <a:ext cx="8077199" cy="3733800"/>
          </a:xfrm>
        </p:spPr>
        <p:txBody>
          <a:bodyPr>
            <a:normAutofit/>
          </a:bodyPr>
          <a:lstStyle/>
          <a:p>
            <a:pPr marL="0" indent="0">
              <a:buNone/>
            </a:pPr>
            <a:r>
              <a:rPr lang="en-US" dirty="0"/>
              <a:t>When your call center was built you should have been provided a list of all your skills and the agents that are assigned to those skills.</a:t>
            </a:r>
          </a:p>
          <a:p>
            <a:pPr marL="0" indent="0">
              <a:buNone/>
            </a:pPr>
            <a:r>
              <a:rPr lang="en-US" b="1" dirty="0"/>
              <a:t>Keep these numbers handy</a:t>
            </a:r>
            <a:r>
              <a:rPr lang="en-US" dirty="0"/>
              <a:t>. You are billed monthly for them, if you remove any agents you may want to put in the request to remove it from billing. </a:t>
            </a:r>
          </a:p>
          <a:p>
            <a:pPr marL="0" indent="0">
              <a:buNone/>
            </a:pPr>
            <a:endParaRPr lang="en-US" dirty="0"/>
          </a:p>
          <a:p>
            <a:pPr marL="0" indent="0">
              <a:buNone/>
            </a:pPr>
            <a:r>
              <a:rPr lang="en-US" dirty="0"/>
              <a:t>If you find yourself in need of the skill and agent ID numbers.</a:t>
            </a:r>
          </a:p>
          <a:p>
            <a:pPr marL="0" indent="0">
              <a:buNone/>
            </a:pPr>
            <a:endParaRPr lang="en-US" dirty="0"/>
          </a:p>
          <a:p>
            <a:pPr marL="0" indent="0" algn="ctr">
              <a:buNone/>
            </a:pPr>
            <a:r>
              <a:rPr lang="en-US" dirty="0"/>
              <a:t>Contact CTS service @ 360-753-2454 </a:t>
            </a:r>
          </a:p>
          <a:p>
            <a:pPr marL="0" indent="0" algn="ctr">
              <a:buNone/>
            </a:pPr>
            <a:r>
              <a:rPr lang="en-US" dirty="0"/>
              <a:t>Your account manager will be  happy to provide those to you.</a:t>
            </a:r>
          </a:p>
        </p:txBody>
      </p:sp>
      <p:sp>
        <p:nvSpPr>
          <p:cNvPr id="5" name="TextBox 4"/>
          <p:cNvSpPr txBox="1"/>
          <p:nvPr/>
        </p:nvSpPr>
        <p:spPr>
          <a:xfrm>
            <a:off x="4495800" y="6488668"/>
            <a:ext cx="463588" cy="369332"/>
          </a:xfrm>
          <a:prstGeom prst="rect">
            <a:avLst/>
          </a:prstGeom>
          <a:noFill/>
        </p:spPr>
        <p:txBody>
          <a:bodyPr wrap="none" rtlCol="0">
            <a:spAutoFit/>
          </a:bodyPr>
          <a:lstStyle/>
          <a:p>
            <a:r>
              <a:rPr lang="en-US" dirty="0"/>
              <a:t>25.</a:t>
            </a:r>
          </a:p>
        </p:txBody>
      </p:sp>
    </p:spTree>
    <p:extLst>
      <p:ext uri="{BB962C8B-B14F-4D97-AF65-F5344CB8AC3E}">
        <p14:creationId xmlns:p14="http://schemas.microsoft.com/office/powerpoint/2010/main" val="364998059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1000"/>
                                        <p:tgtEl>
                                          <p:spTgt spid="2">
                                            <p:txEl>
                                              <p:pRg st="5" end="5"/>
                                            </p:txEl>
                                          </p:spTgt>
                                        </p:tgtEl>
                                      </p:cBhvr>
                                    </p:animEffect>
                                    <p:anim calcmode="lin" valueType="num">
                                      <p:cBhvr>
                                        <p:cTn id="2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1000"/>
                                        <p:tgtEl>
                                          <p:spTgt spid="2">
                                            <p:txEl>
                                              <p:pRg st="6" end="6"/>
                                            </p:txEl>
                                          </p:spTgt>
                                        </p:tgtEl>
                                      </p:cBhvr>
                                    </p:animEffect>
                                    <p:anim calcmode="lin" valueType="num">
                                      <p:cBhvr>
                                        <p:cTn id="3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2005"/>
            <a:ext cx="9144000" cy="2739211"/>
          </a:xfrm>
          <a:prstGeom prst="rect">
            <a:avLst/>
          </a:prstGeom>
          <a:noFill/>
        </p:spPr>
        <p:txBody>
          <a:bodyPr wrap="square" rtlCol="0">
            <a:spAutoFit/>
          </a:bodyPr>
          <a:lstStyle/>
          <a:p>
            <a:pPr algn="ctr"/>
            <a:r>
              <a:rPr lang="en-US" sz="4000" dirty="0"/>
              <a:t> </a:t>
            </a:r>
          </a:p>
          <a:p>
            <a:pPr algn="ctr"/>
            <a:r>
              <a:rPr lang="en-US" sz="4400" dirty="0"/>
              <a:t>Call Management System</a:t>
            </a:r>
          </a:p>
          <a:p>
            <a:pPr algn="ctr"/>
            <a:r>
              <a:rPr lang="en-US" sz="4400" dirty="0"/>
              <a:t> (CMS)</a:t>
            </a:r>
          </a:p>
          <a:p>
            <a:pPr algn="ctr"/>
            <a:r>
              <a:rPr lang="en-US" sz="4400" dirty="0"/>
              <a:t>Historical Reports</a:t>
            </a:r>
          </a:p>
        </p:txBody>
      </p:sp>
      <p:sp>
        <p:nvSpPr>
          <p:cNvPr id="5" name="TextBox 4"/>
          <p:cNvSpPr txBox="1"/>
          <p:nvPr/>
        </p:nvSpPr>
        <p:spPr>
          <a:xfrm>
            <a:off x="2507087" y="6295328"/>
            <a:ext cx="4572000" cy="338554"/>
          </a:xfrm>
          <a:prstGeom prst="rect">
            <a:avLst/>
          </a:prstGeom>
          <a:noFill/>
        </p:spPr>
        <p:txBody>
          <a:bodyPr wrap="square" rtlCol="0">
            <a:spAutoFit/>
          </a:bodyPr>
          <a:lstStyle/>
          <a:p>
            <a:pPr algn="ctr"/>
            <a:r>
              <a:rPr lang="en-US" sz="1600" dirty="0"/>
              <a:t>26.</a:t>
            </a:r>
          </a:p>
        </p:txBody>
      </p:sp>
      <p:sp>
        <p:nvSpPr>
          <p:cNvPr id="8194" name="AutoShape 2" descr="data:image/jpg;base64,/9j/4AAQSkZJRgABAQAAAQABAAD/2wBDAAkGBwgHBgkIBwgKCgkLDRYPDQwMDRsUFRAWIB0iIiAdHx8kKDQsJCYxJx8fLT0tMTU3Ojo6Iys/RD84QzQ5Ojf/2wBDAQoKCg0MDRoPDxo3JR8lNzc3Nzc3Nzc3Nzc3Nzc3Nzc3Nzc3Nzc3Nzc3Nzc3Nzc3Nzc3Nzc3Nzc3Nzc3Nzc3Nzf/wAARCABOAEQDASIAAhEBAxEB/8QAGwAAAgMBAQEAAAAAAAAAAAAABQYAAwQHAgH/xAA3EAACAQIFAQYEBQEJAAAAAAABAgMEEQAFEiExBhMiQVFhcRSBkbEHIzKCoRUzQlJikqLB0fD/xAAaAQACAwEBAAAAAAAAAAAAAAADBAECBQYA/8QAKhEAAQQBAwMDAwUAAAAAAAAAAQACAxEEEiExBRNBIlFhI3GhgZHR4fD/2gAMAwEAAhEDEQA/AOw1mZw0860qkPVMhdYtVrKCAWJ8Bc/9YyM1RLvNOwH+CLuD68n6/LCfmtXVU+c5hVQSETtHoRnFwgadE2Ht9vS2AlXVZ1PVJljy1EqRSiASQgoskgZwGLE772Nr/wB0jexOFJpSDQSOROQ4tCfauXL4KeaSRIpOyF2RQHfmw253JGLqOdJIEnoKp0RgCq3LKPQqeOeBbCRkPTss9NPpXsGnoWjub2uWsu/7GJHhcYubLKnLMmrY6ugBiM8dSuqQSjZ0XQRyTp5Pj88BD3DdLtleN10KDMVBVKzTE52Dg9xj7+B9D8r4IA45nlvVopkNJmdNJ2cKWaZrlivd0F1YAi4Ivz4etmKhzKjdUFLWNAxWMmNJAyqXuFUXut7giw8sMMyAeU1HlAinJrx5dgiksQAOSfDAtaisC2NQp/zdkL/e38YG9QpJUZJXLPK8o+GkspsFJ0nwHPzwTvNRTkMTDTVcNVAk8D64n3Vhww8x6YmMHThByKh0lT+UONxiYKjhLktHT1nVdbTzrqTslkYIxG4lDDfnkC/r9AbVo37lPEZtLbCJAQD78A/PGo5DQtmcuYOrtNIullLHQRcHdeDwOb4JKoUAKAANgBgJhtxJS5gDnEkoJUtPTQGonijiiUXJkm3HyAP3wuVnUTz/AJMNNGQwsVca9Q9rb/TDL1dmFJl+VM1bTLUpKwjWFuGJBO5ttYAm/O2E7Js3q0oylBkusoAGkW66tuSSLk/PGR1SSaOmY4s/lKZEOt4Yx+keaBJ/gLbRKc0rn/q1LFG0egpIymOQve6gGwuNuD6bYxN0hU5fOZcqqRZYZI1WwRxcMRdh+ohiN9ja3lioSV2aZ1AmloHnkCbSWjGi5a66iGNttx6euDXWFRNl8tHT5PW9lUSOS1MIxK7KOAFNyoJ2+1ucHxGSSQgyCnDlTFjaxTb28u2J+UEr2ropaCepiqBmPwkaxixN5RMBa4ut2TVcX454GKqfqPNM00RnsHgqEnidI4yD3VNyDyO6ynfD1qnjVfiKaRGIGoxjtFv+3f6gYzx00M1YKimppHn0FAxRkRQbXuSLC9ludzsPLB+261HZeDSs6KnEvT1NfUWUANYX5AP2IxMX9OdPw5NlEFEzmeRFGuTcBmsBsL7DbEw8OFpDhGsTExVVTJT08s8raY4kLufIAXOJUpZ64r6DsRldXTSTyzRmRChC9kRsGv53vtY338MK2VVIERUqUZGvJFGCVJ89NxcHb2sDjLmmZS1lW1TKD21Q47vOheAPkLD398fI4oZleNY2arEhIKNpKpYbn05AHieLc45ifqLjPqaPSOP7+Fj4PWdeW+Nw+mRt77eUVq5Y4svNNl8xooYu9F2EYVEbVcklt9+dt/UY95H1EMujZosnp17UBiyzN2jHx1uwJfz8MYGoo4jJNM5ro41BJ7xINt7Dx8yLbbje2Bp1GRIe30bCyBdyoG5v72/nyxDupTlxEdClPWOpOj0txduSSa3r4XRcr6spK6ojp54ZaaWRgqarMrE8AEf8gYY8cz6XpRXdQUqCxjpSZ5PQjZR/qN/2nHTMbXT55J4dcnKN0vImyIO5MN7/AApiYmJh5aKmAnVssi5HVRQxmSSZCtgbd212/wBoPvtg3hT/ABKqzSdNu0UkqVbyrHTdj+ppD4fS/wA7Yq8W0hQWa/T7pKr6PMKepjeWBViuFZ9QIJYagPO+3lbb2xqypu0lnFtMjJbm/BYfe31xfXZDn5paYy09RPGGEksXaq5DBSBsDc2v4X448cD4oammrqaB0qaM9k1mlg0axtsA434+3njlc/Cc06WA1XK5jJxW4eWDG0lgHP7+UXpWHbTxEPfWWJbjvEkWxg6fmy6GKajzWPRDKF0StfZlv4jdTvz74tlghhtJO8jM5s0zPpI8rkWsOBinLoMrqczninrWjpIogxSF1N5CdgLg2Fgb+pGB4MEgl9FEn34+USHJknna2Jl/fgiv94TP0hldJDVyVmXO8sTFw1S5/tN7BBxcKQSTb9R9ThywI6YrcrrMsH9EN6WBzEBoZbMLE/q3PN7+N8F8dbGwMYAF0bW6QG1VKYmJiYupUwkfiP29DNk+exgyQZfVAywkXHesNXva6g+BYYd8Zsxo4q+hnpKhQ0cyFGB9f/XxBFhWY7S4Eq2Jo5YlkjZXRhdWU3DA8EYz5ll9LmNN8PVxB473HgVPgQRuD6jC/wDh3V1RyQZfXFHmoD2IdOCguFHuALYZa4yikmMDBZRG2hj4NbY/XHtiN1V7Ru07rnXU6xZDFIKfNRUSg6Y6d6Yu5Y+BZSB/F8AqVqmWP4iqeVahpRqi7NAmi2xvqve/hbwwOXpHrGlrlqarMMvqWQGyvUSWBPJH5eC9NkfUlZIiGTLooie+YpnDW9CYyP4wqzHjY7UxtImNh4mM7uMFH9U4fhXFDF09MI2bt/i5BUBmvZxYC3kCoXDngN0tk0eSZb8MkCRMzl3YTmYyMbd5mKrv8sGcNAUFV51OJCmJiYmJVV//2Q==">
            <a:hlinkClick r:id="rId3"/>
          </p:cNvPr>
          <p:cNvSpPr>
            <a:spLocks noChangeAspect="1" noChangeArrowheads="1"/>
          </p:cNvSpPr>
          <p:nvPr/>
        </p:nvSpPr>
        <p:spPr bwMode="auto">
          <a:xfrm>
            <a:off x="155575" y="-350838"/>
            <a:ext cx="647700" cy="74295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8196" name="AutoShape 4" descr="data:image/jpg;base64,/9j/4AAQSkZJRgABAQAAAQABAAD/2wBDAAkGBwgHBgkIBwgKCgkLDRYPDQwMDRsUFRAWIB0iIiAdHx8kKDQsJCYxJx8fLT0tMTU3Ojo6Iys/RD84QzQ5Ojf/2wBDAQoKCg0MDRoPDxo3JR8lNzc3Nzc3Nzc3Nzc3Nzc3Nzc3Nzc3Nzc3Nzc3Nzc3Nzc3Nzc3Nzc3Nzc3Nzc3Nzc3Nzf/wAARCABOAEQDASIAAhEBAxEB/8QAGwAAAgMBAQEAAAAAAAAAAAAABQYAAwQHAgH/xAA3EAACAQIFAQYEBQEJAAAAAAABAgMEEQAFEiExBhMiQVFhcRSBkbEHIzKCoRUzQlJikqLB0fD/xAAaAQACAwEBAAAAAAAAAAAAAAADBAECBQYA/8QAKhEAAQQBAwMDAwUAAAAAAAAAAQACAxEEEiExBRNBIlFhI3GhgZHR4fD/2gAMAwEAAhEDEQA/AOw1mZw0860qkPVMhdYtVrKCAWJ8Bc/9YyM1RLvNOwH+CLuD68n6/LCfmtXVU+c5hVQSETtHoRnFwgadE2Ht9vS2AlXVZ1PVJljy1EqRSiASQgoskgZwGLE772Nr/wB0jexOFJpSDQSOROQ4tCfauXL4KeaSRIpOyF2RQHfmw253JGLqOdJIEnoKp0RgCq3LKPQqeOeBbCRkPTss9NPpXsGnoWjub2uWsu/7GJHhcYubLKnLMmrY6ugBiM8dSuqQSjZ0XQRyTp5Pj88BD3DdLtleN10KDMVBVKzTE52Dg9xj7+B9D8r4IA45nlvVopkNJmdNJ2cKWaZrlivd0F1YAi4Ivz4etmKhzKjdUFLWNAxWMmNJAyqXuFUXut7giw8sMMyAeU1HlAinJrx5dgiksQAOSfDAtaisC2NQp/zdkL/e38YG9QpJUZJXLPK8o+GkspsFJ0nwHPzwTvNRTkMTDTVcNVAk8D64n3Vhww8x6YmMHThByKh0lT+UONxiYKjhLktHT1nVdbTzrqTslkYIxG4lDDfnkC/r9AbVo37lPEZtLbCJAQD78A/PGo5DQtmcuYOrtNIullLHQRcHdeDwOb4JKoUAKAANgBgJhtxJS5gDnEkoJUtPTQGonijiiUXJkm3HyAP3wuVnUTz/AJMNNGQwsVca9Q9rb/TDL1dmFJl+VM1bTLUpKwjWFuGJBO5ttYAm/O2E7Js3q0oylBkusoAGkW66tuSSLk/PGR1SSaOmY4s/lKZEOt4Yx+keaBJ/gLbRKc0rn/q1LFG0egpIymOQve6gGwuNuD6bYxN0hU5fOZcqqRZYZI1WwRxcMRdh+ohiN9ja3lioSV2aZ1AmloHnkCbSWjGi5a66iGNttx6euDXWFRNl8tHT5PW9lUSOS1MIxK7KOAFNyoJ2+1ucHxGSSQgyCnDlTFjaxTb28u2J+UEr2ropaCepiqBmPwkaxixN5RMBa4ut2TVcX454GKqfqPNM00RnsHgqEnidI4yD3VNyDyO6ynfD1qnjVfiKaRGIGoxjtFv+3f6gYzx00M1YKimppHn0FAxRkRQbXuSLC9ludzsPLB+261HZeDSs6KnEvT1NfUWUANYX5AP2IxMX9OdPw5NlEFEzmeRFGuTcBmsBsL7DbEw8OFpDhGsTExVVTJT08s8raY4kLufIAXOJUpZ64r6DsRldXTSTyzRmRChC9kRsGv53vtY338MK2VVIERUqUZGvJFGCVJ89NxcHb2sDjLmmZS1lW1TKD21Q47vOheAPkLD398fI4oZleNY2arEhIKNpKpYbn05AHieLc45ifqLjPqaPSOP7+Fj4PWdeW+Nw+mRt77eUVq5Y4svNNl8xooYu9F2EYVEbVcklt9+dt/UY95H1EMujZosnp17UBiyzN2jHx1uwJfz8MYGoo4jJNM5ro41BJ7xINt7Dx8yLbbje2Bp1GRIe30bCyBdyoG5v72/nyxDupTlxEdClPWOpOj0txduSSa3r4XRcr6spK6ojp54ZaaWRgqarMrE8AEf8gYY8cz6XpRXdQUqCxjpSZ5PQjZR/qN/2nHTMbXT55J4dcnKN0vImyIO5MN7/AApiYmJh5aKmAnVssi5HVRQxmSSZCtgbd212/wBoPvtg3hT/ABKqzSdNu0UkqVbyrHTdj+ppD4fS/wA7Yq8W0hQWa/T7pKr6PMKepjeWBViuFZ9QIJYagPO+3lbb2xqypu0lnFtMjJbm/BYfe31xfXZDn5paYy09RPGGEksXaq5DBSBsDc2v4X448cD4oammrqaB0qaM9k1mlg0axtsA434+3njlc/Cc06WA1XK5jJxW4eWDG0lgHP7+UXpWHbTxEPfWWJbjvEkWxg6fmy6GKajzWPRDKF0StfZlv4jdTvz74tlghhtJO8jM5s0zPpI8rkWsOBinLoMrqczninrWjpIogxSF1N5CdgLg2Fgb+pGB4MEgl9FEn34+USHJknna2Jl/fgiv94TP0hldJDVyVmXO8sTFw1S5/tN7BBxcKQSTb9R9ThywI6YrcrrMsH9EN6WBzEBoZbMLE/q3PN7+N8F8dbGwMYAF0bW6QG1VKYmJiYupUwkfiP29DNk+exgyQZfVAywkXHesNXva6g+BYYd8Zsxo4q+hnpKhQ0cyFGB9f/XxBFhWY7S4Eq2Jo5YlkjZXRhdWU3DA8EYz5ll9LmNN8PVxB473HgVPgQRuD6jC/wDh3V1RyQZfXFHmoD2IdOCguFHuALYZa4yikmMDBZRG2hj4NbY/XHtiN1V7Ru07rnXU6xZDFIKfNRUSg6Y6d6Yu5Y+BZSB/F8AqVqmWP4iqeVahpRqi7NAmi2xvqve/hbwwOXpHrGlrlqarMMvqWQGyvUSWBPJH5eC9NkfUlZIiGTLooie+YpnDW9CYyP4wqzHjY7UxtImNh4mM7uMFH9U4fhXFDF09MI2bt/i5BUBmvZxYC3kCoXDngN0tk0eSZb8MkCRMzl3YTmYyMbd5mKrv8sGcNAUFV51OJCmJiYmJVV//2Q==">
            <a:hlinkClick r:id="rId3"/>
          </p:cNvPr>
          <p:cNvSpPr>
            <a:spLocks noGrp="1" noChangeAspect="1" noChangeArrowheads="1"/>
          </p:cNvSpPr>
          <p:nvPr>
            <p:ph type="dt" sz="half" idx="10"/>
          </p:nvPr>
        </p:nvSpPr>
        <p:spPr bwMode="auto">
          <a:xfrm>
            <a:off x="-16476" y="6400800"/>
            <a:ext cx="1769076" cy="457200"/>
          </a:xfrm>
          <a:prstGeom prst="rect">
            <a:avLst/>
          </a:prstGeom>
          <a:noFill/>
        </p:spPr>
        <p:txBody>
          <a:bodyPr vert="horz" wrap="square" lIns="91440" tIns="45720" rIns="91440" bIns="45720" numCol="1" anchor="t" anchorCtr="0" compatLnSpc="1">
            <a:prstTxWarp prst="textNoShape">
              <a:avLst/>
            </a:prstTxWarp>
          </a:bodyPr>
          <a:lstStyle/>
          <a:p>
            <a:r>
              <a:rPr lang="en-US" b="1" dirty="0"/>
              <a:t>UPDATED            1/ 2013    </a:t>
            </a:r>
          </a:p>
        </p:txBody>
      </p:sp>
      <p:sp>
        <p:nvSpPr>
          <p:cNvPr id="8198" name="AutoShape 6" descr="data:image/jpg;base64,/9j/4AAQSkZJRgABAQAAAQABAAD/2wBDAAkGBwgHBgkIBwgKCgkLDRYPDQwMDRsUFRAWIB0iIiAdHx8kKDQsJCYxJx8fLT0tMTU3Ojo6Iys/RD84QzQ5Ojf/2wBDAQoKCg0MDRoPDxo3JR8lNzc3Nzc3Nzc3Nzc3Nzc3Nzc3Nzc3Nzc3Nzc3Nzc3Nzc3Nzc3Nzc3Nzc3Nzc3Nzc3Nzf/wAARCABOAEQDASIAAhEBAxEB/8QAGwAAAgMBAQEAAAAAAAAAAAAABQYAAwQHAgH/xAA3EAACAQIFAQYEBQEJAAAAAAABAgMEEQAFEiExBhMiQVFhcRSBkbEHIzKCoRUzQlJikqLB0fD/xAAaAQACAwEBAAAAAAAAAAAAAAADBAECBQYA/8QAKhEAAQQBAwMDAwUAAAAAAAAAAQACAxEEEiExBRNBIlFhI3GhgZHR4fD/2gAMAwEAAhEDEQA/AOw1mZw0860qkPVMhdYtVrKCAWJ8Bc/9YyM1RLvNOwH+CLuD68n6/LCfmtXVU+c5hVQSETtHoRnFwgadE2Ht9vS2AlXVZ1PVJljy1EqRSiASQgoskgZwGLE772Nr/wB0jexOFJpSDQSOROQ4tCfauXL4KeaSRIpOyF2RQHfmw253JGLqOdJIEnoKp0RgCq3LKPQqeOeBbCRkPTss9NPpXsGnoWjub2uWsu/7GJHhcYubLKnLMmrY6ugBiM8dSuqQSjZ0XQRyTp5Pj88BD3DdLtleN10KDMVBVKzTE52Dg9xj7+B9D8r4IA45nlvVopkNJmdNJ2cKWaZrlivd0F1YAi4Ivz4etmKhzKjdUFLWNAxWMmNJAyqXuFUXut7giw8sMMyAeU1HlAinJrx5dgiksQAOSfDAtaisC2NQp/zdkL/e38YG9QpJUZJXLPK8o+GkspsFJ0nwHPzwTvNRTkMTDTVcNVAk8D64n3Vhww8x6YmMHThByKh0lT+UONxiYKjhLktHT1nVdbTzrqTslkYIxG4lDDfnkC/r9AbVo37lPEZtLbCJAQD78A/PGo5DQtmcuYOrtNIullLHQRcHdeDwOb4JKoUAKAANgBgJhtxJS5gDnEkoJUtPTQGonijiiUXJkm3HyAP3wuVnUTz/AJMNNGQwsVca9Q9rb/TDL1dmFJl+VM1bTLUpKwjWFuGJBO5ttYAm/O2E7Js3q0oylBkusoAGkW66tuSSLk/PGR1SSaOmY4s/lKZEOt4Yx+keaBJ/gLbRKc0rn/q1LFG0egpIymOQve6gGwuNuD6bYxN0hU5fOZcqqRZYZI1WwRxcMRdh+ohiN9ja3lioSV2aZ1AmloHnkCbSWjGi5a66iGNttx6euDXWFRNl8tHT5PW9lUSOS1MIxK7KOAFNyoJ2+1ucHxGSSQgyCnDlTFjaxTb28u2J+UEr2ropaCepiqBmPwkaxixN5RMBa4ut2TVcX454GKqfqPNM00RnsHgqEnidI4yD3VNyDyO6ynfD1qnjVfiKaRGIGoxjtFv+3f6gYzx00M1YKimppHn0FAxRkRQbXuSLC9ludzsPLB+261HZeDSs6KnEvT1NfUWUANYX5AP2IxMX9OdPw5NlEFEzmeRFGuTcBmsBsL7DbEw8OFpDhGsTExVVTJT08s8raY4kLufIAXOJUpZ64r6DsRldXTSTyzRmRChC9kRsGv53vtY338MK2VVIERUqUZGvJFGCVJ89NxcHb2sDjLmmZS1lW1TKD21Q47vOheAPkLD398fI4oZleNY2arEhIKNpKpYbn05AHieLc45ifqLjPqaPSOP7+Fj4PWdeW+Nw+mRt77eUVq5Y4svNNl8xooYu9F2EYVEbVcklt9+dt/UY95H1EMujZosnp17UBiyzN2jHx1uwJfz8MYGoo4jJNM5ro41BJ7xINt7Dx8yLbbje2Bp1GRIe30bCyBdyoG5v72/nyxDupTlxEdClPWOpOj0txduSSa3r4XRcr6spK6ojp54ZaaWRgqarMrE8AEf8gYY8cz6XpRXdQUqCxjpSZ5PQjZR/qN/2nHTMbXT55J4dcnKN0vImyIO5MN7/AApiYmJh5aKmAnVssi5HVRQxmSSZCtgbd212/wBoPvtg3hT/ABKqzSdNu0UkqVbyrHTdj+ppD4fS/wA7Yq8W0hQWa/T7pKr6PMKepjeWBViuFZ9QIJYagPO+3lbb2xqypu0lnFtMjJbm/BYfe31xfXZDn5paYy09RPGGEksXaq5DBSBsDc2v4X448cD4oammrqaB0qaM9k1mlg0axtsA434+3njlc/Cc06WA1XK5jJxW4eWDG0lgHP7+UXpWHbTxEPfWWJbjvEkWxg6fmy6GKajzWPRDKF0StfZlv4jdTvz74tlghhtJO8jM5s0zPpI8rkWsOBinLoMrqczninrWjpIogxSF1N5CdgLg2Fgb+pGB4MEgl9FEn34+USHJknna2Jl/fgiv94TP0hldJDVyVmXO8sTFw1S5/tN7BBxcKQSTb9R9ThywI6YrcrrMsH9EN6WBzEBoZbMLE/q3PN7+N8F8dbGwMYAF0bW6QG1VKYmJiYupUwkfiP29DNk+exgyQZfVAywkXHesNXva6g+BYYd8Zsxo4q+hnpKhQ0cyFGB9f/XxBFhWY7S4Eq2Jo5YlkjZXRhdWU3DA8EYz5ll9LmNN8PVxB473HgVPgQRuD6jC/wDh3V1RyQZfXFHmoD2IdOCguFHuALYZa4yikmMDBZRG2hj4NbY/XHtiN1V7Ru07rnXU6xZDFIKfNRUSg6Y6d6Yu5Y+BZSB/F8AqVqmWP4iqeVahpRqi7NAmi2xvqve/hbwwOXpHrGlrlqarMMvqWQGyvUSWBPJH5eC9NkfUlZIiGTLooie+YpnDW9CYyP4wqzHjY7UxtImNh4mM7uMFH9U4fhXFDF09MI2bt/i5BUBmvZxYC3kCoXDngN0tk0eSZb8MkCRMzl3YTmYyMbd5mKrv8sGcNAUFV51OJCmJiYmJVV//2Q==">
            <a:hlinkClick r:id="rId3"/>
          </p:cNvPr>
          <p:cNvSpPr>
            <a:spLocks noChangeAspect="1" noChangeArrowheads="1"/>
          </p:cNvSpPr>
          <p:nvPr/>
        </p:nvSpPr>
        <p:spPr bwMode="auto">
          <a:xfrm>
            <a:off x="155575" y="-350838"/>
            <a:ext cx="647700" cy="74295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8200" name="AutoShape 8" descr="data:image/jpg;base64,/9j/4AAQSkZJRgABAQAAAQABAAD/2wBDAAkGBwgHBgkIBwgKCgkLDRYPDQwMDRsUFRAWIB0iIiAdHx8kKDQsJCYxJx8fLT0tMTU3Ojo6Iys/RD84QzQ5Ojf/2wBDAQoKCg0MDRoPDxo3JR8lNzc3Nzc3Nzc3Nzc3Nzc3Nzc3Nzc3Nzc3Nzc3Nzc3Nzc3Nzc3Nzc3Nzc3Nzc3Nzc3Nzf/wAARCABOAEQDASIAAhEBAxEB/8QAGwAAAgMBAQEAAAAAAAAAAAAABQYAAwQHAgH/xAA3EAACAQIFAQYEBQEJAAAAAAABAgMEEQAFEiExBhMiQVFhcRSBkbEHIzKCoRUzQlJikqLB0fD/xAAaAQACAwEBAAAAAAAAAAAAAAADBAECBQYA/8QAKhEAAQQBAwMDAwUAAAAAAAAAAQACAxEEEiExBRNBIlFhI3GhgZHR4fD/2gAMAwEAAhEDEQA/AOw1mZw0860qkPVMhdYtVrKCAWJ8Bc/9YyM1RLvNOwH+CLuD68n6/LCfmtXVU+c5hVQSETtHoRnFwgadE2Ht9vS2AlXVZ1PVJljy1EqRSiASQgoskgZwGLE772Nr/wB0jexOFJpSDQSOROQ4tCfauXL4KeaSRIpOyF2RQHfmw253JGLqOdJIEnoKp0RgCq3LKPQqeOeBbCRkPTss9NPpXsGnoWjub2uWsu/7GJHhcYubLKnLMmrY6ugBiM8dSuqQSjZ0XQRyTp5Pj88BD3DdLtleN10KDMVBVKzTE52Dg9xj7+B9D8r4IA45nlvVopkNJmdNJ2cKWaZrlivd0F1YAi4Ivz4etmKhzKjdUFLWNAxWMmNJAyqXuFUXut7giw8sMMyAeU1HlAinJrx5dgiksQAOSfDAtaisC2NQp/zdkL/e38YG9QpJUZJXLPK8o+GkspsFJ0nwHPzwTvNRTkMTDTVcNVAk8D64n3Vhww8x6YmMHThByKh0lT+UONxiYKjhLktHT1nVdbTzrqTslkYIxG4lDDfnkC/r9AbVo37lPEZtLbCJAQD78A/PGo5DQtmcuYOrtNIullLHQRcHdeDwOb4JKoUAKAANgBgJhtxJS5gDnEkoJUtPTQGonijiiUXJkm3HyAP3wuVnUTz/AJMNNGQwsVca9Q9rb/TDL1dmFJl+VM1bTLUpKwjWFuGJBO5ttYAm/O2E7Js3q0oylBkusoAGkW66tuSSLk/PGR1SSaOmY4s/lKZEOt4Yx+keaBJ/gLbRKc0rn/q1LFG0egpIymOQve6gGwuNuD6bYxN0hU5fOZcqqRZYZI1WwRxcMRdh+ohiN9ja3lioSV2aZ1AmloHnkCbSWjGi5a66iGNttx6euDXWFRNl8tHT5PW9lUSOS1MIxK7KOAFNyoJ2+1ucHxGSSQgyCnDlTFjaxTb28u2J+UEr2ropaCepiqBmPwkaxixN5RMBa4ut2TVcX454GKqfqPNM00RnsHgqEnidI4yD3VNyDyO6ynfD1qnjVfiKaRGIGoxjtFv+3f6gYzx00M1YKimppHn0FAxRkRQbXuSLC9ludzsPLB+261HZeDSs6KnEvT1NfUWUANYX5AP2IxMX9OdPw5NlEFEzmeRFGuTcBmsBsL7DbEw8OFpDhGsTExVVTJT08s8raY4kLufIAXOJUpZ64r6DsRldXTSTyzRmRChC9kRsGv53vtY338MK2VVIERUqUZGvJFGCVJ89NxcHb2sDjLmmZS1lW1TKD21Q47vOheAPkLD398fI4oZleNY2arEhIKNpKpYbn05AHieLc45ifqLjPqaPSOP7+Fj4PWdeW+Nw+mRt77eUVq5Y4svNNl8xooYu9F2EYVEbVcklt9+dt/UY95H1EMujZosnp17UBiyzN2jHx1uwJfz8MYGoo4jJNM5ro41BJ7xINt7Dx8yLbbje2Bp1GRIe30bCyBdyoG5v72/nyxDupTlxEdClPWOpOj0txduSSa3r4XRcr6spK6ojp54ZaaWRgqarMrE8AEf8gYY8cz6XpRXdQUqCxjpSZ5PQjZR/qN/2nHTMbXT55J4dcnKN0vImyIO5MN7/AApiYmJh5aKmAnVssi5HVRQxmSSZCtgbd212/wBoPvtg3hT/ABKqzSdNu0UkqVbyrHTdj+ppD4fS/wA7Yq8W0hQWa/T7pKr6PMKepjeWBViuFZ9QIJYagPO+3lbb2xqypu0lnFtMjJbm/BYfe31xfXZDn5paYy09RPGGEksXaq5DBSBsDc2v4X448cD4oammrqaB0qaM9k1mlg0axtsA434+3njlc/Cc06WA1XK5jJxW4eWDG0lgHP7+UXpWHbTxEPfWWJbjvEkWxg6fmy6GKajzWPRDKF0StfZlv4jdTvz74tlghhtJO8jM5s0zPpI8rkWsOBinLoMrqczninrWjpIogxSF1N5CdgLg2Fgb+pGB4MEgl9FEn34+USHJknna2Jl/fgiv94TP0hldJDVyVmXO8sTFw1S5/tN7BBxcKQSTb9R9ThywI6YrcrrMsH9EN6WBzEBoZbMLE/q3PN7+N8F8dbGwMYAF0bW6QG1VKYmJiYupUwkfiP29DNk+exgyQZfVAywkXHesNXva6g+BYYd8Zsxo4q+hnpKhQ0cyFGB9f/XxBFhWY7S4Eq2Jo5YlkjZXRhdWU3DA8EYz5ll9LmNN8PVxB473HgVPgQRuD6jC/wDh3V1RyQZfXFHmoD2IdOCguFHuALYZa4yikmMDBZRG2hj4NbY/XHtiN1V7Ru07rnXU6xZDFIKfNRUSg6Y6d6Yu5Y+BZSB/F8AqVqmWP4iqeVahpRqi7NAmi2xvqve/hbwwOXpHrGlrlqarMMvqWQGyvUSWBPJH5eC9NkfUlZIiGTLooie+YpnDW9CYyP4wqzHjY7UxtImNh4mM7uMFH9U4fhXFDF09MI2bt/i5BUBmvZxYC3kCoXDngN0tk0eSZb8MkCRMzl3YTmYyMbd5mKrv8sGcNAUFV51OJCmJiYmJVV//2Q==">
            <a:hlinkClick r:id="rId3"/>
          </p:cNvPr>
          <p:cNvSpPr>
            <a:spLocks noChangeAspect="1" noChangeArrowheads="1"/>
          </p:cNvSpPr>
          <p:nvPr/>
        </p:nvSpPr>
        <p:spPr bwMode="auto">
          <a:xfrm>
            <a:off x="155575" y="-350838"/>
            <a:ext cx="647700" cy="74295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100910079"/>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438400" y="340765"/>
            <a:ext cx="4495800" cy="707886"/>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4000" u="sng" dirty="0">
                <a:solidFill>
                  <a:schemeClr val="accent2">
                    <a:lumMod val="50000"/>
                  </a:schemeClr>
                </a:solidFill>
              </a:rPr>
              <a:t>What is Historical?</a:t>
            </a:r>
          </a:p>
        </p:txBody>
      </p:sp>
      <p:sp>
        <p:nvSpPr>
          <p:cNvPr id="28" name="TextBox 27"/>
          <p:cNvSpPr txBox="1"/>
          <p:nvPr/>
        </p:nvSpPr>
        <p:spPr>
          <a:xfrm>
            <a:off x="381000" y="1371600"/>
            <a:ext cx="8382000" cy="830997"/>
          </a:xfrm>
          <a:prstGeom prst="rect">
            <a:avLst/>
          </a:prstGeom>
          <a:noFill/>
        </p:spPr>
        <p:txBody>
          <a:bodyPr wrap="square" rtlCol="0">
            <a:spAutoFit/>
          </a:bodyPr>
          <a:lstStyle/>
          <a:p>
            <a:r>
              <a:rPr lang="en-US" sz="2400" dirty="0"/>
              <a:t>Historical reports are any data in the past than can be pulled up on a report to evaluate how well your Call Center is functioning.</a:t>
            </a:r>
          </a:p>
        </p:txBody>
      </p:sp>
      <p:sp>
        <p:nvSpPr>
          <p:cNvPr id="12" name="TextBox 11"/>
          <p:cNvSpPr txBox="1"/>
          <p:nvPr/>
        </p:nvSpPr>
        <p:spPr>
          <a:xfrm>
            <a:off x="381000" y="2202597"/>
            <a:ext cx="8382000" cy="3970318"/>
          </a:xfrm>
          <a:prstGeom prst="rect">
            <a:avLst/>
          </a:prstGeom>
          <a:noFill/>
        </p:spPr>
        <p:txBody>
          <a:bodyPr wrap="square" rtlCol="0">
            <a:spAutoFit/>
          </a:bodyPr>
          <a:lstStyle/>
          <a:p>
            <a:pPr algn="ctr"/>
            <a:r>
              <a:rPr lang="en-US" sz="2800" b="1" dirty="0"/>
              <a:t>For skills, typical stats you would see are: </a:t>
            </a:r>
          </a:p>
          <a:p>
            <a:endParaRPr lang="en-US" sz="2800" b="1" dirty="0"/>
          </a:p>
          <a:p>
            <a:pPr marL="342900" indent="-342900">
              <a:buFont typeface="Wingdings" pitchFamily="2" charset="2"/>
              <a:buChar char="Ø"/>
            </a:pPr>
            <a:r>
              <a:rPr lang="en-US" sz="2800" dirty="0"/>
              <a:t>ACD calls (calls answered by the agents)</a:t>
            </a:r>
          </a:p>
          <a:p>
            <a:pPr marL="342900" indent="-342900">
              <a:buFont typeface="Wingdings" pitchFamily="2" charset="2"/>
              <a:buChar char="Ø"/>
            </a:pPr>
            <a:endParaRPr lang="en-US" sz="2800" dirty="0"/>
          </a:p>
          <a:p>
            <a:pPr marL="342900" indent="-342900">
              <a:buFont typeface="Wingdings" pitchFamily="2" charset="2"/>
              <a:buChar char="Ø"/>
            </a:pPr>
            <a:r>
              <a:rPr lang="en-US" sz="2800" dirty="0"/>
              <a:t>Abandoned calls</a:t>
            </a:r>
          </a:p>
          <a:p>
            <a:pPr marL="342900" indent="-342900">
              <a:buFont typeface="Wingdings" pitchFamily="2" charset="2"/>
              <a:buChar char="Ø"/>
            </a:pPr>
            <a:endParaRPr lang="en-US" sz="2800" dirty="0"/>
          </a:p>
          <a:p>
            <a:pPr marL="342900" indent="-342900">
              <a:buFont typeface="Wingdings" pitchFamily="2" charset="2"/>
              <a:buChar char="Ø"/>
            </a:pPr>
            <a:r>
              <a:rPr lang="en-US" sz="2800" dirty="0"/>
              <a:t>Avg Speed Ans. (average speed of answer)</a:t>
            </a:r>
          </a:p>
          <a:p>
            <a:pPr marL="342900" indent="-342900">
              <a:buFont typeface="Wingdings" pitchFamily="2" charset="2"/>
              <a:buChar char="Ø"/>
            </a:pPr>
            <a:endParaRPr lang="en-US" sz="2800" dirty="0"/>
          </a:p>
          <a:p>
            <a:pPr marL="342900" indent="-342900">
              <a:buFont typeface="Wingdings" pitchFamily="2" charset="2"/>
              <a:buChar char="Ø"/>
            </a:pPr>
            <a:r>
              <a:rPr lang="en-US" sz="2800" dirty="0"/>
              <a:t>Max delay</a:t>
            </a:r>
          </a:p>
        </p:txBody>
      </p:sp>
      <p:sp>
        <p:nvSpPr>
          <p:cNvPr id="2" name="TextBox 1"/>
          <p:cNvSpPr txBox="1"/>
          <p:nvPr/>
        </p:nvSpPr>
        <p:spPr>
          <a:xfrm>
            <a:off x="4465297" y="6342044"/>
            <a:ext cx="458780" cy="369332"/>
          </a:xfrm>
          <a:prstGeom prst="rect">
            <a:avLst/>
          </a:prstGeom>
          <a:noFill/>
        </p:spPr>
        <p:txBody>
          <a:bodyPr wrap="none" rtlCol="0">
            <a:spAutoFit/>
          </a:bodyPr>
          <a:lstStyle/>
          <a:p>
            <a:r>
              <a:rPr lang="en-US" dirty="0"/>
              <a:t>27.</a:t>
            </a:r>
          </a:p>
        </p:txBody>
      </p:sp>
    </p:spTree>
    <p:extLst>
      <p:ext uri="{BB962C8B-B14F-4D97-AF65-F5344CB8AC3E}">
        <p14:creationId xmlns:p14="http://schemas.microsoft.com/office/powerpoint/2010/main" val="11540128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fade">
                                      <p:cBhvr>
                                        <p:cTn id="12" dur="1000"/>
                                        <p:tgtEl>
                                          <p:spTgt spid="12">
                                            <p:txEl>
                                              <p:pRg st="0" end="0"/>
                                            </p:txEl>
                                          </p:spTgt>
                                        </p:tgtEl>
                                      </p:cBhvr>
                                    </p:animEffect>
                                    <p:anim calcmode="lin" valueType="num">
                                      <p:cBhvr>
                                        <p:cTn id="13"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2">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1000"/>
                                        <p:tgtEl>
                                          <p:spTgt spid="12">
                                            <p:txEl>
                                              <p:pRg st="2" end="2"/>
                                            </p:txEl>
                                          </p:spTgt>
                                        </p:tgtEl>
                                      </p:cBhvr>
                                    </p:animEffect>
                                    <p:anim calcmode="lin" valueType="num">
                                      <p:cBhvr>
                                        <p:cTn id="18"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2">
                                            <p:txEl>
                                              <p:pRg st="4" end="4"/>
                                            </p:txEl>
                                          </p:spTgt>
                                        </p:tgtEl>
                                        <p:attrNameLst>
                                          <p:attrName>style.visibility</p:attrName>
                                        </p:attrNameLst>
                                      </p:cBhvr>
                                      <p:to>
                                        <p:strVal val="visible"/>
                                      </p:to>
                                    </p:set>
                                    <p:animEffect transition="in" filter="fade">
                                      <p:cBhvr>
                                        <p:cTn id="22" dur="1000"/>
                                        <p:tgtEl>
                                          <p:spTgt spid="12">
                                            <p:txEl>
                                              <p:pRg st="4" end="4"/>
                                            </p:txEl>
                                          </p:spTgt>
                                        </p:tgtEl>
                                      </p:cBhvr>
                                    </p:animEffect>
                                    <p:anim calcmode="lin" valueType="num">
                                      <p:cBhvr>
                                        <p:cTn id="23"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12">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2">
                                            <p:txEl>
                                              <p:pRg st="6" end="6"/>
                                            </p:txEl>
                                          </p:spTgt>
                                        </p:tgtEl>
                                        <p:attrNameLst>
                                          <p:attrName>style.visibility</p:attrName>
                                        </p:attrNameLst>
                                      </p:cBhvr>
                                      <p:to>
                                        <p:strVal val="visible"/>
                                      </p:to>
                                    </p:set>
                                    <p:animEffect transition="in" filter="fade">
                                      <p:cBhvr>
                                        <p:cTn id="27" dur="1000"/>
                                        <p:tgtEl>
                                          <p:spTgt spid="12">
                                            <p:txEl>
                                              <p:pRg st="6" end="6"/>
                                            </p:txEl>
                                          </p:spTgt>
                                        </p:tgtEl>
                                      </p:cBhvr>
                                    </p:animEffect>
                                    <p:anim calcmode="lin" valueType="num">
                                      <p:cBhvr>
                                        <p:cTn id="28"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12">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2">
                                            <p:txEl>
                                              <p:pRg st="8" end="8"/>
                                            </p:txEl>
                                          </p:spTgt>
                                        </p:tgtEl>
                                        <p:attrNameLst>
                                          <p:attrName>style.visibility</p:attrName>
                                        </p:attrNameLst>
                                      </p:cBhvr>
                                      <p:to>
                                        <p:strVal val="visible"/>
                                      </p:to>
                                    </p:set>
                                    <p:animEffect transition="in" filter="fade">
                                      <p:cBhvr>
                                        <p:cTn id="32" dur="1000"/>
                                        <p:tgtEl>
                                          <p:spTgt spid="12">
                                            <p:txEl>
                                              <p:pRg st="8" end="8"/>
                                            </p:txEl>
                                          </p:spTgt>
                                        </p:tgtEl>
                                      </p:cBhvr>
                                    </p:animEffect>
                                    <p:anim calcmode="lin" valueType="num">
                                      <p:cBhvr>
                                        <p:cTn id="33" dur="1000" fill="hold"/>
                                        <p:tgtEl>
                                          <p:spTgt spid="12">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1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3183" y="990600"/>
            <a:ext cx="8762999" cy="5324535"/>
          </a:xfrm>
          <a:prstGeom prst="rect">
            <a:avLst/>
          </a:prstGeom>
        </p:spPr>
        <p:txBody>
          <a:bodyPr wrap="square">
            <a:spAutoFit/>
          </a:bodyPr>
          <a:lstStyle/>
          <a:p>
            <a:pPr algn="ctr"/>
            <a:r>
              <a:rPr lang="en-US" sz="3200" b="1" dirty="0"/>
              <a:t>For agents, typical stats you would see are :</a:t>
            </a:r>
          </a:p>
          <a:p>
            <a:endParaRPr lang="en-US" sz="2000" b="1" dirty="0"/>
          </a:p>
          <a:p>
            <a:pPr marL="342900" indent="-342900">
              <a:buFont typeface="Wingdings" pitchFamily="2" charset="2"/>
              <a:buChar char="Ø"/>
            </a:pPr>
            <a:r>
              <a:rPr lang="en-US" sz="2800" dirty="0"/>
              <a:t>ACD calls  (calls answered by that specific agent)</a:t>
            </a:r>
          </a:p>
          <a:p>
            <a:pPr marL="342900" indent="-342900">
              <a:buFont typeface="Wingdings" pitchFamily="2" charset="2"/>
              <a:buChar char="Ø"/>
            </a:pPr>
            <a:endParaRPr lang="en-US" sz="2800" dirty="0"/>
          </a:p>
          <a:p>
            <a:pPr marL="342900" indent="-342900">
              <a:buFont typeface="Wingdings" pitchFamily="2" charset="2"/>
              <a:buChar char="Ø"/>
            </a:pPr>
            <a:r>
              <a:rPr lang="en-US" sz="2800" dirty="0"/>
              <a:t>Extn In Calls – Calls coming into the private line </a:t>
            </a:r>
          </a:p>
          <a:p>
            <a:pPr marL="342900" indent="-342900">
              <a:buFont typeface="Wingdings" pitchFamily="2" charset="2"/>
              <a:buChar char="Ø"/>
            </a:pPr>
            <a:endParaRPr lang="en-US" sz="2800" dirty="0"/>
          </a:p>
          <a:p>
            <a:pPr marL="342900" indent="-342900">
              <a:buFont typeface="Wingdings" pitchFamily="2" charset="2"/>
              <a:buChar char="Ø"/>
            </a:pPr>
            <a:r>
              <a:rPr lang="en-US" sz="2800" dirty="0"/>
              <a:t>Extn Out Calls- Calls dialed out from the agents’ phone</a:t>
            </a:r>
          </a:p>
          <a:p>
            <a:pPr marL="342900" indent="-342900">
              <a:buFont typeface="Wingdings" pitchFamily="2" charset="2"/>
              <a:buChar char="Ø"/>
            </a:pPr>
            <a:endParaRPr lang="en-US" sz="2800" dirty="0"/>
          </a:p>
          <a:p>
            <a:pPr marL="342900" indent="-342900">
              <a:buFont typeface="Wingdings" pitchFamily="2" charset="2"/>
              <a:buChar char="Ø"/>
            </a:pPr>
            <a:r>
              <a:rPr lang="en-US" sz="2800" dirty="0"/>
              <a:t>Staffed Time- How long the agent has been logged in</a:t>
            </a:r>
          </a:p>
          <a:p>
            <a:pPr marL="342900" indent="-342900">
              <a:buFont typeface="Wingdings" pitchFamily="2" charset="2"/>
              <a:buChar char="Ø"/>
            </a:pPr>
            <a:endParaRPr lang="en-US" sz="2800" dirty="0"/>
          </a:p>
          <a:p>
            <a:pPr marL="342900" indent="-342900">
              <a:buFont typeface="Wingdings" pitchFamily="2" charset="2"/>
              <a:buChar char="Ø"/>
            </a:pPr>
            <a:r>
              <a:rPr lang="en-US" sz="2800" dirty="0"/>
              <a:t>Aux Time- How long the agent has been in the break state</a:t>
            </a:r>
          </a:p>
        </p:txBody>
      </p:sp>
      <p:sp>
        <p:nvSpPr>
          <p:cNvPr id="5" name="TextBox 4"/>
          <p:cNvSpPr txBox="1"/>
          <p:nvPr/>
        </p:nvSpPr>
        <p:spPr>
          <a:xfrm>
            <a:off x="4396588" y="6326941"/>
            <a:ext cx="476412" cy="369332"/>
          </a:xfrm>
          <a:prstGeom prst="rect">
            <a:avLst/>
          </a:prstGeom>
          <a:noFill/>
        </p:spPr>
        <p:txBody>
          <a:bodyPr wrap="none" rtlCol="0">
            <a:spAutoFit/>
          </a:bodyPr>
          <a:lstStyle/>
          <a:p>
            <a:r>
              <a:rPr lang="en-US" dirty="0"/>
              <a:t>28.</a:t>
            </a:r>
          </a:p>
        </p:txBody>
      </p:sp>
    </p:spTree>
    <p:extLst>
      <p:ext uri="{BB962C8B-B14F-4D97-AF65-F5344CB8AC3E}">
        <p14:creationId xmlns:p14="http://schemas.microsoft.com/office/powerpoint/2010/main" val="215479640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1000"/>
                                        <p:tgtEl>
                                          <p:spTgt spid="4">
                                            <p:txEl>
                                              <p:pRg st="4" end="4"/>
                                            </p:txEl>
                                          </p:spTgt>
                                        </p:tgtEl>
                                      </p:cBhvr>
                                    </p:animEffect>
                                    <p:anim calcmode="lin" valueType="num">
                                      <p:cBhvr>
                                        <p:cTn id="1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animEffect transition="in" filter="fade">
                                      <p:cBhvr>
                                        <p:cTn id="17" dur="1000"/>
                                        <p:tgtEl>
                                          <p:spTgt spid="4">
                                            <p:txEl>
                                              <p:pRg st="6" end="6"/>
                                            </p:txEl>
                                          </p:spTgt>
                                        </p:tgtEl>
                                      </p:cBhvr>
                                    </p:animEffect>
                                    <p:anim calcmode="lin" valueType="num">
                                      <p:cBhvr>
                                        <p:cTn id="1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8" end="8"/>
                                            </p:txEl>
                                          </p:spTgt>
                                        </p:tgtEl>
                                        <p:attrNameLst>
                                          <p:attrName>style.visibility</p:attrName>
                                        </p:attrNameLst>
                                      </p:cBhvr>
                                      <p:to>
                                        <p:strVal val="visible"/>
                                      </p:to>
                                    </p:set>
                                    <p:animEffect transition="in" filter="fade">
                                      <p:cBhvr>
                                        <p:cTn id="22" dur="1000"/>
                                        <p:tgtEl>
                                          <p:spTgt spid="4">
                                            <p:txEl>
                                              <p:pRg st="8" end="8"/>
                                            </p:txEl>
                                          </p:spTgt>
                                        </p:tgtEl>
                                      </p:cBhvr>
                                    </p:animEffect>
                                    <p:anim calcmode="lin" valueType="num">
                                      <p:cBhvr>
                                        <p:cTn id="23"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8" end="8"/>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Effect transition="in" filter="fade">
                                      <p:cBhvr>
                                        <p:cTn id="27" dur="1000"/>
                                        <p:tgtEl>
                                          <p:spTgt spid="4">
                                            <p:txEl>
                                              <p:pRg st="10" end="10"/>
                                            </p:txEl>
                                          </p:spTgt>
                                        </p:tgtEl>
                                      </p:cBhvr>
                                    </p:animEffect>
                                    <p:anim calcmode="lin" valueType="num">
                                      <p:cBhvr>
                                        <p:cTn id="28"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124200" y="418465"/>
            <a:ext cx="5334000" cy="1323439"/>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4000" u="sng" dirty="0">
                <a:solidFill>
                  <a:schemeClr val="accent2">
                    <a:lumMod val="50000"/>
                  </a:schemeClr>
                </a:solidFill>
              </a:rPr>
              <a:t>Columns on Agent Historical Reports</a:t>
            </a:r>
          </a:p>
        </p:txBody>
      </p:sp>
      <p:sp>
        <p:nvSpPr>
          <p:cNvPr id="15" name="TextBox 14"/>
          <p:cNvSpPr txBox="1"/>
          <p:nvPr/>
        </p:nvSpPr>
        <p:spPr>
          <a:xfrm>
            <a:off x="278026" y="2057400"/>
            <a:ext cx="8713573" cy="4739759"/>
          </a:xfrm>
          <a:prstGeom prst="rect">
            <a:avLst/>
          </a:prstGeom>
          <a:noFill/>
        </p:spPr>
        <p:txBody>
          <a:bodyPr wrap="square" rtlCol="0">
            <a:spAutoFit/>
          </a:bodyPr>
          <a:lstStyle/>
          <a:p>
            <a:pPr>
              <a:buFont typeface="Wingdings" pitchFamily="2" charset="2"/>
              <a:buChar char="Ø"/>
            </a:pPr>
            <a:r>
              <a:rPr lang="en-US" sz="2200" b="1" dirty="0">
                <a:solidFill>
                  <a:schemeClr val="accent3">
                    <a:lumMod val="50000"/>
                  </a:schemeClr>
                </a:solidFill>
              </a:rPr>
              <a:t>Agent-  </a:t>
            </a:r>
            <a:r>
              <a:rPr lang="en-US" sz="2200" dirty="0"/>
              <a:t>The five digit number or name assigned to the specified agent </a:t>
            </a:r>
          </a:p>
          <a:p>
            <a:pPr>
              <a:buFont typeface="Wingdings" pitchFamily="2" charset="2"/>
              <a:buChar char="Ø"/>
            </a:pPr>
            <a:endParaRPr lang="en-US" sz="2200" dirty="0"/>
          </a:p>
          <a:p>
            <a:pPr>
              <a:buFont typeface="Wingdings" pitchFamily="2" charset="2"/>
              <a:buChar char="Ø"/>
            </a:pPr>
            <a:r>
              <a:rPr lang="en-US" sz="2200" b="1" dirty="0">
                <a:solidFill>
                  <a:schemeClr val="accent3">
                    <a:lumMod val="50000"/>
                  </a:schemeClr>
                </a:solidFill>
              </a:rPr>
              <a:t>Extn In</a:t>
            </a:r>
            <a:r>
              <a:rPr lang="en-US" sz="2200" dirty="0"/>
              <a:t>- Call coming into the agent from their phone number</a:t>
            </a:r>
          </a:p>
          <a:p>
            <a:pPr>
              <a:buFont typeface="Wingdings" pitchFamily="2" charset="2"/>
              <a:buChar char="Ø"/>
            </a:pPr>
            <a:endParaRPr lang="en-US" sz="2200" dirty="0"/>
          </a:p>
          <a:p>
            <a:pPr>
              <a:buFont typeface="Wingdings" pitchFamily="2" charset="2"/>
              <a:buChar char="Ø"/>
            </a:pPr>
            <a:r>
              <a:rPr lang="en-US" sz="2200" b="1" dirty="0">
                <a:solidFill>
                  <a:schemeClr val="accent3">
                    <a:lumMod val="50000"/>
                  </a:schemeClr>
                </a:solidFill>
              </a:rPr>
              <a:t>Extn Out </a:t>
            </a:r>
            <a:r>
              <a:rPr lang="en-US" sz="2200" dirty="0"/>
              <a:t>– Calls dialed out from the agents phone</a:t>
            </a:r>
          </a:p>
          <a:p>
            <a:pPr>
              <a:buFont typeface="Wingdings" pitchFamily="2" charset="2"/>
              <a:buChar char="Ø"/>
            </a:pPr>
            <a:endParaRPr lang="en-US" sz="2200" dirty="0"/>
          </a:p>
          <a:p>
            <a:pPr>
              <a:buFont typeface="Wingdings" pitchFamily="2" charset="2"/>
              <a:buChar char="Ø"/>
            </a:pPr>
            <a:r>
              <a:rPr lang="en-US" sz="2200" b="1" dirty="0">
                <a:solidFill>
                  <a:schemeClr val="accent3">
                    <a:lumMod val="50000"/>
                  </a:schemeClr>
                </a:solidFill>
              </a:rPr>
              <a:t>Staffed Time</a:t>
            </a:r>
            <a:r>
              <a:rPr lang="en-US" sz="2200" b="1" dirty="0"/>
              <a:t>–</a:t>
            </a:r>
            <a:r>
              <a:rPr lang="en-US" sz="2200" dirty="0"/>
              <a:t> The amount of time the agent has been logged into their phone/queue</a:t>
            </a:r>
          </a:p>
          <a:p>
            <a:pPr>
              <a:buFont typeface="Wingdings" pitchFamily="2" charset="2"/>
              <a:buChar char="Ø"/>
            </a:pPr>
            <a:endParaRPr lang="en-US" sz="2200" dirty="0"/>
          </a:p>
          <a:p>
            <a:pPr>
              <a:buFont typeface="Wingdings" pitchFamily="2" charset="2"/>
              <a:buChar char="Ø"/>
            </a:pPr>
            <a:r>
              <a:rPr lang="en-US" sz="2200" b="1" dirty="0">
                <a:solidFill>
                  <a:schemeClr val="accent3">
                    <a:lumMod val="50000"/>
                  </a:schemeClr>
                </a:solidFill>
              </a:rPr>
              <a:t>Trans Out- </a:t>
            </a:r>
            <a:r>
              <a:rPr lang="en-US" sz="2200" dirty="0"/>
              <a:t>Transfers out from the agent</a:t>
            </a:r>
          </a:p>
          <a:p>
            <a:pPr>
              <a:buFont typeface="Wingdings" pitchFamily="2" charset="2"/>
              <a:buChar char="Ø"/>
            </a:pPr>
            <a:endParaRPr lang="en-US" sz="2200" dirty="0"/>
          </a:p>
          <a:p>
            <a:pPr>
              <a:buFont typeface="Wingdings" pitchFamily="2" charset="2"/>
              <a:buChar char="Ø"/>
            </a:pPr>
            <a:r>
              <a:rPr lang="en-US" sz="2200" b="1" dirty="0">
                <a:solidFill>
                  <a:schemeClr val="accent3">
                    <a:lumMod val="50000"/>
                  </a:schemeClr>
                </a:solidFill>
              </a:rPr>
              <a:t>VDN Name</a:t>
            </a:r>
            <a:r>
              <a:rPr lang="en-US" sz="2200" dirty="0"/>
              <a:t>– The name of the VDN (number) that the call came from</a:t>
            </a:r>
          </a:p>
          <a:p>
            <a:pPr>
              <a:buFont typeface="Wingdings" pitchFamily="2" charset="2"/>
              <a:buChar char="Ø"/>
            </a:pPr>
            <a:endParaRPr lang="en-US" sz="2000" dirty="0"/>
          </a:p>
          <a:p>
            <a:pPr algn="ctr"/>
            <a:r>
              <a:rPr lang="en-US" dirty="0"/>
              <a:t>29.</a:t>
            </a:r>
          </a:p>
        </p:txBody>
      </p:sp>
    </p:spTree>
    <p:extLst>
      <p:ext uri="{BB962C8B-B14F-4D97-AF65-F5344CB8AC3E}">
        <p14:creationId xmlns:p14="http://schemas.microsoft.com/office/powerpoint/2010/main" val="153685481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xEl>
                                              <p:pRg st="2" end="2"/>
                                            </p:txEl>
                                          </p:spTgt>
                                        </p:tgtEl>
                                        <p:attrNameLst>
                                          <p:attrName>style.visibility</p:attrName>
                                        </p:attrNameLst>
                                      </p:cBhvr>
                                      <p:to>
                                        <p:strVal val="visible"/>
                                      </p:to>
                                    </p:set>
                                    <p:animEffect transition="in" filter="fade">
                                      <p:cBhvr>
                                        <p:cTn id="12" dur="500"/>
                                        <p:tgtEl>
                                          <p:spTgt spid="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xEl>
                                              <p:pRg st="4" end="4"/>
                                            </p:txEl>
                                          </p:spTgt>
                                        </p:tgtEl>
                                        <p:attrNameLst>
                                          <p:attrName>style.visibility</p:attrName>
                                        </p:attrNameLst>
                                      </p:cBhvr>
                                      <p:to>
                                        <p:strVal val="visible"/>
                                      </p:to>
                                    </p:set>
                                    <p:animEffect transition="in" filter="fade">
                                      <p:cBhvr>
                                        <p:cTn id="17" dur="500"/>
                                        <p:tgtEl>
                                          <p:spTgt spid="1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xEl>
                                              <p:pRg st="6" end="6"/>
                                            </p:txEl>
                                          </p:spTgt>
                                        </p:tgtEl>
                                        <p:attrNameLst>
                                          <p:attrName>style.visibility</p:attrName>
                                        </p:attrNameLst>
                                      </p:cBhvr>
                                      <p:to>
                                        <p:strVal val="visible"/>
                                      </p:to>
                                    </p:set>
                                    <p:animEffect transition="in" filter="fade">
                                      <p:cBhvr>
                                        <p:cTn id="22" dur="500"/>
                                        <p:tgtEl>
                                          <p:spTgt spid="1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
                                            <p:txEl>
                                              <p:pRg st="8" end="8"/>
                                            </p:txEl>
                                          </p:spTgt>
                                        </p:tgtEl>
                                        <p:attrNameLst>
                                          <p:attrName>style.visibility</p:attrName>
                                        </p:attrNameLst>
                                      </p:cBhvr>
                                      <p:to>
                                        <p:strVal val="visible"/>
                                      </p:to>
                                    </p:set>
                                    <p:animEffect transition="in" filter="fade">
                                      <p:cBhvr>
                                        <p:cTn id="27" dur="500"/>
                                        <p:tgtEl>
                                          <p:spTgt spid="1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
                                            <p:txEl>
                                              <p:pRg st="10" end="10"/>
                                            </p:txEl>
                                          </p:spTgt>
                                        </p:tgtEl>
                                        <p:attrNameLst>
                                          <p:attrName>style.visibility</p:attrName>
                                        </p:attrNameLst>
                                      </p:cBhvr>
                                      <p:to>
                                        <p:strVal val="visible"/>
                                      </p:to>
                                    </p:set>
                                    <p:animEffect transition="in" filter="fade">
                                      <p:cBhvr>
                                        <p:cTn id="32" dur="500"/>
                                        <p:tgtEl>
                                          <p:spTgt spid="1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1887" y="469554"/>
            <a:ext cx="6886713" cy="52322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2400" dirty="0"/>
              <a:t>      </a:t>
            </a:r>
            <a:r>
              <a:rPr lang="en-US" sz="2800" u="sng" dirty="0">
                <a:solidFill>
                  <a:schemeClr val="accent2">
                    <a:lumMod val="50000"/>
                  </a:schemeClr>
                </a:solidFill>
              </a:rPr>
              <a:t>What Vector and VDN Reports used for?</a:t>
            </a:r>
            <a:endParaRPr lang="en-US" sz="2800" dirty="0">
              <a:solidFill>
                <a:schemeClr val="accent2">
                  <a:lumMod val="50000"/>
                </a:schemeClr>
              </a:solidFill>
            </a:endParaRPr>
          </a:p>
        </p:txBody>
      </p:sp>
      <p:sp>
        <p:nvSpPr>
          <p:cNvPr id="3" name="TextBox 2"/>
          <p:cNvSpPr txBox="1"/>
          <p:nvPr/>
        </p:nvSpPr>
        <p:spPr>
          <a:xfrm>
            <a:off x="526961" y="1233092"/>
            <a:ext cx="8285163" cy="4924425"/>
          </a:xfrm>
          <a:prstGeom prst="rect">
            <a:avLst/>
          </a:prstGeom>
          <a:noFill/>
        </p:spPr>
        <p:txBody>
          <a:bodyPr wrap="square" rtlCol="0">
            <a:spAutoFit/>
          </a:bodyPr>
          <a:lstStyle/>
          <a:p>
            <a:r>
              <a:rPr lang="en-US" sz="2200" dirty="0"/>
              <a:t>Historical Vector and VDN reports are usually used for determining how many customers called the main number. The system tracks the data at different stages.</a:t>
            </a:r>
          </a:p>
          <a:p>
            <a:endParaRPr lang="en-US" sz="2200" dirty="0"/>
          </a:p>
          <a:p>
            <a:pPr marL="342900" indent="-342900">
              <a:buFont typeface="Arial" pitchFamily="34" charset="0"/>
              <a:buChar char="•"/>
            </a:pPr>
            <a:r>
              <a:rPr lang="en-US" sz="2200" dirty="0"/>
              <a:t>Inbound calls</a:t>
            </a:r>
          </a:p>
          <a:p>
            <a:pPr marL="342900" indent="-342900">
              <a:buFont typeface="Arial" pitchFamily="34" charset="0"/>
              <a:buChar char="•"/>
            </a:pPr>
            <a:r>
              <a:rPr lang="en-US" sz="2200" dirty="0"/>
              <a:t>ACD calls answered</a:t>
            </a:r>
          </a:p>
          <a:p>
            <a:pPr marL="342900" indent="-342900">
              <a:buFont typeface="Arial" pitchFamily="34" charset="0"/>
              <a:buChar char="•"/>
            </a:pPr>
            <a:r>
              <a:rPr lang="en-US" sz="2200" dirty="0"/>
              <a:t>Average speed of answer</a:t>
            </a:r>
          </a:p>
          <a:p>
            <a:pPr marL="342900" indent="-342900">
              <a:buFont typeface="Arial" pitchFamily="34" charset="0"/>
              <a:buChar char="•"/>
            </a:pPr>
            <a:r>
              <a:rPr lang="en-US" sz="2200" dirty="0"/>
              <a:t>Abandoned </a:t>
            </a:r>
          </a:p>
          <a:p>
            <a:pPr marL="342900" indent="-342900">
              <a:buFont typeface="Arial" pitchFamily="34" charset="0"/>
              <a:buChar char="•"/>
            </a:pPr>
            <a:endParaRPr lang="en-US" sz="2200" dirty="0"/>
          </a:p>
          <a:p>
            <a:r>
              <a:rPr lang="en-US" sz="2200" i="1" dirty="0"/>
              <a:t>Note: Numbers may not match your skill reports</a:t>
            </a:r>
            <a:endParaRPr lang="en-US" sz="2200" dirty="0"/>
          </a:p>
          <a:p>
            <a:r>
              <a:rPr lang="en-US" sz="2200" dirty="0"/>
              <a:t>These stats are more commonly monitored through the skill reports.</a:t>
            </a:r>
          </a:p>
          <a:p>
            <a:endParaRPr lang="en-US" sz="2400" dirty="0"/>
          </a:p>
          <a:p>
            <a:endParaRPr lang="en-US" sz="2400" dirty="0"/>
          </a:p>
          <a:p>
            <a:endParaRPr lang="en-US" sz="2400" dirty="0"/>
          </a:p>
        </p:txBody>
      </p:sp>
      <p:sp>
        <p:nvSpPr>
          <p:cNvPr id="8" name="TextBox 7"/>
          <p:cNvSpPr txBox="1"/>
          <p:nvPr/>
        </p:nvSpPr>
        <p:spPr>
          <a:xfrm>
            <a:off x="4343400" y="6477000"/>
            <a:ext cx="434734" cy="369332"/>
          </a:xfrm>
          <a:prstGeom prst="rect">
            <a:avLst/>
          </a:prstGeom>
          <a:noFill/>
        </p:spPr>
        <p:txBody>
          <a:bodyPr wrap="none" rtlCol="0">
            <a:spAutoFit/>
          </a:bodyPr>
          <a:lstStyle/>
          <a:p>
            <a:r>
              <a:rPr lang="en-US" dirty="0"/>
              <a:t>31.</a:t>
            </a:r>
          </a:p>
        </p:txBody>
      </p:sp>
    </p:spTree>
    <p:extLst>
      <p:ext uri="{BB962C8B-B14F-4D97-AF65-F5344CB8AC3E}">
        <p14:creationId xmlns:p14="http://schemas.microsoft.com/office/powerpoint/2010/main" val="349820599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4043" y="135925"/>
            <a:ext cx="6688531" cy="646331"/>
          </a:xfrm>
          <a:prstGeom prst="rect">
            <a:avLst/>
          </a:prstGeom>
          <a:noFill/>
        </p:spPr>
        <p:txBody>
          <a:bodyPr wrap="square" rtlCol="0">
            <a:spAutoFit/>
          </a:bodyPr>
          <a:lstStyle/>
          <a:p>
            <a:pPr algn="ctr"/>
            <a:r>
              <a:rPr lang="en-US" sz="3600" u="sng" dirty="0"/>
              <a:t>Common CMS reports</a:t>
            </a:r>
          </a:p>
        </p:txBody>
      </p:sp>
      <p:graphicFrame>
        <p:nvGraphicFramePr>
          <p:cNvPr id="7" name="Table 6"/>
          <p:cNvGraphicFramePr>
            <a:graphicFrameLocks noGrp="1"/>
          </p:cNvGraphicFramePr>
          <p:nvPr>
            <p:extLst>
              <p:ext uri="{D42A27DB-BD31-4B8C-83A1-F6EECF244321}">
                <p14:modId xmlns:p14="http://schemas.microsoft.com/office/powerpoint/2010/main" val="388453289"/>
              </p:ext>
            </p:extLst>
          </p:nvPr>
        </p:nvGraphicFramePr>
        <p:xfrm>
          <a:off x="304800" y="1068164"/>
          <a:ext cx="8686800" cy="1807309"/>
        </p:xfrm>
        <a:graphic>
          <a:graphicData uri="http://schemas.openxmlformats.org/drawingml/2006/table">
            <a:tbl>
              <a:tblPr firstRow="1" bandRow="1">
                <a:tableStyleId>{B301B821-A1FF-4177-AEE7-76D212191A09}</a:tableStyleId>
              </a:tblPr>
              <a:tblGrid>
                <a:gridCol w="44196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Top</a:t>
                      </a:r>
                      <a:r>
                        <a:rPr lang="en-US" baseline="0" dirty="0"/>
                        <a:t> four Historical Agent reports:</a:t>
                      </a:r>
                      <a:endParaRPr lang="en-US" dirty="0"/>
                    </a:p>
                  </a:txBody>
                  <a:tcPr>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endParaRPr lang="en-US" dirty="0"/>
                    </a:p>
                  </a:txBody>
                  <a:tcPr>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0"/>
                  </a:ext>
                </a:extLst>
              </a:tr>
              <a:tr h="370840">
                <a:tc>
                  <a:txBody>
                    <a:bodyPr/>
                    <a:lstStyle/>
                    <a:p>
                      <a:r>
                        <a:rPr lang="en-US" baseline="0" dirty="0"/>
                        <a:t>Agent-Attendance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dirty="0"/>
                        <a:t>Daily, weekly</a:t>
                      </a:r>
                      <a:r>
                        <a:rPr lang="en-US" baseline="0" dirty="0"/>
                        <a:t> and monthly</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1"/>
                  </a:ext>
                </a:extLst>
              </a:tr>
              <a:tr h="323949">
                <a:tc>
                  <a:txBody>
                    <a:bodyPr/>
                    <a:lstStyle/>
                    <a:p>
                      <a:r>
                        <a:rPr lang="en-US" dirty="0"/>
                        <a:t>Agent- Summary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Interval, daily, weekly and monthly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r>
                        <a:rPr lang="en-US" dirty="0"/>
                        <a:t>Agent-</a:t>
                      </a:r>
                      <a:r>
                        <a:rPr lang="en-US" baseline="0" dirty="0"/>
                        <a:t> Split/Skill</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Interval, daily, weekly and monthly</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3"/>
                  </a:ext>
                </a:extLst>
              </a:tr>
              <a:tr h="370840">
                <a:tc>
                  <a:txBody>
                    <a:bodyPr/>
                    <a:lstStyle/>
                    <a:p>
                      <a:r>
                        <a:rPr lang="en-US" dirty="0"/>
                        <a:t>Agent-</a:t>
                      </a:r>
                      <a:r>
                        <a:rPr lang="en-US" baseline="0" dirty="0"/>
                        <a:t> Login/Logout (skill)</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Per Skill- multiple agents</a:t>
                      </a:r>
                      <a:endParaRPr lang="en-US" baseline="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216339489"/>
              </p:ext>
            </p:extLst>
          </p:nvPr>
        </p:nvGraphicFramePr>
        <p:xfrm>
          <a:off x="304800" y="2971800"/>
          <a:ext cx="8686800" cy="3579543"/>
        </p:xfrm>
        <a:graphic>
          <a:graphicData uri="http://schemas.openxmlformats.org/drawingml/2006/table">
            <a:tbl>
              <a:tblPr firstRow="1" bandRow="1">
                <a:tableStyleId>{9DCAF9ED-07DC-4A11-8D7F-57B35C25682E}</a:tableStyleId>
              </a:tblPr>
              <a:tblGrid>
                <a:gridCol w="44196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3494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Agent Attendance: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Agent Split/Skill: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49405">
                <a:tc>
                  <a:txBody>
                    <a:bodyPr/>
                    <a:lstStyle/>
                    <a:p>
                      <a:r>
                        <a:rPr lang="en-US" dirty="0"/>
                        <a:t>Multiple days,</a:t>
                      </a:r>
                      <a:r>
                        <a:rPr lang="en-US" baseline="0" dirty="0"/>
                        <a:t> weeks or months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Multiple days,</a:t>
                      </a:r>
                      <a:r>
                        <a:rPr lang="en-US" baseline="0" dirty="0"/>
                        <a:t> weeks or months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611459">
                <a:tc>
                  <a:txBody>
                    <a:bodyPr/>
                    <a:lstStyle/>
                    <a:p>
                      <a:r>
                        <a:rPr lang="en-US" dirty="0"/>
                        <a:t>Total Time-</a:t>
                      </a:r>
                      <a:r>
                        <a:rPr lang="en-US" baseline="0" dirty="0"/>
                        <a:t> Staffed, calls, break, ACW, transfers and number of calls taken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dirty="0"/>
                        <a:t>Total Time-</a:t>
                      </a:r>
                      <a:r>
                        <a:rPr lang="en-US" baseline="0" dirty="0"/>
                        <a:t> Staffed, calls, break, ACW, transfers and number of calls taken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609600">
                <a:tc>
                  <a:txBody>
                    <a:bodyPr/>
                    <a:lstStyle/>
                    <a:p>
                      <a:r>
                        <a:rPr lang="en-US" dirty="0"/>
                        <a:t>Does not</a:t>
                      </a:r>
                      <a:r>
                        <a:rPr lang="en-US" baseline="0" dirty="0"/>
                        <a:t> break out skills if agent is assigned to multiple skills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dirty="0"/>
                        <a:t>Breaks</a:t>
                      </a:r>
                      <a:r>
                        <a:rPr lang="en-US" baseline="0" dirty="0"/>
                        <a:t> out stats for each skill the agent is assigned to, if more than one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3494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a:solidFill>
                            <a:schemeClr val="bg1"/>
                          </a:solidFill>
                        </a:rPr>
                        <a:t>Agent Summary: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b="1" i="0" baseline="0" dirty="0">
                          <a:solidFill>
                            <a:schemeClr val="bg1"/>
                          </a:solidFill>
                        </a:rPr>
                        <a:t>Agent Login/Logout: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r h="3494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Multiple days,</a:t>
                      </a:r>
                      <a:r>
                        <a:rPr lang="en-US" baseline="0" dirty="0"/>
                        <a:t> weeks or months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dirty="0"/>
                        <a:t>Per</a:t>
                      </a:r>
                      <a:r>
                        <a:rPr lang="en-US" baseline="0" dirty="0"/>
                        <a:t> skill, not per agent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611459">
                <a:tc>
                  <a:txBody>
                    <a:bodyPr/>
                    <a:lstStyle/>
                    <a:p>
                      <a:r>
                        <a:rPr lang="en-US" dirty="0"/>
                        <a:t>Time Averages for calls, totals for agent</a:t>
                      </a:r>
                      <a:r>
                        <a:rPr lang="en-US" baseline="0" dirty="0"/>
                        <a:t> states (no total times for calls, only agents)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dirty="0"/>
                        <a:t>Login and out time for agents assigned to that skill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6"/>
                  </a:ext>
                </a:extLst>
              </a:tr>
              <a:tr h="3494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Does not</a:t>
                      </a:r>
                      <a:r>
                        <a:rPr lang="en-US" baseline="0" dirty="0"/>
                        <a:t> break out skills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dirty="0"/>
                        <a:t>Date logged</a:t>
                      </a:r>
                      <a:r>
                        <a:rPr lang="en-US" baseline="0" dirty="0"/>
                        <a:t> out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7"/>
                  </a:ext>
                </a:extLst>
              </a:tr>
            </a:tbl>
          </a:graphicData>
        </a:graphic>
      </p:graphicFrame>
      <p:sp>
        <p:nvSpPr>
          <p:cNvPr id="2" name="Rectangle 1"/>
          <p:cNvSpPr/>
          <p:nvPr/>
        </p:nvSpPr>
        <p:spPr>
          <a:xfrm>
            <a:off x="304800" y="654672"/>
            <a:ext cx="6113174" cy="430887"/>
          </a:xfrm>
          <a:prstGeom prst="rect">
            <a:avLst/>
          </a:prstGeom>
        </p:spPr>
        <p:txBody>
          <a:bodyPr wrap="square">
            <a:spAutoFit/>
          </a:bodyPr>
          <a:lstStyle/>
          <a:p>
            <a:r>
              <a:rPr lang="en-US" sz="1100" dirty="0"/>
              <a:t>Note: While in any standard report you may press F1 to access the definitions of the columns </a:t>
            </a:r>
          </a:p>
          <a:p>
            <a:r>
              <a:rPr lang="en-US" sz="1100" dirty="0"/>
              <a:t>on that report along with other helpful information.</a:t>
            </a:r>
          </a:p>
        </p:txBody>
      </p:sp>
    </p:spTree>
    <p:extLst>
      <p:ext uri="{BB962C8B-B14F-4D97-AF65-F5344CB8AC3E}">
        <p14:creationId xmlns:p14="http://schemas.microsoft.com/office/powerpoint/2010/main" val="151801869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229651"/>
            <a:ext cx="5410200" cy="646331"/>
          </a:xfrm>
          <a:prstGeom prst="rect">
            <a:avLst/>
          </a:prstGeom>
          <a:noFill/>
        </p:spPr>
        <p:txBody>
          <a:bodyPr wrap="square" rtlCol="0">
            <a:spAutoFit/>
          </a:bodyPr>
          <a:lstStyle/>
          <a:p>
            <a:pPr algn="ctr"/>
            <a:r>
              <a:rPr lang="en-US" sz="3600" u="sng" dirty="0"/>
              <a:t>Common CMS reports</a:t>
            </a:r>
          </a:p>
        </p:txBody>
      </p:sp>
      <p:graphicFrame>
        <p:nvGraphicFramePr>
          <p:cNvPr id="7" name="Table 6"/>
          <p:cNvGraphicFramePr>
            <a:graphicFrameLocks noGrp="1"/>
          </p:cNvGraphicFramePr>
          <p:nvPr>
            <p:extLst>
              <p:ext uri="{D42A27DB-BD31-4B8C-83A1-F6EECF244321}">
                <p14:modId xmlns:p14="http://schemas.microsoft.com/office/powerpoint/2010/main" val="2215160056"/>
              </p:ext>
            </p:extLst>
          </p:nvPr>
        </p:nvGraphicFramePr>
        <p:xfrm>
          <a:off x="255467" y="1447800"/>
          <a:ext cx="8610599" cy="1112520"/>
        </p:xfrm>
        <a:graphic>
          <a:graphicData uri="http://schemas.openxmlformats.org/drawingml/2006/table">
            <a:tbl>
              <a:tblPr firstRow="1" bandRow="1">
                <a:tableStyleId>{1E171933-4619-4E11-9A3F-F7608DF75F80}</a:tableStyleId>
              </a:tblPr>
              <a:tblGrid>
                <a:gridCol w="3797281">
                  <a:extLst>
                    <a:ext uri="{9D8B030D-6E8A-4147-A177-3AD203B41FA5}">
                      <a16:colId xmlns:a16="http://schemas.microsoft.com/office/drawing/2014/main" val="20000"/>
                    </a:ext>
                  </a:extLst>
                </a:gridCol>
                <a:gridCol w="4813318">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Skill/Queue</a:t>
                      </a:r>
                      <a:r>
                        <a:rPr lang="en-US" sz="1600" baseline="0" dirty="0"/>
                        <a:t> Historical reports</a:t>
                      </a:r>
                      <a:endParaRPr lang="en-US" sz="16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alpha val="64000"/>
                      </a:schemeClr>
                    </a:solidFill>
                  </a:tcPr>
                </a:tc>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alpha val="65000"/>
                      </a:schemeClr>
                    </a:solidFill>
                  </a:tcPr>
                </a:tc>
                <a:extLst>
                  <a:ext uri="{0D108BD9-81ED-4DB2-BD59-A6C34878D82A}">
                    <a16:rowId xmlns:a16="http://schemas.microsoft.com/office/drawing/2014/main" val="10000"/>
                  </a:ext>
                </a:extLst>
              </a:tr>
              <a:tr h="370840">
                <a:tc>
                  <a:txBody>
                    <a:bodyPr/>
                    <a:lstStyle/>
                    <a:p>
                      <a:r>
                        <a:rPr lang="en-US" sz="1600" dirty="0"/>
                        <a:t>Split/Skill</a:t>
                      </a:r>
                      <a:r>
                        <a:rPr lang="en-US" sz="1600" baseline="0" dirty="0"/>
                        <a:t> - </a:t>
                      </a:r>
                      <a:r>
                        <a:rPr lang="en-US" sz="1600" dirty="0"/>
                        <a:t>Report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96000"/>
                      </a:schemeClr>
                    </a:solidFill>
                  </a:tcPr>
                </a:tc>
                <a:tc>
                  <a:txBody>
                    <a:bodyPr/>
                    <a:lstStyle/>
                    <a:p>
                      <a:r>
                        <a:rPr lang="en-US" sz="1600" dirty="0"/>
                        <a:t>One</a:t>
                      </a:r>
                      <a:r>
                        <a:rPr lang="en-US" sz="1600" baseline="0" dirty="0"/>
                        <a:t> day, week or month at a time</a:t>
                      </a:r>
                      <a:endParaRPr 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96000"/>
                      </a:schemeClr>
                    </a:solidFill>
                  </a:tcPr>
                </a:tc>
                <a:extLst>
                  <a:ext uri="{0D108BD9-81ED-4DB2-BD59-A6C34878D82A}">
                    <a16:rowId xmlns:a16="http://schemas.microsoft.com/office/drawing/2014/main" val="10001"/>
                  </a:ext>
                </a:extLst>
              </a:tr>
              <a:tr h="370840">
                <a:tc>
                  <a:txBody>
                    <a:bodyPr/>
                    <a:lstStyle/>
                    <a:p>
                      <a:r>
                        <a:rPr lang="en-US" sz="1600" dirty="0"/>
                        <a:t>Split/ Skill - Summary</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a:t>Multiple days, weeks or</a:t>
                      </a:r>
                      <a:r>
                        <a:rPr lang="en-US" sz="1600" baseline="0" dirty="0"/>
                        <a:t> months</a:t>
                      </a:r>
                      <a:endParaRPr 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3706373"/>
              </p:ext>
            </p:extLst>
          </p:nvPr>
        </p:nvGraphicFramePr>
        <p:xfrm>
          <a:off x="255466" y="2743200"/>
          <a:ext cx="8610601" cy="1930400"/>
        </p:xfrm>
        <a:graphic>
          <a:graphicData uri="http://schemas.openxmlformats.org/drawingml/2006/table">
            <a:tbl>
              <a:tblPr firstRow="1" bandRow="1">
                <a:tableStyleId>{FABFCF23-3B69-468F-B69F-88F6DE6A72F2}</a:tableStyleId>
              </a:tblPr>
              <a:tblGrid>
                <a:gridCol w="4087934">
                  <a:extLst>
                    <a:ext uri="{9D8B030D-6E8A-4147-A177-3AD203B41FA5}">
                      <a16:colId xmlns:a16="http://schemas.microsoft.com/office/drawing/2014/main" val="20000"/>
                    </a:ext>
                  </a:extLst>
                </a:gridCol>
                <a:gridCol w="4522667">
                  <a:extLst>
                    <a:ext uri="{9D8B030D-6E8A-4147-A177-3AD203B41FA5}">
                      <a16:colId xmlns:a16="http://schemas.microsoft.com/office/drawing/2014/main" val="20001"/>
                    </a:ext>
                  </a:extLst>
                </a:gridCol>
              </a:tblGrid>
              <a:tr h="386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Split/Skill</a:t>
                      </a:r>
                      <a:r>
                        <a:rPr lang="en-US" sz="1600" baseline="0" dirty="0"/>
                        <a:t> </a:t>
                      </a:r>
                      <a:r>
                        <a:rPr lang="en-US" sz="1600" dirty="0"/>
                        <a:t>Report: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alpha val="64000"/>
                      </a:schemeClr>
                    </a:solidFill>
                  </a:tcPr>
                </a:tc>
                <a:tc>
                  <a:txBody>
                    <a:bodyPr/>
                    <a:lstStyle/>
                    <a:p>
                      <a:r>
                        <a:rPr lang="en-US" sz="1600" dirty="0"/>
                        <a:t>  Split/Skill Summary: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alpha val="64000"/>
                      </a:schemeClr>
                    </a:solidFill>
                  </a:tcPr>
                </a:tc>
                <a:extLst>
                  <a:ext uri="{0D108BD9-81ED-4DB2-BD59-A6C34878D82A}">
                    <a16:rowId xmlns:a16="http://schemas.microsoft.com/office/drawing/2014/main" val="10000"/>
                  </a:ext>
                </a:extLst>
              </a:tr>
              <a:tr h="386080">
                <a:tc>
                  <a:txBody>
                    <a:bodyPr/>
                    <a:lstStyle/>
                    <a:p>
                      <a:r>
                        <a:rPr lang="en-US" sz="1600" dirty="0"/>
                        <a:t>ACD</a:t>
                      </a:r>
                      <a:r>
                        <a:rPr lang="en-US" sz="1600" baseline="0" dirty="0"/>
                        <a:t> (queue) calls answered</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r>
                        <a:rPr lang="en-US" sz="1600" dirty="0"/>
                        <a:t>% of calls answered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1"/>
                  </a:ext>
                </a:extLst>
              </a:tr>
              <a:tr h="386080">
                <a:tc>
                  <a:txBody>
                    <a:bodyPr/>
                    <a:lstStyle/>
                    <a:p>
                      <a:r>
                        <a:rPr lang="en-US" sz="1600" dirty="0"/>
                        <a:t>Total time spent</a:t>
                      </a:r>
                      <a:r>
                        <a:rPr lang="en-US" sz="1600" baseline="0" dirty="0"/>
                        <a:t> on ACD calls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Average</a:t>
                      </a:r>
                      <a:r>
                        <a:rPr lang="en-US" sz="1600" baseline="0" dirty="0"/>
                        <a:t> speed of answer, aban and time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2"/>
                  </a:ext>
                </a:extLst>
              </a:tr>
              <a:tr h="386080">
                <a:tc>
                  <a:txBody>
                    <a:bodyPr/>
                    <a:lstStyle/>
                    <a:p>
                      <a:r>
                        <a:rPr lang="en-US" sz="1600" dirty="0"/>
                        <a:t>Agent</a:t>
                      </a:r>
                      <a:r>
                        <a:rPr lang="en-US" sz="1600" baseline="0" dirty="0"/>
                        <a:t> time stats staffed, break , ACW</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r>
                        <a:rPr lang="en-US" sz="1600" dirty="0"/>
                        <a:t>Max</a:t>
                      </a:r>
                      <a:r>
                        <a:rPr lang="en-US" sz="1600" baseline="0" dirty="0"/>
                        <a:t> Delay</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3"/>
                  </a:ext>
                </a:extLst>
              </a:tr>
              <a:tr h="386080">
                <a:tc>
                  <a:txBody>
                    <a:bodyPr/>
                    <a:lstStyle/>
                    <a:p>
                      <a:r>
                        <a:rPr lang="en-US" sz="1600" dirty="0"/>
                        <a:t>Agent</a:t>
                      </a:r>
                      <a:r>
                        <a:rPr lang="en-US" sz="1600" baseline="0" dirty="0"/>
                        <a:t> transfers, and held calls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r>
                        <a:rPr lang="en-US" sz="1600" dirty="0"/>
                        <a:t>No</a:t>
                      </a:r>
                      <a:r>
                        <a:rPr lang="en-US" sz="1600" baseline="0" dirty="0"/>
                        <a:t> agent stats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4"/>
                  </a:ext>
                </a:extLst>
              </a:tr>
            </a:tbl>
          </a:graphicData>
        </a:graphic>
      </p:graphicFrame>
      <p:sp>
        <p:nvSpPr>
          <p:cNvPr id="2" name="TextBox 1"/>
          <p:cNvSpPr txBox="1"/>
          <p:nvPr/>
        </p:nvSpPr>
        <p:spPr>
          <a:xfrm>
            <a:off x="4343400" y="6553200"/>
            <a:ext cx="466794" cy="369332"/>
          </a:xfrm>
          <a:prstGeom prst="rect">
            <a:avLst/>
          </a:prstGeom>
          <a:noFill/>
        </p:spPr>
        <p:txBody>
          <a:bodyPr wrap="none" rtlCol="0">
            <a:spAutoFit/>
          </a:bodyPr>
          <a:lstStyle/>
          <a:p>
            <a:r>
              <a:rPr lang="en-US" dirty="0"/>
              <a:t>33.</a:t>
            </a:r>
          </a:p>
        </p:txBody>
      </p:sp>
      <p:graphicFrame>
        <p:nvGraphicFramePr>
          <p:cNvPr id="10" name="Table 9"/>
          <p:cNvGraphicFramePr>
            <a:graphicFrameLocks noGrp="1"/>
          </p:cNvGraphicFramePr>
          <p:nvPr>
            <p:extLst>
              <p:ext uri="{D42A27DB-BD31-4B8C-83A1-F6EECF244321}">
                <p14:modId xmlns:p14="http://schemas.microsoft.com/office/powerpoint/2010/main" val="3776199185"/>
              </p:ext>
            </p:extLst>
          </p:nvPr>
        </p:nvGraphicFramePr>
        <p:xfrm>
          <a:off x="231820" y="4860701"/>
          <a:ext cx="8666163" cy="1676400"/>
        </p:xfrm>
        <a:graphic>
          <a:graphicData uri="http://schemas.openxmlformats.org/drawingml/2006/table">
            <a:tbl>
              <a:tblPr firstRow="1" bandRow="1">
                <a:tableStyleId>{FABFCF23-3B69-468F-B69F-88F6DE6A72F2}</a:tableStyleId>
              </a:tblPr>
              <a:tblGrid>
                <a:gridCol w="3730580">
                  <a:extLst>
                    <a:ext uri="{9D8B030D-6E8A-4147-A177-3AD203B41FA5}">
                      <a16:colId xmlns:a16="http://schemas.microsoft.com/office/drawing/2014/main" val="20000"/>
                    </a:ext>
                  </a:extLst>
                </a:gridCol>
                <a:gridCol w="4935583">
                  <a:extLst>
                    <a:ext uri="{9D8B030D-6E8A-4147-A177-3AD203B41FA5}">
                      <a16:colId xmlns:a16="http://schemas.microsoft.com/office/drawing/2014/main" val="20001"/>
                    </a:ext>
                  </a:extLst>
                </a:gridCol>
              </a:tblGrid>
              <a:tr h="3251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Data</a:t>
                      </a:r>
                      <a:r>
                        <a:rPr lang="en-US" sz="1600" baseline="0" dirty="0"/>
                        <a:t> Storage- </a:t>
                      </a:r>
                      <a:endParaRPr lang="en-US" sz="16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59">
                <a:tc>
                  <a:txBody>
                    <a:bodyPr/>
                    <a:lstStyle/>
                    <a:p>
                      <a:r>
                        <a:rPr lang="en-US" sz="1600" dirty="0"/>
                        <a:t>Interval</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a:t>31 </a:t>
                      </a:r>
                      <a:r>
                        <a:rPr lang="en-US" sz="1600"/>
                        <a:t>days Approximately</a:t>
                      </a:r>
                      <a:r>
                        <a:rPr lang="en-US" sz="1600" baseline="0"/>
                        <a:t> </a:t>
                      </a:r>
                      <a:r>
                        <a:rPr lang="en-US" sz="1600"/>
                        <a:t> </a:t>
                      </a:r>
                      <a:r>
                        <a:rPr lang="en-US" sz="1600" dirty="0"/>
                        <a:t>(30 minute increments)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79399">
                <a:tc>
                  <a:txBody>
                    <a:bodyPr/>
                    <a:lstStyle/>
                    <a:p>
                      <a:r>
                        <a:rPr lang="en-US" sz="1600" dirty="0"/>
                        <a:t>Daily</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a:t>387 days  (day must be</a:t>
                      </a:r>
                      <a:r>
                        <a:rPr lang="en-US" sz="1600" baseline="0" dirty="0"/>
                        <a:t> over)</a:t>
                      </a:r>
                      <a:endParaRPr 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94639">
                <a:tc>
                  <a:txBody>
                    <a:bodyPr/>
                    <a:lstStyle/>
                    <a:p>
                      <a:r>
                        <a:rPr lang="en-US" sz="1600" dirty="0"/>
                        <a:t>Weekly</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a:t>53 weeks  (week</a:t>
                      </a:r>
                      <a:r>
                        <a:rPr lang="en-US" sz="1600" baseline="0" dirty="0"/>
                        <a:t> always starts on Sunday , week prior)</a:t>
                      </a:r>
                      <a:endParaRPr 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69240">
                <a:tc>
                  <a:txBody>
                    <a:bodyPr/>
                    <a:lstStyle/>
                    <a:p>
                      <a:r>
                        <a:rPr lang="en-US" sz="1600" dirty="0"/>
                        <a:t>Monthly</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a:t>13 months </a:t>
                      </a:r>
                      <a:r>
                        <a:rPr lang="en-US" sz="1600" baseline="0" dirty="0"/>
                        <a:t> (month must be over)</a:t>
                      </a:r>
                      <a:endParaRPr 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3" name="Rectangle 2"/>
          <p:cNvSpPr/>
          <p:nvPr/>
        </p:nvSpPr>
        <p:spPr>
          <a:xfrm>
            <a:off x="228600" y="875982"/>
            <a:ext cx="7696200" cy="523220"/>
          </a:xfrm>
          <a:prstGeom prst="rect">
            <a:avLst/>
          </a:prstGeom>
        </p:spPr>
        <p:txBody>
          <a:bodyPr wrap="square">
            <a:spAutoFit/>
          </a:bodyPr>
          <a:lstStyle/>
          <a:p>
            <a:r>
              <a:rPr lang="en-US" sz="1400" dirty="0"/>
              <a:t>Note: While in any standard report you may press (F1) to access the definitions </a:t>
            </a:r>
          </a:p>
          <a:p>
            <a:r>
              <a:rPr lang="en-US" sz="1400" dirty="0"/>
              <a:t>of the columns on that report along with other helpful information.</a:t>
            </a:r>
          </a:p>
        </p:txBody>
      </p:sp>
    </p:spTree>
    <p:extLst>
      <p:ext uri="{BB962C8B-B14F-4D97-AF65-F5344CB8AC3E}">
        <p14:creationId xmlns:p14="http://schemas.microsoft.com/office/powerpoint/2010/main" val="67101508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514600" y="380999"/>
            <a:ext cx="3886200" cy="769441"/>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4400" b="1" u="sng" dirty="0">
                <a:solidFill>
                  <a:schemeClr val="accent2">
                    <a:lumMod val="50000"/>
                  </a:schemeClr>
                </a:solidFill>
              </a:rPr>
              <a:t>Agenda</a:t>
            </a:r>
          </a:p>
        </p:txBody>
      </p:sp>
      <p:sp>
        <p:nvSpPr>
          <p:cNvPr id="2" name="TextBox 1"/>
          <p:cNvSpPr txBox="1"/>
          <p:nvPr/>
        </p:nvSpPr>
        <p:spPr>
          <a:xfrm>
            <a:off x="4186869" y="6452997"/>
            <a:ext cx="365806" cy="369332"/>
          </a:xfrm>
          <a:prstGeom prst="rect">
            <a:avLst/>
          </a:prstGeom>
          <a:noFill/>
        </p:spPr>
        <p:txBody>
          <a:bodyPr wrap="none" rtlCol="0">
            <a:spAutoFit/>
          </a:bodyPr>
          <a:lstStyle/>
          <a:p>
            <a:r>
              <a:rPr lang="en-US" dirty="0"/>
              <a:t>4.</a:t>
            </a:r>
          </a:p>
        </p:txBody>
      </p:sp>
      <p:sp>
        <p:nvSpPr>
          <p:cNvPr id="3" name="TextBox 2"/>
          <p:cNvSpPr txBox="1"/>
          <p:nvPr/>
        </p:nvSpPr>
        <p:spPr>
          <a:xfrm>
            <a:off x="838201" y="1447800"/>
            <a:ext cx="7620000" cy="1477328"/>
          </a:xfrm>
          <a:prstGeom prst="rect">
            <a:avLst/>
          </a:prstGeom>
          <a:noFill/>
        </p:spPr>
        <p:txBody>
          <a:bodyPr wrap="square" rtlCol="0">
            <a:spAutoFit/>
          </a:bodyPr>
          <a:lstStyle/>
          <a:p>
            <a:r>
              <a:rPr lang="en-US" dirty="0"/>
              <a:t>In this training we will go over what CMS and ACD ‘s  are; how they work together assisting you in providing efficient customer service.</a:t>
            </a:r>
          </a:p>
          <a:p>
            <a:r>
              <a:rPr lang="en-US" dirty="0"/>
              <a:t>Nothing can completely replace the personal  touch of reaching a live person but CMS and ACD’s are here to help you increase your productivity and provide the best service possible.</a:t>
            </a:r>
          </a:p>
        </p:txBody>
      </p:sp>
      <p:sp>
        <p:nvSpPr>
          <p:cNvPr id="5" name="TextBox 4"/>
          <p:cNvSpPr txBox="1"/>
          <p:nvPr/>
        </p:nvSpPr>
        <p:spPr>
          <a:xfrm>
            <a:off x="833610" y="3124200"/>
            <a:ext cx="7620001" cy="1200329"/>
          </a:xfrm>
          <a:prstGeom prst="rect">
            <a:avLst/>
          </a:prstGeom>
          <a:noFill/>
        </p:spPr>
        <p:txBody>
          <a:bodyPr wrap="square" rtlCol="0">
            <a:spAutoFit/>
          </a:bodyPr>
          <a:lstStyle/>
          <a:p>
            <a:r>
              <a:rPr lang="en-US" dirty="0"/>
              <a:t>What an agent is; how they interact with the system and what roll the agent plays.</a:t>
            </a:r>
          </a:p>
          <a:p>
            <a:endParaRPr lang="en-US" dirty="0"/>
          </a:p>
          <a:p>
            <a:r>
              <a:rPr lang="en-US" dirty="0"/>
              <a:t>Review real-time and historical reports</a:t>
            </a:r>
          </a:p>
        </p:txBody>
      </p:sp>
      <p:sp>
        <p:nvSpPr>
          <p:cNvPr id="8" name="TextBox 7"/>
          <p:cNvSpPr txBox="1"/>
          <p:nvPr/>
        </p:nvSpPr>
        <p:spPr>
          <a:xfrm>
            <a:off x="838201" y="4327020"/>
            <a:ext cx="7620001" cy="923330"/>
          </a:xfrm>
          <a:prstGeom prst="rect">
            <a:avLst/>
          </a:prstGeom>
          <a:noFill/>
        </p:spPr>
        <p:txBody>
          <a:bodyPr wrap="square" rtlCol="0">
            <a:spAutoFit/>
          </a:bodyPr>
          <a:lstStyle/>
          <a:p>
            <a:r>
              <a:rPr lang="en-US" dirty="0"/>
              <a:t>You will learn the definitions of some of the terms used. Like VDN’s, Vectors, and Skills.  Knowing these terms will really help you when reading the reports and interpreting what they are showing.</a:t>
            </a:r>
          </a:p>
        </p:txBody>
      </p:sp>
    </p:spTree>
    <p:extLst>
      <p:ext uri="{BB962C8B-B14F-4D97-AF65-F5344CB8AC3E}">
        <p14:creationId xmlns:p14="http://schemas.microsoft.com/office/powerpoint/2010/main" val="54201098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67750" cy="2766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75" y="4038600"/>
            <a:ext cx="8966200" cy="188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267200" y="6444734"/>
            <a:ext cx="473206" cy="369332"/>
          </a:xfrm>
          <a:prstGeom prst="rect">
            <a:avLst/>
          </a:prstGeom>
          <a:noFill/>
        </p:spPr>
        <p:txBody>
          <a:bodyPr wrap="none" rtlCol="0">
            <a:spAutoFit/>
          </a:bodyPr>
          <a:lstStyle/>
          <a:p>
            <a:r>
              <a:rPr lang="en-US" dirty="0"/>
              <a:t>24.</a:t>
            </a:r>
          </a:p>
        </p:txBody>
      </p:sp>
    </p:spTree>
    <p:extLst>
      <p:ext uri="{BB962C8B-B14F-4D97-AF65-F5344CB8AC3E}">
        <p14:creationId xmlns:p14="http://schemas.microsoft.com/office/powerpoint/2010/main" val="1018912384"/>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2005"/>
            <a:ext cx="9144000" cy="2739211"/>
          </a:xfrm>
          <a:prstGeom prst="rect">
            <a:avLst/>
          </a:prstGeom>
          <a:noFill/>
        </p:spPr>
        <p:txBody>
          <a:bodyPr wrap="square" rtlCol="0">
            <a:spAutoFit/>
          </a:bodyPr>
          <a:lstStyle/>
          <a:p>
            <a:pPr algn="ctr"/>
            <a:r>
              <a:rPr lang="en-US" sz="4000" dirty="0"/>
              <a:t> </a:t>
            </a:r>
          </a:p>
          <a:p>
            <a:pPr algn="ctr"/>
            <a:r>
              <a:rPr lang="en-US" sz="4400" dirty="0"/>
              <a:t>Call Management System</a:t>
            </a:r>
          </a:p>
          <a:p>
            <a:pPr algn="ctr"/>
            <a:r>
              <a:rPr lang="en-US" sz="4400" dirty="0"/>
              <a:t> (CMS)</a:t>
            </a:r>
          </a:p>
          <a:p>
            <a:pPr algn="ctr"/>
            <a:r>
              <a:rPr lang="en-US" sz="4400" dirty="0"/>
              <a:t>Advanced</a:t>
            </a:r>
          </a:p>
        </p:txBody>
      </p:sp>
      <p:sp>
        <p:nvSpPr>
          <p:cNvPr id="5" name="TextBox 4"/>
          <p:cNvSpPr txBox="1"/>
          <p:nvPr/>
        </p:nvSpPr>
        <p:spPr>
          <a:xfrm>
            <a:off x="2492062" y="6434554"/>
            <a:ext cx="4572000" cy="338554"/>
          </a:xfrm>
          <a:prstGeom prst="rect">
            <a:avLst/>
          </a:prstGeom>
          <a:noFill/>
        </p:spPr>
        <p:txBody>
          <a:bodyPr wrap="square" rtlCol="0">
            <a:spAutoFit/>
          </a:bodyPr>
          <a:lstStyle/>
          <a:p>
            <a:pPr algn="ctr"/>
            <a:r>
              <a:rPr lang="en-US" sz="1600" dirty="0"/>
              <a:t>34.</a:t>
            </a:r>
          </a:p>
        </p:txBody>
      </p:sp>
      <p:sp>
        <p:nvSpPr>
          <p:cNvPr id="8194" name="AutoShape 2" descr="data:image/jpg;base64,/9j/4AAQSkZJRgABAQAAAQABAAD/2wBDAAkGBwgHBgkIBwgKCgkLDRYPDQwMDRsUFRAWIB0iIiAdHx8kKDQsJCYxJx8fLT0tMTU3Ojo6Iys/RD84QzQ5Ojf/2wBDAQoKCg0MDRoPDxo3JR8lNzc3Nzc3Nzc3Nzc3Nzc3Nzc3Nzc3Nzc3Nzc3Nzc3Nzc3Nzc3Nzc3Nzc3Nzc3Nzc3Nzf/wAARCABOAEQDASIAAhEBAxEB/8QAGwAAAgMBAQEAAAAAAAAAAAAABQYAAwQHAgH/xAA3EAACAQIFAQYEBQEJAAAAAAABAgMEEQAFEiExBhMiQVFhcRSBkbEHIzKCoRUzQlJikqLB0fD/xAAaAQACAwEBAAAAAAAAAAAAAAADBAECBQYA/8QAKhEAAQQBAwMDAwUAAAAAAAAAAQACAxEEEiExBRNBIlFhI3GhgZHR4fD/2gAMAwEAAhEDEQA/AOw1mZw0860qkPVMhdYtVrKCAWJ8Bc/9YyM1RLvNOwH+CLuD68n6/LCfmtXVU+c5hVQSETtHoRnFwgadE2Ht9vS2AlXVZ1PVJljy1EqRSiASQgoskgZwGLE772Nr/wB0jexOFJpSDQSOROQ4tCfauXL4KeaSRIpOyF2RQHfmw253JGLqOdJIEnoKp0RgCq3LKPQqeOeBbCRkPTss9NPpXsGnoWjub2uWsu/7GJHhcYubLKnLMmrY6ugBiM8dSuqQSjZ0XQRyTp5Pj88BD3DdLtleN10KDMVBVKzTE52Dg9xj7+B9D8r4IA45nlvVopkNJmdNJ2cKWaZrlivd0F1YAi4Ivz4etmKhzKjdUFLWNAxWMmNJAyqXuFUXut7giw8sMMyAeU1HlAinJrx5dgiksQAOSfDAtaisC2NQp/zdkL/e38YG9QpJUZJXLPK8o+GkspsFJ0nwHPzwTvNRTkMTDTVcNVAk8D64n3Vhww8x6YmMHThByKh0lT+UONxiYKjhLktHT1nVdbTzrqTslkYIxG4lDDfnkC/r9AbVo37lPEZtLbCJAQD78A/PGo5DQtmcuYOrtNIullLHQRcHdeDwOb4JKoUAKAANgBgJhtxJS5gDnEkoJUtPTQGonijiiUXJkm3HyAP3wuVnUTz/AJMNNGQwsVca9Q9rb/TDL1dmFJl+VM1bTLUpKwjWFuGJBO5ttYAm/O2E7Js3q0oylBkusoAGkW66tuSSLk/PGR1SSaOmY4s/lKZEOt4Yx+keaBJ/gLbRKc0rn/q1LFG0egpIymOQve6gGwuNuD6bYxN0hU5fOZcqqRZYZI1WwRxcMRdh+ohiN9ja3lioSV2aZ1AmloHnkCbSWjGi5a66iGNttx6euDXWFRNl8tHT5PW9lUSOS1MIxK7KOAFNyoJ2+1ucHxGSSQgyCnDlTFjaxTb28u2J+UEr2ropaCepiqBmPwkaxixN5RMBa4ut2TVcX454GKqfqPNM00RnsHgqEnidI4yD3VNyDyO6ynfD1qnjVfiKaRGIGoxjtFv+3f6gYzx00M1YKimppHn0FAxRkRQbXuSLC9ludzsPLB+261HZeDSs6KnEvT1NfUWUANYX5AP2IxMX9OdPw5NlEFEzmeRFGuTcBmsBsL7DbEw8OFpDhGsTExVVTJT08s8raY4kLufIAXOJUpZ64r6DsRldXTSTyzRmRChC9kRsGv53vtY338MK2VVIERUqUZGvJFGCVJ89NxcHb2sDjLmmZS1lW1TKD21Q47vOheAPkLD398fI4oZleNY2arEhIKNpKpYbn05AHieLc45ifqLjPqaPSOP7+Fj4PWdeW+Nw+mRt77eUVq5Y4svNNl8xooYu9F2EYVEbVcklt9+dt/UY95H1EMujZosnp17UBiyzN2jHx1uwJfz8MYGoo4jJNM5ro41BJ7xINt7Dx8yLbbje2Bp1GRIe30bCyBdyoG5v72/nyxDupTlxEdClPWOpOj0txduSSa3r4XRcr6spK6ojp54ZaaWRgqarMrE8AEf8gYY8cz6XpRXdQUqCxjpSZ5PQjZR/qN/2nHTMbXT55J4dcnKN0vImyIO5MN7/AApiYmJh5aKmAnVssi5HVRQxmSSZCtgbd212/wBoPvtg3hT/ABKqzSdNu0UkqVbyrHTdj+ppD4fS/wA7Yq8W0hQWa/T7pKr6PMKepjeWBViuFZ9QIJYagPO+3lbb2xqypu0lnFtMjJbm/BYfe31xfXZDn5paYy09RPGGEksXaq5DBSBsDc2v4X448cD4oammrqaB0qaM9k1mlg0axtsA434+3njlc/Cc06WA1XK5jJxW4eWDG0lgHP7+UXpWHbTxEPfWWJbjvEkWxg6fmy6GKajzWPRDKF0StfZlv4jdTvz74tlghhtJO8jM5s0zPpI8rkWsOBinLoMrqczninrWjpIogxSF1N5CdgLg2Fgb+pGB4MEgl9FEn34+USHJknna2Jl/fgiv94TP0hldJDVyVmXO8sTFw1S5/tN7BBxcKQSTb9R9ThywI6YrcrrMsH9EN6WBzEBoZbMLE/q3PN7+N8F8dbGwMYAF0bW6QG1VKYmJiYupUwkfiP29DNk+exgyQZfVAywkXHesNXva6g+BYYd8Zsxo4q+hnpKhQ0cyFGB9f/XxBFhWY7S4Eq2Jo5YlkjZXRhdWU3DA8EYz5ll9LmNN8PVxB473HgVPgQRuD6jC/wDh3V1RyQZfXFHmoD2IdOCguFHuALYZa4yikmMDBZRG2hj4NbY/XHtiN1V7Ru07rnXU6xZDFIKfNRUSg6Y6d6Yu5Y+BZSB/F8AqVqmWP4iqeVahpRqi7NAmi2xvqve/hbwwOXpHrGlrlqarMMvqWQGyvUSWBPJH5eC9NkfUlZIiGTLooie+YpnDW9CYyP4wqzHjY7UxtImNh4mM7uMFH9U4fhXFDF09MI2bt/i5BUBmvZxYC3kCoXDngN0tk0eSZb8MkCRMzl3YTmYyMbd5mKrv8sGcNAUFV51OJCmJiYmJVV//2Q==">
            <a:hlinkClick r:id="rId3"/>
          </p:cNvPr>
          <p:cNvSpPr>
            <a:spLocks noChangeAspect="1" noChangeArrowheads="1"/>
          </p:cNvSpPr>
          <p:nvPr/>
        </p:nvSpPr>
        <p:spPr bwMode="auto">
          <a:xfrm>
            <a:off x="155575" y="-350838"/>
            <a:ext cx="647700" cy="74295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8196" name="AutoShape 4" descr="data:image/jpg;base64,/9j/4AAQSkZJRgABAQAAAQABAAD/2wBDAAkGBwgHBgkIBwgKCgkLDRYPDQwMDRsUFRAWIB0iIiAdHx8kKDQsJCYxJx8fLT0tMTU3Ojo6Iys/RD84QzQ5Ojf/2wBDAQoKCg0MDRoPDxo3JR8lNzc3Nzc3Nzc3Nzc3Nzc3Nzc3Nzc3Nzc3Nzc3Nzc3Nzc3Nzc3Nzc3Nzc3Nzc3Nzc3Nzf/wAARCABOAEQDASIAAhEBAxEB/8QAGwAAAgMBAQEAAAAAAAAAAAAABQYAAwQHAgH/xAA3EAACAQIFAQYEBQEJAAAAAAABAgMEEQAFEiExBhMiQVFhcRSBkbEHIzKCoRUzQlJikqLB0fD/xAAaAQACAwEBAAAAAAAAAAAAAAADBAECBQYA/8QAKhEAAQQBAwMDAwUAAAAAAAAAAQACAxEEEiExBRNBIlFhI3GhgZHR4fD/2gAMAwEAAhEDEQA/AOw1mZw0860qkPVMhdYtVrKCAWJ8Bc/9YyM1RLvNOwH+CLuD68n6/LCfmtXVU+c5hVQSETtHoRnFwgadE2Ht9vS2AlXVZ1PVJljy1EqRSiASQgoskgZwGLE772Nr/wB0jexOFJpSDQSOROQ4tCfauXL4KeaSRIpOyF2RQHfmw253JGLqOdJIEnoKp0RgCq3LKPQqeOeBbCRkPTss9NPpXsGnoWjub2uWsu/7GJHhcYubLKnLMmrY6ugBiM8dSuqQSjZ0XQRyTp5Pj88BD3DdLtleN10KDMVBVKzTE52Dg9xj7+B9D8r4IA45nlvVopkNJmdNJ2cKWaZrlivd0F1YAi4Ivz4etmKhzKjdUFLWNAxWMmNJAyqXuFUXut7giw8sMMyAeU1HlAinJrx5dgiksQAOSfDAtaisC2NQp/zdkL/e38YG9QpJUZJXLPK8o+GkspsFJ0nwHPzwTvNRTkMTDTVcNVAk8D64n3Vhww8x6YmMHThByKh0lT+UONxiYKjhLktHT1nVdbTzrqTslkYIxG4lDDfnkC/r9AbVo37lPEZtLbCJAQD78A/PGo5DQtmcuYOrtNIullLHQRcHdeDwOb4JKoUAKAANgBgJhtxJS5gDnEkoJUtPTQGonijiiUXJkm3HyAP3wuVnUTz/AJMNNGQwsVca9Q9rb/TDL1dmFJl+VM1bTLUpKwjWFuGJBO5ttYAm/O2E7Js3q0oylBkusoAGkW66tuSSLk/PGR1SSaOmY4s/lKZEOt4Yx+keaBJ/gLbRKc0rn/q1LFG0egpIymOQve6gGwuNuD6bYxN0hU5fOZcqqRZYZI1WwRxcMRdh+ohiN9ja3lioSV2aZ1AmloHnkCbSWjGi5a66iGNttx6euDXWFRNl8tHT5PW9lUSOS1MIxK7KOAFNyoJ2+1ucHxGSSQgyCnDlTFjaxTb28u2J+UEr2ropaCepiqBmPwkaxixN5RMBa4ut2TVcX454GKqfqPNM00RnsHgqEnidI4yD3VNyDyO6ynfD1qnjVfiKaRGIGoxjtFv+3f6gYzx00M1YKimppHn0FAxRkRQbXuSLC9ludzsPLB+261HZeDSs6KnEvT1NfUWUANYX5AP2IxMX9OdPw5NlEFEzmeRFGuTcBmsBsL7DbEw8OFpDhGsTExVVTJT08s8raY4kLufIAXOJUpZ64r6DsRldXTSTyzRmRChC9kRsGv53vtY338MK2VVIERUqUZGvJFGCVJ89NxcHb2sDjLmmZS1lW1TKD21Q47vOheAPkLD398fI4oZleNY2arEhIKNpKpYbn05AHieLc45ifqLjPqaPSOP7+Fj4PWdeW+Nw+mRt77eUVq5Y4svNNl8xooYu9F2EYVEbVcklt9+dt/UY95H1EMujZosnp17UBiyzN2jHx1uwJfz8MYGoo4jJNM5ro41BJ7xINt7Dx8yLbbje2Bp1GRIe30bCyBdyoG5v72/nyxDupTlxEdClPWOpOj0txduSSa3r4XRcr6spK6ojp54ZaaWRgqarMrE8AEf8gYY8cz6XpRXdQUqCxjpSZ5PQjZR/qN/2nHTMbXT55J4dcnKN0vImyIO5MN7/AApiYmJh5aKmAnVssi5HVRQxmSSZCtgbd212/wBoPvtg3hT/ABKqzSdNu0UkqVbyrHTdj+ppD4fS/wA7Yq8W0hQWa/T7pKr6PMKepjeWBViuFZ9QIJYagPO+3lbb2xqypu0lnFtMjJbm/BYfe31xfXZDn5paYy09RPGGEksXaq5DBSBsDc2v4X448cD4oammrqaB0qaM9k1mlg0axtsA434+3njlc/Cc06WA1XK5jJxW4eWDG0lgHP7+UXpWHbTxEPfWWJbjvEkWxg6fmy6GKajzWPRDKF0StfZlv4jdTvz74tlghhtJO8jM5s0zPpI8rkWsOBinLoMrqczninrWjpIogxSF1N5CdgLg2Fgb+pGB4MEgl9FEn34+USHJknna2Jl/fgiv94TP0hldJDVyVmXO8sTFw1S5/tN7BBxcKQSTb9R9ThywI6YrcrrMsH9EN6WBzEBoZbMLE/q3PN7+N8F8dbGwMYAF0bW6QG1VKYmJiYupUwkfiP29DNk+exgyQZfVAywkXHesNXva6g+BYYd8Zsxo4q+hnpKhQ0cyFGB9f/XxBFhWY7S4Eq2Jo5YlkjZXRhdWU3DA8EYz5ll9LmNN8PVxB473HgVPgQRuD6jC/wDh3V1RyQZfXFHmoD2IdOCguFHuALYZa4yikmMDBZRG2hj4NbY/XHtiN1V7Ru07rnXU6xZDFIKfNRUSg6Y6d6Yu5Y+BZSB/F8AqVqmWP4iqeVahpRqi7NAmi2xvqve/hbwwOXpHrGlrlqarMMvqWQGyvUSWBPJH5eC9NkfUlZIiGTLooie+YpnDW9CYyP4wqzHjY7UxtImNh4mM7uMFH9U4fhXFDF09MI2bt/i5BUBmvZxYC3kCoXDngN0tk0eSZb8MkCRMzl3YTmYyMbd5mKrv8sGcNAUFV51OJCmJiYmJVV//2Q==">
            <a:hlinkClick r:id="rId3"/>
          </p:cNvPr>
          <p:cNvSpPr>
            <a:spLocks noGrp="1" noChangeAspect="1" noChangeArrowheads="1"/>
          </p:cNvSpPr>
          <p:nvPr>
            <p:ph type="dt" sz="half" idx="10"/>
          </p:nvPr>
        </p:nvSpPr>
        <p:spPr bwMode="auto">
          <a:xfrm>
            <a:off x="-16476" y="6400800"/>
            <a:ext cx="1769076" cy="457200"/>
          </a:xfrm>
          <a:prstGeom prst="rect">
            <a:avLst/>
          </a:prstGeom>
          <a:noFill/>
        </p:spPr>
        <p:txBody>
          <a:bodyPr vert="horz" wrap="square" lIns="91440" tIns="45720" rIns="91440" bIns="45720" numCol="1" anchor="t" anchorCtr="0" compatLnSpc="1">
            <a:prstTxWarp prst="textNoShape">
              <a:avLst/>
            </a:prstTxWarp>
          </a:bodyPr>
          <a:lstStyle/>
          <a:p>
            <a:r>
              <a:rPr lang="en-US" b="1" dirty="0"/>
              <a:t>UPDATED            1/ 2013    </a:t>
            </a:r>
          </a:p>
        </p:txBody>
      </p:sp>
      <p:sp>
        <p:nvSpPr>
          <p:cNvPr id="8198" name="AutoShape 6" descr="data:image/jpg;base64,/9j/4AAQSkZJRgABAQAAAQABAAD/2wBDAAkGBwgHBgkIBwgKCgkLDRYPDQwMDRsUFRAWIB0iIiAdHx8kKDQsJCYxJx8fLT0tMTU3Ojo6Iys/RD84QzQ5Ojf/2wBDAQoKCg0MDRoPDxo3JR8lNzc3Nzc3Nzc3Nzc3Nzc3Nzc3Nzc3Nzc3Nzc3Nzc3Nzc3Nzc3Nzc3Nzc3Nzc3Nzc3Nzf/wAARCABOAEQDASIAAhEBAxEB/8QAGwAAAgMBAQEAAAAAAAAAAAAABQYAAwQHAgH/xAA3EAACAQIFAQYEBQEJAAAAAAABAgMEEQAFEiExBhMiQVFhcRSBkbEHIzKCoRUzQlJikqLB0fD/xAAaAQACAwEBAAAAAAAAAAAAAAADBAECBQYA/8QAKhEAAQQBAwMDAwUAAAAAAAAAAQACAxEEEiExBRNBIlFhI3GhgZHR4fD/2gAMAwEAAhEDEQA/AOw1mZw0860qkPVMhdYtVrKCAWJ8Bc/9YyM1RLvNOwH+CLuD68n6/LCfmtXVU+c5hVQSETtHoRnFwgadE2Ht9vS2AlXVZ1PVJljy1EqRSiASQgoskgZwGLE772Nr/wB0jexOFJpSDQSOROQ4tCfauXL4KeaSRIpOyF2RQHfmw253JGLqOdJIEnoKp0RgCq3LKPQqeOeBbCRkPTss9NPpXsGnoWjub2uWsu/7GJHhcYubLKnLMmrY6ugBiM8dSuqQSjZ0XQRyTp5Pj88BD3DdLtleN10KDMVBVKzTE52Dg9xj7+B9D8r4IA45nlvVopkNJmdNJ2cKWaZrlivd0F1YAi4Ivz4etmKhzKjdUFLWNAxWMmNJAyqXuFUXut7giw8sMMyAeU1HlAinJrx5dgiksQAOSfDAtaisC2NQp/zdkL/e38YG9QpJUZJXLPK8o+GkspsFJ0nwHPzwTvNRTkMTDTVcNVAk8D64n3Vhww8x6YmMHThByKh0lT+UONxiYKjhLktHT1nVdbTzrqTslkYIxG4lDDfnkC/r9AbVo37lPEZtLbCJAQD78A/PGo5DQtmcuYOrtNIullLHQRcHdeDwOb4JKoUAKAANgBgJhtxJS5gDnEkoJUtPTQGonijiiUXJkm3HyAP3wuVnUTz/AJMNNGQwsVca9Q9rb/TDL1dmFJl+VM1bTLUpKwjWFuGJBO5ttYAm/O2E7Js3q0oylBkusoAGkW66tuSSLk/PGR1SSaOmY4s/lKZEOt4Yx+keaBJ/gLbRKc0rn/q1LFG0egpIymOQve6gGwuNuD6bYxN0hU5fOZcqqRZYZI1WwRxcMRdh+ohiN9ja3lioSV2aZ1AmloHnkCbSWjGi5a66iGNttx6euDXWFRNl8tHT5PW9lUSOS1MIxK7KOAFNyoJ2+1ucHxGSSQgyCnDlTFjaxTb28u2J+UEr2ropaCepiqBmPwkaxixN5RMBa4ut2TVcX454GKqfqPNM00RnsHgqEnidI4yD3VNyDyO6ynfD1qnjVfiKaRGIGoxjtFv+3f6gYzx00M1YKimppHn0FAxRkRQbXuSLC9ludzsPLB+261HZeDSs6KnEvT1NfUWUANYX5AP2IxMX9OdPw5NlEFEzmeRFGuTcBmsBsL7DbEw8OFpDhGsTExVVTJT08s8raY4kLufIAXOJUpZ64r6DsRldXTSTyzRmRChC9kRsGv53vtY338MK2VVIERUqUZGvJFGCVJ89NxcHb2sDjLmmZS1lW1TKD21Q47vOheAPkLD398fI4oZleNY2arEhIKNpKpYbn05AHieLc45ifqLjPqaPSOP7+Fj4PWdeW+Nw+mRt77eUVq5Y4svNNl8xooYu9F2EYVEbVcklt9+dt/UY95H1EMujZosnp17UBiyzN2jHx1uwJfz8MYGoo4jJNM5ro41BJ7xINt7Dx8yLbbje2Bp1GRIe30bCyBdyoG5v72/nyxDupTlxEdClPWOpOj0txduSSa3r4XRcr6spK6ojp54ZaaWRgqarMrE8AEf8gYY8cz6XpRXdQUqCxjpSZ5PQjZR/qN/2nHTMbXT55J4dcnKN0vImyIO5MN7/AApiYmJh5aKmAnVssi5HVRQxmSSZCtgbd212/wBoPvtg3hT/ABKqzSdNu0UkqVbyrHTdj+ppD4fS/wA7Yq8W0hQWa/T7pKr6PMKepjeWBViuFZ9QIJYagPO+3lbb2xqypu0lnFtMjJbm/BYfe31xfXZDn5paYy09RPGGEksXaq5DBSBsDc2v4X448cD4oammrqaB0qaM9k1mlg0axtsA434+3njlc/Cc06WA1XK5jJxW4eWDG0lgHP7+UXpWHbTxEPfWWJbjvEkWxg6fmy6GKajzWPRDKF0StfZlv4jdTvz74tlghhtJO8jM5s0zPpI8rkWsOBinLoMrqczninrWjpIogxSF1N5CdgLg2Fgb+pGB4MEgl9FEn34+USHJknna2Jl/fgiv94TP0hldJDVyVmXO8sTFw1S5/tN7BBxcKQSTb9R9ThywI6YrcrrMsH9EN6WBzEBoZbMLE/q3PN7+N8F8dbGwMYAF0bW6QG1VKYmJiYupUwkfiP29DNk+exgyQZfVAywkXHesNXva6g+BYYd8Zsxo4q+hnpKhQ0cyFGB9f/XxBFhWY7S4Eq2Jo5YlkjZXRhdWU3DA8EYz5ll9LmNN8PVxB473HgVPgQRuD6jC/wDh3V1RyQZfXFHmoD2IdOCguFHuALYZa4yikmMDBZRG2hj4NbY/XHtiN1V7Ru07rnXU6xZDFIKfNRUSg6Y6d6Yu5Y+BZSB/F8AqVqmWP4iqeVahpRqi7NAmi2xvqve/hbwwOXpHrGlrlqarMMvqWQGyvUSWBPJH5eC9NkfUlZIiGTLooie+YpnDW9CYyP4wqzHjY7UxtImNh4mM7uMFH9U4fhXFDF09MI2bt/i5BUBmvZxYC3kCoXDngN0tk0eSZb8MkCRMzl3YTmYyMbd5mKrv8sGcNAUFV51OJCmJiYmJVV//2Q==">
            <a:hlinkClick r:id="rId3"/>
          </p:cNvPr>
          <p:cNvSpPr>
            <a:spLocks noChangeAspect="1" noChangeArrowheads="1"/>
          </p:cNvSpPr>
          <p:nvPr/>
        </p:nvSpPr>
        <p:spPr bwMode="auto">
          <a:xfrm>
            <a:off x="155575" y="-350838"/>
            <a:ext cx="647700" cy="74295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8200" name="AutoShape 8" descr="data:image/jpg;base64,/9j/4AAQSkZJRgABAQAAAQABAAD/2wBDAAkGBwgHBgkIBwgKCgkLDRYPDQwMDRsUFRAWIB0iIiAdHx8kKDQsJCYxJx8fLT0tMTU3Ojo6Iys/RD84QzQ5Ojf/2wBDAQoKCg0MDRoPDxo3JR8lNzc3Nzc3Nzc3Nzc3Nzc3Nzc3Nzc3Nzc3Nzc3Nzc3Nzc3Nzc3Nzc3Nzc3Nzc3Nzc3Nzf/wAARCABOAEQDASIAAhEBAxEB/8QAGwAAAgMBAQEAAAAAAAAAAAAABQYAAwQHAgH/xAA3EAACAQIFAQYEBQEJAAAAAAABAgMEEQAFEiExBhMiQVFhcRSBkbEHIzKCoRUzQlJikqLB0fD/xAAaAQACAwEBAAAAAAAAAAAAAAADBAECBQYA/8QAKhEAAQQBAwMDAwUAAAAAAAAAAQACAxEEEiExBRNBIlFhI3GhgZHR4fD/2gAMAwEAAhEDEQA/AOw1mZw0860qkPVMhdYtVrKCAWJ8Bc/9YyM1RLvNOwH+CLuD68n6/LCfmtXVU+c5hVQSETtHoRnFwgadE2Ht9vS2AlXVZ1PVJljy1EqRSiASQgoskgZwGLE772Nr/wB0jexOFJpSDQSOROQ4tCfauXL4KeaSRIpOyF2RQHfmw253JGLqOdJIEnoKp0RgCq3LKPQqeOeBbCRkPTss9NPpXsGnoWjub2uWsu/7GJHhcYubLKnLMmrY6ugBiM8dSuqQSjZ0XQRyTp5Pj88BD3DdLtleN10KDMVBVKzTE52Dg9xj7+B9D8r4IA45nlvVopkNJmdNJ2cKWaZrlivd0F1YAi4Ivz4etmKhzKjdUFLWNAxWMmNJAyqXuFUXut7giw8sMMyAeU1HlAinJrx5dgiksQAOSfDAtaisC2NQp/zdkL/e38YG9QpJUZJXLPK8o+GkspsFJ0nwHPzwTvNRTkMTDTVcNVAk8D64n3Vhww8x6YmMHThByKh0lT+UONxiYKjhLktHT1nVdbTzrqTslkYIxG4lDDfnkC/r9AbVo37lPEZtLbCJAQD78A/PGo5DQtmcuYOrtNIullLHQRcHdeDwOb4JKoUAKAANgBgJhtxJS5gDnEkoJUtPTQGonijiiUXJkm3HyAP3wuVnUTz/AJMNNGQwsVca9Q9rb/TDL1dmFJl+VM1bTLUpKwjWFuGJBO5ttYAm/O2E7Js3q0oylBkusoAGkW66tuSSLk/PGR1SSaOmY4s/lKZEOt4Yx+keaBJ/gLbRKc0rn/q1LFG0egpIymOQve6gGwuNuD6bYxN0hU5fOZcqqRZYZI1WwRxcMRdh+ohiN9ja3lioSV2aZ1AmloHnkCbSWjGi5a66iGNttx6euDXWFRNl8tHT5PW9lUSOS1MIxK7KOAFNyoJ2+1ucHxGSSQgyCnDlTFjaxTb28u2J+UEr2ropaCepiqBmPwkaxixN5RMBa4ut2TVcX454GKqfqPNM00RnsHgqEnidI4yD3VNyDyO6ynfD1qnjVfiKaRGIGoxjtFv+3f6gYzx00M1YKimppHn0FAxRkRQbXuSLC9ludzsPLB+261HZeDSs6KnEvT1NfUWUANYX5AP2IxMX9OdPw5NlEFEzmeRFGuTcBmsBsL7DbEw8OFpDhGsTExVVTJT08s8raY4kLufIAXOJUpZ64r6DsRldXTSTyzRmRChC9kRsGv53vtY338MK2VVIERUqUZGvJFGCVJ89NxcHb2sDjLmmZS1lW1TKD21Q47vOheAPkLD398fI4oZleNY2arEhIKNpKpYbn05AHieLc45ifqLjPqaPSOP7+Fj4PWdeW+Nw+mRt77eUVq5Y4svNNl8xooYu9F2EYVEbVcklt9+dt/UY95H1EMujZosnp17UBiyzN2jHx1uwJfz8MYGoo4jJNM5ro41BJ7xINt7Dx8yLbbje2Bp1GRIe30bCyBdyoG5v72/nyxDupTlxEdClPWOpOj0txduSSa3r4XRcr6spK6ojp54ZaaWRgqarMrE8AEf8gYY8cz6XpRXdQUqCxjpSZ5PQjZR/qN/2nHTMbXT55J4dcnKN0vImyIO5MN7/AApiYmJh5aKmAnVssi5HVRQxmSSZCtgbd212/wBoPvtg3hT/ABKqzSdNu0UkqVbyrHTdj+ppD4fS/wA7Yq8W0hQWa/T7pKr6PMKepjeWBViuFZ9QIJYagPO+3lbb2xqypu0lnFtMjJbm/BYfe31xfXZDn5paYy09RPGGEksXaq5DBSBsDc2v4X448cD4oammrqaB0qaM9k1mlg0axtsA434+3njlc/Cc06WA1XK5jJxW4eWDG0lgHP7+UXpWHbTxEPfWWJbjvEkWxg6fmy6GKajzWPRDKF0StfZlv4jdTvz74tlghhtJO8jM5s0zPpI8rkWsOBinLoMrqczninrWjpIogxSF1N5CdgLg2Fgb+pGB4MEgl9FEn34+USHJknna2Jl/fgiv94TP0hldJDVyVmXO8sTFw1S5/tN7BBxcKQSTb9R9ThywI6YrcrrMsH9EN6WBzEBoZbMLE/q3PN7+N8F8dbGwMYAF0bW6QG1VKYmJiYupUwkfiP29DNk+exgyQZfVAywkXHesNXva6g+BYYd8Zsxo4q+hnpKhQ0cyFGB9f/XxBFhWY7S4Eq2Jo5YlkjZXRhdWU3DA8EYz5ll9LmNN8PVxB473HgVPgQRuD6jC/wDh3V1RyQZfXFHmoD2IdOCguFHuALYZa4yikmMDBZRG2hj4NbY/XHtiN1V7Ru07rnXU6xZDFIKfNRUSg6Y6d6Yu5Y+BZSB/F8AqVqmWP4iqeVahpRqi7NAmi2xvqve/hbwwOXpHrGlrlqarMMvqWQGyvUSWBPJH5eC9NkfUlZIiGTLooie+YpnDW9CYyP4wqzHjY7UxtImNh4mM7uMFH9U4fhXFDF09MI2bt/i5BUBmvZxYC3kCoXDngN0tk0eSZb8MkCRMzl3YTmYyMbd5mKrv8sGcNAUFV51OJCmJiYmJVV//2Q==">
            <a:hlinkClick r:id="rId3"/>
          </p:cNvPr>
          <p:cNvSpPr>
            <a:spLocks noChangeAspect="1" noChangeArrowheads="1"/>
          </p:cNvSpPr>
          <p:nvPr/>
        </p:nvSpPr>
        <p:spPr bwMode="auto">
          <a:xfrm>
            <a:off x="155575" y="-350838"/>
            <a:ext cx="647700" cy="74295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100910079"/>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57199" y="355259"/>
            <a:ext cx="8417011" cy="6124754"/>
          </a:xfrm>
          <a:prstGeom prst="rect">
            <a:avLst/>
          </a:prstGeom>
        </p:spPr>
        <p:txBody>
          <a:bodyPr wrap="square">
            <a:spAutoFit/>
          </a:bodyPr>
          <a:lstStyle/>
          <a:p>
            <a:pPr lvl="0" algn="ctr" fontAlgn="base">
              <a:spcBef>
                <a:spcPct val="0"/>
              </a:spcBef>
              <a:spcAft>
                <a:spcPct val="0"/>
              </a:spcAft>
            </a:pPr>
            <a:r>
              <a:rPr lang="en-US" sz="2000" b="1" dirty="0">
                <a:latin typeface="Arial" pitchFamily="34" charset="0"/>
                <a:ea typeface="Times New Roman" pitchFamily="18" charset="0"/>
                <a:cs typeface="Arial" pitchFamily="34" charset="0"/>
              </a:rPr>
              <a:t>       </a:t>
            </a:r>
            <a:r>
              <a:rPr lang="en-US" sz="2000" b="1" u="sng" dirty="0">
                <a:latin typeface="Arial" pitchFamily="34" charset="0"/>
                <a:ea typeface="Times New Roman" pitchFamily="18" charset="0"/>
                <a:cs typeface="Arial" pitchFamily="34" charset="0"/>
              </a:rPr>
              <a:t>EXPORTING DATA TO ANOTHER APPLICATION</a:t>
            </a:r>
          </a:p>
          <a:p>
            <a:pPr lvl="0" algn="ctr" fontAlgn="base">
              <a:spcBef>
                <a:spcPct val="0"/>
              </a:spcBef>
              <a:spcAft>
                <a:spcPct val="0"/>
              </a:spcAft>
            </a:pPr>
            <a:endParaRPr lang="en-US" b="1" u="sng" dirty="0">
              <a:latin typeface="Arial" pitchFamily="34" charset="0"/>
              <a:ea typeface="Times New Roman" pitchFamily="18" charset="0"/>
              <a:cs typeface="Arial" pitchFamily="34" charset="0"/>
            </a:endParaRPr>
          </a:p>
          <a:p>
            <a:pPr lvl="0" algn="ctr" fontAlgn="base">
              <a:spcBef>
                <a:spcPct val="0"/>
              </a:spcBef>
              <a:spcAft>
                <a:spcPct val="0"/>
              </a:spcAft>
            </a:pPr>
            <a:r>
              <a:rPr lang="en-US" dirty="0">
                <a:latin typeface="Arial" pitchFamily="34" charset="0"/>
                <a:cs typeface="Arial" pitchFamily="34" charset="0"/>
              </a:rPr>
              <a:t>COPY IS NOT AN OPTION FROM THE REPORT SCREEN</a:t>
            </a:r>
          </a:p>
          <a:p>
            <a:pPr lvl="0" eaLnBrk="0" fontAlgn="base" hangingPunct="0">
              <a:spcBef>
                <a:spcPct val="0"/>
              </a:spcBef>
              <a:spcAft>
                <a:spcPct val="0"/>
              </a:spcAft>
            </a:pPr>
            <a:r>
              <a:rPr lang="en-US" sz="1400" dirty="0">
                <a:latin typeface="Arial" pitchFamily="34" charset="0"/>
                <a:ea typeface="Times New Roman" pitchFamily="18" charset="0"/>
                <a:cs typeface="Arial" pitchFamily="34" charset="0"/>
              </a:rPr>
              <a:t>You can export the data from both standard (grid) and graphical (chart) reports, either to a file or to the Windows clipboard.  Then you can paste the data into another application (for instance, an EXCEL or LOTUS 1-2-3 Spreadsheet or WORD.)</a:t>
            </a:r>
            <a:endParaRPr lang="en-US" sz="1400" dirty="0">
              <a:latin typeface="Arial" pitchFamily="34" charset="0"/>
              <a:cs typeface="Arial" pitchFamily="34" charset="0"/>
            </a:endParaRPr>
          </a:p>
          <a:p>
            <a:pPr lvl="0" eaLnBrk="0" fontAlgn="base" hangingPunct="0">
              <a:spcBef>
                <a:spcPct val="0"/>
              </a:spcBef>
              <a:spcAft>
                <a:spcPct val="0"/>
              </a:spcAft>
            </a:pPr>
            <a:r>
              <a:rPr lang="en-US" sz="1400" dirty="0">
                <a:latin typeface="Arial" pitchFamily="34" charset="0"/>
                <a:ea typeface="Times New Roman" pitchFamily="18" charset="0"/>
                <a:cs typeface="Arial" pitchFamily="34" charset="0"/>
              </a:rPr>
              <a:t>To export the data from a report, do the following steps:</a:t>
            </a:r>
            <a:endParaRPr lang="en-US" sz="1400" dirty="0">
              <a:latin typeface="Arial" pitchFamily="34" charset="0"/>
              <a:cs typeface="Arial" pitchFamily="34" charset="0"/>
            </a:endParaRPr>
          </a:p>
          <a:p>
            <a:pPr lvl="0" eaLnBrk="0" fontAlgn="base" hangingPunct="0">
              <a:spcBef>
                <a:spcPct val="0"/>
              </a:spcBef>
              <a:spcAft>
                <a:spcPct val="0"/>
              </a:spcAft>
              <a:buFontTx/>
              <a:buAutoNum type="arabicPeriod"/>
            </a:pPr>
            <a:r>
              <a:rPr lang="en-US" sz="1400" dirty="0">
                <a:latin typeface="Arial" pitchFamily="34" charset="0"/>
                <a:ea typeface="Times New Roman" pitchFamily="18" charset="0"/>
                <a:cs typeface="Arial" pitchFamily="34" charset="0"/>
              </a:rPr>
              <a:t>Run the selected report from the reports function or by using a script.</a:t>
            </a:r>
          </a:p>
          <a:p>
            <a:pPr lvl="0" eaLnBrk="0" fontAlgn="base" hangingPunct="0">
              <a:spcBef>
                <a:spcPct val="0"/>
              </a:spcBef>
              <a:spcAft>
                <a:spcPct val="0"/>
              </a:spcAft>
              <a:buFontTx/>
              <a:buAutoNum type="arabicPeriod"/>
            </a:pPr>
            <a:endParaRPr lang="en-US" sz="1400" dirty="0">
              <a:latin typeface="Arial" pitchFamily="34" charset="0"/>
              <a:ea typeface="Times New Roman" pitchFamily="18" charset="0"/>
              <a:cs typeface="Arial" pitchFamily="34" charset="0"/>
            </a:endParaRPr>
          </a:p>
          <a:p>
            <a:pPr lvl="0" eaLnBrk="0" fontAlgn="base" hangingPunct="0">
              <a:spcBef>
                <a:spcPct val="0"/>
              </a:spcBef>
              <a:spcAft>
                <a:spcPct val="0"/>
              </a:spcAft>
              <a:buFontTx/>
              <a:buAutoNum type="arabicPeriod"/>
            </a:pPr>
            <a:r>
              <a:rPr lang="en-US" sz="1400" dirty="0">
                <a:latin typeface="Arial" pitchFamily="34" charset="0"/>
                <a:ea typeface="Times New Roman" pitchFamily="18" charset="0"/>
                <a:cs typeface="Arial" pitchFamily="34" charset="0"/>
              </a:rPr>
              <a:t>Select </a:t>
            </a:r>
            <a:r>
              <a:rPr lang="en-US" sz="1400" b="1" dirty="0">
                <a:latin typeface="Arial" pitchFamily="34" charset="0"/>
                <a:ea typeface="Times New Roman" pitchFamily="18" charset="0"/>
                <a:cs typeface="Arial" pitchFamily="34" charset="0"/>
              </a:rPr>
              <a:t>Export Grid Data</a:t>
            </a:r>
            <a:r>
              <a:rPr lang="en-US" sz="1400" dirty="0">
                <a:latin typeface="Arial" pitchFamily="34" charset="0"/>
                <a:ea typeface="Times New Roman" pitchFamily="18" charset="0"/>
                <a:cs typeface="Arial" pitchFamily="34" charset="0"/>
              </a:rPr>
              <a:t> or </a:t>
            </a:r>
            <a:r>
              <a:rPr lang="en-US" sz="1400" b="1" dirty="0">
                <a:latin typeface="Arial" pitchFamily="34" charset="0"/>
                <a:ea typeface="Times New Roman" pitchFamily="18" charset="0"/>
                <a:cs typeface="Arial" pitchFamily="34" charset="0"/>
              </a:rPr>
              <a:t>Export Chart Data</a:t>
            </a:r>
            <a:r>
              <a:rPr lang="en-US" sz="1400" dirty="0">
                <a:latin typeface="Arial" pitchFamily="34" charset="0"/>
                <a:ea typeface="Times New Roman" pitchFamily="18" charset="0"/>
                <a:cs typeface="Arial" pitchFamily="34" charset="0"/>
              </a:rPr>
              <a:t> or </a:t>
            </a:r>
            <a:r>
              <a:rPr lang="en-US" sz="1400" b="1" dirty="0">
                <a:latin typeface="Arial" pitchFamily="34" charset="0"/>
                <a:ea typeface="Times New Roman" pitchFamily="18" charset="0"/>
                <a:cs typeface="Arial" pitchFamily="34" charset="0"/>
              </a:rPr>
              <a:t>Export All Data</a:t>
            </a:r>
            <a:r>
              <a:rPr lang="en-US" sz="1400" dirty="0">
                <a:latin typeface="Arial" pitchFamily="34" charset="0"/>
                <a:ea typeface="Times New Roman" pitchFamily="18" charset="0"/>
                <a:cs typeface="Arial" pitchFamily="34" charset="0"/>
              </a:rPr>
              <a:t>, as appropriate, from the </a:t>
            </a:r>
            <a:r>
              <a:rPr lang="en-US" sz="1400" b="1" u="sng" dirty="0">
                <a:latin typeface="Arial" pitchFamily="34" charset="0"/>
                <a:ea typeface="Times New Roman" pitchFamily="18" charset="0"/>
                <a:cs typeface="Arial" pitchFamily="34" charset="0"/>
              </a:rPr>
              <a:t>E</a:t>
            </a:r>
            <a:r>
              <a:rPr lang="en-US" sz="1400" b="1" dirty="0">
                <a:latin typeface="Arial" pitchFamily="34" charset="0"/>
                <a:ea typeface="Times New Roman" pitchFamily="18" charset="0"/>
                <a:cs typeface="Arial" pitchFamily="34" charset="0"/>
              </a:rPr>
              <a:t>dit</a:t>
            </a:r>
            <a:r>
              <a:rPr lang="en-US" sz="1400" dirty="0">
                <a:latin typeface="Arial" pitchFamily="34" charset="0"/>
                <a:ea typeface="Times New Roman" pitchFamily="18" charset="0"/>
                <a:cs typeface="Arial" pitchFamily="34" charset="0"/>
              </a:rPr>
              <a:t> menu or the right mouse button pop-up menu, or right-click on the grid or chart in an open report and select </a:t>
            </a:r>
            <a:r>
              <a:rPr lang="en-US" sz="1400" b="1" dirty="0">
                <a:latin typeface="Arial" pitchFamily="34" charset="0"/>
                <a:ea typeface="Times New Roman" pitchFamily="18" charset="0"/>
                <a:cs typeface="Arial" pitchFamily="34" charset="0"/>
              </a:rPr>
              <a:t>Export Grid Data</a:t>
            </a:r>
            <a:r>
              <a:rPr lang="en-US" sz="1400" dirty="0">
                <a:latin typeface="Arial" pitchFamily="34" charset="0"/>
                <a:ea typeface="Times New Roman" pitchFamily="18" charset="0"/>
                <a:cs typeface="Arial" pitchFamily="34" charset="0"/>
              </a:rPr>
              <a:t> or </a:t>
            </a:r>
            <a:r>
              <a:rPr lang="en-US" sz="1400" b="1" dirty="0">
                <a:latin typeface="Arial" pitchFamily="34" charset="0"/>
                <a:ea typeface="Times New Roman" pitchFamily="18" charset="0"/>
                <a:cs typeface="Arial" pitchFamily="34" charset="0"/>
              </a:rPr>
              <a:t>Export Chart Data</a:t>
            </a:r>
            <a:r>
              <a:rPr lang="en-US" sz="1400" dirty="0">
                <a:latin typeface="Arial" pitchFamily="34" charset="0"/>
                <a:ea typeface="Times New Roman" pitchFamily="18" charset="0"/>
                <a:cs typeface="Arial" pitchFamily="34" charset="0"/>
              </a:rPr>
              <a:t> as appropriate.  “Chart” refers to the colorful pie or bar chart, which is contained in a Graphical Report.</a:t>
            </a:r>
          </a:p>
          <a:p>
            <a:pPr lvl="0" eaLnBrk="0" fontAlgn="base" hangingPunct="0">
              <a:spcBef>
                <a:spcPct val="0"/>
              </a:spcBef>
              <a:spcAft>
                <a:spcPct val="0"/>
              </a:spcAft>
              <a:buFontTx/>
              <a:buAutoNum type="arabicPeriod"/>
            </a:pPr>
            <a:endParaRPr lang="en-US" sz="1400" dirty="0">
              <a:latin typeface="Arial" pitchFamily="34" charset="0"/>
              <a:ea typeface="Times New Roman" pitchFamily="18" charset="0"/>
              <a:cs typeface="Arial" pitchFamily="34" charset="0"/>
            </a:endParaRPr>
          </a:p>
          <a:p>
            <a:pPr lvl="0" eaLnBrk="0" fontAlgn="base" hangingPunct="0">
              <a:spcBef>
                <a:spcPct val="0"/>
              </a:spcBef>
              <a:spcAft>
                <a:spcPct val="0"/>
              </a:spcAft>
              <a:buFontTx/>
              <a:buAutoNum type="arabicPeriod"/>
            </a:pPr>
            <a:r>
              <a:rPr lang="en-US" sz="1400" dirty="0">
                <a:latin typeface="Arial" pitchFamily="34" charset="0"/>
                <a:ea typeface="Times New Roman" pitchFamily="18" charset="0"/>
                <a:cs typeface="Arial" pitchFamily="34" charset="0"/>
              </a:rPr>
              <a:t>Fill out the Export Data window.  Tip – If you want to export data to Microsoft Excel, choose the defaults “Tab” as the field separator and “None” as the text delimiter.  The three check boxes can be left blank unless you want to include the labels and headers in your data.  You may need to experiment with these options when using LOTUS 1-2-3.</a:t>
            </a:r>
          </a:p>
          <a:p>
            <a:pPr lvl="0" eaLnBrk="0" fontAlgn="base" hangingPunct="0">
              <a:spcBef>
                <a:spcPct val="0"/>
              </a:spcBef>
              <a:spcAft>
                <a:spcPct val="0"/>
              </a:spcAft>
              <a:buFontTx/>
              <a:buAutoNum type="arabicPeriod"/>
            </a:pPr>
            <a:endParaRPr lang="en-US" sz="1400" dirty="0">
              <a:latin typeface="Arial" pitchFamily="34" charset="0"/>
              <a:ea typeface="Times New Roman" pitchFamily="18" charset="0"/>
              <a:cs typeface="Arial" pitchFamily="34" charset="0"/>
            </a:endParaRPr>
          </a:p>
          <a:p>
            <a:pPr lvl="0" eaLnBrk="0" fontAlgn="base" hangingPunct="0">
              <a:spcBef>
                <a:spcPct val="0"/>
              </a:spcBef>
              <a:spcAft>
                <a:spcPct val="0"/>
              </a:spcAft>
              <a:buFontTx/>
              <a:buAutoNum type="arabicPeriod"/>
            </a:pPr>
            <a:r>
              <a:rPr lang="en-US" sz="1400" dirty="0">
                <a:latin typeface="Arial" pitchFamily="34" charset="0"/>
                <a:ea typeface="Times New Roman" pitchFamily="18" charset="0"/>
                <a:cs typeface="Arial" pitchFamily="34" charset="0"/>
              </a:rPr>
              <a:t>Now you can open a new or existing spreadsheet and use the Paste command to insert the data into the new file.  It may be necessary to reformat some columns to align data or stop the spreadsheet from performing unwanted calculations. </a:t>
            </a:r>
          </a:p>
          <a:p>
            <a:pPr lvl="0" eaLnBrk="0" fontAlgn="base" hangingPunct="0">
              <a:spcBef>
                <a:spcPct val="0"/>
              </a:spcBef>
              <a:spcAft>
                <a:spcPct val="0"/>
              </a:spcAft>
              <a:buFontTx/>
              <a:buAutoNum type="arabicPeriod"/>
            </a:pPr>
            <a:endParaRPr lang="en-US" sz="1400" dirty="0">
              <a:latin typeface="Arial" pitchFamily="34" charset="0"/>
              <a:ea typeface="Times New Roman" pitchFamily="18" charset="0"/>
              <a:cs typeface="Arial" pitchFamily="34" charset="0"/>
            </a:endParaRPr>
          </a:p>
          <a:p>
            <a:pPr lvl="0" eaLnBrk="0" fontAlgn="base" hangingPunct="0">
              <a:spcBef>
                <a:spcPct val="0"/>
              </a:spcBef>
              <a:spcAft>
                <a:spcPct val="0"/>
              </a:spcAft>
            </a:pPr>
            <a:r>
              <a:rPr lang="en-US" sz="1400" dirty="0">
                <a:latin typeface="Arial" pitchFamily="34" charset="0"/>
                <a:ea typeface="Times New Roman" pitchFamily="18" charset="0"/>
                <a:cs typeface="Arial" pitchFamily="34" charset="0"/>
              </a:rPr>
              <a:t>Note:  Keep in mind that if you want to export the “picture” of the chart or graph, exporting chart data will not accomplish this; it simply captures the numbers and variable names that are used to construct the graph.  If you want to actually capture the “picture”, select </a:t>
            </a:r>
            <a:r>
              <a:rPr lang="en-US" sz="1400" b="1" dirty="0">
                <a:latin typeface="Arial" pitchFamily="34" charset="0"/>
                <a:ea typeface="Times New Roman" pitchFamily="18" charset="0"/>
                <a:cs typeface="Arial" pitchFamily="34" charset="0"/>
              </a:rPr>
              <a:t>Copy</a:t>
            </a:r>
            <a:r>
              <a:rPr lang="en-US" sz="1400" dirty="0">
                <a:latin typeface="Arial" pitchFamily="34" charset="0"/>
                <a:ea typeface="Times New Roman" pitchFamily="18" charset="0"/>
                <a:cs typeface="Arial" pitchFamily="34" charset="0"/>
              </a:rPr>
              <a:t> from the </a:t>
            </a:r>
            <a:r>
              <a:rPr lang="en-US" sz="1400" b="1" dirty="0">
                <a:latin typeface="Arial" pitchFamily="34" charset="0"/>
                <a:ea typeface="Times New Roman" pitchFamily="18" charset="0"/>
                <a:cs typeface="Arial" pitchFamily="34" charset="0"/>
              </a:rPr>
              <a:t>Edit</a:t>
            </a:r>
            <a:r>
              <a:rPr lang="en-US" sz="1400" dirty="0">
                <a:latin typeface="Arial" pitchFamily="34" charset="0"/>
                <a:ea typeface="Times New Roman" pitchFamily="18" charset="0"/>
                <a:cs typeface="Arial" pitchFamily="34" charset="0"/>
              </a:rPr>
              <a:t> or right-click menu and then </a:t>
            </a:r>
            <a:r>
              <a:rPr lang="en-US" sz="1400" b="1" dirty="0">
                <a:latin typeface="Arial" pitchFamily="34" charset="0"/>
                <a:ea typeface="Times New Roman" pitchFamily="18" charset="0"/>
                <a:cs typeface="Arial" pitchFamily="34" charset="0"/>
              </a:rPr>
              <a:t>Paste</a:t>
            </a:r>
            <a:r>
              <a:rPr lang="en-US" sz="1400" dirty="0">
                <a:latin typeface="Arial" pitchFamily="34" charset="0"/>
                <a:ea typeface="Times New Roman" pitchFamily="18" charset="0"/>
                <a:cs typeface="Arial" pitchFamily="34" charset="0"/>
              </a:rPr>
              <a:t> in the desired application.</a:t>
            </a:r>
            <a:endParaRPr lang="en-US" sz="1400" dirty="0">
              <a:latin typeface="Arial" pitchFamily="34" charset="0"/>
              <a:cs typeface="Arial" pitchFamily="34" charset="0"/>
            </a:endParaRPr>
          </a:p>
        </p:txBody>
      </p:sp>
      <p:sp>
        <p:nvSpPr>
          <p:cNvPr id="4" name="TextBox 3"/>
          <p:cNvSpPr txBox="1"/>
          <p:nvPr/>
        </p:nvSpPr>
        <p:spPr>
          <a:xfrm>
            <a:off x="4495800" y="6444734"/>
            <a:ext cx="468398" cy="369332"/>
          </a:xfrm>
          <a:prstGeom prst="rect">
            <a:avLst/>
          </a:prstGeom>
          <a:noFill/>
        </p:spPr>
        <p:txBody>
          <a:bodyPr wrap="none" rtlCol="0">
            <a:spAutoFit/>
          </a:bodyPr>
          <a:lstStyle/>
          <a:p>
            <a:r>
              <a:rPr lang="en-US" dirty="0"/>
              <a:t>35.</a:t>
            </a:r>
          </a:p>
        </p:txBody>
      </p:sp>
    </p:spTree>
    <p:extLst>
      <p:ext uri="{BB962C8B-B14F-4D97-AF65-F5344CB8AC3E}">
        <p14:creationId xmlns:p14="http://schemas.microsoft.com/office/powerpoint/2010/main" val="8604863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2449" y="1371600"/>
            <a:ext cx="8039100" cy="450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a:hlinkClick r:id="" action="ppaction://noaction"/>
          </p:cNvPr>
          <p:cNvSpPr/>
          <p:nvPr/>
        </p:nvSpPr>
        <p:spPr>
          <a:xfrm rot="12234124">
            <a:off x="310133" y="188502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3585191" y="362634"/>
            <a:ext cx="1973617" cy="646331"/>
          </a:xfrm>
          <a:prstGeom prst="rect">
            <a:avLst/>
          </a:prstGeom>
          <a:noFill/>
        </p:spPr>
        <p:txBody>
          <a:bodyPr wrap="none" rtlCol="0">
            <a:spAutoFit/>
          </a:bodyPr>
          <a:lstStyle/>
          <a:p>
            <a:r>
              <a:rPr lang="en-US" sz="3600" b="1" dirty="0"/>
              <a:t>Scripting</a:t>
            </a:r>
          </a:p>
        </p:txBody>
      </p:sp>
      <p:sp>
        <p:nvSpPr>
          <p:cNvPr id="5" name="TextBox 4"/>
          <p:cNvSpPr txBox="1"/>
          <p:nvPr/>
        </p:nvSpPr>
        <p:spPr>
          <a:xfrm>
            <a:off x="4419600" y="6477000"/>
            <a:ext cx="481222" cy="369332"/>
          </a:xfrm>
          <a:prstGeom prst="rect">
            <a:avLst/>
          </a:prstGeom>
          <a:noFill/>
        </p:spPr>
        <p:txBody>
          <a:bodyPr wrap="none" rtlCol="0">
            <a:spAutoFit/>
          </a:bodyPr>
          <a:lstStyle/>
          <a:p>
            <a:r>
              <a:rPr lang="en-US" dirty="0"/>
              <a:t>36.</a:t>
            </a:r>
          </a:p>
        </p:txBody>
      </p:sp>
    </p:spTree>
    <p:extLst>
      <p:ext uri="{BB962C8B-B14F-4D97-AF65-F5344CB8AC3E}">
        <p14:creationId xmlns:p14="http://schemas.microsoft.com/office/powerpoint/2010/main" val="32929791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823"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37945" y="2148706"/>
            <a:ext cx="4463382" cy="4495800"/>
          </a:xfrm>
          <a:prstGeom prst="rect">
            <a:avLst/>
          </a:prstGeom>
          <a:noFill/>
          <a:extLst>
            <a:ext uri="{909E8E84-426E-40DD-AFC4-6F175D3DCCD1}">
              <a14:hiddenFill xmlns:a14="http://schemas.microsoft.com/office/drawing/2010/main">
                <a:solidFill>
                  <a:srgbClr val="FFFFFF"/>
                </a:solidFill>
              </a14:hiddenFill>
            </a:ext>
          </a:extLst>
        </p:spPr>
      </p:pic>
      <p:sp>
        <p:nvSpPr>
          <p:cNvPr id="22" name="AutoShape 32"/>
          <p:cNvSpPr>
            <a:spLocks noChangeArrowheads="1"/>
          </p:cNvSpPr>
          <p:nvPr/>
        </p:nvSpPr>
        <p:spPr bwMode="auto">
          <a:xfrm rot="5400000">
            <a:off x="3699071" y="5160764"/>
            <a:ext cx="322263" cy="1204913"/>
          </a:xfrm>
          <a:prstGeom prst="upArrow">
            <a:avLst>
              <a:gd name="adj1" fmla="val 50000"/>
              <a:gd name="adj2" fmla="val 93473"/>
            </a:avLst>
          </a:prstGeom>
          <a:solidFill>
            <a:srgbClr val="8DB3E2"/>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US" dirty="0"/>
          </a:p>
        </p:txBody>
      </p:sp>
      <p:sp>
        <p:nvSpPr>
          <p:cNvPr id="23" name="Rectangle 33"/>
          <p:cNvSpPr>
            <a:spLocks noChangeArrowheads="1"/>
          </p:cNvSpPr>
          <p:nvPr/>
        </p:nvSpPr>
        <p:spPr bwMode="auto">
          <a:xfrm>
            <a:off x="257261" y="304800"/>
            <a:ext cx="868937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sng"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sng" strike="noStrike" cap="none" normalizeH="0" baseline="0" dirty="0">
                <a:ln>
                  <a:noFill/>
                </a:ln>
                <a:solidFill>
                  <a:schemeClr val="tx1"/>
                </a:solidFill>
                <a:effectLst/>
                <a:latin typeface="Times New Roman" pitchFamily="18" charset="0"/>
                <a:ea typeface="Calibri" pitchFamily="34" charset="0"/>
                <a:cs typeface="Times New Roman" pitchFamily="18" charset="0"/>
              </a:rPr>
              <a:t>CMS Scripting </a:t>
            </a:r>
            <a:endParaRPr kumimoji="0" lang="en-US"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 Build your Script file:</a:t>
            </a:r>
            <a:endParaRPr kumimoji="0" lang="en-US"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1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Open the report you wish to have automatically open for you.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4" name="Rectangle 34"/>
          <p:cNvSpPr>
            <a:spLocks noChangeArrowheads="1"/>
          </p:cNvSpPr>
          <p:nvPr/>
        </p:nvSpPr>
        <p:spPr bwMode="auto">
          <a:xfrm rot="10800000" flipV="1">
            <a:off x="222250" y="1752600"/>
            <a:ext cx="928043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Click on “</a:t>
            </a:r>
            <a:r>
              <a:rPr kumimoji="0" lang="en-US" sz="1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hlinkClick r:id="" action="ppaction://noaction"/>
              </a:rPr>
              <a:t>report</a:t>
            </a:r>
            <a:r>
              <a:rPr kumimoji="0" lang="en-US" sz="1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(it’s on the top left corner of the report you have open) Select </a:t>
            </a:r>
            <a:r>
              <a:rPr kumimoji="0" lang="en-US" sz="1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Script</a:t>
            </a:r>
            <a:r>
              <a:rPr kumimoji="0" lang="en-US" sz="1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5" name="Rectangle 35"/>
          <p:cNvSpPr>
            <a:spLocks noChangeArrowheads="1"/>
          </p:cNvSpPr>
          <p:nvPr/>
        </p:nvSpPr>
        <p:spPr bwMode="auto">
          <a:xfrm>
            <a:off x="914400" y="46402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38" name="Rectangle 37"/>
          <p:cNvSpPr/>
          <p:nvPr/>
        </p:nvSpPr>
        <p:spPr>
          <a:xfrm>
            <a:off x="222250" y="2971800"/>
            <a:ext cx="3952552" cy="2585323"/>
          </a:xfrm>
          <a:prstGeom prst="rect">
            <a:avLst/>
          </a:prstGeom>
        </p:spPr>
        <p:txBody>
          <a:bodyPr wrap="square">
            <a:spAutoFit/>
          </a:bodyPr>
          <a:lstStyle/>
          <a:p>
            <a:pPr lvl="0"/>
            <a:r>
              <a:rPr lang="en-US" dirty="0"/>
              <a:t>Name your script file (additional reports can be put into this same file).  Below where you named your file, Save as type needs to be changed to </a:t>
            </a:r>
            <a:r>
              <a:rPr lang="en-US" u="sng" dirty="0"/>
              <a:t>Interactive</a:t>
            </a:r>
            <a:r>
              <a:rPr lang="en-US" dirty="0"/>
              <a:t>, ( you will need to use the dropdown) then select save. A pop up that says it has been saved will appear. Click ok.</a:t>
            </a:r>
          </a:p>
          <a:p>
            <a:r>
              <a:rPr lang="en-US" dirty="0"/>
              <a:t> </a:t>
            </a:r>
          </a:p>
        </p:txBody>
      </p:sp>
      <p:sp>
        <p:nvSpPr>
          <p:cNvPr id="9" name="AutoShape 32"/>
          <p:cNvSpPr>
            <a:spLocks noChangeArrowheads="1"/>
          </p:cNvSpPr>
          <p:nvPr/>
        </p:nvSpPr>
        <p:spPr bwMode="auto">
          <a:xfrm rot="5400000">
            <a:off x="3699071" y="5491624"/>
            <a:ext cx="322263" cy="1204913"/>
          </a:xfrm>
          <a:prstGeom prst="upArrow">
            <a:avLst>
              <a:gd name="adj1" fmla="val 50000"/>
              <a:gd name="adj2" fmla="val 93473"/>
            </a:avLst>
          </a:prstGeom>
          <a:solidFill>
            <a:srgbClr val="8DB3E2"/>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US" dirty="0"/>
          </a:p>
        </p:txBody>
      </p:sp>
      <p:sp>
        <p:nvSpPr>
          <p:cNvPr id="2" name="TextBox 1"/>
          <p:cNvSpPr txBox="1"/>
          <p:nvPr/>
        </p:nvSpPr>
        <p:spPr>
          <a:xfrm>
            <a:off x="3936596" y="6459840"/>
            <a:ext cx="463588" cy="369332"/>
          </a:xfrm>
          <a:prstGeom prst="rect">
            <a:avLst/>
          </a:prstGeom>
          <a:noFill/>
        </p:spPr>
        <p:txBody>
          <a:bodyPr wrap="none" rtlCol="0">
            <a:spAutoFit/>
          </a:bodyPr>
          <a:lstStyle/>
          <a:p>
            <a:r>
              <a:rPr lang="en-US" dirty="0"/>
              <a:t>37.</a:t>
            </a:r>
          </a:p>
        </p:txBody>
      </p:sp>
    </p:spTree>
    <p:extLst>
      <p:ext uri="{BB962C8B-B14F-4D97-AF65-F5344CB8AC3E}">
        <p14:creationId xmlns:p14="http://schemas.microsoft.com/office/powerpoint/2010/main" val="657776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ircle(in)">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28600" y="310687"/>
            <a:ext cx="88392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sz="1800" b="0" i="0" u="sng" strike="noStrike" cap="none" normalizeH="0" baseline="0" dirty="0">
                <a:ln>
                  <a:noFill/>
                </a:ln>
                <a:solidFill>
                  <a:schemeClr val="tx1"/>
                </a:solidFill>
                <a:effectLst/>
                <a:latin typeface="Times New Roman" pitchFamily="18" charset="0"/>
                <a:ea typeface="Calibri" pitchFamily="34" charset="0"/>
                <a:cs typeface="Times New Roman" pitchFamily="18" charset="0"/>
              </a:rPr>
              <a:t>Adding additional reports you that you want to have open automatically</a:t>
            </a:r>
            <a:r>
              <a:rPr kumimoji="0" lang="en-US" sz="1800" b="0" i="0" u="sng" strike="noStrike" cap="none" normalizeH="0" dirty="0">
                <a:ln>
                  <a:noFill/>
                </a:ln>
                <a:solidFill>
                  <a:schemeClr val="tx1"/>
                </a:solidFill>
                <a:effectLst/>
                <a:latin typeface="Times New Roman" pitchFamily="18" charset="0"/>
                <a:ea typeface="Calibri" pitchFamily="34" charset="0"/>
                <a:cs typeface="Times New Roman" pitchFamily="18" charset="0"/>
              </a:rPr>
              <a:t> </a:t>
            </a:r>
            <a:r>
              <a:rPr kumimoji="0" lang="en-US" sz="1800" b="0" i="0" u="sng" strike="noStrike" cap="none" normalizeH="0" baseline="0" dirty="0">
                <a:ln>
                  <a:noFill/>
                </a:ln>
                <a:solidFill>
                  <a:schemeClr val="tx1"/>
                </a:solidFill>
                <a:effectLst/>
                <a:latin typeface="Times New Roman" pitchFamily="18" charset="0"/>
                <a:ea typeface="Calibri" pitchFamily="34" charset="0"/>
                <a:cs typeface="Times New Roman" pitchFamily="18" charset="0"/>
              </a:rPr>
              <a:t>within the same file</a:t>
            </a:r>
            <a:r>
              <a:rPr kumimoji="0" lang="en-US" sz="1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en-US"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Name your script file (additional reports can be put into this same file).  Below where you named your file, Save as type needs to be changed to Interactive, (you will have to use the dropdown) then select save. A pop up that says it has been saved will appear. Click ok.</a:t>
            </a:r>
            <a:endParaRPr kumimoji="0" lang="en-US"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Note: A suggestion is to have at least two script files. One file for real time reports and one for historical.</a:t>
            </a:r>
            <a:endParaRPr kumimoji="0" lang="en-US"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3481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33551" y="2314157"/>
            <a:ext cx="4152900" cy="418306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914400" y="46402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6" name="Rectangle 5"/>
          <p:cNvSpPr/>
          <p:nvPr/>
        </p:nvSpPr>
        <p:spPr>
          <a:xfrm>
            <a:off x="228600" y="2328573"/>
            <a:ext cx="4572000" cy="3693319"/>
          </a:xfrm>
          <a:prstGeom prst="rect">
            <a:avLst/>
          </a:prstGeom>
        </p:spPr>
        <p:txBody>
          <a:bodyPr>
            <a:spAutoFit/>
          </a:bodyPr>
          <a:lstStyle/>
          <a:p>
            <a:pPr lvl="0"/>
            <a:r>
              <a:rPr lang="en-US" dirty="0"/>
              <a:t>Change “</a:t>
            </a:r>
            <a:r>
              <a:rPr lang="en-US" b="1" dirty="0"/>
              <a:t>save as type</a:t>
            </a:r>
            <a:r>
              <a:rPr lang="en-US" dirty="0"/>
              <a:t>” to interactive to see your file you made in the previous step. You will then have to click on that file you made in order to save additional reports you want in that file. </a:t>
            </a:r>
            <a:r>
              <a:rPr lang="en-US" i="1" dirty="0"/>
              <a:t>If you want a different file do not click on the existing one and name a new file</a:t>
            </a:r>
            <a:r>
              <a:rPr lang="en-US" dirty="0"/>
              <a:t> (You will not see your file names unless you have interactive selected) then click save. A box will pop up that asks “do you want to replace the existing script or do you want to add (Only if your adding to an existing file). Click add, it will then show you it has been saved. Click ok.</a:t>
            </a:r>
          </a:p>
        </p:txBody>
      </p:sp>
      <p:sp>
        <p:nvSpPr>
          <p:cNvPr id="4" name="TextBox 3"/>
          <p:cNvSpPr txBox="1"/>
          <p:nvPr/>
        </p:nvSpPr>
        <p:spPr>
          <a:xfrm>
            <a:off x="4114800" y="6497220"/>
            <a:ext cx="481222" cy="369332"/>
          </a:xfrm>
          <a:prstGeom prst="rect">
            <a:avLst/>
          </a:prstGeom>
          <a:noFill/>
        </p:spPr>
        <p:txBody>
          <a:bodyPr wrap="none" rtlCol="0">
            <a:spAutoFit/>
          </a:bodyPr>
          <a:lstStyle/>
          <a:p>
            <a:r>
              <a:rPr lang="en-US" dirty="0"/>
              <a:t>38.</a:t>
            </a:r>
          </a:p>
        </p:txBody>
      </p:sp>
      <p:sp>
        <p:nvSpPr>
          <p:cNvPr id="5" name="Right Arrow 4"/>
          <p:cNvSpPr/>
          <p:nvPr/>
        </p:nvSpPr>
        <p:spPr>
          <a:xfrm>
            <a:off x="3766751" y="5908638"/>
            <a:ext cx="1066800" cy="2265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5598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4817"/>
                                        </p:tgtEl>
                                        <p:attrNameLst>
                                          <p:attrName>style.visibility</p:attrName>
                                        </p:attrNameLst>
                                      </p:cBhvr>
                                      <p:to>
                                        <p:strVal val="visible"/>
                                      </p:to>
                                    </p:set>
                                    <p:animEffect transition="in" filter="wipe(down)">
                                      <p:cBhvr>
                                        <p:cTn id="12" dur="500"/>
                                        <p:tgtEl>
                                          <p:spTgt spid="3481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4366" y="4876800"/>
            <a:ext cx="5332686" cy="1562100"/>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2"/>
          <p:cNvSpPr>
            <a:spLocks noChangeArrowheads="1"/>
          </p:cNvSpPr>
          <p:nvPr/>
        </p:nvSpPr>
        <p:spPr bwMode="auto">
          <a:xfrm rot="-2686842">
            <a:off x="3796506" y="4397676"/>
            <a:ext cx="407988" cy="1141413"/>
          </a:xfrm>
          <a:prstGeom prst="downArrow">
            <a:avLst>
              <a:gd name="adj1" fmla="val 50000"/>
              <a:gd name="adj2" fmla="val 69942"/>
            </a:avLst>
          </a:prstGeom>
          <a:solidFill>
            <a:srgbClr val="548DD4"/>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US" dirty="0"/>
          </a:p>
        </p:txBody>
      </p:sp>
      <p:sp>
        <p:nvSpPr>
          <p:cNvPr id="4" name="Rectangle 4"/>
          <p:cNvSpPr>
            <a:spLocks noChangeArrowheads="1"/>
          </p:cNvSpPr>
          <p:nvPr/>
        </p:nvSpPr>
        <p:spPr bwMode="auto">
          <a:xfrm rot="10800000" flipV="1">
            <a:off x="1448593" y="1147971"/>
            <a:ext cx="5486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Once you have saved all the reports you want in that file you can then just open CMS/CentreVu and click “</a:t>
            </a:r>
            <a:r>
              <a:rPr kumimoji="0" lang="en-US" sz="1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Script</a:t>
            </a:r>
            <a:r>
              <a:rPr kumimoji="0" lang="en-US" sz="1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a:t>
            </a:r>
            <a:endParaRPr kumimoji="0" lang="en-US"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rot="10800000" flipV="1">
            <a:off x="1581944" y="2163634"/>
            <a:ext cx="5219700"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tabLst/>
            </a:pPr>
            <a:r>
              <a:rPr kumimoji="0" lang="en-US" sz="1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Select the file you wish to open. Once you click on your file the reports will open automatically for you.</a:t>
            </a:r>
          </a:p>
          <a:p>
            <a:pPr marL="457200" marR="0" lvl="1" indent="0" algn="l" defTabSz="914400" rtl="0" eaLnBrk="1" fontAlgn="base" latinLnBrk="0" hangingPunct="1">
              <a:lnSpc>
                <a:spcPct val="100000"/>
              </a:lnSpc>
              <a:spcBef>
                <a:spcPct val="0"/>
              </a:spcBef>
              <a:spcAft>
                <a:spcPct val="0"/>
              </a:spcAft>
              <a:buClrTx/>
              <a:buSzTx/>
              <a:tabLst/>
            </a:pPr>
            <a:endParaRPr kumimoji="0" lang="en-US"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Note: If you accidently close a report and want it reopened, close the existing reports and go back to the main screen and click “</a:t>
            </a:r>
            <a:r>
              <a:rPr kumimoji="0" lang="en-US" sz="1800" b="1"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Scripts</a:t>
            </a:r>
            <a:r>
              <a:rPr kumimoji="0" lang="en-US" sz="18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again.</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6" name="TextBox 5"/>
          <p:cNvSpPr txBox="1"/>
          <p:nvPr/>
        </p:nvSpPr>
        <p:spPr>
          <a:xfrm>
            <a:off x="2514599" y="201423"/>
            <a:ext cx="2971801" cy="892552"/>
          </a:xfrm>
          <a:prstGeom prst="rect">
            <a:avLst/>
          </a:prstGeom>
          <a:noFill/>
        </p:spPr>
        <p:txBody>
          <a:bodyPr wrap="square" rtlCol="0" anchor="ctr" anchorCtr="1">
            <a:spAutoFit/>
          </a:bodyPr>
          <a:lstStyle/>
          <a:p>
            <a:pPr lvl="0"/>
            <a:endParaRPr lang="en-US" sz="1400" dirty="0">
              <a:latin typeface="Times New Roman" pitchFamily="18" charset="0"/>
              <a:ea typeface="Calibri" pitchFamily="34" charset="0"/>
              <a:cs typeface="Times New Roman" pitchFamily="18" charset="0"/>
            </a:endParaRPr>
          </a:p>
          <a:p>
            <a:pPr lvl="0" algn="ctr"/>
            <a:r>
              <a:rPr lang="en-US" dirty="0">
                <a:latin typeface="Times New Roman" pitchFamily="18" charset="0"/>
                <a:ea typeface="Calibri" pitchFamily="34" charset="0"/>
                <a:cs typeface="Times New Roman" pitchFamily="18" charset="0"/>
              </a:rPr>
              <a:t>To Open the Scripted reports.</a:t>
            </a:r>
            <a:endParaRPr lang="en-US" sz="600" dirty="0">
              <a:latin typeface="Arial" pitchFamily="34" charset="0"/>
              <a:cs typeface="Arial" pitchFamily="34" charset="0"/>
            </a:endParaRPr>
          </a:p>
          <a:p>
            <a:endParaRPr lang="en-US" dirty="0"/>
          </a:p>
        </p:txBody>
      </p:sp>
      <p:sp>
        <p:nvSpPr>
          <p:cNvPr id="3" name="TextBox 2"/>
          <p:cNvSpPr txBox="1"/>
          <p:nvPr/>
        </p:nvSpPr>
        <p:spPr>
          <a:xfrm>
            <a:off x="4270709" y="6467134"/>
            <a:ext cx="481222" cy="369332"/>
          </a:xfrm>
          <a:prstGeom prst="rect">
            <a:avLst/>
          </a:prstGeom>
          <a:noFill/>
        </p:spPr>
        <p:txBody>
          <a:bodyPr wrap="none" rtlCol="0">
            <a:spAutoFit/>
          </a:bodyPr>
          <a:lstStyle/>
          <a:p>
            <a:r>
              <a:rPr lang="en-US" dirty="0"/>
              <a:t>39.</a:t>
            </a:r>
          </a:p>
        </p:txBody>
      </p:sp>
    </p:spTree>
    <p:extLst>
      <p:ext uri="{BB962C8B-B14F-4D97-AF65-F5344CB8AC3E}">
        <p14:creationId xmlns:p14="http://schemas.microsoft.com/office/powerpoint/2010/main" val="359886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Home Page</a:t>
            </a:r>
            <a:br>
              <a:rPr lang="en-US" dirty="0"/>
            </a:br>
            <a:r>
              <a:rPr lang="en-US" dirty="0"/>
              <a:t>Select Agent Administration  </a:t>
            </a:r>
          </a:p>
        </p:txBody>
      </p:sp>
      <p:pic>
        <p:nvPicPr>
          <p:cNvPr id="35842" name="Picture 2"/>
          <p:cNvPicPr>
            <a:picLocks noGrp="1" noChangeAspect="1" noChangeArrowheads="1"/>
          </p:cNvPicPr>
          <p:nvPr>
            <p:ph idx="1"/>
          </p:nvPr>
        </p:nvPicPr>
        <p:blipFill>
          <a:blip r:embed="rId2" cstate="print"/>
          <a:stretch>
            <a:fillRect/>
          </a:stretch>
        </p:blipFill>
        <p:spPr bwMode="auto">
          <a:xfrm>
            <a:off x="533400" y="2743200"/>
            <a:ext cx="8106977" cy="1427644"/>
          </a:xfrm>
          <a:prstGeom prst="rect">
            <a:avLst/>
          </a:prstGeom>
          <a:noFill/>
          <a:ln w="9525">
            <a:noFill/>
            <a:miter lim="800000"/>
            <a:headEnd/>
            <a:tailEnd/>
          </a:ln>
        </p:spPr>
      </p:pic>
      <p:sp>
        <p:nvSpPr>
          <p:cNvPr id="3" name="Left Arrow 2"/>
          <p:cNvSpPr/>
          <p:nvPr/>
        </p:nvSpPr>
        <p:spPr>
          <a:xfrm rot="5400000">
            <a:off x="1638300" y="4229100"/>
            <a:ext cx="15240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4419600" y="6400800"/>
            <a:ext cx="492443" cy="369332"/>
          </a:xfrm>
          <a:prstGeom prst="rect">
            <a:avLst/>
          </a:prstGeom>
          <a:noFill/>
        </p:spPr>
        <p:txBody>
          <a:bodyPr wrap="none" rtlCol="0">
            <a:spAutoFit/>
          </a:bodyPr>
          <a:lstStyle/>
          <a:p>
            <a:r>
              <a:rPr lang="en-US" dirty="0"/>
              <a:t>40.</a:t>
            </a:r>
          </a:p>
        </p:txBody>
      </p:sp>
    </p:spTree>
    <p:extLst>
      <p:ext uri="{BB962C8B-B14F-4D97-AF65-F5344CB8AC3E}">
        <p14:creationId xmlns:p14="http://schemas.microsoft.com/office/powerpoint/2010/main" val="2191313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To change agent skills</a:t>
            </a:r>
          </a:p>
        </p:txBody>
      </p:sp>
      <p:pic>
        <p:nvPicPr>
          <p:cNvPr id="45058" name="Picture 2"/>
          <p:cNvPicPr>
            <a:picLocks noGrp="1" noChangeAspect="1" noChangeArrowheads="1"/>
          </p:cNvPicPr>
          <p:nvPr>
            <p:ph idx="1"/>
          </p:nvPr>
        </p:nvPicPr>
        <p:blipFill>
          <a:blip r:embed="rId2" cstate="print"/>
          <a:stretch>
            <a:fillRect/>
          </a:stretch>
        </p:blipFill>
        <p:spPr bwMode="auto">
          <a:xfrm>
            <a:off x="2543175" y="2334419"/>
            <a:ext cx="4057650" cy="3333750"/>
          </a:xfrm>
          <a:prstGeom prst="rect">
            <a:avLst/>
          </a:prstGeom>
          <a:noFill/>
          <a:ln w="9525">
            <a:noFill/>
            <a:miter lim="800000"/>
            <a:headEnd/>
            <a:tailEnd/>
          </a:ln>
        </p:spPr>
      </p:pic>
      <p:sp>
        <p:nvSpPr>
          <p:cNvPr id="3" name="Left Arrow 2"/>
          <p:cNvSpPr/>
          <p:nvPr/>
        </p:nvSpPr>
        <p:spPr>
          <a:xfrm rot="19881885">
            <a:off x="2459793" y="1926981"/>
            <a:ext cx="1143000" cy="381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Left Arrow 4"/>
          <p:cNvSpPr/>
          <p:nvPr/>
        </p:nvSpPr>
        <p:spPr>
          <a:xfrm rot="9176001">
            <a:off x="3148290" y="6237816"/>
            <a:ext cx="1143000" cy="381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4076257" y="6428316"/>
            <a:ext cx="445956" cy="369332"/>
          </a:xfrm>
          <a:prstGeom prst="rect">
            <a:avLst/>
          </a:prstGeom>
          <a:noFill/>
        </p:spPr>
        <p:txBody>
          <a:bodyPr wrap="none" rtlCol="0">
            <a:spAutoFit/>
          </a:bodyPr>
          <a:lstStyle/>
          <a:p>
            <a:r>
              <a:rPr lang="en-US" dirty="0"/>
              <a:t>41.</a:t>
            </a:r>
          </a:p>
        </p:txBody>
      </p:sp>
    </p:spTree>
    <p:extLst>
      <p:ext uri="{BB962C8B-B14F-4D97-AF65-F5344CB8AC3E}">
        <p14:creationId xmlns:p14="http://schemas.microsoft.com/office/powerpoint/2010/main" val="955337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Know Your Agent Login Number </a:t>
            </a:r>
            <a:br>
              <a:rPr lang="en-US" dirty="0"/>
            </a:br>
            <a:r>
              <a:rPr lang="en-US" dirty="0"/>
              <a:t>(4 0r 5 Digits)</a:t>
            </a:r>
          </a:p>
        </p:txBody>
      </p:sp>
      <p:pic>
        <p:nvPicPr>
          <p:cNvPr id="46082" name="Picture 2"/>
          <p:cNvPicPr>
            <a:picLocks noGrp="1" noChangeAspect="1" noChangeArrowheads="1"/>
          </p:cNvPicPr>
          <p:nvPr>
            <p:ph idx="1"/>
          </p:nvPr>
        </p:nvPicPr>
        <p:blipFill>
          <a:blip r:embed="rId2" cstate="print"/>
          <a:stretch>
            <a:fillRect/>
          </a:stretch>
        </p:blipFill>
        <p:spPr bwMode="auto">
          <a:xfrm>
            <a:off x="3028950" y="3082131"/>
            <a:ext cx="3086100" cy="1838325"/>
          </a:xfrm>
          <a:prstGeom prst="rect">
            <a:avLst/>
          </a:prstGeom>
          <a:noFill/>
          <a:ln w="9525">
            <a:noFill/>
            <a:miter lim="800000"/>
            <a:headEnd/>
            <a:tailEnd/>
          </a:ln>
        </p:spPr>
      </p:pic>
      <p:sp>
        <p:nvSpPr>
          <p:cNvPr id="4" name="TextBox 3"/>
          <p:cNvSpPr txBox="1"/>
          <p:nvPr/>
        </p:nvSpPr>
        <p:spPr>
          <a:xfrm>
            <a:off x="4419600" y="6336995"/>
            <a:ext cx="473206" cy="369332"/>
          </a:xfrm>
          <a:prstGeom prst="rect">
            <a:avLst/>
          </a:prstGeom>
          <a:noFill/>
        </p:spPr>
        <p:txBody>
          <a:bodyPr wrap="none" rtlCol="0">
            <a:spAutoFit/>
          </a:bodyPr>
          <a:lstStyle/>
          <a:p>
            <a:r>
              <a:rPr lang="en-US" dirty="0"/>
              <a:t>42.</a:t>
            </a:r>
          </a:p>
        </p:txBody>
      </p:sp>
    </p:spTree>
    <p:extLst>
      <p:ext uri="{BB962C8B-B14F-4D97-AF65-F5344CB8AC3E}">
        <p14:creationId xmlns:p14="http://schemas.microsoft.com/office/powerpoint/2010/main" val="2362897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438400" y="340765"/>
            <a:ext cx="4114800" cy="707886"/>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4000" u="sng" dirty="0">
                <a:solidFill>
                  <a:schemeClr val="accent2">
                    <a:lumMod val="50000"/>
                  </a:schemeClr>
                </a:solidFill>
              </a:rPr>
              <a:t>What is CMS?</a:t>
            </a:r>
          </a:p>
        </p:txBody>
      </p:sp>
      <p:sp>
        <p:nvSpPr>
          <p:cNvPr id="28" name="TextBox 27"/>
          <p:cNvSpPr txBox="1"/>
          <p:nvPr/>
        </p:nvSpPr>
        <p:spPr>
          <a:xfrm>
            <a:off x="381000" y="1058948"/>
            <a:ext cx="8382000" cy="1261884"/>
          </a:xfrm>
          <a:prstGeom prst="rect">
            <a:avLst/>
          </a:prstGeom>
          <a:noFill/>
        </p:spPr>
        <p:txBody>
          <a:bodyPr wrap="square" rtlCol="0">
            <a:spAutoFit/>
          </a:bodyPr>
          <a:lstStyle/>
          <a:p>
            <a:r>
              <a:rPr lang="en-US" sz="2000" b="1" dirty="0">
                <a:solidFill>
                  <a:schemeClr val="accent3">
                    <a:lumMod val="50000"/>
                  </a:schemeClr>
                </a:solidFill>
              </a:rPr>
              <a:t>Call Center Management System-</a:t>
            </a:r>
            <a:r>
              <a:rPr lang="en-US" sz="2000" dirty="0"/>
              <a:t>-----</a:t>
            </a:r>
            <a:r>
              <a:rPr lang="en-US" sz="2000" u="sng" dirty="0"/>
              <a:t>aka</a:t>
            </a:r>
            <a:r>
              <a:rPr lang="en-US" sz="2000" dirty="0"/>
              <a:t> CentreVu Supervisor. </a:t>
            </a:r>
            <a:r>
              <a:rPr lang="en-US" dirty="0"/>
              <a:t>This application is linked directly to your telephone system----</a:t>
            </a:r>
            <a:r>
              <a:rPr lang="en-US" b="1" dirty="0">
                <a:solidFill>
                  <a:schemeClr val="accent3">
                    <a:lumMod val="50000"/>
                  </a:schemeClr>
                </a:solidFill>
              </a:rPr>
              <a:t>CMS</a:t>
            </a:r>
            <a:r>
              <a:rPr lang="en-US" dirty="0"/>
              <a:t> collects all call center phone and agent data from the telephone system and converts the data into readable reports.   </a:t>
            </a:r>
          </a:p>
          <a:p>
            <a:r>
              <a:rPr lang="en-US" sz="2000" dirty="0"/>
              <a:t> </a:t>
            </a:r>
          </a:p>
        </p:txBody>
      </p:sp>
      <p:sp>
        <p:nvSpPr>
          <p:cNvPr id="11" name="TextBox 10"/>
          <p:cNvSpPr txBox="1"/>
          <p:nvPr/>
        </p:nvSpPr>
        <p:spPr>
          <a:xfrm>
            <a:off x="2370438" y="2133600"/>
            <a:ext cx="4191000" cy="707886"/>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4000" u="sng" dirty="0">
                <a:solidFill>
                  <a:schemeClr val="accent2">
                    <a:lumMod val="50000"/>
                  </a:schemeClr>
                </a:solidFill>
              </a:rPr>
              <a:t>What is an ACD?</a:t>
            </a:r>
          </a:p>
        </p:txBody>
      </p:sp>
      <p:sp>
        <p:nvSpPr>
          <p:cNvPr id="12" name="TextBox 11"/>
          <p:cNvSpPr txBox="1"/>
          <p:nvPr/>
        </p:nvSpPr>
        <p:spPr>
          <a:xfrm>
            <a:off x="457200" y="2971800"/>
            <a:ext cx="8382000" cy="1200329"/>
          </a:xfrm>
          <a:prstGeom prst="rect">
            <a:avLst/>
          </a:prstGeom>
          <a:noFill/>
        </p:spPr>
        <p:txBody>
          <a:bodyPr wrap="square" rtlCol="0">
            <a:spAutoFit/>
          </a:bodyPr>
          <a:lstStyle/>
          <a:p>
            <a:r>
              <a:rPr lang="en-US" b="1" dirty="0">
                <a:solidFill>
                  <a:schemeClr val="accent3">
                    <a:lumMod val="50000"/>
                  </a:schemeClr>
                </a:solidFill>
              </a:rPr>
              <a:t>Automatic Call Distribution </a:t>
            </a:r>
            <a:r>
              <a:rPr lang="en-US" dirty="0"/>
              <a:t>--- A feature of the telephone system that :</a:t>
            </a:r>
          </a:p>
          <a:p>
            <a:pPr marL="285750" indent="-285750">
              <a:buFont typeface="Arial" pitchFamily="34" charset="0"/>
              <a:buChar char="•"/>
            </a:pPr>
            <a:r>
              <a:rPr lang="en-US" dirty="0"/>
              <a:t>follows  predefined  instructions to distribute calls</a:t>
            </a:r>
          </a:p>
          <a:p>
            <a:pPr marL="285750" indent="-285750">
              <a:buFont typeface="Arial" pitchFamily="34" charset="0"/>
              <a:buChar char="•"/>
            </a:pPr>
            <a:r>
              <a:rPr lang="en-US" dirty="0"/>
              <a:t>provides announcements and time of day routing, including holidays</a:t>
            </a:r>
          </a:p>
          <a:p>
            <a:pPr marL="285750" indent="-285750">
              <a:buFont typeface="Arial" pitchFamily="34" charset="0"/>
              <a:buChar char="•"/>
            </a:pPr>
            <a:r>
              <a:rPr lang="en-US" dirty="0"/>
              <a:t>routes the call to a call center agent</a:t>
            </a:r>
          </a:p>
        </p:txBody>
      </p:sp>
      <p:sp>
        <p:nvSpPr>
          <p:cNvPr id="13" name="TextBox 12"/>
          <p:cNvSpPr txBox="1"/>
          <p:nvPr/>
        </p:nvSpPr>
        <p:spPr>
          <a:xfrm>
            <a:off x="381000" y="4267200"/>
            <a:ext cx="8242169" cy="58477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3200" u="sng" dirty="0">
                <a:solidFill>
                  <a:schemeClr val="accent2">
                    <a:lumMod val="50000"/>
                  </a:schemeClr>
                </a:solidFill>
              </a:rPr>
              <a:t>What components encompass the ACD?</a:t>
            </a:r>
          </a:p>
        </p:txBody>
      </p:sp>
      <p:sp>
        <p:nvSpPr>
          <p:cNvPr id="15" name="TextBox 14"/>
          <p:cNvSpPr txBox="1"/>
          <p:nvPr/>
        </p:nvSpPr>
        <p:spPr>
          <a:xfrm>
            <a:off x="381000" y="5029200"/>
            <a:ext cx="8382000" cy="1785104"/>
          </a:xfrm>
          <a:prstGeom prst="rect">
            <a:avLst/>
          </a:prstGeom>
          <a:noFill/>
        </p:spPr>
        <p:txBody>
          <a:bodyPr wrap="square" rtlCol="0">
            <a:spAutoFit/>
          </a:bodyPr>
          <a:lstStyle/>
          <a:p>
            <a:r>
              <a:rPr lang="en-US" dirty="0"/>
              <a:t>Incoming calls (from 800 or published #s) are pointed to a  number called a </a:t>
            </a:r>
            <a:r>
              <a:rPr lang="en-US" b="1" dirty="0">
                <a:solidFill>
                  <a:schemeClr val="accent3">
                    <a:lumMod val="50000"/>
                  </a:schemeClr>
                </a:solidFill>
              </a:rPr>
              <a:t>vector</a:t>
            </a:r>
            <a:r>
              <a:rPr lang="en-US" dirty="0">
                <a:solidFill>
                  <a:schemeClr val="accent3">
                    <a:lumMod val="50000"/>
                  </a:schemeClr>
                </a:solidFill>
              </a:rPr>
              <a:t> </a:t>
            </a:r>
            <a:r>
              <a:rPr lang="en-US" b="1" dirty="0">
                <a:solidFill>
                  <a:schemeClr val="accent3">
                    <a:lumMod val="50000"/>
                  </a:schemeClr>
                </a:solidFill>
              </a:rPr>
              <a:t>directory number (VDN)  </a:t>
            </a:r>
            <a:r>
              <a:rPr lang="en-US" dirty="0"/>
              <a:t>which is pointed  at a </a:t>
            </a:r>
            <a:r>
              <a:rPr lang="en-US" b="1" dirty="0">
                <a:solidFill>
                  <a:schemeClr val="accent3">
                    <a:lumMod val="50000"/>
                  </a:schemeClr>
                </a:solidFill>
              </a:rPr>
              <a:t>Vector</a:t>
            </a:r>
            <a:r>
              <a:rPr lang="en-US" dirty="0">
                <a:solidFill>
                  <a:schemeClr val="accent3">
                    <a:lumMod val="50000"/>
                  </a:schemeClr>
                </a:solidFill>
              </a:rPr>
              <a:t>.  </a:t>
            </a:r>
            <a:r>
              <a:rPr lang="en-US" dirty="0"/>
              <a:t>The Vector is a set of commands used to provide customized and personalized call routing and treatment, play multiple announcements. It also can route calls to internal or external destinations, collect and respond to dialed information. </a:t>
            </a:r>
          </a:p>
          <a:p>
            <a:r>
              <a:rPr lang="en-US" dirty="0"/>
              <a:t>                                               		</a:t>
            </a:r>
            <a:r>
              <a:rPr lang="en-US" sz="2000" dirty="0"/>
              <a:t>5.</a:t>
            </a:r>
          </a:p>
        </p:txBody>
      </p:sp>
    </p:spTree>
    <p:extLst>
      <p:ext uri="{BB962C8B-B14F-4D97-AF65-F5344CB8AC3E}">
        <p14:creationId xmlns:p14="http://schemas.microsoft.com/office/powerpoint/2010/main" val="26623587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125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fade">
                                      <p:cBhvr>
                                        <p:cTn id="17" dur="500"/>
                                        <p:tgtEl>
                                          <p:spTgt spid="1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2">
                                            <p:txEl>
                                              <p:pRg st="1" end="1"/>
                                            </p:txEl>
                                          </p:spTgt>
                                        </p:tgtEl>
                                        <p:attrNameLst>
                                          <p:attrName>style.visibility</p:attrName>
                                        </p:attrNameLst>
                                      </p:cBhvr>
                                      <p:to>
                                        <p:strVal val="visible"/>
                                      </p:to>
                                    </p:set>
                                    <p:anim calcmode="lin" valueType="num">
                                      <p:cBhvr additive="base">
                                        <p:cTn id="22"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2">
                                            <p:txEl>
                                              <p:pRg st="2" end="2"/>
                                            </p:txEl>
                                          </p:spTgt>
                                        </p:tgtEl>
                                        <p:attrNameLst>
                                          <p:attrName>style.visibility</p:attrName>
                                        </p:attrNameLst>
                                      </p:cBhvr>
                                      <p:to>
                                        <p:strVal val="visible"/>
                                      </p:to>
                                    </p:set>
                                    <p:anim calcmode="lin" valueType="num">
                                      <p:cBhvr additive="base">
                                        <p:cTn id="28"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2">
                                            <p:txEl>
                                              <p:pRg st="3" end="3"/>
                                            </p:txEl>
                                          </p:spTgt>
                                        </p:tgtEl>
                                        <p:attrNameLst>
                                          <p:attrName>style.visibility</p:attrName>
                                        </p:attrNameLst>
                                      </p:cBhvr>
                                      <p:to>
                                        <p:strVal val="visible"/>
                                      </p:to>
                                    </p:set>
                                    <p:anim calcmode="lin" valueType="num">
                                      <p:cBhvr additive="base">
                                        <p:cTn id="34"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circle(in)">
                                      <p:cBhvr>
                                        <p:cTn id="40" dur="125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1" grpId="0" animBg="1"/>
      <p:bldP spid="13" grpId="0" animBg="1"/>
      <p:bldP spid="1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7" y="228600"/>
            <a:ext cx="8229600" cy="1252728"/>
          </a:xfrm>
        </p:spPr>
        <p:txBody>
          <a:bodyPr/>
          <a:lstStyle/>
          <a:p>
            <a:r>
              <a:rPr lang="en-US" dirty="0"/>
              <a:t>ADD,SUBTRACT OR CHANGE</a:t>
            </a:r>
          </a:p>
        </p:txBody>
      </p:sp>
      <p:pic>
        <p:nvPicPr>
          <p:cNvPr id="348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29439" y="1143000"/>
            <a:ext cx="6124575" cy="5343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133678" y="6518964"/>
            <a:ext cx="478016" cy="369332"/>
          </a:xfrm>
          <a:prstGeom prst="rect">
            <a:avLst/>
          </a:prstGeom>
          <a:noFill/>
        </p:spPr>
        <p:txBody>
          <a:bodyPr wrap="none" rtlCol="0">
            <a:spAutoFit/>
          </a:bodyPr>
          <a:lstStyle/>
          <a:p>
            <a:r>
              <a:rPr lang="en-US" dirty="0"/>
              <a:t>43.</a:t>
            </a:r>
          </a:p>
        </p:txBody>
      </p:sp>
    </p:spTree>
    <p:extLst>
      <p:ext uri="{BB962C8B-B14F-4D97-AF65-F5344CB8AC3E}">
        <p14:creationId xmlns:p14="http://schemas.microsoft.com/office/powerpoint/2010/main" val="21684676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Designer and Thresholds</a:t>
            </a:r>
          </a:p>
        </p:txBody>
      </p:sp>
      <p:sp>
        <p:nvSpPr>
          <p:cNvPr id="2" name="TextBox 1"/>
          <p:cNvSpPr txBox="1"/>
          <p:nvPr/>
        </p:nvSpPr>
        <p:spPr>
          <a:xfrm>
            <a:off x="4343400" y="6368534"/>
            <a:ext cx="489236" cy="369332"/>
          </a:xfrm>
          <a:prstGeom prst="rect">
            <a:avLst/>
          </a:prstGeom>
          <a:noFill/>
        </p:spPr>
        <p:txBody>
          <a:bodyPr wrap="none" rtlCol="0">
            <a:spAutoFit/>
          </a:bodyPr>
          <a:lstStyle/>
          <a:p>
            <a:r>
              <a:rPr lang="en-US" dirty="0"/>
              <a:t>44.</a:t>
            </a:r>
          </a:p>
        </p:txBody>
      </p:sp>
      <p:sp>
        <p:nvSpPr>
          <p:cNvPr id="4" name="TextBox 3"/>
          <p:cNvSpPr txBox="1"/>
          <p:nvPr/>
        </p:nvSpPr>
        <p:spPr>
          <a:xfrm>
            <a:off x="328827" y="2241096"/>
            <a:ext cx="8518382" cy="1200329"/>
          </a:xfrm>
          <a:prstGeom prst="rect">
            <a:avLst/>
          </a:prstGeom>
          <a:noFill/>
        </p:spPr>
        <p:txBody>
          <a:bodyPr wrap="square" rtlCol="0">
            <a:spAutoFit/>
          </a:bodyPr>
          <a:lstStyle/>
          <a:p>
            <a:r>
              <a:rPr lang="en-US" b="1" dirty="0"/>
              <a:t>Designer:</a:t>
            </a:r>
          </a:p>
          <a:p>
            <a:r>
              <a:rPr lang="en-US" dirty="0"/>
              <a:t>Your reports can be customized to fit your needs. </a:t>
            </a:r>
          </a:p>
          <a:p>
            <a:r>
              <a:rPr lang="en-US" dirty="0"/>
              <a:t>Example: If you display your reports on a screen for everyone to see, some font adjustments may be need for improved viewing.</a:t>
            </a:r>
          </a:p>
        </p:txBody>
      </p:sp>
      <p:sp>
        <p:nvSpPr>
          <p:cNvPr id="6" name="TextBox 5"/>
          <p:cNvSpPr txBox="1"/>
          <p:nvPr/>
        </p:nvSpPr>
        <p:spPr>
          <a:xfrm>
            <a:off x="328827" y="3810000"/>
            <a:ext cx="8281773" cy="1200329"/>
          </a:xfrm>
          <a:prstGeom prst="rect">
            <a:avLst/>
          </a:prstGeom>
          <a:noFill/>
        </p:spPr>
        <p:txBody>
          <a:bodyPr wrap="square" rtlCol="0">
            <a:spAutoFit/>
          </a:bodyPr>
          <a:lstStyle/>
          <a:p>
            <a:r>
              <a:rPr lang="en-US" b="1" dirty="0"/>
              <a:t>Thresholds:</a:t>
            </a:r>
          </a:p>
          <a:p>
            <a:r>
              <a:rPr lang="en-US" dirty="0"/>
              <a:t>Your reports can become interactive.</a:t>
            </a:r>
          </a:p>
          <a:p>
            <a:r>
              <a:rPr lang="en-US" dirty="0"/>
              <a:t>You can  set them to alert you with color if a preset limit has been reached for that report. </a:t>
            </a:r>
          </a:p>
        </p:txBody>
      </p:sp>
      <p:sp>
        <p:nvSpPr>
          <p:cNvPr id="7" name="TextBox 6"/>
          <p:cNvSpPr txBox="1"/>
          <p:nvPr/>
        </p:nvSpPr>
        <p:spPr>
          <a:xfrm>
            <a:off x="338485" y="5137707"/>
            <a:ext cx="8508724" cy="1015663"/>
          </a:xfrm>
          <a:prstGeom prst="rect">
            <a:avLst/>
          </a:prstGeom>
          <a:noFill/>
        </p:spPr>
        <p:txBody>
          <a:bodyPr wrap="square" rtlCol="0">
            <a:spAutoFit/>
          </a:bodyPr>
          <a:lstStyle/>
          <a:p>
            <a:pPr algn="ctr"/>
            <a:r>
              <a:rPr lang="en-US" sz="2000" dirty="0"/>
              <a:t>If you are interested in these features please Contact</a:t>
            </a:r>
          </a:p>
          <a:p>
            <a:pPr algn="ctr"/>
            <a:r>
              <a:rPr lang="en-US" sz="2000" dirty="0"/>
              <a:t> CTS service @ 360-753-2454 </a:t>
            </a:r>
          </a:p>
          <a:p>
            <a:pPr algn="ctr"/>
            <a:r>
              <a:rPr lang="en-US" sz="2000" dirty="0"/>
              <a:t>Your account manager will be  happy to work with you.</a:t>
            </a:r>
          </a:p>
        </p:txBody>
      </p:sp>
    </p:spTree>
    <p:extLst>
      <p:ext uri="{BB962C8B-B14F-4D97-AF65-F5344CB8AC3E}">
        <p14:creationId xmlns:p14="http://schemas.microsoft.com/office/powerpoint/2010/main" val="57894318"/>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124200" y="513008"/>
            <a:ext cx="5334000" cy="707886"/>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4000" u="sng" dirty="0">
                <a:solidFill>
                  <a:schemeClr val="accent2">
                    <a:lumMod val="50000"/>
                  </a:schemeClr>
                </a:solidFill>
              </a:rPr>
              <a:t>Other definitions</a:t>
            </a:r>
          </a:p>
        </p:txBody>
      </p:sp>
      <p:sp>
        <p:nvSpPr>
          <p:cNvPr id="15" name="TextBox 14"/>
          <p:cNvSpPr txBox="1"/>
          <p:nvPr/>
        </p:nvSpPr>
        <p:spPr>
          <a:xfrm>
            <a:off x="304800" y="1752600"/>
            <a:ext cx="8534400" cy="5078313"/>
          </a:xfrm>
          <a:prstGeom prst="rect">
            <a:avLst/>
          </a:prstGeom>
          <a:noFill/>
        </p:spPr>
        <p:txBody>
          <a:bodyPr wrap="square" rtlCol="0">
            <a:spAutoFit/>
          </a:bodyPr>
          <a:lstStyle/>
          <a:p>
            <a:pPr>
              <a:buFont typeface="Wingdings" pitchFamily="2" charset="2"/>
              <a:buChar char="Ø"/>
            </a:pPr>
            <a:r>
              <a:rPr lang="en-US" b="1" dirty="0">
                <a:solidFill>
                  <a:schemeClr val="accent3">
                    <a:lumMod val="50000"/>
                  </a:schemeClr>
                </a:solidFill>
              </a:rPr>
              <a:t>ASA</a:t>
            </a:r>
            <a:r>
              <a:rPr lang="en-US" dirty="0"/>
              <a:t>- Average Speed of Answer</a:t>
            </a:r>
          </a:p>
          <a:p>
            <a:pPr>
              <a:buFont typeface="Wingdings" pitchFamily="2" charset="2"/>
              <a:buChar char="Ø"/>
            </a:pPr>
            <a:r>
              <a:rPr lang="en-US" b="1" dirty="0">
                <a:solidFill>
                  <a:schemeClr val="accent3">
                    <a:lumMod val="50000"/>
                  </a:schemeClr>
                </a:solidFill>
              </a:rPr>
              <a:t>Call Work Code- </a:t>
            </a:r>
            <a:r>
              <a:rPr lang="en-US" dirty="0"/>
              <a:t>A button on the telephone that an ACD agent uses to record / tally the occurrences of customer-defined events on ACD calls such as programs, types of calls or types of work. </a:t>
            </a:r>
          </a:p>
          <a:p>
            <a:pPr>
              <a:buFont typeface="Wingdings" pitchFamily="2" charset="2"/>
              <a:buChar char="Ø"/>
            </a:pPr>
            <a:r>
              <a:rPr lang="en-US" b="1" dirty="0">
                <a:solidFill>
                  <a:schemeClr val="accent3">
                    <a:lumMod val="50000"/>
                  </a:schemeClr>
                </a:solidFill>
              </a:rPr>
              <a:t>AUX Reason Code- </a:t>
            </a:r>
            <a:r>
              <a:rPr lang="en-US" dirty="0"/>
              <a:t>An agent presses their break button along with a predetermined digit. This allows the agent to separate lunch/break from meetings, projects etc. </a:t>
            </a:r>
          </a:p>
          <a:p>
            <a:pPr>
              <a:buFont typeface="Wingdings" pitchFamily="2" charset="2"/>
              <a:buChar char="Ø"/>
            </a:pPr>
            <a:r>
              <a:rPr lang="en-US" b="1" dirty="0">
                <a:solidFill>
                  <a:schemeClr val="accent3">
                    <a:lumMod val="50000"/>
                  </a:schemeClr>
                </a:solidFill>
              </a:rPr>
              <a:t>VDN</a:t>
            </a:r>
            <a:r>
              <a:rPr lang="en-US" dirty="0"/>
              <a:t>- Vector Directory Number.  A telephone extension that directs incoming calls to specific vectors.  </a:t>
            </a:r>
          </a:p>
          <a:p>
            <a:pPr>
              <a:buFont typeface="Wingdings" pitchFamily="2" charset="2"/>
              <a:buChar char="Ø"/>
            </a:pPr>
            <a:r>
              <a:rPr lang="en-US" b="1" dirty="0">
                <a:solidFill>
                  <a:schemeClr val="accent3">
                    <a:lumMod val="50000"/>
                  </a:schemeClr>
                </a:solidFill>
              </a:rPr>
              <a:t>Vector</a:t>
            </a:r>
            <a:r>
              <a:rPr lang="en-US" dirty="0"/>
              <a:t>-  a set of commands that route incoming external or internal calls.  It can provide customized call routing and treatments, based on  ACD data such as queues, time of day or holidays.  Vectors can play multiple announcements, route calls to internal or external destinations, and can collect and respond to dialed information. </a:t>
            </a:r>
          </a:p>
          <a:p>
            <a:pPr>
              <a:buFont typeface="Wingdings" pitchFamily="2" charset="2"/>
              <a:buChar char="Ø"/>
            </a:pPr>
            <a:r>
              <a:rPr lang="en-US" b="1" dirty="0">
                <a:solidFill>
                  <a:schemeClr val="accent3">
                    <a:lumMod val="50000"/>
                  </a:schemeClr>
                </a:solidFill>
              </a:rPr>
              <a:t>Spli</a:t>
            </a:r>
            <a:r>
              <a:rPr lang="en-US" dirty="0">
                <a:solidFill>
                  <a:schemeClr val="accent3">
                    <a:lumMod val="50000"/>
                  </a:schemeClr>
                </a:solidFill>
              </a:rPr>
              <a:t>t/</a:t>
            </a:r>
            <a:r>
              <a:rPr lang="en-US" b="1" dirty="0">
                <a:solidFill>
                  <a:schemeClr val="accent3">
                    <a:lumMod val="50000"/>
                  </a:schemeClr>
                </a:solidFill>
              </a:rPr>
              <a:t>SKILL</a:t>
            </a:r>
            <a:r>
              <a:rPr lang="en-US" b="1" dirty="0"/>
              <a:t>---</a:t>
            </a:r>
            <a:r>
              <a:rPr lang="en-US" dirty="0"/>
              <a:t>   A hunt group or call queue.</a:t>
            </a:r>
          </a:p>
          <a:p>
            <a:pPr>
              <a:buFont typeface="Wingdings" pitchFamily="2" charset="2"/>
              <a:buChar char="Ø"/>
            </a:pPr>
            <a:r>
              <a:rPr lang="en-US" b="1" dirty="0">
                <a:solidFill>
                  <a:schemeClr val="accent3">
                    <a:lumMod val="50000"/>
                  </a:schemeClr>
                </a:solidFill>
              </a:rPr>
              <a:t>RONA</a:t>
            </a:r>
            <a:r>
              <a:rPr lang="en-US" dirty="0">
                <a:solidFill>
                  <a:schemeClr val="accent3">
                    <a:lumMod val="50000"/>
                  </a:schemeClr>
                </a:solidFill>
              </a:rPr>
              <a:t>- Redirection on No Answer</a:t>
            </a:r>
            <a:r>
              <a:rPr lang="en-US" dirty="0"/>
              <a:t>---  Feature that redirects an AVAILABE agent’s  unanswered call (after three  rings). The Agent is placed in </a:t>
            </a:r>
          </a:p>
          <a:p>
            <a:r>
              <a:rPr lang="en-US" dirty="0"/>
              <a:t>AUX Work/Break/unavailable  by the phone system, the caller is then sent back into the call queue with (high priority).</a:t>
            </a:r>
          </a:p>
          <a:p>
            <a:pPr algn="ctr"/>
            <a:r>
              <a:rPr lang="en-US" dirty="0"/>
              <a:t>7.</a:t>
            </a:r>
          </a:p>
        </p:txBody>
      </p:sp>
    </p:spTree>
    <p:extLst>
      <p:ext uri="{BB962C8B-B14F-4D97-AF65-F5344CB8AC3E}">
        <p14:creationId xmlns:p14="http://schemas.microsoft.com/office/powerpoint/2010/main" val="209160618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fade">
                                      <p:cBhvr>
                                        <p:cTn id="12" dur="500"/>
                                        <p:tgtEl>
                                          <p:spTgt spid="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Effect transition="in" filter="fade">
                                      <p:cBhvr>
                                        <p:cTn id="17" dur="500"/>
                                        <p:tgtEl>
                                          <p:spTgt spid="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xEl>
                                              <p:pRg st="3" end="3"/>
                                            </p:txEl>
                                          </p:spTgt>
                                        </p:tgtEl>
                                        <p:attrNameLst>
                                          <p:attrName>style.visibility</p:attrName>
                                        </p:attrNameLst>
                                      </p:cBhvr>
                                      <p:to>
                                        <p:strVal val="visible"/>
                                      </p:to>
                                    </p:set>
                                    <p:animEffect transition="in" filter="fade">
                                      <p:cBhvr>
                                        <p:cTn id="22" dur="500"/>
                                        <p:tgtEl>
                                          <p:spTgt spid="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
                                            <p:txEl>
                                              <p:pRg st="4" end="4"/>
                                            </p:txEl>
                                          </p:spTgt>
                                        </p:tgtEl>
                                        <p:attrNameLst>
                                          <p:attrName>style.visibility</p:attrName>
                                        </p:attrNameLst>
                                      </p:cBhvr>
                                      <p:to>
                                        <p:strVal val="visible"/>
                                      </p:to>
                                    </p:set>
                                    <p:animEffect transition="in" filter="fade">
                                      <p:cBhvr>
                                        <p:cTn id="27" dur="500"/>
                                        <p:tgtEl>
                                          <p:spTgt spid="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
                                            <p:txEl>
                                              <p:pRg st="5" end="5"/>
                                            </p:txEl>
                                          </p:spTgt>
                                        </p:tgtEl>
                                        <p:attrNameLst>
                                          <p:attrName>style.visibility</p:attrName>
                                        </p:attrNameLst>
                                      </p:cBhvr>
                                      <p:to>
                                        <p:strVal val="visible"/>
                                      </p:to>
                                    </p:set>
                                    <p:animEffect transition="in" filter="fade">
                                      <p:cBhvr>
                                        <p:cTn id="32" dur="500"/>
                                        <p:tgtEl>
                                          <p:spTgt spid="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
                                            <p:txEl>
                                              <p:pRg st="6" end="6"/>
                                            </p:txEl>
                                          </p:spTgt>
                                        </p:tgtEl>
                                        <p:attrNameLst>
                                          <p:attrName>style.visibility</p:attrName>
                                        </p:attrNameLst>
                                      </p:cBhvr>
                                      <p:to>
                                        <p:strVal val="visible"/>
                                      </p:to>
                                    </p:set>
                                    <p:animEffect transition="in" filter="fade">
                                      <p:cBhvr>
                                        <p:cTn id="37" dur="500"/>
                                        <p:tgtEl>
                                          <p:spTgt spid="15">
                                            <p:txEl>
                                              <p:pRg st="6" end="6"/>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15">
                                            <p:txEl>
                                              <p:pRg st="7" end="7"/>
                                            </p:txEl>
                                          </p:spTgt>
                                        </p:tgtEl>
                                        <p:attrNameLst>
                                          <p:attrName>style.visibility</p:attrName>
                                        </p:attrNameLst>
                                      </p:cBhvr>
                                      <p:to>
                                        <p:strVal val="visible"/>
                                      </p:to>
                                    </p:set>
                                    <p:animEffect transition="in" filter="fade">
                                      <p:cBhvr>
                                        <p:cTn id="40" dur="500"/>
                                        <p:tgtEl>
                                          <p:spTgt spid="15">
                                            <p:txEl>
                                              <p:pRg st="7" end="7"/>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15">
                                            <p:txEl>
                                              <p:pRg st="8" end="8"/>
                                            </p:txEl>
                                          </p:spTgt>
                                        </p:tgtEl>
                                        <p:attrNameLst>
                                          <p:attrName>style.visibility</p:attrName>
                                        </p:attrNameLst>
                                      </p:cBhvr>
                                      <p:to>
                                        <p:strVal val="visible"/>
                                      </p:to>
                                    </p:set>
                                    <p:animEffect transition="in" filter="fade">
                                      <p:cBhvr>
                                        <p:cTn id="43" dur="500"/>
                                        <p:tgtEl>
                                          <p:spTgt spid="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469554"/>
            <a:ext cx="4876800" cy="954107"/>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2400" dirty="0"/>
              <a:t>      	</a:t>
            </a:r>
            <a:r>
              <a:rPr lang="en-US" sz="2800" u="sng" dirty="0">
                <a:solidFill>
                  <a:schemeClr val="accent2">
                    <a:lumMod val="50000"/>
                  </a:schemeClr>
                </a:solidFill>
              </a:rPr>
              <a:t>What is a  VDN?</a:t>
            </a:r>
          </a:p>
          <a:p>
            <a:r>
              <a:rPr lang="en-US" sz="2800" dirty="0">
                <a:solidFill>
                  <a:schemeClr val="accent2">
                    <a:lumMod val="50000"/>
                  </a:schemeClr>
                </a:solidFill>
              </a:rPr>
              <a:t>    (vector directory number)</a:t>
            </a:r>
          </a:p>
        </p:txBody>
      </p:sp>
      <p:sp>
        <p:nvSpPr>
          <p:cNvPr id="3" name="TextBox 2"/>
          <p:cNvSpPr txBox="1"/>
          <p:nvPr/>
        </p:nvSpPr>
        <p:spPr>
          <a:xfrm>
            <a:off x="861488" y="1981200"/>
            <a:ext cx="7749112" cy="1938992"/>
          </a:xfrm>
          <a:prstGeom prst="rect">
            <a:avLst/>
          </a:prstGeom>
          <a:noFill/>
        </p:spPr>
        <p:txBody>
          <a:bodyPr wrap="square" rtlCol="0">
            <a:spAutoFit/>
          </a:bodyPr>
          <a:lstStyle/>
          <a:p>
            <a:r>
              <a:rPr lang="en-US" sz="2400" dirty="0"/>
              <a:t>It is a number that routes callers to a controlling vector.</a:t>
            </a:r>
          </a:p>
          <a:p>
            <a:r>
              <a:rPr lang="en-US" sz="2400" dirty="0"/>
              <a:t> </a:t>
            </a:r>
          </a:p>
          <a:p>
            <a:r>
              <a:rPr lang="en-US" sz="2400" dirty="0"/>
              <a:t>That vector then takes over and provides  announcements, estimated wait times, music on hold, etc. The caller is placed on hold and queues to the skill. </a:t>
            </a:r>
          </a:p>
        </p:txBody>
      </p:sp>
      <p:sp>
        <p:nvSpPr>
          <p:cNvPr id="7" name="TextBox 6"/>
          <p:cNvSpPr txBox="1"/>
          <p:nvPr/>
        </p:nvSpPr>
        <p:spPr>
          <a:xfrm>
            <a:off x="861489" y="4143010"/>
            <a:ext cx="7393371" cy="1107996"/>
          </a:xfrm>
          <a:prstGeom prst="rect">
            <a:avLst/>
          </a:prstGeom>
          <a:noFill/>
        </p:spPr>
        <p:txBody>
          <a:bodyPr wrap="none" rtlCol="0">
            <a:spAutoFit/>
          </a:bodyPr>
          <a:lstStyle/>
          <a:p>
            <a:r>
              <a:rPr lang="en-US" sz="2400" dirty="0"/>
              <a:t>Basically, the VDN is a starting point into the call center.</a:t>
            </a:r>
          </a:p>
          <a:p>
            <a:r>
              <a:rPr lang="en-US" sz="2400" dirty="0"/>
              <a:t>The  VDN number is assigned by CTS.</a:t>
            </a:r>
          </a:p>
          <a:p>
            <a:endParaRPr lang="en-US" dirty="0"/>
          </a:p>
        </p:txBody>
      </p:sp>
      <p:sp>
        <p:nvSpPr>
          <p:cNvPr id="8" name="TextBox 7"/>
          <p:cNvSpPr txBox="1"/>
          <p:nvPr/>
        </p:nvSpPr>
        <p:spPr>
          <a:xfrm>
            <a:off x="4343400" y="6477000"/>
            <a:ext cx="369012" cy="369332"/>
          </a:xfrm>
          <a:prstGeom prst="rect">
            <a:avLst/>
          </a:prstGeom>
          <a:noFill/>
        </p:spPr>
        <p:txBody>
          <a:bodyPr wrap="none" rtlCol="0">
            <a:spAutoFit/>
          </a:bodyPr>
          <a:lstStyle/>
          <a:p>
            <a:r>
              <a:rPr lang="en-US" dirty="0"/>
              <a:t>8.</a:t>
            </a:r>
          </a:p>
        </p:txBody>
      </p:sp>
    </p:spTree>
    <p:extLst>
      <p:ext uri="{BB962C8B-B14F-4D97-AF65-F5344CB8AC3E}">
        <p14:creationId xmlns:p14="http://schemas.microsoft.com/office/powerpoint/2010/main" val="376697644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8229600" cy="4525963"/>
          </a:xfrm>
        </p:spPr>
        <p:txBody>
          <a:bodyPr>
            <a:normAutofit/>
          </a:bodyPr>
          <a:lstStyle/>
          <a:p>
            <a:pPr marL="0" indent="0">
              <a:buNone/>
            </a:pPr>
            <a:r>
              <a:rPr lang="en-US" dirty="0"/>
              <a:t>An Agency describes  how a call should be treated by answering some question such as:</a:t>
            </a:r>
          </a:p>
          <a:p>
            <a:endParaRPr lang="en-US" dirty="0"/>
          </a:p>
          <a:p>
            <a:pPr>
              <a:buFont typeface="Wingdings" pitchFamily="2" charset="2"/>
              <a:buChar char="Ø"/>
            </a:pPr>
            <a:r>
              <a:rPr lang="en-US" dirty="0"/>
              <a:t>1. Do you observe State Holidays?</a:t>
            </a:r>
          </a:p>
          <a:p>
            <a:pPr>
              <a:buFont typeface="Wingdings" pitchFamily="2" charset="2"/>
              <a:buChar char="Ø"/>
            </a:pPr>
            <a:r>
              <a:rPr lang="en-US" dirty="0"/>
              <a:t>2. What are the office hours?</a:t>
            </a:r>
          </a:p>
          <a:p>
            <a:pPr>
              <a:buFont typeface="Wingdings" pitchFamily="2" charset="2"/>
              <a:buChar char="Ø"/>
            </a:pPr>
            <a:r>
              <a:rPr lang="en-US" dirty="0"/>
              <a:t>3.  Any special needs?</a:t>
            </a:r>
          </a:p>
          <a:p>
            <a:pPr>
              <a:buFont typeface="Wingdings" pitchFamily="2" charset="2"/>
              <a:buChar char="Ø"/>
            </a:pPr>
            <a:r>
              <a:rPr lang="en-US" dirty="0"/>
              <a:t>4. Any special announcements?</a:t>
            </a:r>
          </a:p>
          <a:p>
            <a:pPr>
              <a:buFont typeface="Wingdings" pitchFamily="2" charset="2"/>
              <a:buChar char="Ø"/>
            </a:pPr>
            <a:r>
              <a:rPr lang="en-US" dirty="0"/>
              <a:t>5. Where do we send callers when busy?</a:t>
            </a:r>
          </a:p>
          <a:p>
            <a:pPr marL="0" indent="0" algn="ctr">
              <a:buNone/>
            </a:pPr>
            <a:endParaRPr lang="en-US" dirty="0"/>
          </a:p>
        </p:txBody>
      </p:sp>
      <p:sp>
        <p:nvSpPr>
          <p:cNvPr id="7" name="TextBox 6"/>
          <p:cNvSpPr txBox="1"/>
          <p:nvPr/>
        </p:nvSpPr>
        <p:spPr>
          <a:xfrm>
            <a:off x="1447800" y="381000"/>
            <a:ext cx="5867400" cy="954107"/>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2800" u="sng" dirty="0">
                <a:solidFill>
                  <a:schemeClr val="accent2">
                    <a:lumMod val="50000"/>
                  </a:schemeClr>
                </a:solidFill>
              </a:rPr>
              <a:t>What is a Vector?</a:t>
            </a:r>
          </a:p>
          <a:p>
            <a:r>
              <a:rPr lang="en-US" sz="2800" dirty="0">
                <a:solidFill>
                  <a:schemeClr val="accent2">
                    <a:lumMod val="50000"/>
                  </a:schemeClr>
                </a:solidFill>
              </a:rPr>
              <a:t>How do we determine what is in it.    </a:t>
            </a:r>
          </a:p>
        </p:txBody>
      </p:sp>
      <p:sp>
        <p:nvSpPr>
          <p:cNvPr id="2" name="TextBox 1"/>
          <p:cNvSpPr txBox="1"/>
          <p:nvPr/>
        </p:nvSpPr>
        <p:spPr>
          <a:xfrm>
            <a:off x="4196994" y="6353946"/>
            <a:ext cx="369012" cy="369332"/>
          </a:xfrm>
          <a:prstGeom prst="rect">
            <a:avLst/>
          </a:prstGeom>
          <a:noFill/>
        </p:spPr>
        <p:txBody>
          <a:bodyPr wrap="none" rtlCol="0">
            <a:spAutoFit/>
          </a:bodyPr>
          <a:lstStyle/>
          <a:p>
            <a:r>
              <a:rPr lang="en-US" dirty="0"/>
              <a:t>9.</a:t>
            </a:r>
          </a:p>
        </p:txBody>
      </p:sp>
    </p:spTree>
    <p:extLst>
      <p:ext uri="{BB962C8B-B14F-4D97-AF65-F5344CB8AC3E}">
        <p14:creationId xmlns:p14="http://schemas.microsoft.com/office/powerpoint/2010/main" val="149852512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103312"/>
            <a:ext cx="8229600" cy="6401753"/>
          </a:xfrm>
          <a:prstGeom prst="rect">
            <a:avLst/>
          </a:prstGeom>
          <a:noFill/>
        </p:spPr>
        <p:txBody>
          <a:bodyPr wrap="square" rtlCol="0">
            <a:spAutoFit/>
          </a:bodyPr>
          <a:lstStyle/>
          <a:p>
            <a:pPr algn="ctr"/>
            <a:endParaRPr lang="en-US" dirty="0">
              <a:solidFill>
                <a:schemeClr val="tx2">
                  <a:lumMod val="75000"/>
                </a:schemeClr>
              </a:solidFill>
            </a:endParaRPr>
          </a:p>
          <a:p>
            <a:pPr algn="ctr"/>
            <a:r>
              <a:rPr lang="en-US" sz="2000" dirty="0">
                <a:solidFill>
                  <a:schemeClr val="tx2">
                    <a:lumMod val="75000"/>
                  </a:schemeClr>
                </a:solidFill>
              </a:rPr>
              <a:t>An agent can log into many skills/queues with one login. The skill identifies the program. The queue is associated with the skill and is where</a:t>
            </a:r>
          </a:p>
          <a:p>
            <a:pPr algn="ctr"/>
            <a:r>
              <a:rPr lang="en-US" sz="2000" dirty="0">
                <a:solidFill>
                  <a:schemeClr val="tx2">
                    <a:lumMod val="75000"/>
                  </a:schemeClr>
                </a:solidFill>
              </a:rPr>
              <a:t> callers are held until the next agent is available.</a:t>
            </a:r>
          </a:p>
          <a:p>
            <a:pPr algn="ctr"/>
            <a:r>
              <a:rPr lang="en-US" sz="2000" dirty="0">
                <a:solidFill>
                  <a:schemeClr val="tx2">
                    <a:lumMod val="75000"/>
                  </a:schemeClr>
                </a:solidFill>
              </a:rPr>
              <a:t>Below describes how an agent is associated with skills.</a:t>
            </a:r>
          </a:p>
          <a:p>
            <a:pPr algn="ctr"/>
            <a:endParaRPr lang="en-US" sz="2000" dirty="0">
              <a:solidFill>
                <a:schemeClr val="accent3">
                  <a:lumMod val="50000"/>
                </a:schemeClr>
              </a:solidFill>
            </a:endParaRPr>
          </a:p>
          <a:p>
            <a:pPr marL="285750" indent="-285750">
              <a:buFont typeface="Arial" pitchFamily="34" charset="0"/>
              <a:buChar char="•"/>
            </a:pPr>
            <a:r>
              <a:rPr lang="en-US" sz="2000" dirty="0"/>
              <a:t>The agent presses the “Login ” button on their phone</a:t>
            </a:r>
          </a:p>
          <a:p>
            <a:pPr marL="285750" indent="-285750">
              <a:buFont typeface="Arial" pitchFamily="34" charset="0"/>
              <a:buChar char="•"/>
            </a:pPr>
            <a:r>
              <a:rPr lang="en-US" sz="2000" dirty="0"/>
              <a:t>The system ties the agent to the skill(s) associated with their login ID</a:t>
            </a:r>
          </a:p>
          <a:p>
            <a:pPr marL="285750" indent="-285750">
              <a:buFont typeface="Arial" pitchFamily="34" charset="0"/>
              <a:buChar char="•"/>
            </a:pPr>
            <a:r>
              <a:rPr lang="en-US" sz="2000" dirty="0"/>
              <a:t>The system automatically places the agent in the break/unavailable “Aux Work” status</a:t>
            </a:r>
          </a:p>
          <a:p>
            <a:pPr marL="285750" indent="-285750">
              <a:buFont typeface="Arial" pitchFamily="34" charset="0"/>
              <a:buChar char="•"/>
            </a:pPr>
            <a:r>
              <a:rPr lang="en-US" sz="2000" dirty="0"/>
              <a:t>Once the agent is ready to take calls they press the “Available” button on their phone</a:t>
            </a:r>
          </a:p>
          <a:p>
            <a:pPr marL="285750" indent="-285750">
              <a:buFont typeface="Arial" pitchFamily="34" charset="0"/>
              <a:buChar char="•"/>
            </a:pPr>
            <a:r>
              <a:rPr lang="en-US" sz="2000" dirty="0"/>
              <a:t>If the agent needs time to complete work after the call, they would press the  “After Call Work” button prior to disconnecting the call</a:t>
            </a:r>
          </a:p>
          <a:p>
            <a:pPr marL="285750" indent="-285750">
              <a:buFont typeface="Arial" pitchFamily="34" charset="0"/>
              <a:buChar char="•"/>
            </a:pPr>
            <a:r>
              <a:rPr lang="en-US" sz="2000" dirty="0"/>
              <a:t>If working on a project or away from the desk the agent would then press the break/unavailable “Aux Work” button</a:t>
            </a:r>
          </a:p>
          <a:p>
            <a:pPr marL="285750" indent="-285750">
              <a:buFont typeface="Arial" pitchFamily="34" charset="0"/>
              <a:buChar char="•"/>
            </a:pPr>
            <a:r>
              <a:rPr lang="en-US" sz="2000" dirty="0"/>
              <a:t>At the end of the shift/day the agent would press  the “Logout” </a:t>
            </a:r>
            <a:r>
              <a:rPr lang="en-US" dirty="0"/>
              <a:t> </a:t>
            </a:r>
          </a:p>
          <a:p>
            <a:r>
              <a:rPr lang="en-US" dirty="0"/>
              <a:t>                </a:t>
            </a:r>
          </a:p>
          <a:p>
            <a:pPr algn="ctr"/>
            <a:endParaRPr lang="en-US" dirty="0"/>
          </a:p>
          <a:p>
            <a:pPr algn="ctr"/>
            <a:endParaRPr lang="en-US" dirty="0"/>
          </a:p>
          <a:p>
            <a:endParaRPr lang="en-US" dirty="0"/>
          </a:p>
        </p:txBody>
      </p:sp>
      <p:sp>
        <p:nvSpPr>
          <p:cNvPr id="2" name="TextBox 1"/>
          <p:cNvSpPr txBox="1"/>
          <p:nvPr/>
        </p:nvSpPr>
        <p:spPr>
          <a:xfrm>
            <a:off x="2895600" y="395426"/>
            <a:ext cx="3446777" cy="707886"/>
          </a:xfrm>
          <a:prstGeom prst="rect">
            <a:avLst/>
          </a:prstGeom>
        </p:spPr>
        <p:style>
          <a:lnRef idx="0">
            <a:schemeClr val="accent2"/>
          </a:lnRef>
          <a:fillRef idx="3">
            <a:schemeClr val="accent2"/>
          </a:fillRef>
          <a:effectRef idx="3">
            <a:schemeClr val="accent2"/>
          </a:effectRef>
          <a:fontRef idx="minor">
            <a:schemeClr val="lt1"/>
          </a:fontRef>
        </p:style>
        <p:txBody>
          <a:bodyPr wrap="none" rtlCol="0">
            <a:spAutoFit/>
          </a:bodyPr>
          <a:lstStyle/>
          <a:p>
            <a:r>
              <a:rPr lang="en-US" sz="4000" dirty="0">
                <a:solidFill>
                  <a:schemeClr val="accent2">
                    <a:lumMod val="50000"/>
                  </a:schemeClr>
                </a:solidFill>
              </a:rPr>
              <a:t>Skills/Queues</a:t>
            </a:r>
          </a:p>
        </p:txBody>
      </p:sp>
      <p:sp>
        <p:nvSpPr>
          <p:cNvPr id="5" name="TextBox 4"/>
          <p:cNvSpPr txBox="1"/>
          <p:nvPr/>
        </p:nvSpPr>
        <p:spPr>
          <a:xfrm>
            <a:off x="4130063" y="6488668"/>
            <a:ext cx="449162" cy="369332"/>
          </a:xfrm>
          <a:prstGeom prst="rect">
            <a:avLst/>
          </a:prstGeom>
          <a:noFill/>
        </p:spPr>
        <p:txBody>
          <a:bodyPr wrap="none" rtlCol="0">
            <a:spAutoFit/>
          </a:bodyPr>
          <a:lstStyle/>
          <a:p>
            <a:r>
              <a:rPr lang="en-US" dirty="0"/>
              <a:t>10.</a:t>
            </a:r>
          </a:p>
        </p:txBody>
      </p:sp>
    </p:spTree>
    <p:extLst>
      <p:ext uri="{BB962C8B-B14F-4D97-AF65-F5344CB8AC3E}">
        <p14:creationId xmlns:p14="http://schemas.microsoft.com/office/powerpoint/2010/main" val="47179612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1000"/>
                                        <p:tgtEl>
                                          <p:spTgt spid="4">
                                            <p:txEl>
                                              <p:pRg st="5" end="5"/>
                                            </p:txEl>
                                          </p:spTgt>
                                        </p:tgtEl>
                                      </p:cBhvr>
                                    </p:animEffect>
                                    <p:anim calcmode="lin" valueType="num">
                                      <p:cBhvr>
                                        <p:cTn id="1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0" dur="1000" fill="hold"/>
                                        <p:tgtEl>
                                          <p:spTgt spid="4">
                                            <p:txEl>
                                              <p:pRg st="5" end="5"/>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Effect transition="in" filter="fade">
                                      <p:cBhvr>
                                        <p:cTn id="23" dur="1000"/>
                                        <p:tgtEl>
                                          <p:spTgt spid="4">
                                            <p:txEl>
                                              <p:pRg st="8" end="8"/>
                                            </p:txEl>
                                          </p:spTgt>
                                        </p:tgtEl>
                                      </p:cBhvr>
                                    </p:animEffect>
                                    <p:anim calcmode="lin" valueType="num">
                                      <p:cBhvr>
                                        <p:cTn id="2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8" end="8"/>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4">
                                            <p:txEl>
                                              <p:pRg st="9" end="9"/>
                                            </p:txEl>
                                          </p:spTgt>
                                        </p:tgtEl>
                                        <p:attrNameLst>
                                          <p:attrName>style.visibility</p:attrName>
                                        </p:attrNameLst>
                                      </p:cBhvr>
                                      <p:to>
                                        <p:strVal val="visible"/>
                                      </p:to>
                                    </p:set>
                                    <p:animEffect transition="in" filter="fade">
                                      <p:cBhvr>
                                        <p:cTn id="28" dur="1000"/>
                                        <p:tgtEl>
                                          <p:spTgt spid="4">
                                            <p:txEl>
                                              <p:pRg st="9" end="9"/>
                                            </p:txEl>
                                          </p:spTgt>
                                        </p:tgtEl>
                                      </p:cBhvr>
                                    </p:animEffect>
                                    <p:anim calcmode="lin" valueType="num">
                                      <p:cBhvr>
                                        <p:cTn id="29"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9" end="9"/>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4">
                                            <p:txEl>
                                              <p:pRg st="10" end="10"/>
                                            </p:txEl>
                                          </p:spTgt>
                                        </p:tgtEl>
                                        <p:attrNameLst>
                                          <p:attrName>style.visibility</p:attrName>
                                        </p:attrNameLst>
                                      </p:cBhvr>
                                      <p:to>
                                        <p:strVal val="visible"/>
                                      </p:to>
                                    </p:set>
                                    <p:animEffect transition="in" filter="fade">
                                      <p:cBhvr>
                                        <p:cTn id="33" dur="1000"/>
                                        <p:tgtEl>
                                          <p:spTgt spid="4">
                                            <p:txEl>
                                              <p:pRg st="10" end="10"/>
                                            </p:txEl>
                                          </p:spTgt>
                                        </p:tgtEl>
                                      </p:cBhvr>
                                    </p:animEffect>
                                    <p:anim calcmode="lin" valueType="num">
                                      <p:cBhvr>
                                        <p:cTn id="34"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4">
                                            <p:txEl>
                                              <p:pRg st="6" end="6"/>
                                            </p:txEl>
                                          </p:spTgt>
                                        </p:tgtEl>
                                        <p:attrNameLst>
                                          <p:attrName>style.visibility</p:attrName>
                                        </p:attrNameLst>
                                      </p:cBhvr>
                                      <p:to>
                                        <p:strVal val="visible"/>
                                      </p:to>
                                    </p:set>
                                    <p:animEffect transition="in" filter="fade">
                                      <p:cBhvr>
                                        <p:cTn id="38" dur="1000"/>
                                        <p:tgtEl>
                                          <p:spTgt spid="4">
                                            <p:txEl>
                                              <p:pRg st="6" end="6"/>
                                            </p:txEl>
                                          </p:spTgt>
                                        </p:tgtEl>
                                      </p:cBhvr>
                                    </p:animEffect>
                                    <p:anim calcmode="lin" valueType="num">
                                      <p:cBhvr>
                                        <p:cTn id="3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Effect transition="in" filter="fade">
                                      <p:cBhvr>
                                        <p:cTn id="43" dur="1000"/>
                                        <p:tgtEl>
                                          <p:spTgt spid="4">
                                            <p:txEl>
                                              <p:pRg st="7" end="7"/>
                                            </p:txEl>
                                          </p:spTgt>
                                        </p:tgtEl>
                                      </p:cBhvr>
                                    </p:animEffect>
                                    <p:anim calcmode="lin" valueType="num">
                                      <p:cBhvr>
                                        <p:cTn id="44"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7" end="7"/>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4">
                                            <p:txEl>
                                              <p:pRg st="11" end="11"/>
                                            </p:txEl>
                                          </p:spTgt>
                                        </p:tgtEl>
                                        <p:attrNameLst>
                                          <p:attrName>style.visibility</p:attrName>
                                        </p:attrNameLst>
                                      </p:cBhvr>
                                      <p:to>
                                        <p:strVal val="visible"/>
                                      </p:to>
                                    </p:set>
                                    <p:animEffect transition="in" filter="fade">
                                      <p:cBhvr>
                                        <p:cTn id="48" dur="1000"/>
                                        <p:tgtEl>
                                          <p:spTgt spid="4">
                                            <p:txEl>
                                              <p:pRg st="11" end="11"/>
                                            </p:txEl>
                                          </p:spTgt>
                                        </p:tgtEl>
                                      </p:cBhvr>
                                    </p:animEffect>
                                    <p:anim calcmode="lin" valueType="num">
                                      <p:cBhvr>
                                        <p:cTn id="49"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4">
                                            <p:txEl>
                                              <p:pRg st="12" end="12"/>
                                            </p:txEl>
                                          </p:spTgt>
                                        </p:tgtEl>
                                        <p:attrNameLst>
                                          <p:attrName>style.visibility</p:attrName>
                                        </p:attrNameLst>
                                      </p:cBhvr>
                                      <p:to>
                                        <p:strVal val="visible"/>
                                      </p:to>
                                    </p:set>
                                    <p:animEffect transition="in" filter="fade">
                                      <p:cBhvr>
                                        <p:cTn id="53" dur="1000"/>
                                        <p:tgtEl>
                                          <p:spTgt spid="4">
                                            <p:txEl>
                                              <p:pRg st="12" end="12"/>
                                            </p:txEl>
                                          </p:spTgt>
                                        </p:tgtEl>
                                      </p:cBhvr>
                                    </p:animEffect>
                                    <p:anim calcmode="lin" valueType="num">
                                      <p:cBhvr>
                                        <p:cTn id="54"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55" dur="1000" fill="hold"/>
                                        <p:tgtEl>
                                          <p:spTgt spid="4">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882063" y="1524001"/>
            <a:ext cx="1984375" cy="4876800"/>
            <a:chOff x="3949700" y="1524000"/>
            <a:chExt cx="1984375" cy="5029200"/>
          </a:xfrm>
        </p:grpSpPr>
        <p:sp>
          <p:nvSpPr>
            <p:cNvPr id="11" name="Rectangle 2"/>
            <p:cNvSpPr>
              <a:spLocks noChangeArrowheads="1"/>
            </p:cNvSpPr>
            <p:nvPr/>
          </p:nvSpPr>
          <p:spPr bwMode="auto">
            <a:xfrm>
              <a:off x="3965575" y="1524000"/>
              <a:ext cx="1676400" cy="5029200"/>
            </a:xfrm>
            <a:prstGeom prst="rect">
              <a:avLst/>
            </a:prstGeom>
            <a:solidFill>
              <a:srgbClr val="F6BF69"/>
            </a:solidFill>
            <a:ln w="9525">
              <a:noFill/>
              <a:miter lim="800000"/>
              <a:headEnd/>
              <a:tailEnd/>
            </a:ln>
            <a:effectLst/>
          </p:spPr>
          <p:txBody>
            <a:bodyPr wrap="none" anchor="ctr"/>
            <a:lstStyle/>
            <a:p>
              <a:endParaRPr lang="en-US" dirty="0"/>
            </a:p>
          </p:txBody>
        </p:sp>
        <p:sp>
          <p:nvSpPr>
            <p:cNvPr id="47" name="Rectangle 37"/>
            <p:cNvSpPr>
              <a:spLocks noChangeArrowheads="1"/>
            </p:cNvSpPr>
            <p:nvPr/>
          </p:nvSpPr>
          <p:spPr bwMode="auto">
            <a:xfrm>
              <a:off x="3949700" y="1574800"/>
              <a:ext cx="1758950" cy="641350"/>
            </a:xfrm>
            <a:prstGeom prst="rect">
              <a:avLst/>
            </a:prstGeom>
            <a:noFill/>
            <a:ln w="9525">
              <a:noFill/>
              <a:miter lim="800000"/>
              <a:headEnd/>
              <a:tailEnd/>
            </a:ln>
            <a:effectLst/>
          </p:spPr>
          <p:txBody>
            <a:bodyPr wrap="none" lIns="92075" tIns="46038" rIns="92075" bIns="46038">
              <a:spAutoFit/>
            </a:bodyPr>
            <a:lstStyle/>
            <a:p>
              <a:pPr algn="l"/>
              <a:r>
                <a:rPr lang="en-US" sz="1800" dirty="0"/>
                <a:t>CALL  FLOWS</a:t>
              </a:r>
            </a:p>
            <a:p>
              <a:pPr algn="l"/>
              <a:endParaRPr lang="en-US" sz="1800" dirty="0"/>
            </a:p>
          </p:txBody>
        </p:sp>
        <p:sp>
          <p:nvSpPr>
            <p:cNvPr id="51" name="Line 41"/>
            <p:cNvSpPr>
              <a:spLocks noChangeShapeType="1"/>
            </p:cNvSpPr>
            <p:nvPr/>
          </p:nvSpPr>
          <p:spPr bwMode="auto">
            <a:xfrm flipV="1">
              <a:off x="5207000" y="4775200"/>
              <a:ext cx="727075" cy="369888"/>
            </a:xfrm>
            <a:prstGeom prst="line">
              <a:avLst/>
            </a:prstGeom>
            <a:noFill/>
            <a:ln w="50800">
              <a:solidFill>
                <a:schemeClr val="tx1"/>
              </a:solidFill>
              <a:round/>
              <a:headEnd type="none" w="sm" len="sm"/>
              <a:tailEnd type="stealth" w="med" len="lg"/>
            </a:ln>
            <a:effectLst/>
          </p:spPr>
          <p:txBody>
            <a:bodyPr wrap="none" anchor="ctr"/>
            <a:lstStyle/>
            <a:p>
              <a:endParaRPr lang="en-US" dirty="0"/>
            </a:p>
          </p:txBody>
        </p:sp>
        <p:sp>
          <p:nvSpPr>
            <p:cNvPr id="53" name="Rectangle 43"/>
            <p:cNvSpPr>
              <a:spLocks noChangeArrowheads="1"/>
            </p:cNvSpPr>
            <p:nvPr/>
          </p:nvSpPr>
          <p:spPr bwMode="auto">
            <a:xfrm>
              <a:off x="4184650" y="4552950"/>
              <a:ext cx="1149350" cy="1109663"/>
            </a:xfrm>
            <a:prstGeom prst="rect">
              <a:avLst/>
            </a:prstGeom>
            <a:solidFill>
              <a:srgbClr val="FCFEB9"/>
            </a:solidFill>
            <a:ln w="9525">
              <a:noFill/>
              <a:miter lim="800000"/>
              <a:headEnd/>
              <a:tailEnd/>
            </a:ln>
            <a:effectLst>
              <a:outerShdw dist="107763" dir="2700000" algn="ctr" rotWithShape="0">
                <a:schemeClr val="bg2"/>
              </a:outerShdw>
            </a:effectLst>
          </p:spPr>
          <p:txBody>
            <a:bodyPr wrap="none" anchor="ctr"/>
            <a:lstStyle/>
            <a:p>
              <a:endParaRPr lang="en-US" dirty="0"/>
            </a:p>
          </p:txBody>
        </p:sp>
        <p:grpSp>
          <p:nvGrpSpPr>
            <p:cNvPr id="54" name="Group 49"/>
            <p:cNvGrpSpPr>
              <a:grpSpLocks/>
            </p:cNvGrpSpPr>
            <p:nvPr/>
          </p:nvGrpSpPr>
          <p:grpSpPr bwMode="auto">
            <a:xfrm>
              <a:off x="4257676" y="4629150"/>
              <a:ext cx="901700" cy="811213"/>
              <a:chOff x="2682" y="2916"/>
              <a:chExt cx="568" cy="511"/>
            </a:xfrm>
          </p:grpSpPr>
          <p:sp>
            <p:nvSpPr>
              <p:cNvPr id="55" name="Rectangle 44"/>
              <p:cNvSpPr>
                <a:spLocks noChangeArrowheads="1"/>
              </p:cNvSpPr>
              <p:nvPr/>
            </p:nvSpPr>
            <p:spPr bwMode="auto">
              <a:xfrm>
                <a:off x="2735" y="2916"/>
                <a:ext cx="515" cy="175"/>
              </a:xfrm>
              <a:prstGeom prst="rect">
                <a:avLst/>
              </a:prstGeom>
              <a:ln>
                <a:solidFill>
                  <a:schemeClr val="accent1"/>
                </a:solidFill>
                <a:headEnd/>
                <a:tailEnd/>
              </a:ln>
            </p:spPr>
            <p:style>
              <a:lnRef idx="0">
                <a:schemeClr val="accent1"/>
              </a:lnRef>
              <a:fillRef idx="3">
                <a:schemeClr val="accent1"/>
              </a:fillRef>
              <a:effectRef idx="3">
                <a:schemeClr val="accent1"/>
              </a:effectRef>
              <a:fontRef idx="minor">
                <a:schemeClr val="lt1"/>
              </a:fontRef>
            </p:style>
            <p:txBody>
              <a:bodyPr wrap="none" lIns="92075" tIns="46038" rIns="92075" bIns="46038">
                <a:spAutoFit/>
              </a:bodyPr>
              <a:lstStyle/>
              <a:p>
                <a:pPr algn="l"/>
                <a:r>
                  <a:rPr lang="en-US" sz="1200" dirty="0"/>
                  <a:t>VECTOR</a:t>
                </a:r>
              </a:p>
            </p:txBody>
          </p:sp>
          <p:sp>
            <p:nvSpPr>
              <p:cNvPr id="56" name="Line 45"/>
              <p:cNvSpPr>
                <a:spLocks noChangeShapeType="1"/>
              </p:cNvSpPr>
              <p:nvPr/>
            </p:nvSpPr>
            <p:spPr bwMode="auto">
              <a:xfrm>
                <a:off x="2682" y="3241"/>
                <a:ext cx="551" cy="0"/>
              </a:xfrm>
              <a:prstGeom prst="line">
                <a:avLst/>
              </a:prstGeom>
              <a:noFill/>
              <a:ln w="50800">
                <a:solidFill>
                  <a:schemeClr val="accent1"/>
                </a:solidFill>
                <a:round/>
                <a:headEnd type="none" w="sm" len="sm"/>
                <a:tailEnd type="none" w="sm" len="sm"/>
              </a:ln>
              <a:effectLst/>
            </p:spPr>
            <p:txBody>
              <a:bodyPr wrap="none" anchor="ctr"/>
              <a:lstStyle/>
              <a:p>
                <a:endParaRPr lang="en-US" dirty="0"/>
              </a:p>
            </p:txBody>
          </p:sp>
          <p:sp>
            <p:nvSpPr>
              <p:cNvPr id="57" name="Line 46"/>
              <p:cNvSpPr>
                <a:spLocks noChangeShapeType="1"/>
              </p:cNvSpPr>
              <p:nvPr/>
            </p:nvSpPr>
            <p:spPr bwMode="auto">
              <a:xfrm>
                <a:off x="2682" y="3334"/>
                <a:ext cx="413" cy="0"/>
              </a:xfrm>
              <a:prstGeom prst="line">
                <a:avLst/>
              </a:prstGeom>
              <a:noFill/>
              <a:ln w="50800">
                <a:solidFill>
                  <a:schemeClr val="accent1"/>
                </a:solidFill>
                <a:round/>
                <a:headEnd type="none" w="sm" len="sm"/>
                <a:tailEnd type="none" w="sm" len="sm"/>
              </a:ln>
              <a:effectLst/>
            </p:spPr>
            <p:txBody>
              <a:bodyPr wrap="none" anchor="ctr"/>
              <a:lstStyle/>
              <a:p>
                <a:endParaRPr lang="en-US" dirty="0"/>
              </a:p>
            </p:txBody>
          </p:sp>
          <p:sp>
            <p:nvSpPr>
              <p:cNvPr id="58" name="Line 47"/>
              <p:cNvSpPr>
                <a:spLocks noChangeShapeType="1"/>
              </p:cNvSpPr>
              <p:nvPr/>
            </p:nvSpPr>
            <p:spPr bwMode="auto">
              <a:xfrm>
                <a:off x="2682" y="3427"/>
                <a:ext cx="229" cy="0"/>
              </a:xfrm>
              <a:prstGeom prst="line">
                <a:avLst/>
              </a:prstGeom>
              <a:noFill/>
              <a:ln w="50800">
                <a:solidFill>
                  <a:schemeClr val="accent1"/>
                </a:solidFill>
                <a:round/>
                <a:headEnd type="none" w="sm" len="sm"/>
                <a:tailEnd type="none" w="sm" len="sm"/>
              </a:ln>
              <a:effectLst/>
            </p:spPr>
            <p:txBody>
              <a:bodyPr wrap="none" anchor="ctr"/>
              <a:lstStyle/>
              <a:p>
                <a:endParaRPr lang="en-US" dirty="0"/>
              </a:p>
            </p:txBody>
          </p:sp>
          <p:sp>
            <p:nvSpPr>
              <p:cNvPr id="59" name="Line 48"/>
              <p:cNvSpPr>
                <a:spLocks noChangeShapeType="1"/>
              </p:cNvSpPr>
              <p:nvPr/>
            </p:nvSpPr>
            <p:spPr bwMode="auto">
              <a:xfrm>
                <a:off x="2682" y="3148"/>
                <a:ext cx="276" cy="0"/>
              </a:xfrm>
              <a:prstGeom prst="line">
                <a:avLst/>
              </a:prstGeom>
              <a:noFill/>
              <a:ln w="50800">
                <a:solidFill>
                  <a:schemeClr val="accent1"/>
                </a:solidFill>
                <a:round/>
                <a:headEnd type="none" w="sm" len="sm"/>
                <a:tailEnd type="none" w="sm" len="sm"/>
              </a:ln>
              <a:effectLst/>
            </p:spPr>
            <p:txBody>
              <a:bodyPr wrap="none" anchor="ctr"/>
              <a:lstStyle/>
              <a:p>
                <a:endParaRPr lang="en-US" dirty="0"/>
              </a:p>
            </p:txBody>
          </p:sp>
        </p:grpSp>
        <p:sp>
          <p:nvSpPr>
            <p:cNvPr id="60" name="Rectangle 50"/>
            <p:cNvSpPr>
              <a:spLocks noChangeArrowheads="1"/>
            </p:cNvSpPr>
            <p:nvPr/>
          </p:nvSpPr>
          <p:spPr bwMode="auto">
            <a:xfrm>
              <a:off x="4184650" y="2779713"/>
              <a:ext cx="1147763" cy="1108075"/>
            </a:xfrm>
            <a:prstGeom prst="rect">
              <a:avLst/>
            </a:prstGeom>
            <a:solidFill>
              <a:srgbClr val="FCFEB9"/>
            </a:solidFill>
            <a:ln w="9525">
              <a:noFill/>
              <a:miter lim="800000"/>
              <a:headEnd/>
              <a:tailEnd/>
            </a:ln>
            <a:effectLst>
              <a:outerShdw dist="107763" dir="2700000" algn="ctr" rotWithShape="0">
                <a:schemeClr val="bg2"/>
              </a:outerShdw>
            </a:effectLst>
          </p:spPr>
          <p:txBody>
            <a:bodyPr wrap="none" anchor="ctr"/>
            <a:lstStyle/>
            <a:p>
              <a:endParaRPr lang="en-US" dirty="0"/>
            </a:p>
          </p:txBody>
        </p:sp>
        <p:grpSp>
          <p:nvGrpSpPr>
            <p:cNvPr id="69" name="Group 49"/>
            <p:cNvGrpSpPr>
              <a:grpSpLocks/>
            </p:cNvGrpSpPr>
            <p:nvPr/>
          </p:nvGrpSpPr>
          <p:grpSpPr bwMode="auto">
            <a:xfrm>
              <a:off x="4278315" y="2932110"/>
              <a:ext cx="909638" cy="800100"/>
              <a:chOff x="2682" y="2923"/>
              <a:chExt cx="573" cy="504"/>
            </a:xfrm>
          </p:grpSpPr>
          <p:sp>
            <p:nvSpPr>
              <p:cNvPr id="70" name="Rectangle 44"/>
              <p:cNvSpPr>
                <a:spLocks noChangeArrowheads="1"/>
              </p:cNvSpPr>
              <p:nvPr/>
            </p:nvSpPr>
            <p:spPr bwMode="auto">
              <a:xfrm>
                <a:off x="2704" y="2923"/>
                <a:ext cx="551" cy="175"/>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square" lIns="92075" tIns="46038" rIns="92075" bIns="46038">
                <a:spAutoFit/>
              </a:bodyPr>
              <a:lstStyle/>
              <a:p>
                <a:pPr algn="l"/>
                <a:r>
                  <a:rPr lang="en-US" sz="1200" dirty="0"/>
                  <a:t>VECTOR</a:t>
                </a:r>
              </a:p>
            </p:txBody>
          </p:sp>
          <p:sp>
            <p:nvSpPr>
              <p:cNvPr id="71" name="Line 45"/>
              <p:cNvSpPr>
                <a:spLocks noChangeShapeType="1"/>
              </p:cNvSpPr>
              <p:nvPr/>
            </p:nvSpPr>
            <p:spPr bwMode="auto">
              <a:xfrm>
                <a:off x="2682" y="3241"/>
                <a:ext cx="551" cy="0"/>
              </a:xfrm>
              <a:prstGeom prst="line">
                <a:avLst/>
              </a:prstGeom>
              <a:noFill/>
              <a:ln w="50800">
                <a:solidFill>
                  <a:schemeClr val="accent1"/>
                </a:solidFill>
                <a:round/>
                <a:headEnd type="none" w="sm" len="sm"/>
                <a:tailEnd type="none" w="sm" len="sm"/>
              </a:ln>
              <a:effectLst/>
            </p:spPr>
            <p:txBody>
              <a:bodyPr wrap="none" anchor="ctr"/>
              <a:lstStyle/>
              <a:p>
                <a:endParaRPr lang="en-US" dirty="0"/>
              </a:p>
            </p:txBody>
          </p:sp>
          <p:sp>
            <p:nvSpPr>
              <p:cNvPr id="72" name="Line 46"/>
              <p:cNvSpPr>
                <a:spLocks noChangeShapeType="1"/>
              </p:cNvSpPr>
              <p:nvPr/>
            </p:nvSpPr>
            <p:spPr bwMode="auto">
              <a:xfrm>
                <a:off x="2682" y="3334"/>
                <a:ext cx="413" cy="0"/>
              </a:xfrm>
              <a:prstGeom prst="line">
                <a:avLst/>
              </a:prstGeom>
              <a:noFill/>
              <a:ln w="50800">
                <a:solidFill>
                  <a:schemeClr val="accent1"/>
                </a:solidFill>
                <a:round/>
                <a:headEnd type="none" w="sm" len="sm"/>
                <a:tailEnd type="none" w="sm" len="sm"/>
              </a:ln>
              <a:effectLst/>
            </p:spPr>
            <p:txBody>
              <a:bodyPr wrap="none" anchor="ctr"/>
              <a:lstStyle/>
              <a:p>
                <a:endParaRPr lang="en-US" dirty="0"/>
              </a:p>
            </p:txBody>
          </p:sp>
          <p:sp>
            <p:nvSpPr>
              <p:cNvPr id="73" name="Line 47"/>
              <p:cNvSpPr>
                <a:spLocks noChangeShapeType="1"/>
              </p:cNvSpPr>
              <p:nvPr/>
            </p:nvSpPr>
            <p:spPr bwMode="auto">
              <a:xfrm>
                <a:off x="2682" y="3427"/>
                <a:ext cx="229" cy="0"/>
              </a:xfrm>
              <a:prstGeom prst="line">
                <a:avLst/>
              </a:prstGeom>
              <a:noFill/>
              <a:ln w="50800">
                <a:solidFill>
                  <a:schemeClr val="accent1"/>
                </a:solidFill>
                <a:round/>
                <a:headEnd type="none" w="sm" len="sm"/>
                <a:tailEnd type="none" w="sm" len="sm"/>
              </a:ln>
              <a:effectLst/>
            </p:spPr>
            <p:txBody>
              <a:bodyPr wrap="none" anchor="ctr"/>
              <a:lstStyle/>
              <a:p>
                <a:endParaRPr lang="en-US" dirty="0"/>
              </a:p>
            </p:txBody>
          </p:sp>
          <p:sp>
            <p:nvSpPr>
              <p:cNvPr id="74" name="Line 48"/>
              <p:cNvSpPr>
                <a:spLocks noChangeShapeType="1"/>
              </p:cNvSpPr>
              <p:nvPr/>
            </p:nvSpPr>
            <p:spPr bwMode="auto">
              <a:xfrm>
                <a:off x="2682" y="3148"/>
                <a:ext cx="276" cy="0"/>
              </a:xfrm>
              <a:prstGeom prst="line">
                <a:avLst/>
              </a:prstGeom>
              <a:noFill/>
              <a:ln w="50800">
                <a:solidFill>
                  <a:schemeClr val="accent1"/>
                </a:solidFill>
                <a:round/>
                <a:headEnd type="none" w="sm" len="sm"/>
                <a:tailEnd type="none" w="sm" len="sm"/>
              </a:ln>
              <a:effectLst/>
            </p:spPr>
            <p:txBody>
              <a:bodyPr wrap="none" anchor="ctr"/>
              <a:lstStyle/>
              <a:p>
                <a:endParaRPr lang="en-US" dirty="0"/>
              </a:p>
            </p:txBody>
          </p:sp>
        </p:grpSp>
        <p:sp>
          <p:nvSpPr>
            <p:cNvPr id="50" name="Line 40"/>
            <p:cNvSpPr>
              <a:spLocks noChangeShapeType="1"/>
            </p:cNvSpPr>
            <p:nvPr/>
          </p:nvSpPr>
          <p:spPr bwMode="auto">
            <a:xfrm>
              <a:off x="5198565" y="3363910"/>
              <a:ext cx="727075" cy="220663"/>
            </a:xfrm>
            <a:prstGeom prst="line">
              <a:avLst/>
            </a:prstGeom>
            <a:noFill/>
            <a:ln w="50800">
              <a:solidFill>
                <a:schemeClr val="tx1"/>
              </a:solidFill>
              <a:round/>
              <a:headEnd type="none" w="sm" len="sm"/>
              <a:tailEnd type="stealth" w="med" len="lg"/>
            </a:ln>
            <a:effectLst/>
          </p:spPr>
          <p:txBody>
            <a:bodyPr wrap="none" anchor="ctr"/>
            <a:lstStyle/>
            <a:p>
              <a:endParaRPr lang="en-US" dirty="0"/>
            </a:p>
          </p:txBody>
        </p:sp>
      </p:grpSp>
      <p:sp>
        <p:nvSpPr>
          <p:cNvPr id="10" name="TextBox 9"/>
          <p:cNvSpPr txBox="1"/>
          <p:nvPr/>
        </p:nvSpPr>
        <p:spPr>
          <a:xfrm>
            <a:off x="3391027" y="381001"/>
            <a:ext cx="4933951" cy="707886"/>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4000" u="sng" dirty="0">
                <a:solidFill>
                  <a:schemeClr val="accent2">
                    <a:lumMod val="50000"/>
                  </a:schemeClr>
                </a:solidFill>
              </a:rPr>
              <a:t>Typical call flow</a:t>
            </a:r>
          </a:p>
        </p:txBody>
      </p:sp>
      <p:grpSp>
        <p:nvGrpSpPr>
          <p:cNvPr id="3" name="Group 2"/>
          <p:cNvGrpSpPr/>
          <p:nvPr/>
        </p:nvGrpSpPr>
        <p:grpSpPr>
          <a:xfrm>
            <a:off x="2054225" y="1524000"/>
            <a:ext cx="1911350" cy="4876800"/>
            <a:chOff x="2054225" y="1524000"/>
            <a:chExt cx="1911350" cy="4876800"/>
          </a:xfrm>
        </p:grpSpPr>
        <p:sp>
          <p:nvSpPr>
            <p:cNvPr id="15" name="Rectangle 7"/>
            <p:cNvSpPr>
              <a:spLocks noChangeArrowheads="1"/>
            </p:cNvSpPr>
            <p:nvPr/>
          </p:nvSpPr>
          <p:spPr bwMode="auto">
            <a:xfrm>
              <a:off x="2070100" y="1524000"/>
              <a:ext cx="1895475" cy="4876800"/>
            </a:xfrm>
            <a:prstGeom prst="rect">
              <a:avLst/>
            </a:prstGeom>
            <a:solidFill>
              <a:srgbClr val="EAEC5E"/>
            </a:solidFill>
            <a:ln w="9525">
              <a:noFill/>
              <a:miter lim="800000"/>
              <a:headEnd/>
              <a:tailEnd/>
            </a:ln>
            <a:effectLst/>
          </p:spPr>
          <p:txBody>
            <a:bodyPr wrap="none" anchor="ctr"/>
            <a:lstStyle/>
            <a:p>
              <a:endParaRPr lang="en-US" dirty="0"/>
            </a:p>
          </p:txBody>
        </p:sp>
        <p:sp>
          <p:nvSpPr>
            <p:cNvPr id="20" name="Rectangle 10"/>
            <p:cNvSpPr>
              <a:spLocks noChangeArrowheads="1"/>
            </p:cNvSpPr>
            <p:nvPr/>
          </p:nvSpPr>
          <p:spPr bwMode="auto">
            <a:xfrm>
              <a:off x="2216150" y="2706688"/>
              <a:ext cx="1604963" cy="442912"/>
            </a:xfrm>
            <a:prstGeom prst="rect">
              <a:avLst/>
            </a:prstGeom>
            <a:solidFill>
              <a:srgbClr val="618FFD"/>
            </a:solidFill>
            <a:ln w="9525">
              <a:noFill/>
              <a:miter lim="800000"/>
              <a:headEnd/>
              <a:tailEnd/>
            </a:ln>
            <a:effectLst>
              <a:outerShdw dist="107763" dir="2700000" algn="ctr" rotWithShape="0">
                <a:schemeClr val="bg2"/>
              </a:outerShdw>
            </a:effectLst>
          </p:spPr>
          <p:txBody>
            <a:bodyPr wrap="none" anchor="ctr"/>
            <a:lstStyle/>
            <a:p>
              <a:endParaRPr lang="en-US" dirty="0"/>
            </a:p>
          </p:txBody>
        </p:sp>
        <p:sp>
          <p:nvSpPr>
            <p:cNvPr id="21" name="Rectangle 11"/>
            <p:cNvSpPr>
              <a:spLocks noChangeArrowheads="1"/>
            </p:cNvSpPr>
            <p:nvPr/>
          </p:nvSpPr>
          <p:spPr bwMode="auto">
            <a:xfrm>
              <a:off x="2216150" y="3444875"/>
              <a:ext cx="1604963" cy="442913"/>
            </a:xfrm>
            <a:prstGeom prst="rect">
              <a:avLst/>
            </a:prstGeom>
            <a:solidFill>
              <a:srgbClr val="618FFD"/>
            </a:solidFill>
            <a:ln w="9525">
              <a:noFill/>
              <a:miter lim="800000"/>
              <a:headEnd/>
              <a:tailEnd/>
            </a:ln>
            <a:effectLst>
              <a:outerShdw dist="107763" dir="2700000" algn="ctr" rotWithShape="0">
                <a:schemeClr val="bg2"/>
              </a:outerShdw>
            </a:effectLst>
          </p:spPr>
          <p:txBody>
            <a:bodyPr wrap="none" anchor="ctr"/>
            <a:lstStyle/>
            <a:p>
              <a:endParaRPr lang="en-US" dirty="0"/>
            </a:p>
          </p:txBody>
        </p:sp>
        <p:sp>
          <p:nvSpPr>
            <p:cNvPr id="22" name="Rectangle 12"/>
            <p:cNvSpPr>
              <a:spLocks noChangeArrowheads="1"/>
            </p:cNvSpPr>
            <p:nvPr/>
          </p:nvSpPr>
          <p:spPr bwMode="auto">
            <a:xfrm>
              <a:off x="2216150" y="4184650"/>
              <a:ext cx="1604963" cy="442913"/>
            </a:xfrm>
            <a:prstGeom prst="rect">
              <a:avLst/>
            </a:prstGeom>
            <a:solidFill>
              <a:srgbClr val="618FFD"/>
            </a:solidFill>
            <a:ln w="9525">
              <a:noFill/>
              <a:miter lim="800000"/>
              <a:headEnd/>
              <a:tailEnd/>
            </a:ln>
            <a:effectLst>
              <a:outerShdw dist="107763" dir="2700000" algn="ctr" rotWithShape="0">
                <a:schemeClr val="bg2"/>
              </a:outerShdw>
            </a:effectLst>
          </p:spPr>
          <p:txBody>
            <a:bodyPr wrap="none" anchor="ctr"/>
            <a:lstStyle/>
            <a:p>
              <a:endParaRPr lang="en-US" dirty="0"/>
            </a:p>
          </p:txBody>
        </p:sp>
        <p:sp>
          <p:nvSpPr>
            <p:cNvPr id="23" name="Rectangle 13"/>
            <p:cNvSpPr>
              <a:spLocks noChangeArrowheads="1"/>
            </p:cNvSpPr>
            <p:nvPr/>
          </p:nvSpPr>
          <p:spPr bwMode="auto">
            <a:xfrm>
              <a:off x="2216150" y="4922838"/>
              <a:ext cx="1604963" cy="442912"/>
            </a:xfrm>
            <a:prstGeom prst="rect">
              <a:avLst/>
            </a:prstGeom>
            <a:solidFill>
              <a:srgbClr val="618FFD"/>
            </a:solidFill>
            <a:ln w="9525">
              <a:noFill/>
              <a:miter lim="800000"/>
              <a:headEnd/>
              <a:tailEnd/>
            </a:ln>
            <a:effectLst>
              <a:outerShdw dist="107763" dir="2700000" algn="ctr" rotWithShape="0">
                <a:schemeClr val="bg2"/>
              </a:outerShdw>
            </a:effectLst>
          </p:spPr>
          <p:txBody>
            <a:bodyPr wrap="none" anchor="ctr"/>
            <a:lstStyle/>
            <a:p>
              <a:endParaRPr lang="en-US" dirty="0"/>
            </a:p>
          </p:txBody>
        </p:sp>
        <p:sp>
          <p:nvSpPr>
            <p:cNvPr id="24" name="Rectangle 14"/>
            <p:cNvSpPr>
              <a:spLocks noChangeArrowheads="1"/>
            </p:cNvSpPr>
            <p:nvPr/>
          </p:nvSpPr>
          <p:spPr bwMode="auto">
            <a:xfrm>
              <a:off x="2216150" y="5662613"/>
              <a:ext cx="1604963" cy="442912"/>
            </a:xfrm>
            <a:prstGeom prst="rect">
              <a:avLst/>
            </a:prstGeom>
            <a:solidFill>
              <a:srgbClr val="618FFD"/>
            </a:solidFill>
            <a:ln w="9525">
              <a:noFill/>
              <a:miter lim="800000"/>
              <a:headEnd/>
              <a:tailEnd/>
            </a:ln>
            <a:effectLst>
              <a:outerShdw dist="107763" dir="2700000" algn="ctr" rotWithShape="0">
                <a:schemeClr val="bg2"/>
              </a:outerShdw>
            </a:effectLst>
          </p:spPr>
          <p:txBody>
            <a:bodyPr wrap="none" anchor="ctr"/>
            <a:lstStyle/>
            <a:p>
              <a:endParaRPr lang="en-US" dirty="0"/>
            </a:p>
          </p:txBody>
        </p:sp>
        <p:sp>
          <p:nvSpPr>
            <p:cNvPr id="33" name="Rectangle 21"/>
            <p:cNvSpPr>
              <a:spLocks noChangeArrowheads="1"/>
            </p:cNvSpPr>
            <p:nvPr/>
          </p:nvSpPr>
          <p:spPr bwMode="auto">
            <a:xfrm>
              <a:off x="2273300" y="2757488"/>
              <a:ext cx="908050" cy="366712"/>
            </a:xfrm>
            <a:prstGeom prst="rect">
              <a:avLst/>
            </a:prstGeom>
            <a:noFill/>
            <a:ln w="9525">
              <a:noFill/>
              <a:miter lim="800000"/>
              <a:headEnd/>
              <a:tailEnd/>
            </a:ln>
            <a:effectLst/>
          </p:spPr>
          <p:txBody>
            <a:bodyPr wrap="none" lIns="92075" tIns="46038" rIns="92075" bIns="46038">
              <a:spAutoFit/>
            </a:bodyPr>
            <a:lstStyle/>
            <a:p>
              <a:pPr algn="l"/>
              <a:r>
                <a:rPr lang="en-US" sz="1800" dirty="0"/>
                <a:t>VDN  1</a:t>
              </a:r>
            </a:p>
          </p:txBody>
        </p:sp>
        <p:sp>
          <p:nvSpPr>
            <p:cNvPr id="34" name="Rectangle 22"/>
            <p:cNvSpPr>
              <a:spLocks noChangeArrowheads="1"/>
            </p:cNvSpPr>
            <p:nvPr/>
          </p:nvSpPr>
          <p:spPr bwMode="auto">
            <a:xfrm>
              <a:off x="2273300" y="3495675"/>
              <a:ext cx="908050" cy="366713"/>
            </a:xfrm>
            <a:prstGeom prst="rect">
              <a:avLst/>
            </a:prstGeom>
            <a:noFill/>
            <a:ln w="9525">
              <a:noFill/>
              <a:miter lim="800000"/>
              <a:headEnd/>
              <a:tailEnd/>
            </a:ln>
            <a:effectLst/>
          </p:spPr>
          <p:txBody>
            <a:bodyPr wrap="none" lIns="92075" tIns="46038" rIns="92075" bIns="46038">
              <a:spAutoFit/>
            </a:bodyPr>
            <a:lstStyle/>
            <a:p>
              <a:pPr algn="l"/>
              <a:r>
                <a:rPr lang="en-US" sz="1800" dirty="0"/>
                <a:t>VDN  2</a:t>
              </a:r>
            </a:p>
          </p:txBody>
        </p:sp>
        <p:sp>
          <p:nvSpPr>
            <p:cNvPr id="35" name="Rectangle 23"/>
            <p:cNvSpPr>
              <a:spLocks noChangeArrowheads="1"/>
            </p:cNvSpPr>
            <p:nvPr/>
          </p:nvSpPr>
          <p:spPr bwMode="auto">
            <a:xfrm>
              <a:off x="2201863" y="4235450"/>
              <a:ext cx="965200" cy="366713"/>
            </a:xfrm>
            <a:prstGeom prst="rect">
              <a:avLst/>
            </a:prstGeom>
            <a:noFill/>
            <a:ln w="9525">
              <a:noFill/>
              <a:miter lim="800000"/>
              <a:headEnd/>
              <a:tailEnd/>
            </a:ln>
            <a:effectLst/>
          </p:spPr>
          <p:txBody>
            <a:bodyPr wrap="none" lIns="92075" tIns="46038" rIns="92075" bIns="46038">
              <a:spAutoFit/>
            </a:bodyPr>
            <a:lstStyle/>
            <a:p>
              <a:pPr algn="l"/>
              <a:r>
                <a:rPr lang="en-US" sz="1800" dirty="0"/>
                <a:t> VDN  3</a:t>
              </a:r>
            </a:p>
          </p:txBody>
        </p:sp>
        <p:sp>
          <p:nvSpPr>
            <p:cNvPr id="36" name="Rectangle 24"/>
            <p:cNvSpPr>
              <a:spLocks noChangeArrowheads="1"/>
            </p:cNvSpPr>
            <p:nvPr/>
          </p:nvSpPr>
          <p:spPr bwMode="auto">
            <a:xfrm>
              <a:off x="2273300" y="4973638"/>
              <a:ext cx="908050" cy="366712"/>
            </a:xfrm>
            <a:prstGeom prst="rect">
              <a:avLst/>
            </a:prstGeom>
            <a:noFill/>
            <a:ln w="9525">
              <a:noFill/>
              <a:miter lim="800000"/>
              <a:headEnd/>
              <a:tailEnd/>
            </a:ln>
            <a:effectLst/>
          </p:spPr>
          <p:txBody>
            <a:bodyPr wrap="none" lIns="92075" tIns="46038" rIns="92075" bIns="46038">
              <a:spAutoFit/>
            </a:bodyPr>
            <a:lstStyle/>
            <a:p>
              <a:pPr algn="l"/>
              <a:r>
                <a:rPr lang="en-US" sz="1800" dirty="0"/>
                <a:t>VDN  4</a:t>
              </a:r>
            </a:p>
          </p:txBody>
        </p:sp>
        <p:sp>
          <p:nvSpPr>
            <p:cNvPr id="37" name="Rectangle 25"/>
            <p:cNvSpPr>
              <a:spLocks noChangeArrowheads="1"/>
            </p:cNvSpPr>
            <p:nvPr/>
          </p:nvSpPr>
          <p:spPr bwMode="auto">
            <a:xfrm>
              <a:off x="2273300" y="5713413"/>
              <a:ext cx="908050" cy="366712"/>
            </a:xfrm>
            <a:prstGeom prst="rect">
              <a:avLst/>
            </a:prstGeom>
            <a:solidFill>
              <a:srgbClr val="618FFD"/>
            </a:solidFill>
            <a:ln w="9525">
              <a:noFill/>
              <a:miter lim="800000"/>
              <a:headEnd/>
              <a:tailEnd/>
            </a:ln>
            <a:effectLst/>
          </p:spPr>
          <p:txBody>
            <a:bodyPr wrap="none" lIns="92075" tIns="46038" rIns="92075" bIns="46038">
              <a:spAutoFit/>
            </a:bodyPr>
            <a:lstStyle/>
            <a:p>
              <a:pPr algn="l"/>
              <a:r>
                <a:rPr lang="en-US" sz="1800" dirty="0"/>
                <a:t>VDN  5</a:t>
              </a:r>
            </a:p>
          </p:txBody>
        </p:sp>
        <p:sp>
          <p:nvSpPr>
            <p:cNvPr id="52" name="Rectangle 42"/>
            <p:cNvSpPr>
              <a:spLocks noChangeArrowheads="1"/>
            </p:cNvSpPr>
            <p:nvPr/>
          </p:nvSpPr>
          <p:spPr bwMode="auto">
            <a:xfrm>
              <a:off x="2054225" y="1574800"/>
              <a:ext cx="1856277" cy="369974"/>
            </a:xfrm>
            <a:prstGeom prst="rect">
              <a:avLst/>
            </a:prstGeom>
            <a:noFill/>
            <a:ln w="9525">
              <a:noFill/>
              <a:miter lim="800000"/>
              <a:headEnd/>
              <a:tailEnd/>
            </a:ln>
            <a:effectLst/>
          </p:spPr>
          <p:txBody>
            <a:bodyPr wrap="none" lIns="92075" tIns="46038" rIns="92075" bIns="46038">
              <a:spAutoFit/>
            </a:bodyPr>
            <a:lstStyle/>
            <a:p>
              <a:pPr algn="l"/>
              <a:r>
                <a:rPr lang="en-US" dirty="0"/>
                <a:t>Route to number</a:t>
              </a:r>
              <a:endParaRPr lang="en-US" sz="1800" dirty="0"/>
            </a:p>
          </p:txBody>
        </p:sp>
      </p:grpSp>
      <p:grpSp>
        <p:nvGrpSpPr>
          <p:cNvPr id="6" name="Group 5"/>
          <p:cNvGrpSpPr/>
          <p:nvPr/>
        </p:nvGrpSpPr>
        <p:grpSpPr>
          <a:xfrm>
            <a:off x="6991391" y="1524000"/>
            <a:ext cx="1890712" cy="4876800"/>
            <a:chOff x="7100888" y="1524000"/>
            <a:chExt cx="1890712" cy="4876800"/>
          </a:xfrm>
        </p:grpSpPr>
        <p:sp>
          <p:nvSpPr>
            <p:cNvPr id="12" name="AutoShape 4"/>
            <p:cNvSpPr>
              <a:spLocks noChangeArrowheads="1"/>
            </p:cNvSpPr>
            <p:nvPr/>
          </p:nvSpPr>
          <p:spPr bwMode="auto">
            <a:xfrm>
              <a:off x="7100888" y="1524000"/>
              <a:ext cx="1890712" cy="4876800"/>
            </a:xfrm>
            <a:prstGeom prst="homePlate">
              <a:avLst>
                <a:gd name="adj" fmla="val 33333"/>
              </a:avLst>
            </a:prstGeom>
            <a:solidFill>
              <a:srgbClr val="F57B49"/>
            </a:solidFill>
            <a:ln w="9525">
              <a:noFill/>
              <a:miter lim="800000"/>
              <a:headEnd/>
              <a:tailEnd/>
            </a:ln>
            <a:effectLst/>
          </p:spPr>
          <p:txBody>
            <a:bodyPr wrap="none" anchor="ctr"/>
            <a:lstStyle/>
            <a:p>
              <a:endParaRPr lang="en-US" dirty="0"/>
            </a:p>
          </p:txBody>
        </p:sp>
        <p:sp>
          <p:nvSpPr>
            <p:cNvPr id="49" name="Rectangle 39"/>
            <p:cNvSpPr>
              <a:spLocks noChangeArrowheads="1"/>
            </p:cNvSpPr>
            <p:nvPr/>
          </p:nvSpPr>
          <p:spPr bwMode="auto">
            <a:xfrm>
              <a:off x="7100888" y="1574800"/>
              <a:ext cx="1814512" cy="366713"/>
            </a:xfrm>
            <a:prstGeom prst="rect">
              <a:avLst/>
            </a:prstGeom>
            <a:noFill/>
            <a:ln w="9525">
              <a:noFill/>
              <a:miter lim="800000"/>
              <a:headEnd/>
              <a:tailEnd/>
            </a:ln>
            <a:effectLst/>
          </p:spPr>
          <p:txBody>
            <a:bodyPr lIns="92075" tIns="46038" rIns="92075" bIns="46038">
              <a:spAutoFit/>
            </a:bodyPr>
            <a:lstStyle/>
            <a:p>
              <a:pPr algn="l"/>
              <a:r>
                <a:rPr lang="en-US" sz="1800" dirty="0"/>
                <a:t>AGENTS</a:t>
              </a:r>
            </a:p>
          </p:txBody>
        </p:sp>
        <p:grpSp>
          <p:nvGrpSpPr>
            <p:cNvPr id="64" name="Group 64"/>
            <p:cNvGrpSpPr>
              <a:grpSpLocks/>
            </p:cNvGrpSpPr>
            <p:nvPr/>
          </p:nvGrpSpPr>
          <p:grpSpPr bwMode="auto">
            <a:xfrm>
              <a:off x="7262813" y="3348038"/>
              <a:ext cx="1423987" cy="1368425"/>
              <a:chOff x="4575" y="2109"/>
              <a:chExt cx="897" cy="862"/>
            </a:xfrm>
          </p:grpSpPr>
          <p:grpSp>
            <p:nvGrpSpPr>
              <p:cNvPr id="65" name="Group 62"/>
              <p:cNvGrpSpPr>
                <a:grpSpLocks/>
              </p:cNvGrpSpPr>
              <p:nvPr/>
            </p:nvGrpSpPr>
            <p:grpSpPr bwMode="auto">
              <a:xfrm>
                <a:off x="4575" y="2109"/>
                <a:ext cx="753" cy="766"/>
                <a:chOff x="4575" y="2109"/>
                <a:chExt cx="753" cy="766"/>
              </a:xfrm>
            </p:grpSpPr>
            <p:graphicFrame>
              <p:nvGraphicFramePr>
                <p:cNvPr id="67" name="Object 60"/>
                <p:cNvGraphicFramePr>
                  <a:graphicFrameLocks/>
                </p:cNvGraphicFramePr>
                <p:nvPr/>
              </p:nvGraphicFramePr>
              <p:xfrm>
                <a:off x="4575" y="2109"/>
                <a:ext cx="657" cy="670"/>
              </p:xfrm>
              <a:graphic>
                <a:graphicData uri="http://schemas.openxmlformats.org/presentationml/2006/ole">
                  <mc:AlternateContent xmlns:mc="http://schemas.openxmlformats.org/markup-compatibility/2006">
                    <mc:Choice xmlns:v="urn:schemas-microsoft-com:vml" Requires="v">
                      <p:oleObj spid="_x0000_s1182" name="Clip" r:id="rId3" imgW="4716463" imgH="4808538" progId="">
                        <p:embed/>
                      </p:oleObj>
                    </mc:Choice>
                    <mc:Fallback>
                      <p:oleObj name="Clip" r:id="rId3" imgW="4716463" imgH="4808538" progId="">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5" y="2109"/>
                              <a:ext cx="657" cy="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8" name="Object 61"/>
                <p:cNvGraphicFramePr>
                  <a:graphicFrameLocks/>
                </p:cNvGraphicFramePr>
                <p:nvPr/>
              </p:nvGraphicFramePr>
              <p:xfrm>
                <a:off x="4671" y="2205"/>
                <a:ext cx="657" cy="670"/>
              </p:xfrm>
              <a:graphic>
                <a:graphicData uri="http://schemas.openxmlformats.org/presentationml/2006/ole">
                  <mc:AlternateContent xmlns:mc="http://schemas.openxmlformats.org/markup-compatibility/2006">
                    <mc:Choice xmlns:v="urn:schemas-microsoft-com:vml" Requires="v">
                      <p:oleObj spid="_x0000_s1183" name="Clip" r:id="rId5" imgW="4716463" imgH="4808538" progId="">
                        <p:embed/>
                      </p:oleObj>
                    </mc:Choice>
                    <mc:Fallback>
                      <p:oleObj name="Clip" r:id="rId5" imgW="4716463" imgH="4808538" progId="">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1" y="2205"/>
                              <a:ext cx="657" cy="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66" name="Object 63"/>
              <p:cNvGraphicFramePr>
                <a:graphicFrameLocks/>
              </p:cNvGraphicFramePr>
              <p:nvPr/>
            </p:nvGraphicFramePr>
            <p:xfrm>
              <a:off x="4815" y="2301"/>
              <a:ext cx="657" cy="670"/>
            </p:xfrm>
            <a:graphic>
              <a:graphicData uri="http://schemas.openxmlformats.org/presentationml/2006/ole">
                <mc:AlternateContent xmlns:mc="http://schemas.openxmlformats.org/markup-compatibility/2006">
                  <mc:Choice xmlns:v="urn:schemas-microsoft-com:vml" Requires="v">
                    <p:oleObj spid="_x0000_s1184" name="Clip" r:id="rId6" imgW="4716463" imgH="4808538" progId="">
                      <p:embed/>
                    </p:oleObj>
                  </mc:Choice>
                  <mc:Fallback>
                    <p:oleObj name="Clip" r:id="rId6" imgW="4716463" imgH="4808538" progId="">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5" y="2301"/>
                            <a:ext cx="657" cy="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pic>
        <p:nvPicPr>
          <p:cNvPr id="1029" name="Picture 2" descr="cts_rgb_logo_KS"/>
          <p:cNvPicPr>
            <a:picLocks noChangeAspect="1" noChangeArrowheads="1"/>
          </p:cNvPicPr>
          <p:nvPr/>
        </p:nvPicPr>
        <p:blipFill>
          <a:blip r:embed="rId7" cstate="print"/>
          <a:srcRect/>
          <a:stretch>
            <a:fillRect/>
          </a:stretch>
        </p:blipFill>
        <p:spPr bwMode="auto">
          <a:xfrm>
            <a:off x="287243" y="381001"/>
            <a:ext cx="2151157" cy="946430"/>
          </a:xfrm>
          <a:prstGeom prst="rect">
            <a:avLst/>
          </a:prstGeom>
          <a:noFill/>
          <a:ln w="9525">
            <a:noFill/>
            <a:miter lim="800000"/>
            <a:headEnd/>
            <a:tailEnd/>
          </a:ln>
        </p:spPr>
      </p:pic>
      <p:grpSp>
        <p:nvGrpSpPr>
          <p:cNvPr id="2" name="Group 1"/>
          <p:cNvGrpSpPr/>
          <p:nvPr/>
        </p:nvGrpSpPr>
        <p:grpSpPr>
          <a:xfrm>
            <a:off x="304800" y="1524000"/>
            <a:ext cx="1765300" cy="4876800"/>
            <a:chOff x="304800" y="1524000"/>
            <a:chExt cx="1765300" cy="4876800"/>
          </a:xfrm>
        </p:grpSpPr>
        <p:sp>
          <p:nvSpPr>
            <p:cNvPr id="16" name="Rectangle 8"/>
            <p:cNvSpPr>
              <a:spLocks noChangeArrowheads="1"/>
            </p:cNvSpPr>
            <p:nvPr/>
          </p:nvSpPr>
          <p:spPr bwMode="auto">
            <a:xfrm>
              <a:off x="320675" y="1524000"/>
              <a:ext cx="1749425" cy="4876800"/>
            </a:xfrm>
            <a:prstGeom prst="rect">
              <a:avLst/>
            </a:prstGeom>
            <a:solidFill>
              <a:srgbClr val="FCFEB9"/>
            </a:solidFill>
            <a:ln w="9525">
              <a:noFill/>
              <a:miter lim="800000"/>
              <a:headEnd/>
              <a:tailEnd/>
            </a:ln>
            <a:effectLst/>
          </p:spPr>
          <p:txBody>
            <a:bodyPr wrap="none" anchor="ctr"/>
            <a:lstStyle/>
            <a:p>
              <a:endParaRPr lang="en-US" dirty="0"/>
            </a:p>
          </p:txBody>
        </p:sp>
        <p:sp>
          <p:nvSpPr>
            <p:cNvPr id="25" name="Line 15"/>
            <p:cNvSpPr>
              <a:spLocks noChangeShapeType="1"/>
            </p:cNvSpPr>
            <p:nvPr/>
          </p:nvSpPr>
          <p:spPr bwMode="auto">
            <a:xfrm>
              <a:off x="393700" y="2927350"/>
              <a:ext cx="1676400" cy="0"/>
            </a:xfrm>
            <a:prstGeom prst="line">
              <a:avLst/>
            </a:prstGeom>
            <a:noFill/>
            <a:ln w="50800">
              <a:solidFill>
                <a:schemeClr val="accent1"/>
              </a:solidFill>
              <a:round/>
              <a:headEnd type="none" w="sm" len="sm"/>
              <a:tailEnd type="stealth" w="med" len="lg"/>
            </a:ln>
            <a:effectLst/>
          </p:spPr>
          <p:txBody>
            <a:bodyPr wrap="none" anchor="ctr"/>
            <a:lstStyle/>
            <a:p>
              <a:endParaRPr lang="en-US" dirty="0"/>
            </a:p>
          </p:txBody>
        </p:sp>
        <p:sp>
          <p:nvSpPr>
            <p:cNvPr id="29" name="Line 16"/>
            <p:cNvSpPr>
              <a:spLocks noChangeShapeType="1"/>
            </p:cNvSpPr>
            <p:nvPr/>
          </p:nvSpPr>
          <p:spPr bwMode="auto">
            <a:xfrm>
              <a:off x="393700" y="3667125"/>
              <a:ext cx="1676400" cy="0"/>
            </a:xfrm>
            <a:prstGeom prst="line">
              <a:avLst/>
            </a:prstGeom>
            <a:noFill/>
            <a:ln w="50800">
              <a:solidFill>
                <a:schemeClr val="accent1"/>
              </a:solidFill>
              <a:round/>
              <a:headEnd type="none" w="sm" len="sm"/>
              <a:tailEnd type="stealth" w="med" len="lg"/>
            </a:ln>
            <a:effectLst/>
          </p:spPr>
          <p:txBody>
            <a:bodyPr wrap="none" anchor="ctr"/>
            <a:lstStyle/>
            <a:p>
              <a:endParaRPr lang="en-US" dirty="0"/>
            </a:p>
          </p:txBody>
        </p:sp>
        <p:sp>
          <p:nvSpPr>
            <p:cNvPr id="30" name="Line 17"/>
            <p:cNvSpPr>
              <a:spLocks noChangeShapeType="1"/>
            </p:cNvSpPr>
            <p:nvPr/>
          </p:nvSpPr>
          <p:spPr bwMode="auto">
            <a:xfrm>
              <a:off x="393700" y="4405313"/>
              <a:ext cx="1676400" cy="0"/>
            </a:xfrm>
            <a:prstGeom prst="line">
              <a:avLst/>
            </a:prstGeom>
            <a:noFill/>
            <a:ln w="50800">
              <a:solidFill>
                <a:schemeClr val="accent1"/>
              </a:solidFill>
              <a:round/>
              <a:headEnd type="none" w="sm" len="sm"/>
              <a:tailEnd type="stealth" w="med" len="lg"/>
            </a:ln>
            <a:effectLst/>
          </p:spPr>
          <p:txBody>
            <a:bodyPr wrap="none" anchor="ctr"/>
            <a:lstStyle/>
            <a:p>
              <a:endParaRPr lang="en-US" dirty="0"/>
            </a:p>
          </p:txBody>
        </p:sp>
        <p:sp>
          <p:nvSpPr>
            <p:cNvPr id="31" name="Line 18"/>
            <p:cNvSpPr>
              <a:spLocks noChangeShapeType="1"/>
            </p:cNvSpPr>
            <p:nvPr/>
          </p:nvSpPr>
          <p:spPr bwMode="auto">
            <a:xfrm>
              <a:off x="393700" y="5145088"/>
              <a:ext cx="1676400" cy="0"/>
            </a:xfrm>
            <a:prstGeom prst="line">
              <a:avLst/>
            </a:prstGeom>
            <a:noFill/>
            <a:ln w="50800">
              <a:solidFill>
                <a:schemeClr val="accent1"/>
              </a:solidFill>
              <a:round/>
              <a:headEnd type="none" w="sm" len="sm"/>
              <a:tailEnd type="stealth" w="med" len="lg"/>
            </a:ln>
            <a:effectLst/>
          </p:spPr>
          <p:txBody>
            <a:bodyPr wrap="none" anchor="ctr"/>
            <a:lstStyle/>
            <a:p>
              <a:endParaRPr lang="en-US" dirty="0"/>
            </a:p>
          </p:txBody>
        </p:sp>
        <p:sp>
          <p:nvSpPr>
            <p:cNvPr id="38" name="Rectangle 26"/>
            <p:cNvSpPr>
              <a:spLocks noChangeArrowheads="1"/>
            </p:cNvSpPr>
            <p:nvPr/>
          </p:nvSpPr>
          <p:spPr bwMode="auto">
            <a:xfrm>
              <a:off x="599070" y="2548559"/>
              <a:ext cx="1054776" cy="277641"/>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lIns="92075" tIns="46038" rIns="92075" bIns="46038">
              <a:spAutoFit/>
            </a:bodyPr>
            <a:lstStyle/>
            <a:p>
              <a:pPr algn="l"/>
              <a:r>
                <a:rPr lang="en-US" sz="1200" dirty="0">
                  <a:solidFill>
                    <a:schemeClr val="bg1"/>
                  </a:solidFill>
                </a:rPr>
                <a:t>PUBLISHED #</a:t>
              </a:r>
            </a:p>
          </p:txBody>
        </p:sp>
        <p:sp>
          <p:nvSpPr>
            <p:cNvPr id="39" name="Rectangle 27"/>
            <p:cNvSpPr>
              <a:spLocks noChangeArrowheads="1"/>
            </p:cNvSpPr>
            <p:nvPr/>
          </p:nvSpPr>
          <p:spPr bwMode="auto">
            <a:xfrm>
              <a:off x="304800" y="3271838"/>
              <a:ext cx="1723229" cy="277641"/>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lIns="92075" tIns="46038" rIns="92075" bIns="46038">
              <a:spAutoFit/>
            </a:bodyPr>
            <a:lstStyle/>
            <a:p>
              <a:pPr algn="l"/>
              <a:r>
                <a:rPr lang="en-US" sz="1200" dirty="0"/>
                <a:t>OUTSIDE TOLL FREE</a:t>
              </a:r>
            </a:p>
          </p:txBody>
        </p:sp>
        <p:sp>
          <p:nvSpPr>
            <p:cNvPr id="40" name="Rectangle 28"/>
            <p:cNvSpPr>
              <a:spLocks noChangeArrowheads="1"/>
            </p:cNvSpPr>
            <p:nvPr/>
          </p:nvSpPr>
          <p:spPr bwMode="auto">
            <a:xfrm>
              <a:off x="621590" y="4045829"/>
              <a:ext cx="1131720" cy="277641"/>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lIns="92075" tIns="46038" rIns="92075" bIns="46038">
              <a:spAutoFit/>
            </a:bodyPr>
            <a:lstStyle/>
            <a:p>
              <a:pPr algn="l"/>
              <a:r>
                <a:rPr lang="en-US" sz="1200" dirty="0"/>
                <a:t>INTERNAL #</a:t>
              </a:r>
            </a:p>
          </p:txBody>
        </p:sp>
        <p:sp>
          <p:nvSpPr>
            <p:cNvPr id="41" name="Rectangle 29"/>
            <p:cNvSpPr>
              <a:spLocks noChangeArrowheads="1"/>
            </p:cNvSpPr>
            <p:nvPr/>
          </p:nvSpPr>
          <p:spPr bwMode="auto">
            <a:xfrm>
              <a:off x="304800" y="4749800"/>
              <a:ext cx="1765300" cy="308419"/>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square" lIns="92075" tIns="46038" rIns="92075" bIns="46038">
              <a:spAutoFit/>
            </a:bodyPr>
            <a:lstStyle/>
            <a:p>
              <a:pPr algn="l"/>
              <a:r>
                <a:rPr lang="en-US" sz="1400" dirty="0"/>
                <a:t>VECTOR PROMPT</a:t>
              </a:r>
            </a:p>
          </p:txBody>
        </p:sp>
        <p:sp>
          <p:nvSpPr>
            <p:cNvPr id="42" name="Rectangle 30"/>
            <p:cNvSpPr>
              <a:spLocks noChangeArrowheads="1"/>
            </p:cNvSpPr>
            <p:nvPr/>
          </p:nvSpPr>
          <p:spPr bwMode="auto">
            <a:xfrm>
              <a:off x="348057" y="5440363"/>
              <a:ext cx="1636713" cy="369974"/>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square" lIns="92075" tIns="46038" rIns="92075" bIns="46038">
              <a:spAutoFit/>
            </a:bodyPr>
            <a:lstStyle/>
            <a:p>
              <a:pPr algn="l"/>
              <a:r>
                <a:rPr lang="en-US" dirty="0"/>
                <a:t>DID Numbers</a:t>
              </a:r>
              <a:endParaRPr lang="en-US" sz="1800" dirty="0"/>
            </a:p>
          </p:txBody>
        </p:sp>
        <p:sp>
          <p:nvSpPr>
            <p:cNvPr id="46" name="Rectangle 36"/>
            <p:cNvSpPr>
              <a:spLocks noChangeArrowheads="1"/>
            </p:cNvSpPr>
            <p:nvPr/>
          </p:nvSpPr>
          <p:spPr bwMode="auto">
            <a:xfrm>
              <a:off x="596900" y="1574800"/>
              <a:ext cx="1085850" cy="366713"/>
            </a:xfrm>
            <a:prstGeom prst="rect">
              <a:avLst/>
            </a:prstGeom>
            <a:noFill/>
            <a:ln w="9525">
              <a:noFill/>
              <a:miter lim="800000"/>
              <a:headEnd/>
              <a:tailEnd/>
            </a:ln>
            <a:effectLst/>
          </p:spPr>
          <p:txBody>
            <a:bodyPr wrap="none" lIns="92075" tIns="46038" rIns="92075" bIns="46038">
              <a:spAutoFit/>
            </a:bodyPr>
            <a:lstStyle/>
            <a:p>
              <a:pPr algn="l"/>
              <a:r>
                <a:rPr lang="en-US" sz="1800" dirty="0">
                  <a:solidFill>
                    <a:schemeClr val="accent1">
                      <a:lumMod val="75000"/>
                    </a:schemeClr>
                  </a:solidFill>
                </a:rPr>
                <a:t>ACCESS</a:t>
              </a:r>
            </a:p>
          </p:txBody>
        </p:sp>
        <p:sp>
          <p:nvSpPr>
            <p:cNvPr id="78" name="Line 18"/>
            <p:cNvSpPr>
              <a:spLocks noChangeShapeType="1"/>
            </p:cNvSpPr>
            <p:nvPr/>
          </p:nvSpPr>
          <p:spPr bwMode="auto">
            <a:xfrm>
              <a:off x="393700" y="6019800"/>
              <a:ext cx="1676400" cy="0"/>
            </a:xfrm>
            <a:prstGeom prst="line">
              <a:avLst/>
            </a:prstGeom>
            <a:noFill/>
            <a:ln w="50800">
              <a:solidFill>
                <a:schemeClr val="accent1"/>
              </a:solidFill>
              <a:round/>
              <a:headEnd type="none" w="sm" len="sm"/>
              <a:tailEnd type="stealth" w="med" len="lg"/>
            </a:ln>
            <a:effectLst/>
          </p:spPr>
          <p:txBody>
            <a:bodyPr wrap="none" anchor="ctr"/>
            <a:lstStyle/>
            <a:p>
              <a:endParaRPr lang="en-US" dirty="0"/>
            </a:p>
          </p:txBody>
        </p:sp>
      </p:grpSp>
      <p:sp>
        <p:nvSpPr>
          <p:cNvPr id="9" name="TextBox 8"/>
          <p:cNvSpPr txBox="1"/>
          <p:nvPr/>
        </p:nvSpPr>
        <p:spPr>
          <a:xfrm>
            <a:off x="4117013" y="6488668"/>
            <a:ext cx="402674" cy="369332"/>
          </a:xfrm>
          <a:prstGeom prst="rect">
            <a:avLst/>
          </a:prstGeom>
          <a:noFill/>
        </p:spPr>
        <p:txBody>
          <a:bodyPr wrap="none" rtlCol="0">
            <a:spAutoFit/>
          </a:bodyPr>
          <a:lstStyle/>
          <a:p>
            <a:r>
              <a:rPr lang="en-US" dirty="0"/>
              <a:t>11.</a:t>
            </a:r>
          </a:p>
        </p:txBody>
      </p:sp>
      <p:grpSp>
        <p:nvGrpSpPr>
          <p:cNvPr id="14" name="Group 13"/>
          <p:cNvGrpSpPr/>
          <p:nvPr/>
        </p:nvGrpSpPr>
        <p:grpSpPr>
          <a:xfrm>
            <a:off x="5377933" y="1524000"/>
            <a:ext cx="1613458" cy="4876800"/>
            <a:chOff x="5377933" y="1524000"/>
            <a:chExt cx="1613458" cy="4876800"/>
          </a:xfrm>
        </p:grpSpPr>
        <p:grpSp>
          <p:nvGrpSpPr>
            <p:cNvPr id="5" name="Group 4"/>
            <p:cNvGrpSpPr/>
            <p:nvPr/>
          </p:nvGrpSpPr>
          <p:grpSpPr>
            <a:xfrm>
              <a:off x="5532478" y="1524000"/>
              <a:ext cx="1458913" cy="4876800"/>
              <a:chOff x="5641975" y="1523999"/>
              <a:chExt cx="1458913" cy="4876800"/>
            </a:xfrm>
          </p:grpSpPr>
          <p:sp>
            <p:nvSpPr>
              <p:cNvPr id="13" name="Rectangle 5"/>
              <p:cNvSpPr>
                <a:spLocks noChangeArrowheads="1"/>
              </p:cNvSpPr>
              <p:nvPr/>
            </p:nvSpPr>
            <p:spPr bwMode="auto">
              <a:xfrm>
                <a:off x="5641975" y="1523999"/>
                <a:ext cx="1458913" cy="4876800"/>
              </a:xfrm>
              <a:prstGeom prst="rect">
                <a:avLst/>
              </a:prstGeom>
              <a:solidFill>
                <a:srgbClr val="FFA27C"/>
              </a:solidFill>
              <a:ln w="9525">
                <a:noFill/>
                <a:miter lim="800000"/>
                <a:headEnd/>
                <a:tailEnd/>
              </a:ln>
              <a:effectLst/>
            </p:spPr>
            <p:txBody>
              <a:bodyPr wrap="none" anchor="ctr"/>
              <a:lstStyle/>
              <a:p>
                <a:r>
                  <a:rPr lang="en-US" dirty="0"/>
                  <a:t>SKILLS</a:t>
                </a:r>
              </a:p>
            </p:txBody>
          </p:sp>
          <p:sp>
            <p:nvSpPr>
              <p:cNvPr id="48" name="Rectangle 38"/>
              <p:cNvSpPr>
                <a:spLocks noChangeArrowheads="1"/>
              </p:cNvSpPr>
              <p:nvPr/>
            </p:nvSpPr>
            <p:spPr bwMode="auto">
              <a:xfrm>
                <a:off x="5700713" y="1574800"/>
                <a:ext cx="1338508" cy="923972"/>
              </a:xfrm>
              <a:prstGeom prst="rect">
                <a:avLst/>
              </a:prstGeom>
              <a:noFill/>
              <a:ln w="9525">
                <a:noFill/>
                <a:miter lim="800000"/>
                <a:headEnd/>
                <a:tailEnd/>
              </a:ln>
              <a:effectLst/>
            </p:spPr>
            <p:txBody>
              <a:bodyPr wrap="none" lIns="92075" tIns="46038" rIns="92075" bIns="46038">
                <a:spAutoFit/>
              </a:bodyPr>
              <a:lstStyle/>
              <a:p>
                <a:pPr algn="l"/>
                <a:r>
                  <a:rPr lang="en-US" sz="1800" dirty="0"/>
                  <a:t>   AGENT</a:t>
                </a:r>
              </a:p>
              <a:p>
                <a:pPr algn="l"/>
                <a:r>
                  <a:rPr lang="en-US" sz="1800" dirty="0"/>
                  <a:t>Call Queue</a:t>
                </a:r>
              </a:p>
              <a:p>
                <a:pPr algn="l"/>
                <a:endParaRPr lang="en-US" sz="1800" dirty="0"/>
              </a:p>
            </p:txBody>
          </p:sp>
          <p:grpSp>
            <p:nvGrpSpPr>
              <p:cNvPr id="61" name="Group 59"/>
              <p:cNvGrpSpPr>
                <a:grpSpLocks/>
              </p:cNvGrpSpPr>
              <p:nvPr/>
            </p:nvGrpSpPr>
            <p:grpSpPr bwMode="auto">
              <a:xfrm>
                <a:off x="6172200" y="3124200"/>
                <a:ext cx="685800" cy="701675"/>
                <a:chOff x="3792" y="2016"/>
                <a:chExt cx="432" cy="442"/>
              </a:xfrm>
            </p:grpSpPr>
            <p:sp>
              <p:nvSpPr>
                <p:cNvPr id="62" name="Rectangle 57"/>
                <p:cNvSpPr>
                  <a:spLocks noChangeArrowheads="1"/>
                </p:cNvSpPr>
                <p:nvPr/>
              </p:nvSpPr>
              <p:spPr bwMode="auto">
                <a:xfrm>
                  <a:off x="3792" y="2016"/>
                  <a:ext cx="240" cy="233"/>
                </a:xfrm>
                <a:prstGeom prst="rect">
                  <a:avLst/>
                </a:prstGeom>
                <a:noFill/>
                <a:ln w="9525">
                  <a:noFill/>
                  <a:miter lim="800000"/>
                  <a:headEnd/>
                  <a:tailEnd/>
                </a:ln>
                <a:effectLst/>
              </p:spPr>
              <p:txBody>
                <a:bodyPr lIns="92075" tIns="46038" rIns="92075" bIns="46038">
                  <a:spAutoFit/>
                </a:bodyPr>
                <a:lstStyle/>
                <a:p>
                  <a:pPr>
                    <a:spcBef>
                      <a:spcPct val="50000"/>
                    </a:spcBef>
                  </a:pPr>
                  <a:endParaRPr lang="en-US" dirty="0"/>
                </a:p>
              </p:txBody>
            </p:sp>
            <p:sp>
              <p:nvSpPr>
                <p:cNvPr id="63" name="Rectangle 58"/>
                <p:cNvSpPr>
                  <a:spLocks noChangeArrowheads="1"/>
                </p:cNvSpPr>
                <p:nvPr/>
              </p:nvSpPr>
              <p:spPr bwMode="auto">
                <a:xfrm>
                  <a:off x="3984" y="2208"/>
                  <a:ext cx="240" cy="250"/>
                </a:xfrm>
                <a:prstGeom prst="rect">
                  <a:avLst/>
                </a:prstGeom>
                <a:noFill/>
                <a:ln w="9525">
                  <a:noFill/>
                  <a:miter lim="800000"/>
                  <a:headEnd/>
                  <a:tailEnd/>
                </a:ln>
                <a:effectLst/>
              </p:spPr>
              <p:txBody>
                <a:bodyPr lIns="92075" tIns="46038" rIns="92075" bIns="46038">
                  <a:spAutoFit/>
                </a:bodyPr>
                <a:lstStyle/>
                <a:p>
                  <a:pPr>
                    <a:spcBef>
                      <a:spcPct val="50000"/>
                    </a:spcBef>
                  </a:pPr>
                  <a:endParaRPr lang="en-US" dirty="0"/>
                </a:p>
              </p:txBody>
            </p:sp>
          </p:grpSp>
          <p:sp>
            <p:nvSpPr>
              <p:cNvPr id="77" name="Line 40"/>
              <p:cNvSpPr>
                <a:spLocks noChangeShapeType="1"/>
              </p:cNvSpPr>
              <p:nvPr/>
            </p:nvSpPr>
            <p:spPr bwMode="auto">
              <a:xfrm>
                <a:off x="6438342" y="3657601"/>
                <a:ext cx="609600" cy="76200"/>
              </a:xfrm>
              <a:prstGeom prst="line">
                <a:avLst/>
              </a:prstGeom>
              <a:noFill/>
              <a:ln w="50800">
                <a:solidFill>
                  <a:schemeClr val="tx1"/>
                </a:solidFill>
                <a:round/>
                <a:headEnd type="none" w="sm" len="sm"/>
                <a:tailEnd type="stealth" w="med" len="lg"/>
              </a:ln>
              <a:effectLst/>
            </p:spPr>
            <p:txBody>
              <a:bodyPr wrap="none" anchor="ctr"/>
              <a:lstStyle/>
              <a:p>
                <a:endParaRPr lang="en-US" dirty="0"/>
              </a:p>
            </p:txBody>
          </p:sp>
        </p:grpSp>
        <p:grpSp>
          <p:nvGrpSpPr>
            <p:cNvPr id="7" name="Group 6"/>
            <p:cNvGrpSpPr/>
            <p:nvPr/>
          </p:nvGrpSpPr>
          <p:grpSpPr>
            <a:xfrm>
              <a:off x="5377933" y="2927351"/>
              <a:ext cx="381000" cy="2254250"/>
              <a:chOff x="3810000" y="2927350"/>
              <a:chExt cx="381000" cy="2254250"/>
            </a:xfrm>
          </p:grpSpPr>
          <p:sp>
            <p:nvSpPr>
              <p:cNvPr id="76" name="Line 33"/>
              <p:cNvSpPr>
                <a:spLocks noChangeShapeType="1"/>
              </p:cNvSpPr>
              <p:nvPr/>
            </p:nvSpPr>
            <p:spPr bwMode="auto">
              <a:xfrm flipV="1">
                <a:off x="3810000" y="5029200"/>
                <a:ext cx="381000" cy="152400"/>
              </a:xfrm>
              <a:prstGeom prst="line">
                <a:avLst/>
              </a:prstGeom>
              <a:noFill/>
              <a:ln w="50800">
                <a:solidFill>
                  <a:schemeClr val="tx1"/>
                </a:solidFill>
                <a:round/>
                <a:headEnd type="none" w="sm" len="sm"/>
                <a:tailEnd type="stealth" w="med" len="lg"/>
              </a:ln>
              <a:effectLst/>
            </p:spPr>
            <p:txBody>
              <a:bodyPr wrap="none" anchor="ctr"/>
              <a:lstStyle/>
              <a:p>
                <a:endParaRPr lang="en-US" dirty="0"/>
              </a:p>
            </p:txBody>
          </p:sp>
          <p:sp>
            <p:nvSpPr>
              <p:cNvPr id="43" name="Line 31"/>
              <p:cNvSpPr>
                <a:spLocks noChangeShapeType="1"/>
              </p:cNvSpPr>
              <p:nvPr/>
            </p:nvSpPr>
            <p:spPr bwMode="auto">
              <a:xfrm>
                <a:off x="3821113" y="2927350"/>
                <a:ext cx="363537" cy="296863"/>
              </a:xfrm>
              <a:prstGeom prst="line">
                <a:avLst/>
              </a:prstGeom>
              <a:noFill/>
              <a:ln w="50800">
                <a:solidFill>
                  <a:schemeClr val="tx1"/>
                </a:solidFill>
                <a:round/>
                <a:headEnd type="none" w="sm" len="sm"/>
                <a:tailEnd type="stealth" w="med" len="lg"/>
              </a:ln>
              <a:effectLst/>
            </p:spPr>
            <p:txBody>
              <a:bodyPr wrap="none" anchor="ctr"/>
              <a:lstStyle/>
              <a:p>
                <a:endParaRPr lang="en-US" dirty="0"/>
              </a:p>
            </p:txBody>
          </p:sp>
          <p:sp>
            <p:nvSpPr>
              <p:cNvPr id="44" name="Line 32"/>
              <p:cNvSpPr>
                <a:spLocks noChangeShapeType="1"/>
              </p:cNvSpPr>
              <p:nvPr/>
            </p:nvSpPr>
            <p:spPr bwMode="auto">
              <a:xfrm flipV="1">
                <a:off x="3821113" y="3581399"/>
                <a:ext cx="369887" cy="85725"/>
              </a:xfrm>
              <a:prstGeom prst="line">
                <a:avLst/>
              </a:prstGeom>
              <a:noFill/>
              <a:ln w="50800">
                <a:solidFill>
                  <a:schemeClr val="tx1"/>
                </a:solidFill>
                <a:round/>
                <a:headEnd type="none" w="sm" len="sm"/>
                <a:tailEnd type="stealth" w="med" len="lg"/>
              </a:ln>
              <a:effectLst/>
            </p:spPr>
            <p:txBody>
              <a:bodyPr wrap="none" anchor="ctr"/>
              <a:lstStyle/>
              <a:p>
                <a:endParaRPr lang="en-US" dirty="0"/>
              </a:p>
            </p:txBody>
          </p:sp>
          <p:sp>
            <p:nvSpPr>
              <p:cNvPr id="45" name="Line 33"/>
              <p:cNvSpPr>
                <a:spLocks noChangeShapeType="1"/>
              </p:cNvSpPr>
              <p:nvPr/>
            </p:nvSpPr>
            <p:spPr bwMode="auto">
              <a:xfrm>
                <a:off x="3821113" y="4405312"/>
                <a:ext cx="369887" cy="319087"/>
              </a:xfrm>
              <a:prstGeom prst="line">
                <a:avLst/>
              </a:prstGeom>
              <a:noFill/>
              <a:ln w="50800">
                <a:solidFill>
                  <a:schemeClr val="tx1"/>
                </a:solidFill>
                <a:round/>
                <a:headEnd type="none" w="sm" len="sm"/>
                <a:tailEnd type="stealth" w="med" len="lg"/>
              </a:ln>
              <a:effectLst/>
            </p:spPr>
            <p:txBody>
              <a:bodyPr wrap="none" anchor="ctr"/>
              <a:lstStyle/>
              <a:p>
                <a:endParaRPr lang="en-US" dirty="0"/>
              </a:p>
            </p:txBody>
          </p:sp>
        </p:grpSp>
        <p:pic>
          <p:nvPicPr>
            <p:cNvPr id="75" name="Picture 364" descr="C:\Users\cindyl\AppData\Local\Microsoft\Windows\Temporary Internet Files\Content.IE5\DXOHDCXY\MC900432587[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52583" y="2355793"/>
              <a:ext cx="1193686" cy="1193686"/>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362" descr="C:\Users\cindyl\AppData\Local\Microsoft\Windows\Temporary Internet Files\Content.IE5\DXOHDCXY\MC900432591[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73521" y="4329920"/>
              <a:ext cx="1187963" cy="118796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1137963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7439</TotalTime>
  <Words>3890</Words>
  <Application>Microsoft Office PowerPoint</Application>
  <PresentationFormat>On-screen Show (4:3)</PresentationFormat>
  <Paragraphs>451</Paragraphs>
  <Slides>41</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8" baseType="lpstr">
      <vt:lpstr>Arial</vt:lpstr>
      <vt:lpstr>Calibri</vt:lpstr>
      <vt:lpstr>Calibri Light</vt:lpstr>
      <vt:lpstr>Times New Roman</vt:lpstr>
      <vt:lpstr>Wingdings</vt:lpstr>
      <vt:lpstr>Office Theme</vt:lpstr>
      <vt:lpstr>Clip</vt:lpstr>
      <vt:lpstr>PowerPoint Presentation</vt:lpstr>
      <vt:lpstr>Quick access table of 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ICON</vt:lpstr>
      <vt:lpstr>PowerPoint Presentation</vt:lpstr>
      <vt:lpstr>PowerPoint Presentation</vt:lpstr>
      <vt:lpstr>Things  that a telephone coordinator needs to know  when requesting a new user:</vt:lpstr>
      <vt:lpstr>PowerPoint Presentation</vt:lpstr>
      <vt:lpstr>PowerPoint Presentation</vt:lpstr>
      <vt:lpstr>PowerPoint Presentation</vt:lpstr>
      <vt:lpstr>There are many different real-time stats associated with the agent</vt:lpstr>
      <vt:lpstr>PowerPoint Presentation</vt:lpstr>
      <vt:lpstr>PowerPoint Presentation</vt:lpstr>
      <vt:lpstr>PowerPoint Presentation</vt:lpstr>
      <vt:lpstr>If you find yourself in need of your skills and agent ID’s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Home Page Select Agent Administration  </vt:lpstr>
      <vt:lpstr>To change agent skills</vt:lpstr>
      <vt:lpstr>Know Your Agent Login Number  (4 0r 5 Digits)</vt:lpstr>
      <vt:lpstr>ADD,SUBTRACT OR CHANGE</vt:lpstr>
      <vt:lpstr>Designer and Thresholds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grant snellgrove</dc:creator>
  <cp:lastModifiedBy>Dirks, Brian (WaTech)</cp:lastModifiedBy>
  <cp:revision>644</cp:revision>
  <cp:lastPrinted>2016-12-13T16:21:36Z</cp:lastPrinted>
  <dcterms:created xsi:type="dcterms:W3CDTF">2008-11-13T00:10:17Z</dcterms:created>
  <dcterms:modified xsi:type="dcterms:W3CDTF">2020-04-24T16:57:33Z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-1998639304</vt:i4>
  </property>
  <property fmtid="{D5CDD505-2E9C-101B-9397-08002B2CF9AE}" pid="3" name="_NewReviewCycle">
    <vt:lpwstr/>
  </property>
  <property fmtid="{D5CDD505-2E9C-101B-9397-08002B2CF9AE}" pid="4" name="_EmailSubject">
    <vt:lpwstr>NEW CMS REPORT RECORDING</vt:lpwstr>
  </property>
  <property fmtid="{D5CDD505-2E9C-101B-9397-08002B2CF9AE}" pid="5" name="_AuthorEmail">
    <vt:lpwstr>dan.davis@cts.wa.gov</vt:lpwstr>
  </property>
  <property fmtid="{D5CDD505-2E9C-101B-9397-08002B2CF9AE}" pid="6" name="_AuthorEmailDisplayName">
    <vt:lpwstr>Davis, Dan (CTS)</vt:lpwstr>
  </property>
  <property fmtid="{D5CDD505-2E9C-101B-9397-08002B2CF9AE}" pid="7" name="MSIP_Label_5ca01fde-698d-412d-8f4a-985193e47ec2_Enabled">
    <vt:lpwstr>True</vt:lpwstr>
  </property>
  <property fmtid="{D5CDD505-2E9C-101B-9397-08002B2CF9AE}" pid="8" name="MSIP_Label_5ca01fde-698d-412d-8f4a-985193e47ec2_SiteId">
    <vt:lpwstr>11d0e217-264e-400a-8ba0-57dcc127d72d</vt:lpwstr>
  </property>
  <property fmtid="{D5CDD505-2E9C-101B-9397-08002B2CF9AE}" pid="9" name="MSIP_Label_5ca01fde-698d-412d-8f4a-985193e47ec2_Owner">
    <vt:lpwstr>brian.dirks@watech.wa.gov</vt:lpwstr>
  </property>
  <property fmtid="{D5CDD505-2E9C-101B-9397-08002B2CF9AE}" pid="10" name="MSIP_Label_5ca01fde-698d-412d-8f4a-985193e47ec2_SetDate">
    <vt:lpwstr>2020-04-24T16:54:47.4476643Z</vt:lpwstr>
  </property>
  <property fmtid="{D5CDD505-2E9C-101B-9397-08002B2CF9AE}" pid="11" name="MSIP_Label_5ca01fde-698d-412d-8f4a-985193e47ec2_Name">
    <vt:lpwstr>Public</vt:lpwstr>
  </property>
  <property fmtid="{D5CDD505-2E9C-101B-9397-08002B2CF9AE}" pid="12" name="MSIP_Label_5ca01fde-698d-412d-8f4a-985193e47ec2_Application">
    <vt:lpwstr>Microsoft Azure Information Protection</vt:lpwstr>
  </property>
  <property fmtid="{D5CDD505-2E9C-101B-9397-08002B2CF9AE}" pid="13" name="MSIP_Label_5ca01fde-698d-412d-8f4a-985193e47ec2_ActionId">
    <vt:lpwstr>8c559d81-7294-4519-a455-43cc2a868964</vt:lpwstr>
  </property>
  <property fmtid="{D5CDD505-2E9C-101B-9397-08002B2CF9AE}" pid="14" name="MSIP_Label_5ca01fde-698d-412d-8f4a-985193e47ec2_Extended_MSFT_Method">
    <vt:lpwstr>Automatic</vt:lpwstr>
  </property>
  <property fmtid="{D5CDD505-2E9C-101B-9397-08002B2CF9AE}" pid="15" name="Sensitivity">
    <vt:lpwstr>Public</vt:lpwstr>
  </property>
</Properties>
</file>