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0"/>
  </p:notesMasterIdLst>
  <p:sldIdLst>
    <p:sldId id="256" r:id="rId7"/>
    <p:sldId id="281" r:id="rId8"/>
    <p:sldId id="284" r:id="rId9"/>
    <p:sldId id="282" r:id="rId10"/>
    <p:sldId id="261" r:id="rId11"/>
    <p:sldId id="262" r:id="rId12"/>
    <p:sldId id="263" r:id="rId13"/>
    <p:sldId id="271" r:id="rId14"/>
    <p:sldId id="264" r:id="rId15"/>
    <p:sldId id="265" r:id="rId16"/>
    <p:sldId id="283" r:id="rId17"/>
    <p:sldId id="280" r:id="rId18"/>
    <p:sldId id="268" r:id="rId19"/>
    <p:sldId id="278" r:id="rId20"/>
    <p:sldId id="279" r:id="rId21"/>
    <p:sldId id="272" r:id="rId22"/>
    <p:sldId id="269" r:id="rId23"/>
    <p:sldId id="270" r:id="rId24"/>
    <p:sldId id="273" r:id="rId25"/>
    <p:sldId id="274" r:id="rId26"/>
    <p:sldId id="276" r:id="rId27"/>
    <p:sldId id="266" r:id="rId28"/>
    <p:sldId id="277" r:id="rId2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2" autoAdjust="0"/>
    <p:restoredTop sz="94639" autoAdjust="0"/>
  </p:normalViewPr>
  <p:slideViewPr>
    <p:cSldViewPr>
      <p:cViewPr>
        <p:scale>
          <a:sx n="100" d="100"/>
          <a:sy n="100" d="100"/>
        </p:scale>
        <p:origin x="-62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cs typeface="+mn-cs"/>
              </a:defRPr>
            </a:lvl1pPr>
          </a:lstStyle>
          <a:p>
            <a:pPr>
              <a:defRPr/>
            </a:pPr>
            <a:fld id="{32308887-163F-4D1F-8BA7-DCC3F8873A8E}" type="datetimeFigureOut">
              <a:rPr lang="en-US"/>
              <a:pPr>
                <a:defRPr/>
              </a:pPr>
              <a:t>3/29/2016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cs typeface="+mn-cs"/>
              </a:defRPr>
            </a:lvl1pPr>
          </a:lstStyle>
          <a:p>
            <a:pPr>
              <a:defRPr/>
            </a:pPr>
            <a:fld id="{0FB3D632-EEC8-431A-9751-31F13F687591}" type="slidenum">
              <a:rPr lang="en-US"/>
              <a:pPr>
                <a:defRPr/>
              </a:pPr>
              <a:t>‹#›</a:t>
            </a:fld>
            <a:endParaRPr lang="en-US" dirty="0"/>
          </a:p>
        </p:txBody>
      </p:sp>
    </p:spTree>
    <p:extLst>
      <p:ext uri="{BB962C8B-B14F-4D97-AF65-F5344CB8AC3E}">
        <p14:creationId xmlns:p14="http://schemas.microsoft.com/office/powerpoint/2010/main" val="3778192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100" dirty="0"/>
              <a:t>Customers must have connectivity to the State Government Network (SGN).</a:t>
            </a:r>
          </a:p>
          <a:p>
            <a:pPr marL="286179" indent="-286179">
              <a:buFont typeface="Arial" panose="020B0604020202020204" pitchFamily="34" charset="0"/>
              <a:buChar char="•"/>
              <a:defRPr/>
            </a:pPr>
            <a:r>
              <a:rPr lang="en-US" dirty="0" smtClean="0">
                <a:solidFill>
                  <a:schemeClr val="accent1">
                    <a:lumMod val="75000"/>
                  </a:schemeClr>
                </a:solidFill>
              </a:rPr>
              <a:t>The wireless service is hosted via the SGN just like other shared services such as Exchange Email and Active Directory.</a:t>
            </a:r>
          </a:p>
          <a:p>
            <a:pPr marL="286179" indent="-286179">
              <a:buFont typeface="Arial" panose="020B0604020202020204" pitchFamily="34" charset="0"/>
              <a:buChar char="•"/>
              <a:defRPr/>
            </a:pPr>
            <a:endParaRPr lang="en-US" dirty="0" smtClean="0">
              <a:solidFill>
                <a:schemeClr val="accent1">
                  <a:lumMod val="75000"/>
                </a:schemeClr>
              </a:solidFill>
            </a:endParaRPr>
          </a:p>
          <a:p>
            <a:pPr>
              <a:defRPr/>
            </a:pPr>
            <a:r>
              <a:rPr lang="en-US" sz="1100" dirty="0"/>
              <a:t>Access to agency resources requires the customer be a member of CTS Enterprise Active Directory (EAD) forest.</a:t>
            </a:r>
          </a:p>
          <a:p>
            <a:pPr marL="286179" indent="-286179">
              <a:buFont typeface="Arial" panose="020B0604020202020204" pitchFamily="34" charset="0"/>
              <a:buChar char="•"/>
              <a:defRPr/>
            </a:pPr>
            <a:r>
              <a:rPr lang="en-US" dirty="0" smtClean="0">
                <a:solidFill>
                  <a:schemeClr val="accent1">
                    <a:lumMod val="75000"/>
                  </a:schemeClr>
                </a:solidFill>
              </a:rPr>
              <a:t>Certificates are used to authenticate wireless access to agency resources based on AD group membership.</a:t>
            </a:r>
          </a:p>
          <a:p>
            <a:pPr marL="286179" indent="-286179">
              <a:buFont typeface="Arial" panose="020B0604020202020204" pitchFamily="34" charset="0"/>
              <a:buChar char="•"/>
              <a:defRPr/>
            </a:pPr>
            <a:r>
              <a:rPr lang="en-US" dirty="0" smtClean="0">
                <a:solidFill>
                  <a:schemeClr val="accent1">
                    <a:lumMod val="75000"/>
                  </a:schemeClr>
                </a:solidFill>
              </a:rPr>
              <a:t>Certificates are issued by the CTS EAD Internal Certificate Authority (ICA) server.</a:t>
            </a:r>
          </a:p>
          <a:p>
            <a:pPr marL="286179" indent="-286179">
              <a:buFont typeface="Arial" panose="020B0604020202020204" pitchFamily="34" charset="0"/>
              <a:buChar char="•"/>
              <a:defRPr/>
            </a:pPr>
            <a:endParaRPr lang="en-US" sz="1100" dirty="0"/>
          </a:p>
          <a:p>
            <a:pPr>
              <a:defRPr/>
            </a:pPr>
            <a:r>
              <a:rPr lang="en-US" sz="1100" dirty="0"/>
              <a:t>Access to agency resources also requires the customer to have a connection to the CTS MPLS Wide Area Network (WAN) also known as an agency VRF typically used to connect multiple customer locations across the state.</a:t>
            </a:r>
          </a:p>
          <a:p>
            <a:pPr marL="286179" indent="-286179">
              <a:buFont typeface="Arial" panose="020B0604020202020204" pitchFamily="34" charset="0"/>
              <a:buChar char="•"/>
              <a:defRPr/>
            </a:pPr>
            <a:r>
              <a:rPr lang="en-US" dirty="0" smtClean="0">
                <a:solidFill>
                  <a:schemeClr val="accent1">
                    <a:lumMod val="75000"/>
                  </a:schemeClr>
                </a:solidFill>
              </a:rPr>
              <a:t>There are options for customers to get a CTS MPLS WAN connection who do not have one today.  </a:t>
            </a:r>
          </a:p>
          <a:p>
            <a:pPr>
              <a:defRPr/>
            </a:pPr>
            <a:endParaRPr lang="en-US" dirty="0"/>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4064" indent="-286179" eaLnBrk="0" hangingPunct="0">
              <a:spcBef>
                <a:spcPct val="30000"/>
              </a:spcBef>
              <a:defRPr sz="1200">
                <a:solidFill>
                  <a:schemeClr val="tx1"/>
                </a:solidFill>
                <a:latin typeface="Calibri" pitchFamily="34" charset="0"/>
                <a:ea typeface="MS PGothic" pitchFamily="34" charset="-128"/>
              </a:defRPr>
            </a:lvl2pPr>
            <a:lvl3pPr marL="1144715" indent="-228943" eaLnBrk="0" hangingPunct="0">
              <a:spcBef>
                <a:spcPct val="30000"/>
              </a:spcBef>
              <a:defRPr sz="1200">
                <a:solidFill>
                  <a:schemeClr val="tx1"/>
                </a:solidFill>
                <a:latin typeface="Calibri" pitchFamily="34" charset="0"/>
                <a:ea typeface="MS PGothic" pitchFamily="34" charset="-128"/>
              </a:defRPr>
            </a:lvl3pPr>
            <a:lvl4pPr marL="1602600" indent="-228943" eaLnBrk="0" hangingPunct="0">
              <a:spcBef>
                <a:spcPct val="30000"/>
              </a:spcBef>
              <a:defRPr sz="1200">
                <a:solidFill>
                  <a:schemeClr val="tx1"/>
                </a:solidFill>
                <a:latin typeface="Calibri" pitchFamily="34" charset="0"/>
                <a:ea typeface="MS PGothic" pitchFamily="34" charset="-128"/>
              </a:defRPr>
            </a:lvl4pPr>
            <a:lvl5pPr marL="2060486" indent="-228943" eaLnBrk="0" hangingPunct="0">
              <a:spcBef>
                <a:spcPct val="30000"/>
              </a:spcBef>
              <a:defRPr sz="1200">
                <a:solidFill>
                  <a:schemeClr val="tx1"/>
                </a:solidFill>
                <a:latin typeface="Calibri" pitchFamily="34" charset="0"/>
                <a:ea typeface="MS PGothic" pitchFamily="34" charset="-128"/>
              </a:defRPr>
            </a:lvl5pPr>
            <a:lvl6pPr marL="2518372" indent="-228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6258" indent="-228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34144" indent="-228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92029" indent="-228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9E3B7275-2D3D-4CA7-933F-9ADB44880ED5}" type="slidenum">
              <a:rPr lang="en-US" altLang="en-US" smtClean="0">
                <a:latin typeface="Arial" charset="0"/>
              </a:rPr>
              <a:pPr eaLnBrk="1" hangingPunct="1">
                <a:spcBef>
                  <a:spcPct val="0"/>
                </a:spcBef>
                <a:defRPr/>
              </a:pPr>
              <a:t>12</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76600"/>
            <a:ext cx="6400800" cy="1752600"/>
          </a:xfrm>
          <a:ln>
            <a:noFill/>
          </a:ln>
        </p:spPr>
        <p:txBody>
          <a:bodyPr/>
          <a:lstStyle>
            <a:lvl1pPr marL="0" indent="0" algn="ctr">
              <a:buNone/>
              <a:defRPr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6937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1695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gray_swirl_background_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6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a:solidFill>
            <a:schemeClr val="bg1"/>
          </a:solidFill>
          <a:ln>
            <a:solidFill>
              <a:schemeClr val="accent1">
                <a:lumMod val="75000"/>
              </a:schemeClr>
            </a:solidFill>
          </a:ln>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 descr="gray_swirl_background_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91213"/>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ts_rgb_logo_KS copy.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638800"/>
            <a:ext cx="1731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rtl="0" eaLnBrk="0" fontAlgn="base" hangingPunct="0">
        <a:spcBef>
          <a:spcPct val="0"/>
        </a:spcBef>
        <a:spcAft>
          <a:spcPct val="0"/>
        </a:spcAft>
        <a:defRPr sz="4400" kern="1200">
          <a:solidFill>
            <a:srgbClr val="376092"/>
          </a:solidFill>
          <a:latin typeface="Arial" pitchFamily="34" charset="0"/>
          <a:ea typeface="+mj-ea"/>
          <a:cs typeface="+mj-cs"/>
        </a:defRPr>
      </a:lvl1pPr>
      <a:lvl2pPr algn="ctr" rtl="0" eaLnBrk="0" fontAlgn="base" hangingPunct="0">
        <a:spcBef>
          <a:spcPct val="0"/>
        </a:spcBef>
        <a:spcAft>
          <a:spcPct val="0"/>
        </a:spcAft>
        <a:defRPr sz="4400">
          <a:solidFill>
            <a:srgbClr val="376092"/>
          </a:solidFill>
          <a:latin typeface="Arial" charset="0"/>
        </a:defRPr>
      </a:lvl2pPr>
      <a:lvl3pPr algn="ctr" rtl="0" eaLnBrk="0" fontAlgn="base" hangingPunct="0">
        <a:spcBef>
          <a:spcPct val="0"/>
        </a:spcBef>
        <a:spcAft>
          <a:spcPct val="0"/>
        </a:spcAft>
        <a:defRPr sz="4400">
          <a:solidFill>
            <a:srgbClr val="376092"/>
          </a:solidFill>
          <a:latin typeface="Arial" charset="0"/>
        </a:defRPr>
      </a:lvl3pPr>
      <a:lvl4pPr algn="ctr" rtl="0" eaLnBrk="0" fontAlgn="base" hangingPunct="0">
        <a:spcBef>
          <a:spcPct val="0"/>
        </a:spcBef>
        <a:spcAft>
          <a:spcPct val="0"/>
        </a:spcAft>
        <a:defRPr sz="4400">
          <a:solidFill>
            <a:srgbClr val="376092"/>
          </a:solidFill>
          <a:latin typeface="Arial" charset="0"/>
        </a:defRPr>
      </a:lvl4pPr>
      <a:lvl5pPr algn="ctr" rtl="0" eaLnBrk="0" fontAlgn="base" hangingPunct="0">
        <a:spcBef>
          <a:spcPct val="0"/>
        </a:spcBef>
        <a:spcAft>
          <a:spcPct val="0"/>
        </a:spcAft>
        <a:defRPr sz="4400">
          <a:solidFill>
            <a:srgbClr val="376092"/>
          </a:solidFill>
          <a:latin typeface="Arial" charset="0"/>
        </a:defRPr>
      </a:lvl5pPr>
      <a:lvl6pPr marL="457200" algn="ctr" rtl="0" fontAlgn="base">
        <a:spcBef>
          <a:spcPct val="0"/>
        </a:spcBef>
        <a:spcAft>
          <a:spcPct val="0"/>
        </a:spcAft>
        <a:defRPr sz="4400">
          <a:solidFill>
            <a:srgbClr val="376092"/>
          </a:solidFill>
          <a:latin typeface="Arial" charset="0"/>
        </a:defRPr>
      </a:lvl6pPr>
      <a:lvl7pPr marL="914400" algn="ctr" rtl="0" fontAlgn="base">
        <a:spcBef>
          <a:spcPct val="0"/>
        </a:spcBef>
        <a:spcAft>
          <a:spcPct val="0"/>
        </a:spcAft>
        <a:defRPr sz="4400">
          <a:solidFill>
            <a:srgbClr val="376092"/>
          </a:solidFill>
          <a:latin typeface="Arial" charset="0"/>
        </a:defRPr>
      </a:lvl7pPr>
      <a:lvl8pPr marL="1371600" algn="ctr" rtl="0" fontAlgn="base">
        <a:spcBef>
          <a:spcPct val="0"/>
        </a:spcBef>
        <a:spcAft>
          <a:spcPct val="0"/>
        </a:spcAft>
        <a:defRPr sz="4400">
          <a:solidFill>
            <a:srgbClr val="376092"/>
          </a:solidFill>
          <a:latin typeface="Arial" charset="0"/>
        </a:defRPr>
      </a:lvl8pPr>
      <a:lvl9pPr marL="1828800" algn="ctr" rtl="0" fontAlgn="base">
        <a:spcBef>
          <a:spcPct val="0"/>
        </a:spcBef>
        <a:spcAft>
          <a:spcPct val="0"/>
        </a:spcAft>
        <a:defRPr sz="4400">
          <a:solidFill>
            <a:srgbClr val="37609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ln>
            <a:miter lim="800000"/>
            <a:headEnd/>
            <a:tailEnd/>
          </a:ln>
        </p:spPr>
        <p:txBody>
          <a:bodyPr wrap="square" numCol="1" anchorCtr="0" compatLnSpc="1">
            <a:prstTxWarp prst="textNoShape">
              <a:avLst/>
            </a:prstTxWarp>
          </a:bodyPr>
          <a:lstStyle/>
          <a:p>
            <a:pPr eaLnBrk="1" hangingPunct="1">
              <a:defRPr/>
            </a:pPr>
            <a:r>
              <a:rPr lang="en-US" dirty="0" smtClean="0">
                <a:latin typeface="+mj-lt"/>
              </a:rPr>
              <a:t>CTS Wireless Service</a:t>
            </a:r>
            <a:br>
              <a:rPr lang="en-US" dirty="0" smtClean="0">
                <a:latin typeface="+mj-lt"/>
              </a:rPr>
            </a:br>
            <a:r>
              <a:rPr lang="en-US" dirty="0" smtClean="0">
                <a:latin typeface="+mj-lt"/>
              </a:rPr>
              <a:t>Quarterly Customer Meeting</a:t>
            </a:r>
          </a:p>
        </p:txBody>
      </p:sp>
      <p:sp>
        <p:nvSpPr>
          <p:cNvPr id="3" name="Subtitle 2"/>
          <p:cNvSpPr>
            <a:spLocks noGrp="1"/>
          </p:cNvSpPr>
          <p:nvPr>
            <p:ph type="subTitle" idx="1"/>
          </p:nvPr>
        </p:nvSpPr>
        <p:spPr>
          <a:xfrm>
            <a:off x="685800" y="3276600"/>
            <a:ext cx="7772400" cy="1752600"/>
          </a:xfrm>
        </p:spPr>
        <p:txBody>
          <a:bodyPr rtlCol="0">
            <a:normAutofit/>
          </a:bodyPr>
          <a:lstStyle/>
          <a:p>
            <a:pPr eaLnBrk="1" fontAlgn="auto" hangingPunct="1">
              <a:spcAft>
                <a:spcPts val="0"/>
              </a:spcAft>
              <a:buFont typeface="Arial" pitchFamily="34" charset="0"/>
              <a:buNone/>
              <a:defRPr/>
            </a:pPr>
            <a:r>
              <a:rPr lang="en-US" dirty="0" smtClean="0"/>
              <a:t>April 23,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a:defRPr/>
            </a:pPr>
            <a:r>
              <a:rPr lang="en-US" altLang="en-US" dirty="0" smtClean="0">
                <a:latin typeface="+mj-lt"/>
              </a:rPr>
              <a:t>Readiness Checklist</a:t>
            </a:r>
          </a:p>
        </p:txBody>
      </p:sp>
      <p:sp>
        <p:nvSpPr>
          <p:cNvPr id="11267" name="TextBox 2"/>
          <p:cNvSpPr txBox="1">
            <a:spLocks noChangeArrowheads="1"/>
          </p:cNvSpPr>
          <p:nvPr/>
        </p:nvSpPr>
        <p:spPr bwMode="auto">
          <a:xfrm>
            <a:off x="400050" y="1577975"/>
            <a:ext cx="671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ea typeface="MS PGothic" pitchFamily="34" charset="-128"/>
              </a:rPr>
              <a:t>The Readiness Checklist tracks progress during implementation.</a:t>
            </a: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47863"/>
            <a:ext cx="40386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defRPr/>
            </a:pPr>
            <a:r>
              <a:rPr lang="en-US" dirty="0" smtClean="0">
                <a:latin typeface="+mj-lt"/>
              </a:rPr>
              <a:t>Wireless Service Responsibilities</a:t>
            </a:r>
            <a:endParaRPr lang="en-US" dirty="0">
              <a:latin typeface="+mj-lt"/>
            </a:endParaRPr>
          </a:p>
        </p:txBody>
      </p:sp>
      <p:sp>
        <p:nvSpPr>
          <p:cNvPr id="3" name="Rectangle 2"/>
          <p:cNvSpPr/>
          <p:nvPr/>
        </p:nvSpPr>
        <p:spPr>
          <a:xfrm>
            <a:off x="457200" y="1524000"/>
            <a:ext cx="3962400" cy="3416300"/>
          </a:xfrm>
          <a:prstGeom prst="rect">
            <a:avLst/>
          </a:prstGeom>
        </p:spPr>
        <p:txBody>
          <a:bodyPr>
            <a:spAutoFit/>
          </a:bodyPr>
          <a:lstStyle/>
          <a:p>
            <a:pPr>
              <a:buFont typeface="Arial" charset="0"/>
              <a:buNone/>
              <a:defRPr/>
            </a:pPr>
            <a:r>
              <a:rPr lang="en-US" b="1" dirty="0"/>
              <a:t>CTS Responsibilities:</a:t>
            </a:r>
          </a:p>
          <a:p>
            <a:pPr marL="285750" indent="-285750">
              <a:spcBef>
                <a:spcPts val="600"/>
              </a:spcBef>
              <a:buFont typeface="Arial" panose="020B0604020202020204" pitchFamily="34" charset="0"/>
              <a:buChar char="•"/>
              <a:defRPr/>
            </a:pPr>
            <a:r>
              <a:rPr lang="en-US" sz="1400" dirty="0"/>
              <a:t>Provide wireless Access Points (AP).</a:t>
            </a:r>
          </a:p>
          <a:p>
            <a:pPr marL="285750" indent="-285750">
              <a:spcBef>
                <a:spcPts val="600"/>
              </a:spcBef>
              <a:buFont typeface="Arial" panose="020B0604020202020204" pitchFamily="34" charset="0"/>
              <a:buChar char="•"/>
              <a:defRPr/>
            </a:pPr>
            <a:r>
              <a:rPr lang="en-US" sz="1400" dirty="0"/>
              <a:t>Provide wireless site surveys and design.</a:t>
            </a:r>
          </a:p>
          <a:p>
            <a:pPr marL="285750" indent="-285750">
              <a:spcBef>
                <a:spcPts val="600"/>
              </a:spcBef>
              <a:buFont typeface="Arial" panose="020B0604020202020204" pitchFamily="34" charset="0"/>
              <a:buChar char="•"/>
              <a:defRPr/>
            </a:pPr>
            <a:r>
              <a:rPr lang="en-US" sz="1400" dirty="0"/>
              <a:t>Provide IP addressing for wireless APs and users.</a:t>
            </a:r>
          </a:p>
          <a:p>
            <a:pPr marL="285750" indent="-285750">
              <a:spcBef>
                <a:spcPts val="600"/>
              </a:spcBef>
              <a:buFont typeface="Arial" panose="020B0604020202020204" pitchFamily="34" charset="0"/>
              <a:buChar char="•"/>
              <a:defRPr/>
            </a:pPr>
            <a:r>
              <a:rPr lang="en-US" sz="1400" dirty="0"/>
              <a:t>Manage the infrastructure components: Prime Infrastructure (PI), Identity Services Engine (ISE), Mobility Services Engine (MSE), wireless controllers, and APs.</a:t>
            </a:r>
          </a:p>
          <a:p>
            <a:pPr marL="285750" indent="-285750">
              <a:spcBef>
                <a:spcPts val="600"/>
              </a:spcBef>
              <a:buFont typeface="Arial" panose="020B0604020202020204" pitchFamily="34" charset="0"/>
              <a:buChar char="•"/>
              <a:defRPr/>
            </a:pPr>
            <a:r>
              <a:rPr lang="en-US" sz="1400" dirty="0"/>
              <a:t>Manage web filtering, firewall, IPS/IDS, and DHCP services for Guest access.</a:t>
            </a:r>
          </a:p>
          <a:p>
            <a:pPr marL="285750" indent="-285750">
              <a:spcBef>
                <a:spcPts val="600"/>
              </a:spcBef>
              <a:buFont typeface="Arial" panose="020B0604020202020204" pitchFamily="34" charset="0"/>
              <a:buChar char="•"/>
              <a:defRPr/>
            </a:pPr>
            <a:r>
              <a:rPr lang="en-US" sz="1400" dirty="0"/>
              <a:t>Monitor, troubleshoot, and provide second-tier support.</a:t>
            </a:r>
          </a:p>
        </p:txBody>
      </p:sp>
      <p:sp>
        <p:nvSpPr>
          <p:cNvPr id="5" name="Rectangle 4"/>
          <p:cNvSpPr/>
          <p:nvPr/>
        </p:nvSpPr>
        <p:spPr>
          <a:xfrm>
            <a:off x="4419600" y="1497013"/>
            <a:ext cx="4419600" cy="4000500"/>
          </a:xfrm>
          <a:prstGeom prst="rect">
            <a:avLst/>
          </a:prstGeom>
        </p:spPr>
        <p:txBody>
          <a:bodyPr>
            <a:spAutoFit/>
          </a:bodyPr>
          <a:lstStyle/>
          <a:p>
            <a:pPr>
              <a:buFont typeface="Arial" charset="0"/>
              <a:buNone/>
              <a:defRPr/>
            </a:pPr>
            <a:r>
              <a:rPr lang="en-US" b="1" dirty="0"/>
              <a:t>Customer Responsibilities:</a:t>
            </a:r>
          </a:p>
          <a:p>
            <a:pPr marL="285750" indent="-285750">
              <a:spcBef>
                <a:spcPts val="600"/>
              </a:spcBef>
              <a:buFont typeface="Arial" panose="020B0604020202020204" pitchFamily="34" charset="0"/>
              <a:buChar char="•"/>
              <a:defRPr/>
            </a:pPr>
            <a:r>
              <a:rPr lang="en-US" sz="1400" dirty="0"/>
              <a:t>Provide wiring and install Access Points (APs).</a:t>
            </a:r>
          </a:p>
          <a:p>
            <a:pPr marL="285750" indent="-285750">
              <a:spcBef>
                <a:spcPts val="600"/>
              </a:spcBef>
              <a:buFont typeface="Arial" panose="020B0604020202020204" pitchFamily="34" charset="0"/>
              <a:buChar char="•"/>
              <a:defRPr/>
            </a:pPr>
            <a:r>
              <a:rPr lang="en-US" sz="1400" dirty="0"/>
              <a:t>Provide AP connectivity, switching, and routing (layer 1-3) services for APs.</a:t>
            </a:r>
          </a:p>
          <a:p>
            <a:pPr marL="285750" indent="-285750">
              <a:spcBef>
                <a:spcPts val="600"/>
              </a:spcBef>
              <a:buFont typeface="Arial" panose="020B0604020202020204" pitchFamily="34" charset="0"/>
              <a:buChar char="•"/>
              <a:defRPr/>
            </a:pPr>
            <a:r>
              <a:rPr lang="en-US" sz="1400" dirty="0"/>
              <a:t>Update LAN and firewall configurations to enable wireless service in their environment.</a:t>
            </a:r>
          </a:p>
          <a:p>
            <a:pPr marL="285750" indent="-285750">
              <a:spcBef>
                <a:spcPts val="600"/>
              </a:spcBef>
              <a:buFont typeface="Arial" panose="020B0604020202020204" pitchFamily="34" charset="0"/>
              <a:buChar char="•"/>
              <a:defRPr/>
            </a:pPr>
            <a:r>
              <a:rPr lang="en-US" sz="1400" dirty="0"/>
              <a:t>Manage and maintain AD groups, GPOs, and DHCP services for wireless access to Local Agency and Roaming networks.</a:t>
            </a:r>
          </a:p>
          <a:p>
            <a:pPr marL="285750" indent="-285750">
              <a:spcBef>
                <a:spcPts val="600"/>
              </a:spcBef>
              <a:buFont typeface="Arial" panose="020B0604020202020204" pitchFamily="34" charset="0"/>
              <a:buChar char="•"/>
              <a:defRPr/>
            </a:pPr>
            <a:r>
              <a:rPr lang="en-US" sz="1400" dirty="0"/>
              <a:t>Perform user administration and troubleshoot using PI.</a:t>
            </a:r>
          </a:p>
          <a:p>
            <a:pPr marL="285750" indent="-285750">
              <a:spcBef>
                <a:spcPts val="600"/>
              </a:spcBef>
              <a:buFont typeface="Arial" panose="020B0604020202020204" pitchFamily="34" charset="0"/>
              <a:buChar char="•"/>
              <a:defRPr/>
            </a:pPr>
            <a:r>
              <a:rPr lang="en-US" sz="1400" dirty="0"/>
              <a:t>Use the Sponsor Portal to set up Guest Access (optional). </a:t>
            </a:r>
          </a:p>
          <a:p>
            <a:pPr marL="285750" indent="-285750">
              <a:spcBef>
                <a:spcPts val="600"/>
              </a:spcBef>
              <a:buFont typeface="Arial" panose="020B0604020202020204" pitchFamily="34" charset="0"/>
              <a:buChar char="•"/>
              <a:defRPr/>
            </a:pPr>
            <a:r>
              <a:rPr lang="en-US" sz="1400" dirty="0"/>
              <a:t>Ensure current maps are loaded into PI.</a:t>
            </a:r>
          </a:p>
          <a:p>
            <a:pPr marL="285750" indent="-285750">
              <a:spcBef>
                <a:spcPts val="600"/>
              </a:spcBef>
              <a:buFont typeface="Arial" panose="020B0604020202020204" pitchFamily="34" charset="0"/>
              <a:buChar char="•"/>
              <a:defRPr/>
            </a:pPr>
            <a:r>
              <a:rPr lang="en-US" sz="1400" dirty="0"/>
              <a:t>Provide first-tier end user support.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a:defRPr/>
            </a:pPr>
            <a:r>
              <a:rPr lang="en-US" altLang="en-US" dirty="0" smtClean="0">
                <a:latin typeface="+mj-lt"/>
              </a:rPr>
              <a:t>Wireless Service Requirements</a:t>
            </a:r>
          </a:p>
        </p:txBody>
      </p:sp>
      <p:graphicFrame>
        <p:nvGraphicFramePr>
          <p:cNvPr id="2" name="Table 1"/>
          <p:cNvGraphicFramePr>
            <a:graphicFrameLocks noGrp="1"/>
          </p:cNvGraphicFramePr>
          <p:nvPr/>
        </p:nvGraphicFramePr>
        <p:xfrm>
          <a:off x="533400" y="2359025"/>
          <a:ext cx="8077200" cy="2520950"/>
        </p:xfrm>
        <a:graphic>
          <a:graphicData uri="http://schemas.openxmlformats.org/drawingml/2006/table">
            <a:tbl>
              <a:tblPr firstRow="1" firstCol="1" bandRow="1">
                <a:tableStyleId>{E8034E78-7F5D-4C2E-B375-FC64B27BC917}</a:tableStyleId>
              </a:tblPr>
              <a:tblGrid>
                <a:gridCol w="5334000"/>
                <a:gridCol w="979518"/>
                <a:gridCol w="881841"/>
                <a:gridCol w="881841"/>
              </a:tblGrid>
              <a:tr h="841289">
                <a:tc>
                  <a:txBody>
                    <a:bodyPr/>
                    <a:lstStyle/>
                    <a:p>
                      <a:pPr marL="0" marR="0">
                        <a:lnSpc>
                          <a:spcPct val="115000"/>
                        </a:lnSpc>
                        <a:spcBef>
                          <a:spcPts val="0"/>
                        </a:spcBef>
                        <a:spcAft>
                          <a:spcPts val="0"/>
                        </a:spcAft>
                      </a:pPr>
                      <a:r>
                        <a:rPr lang="en-US" sz="1800" dirty="0">
                          <a:effectLst/>
                        </a:rPr>
                        <a:t>Basic Requirements for the CTS Wireless Service</a:t>
                      </a:r>
                      <a:endParaRPr lang="en-US" sz="1800" dirty="0">
                        <a:solidFill>
                          <a:schemeClr val="bg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99C9"/>
                    </a:solidFill>
                  </a:tcPr>
                </a:tc>
                <a:tc>
                  <a:txBody>
                    <a:bodyPr/>
                    <a:lstStyle/>
                    <a:p>
                      <a:pPr marL="0" marR="0" algn="ctr">
                        <a:lnSpc>
                          <a:spcPct val="115000"/>
                        </a:lnSpc>
                        <a:spcBef>
                          <a:spcPts val="0"/>
                        </a:spcBef>
                        <a:spcAft>
                          <a:spcPts val="0"/>
                        </a:spcAft>
                      </a:pPr>
                      <a:r>
                        <a:rPr lang="en-US" sz="1600" dirty="0">
                          <a:effectLst/>
                        </a:rPr>
                        <a:t>Local Agency Access</a:t>
                      </a:r>
                      <a:endParaRPr lang="en-US"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99C9"/>
                    </a:solidFill>
                  </a:tcPr>
                </a:tc>
                <a:tc>
                  <a:txBody>
                    <a:bodyPr/>
                    <a:lstStyle/>
                    <a:p>
                      <a:pPr marL="0" marR="0" algn="ctr">
                        <a:lnSpc>
                          <a:spcPct val="115000"/>
                        </a:lnSpc>
                        <a:spcBef>
                          <a:spcPts val="0"/>
                        </a:spcBef>
                        <a:spcAft>
                          <a:spcPts val="0"/>
                        </a:spcAft>
                      </a:pPr>
                      <a:r>
                        <a:rPr lang="en-US" sz="1600" dirty="0">
                          <a:effectLst/>
                        </a:rPr>
                        <a:t>Roaming Access</a:t>
                      </a:r>
                      <a:endParaRPr lang="en-US"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99C9"/>
                    </a:solidFill>
                  </a:tcPr>
                </a:tc>
                <a:tc>
                  <a:txBody>
                    <a:bodyPr/>
                    <a:lstStyle/>
                    <a:p>
                      <a:pPr marL="0" marR="0" algn="ctr">
                        <a:lnSpc>
                          <a:spcPct val="115000"/>
                        </a:lnSpc>
                        <a:spcBef>
                          <a:spcPts val="0"/>
                        </a:spcBef>
                        <a:spcAft>
                          <a:spcPts val="0"/>
                        </a:spcAft>
                      </a:pPr>
                      <a:r>
                        <a:rPr lang="en-US" sz="1600" dirty="0">
                          <a:effectLst/>
                        </a:rPr>
                        <a:t>Guest Access</a:t>
                      </a:r>
                      <a:endParaRPr lang="en-US"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99C9"/>
                    </a:solidFill>
                  </a:tcPr>
                </a:tc>
              </a:tr>
              <a:tr h="559887">
                <a:tc>
                  <a:txBody>
                    <a:bodyPr/>
                    <a:lstStyle/>
                    <a:p>
                      <a:pPr marL="342900" marR="0" lvl="0" indent="-342900">
                        <a:lnSpc>
                          <a:spcPct val="115000"/>
                        </a:lnSpc>
                        <a:spcBef>
                          <a:spcPts val="600"/>
                        </a:spcBef>
                        <a:spcAft>
                          <a:spcPts val="600"/>
                        </a:spcAft>
                        <a:buFont typeface="Wingdings"/>
                        <a:buChar char=""/>
                      </a:pPr>
                      <a:r>
                        <a:rPr lang="en-US" sz="1400" dirty="0">
                          <a:solidFill>
                            <a:schemeClr val="tx1"/>
                          </a:solidFill>
                          <a:effectLst/>
                        </a:rPr>
                        <a:t>Connectivity to the State Government </a:t>
                      </a:r>
                      <a:r>
                        <a:rPr lang="en-US" sz="1400" dirty="0" smtClean="0">
                          <a:solidFill>
                            <a:schemeClr val="tx1"/>
                          </a:solidFill>
                          <a:effectLst/>
                        </a:rPr>
                        <a:t>Network (SGN)</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1400" dirty="0">
                          <a:solidFill>
                            <a:schemeClr val="tx1"/>
                          </a:solidFill>
                          <a:effectLst/>
                        </a:rPr>
                        <a:t>Required</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1400" dirty="0">
                          <a:solidFill>
                            <a:schemeClr val="tx1"/>
                          </a:solidFill>
                          <a:effectLst/>
                        </a:rPr>
                        <a:t>Required</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1400" dirty="0">
                          <a:solidFill>
                            <a:schemeClr val="tx1"/>
                          </a:solidFill>
                          <a:effectLst/>
                        </a:rPr>
                        <a:t>Required</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9887">
                <a:tc>
                  <a:txBody>
                    <a:bodyPr/>
                    <a:lstStyle/>
                    <a:p>
                      <a:pPr marL="342900" marR="0" lvl="0" indent="-342900">
                        <a:lnSpc>
                          <a:spcPct val="115000"/>
                        </a:lnSpc>
                        <a:spcBef>
                          <a:spcPts val="600"/>
                        </a:spcBef>
                        <a:spcAft>
                          <a:spcPts val="600"/>
                        </a:spcAft>
                        <a:buFont typeface="Wingdings"/>
                        <a:buChar char=""/>
                      </a:pPr>
                      <a:r>
                        <a:rPr lang="en-US" sz="1400" dirty="0">
                          <a:solidFill>
                            <a:schemeClr val="tx1"/>
                          </a:solidFill>
                          <a:effectLst/>
                        </a:rPr>
                        <a:t>Member of the CTS Enterprise Active Directory Forest (EAD)</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1400" dirty="0">
                          <a:solidFill>
                            <a:schemeClr val="tx1"/>
                          </a:solidFill>
                          <a:effectLst/>
                        </a:rPr>
                        <a:t>Required</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1400" dirty="0">
                          <a:solidFill>
                            <a:schemeClr val="tx1"/>
                          </a:solidFill>
                          <a:effectLst/>
                        </a:rPr>
                        <a:t>Required</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1400" dirty="0">
                          <a:solidFill>
                            <a:schemeClr val="tx1"/>
                          </a:solidFill>
                          <a:effectLst/>
                        </a:rPr>
                        <a:t>-</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9887">
                <a:tc>
                  <a:txBody>
                    <a:bodyPr/>
                    <a:lstStyle/>
                    <a:p>
                      <a:pPr marL="342900" marR="0" lvl="0" indent="-342900">
                        <a:lnSpc>
                          <a:spcPct val="115000"/>
                        </a:lnSpc>
                        <a:spcBef>
                          <a:spcPts val="600"/>
                        </a:spcBef>
                        <a:spcAft>
                          <a:spcPts val="600"/>
                        </a:spcAft>
                        <a:buFont typeface="Wingdings"/>
                        <a:buChar char=""/>
                      </a:pPr>
                      <a:r>
                        <a:rPr lang="en-US" sz="1400" dirty="0">
                          <a:solidFill>
                            <a:schemeClr val="tx1"/>
                          </a:solidFill>
                          <a:effectLst/>
                        </a:rPr>
                        <a:t>Connectivity to the CTS MPLS Wide Area Network (Agency VRF)</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1400">
                          <a:solidFill>
                            <a:schemeClr val="tx1"/>
                          </a:solidFill>
                          <a:effectLst/>
                        </a:rPr>
                        <a:t>Required</a:t>
                      </a:r>
                      <a:endParaRPr lang="en-US" sz="140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1400" dirty="0">
                          <a:solidFill>
                            <a:schemeClr val="tx1"/>
                          </a:solidFill>
                          <a:effectLst/>
                        </a:rPr>
                        <a:t>Required</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1400" dirty="0">
                          <a:solidFill>
                            <a:schemeClr val="tx1"/>
                          </a:solidFill>
                          <a:effectLst/>
                        </a:rPr>
                        <a:t>-</a:t>
                      </a:r>
                      <a:endParaRPr lang="en-US" sz="1400" dirty="0">
                        <a:solidFill>
                          <a:schemeClr val="tx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342" name="Rectangle 2"/>
          <p:cNvSpPr>
            <a:spLocks noChangeArrowheads="1"/>
          </p:cNvSpPr>
          <p:nvPr/>
        </p:nvSpPr>
        <p:spPr bwMode="auto">
          <a:xfrm>
            <a:off x="457200" y="1563688"/>
            <a:ext cx="822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ea typeface="MS PGothic" pitchFamily="34" charset="-128"/>
              </a:rPr>
              <a:t>The first step to becoming a CTS Wireless Customer is to confirm that the basic requirements are met: </a:t>
            </a:r>
          </a:p>
        </p:txBody>
      </p:sp>
      <p:sp>
        <p:nvSpPr>
          <p:cNvPr id="13343" name="Rectangle 3"/>
          <p:cNvSpPr>
            <a:spLocks noChangeArrowheads="1"/>
          </p:cNvSpPr>
          <p:nvPr/>
        </p:nvSpPr>
        <p:spPr bwMode="auto">
          <a:xfrm>
            <a:off x="509588" y="5143500"/>
            <a:ext cx="8124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ea typeface="MS PGothic" pitchFamily="34" charset="-128"/>
              </a:rPr>
              <a:t>These requirements do not need to be met for customers only needing Guest access.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47800"/>
            <a:ext cx="8229600" cy="3140075"/>
          </a:xfrm>
          <a:prstGeom prst="rect">
            <a:avLst/>
          </a:prstGeom>
          <a:noFill/>
        </p:spPr>
        <p:txBody>
          <a:bodyPr>
            <a:spAutoFit/>
          </a:bodyPr>
          <a:lstStyle/>
          <a:p>
            <a:pPr>
              <a:spcBef>
                <a:spcPts val="1200"/>
              </a:spcBef>
              <a:defRPr/>
            </a:pPr>
            <a:r>
              <a:rPr lang="en-US" sz="2000" dirty="0">
                <a:latin typeface="+mn-lt"/>
              </a:rPr>
              <a:t>Wireless Site Surveys are used in the wireless design and verification processes. There are three types of surveys performed:</a:t>
            </a:r>
          </a:p>
          <a:p>
            <a:pPr marL="742950" lvl="1" indent="-285750">
              <a:spcBef>
                <a:spcPts val="1200"/>
              </a:spcBef>
              <a:buFont typeface="Arial" panose="020B0604020202020204" pitchFamily="34" charset="0"/>
              <a:buChar char="•"/>
              <a:defRPr/>
            </a:pPr>
            <a:r>
              <a:rPr lang="en-US" sz="1600" b="1" dirty="0">
                <a:latin typeface="+mn-lt"/>
              </a:rPr>
              <a:t>Predictive Survey </a:t>
            </a:r>
            <a:r>
              <a:rPr lang="en-US" sz="1600" dirty="0">
                <a:latin typeface="+mn-lt"/>
              </a:rPr>
              <a:t>– Performed off-site with a software program to model the environment to see the RF propagation.  Used as the foundation of the wireless design. AP count for the Budgetary Estimate. </a:t>
            </a:r>
          </a:p>
          <a:p>
            <a:pPr marL="742950" lvl="1" indent="-285750">
              <a:spcBef>
                <a:spcPts val="1200"/>
              </a:spcBef>
              <a:buFont typeface="Arial" panose="020B0604020202020204" pitchFamily="34" charset="0"/>
              <a:buChar char="•"/>
              <a:defRPr/>
            </a:pPr>
            <a:r>
              <a:rPr lang="en-US" sz="1600" b="1" dirty="0">
                <a:latin typeface="+mn-lt"/>
              </a:rPr>
              <a:t>Pre-deployment</a:t>
            </a:r>
            <a:r>
              <a:rPr lang="en-US" sz="1600" dirty="0">
                <a:latin typeface="+mn-lt"/>
              </a:rPr>
              <a:t> –  Performed on-site prior to installation to validate the predictive design and identify sources of interference, congested airspace, or neighboring networks that can negatively affect your wireless network.  Final AP count for the Quote.</a:t>
            </a:r>
          </a:p>
          <a:p>
            <a:pPr marL="742950" lvl="1" indent="-285750">
              <a:spcBef>
                <a:spcPts val="1200"/>
              </a:spcBef>
              <a:buFont typeface="Arial" panose="020B0604020202020204" pitchFamily="34" charset="0"/>
              <a:buChar char="•"/>
              <a:defRPr/>
            </a:pPr>
            <a:r>
              <a:rPr lang="en-US" sz="1600" b="1" dirty="0">
                <a:latin typeface="+mn-lt"/>
              </a:rPr>
              <a:t>Post-deployment</a:t>
            </a:r>
            <a:r>
              <a:rPr lang="en-US" sz="1600" dirty="0">
                <a:latin typeface="+mn-lt"/>
              </a:rPr>
              <a:t> – Performed on-site after installation to validate that the wireless network meets all of the requirements identified.</a:t>
            </a:r>
            <a:endParaRPr lang="en-US" dirty="0"/>
          </a:p>
        </p:txBody>
      </p:sp>
      <p:sp>
        <p:nvSpPr>
          <p:cNvPr id="36867" name="Title 1"/>
          <p:cNvSpPr>
            <a:spLocks noGrp="1"/>
          </p:cNvSpPr>
          <p:nvPr>
            <p:ph type="title"/>
          </p:nvPr>
        </p:nvSpPr>
        <p:spPr bwMode="auto">
          <a:ln>
            <a:miter lim="800000"/>
            <a:headEnd/>
            <a:tailEnd/>
          </a:ln>
        </p:spPr>
        <p:txBody>
          <a:bodyPr wrap="square" numCol="1" anchorCtr="0" compatLnSpc="1">
            <a:prstTxWarp prst="textNoShape">
              <a:avLst/>
            </a:prstTxWarp>
          </a:bodyPr>
          <a:lstStyle/>
          <a:p>
            <a:pPr>
              <a:defRPr/>
            </a:pPr>
            <a:r>
              <a:rPr lang="en-US" altLang="en-US" dirty="0" smtClean="0">
                <a:latin typeface="+mj-lt"/>
              </a:rPr>
              <a:t>Wireless Site Surveys</a:t>
            </a:r>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625975"/>
            <a:ext cx="1524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41838"/>
            <a:ext cx="2895600" cy="128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25975"/>
            <a:ext cx="2773363" cy="114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a:defRPr/>
            </a:pPr>
            <a:r>
              <a:rPr lang="en-US" altLang="en-US" dirty="0" smtClean="0">
                <a:latin typeface="+mj-lt"/>
              </a:rPr>
              <a:t>Service Cost Model</a:t>
            </a:r>
          </a:p>
        </p:txBody>
      </p:sp>
      <p:sp>
        <p:nvSpPr>
          <p:cNvPr id="4" name="Content Placeholder 2"/>
          <p:cNvSpPr txBox="1">
            <a:spLocks/>
          </p:cNvSpPr>
          <p:nvPr/>
        </p:nvSpPr>
        <p:spPr bwMode="auto">
          <a:xfrm>
            <a:off x="474663" y="1524000"/>
            <a:ext cx="8212137"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u="sng" dirty="0">
                <a:ea typeface="MS PGothic" pitchFamily="34" charset="-128"/>
              </a:rPr>
              <a:t>Recurring Costs</a:t>
            </a:r>
          </a:p>
          <a:p>
            <a:pPr marL="404813" indent="0">
              <a:buFont typeface="Arial" charset="0"/>
              <a:buNone/>
              <a:defRPr/>
            </a:pPr>
            <a:r>
              <a:rPr lang="en-US" sz="1800" b="1" dirty="0">
                <a:ea typeface="MS PGothic" pitchFamily="34" charset="-128"/>
              </a:rPr>
              <a:t>Monthly rate:  $35 per Access Point (AP) for all networks (SSIDs)</a:t>
            </a:r>
          </a:p>
          <a:p>
            <a:pPr marL="404813" lvl="1" indent="0">
              <a:spcBef>
                <a:spcPts val="600"/>
              </a:spcBef>
              <a:buFont typeface="Arial" charset="0"/>
              <a:buNone/>
              <a:defRPr/>
            </a:pPr>
            <a:r>
              <a:rPr lang="en-US" sz="1800" dirty="0" smtClean="0">
                <a:ea typeface="MS PGothic" pitchFamily="34" charset="-128"/>
              </a:rPr>
              <a:t>CTS provides the APs, enterprise </a:t>
            </a:r>
            <a:r>
              <a:rPr lang="en-US" sz="1800" dirty="0">
                <a:ea typeface="MS PGothic" pitchFamily="34" charset="-128"/>
              </a:rPr>
              <a:t>infrastructure</a:t>
            </a:r>
            <a:r>
              <a:rPr lang="en-US" sz="1800" dirty="0" smtClean="0">
                <a:ea typeface="MS PGothic" pitchFamily="34" charset="-128"/>
              </a:rPr>
              <a:t>, service </a:t>
            </a:r>
            <a:r>
              <a:rPr lang="en-US" sz="1800" dirty="0">
                <a:ea typeface="MS PGothic" pitchFamily="34" charset="-128"/>
              </a:rPr>
              <a:t>and support</a:t>
            </a:r>
            <a:r>
              <a:rPr lang="en-US" sz="1800" dirty="0" smtClean="0">
                <a:ea typeface="MS PGothic" pitchFamily="34" charset="-128"/>
              </a:rPr>
              <a:t>.</a:t>
            </a:r>
            <a:endParaRPr lang="en-US" sz="1800" dirty="0">
              <a:ea typeface="MS PGothic" pitchFamily="34" charset="-128"/>
            </a:endParaRPr>
          </a:p>
          <a:p>
            <a:pPr marL="0" indent="0">
              <a:buFont typeface="Arial" charset="0"/>
              <a:buNone/>
              <a:defRPr/>
            </a:pPr>
            <a:endParaRPr lang="en-US" sz="1050" b="1" u="sng" dirty="0" smtClean="0">
              <a:ea typeface="MS PGothic" pitchFamily="34" charset="-128"/>
            </a:endParaRPr>
          </a:p>
          <a:p>
            <a:pPr marL="0" indent="0">
              <a:buFont typeface="Arial" charset="0"/>
              <a:buNone/>
              <a:defRPr/>
            </a:pPr>
            <a:r>
              <a:rPr lang="en-US" sz="1800" b="1" u="sng" dirty="0" smtClean="0">
                <a:ea typeface="MS PGothic" pitchFamily="34" charset="-128"/>
              </a:rPr>
              <a:t>One-Time Costs</a:t>
            </a:r>
            <a:r>
              <a:rPr lang="en-US" sz="1800" b="1" dirty="0" smtClean="0">
                <a:ea typeface="MS PGothic" pitchFamily="34" charset="-128"/>
              </a:rPr>
              <a:t> (NRCs)</a:t>
            </a:r>
          </a:p>
          <a:p>
            <a:pPr marL="404813" indent="0">
              <a:buFont typeface="Arial" charset="0"/>
              <a:buNone/>
              <a:defRPr/>
            </a:pPr>
            <a:r>
              <a:rPr lang="en-US" sz="1800" b="1" dirty="0" smtClean="0">
                <a:ea typeface="MS PGothic" pitchFamily="34" charset="-128"/>
              </a:rPr>
              <a:t>Site Surveys </a:t>
            </a:r>
            <a:r>
              <a:rPr lang="en-US" sz="1800" dirty="0" smtClean="0">
                <a:ea typeface="MS PGothic" pitchFamily="34" charset="-128"/>
              </a:rPr>
              <a:t>(depending on quote)</a:t>
            </a:r>
          </a:p>
          <a:p>
            <a:pPr marL="404813" indent="0">
              <a:buFont typeface="Arial" charset="0"/>
              <a:buNone/>
              <a:defRPr/>
            </a:pPr>
            <a:endParaRPr lang="en-US" sz="500" dirty="0" smtClean="0">
              <a:solidFill>
                <a:srgbClr val="FF0000"/>
              </a:solidFill>
            </a:endParaRPr>
          </a:p>
          <a:p>
            <a:pPr marL="404813" indent="0">
              <a:buFont typeface="Arial" charset="0"/>
              <a:buNone/>
              <a:defRPr/>
            </a:pPr>
            <a:r>
              <a:rPr lang="en-US" sz="1800" b="1" dirty="0" smtClean="0">
                <a:ea typeface="MS PGothic" pitchFamily="34" charset="-128"/>
              </a:rPr>
              <a:t>AP </a:t>
            </a:r>
            <a:r>
              <a:rPr lang="en-US" sz="1800" b="1" dirty="0">
                <a:ea typeface="MS PGothic" pitchFamily="34" charset="-128"/>
              </a:rPr>
              <a:t>installations (including wiring and power) </a:t>
            </a:r>
            <a:r>
              <a:rPr lang="en-US" sz="1800" dirty="0">
                <a:ea typeface="MS PGothic" pitchFamily="34" charset="-128"/>
              </a:rPr>
              <a:t>are customer </a:t>
            </a:r>
            <a:r>
              <a:rPr lang="en-US" sz="1800" dirty="0" smtClean="0">
                <a:ea typeface="MS PGothic" pitchFamily="34" charset="-128"/>
              </a:rPr>
              <a:t>responsibility</a:t>
            </a:r>
            <a:endParaRPr lang="en-US" sz="1800" dirty="0">
              <a:ea typeface="MS PGothic" pitchFamily="34" charset="-128"/>
            </a:endParaRPr>
          </a:p>
          <a:p>
            <a:pPr marL="404813" indent="0">
              <a:defRPr/>
            </a:pPr>
            <a:r>
              <a:rPr lang="en-US" sz="1800" dirty="0" smtClean="0">
                <a:ea typeface="MS PGothic" pitchFamily="34" charset="-128"/>
              </a:rPr>
              <a:t> Each </a:t>
            </a:r>
            <a:r>
              <a:rPr lang="en-US" sz="1800" dirty="0">
                <a:ea typeface="MS PGothic" pitchFamily="34" charset="-128"/>
              </a:rPr>
              <a:t>access point requires connectivity to an Ethernet network and cabling needs to be routed to all access point locations.</a:t>
            </a:r>
          </a:p>
          <a:p>
            <a:pPr marL="404813" indent="0">
              <a:defRPr/>
            </a:pPr>
            <a:r>
              <a:rPr lang="en-US" sz="1800" dirty="0" smtClean="0">
                <a:ea typeface="MS PGothic" pitchFamily="34" charset="-128"/>
              </a:rPr>
              <a:t> CTS </a:t>
            </a:r>
            <a:r>
              <a:rPr lang="en-US" sz="1800" dirty="0">
                <a:ea typeface="MS PGothic" pitchFamily="34" charset="-128"/>
              </a:rPr>
              <a:t>does not offer cabling as a service. Customers often use their facilities staff to install cabling or </a:t>
            </a:r>
            <a:r>
              <a:rPr lang="en-US" sz="1800" dirty="0" smtClean="0">
                <a:ea typeface="MS PGothic" pitchFamily="34" charset="-128"/>
              </a:rPr>
              <a:t>have </a:t>
            </a:r>
            <a:r>
              <a:rPr lang="en-US" sz="1800" dirty="0">
                <a:ea typeface="MS PGothic" pitchFamily="34" charset="-128"/>
              </a:rPr>
              <a:t>a cabling </a:t>
            </a:r>
            <a:r>
              <a:rPr lang="en-US" sz="1800" dirty="0" smtClean="0">
                <a:ea typeface="MS PGothic" pitchFamily="34" charset="-128"/>
              </a:rPr>
              <a:t>contractor.</a:t>
            </a:r>
          </a:p>
          <a:p>
            <a:pPr marL="404813" indent="0">
              <a:buFont typeface="Arial" charset="0"/>
              <a:buNone/>
              <a:defRPr/>
            </a:pPr>
            <a:endParaRPr lang="en-US" sz="500" dirty="0" smtClean="0">
              <a:ea typeface="MS PGothic" pitchFamily="34" charset="-128"/>
            </a:endParaRPr>
          </a:p>
          <a:p>
            <a:pPr marL="404813" indent="0">
              <a:buFont typeface="Arial" charset="0"/>
              <a:buNone/>
              <a:defRPr/>
            </a:pPr>
            <a:r>
              <a:rPr lang="en-US" sz="1800" b="1" dirty="0" smtClean="0">
                <a:ea typeface="MS PGothic" pitchFamily="34" charset="-128"/>
              </a:rPr>
              <a:t>Other possible costs for unique/rare situations</a:t>
            </a:r>
          </a:p>
          <a:p>
            <a:pPr marL="404813" indent="0">
              <a:defRPr/>
            </a:pPr>
            <a:r>
              <a:rPr lang="en-US" sz="1800" dirty="0" smtClean="0">
                <a:ea typeface="MS PGothic" pitchFamily="34" charset="-128"/>
              </a:rPr>
              <a:t> Custom brackets, AP security, </a:t>
            </a:r>
            <a:r>
              <a:rPr lang="en-US" sz="1800" dirty="0" err="1" smtClean="0">
                <a:ea typeface="MS PGothic" pitchFamily="34" charset="-128"/>
              </a:rPr>
              <a:t>PoE</a:t>
            </a:r>
            <a:r>
              <a:rPr lang="en-US" sz="1800" dirty="0" smtClean="0">
                <a:ea typeface="MS PGothic" pitchFamily="34" charset="-128"/>
              </a:rPr>
              <a:t> switch or power injectors, antennae</a:t>
            </a:r>
          </a:p>
          <a:p>
            <a:pPr marL="404813" indent="0">
              <a:buFont typeface="Arial" charset="0"/>
              <a:buNone/>
              <a:defRPr/>
            </a:pPr>
            <a:endParaRPr lang="en-US" sz="1000" dirty="0" smtClean="0">
              <a:ea typeface="MS PGothic" pitchFamily="34" charset="-128"/>
            </a:endParaRPr>
          </a:p>
          <a:p>
            <a:pPr>
              <a:defRPr/>
            </a:pPr>
            <a:endParaRPr lang="en-US" sz="1800" dirty="0">
              <a:ea typeface="MS PGothic"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a:defRPr/>
            </a:pPr>
            <a:r>
              <a:rPr lang="en-US" altLang="en-US" dirty="0" smtClean="0">
                <a:latin typeface="+mj-lt"/>
              </a:rPr>
              <a:t>Service Cost Deployment Scenarios</a:t>
            </a:r>
          </a:p>
        </p:txBody>
      </p:sp>
      <p:sp>
        <p:nvSpPr>
          <p:cNvPr id="46083" name="Content Placeholder 2"/>
          <p:cNvSpPr txBox="1">
            <a:spLocks/>
          </p:cNvSpPr>
          <p:nvPr/>
        </p:nvSpPr>
        <p:spPr bwMode="auto">
          <a:xfrm>
            <a:off x="474663" y="1524000"/>
            <a:ext cx="8212137"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buFont typeface="Arial" charset="0"/>
              <a:buNone/>
              <a:defRPr/>
            </a:pPr>
            <a:r>
              <a:rPr lang="en-US" altLang="en-US" sz="1800" b="1" u="sng" dirty="0" smtClean="0">
                <a:latin typeface="+mn-lt"/>
              </a:rPr>
              <a:t>Use Case #1</a:t>
            </a:r>
          </a:p>
          <a:p>
            <a:pPr>
              <a:buFont typeface="Arial" charset="0"/>
              <a:buNone/>
              <a:defRPr/>
            </a:pPr>
            <a:r>
              <a:rPr lang="en-US" altLang="en-US" sz="1800" dirty="0" smtClean="0">
                <a:latin typeface="+mn-lt"/>
              </a:rPr>
              <a:t>Small agency office desires one access point in a conference room:</a:t>
            </a:r>
          </a:p>
          <a:p>
            <a:pPr marL="914400" indent="-285750">
              <a:defRPr/>
            </a:pPr>
            <a:r>
              <a:rPr lang="en-US" altLang="en-US" sz="1800" dirty="0" smtClean="0">
                <a:latin typeface="+mn-lt"/>
              </a:rPr>
              <a:t>$40 Setup Fee</a:t>
            </a:r>
          </a:p>
          <a:p>
            <a:pPr marL="914400" indent="-285750">
              <a:defRPr/>
            </a:pPr>
            <a:r>
              <a:rPr lang="en-US" altLang="en-US" sz="1800" dirty="0" smtClean="0">
                <a:latin typeface="+mn-lt"/>
              </a:rPr>
              <a:t>Purchase AP Security (nominal one-time cost)</a:t>
            </a:r>
          </a:p>
          <a:p>
            <a:pPr marL="914400" indent="-285750">
              <a:defRPr/>
            </a:pPr>
            <a:r>
              <a:rPr lang="en-US" altLang="en-US" sz="1800" dirty="0" smtClean="0">
                <a:latin typeface="+mn-lt"/>
              </a:rPr>
              <a:t>$35 per month/AP</a:t>
            </a:r>
          </a:p>
          <a:p>
            <a:pPr>
              <a:buFont typeface="Arial" charset="0"/>
              <a:buNone/>
              <a:defRPr/>
            </a:pPr>
            <a:endParaRPr lang="en-US" altLang="en-US" sz="1600" dirty="0" smtClean="0">
              <a:latin typeface="+mn-lt"/>
            </a:endParaRPr>
          </a:p>
          <a:p>
            <a:pPr>
              <a:buFont typeface="Arial" charset="0"/>
              <a:buNone/>
              <a:defRPr/>
            </a:pPr>
            <a:r>
              <a:rPr lang="en-US" altLang="en-US" sz="1800" b="1" u="sng" dirty="0" smtClean="0">
                <a:latin typeface="+mn-lt"/>
              </a:rPr>
              <a:t>Use Case #2</a:t>
            </a:r>
          </a:p>
          <a:p>
            <a:pPr>
              <a:buFont typeface="Arial" charset="0"/>
              <a:buNone/>
              <a:defRPr/>
            </a:pPr>
            <a:r>
              <a:rPr lang="en-US" altLang="en-US" sz="1800" dirty="0" smtClean="0">
                <a:latin typeface="+mn-lt"/>
              </a:rPr>
              <a:t>Mid-Large agency office desires full coverage with no coverage gaps for staff walking across the building:</a:t>
            </a:r>
          </a:p>
          <a:p>
            <a:pPr marL="914400" indent="-285750">
              <a:defRPr/>
            </a:pPr>
            <a:r>
              <a:rPr lang="en-US" altLang="en-US" sz="1800" dirty="0" smtClean="0">
                <a:latin typeface="+mn-lt"/>
              </a:rPr>
              <a:t>Pre-Deployment Site Survey Fee (per quote)</a:t>
            </a:r>
          </a:p>
          <a:p>
            <a:pPr marL="914400" indent="-285750">
              <a:defRPr/>
            </a:pPr>
            <a:r>
              <a:rPr lang="en-US" altLang="en-US" sz="1800" dirty="0" smtClean="0">
                <a:latin typeface="+mn-lt"/>
              </a:rPr>
              <a:t>Wiring/cabling installation costs</a:t>
            </a:r>
          </a:p>
          <a:p>
            <a:pPr marL="914400" indent="-285750">
              <a:defRPr/>
            </a:pPr>
            <a:r>
              <a:rPr lang="en-US" altLang="en-US" sz="1800" dirty="0" smtClean="0">
                <a:latin typeface="+mn-lt"/>
              </a:rPr>
              <a:t>$35 per month/AP</a:t>
            </a:r>
          </a:p>
          <a:p>
            <a:pPr marL="914400" indent="-285750">
              <a:defRPr/>
            </a:pPr>
            <a:r>
              <a:rPr lang="en-US" altLang="en-US" sz="1800" dirty="0" smtClean="0">
                <a:latin typeface="+mn-lt"/>
              </a:rPr>
              <a:t>Post-Implementation Site Survey Fee (per quote)	</a:t>
            </a:r>
          </a:p>
        </p:txBody>
      </p:sp>
      <p:sp>
        <p:nvSpPr>
          <p:cNvPr id="2" name="TextBox 1"/>
          <p:cNvSpPr txBox="1"/>
          <p:nvPr/>
        </p:nvSpPr>
        <p:spPr>
          <a:xfrm>
            <a:off x="6019800" y="2808288"/>
            <a:ext cx="2590800" cy="831850"/>
          </a:xfrm>
          <a:prstGeom prst="rect">
            <a:avLst/>
          </a:prstGeom>
          <a:solidFill>
            <a:schemeClr val="accent1">
              <a:lumMod val="40000"/>
              <a:lumOff val="60000"/>
            </a:schemeClr>
          </a:solidFill>
          <a:ln w="41275">
            <a:solidFill>
              <a:schemeClr val="accent1"/>
            </a:solidFill>
          </a:ln>
        </p:spPr>
        <p:txBody>
          <a:bodyPr>
            <a:spAutoFit/>
          </a:bodyPr>
          <a:lstStyle/>
          <a:p>
            <a:pPr>
              <a:defRPr/>
            </a:pPr>
            <a:r>
              <a:rPr lang="en-US" sz="1600" dirty="0"/>
              <a:t>CTS Wireless eliminates most procurement and upfront costs for agencies.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09600" y="2590800"/>
            <a:ext cx="8229600" cy="1143000"/>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376092"/>
                </a:solidFill>
                <a:miter lim="800000"/>
                <a:headEnd/>
                <a:tailEnd/>
              </a14:hiddenLine>
            </a:ext>
          </a:extLst>
        </p:spPr>
        <p:txBody>
          <a:bodyPr wrap="square" numCol="1" anchorCtr="0" compatLnSpc="1">
            <a:prstTxWarp prst="textNoShape">
              <a:avLst/>
            </a:prstTxWarp>
          </a:bodyPr>
          <a:lstStyle/>
          <a:p>
            <a:r>
              <a:rPr lang="en-US" altLang="en-US" smtClean="0">
                <a:latin typeface="Arial" charset="0"/>
              </a:rPr>
              <a:t>Post Implementation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smtClean="0">
                <a:latin typeface="Arial" charset="0"/>
              </a:rPr>
              <a:t>Guest Pre-Shared Key</a:t>
            </a: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1447800"/>
            <a:ext cx="330358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defRPr/>
            </a:pPr>
            <a:r>
              <a:rPr lang="en-US" dirty="0" smtClean="0">
                <a:latin typeface="+mj-lt"/>
              </a:rPr>
              <a:t>Sponsored Guest Portal</a:t>
            </a: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447800"/>
            <a:ext cx="62563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3803650"/>
            <a:ext cx="6167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defRPr/>
            </a:pPr>
            <a:r>
              <a:rPr lang="en-US" dirty="0" smtClean="0">
                <a:latin typeface="+mj-lt"/>
              </a:rPr>
              <a:t>Sponsored Guest Account Creation</a:t>
            </a:r>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l="462" r="230"/>
          <a:stretch>
            <a:fillRect/>
          </a:stretch>
        </p:blipFill>
        <p:spPr bwMode="auto">
          <a:xfrm>
            <a:off x="457200" y="1600200"/>
            <a:ext cx="817245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smtClean="0">
                <a:latin typeface="Arial" charset="0"/>
              </a:rPr>
              <a:t>Wireless Service Overview</a:t>
            </a:r>
          </a:p>
        </p:txBody>
      </p:sp>
      <p:sp>
        <p:nvSpPr>
          <p:cNvPr id="3075" name="TextBox 2"/>
          <p:cNvSpPr txBox="1">
            <a:spLocks noChangeArrowheads="1"/>
          </p:cNvSpPr>
          <p:nvPr/>
        </p:nvSpPr>
        <p:spPr bwMode="auto">
          <a:xfrm>
            <a:off x="457200" y="15240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US" altLang="en-US" sz="1800"/>
              <a:t>CTS Wireless is a statewide service which offers greater </a:t>
            </a:r>
            <a:r>
              <a:rPr lang="en-US" altLang="en-US" sz="1800" b="1"/>
              <a:t>mobility </a:t>
            </a:r>
            <a:r>
              <a:rPr lang="en-US" altLang="en-US" sz="1800"/>
              <a:t>and </a:t>
            </a:r>
            <a:r>
              <a:rPr lang="en-US" altLang="en-US" sz="1800" b="1"/>
              <a:t>productivity</a:t>
            </a:r>
            <a:r>
              <a:rPr lang="en-US" altLang="en-US" sz="1800"/>
              <a:t> via one </a:t>
            </a:r>
            <a:r>
              <a:rPr lang="en-US" altLang="en-US" sz="1800" b="1"/>
              <a:t>secure, centrally-managed </a:t>
            </a:r>
            <a:r>
              <a:rPr lang="en-US" altLang="en-US" sz="1800"/>
              <a:t>and </a:t>
            </a:r>
            <a:r>
              <a:rPr lang="en-US" altLang="en-US" sz="1800" b="1"/>
              <a:t>supported</a:t>
            </a:r>
            <a:r>
              <a:rPr lang="en-US" altLang="en-US" sz="1800"/>
              <a:t> </a:t>
            </a:r>
            <a:r>
              <a:rPr lang="en-US" altLang="en-US" sz="1800" b="1"/>
              <a:t>common infrastructure </a:t>
            </a:r>
            <a:r>
              <a:rPr lang="en-US" altLang="en-US" sz="1800"/>
              <a:t>by providing:</a:t>
            </a:r>
          </a:p>
          <a:p>
            <a:pPr lvl="1"/>
            <a:r>
              <a:rPr lang="en-US" altLang="en-US" sz="1800"/>
              <a:t>No up-front or recurring equipment costs</a:t>
            </a:r>
          </a:p>
          <a:p>
            <a:pPr lvl="1"/>
            <a:r>
              <a:rPr lang="en-US" altLang="en-US" sz="1800"/>
              <a:t>Easy-to-acquire subscription pricing</a:t>
            </a:r>
          </a:p>
          <a:p>
            <a:pPr lvl="1"/>
            <a:r>
              <a:rPr lang="en-US" altLang="en-US" sz="1800"/>
              <a:t>Full integration to state government networks</a:t>
            </a:r>
          </a:p>
          <a:p>
            <a:pPr lvl="1"/>
            <a:r>
              <a:rPr lang="en-US" altLang="en-US" sz="1800"/>
              <a:t>Full compliance with state security standards and policies</a:t>
            </a:r>
            <a:endParaRPr lang="en-US" altLang="en-US" sz="2200"/>
          </a:p>
          <a:p>
            <a:pPr lvl="1"/>
            <a:r>
              <a:rPr lang="en-US" altLang="en-US" sz="1800"/>
              <a:t>Easy, secure roaming to your agency’s network resources</a:t>
            </a:r>
          </a:p>
          <a:p>
            <a:pPr lvl="1"/>
            <a:r>
              <a:rPr lang="en-US" altLang="en-US" sz="1800"/>
              <a:t>Professional network design</a:t>
            </a:r>
          </a:p>
          <a:p>
            <a:pPr lvl="1"/>
            <a:r>
              <a:rPr lang="en-US" altLang="en-US" sz="1800"/>
              <a:t>Highly reliable state-of-the-art equipment</a:t>
            </a:r>
          </a:p>
          <a:p>
            <a:pPr lvl="1"/>
            <a:r>
              <a:rPr lang="en-US" altLang="en-US" sz="1800"/>
              <a:t>Local agency control and administration</a:t>
            </a:r>
          </a:p>
          <a:p>
            <a:pPr lvl="1"/>
            <a:r>
              <a:rPr lang="en-US" altLang="en-US" sz="1800"/>
              <a:t>A consistent mobile experience</a:t>
            </a:r>
          </a:p>
          <a:p>
            <a:pPr lvl="1"/>
            <a:r>
              <a:rPr lang="en-US" altLang="en-US" sz="1800"/>
              <a:t>Expert-level centralized support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smtClean="0">
                <a:latin typeface="Arial" charset="0"/>
              </a:rPr>
              <a:t>Guest Network(s) Use Cases</a:t>
            </a:r>
          </a:p>
        </p:txBody>
      </p:sp>
      <p:sp>
        <p:nvSpPr>
          <p:cNvPr id="3" name="TextBox 2"/>
          <p:cNvSpPr txBox="1"/>
          <p:nvPr/>
        </p:nvSpPr>
        <p:spPr>
          <a:xfrm>
            <a:off x="533400" y="1524000"/>
            <a:ext cx="8153400" cy="4600575"/>
          </a:xfrm>
          <a:prstGeom prst="rect">
            <a:avLst/>
          </a:prstGeom>
          <a:noFill/>
        </p:spPr>
        <p:txBody>
          <a:bodyPr>
            <a:spAutoFit/>
          </a:bodyPr>
          <a:lstStyle/>
          <a:p>
            <a:pPr>
              <a:defRPr/>
            </a:pPr>
            <a:r>
              <a:rPr lang="en-US" b="1" dirty="0"/>
              <a:t>Pre-Shared Key</a:t>
            </a:r>
          </a:p>
          <a:p>
            <a:pPr marL="457200" indent="-285750">
              <a:buFont typeface="Arial" panose="020B0604020202020204" pitchFamily="34" charset="0"/>
              <a:buChar char="•"/>
              <a:defRPr/>
            </a:pPr>
            <a:r>
              <a:rPr lang="en-US" dirty="0"/>
              <a:t>Multiple guests use one key that has been shared with all</a:t>
            </a:r>
          </a:p>
          <a:p>
            <a:pPr marL="971550" lvl="1" indent="-285750">
              <a:buFont typeface="Arial" panose="020B0604020202020204" pitchFamily="34" charset="0"/>
              <a:buChar char="•"/>
              <a:defRPr/>
            </a:pPr>
            <a:r>
              <a:rPr lang="en-US" dirty="0"/>
              <a:t>Use Case #1 – Post pre-shared key on the conference room wall</a:t>
            </a:r>
          </a:p>
          <a:p>
            <a:pPr marL="971550" lvl="1" indent="-285750">
              <a:buFont typeface="Arial" panose="020B0604020202020204" pitchFamily="34" charset="0"/>
              <a:buChar char="•"/>
              <a:defRPr/>
            </a:pPr>
            <a:r>
              <a:rPr lang="en-US" dirty="0"/>
              <a:t>Use Case #2 – Share pre-shared key on intranet page</a:t>
            </a:r>
          </a:p>
          <a:p>
            <a:pPr marL="971550" lvl="1" indent="-285750">
              <a:buFont typeface="Arial" panose="020B0604020202020204" pitchFamily="34" charset="0"/>
              <a:buChar char="•"/>
              <a:defRPr/>
            </a:pPr>
            <a:r>
              <a:rPr lang="en-US" dirty="0"/>
              <a:t>Use Case #3 – Handout pre-shared key to a select few</a:t>
            </a:r>
          </a:p>
          <a:p>
            <a:pPr>
              <a:defRPr/>
            </a:pPr>
            <a:endParaRPr lang="en-US" sz="1100" dirty="0"/>
          </a:p>
          <a:p>
            <a:pPr>
              <a:defRPr/>
            </a:pPr>
            <a:r>
              <a:rPr lang="en-US" b="1" dirty="0"/>
              <a:t>Sponsored Guest</a:t>
            </a:r>
          </a:p>
          <a:p>
            <a:pPr marL="457200" indent="-285750">
              <a:buFont typeface="Arial" panose="020B0604020202020204" pitchFamily="34" charset="0"/>
              <a:buChar char="•"/>
              <a:defRPr/>
            </a:pPr>
            <a:r>
              <a:rPr lang="en-US" dirty="0"/>
              <a:t>One guest is given a username and password that is active for a pre-selected amount of time.</a:t>
            </a:r>
          </a:p>
          <a:p>
            <a:pPr marL="914400" lvl="1" indent="-285750">
              <a:buFont typeface="Arial" panose="020B0604020202020204" pitchFamily="34" charset="0"/>
              <a:buChar char="•"/>
              <a:defRPr/>
            </a:pPr>
            <a:r>
              <a:rPr lang="en-US" dirty="0"/>
              <a:t>Use Case #1 – Front desk creates account upon guest arrival</a:t>
            </a:r>
          </a:p>
          <a:p>
            <a:pPr marL="914400" lvl="1" indent="-285750">
              <a:buFont typeface="Arial" panose="020B0604020202020204" pitchFamily="34" charset="0"/>
              <a:buChar char="•"/>
              <a:defRPr/>
            </a:pPr>
            <a:r>
              <a:rPr lang="en-US" dirty="0"/>
              <a:t>Use Case #2 – IT Staff creates account to prepare for partner arrival</a:t>
            </a:r>
          </a:p>
          <a:p>
            <a:pPr marL="914400" lvl="1" indent="-285750">
              <a:buFont typeface="Arial" panose="020B0604020202020204" pitchFamily="34" charset="0"/>
              <a:buChar char="•"/>
              <a:defRPr/>
            </a:pPr>
            <a:r>
              <a:rPr lang="en-US" dirty="0"/>
              <a:t>Use Case #3 – Kiosk in lobby has designated account</a:t>
            </a:r>
          </a:p>
          <a:p>
            <a:pPr marL="914400" lvl="1" indent="-285750">
              <a:buFont typeface="Arial" panose="020B0604020202020204" pitchFamily="34" charset="0"/>
              <a:buChar char="•"/>
              <a:defRPr/>
            </a:pPr>
            <a:endParaRPr lang="en-US" sz="1200" dirty="0"/>
          </a:p>
          <a:p>
            <a:pPr marL="57150" lvl="1">
              <a:defRPr/>
            </a:pPr>
            <a:r>
              <a:rPr lang="en-US" dirty="0"/>
              <a:t>Example: To provide guests with internet access, some agencies set up LAN connections, AD accounts, perform background checks, configure routing to partner agencies, etc. CTS Wireless removes these steps.</a:t>
            </a:r>
          </a:p>
          <a:p>
            <a:pPr marL="800100" indent="-285750">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bwMode="auto">
          <a:ln>
            <a:miter lim="800000"/>
            <a:headEnd/>
            <a:tailEnd/>
          </a:ln>
        </p:spPr>
        <p:txBody>
          <a:bodyPr wrap="square" numCol="1" anchorCtr="0" compatLnSpc="1">
            <a:prstTxWarp prst="textNoShape">
              <a:avLst/>
            </a:prstTxWarp>
          </a:bodyPr>
          <a:lstStyle/>
          <a:p>
            <a:pPr>
              <a:defRPr/>
            </a:pPr>
            <a:r>
              <a:rPr lang="en-US" altLang="en-US" dirty="0" smtClean="0">
                <a:latin typeface="+mj-lt"/>
              </a:rPr>
              <a:t>Delegated Administration</a:t>
            </a:r>
          </a:p>
        </p:txBody>
      </p:sp>
      <p:sp>
        <p:nvSpPr>
          <p:cNvPr id="22531" name="TextBox 2"/>
          <p:cNvSpPr txBox="1">
            <a:spLocks noChangeArrowheads="1"/>
          </p:cNvSpPr>
          <p:nvPr/>
        </p:nvSpPr>
        <p:spPr bwMode="auto">
          <a:xfrm>
            <a:off x="5114925" y="1568450"/>
            <a:ext cx="36988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200"/>
              </a:spcBef>
            </a:pPr>
            <a:r>
              <a:rPr lang="en-US" altLang="en-US" sz="1600">
                <a:solidFill>
                  <a:srgbClr val="000000"/>
                </a:solidFill>
                <a:latin typeface="Arial" charset="0"/>
                <a:ea typeface="MS PGothic" pitchFamily="34" charset="-128"/>
              </a:rPr>
              <a:t>Customized monitoring dashboards</a:t>
            </a:r>
          </a:p>
          <a:p>
            <a:pPr eaLnBrk="1" hangingPunct="1">
              <a:spcBef>
                <a:spcPts val="200"/>
              </a:spcBef>
            </a:pPr>
            <a:r>
              <a:rPr lang="en-US" altLang="en-US" sz="1600">
                <a:solidFill>
                  <a:srgbClr val="000000"/>
                </a:solidFill>
                <a:latin typeface="Arial" charset="0"/>
                <a:ea typeface="MS PGothic" pitchFamily="34" charset="-128"/>
              </a:rPr>
              <a:t>Rogue access point detection</a:t>
            </a:r>
          </a:p>
          <a:p>
            <a:pPr eaLnBrk="1" hangingPunct="1">
              <a:spcBef>
                <a:spcPts val="200"/>
              </a:spcBef>
            </a:pPr>
            <a:r>
              <a:rPr lang="en-US" altLang="en-US" sz="1600">
                <a:solidFill>
                  <a:srgbClr val="000000"/>
                </a:solidFill>
                <a:latin typeface="Arial" charset="0"/>
                <a:ea typeface="MS PGothic" pitchFamily="34" charset="-128"/>
              </a:rPr>
              <a:t>Source of interference identification</a:t>
            </a:r>
          </a:p>
          <a:p>
            <a:pPr eaLnBrk="1" hangingPunct="1">
              <a:spcBef>
                <a:spcPts val="200"/>
              </a:spcBef>
            </a:pPr>
            <a:r>
              <a:rPr lang="en-US" altLang="en-US" sz="1600">
                <a:solidFill>
                  <a:srgbClr val="000000"/>
                </a:solidFill>
                <a:latin typeface="Arial" charset="0"/>
                <a:ea typeface="MS PGothic" pitchFamily="34" charset="-128"/>
              </a:rPr>
              <a:t>Application visibility and control</a:t>
            </a:r>
          </a:p>
          <a:p>
            <a:pPr eaLnBrk="1" hangingPunct="1">
              <a:spcBef>
                <a:spcPts val="200"/>
              </a:spcBef>
            </a:pPr>
            <a:r>
              <a:rPr lang="en-US" altLang="en-US" sz="1600">
                <a:solidFill>
                  <a:srgbClr val="000000"/>
                </a:solidFill>
                <a:latin typeface="Arial" charset="0"/>
                <a:ea typeface="MS PGothic" pitchFamily="34" charset="-128"/>
              </a:rPr>
              <a:t>Device connectivity troubleshooting</a:t>
            </a:r>
          </a:p>
          <a:p>
            <a:pPr eaLnBrk="1" hangingPunct="1">
              <a:spcBef>
                <a:spcPts val="200"/>
              </a:spcBef>
            </a:pPr>
            <a:r>
              <a:rPr lang="en-US" altLang="en-US" sz="1600">
                <a:solidFill>
                  <a:srgbClr val="000000"/>
                </a:solidFill>
                <a:latin typeface="Arial" charset="0"/>
                <a:ea typeface="MS PGothic" pitchFamily="34" charset="-128"/>
              </a:rPr>
              <a:t>Detailed device information</a:t>
            </a:r>
          </a:p>
          <a:p>
            <a:pPr eaLnBrk="1" hangingPunct="1">
              <a:spcBef>
                <a:spcPts val="200"/>
              </a:spcBef>
            </a:pPr>
            <a:r>
              <a:rPr lang="en-US" altLang="en-US" sz="1600">
                <a:solidFill>
                  <a:srgbClr val="000000"/>
                </a:solidFill>
                <a:latin typeface="Arial" charset="0"/>
                <a:ea typeface="MS PGothic" pitchFamily="34" charset="-128"/>
              </a:rPr>
              <a:t>Reporting and analytics</a:t>
            </a:r>
          </a:p>
        </p:txBody>
      </p:sp>
      <p:pic>
        <p:nvPicPr>
          <p:cNvPr id="22532" name="Picture 7" descr="http://blogs.cisco.com/wp-content/uploads/CPC-Video-Jim-Yam-Figure-1-of-2-550x3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0038"/>
            <a:ext cx="4422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581400"/>
            <a:ext cx="3429000" cy="224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rPr>
              <a:t>Other Resources</a:t>
            </a:r>
            <a:endParaRPr lang="en-US" dirty="0">
              <a:latin typeface="+mj-lt"/>
            </a:endParaRPr>
          </a:p>
        </p:txBody>
      </p:sp>
      <p:sp>
        <p:nvSpPr>
          <p:cNvPr id="23555" name="Content Placeholder 2"/>
          <p:cNvSpPr txBox="1">
            <a:spLocks/>
          </p:cNvSpPr>
          <p:nvPr/>
        </p:nvSpPr>
        <p:spPr bwMode="auto">
          <a:xfrm>
            <a:off x="455613" y="15240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US" altLang="en-US" sz="2000" b="1">
                <a:ea typeface="MS PGothic" pitchFamily="34" charset="-128"/>
              </a:rPr>
              <a:t>Wireless User Group</a:t>
            </a:r>
          </a:p>
          <a:p>
            <a:pPr marL="0" lvl="1">
              <a:spcBef>
                <a:spcPts val="600"/>
              </a:spcBef>
              <a:buFont typeface="Arial" charset="0"/>
              <a:buNone/>
            </a:pPr>
            <a:r>
              <a:rPr lang="en-US" altLang="en-US" sz="2000">
                <a:ea typeface="MS PGothic" pitchFamily="34" charset="-128"/>
              </a:rPr>
              <a:t>CTS hosts a customer meeting every month to answer questions, encourage discussion, and information sharing.   Next Meeting: May 7</a:t>
            </a:r>
            <a:r>
              <a:rPr lang="en-US" altLang="en-US" sz="2000" baseline="30000">
                <a:ea typeface="MS PGothic" pitchFamily="34" charset="-128"/>
              </a:rPr>
              <a:t>th</a:t>
            </a:r>
            <a:r>
              <a:rPr lang="en-US" altLang="en-US" sz="2000">
                <a:ea typeface="MS PGothic" pitchFamily="34" charset="-128"/>
              </a:rPr>
              <a:t>, 2015</a:t>
            </a:r>
          </a:p>
          <a:p>
            <a:pPr>
              <a:buFont typeface="Arial" charset="0"/>
              <a:buNone/>
            </a:pPr>
            <a:endParaRPr lang="en-US" altLang="en-US" sz="1100">
              <a:ea typeface="MS PGothic" pitchFamily="34" charset="-128"/>
            </a:endParaRPr>
          </a:p>
          <a:p>
            <a:pPr>
              <a:buFont typeface="Arial" charset="0"/>
              <a:buNone/>
            </a:pPr>
            <a:endParaRPr lang="en-US" altLang="en-US" sz="1100">
              <a:ea typeface="MS PGothic" pitchFamily="34" charset="-128"/>
            </a:endParaRPr>
          </a:p>
          <a:p>
            <a:pPr>
              <a:buFont typeface="Arial" charset="0"/>
              <a:buNone/>
            </a:pPr>
            <a:r>
              <a:rPr lang="en-US" altLang="en-US" sz="2000" b="1">
                <a:ea typeface="MS PGothic" pitchFamily="34" charset="-128"/>
              </a:rPr>
              <a:t>Recurring Administrator Training </a:t>
            </a:r>
          </a:p>
          <a:p>
            <a:pPr>
              <a:buFont typeface="Arial" charset="0"/>
              <a:buNone/>
            </a:pPr>
            <a:r>
              <a:rPr lang="en-US" altLang="en-US" sz="2000">
                <a:ea typeface="MS PGothic" pitchFamily="34" charset="-128"/>
              </a:rPr>
              <a:t>CTS offers training every other month.</a:t>
            </a:r>
            <a:r>
              <a:rPr lang="en-US" altLang="en-US" sz="2000">
                <a:solidFill>
                  <a:srgbClr val="FF0000"/>
                </a:solidFill>
                <a:ea typeface="MS PGothic" pitchFamily="34" charset="-128"/>
              </a:rPr>
              <a:t>  </a:t>
            </a:r>
            <a:r>
              <a:rPr lang="en-US" altLang="en-US" sz="2000">
                <a:ea typeface="MS PGothic" pitchFamily="34" charset="-128"/>
              </a:rPr>
              <a:t>Next Training: May 14</a:t>
            </a:r>
            <a:r>
              <a:rPr lang="en-US" altLang="en-US" sz="2000" baseline="30000">
                <a:ea typeface="MS PGothic" pitchFamily="34" charset="-128"/>
              </a:rPr>
              <a:t>th</a:t>
            </a:r>
            <a:r>
              <a:rPr lang="en-US" altLang="en-US" sz="2000">
                <a:ea typeface="MS PGothic" pitchFamily="34" charset="-128"/>
              </a:rPr>
              <a:t>, 2015</a:t>
            </a:r>
          </a:p>
          <a:p>
            <a:pPr marL="0" lvl="1">
              <a:buFont typeface="Arial" charset="0"/>
              <a:buNone/>
            </a:pPr>
            <a:endParaRPr lang="en-US" altLang="en-US" sz="2000">
              <a:ea typeface="MS PGothic" pitchFamily="34" charset="-128"/>
            </a:endParaRPr>
          </a:p>
          <a:p>
            <a:pPr>
              <a:buFont typeface="Arial" charset="0"/>
              <a:buNone/>
            </a:pPr>
            <a:r>
              <a:rPr lang="en-US" altLang="en-US" sz="2000" b="1">
                <a:ea typeface="MS PGothic" pitchFamily="34" charset="-128"/>
              </a:rPr>
              <a:t>2015 IPMA Forum</a:t>
            </a:r>
          </a:p>
          <a:p>
            <a:pPr>
              <a:buFont typeface="Arial" charset="0"/>
              <a:buNone/>
            </a:pPr>
            <a:r>
              <a:rPr lang="en-US" altLang="en-US" sz="2000">
                <a:ea typeface="MS PGothic" pitchFamily="34" charset="-128"/>
              </a:rPr>
              <a:t>May 19</a:t>
            </a:r>
            <a:r>
              <a:rPr lang="en-US" altLang="en-US" sz="2000" baseline="30000">
                <a:ea typeface="MS PGothic" pitchFamily="34" charset="-128"/>
              </a:rPr>
              <a:t>th</a:t>
            </a:r>
            <a:r>
              <a:rPr lang="en-US" altLang="en-US" sz="2000">
                <a:ea typeface="MS PGothic" pitchFamily="34" charset="-128"/>
              </a:rPr>
              <a:t> </a:t>
            </a:r>
            <a:r>
              <a:rPr lang="en-US" altLang="en-US" sz="1800">
                <a:ea typeface="MS PGothic" pitchFamily="34" charset="-128"/>
              </a:rPr>
              <a:t>2:45 – 3:45   </a:t>
            </a:r>
            <a:r>
              <a:rPr lang="en-US" altLang="en-US" sz="2000">
                <a:ea typeface="MS PGothic" pitchFamily="34" charset="-128"/>
              </a:rPr>
              <a:t>Mobility Solutions and the CTS Wireless Offering – Cisco</a:t>
            </a:r>
          </a:p>
          <a:p>
            <a:pPr>
              <a:buFont typeface="Arial" charset="0"/>
              <a:buNone/>
            </a:pPr>
            <a:r>
              <a:rPr lang="en-US" altLang="en-US" sz="2000">
                <a:ea typeface="MS PGothic" pitchFamily="34" charset="-128"/>
              </a:rPr>
              <a:t>May 20</a:t>
            </a:r>
            <a:r>
              <a:rPr lang="en-US" altLang="en-US" sz="2000" baseline="30000">
                <a:ea typeface="MS PGothic" pitchFamily="34" charset="-128"/>
              </a:rPr>
              <a:t>th</a:t>
            </a:r>
            <a:r>
              <a:rPr lang="en-US" altLang="en-US" sz="2000">
                <a:ea typeface="MS PGothic" pitchFamily="34" charset="-128"/>
              </a:rPr>
              <a:t> </a:t>
            </a:r>
            <a:r>
              <a:rPr lang="en-US" altLang="en-US" sz="1800">
                <a:ea typeface="MS PGothic" pitchFamily="34" charset="-128"/>
              </a:rPr>
              <a:t>9:45 – noon  </a:t>
            </a:r>
            <a:r>
              <a:rPr lang="en-US" altLang="en-US" sz="2000">
                <a:ea typeface="MS PGothic" pitchFamily="34" charset="-128"/>
              </a:rPr>
              <a:t>Anytime, Anywhere, Any Device: Strategies and Tools to Enable a Mobile Workforce – CTS, AirWatch, VMware, DSB</a:t>
            </a:r>
          </a:p>
          <a:p>
            <a:pPr marL="0" lvl="1">
              <a:buFont typeface="Arial" charset="0"/>
              <a:buNone/>
            </a:pPr>
            <a:endParaRPr lang="en-US" altLang="en-US" sz="2000">
              <a:ea typeface="MS PGothic" pitchFamily="34" charset="-128"/>
            </a:endParaRPr>
          </a:p>
          <a:p>
            <a:pPr>
              <a:buFont typeface="Arial" charset="0"/>
              <a:buNone/>
            </a:pPr>
            <a:endParaRPr lang="en-US" altLang="en-US" sz="1200">
              <a:solidFill>
                <a:srgbClr val="FF0000"/>
              </a:solidFill>
              <a:ea typeface="MS PGothic"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smtClean="0">
                <a:latin typeface="Arial" charset="0"/>
              </a:rPr>
              <a:t>What’s Next?</a:t>
            </a:r>
          </a:p>
        </p:txBody>
      </p:sp>
      <p:sp>
        <p:nvSpPr>
          <p:cNvPr id="24579" name="Content Placeholder 2"/>
          <p:cNvSpPr txBox="1">
            <a:spLocks/>
          </p:cNvSpPr>
          <p:nvPr/>
        </p:nvSpPr>
        <p:spPr bwMode="auto">
          <a:xfrm>
            <a:off x="455613" y="1608138"/>
            <a:ext cx="822960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US" altLang="en-US" sz="2000">
                <a:ea typeface="MS PGothic" pitchFamily="34" charset="-128"/>
              </a:rPr>
              <a:t>If you would like more information about CTS Wireless, please open a CTS Service Desk ticket and we will contact you to schedule an orientation session.</a:t>
            </a:r>
          </a:p>
          <a:p>
            <a:pPr>
              <a:buFont typeface="Arial" charset="0"/>
              <a:buNone/>
            </a:pPr>
            <a:endParaRPr lang="en-US" altLang="en-US" sz="2000">
              <a:ea typeface="MS PGothic" pitchFamily="34" charset="-128"/>
            </a:endParaRPr>
          </a:p>
          <a:p>
            <a:pPr>
              <a:buFont typeface="Arial" charset="0"/>
              <a:buNone/>
            </a:pPr>
            <a:endParaRPr lang="en-US" altLang="en-US" sz="2000">
              <a:ea typeface="MS PGothic" pitchFamily="34" charset="-128"/>
            </a:endParaRPr>
          </a:p>
          <a:p>
            <a:pPr>
              <a:buFont typeface="Arial" charset="0"/>
              <a:buNone/>
            </a:pPr>
            <a:endParaRPr lang="en-US" altLang="en-US" sz="2000">
              <a:ea typeface="MS PGothic" pitchFamily="34" charset="-128"/>
            </a:endParaRPr>
          </a:p>
          <a:p>
            <a:pPr>
              <a:buFont typeface="Arial" charset="0"/>
              <a:buNone/>
            </a:pPr>
            <a:endParaRPr lang="en-US" altLang="en-US" sz="2000">
              <a:ea typeface="MS PGothic" pitchFamily="34" charset="-128"/>
            </a:endParaRPr>
          </a:p>
          <a:p>
            <a:pPr>
              <a:buFont typeface="Arial" charset="0"/>
              <a:buNone/>
            </a:pPr>
            <a:endParaRPr lang="en-US" altLang="en-US" sz="2000">
              <a:ea typeface="MS PGothic"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rPr>
              <a:t>Current Service Footprint</a:t>
            </a:r>
            <a:endParaRPr lang="en-US" dirty="0">
              <a:latin typeface="+mj-lt"/>
            </a:endParaRPr>
          </a:p>
        </p:txBody>
      </p:sp>
      <p:sp>
        <p:nvSpPr>
          <p:cNvPr id="44036" name="TextBox 2"/>
          <p:cNvSpPr txBox="1">
            <a:spLocks noChangeArrowheads="1"/>
          </p:cNvSpPr>
          <p:nvPr/>
        </p:nvSpPr>
        <p:spPr bwMode="auto">
          <a:xfrm>
            <a:off x="381000" y="2114550"/>
            <a:ext cx="25908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n-US" altLang="en-US" sz="2000" dirty="0" smtClean="0">
                <a:latin typeface="+mn-lt"/>
              </a:rPr>
              <a:t>The new CTS Wireless Service already has access points in locations across the state and is growing.</a:t>
            </a:r>
          </a:p>
          <a:p>
            <a:pPr eaLnBrk="1" hangingPunct="1">
              <a:spcBef>
                <a:spcPct val="0"/>
              </a:spcBef>
              <a:buFontTx/>
              <a:buNone/>
              <a:defRPr/>
            </a:pPr>
            <a:endParaRPr lang="en-US" altLang="en-US" sz="2000" dirty="0" smtClean="0">
              <a:latin typeface="+mn-lt"/>
            </a:endParaRPr>
          </a:p>
          <a:p>
            <a:pPr eaLnBrk="1" hangingPunct="1">
              <a:spcBef>
                <a:spcPct val="0"/>
              </a:spcBef>
              <a:buFontTx/>
              <a:buNone/>
              <a:defRPr/>
            </a:pPr>
            <a:r>
              <a:rPr lang="en-US" altLang="en-US" sz="2000" dirty="0" smtClean="0">
                <a:latin typeface="+mn-lt"/>
              </a:rPr>
              <a:t>Current customers = 8</a:t>
            </a:r>
          </a:p>
          <a:p>
            <a:pPr eaLnBrk="1" hangingPunct="1">
              <a:spcBef>
                <a:spcPct val="0"/>
              </a:spcBef>
              <a:buFontTx/>
              <a:buNone/>
              <a:defRPr/>
            </a:pPr>
            <a:r>
              <a:rPr lang="en-US" altLang="en-US" sz="2000" dirty="0" smtClean="0">
                <a:latin typeface="+mn-lt"/>
              </a:rPr>
              <a:t>Current sites = 26</a:t>
            </a:r>
          </a:p>
          <a:p>
            <a:pPr eaLnBrk="1" hangingPunct="1">
              <a:spcBef>
                <a:spcPct val="0"/>
              </a:spcBef>
              <a:buFontTx/>
              <a:buNone/>
              <a:defRPr/>
            </a:pPr>
            <a:r>
              <a:rPr lang="en-US" altLang="en-US" sz="2000" dirty="0" smtClean="0">
                <a:latin typeface="+mn-lt"/>
              </a:rPr>
              <a:t>Sites underway = 17+</a:t>
            </a:r>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577532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76675"/>
            <a:ext cx="13716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defRPr/>
            </a:pPr>
            <a:r>
              <a:rPr lang="en-US" dirty="0" smtClean="0">
                <a:latin typeface="+mj-lt"/>
              </a:rPr>
              <a:t>CTS Wireless Networks</a:t>
            </a:r>
          </a:p>
        </p:txBody>
      </p:sp>
      <p:sp>
        <p:nvSpPr>
          <p:cNvPr id="3075" name="Content Placeholder 2"/>
          <p:cNvSpPr>
            <a:spLocks noGrp="1"/>
          </p:cNvSpPr>
          <p:nvPr>
            <p:ph idx="4294967295"/>
          </p:nvPr>
        </p:nvSpPr>
        <p:spPr>
          <a:xfrm>
            <a:off x="457200" y="1371600"/>
            <a:ext cx="8229600" cy="4419600"/>
          </a:xfrm>
        </p:spPr>
        <p:txBody>
          <a:bodyPr/>
          <a:lstStyle/>
          <a:p>
            <a:pPr marL="0" indent="0">
              <a:buFont typeface="Arial" charset="0"/>
              <a:buNone/>
              <a:defRPr/>
            </a:pPr>
            <a:endParaRPr lang="en-US" sz="2000" dirty="0" smtClean="0">
              <a:solidFill>
                <a:schemeClr val="accent1">
                  <a:lumMod val="75000"/>
                </a:schemeClr>
              </a:solidFill>
            </a:endParaRPr>
          </a:p>
          <a:p>
            <a:pPr marL="0" indent="0">
              <a:buFont typeface="Arial" charset="0"/>
              <a:buNone/>
              <a:defRPr/>
            </a:pPr>
            <a:endParaRPr lang="en-US" sz="2000" dirty="0">
              <a:solidFill>
                <a:schemeClr val="accent1">
                  <a:lumMod val="75000"/>
                </a:schemeClr>
              </a:solidFill>
            </a:endParaRPr>
          </a:p>
          <a:p>
            <a:pPr marL="0" indent="0">
              <a:buFont typeface="Arial" charset="0"/>
              <a:buNone/>
              <a:defRPr/>
            </a:pPr>
            <a:endParaRPr lang="en-US" sz="2000" dirty="0" smtClean="0">
              <a:solidFill>
                <a:schemeClr val="accent1">
                  <a:lumMod val="75000"/>
                </a:schemeClr>
              </a:solidFill>
            </a:endParaRPr>
          </a:p>
          <a:p>
            <a:pPr marL="0" indent="0">
              <a:buFont typeface="Arial" charset="0"/>
              <a:buNone/>
              <a:defRPr/>
            </a:pPr>
            <a:endParaRPr lang="en-US" sz="2000" dirty="0">
              <a:solidFill>
                <a:schemeClr val="accent1">
                  <a:lumMod val="75000"/>
                </a:schemeClr>
              </a:solidFill>
            </a:endParaRPr>
          </a:p>
          <a:p>
            <a:pPr marL="0" indent="0">
              <a:buFont typeface="Arial" charset="0"/>
              <a:buNone/>
              <a:defRPr/>
            </a:pPr>
            <a:endParaRPr lang="en-US" sz="2000" dirty="0">
              <a:solidFill>
                <a:schemeClr val="accent1">
                  <a:lumMod val="75000"/>
                </a:schemeClr>
              </a:solidFill>
            </a:endParaRPr>
          </a:p>
          <a:p>
            <a:pPr marL="0" indent="0">
              <a:buFont typeface="Arial" charset="0"/>
              <a:buNone/>
              <a:defRPr/>
            </a:pPr>
            <a:endParaRPr lang="en-US" sz="2000" b="1" dirty="0" smtClean="0"/>
          </a:p>
          <a:p>
            <a:pPr marL="0" indent="0">
              <a:buFont typeface="Arial" charset="0"/>
              <a:buNone/>
              <a:defRPr/>
            </a:pPr>
            <a:endParaRPr lang="en-US" sz="2000" b="1" dirty="0"/>
          </a:p>
        </p:txBody>
      </p:sp>
      <p:graphicFrame>
        <p:nvGraphicFramePr>
          <p:cNvPr id="2" name="Table 1"/>
          <p:cNvGraphicFramePr>
            <a:graphicFrameLocks noGrp="1"/>
          </p:cNvGraphicFramePr>
          <p:nvPr/>
        </p:nvGraphicFramePr>
        <p:xfrm>
          <a:off x="457200" y="1581150"/>
          <a:ext cx="8153400" cy="2335215"/>
        </p:xfrm>
        <a:graphic>
          <a:graphicData uri="http://schemas.openxmlformats.org/drawingml/2006/table">
            <a:tbl>
              <a:tblPr firstRow="1" firstCol="1" bandRow="1">
                <a:tableStyleId>{073A0DAA-6AF3-43AB-8588-CEC1D06C72B9}</a:tableStyleId>
              </a:tblPr>
              <a:tblGrid>
                <a:gridCol w="2362200"/>
                <a:gridCol w="1066800"/>
                <a:gridCol w="2209800"/>
                <a:gridCol w="2514600"/>
              </a:tblGrid>
              <a:tr h="399899">
                <a:tc>
                  <a:txBody>
                    <a:bodyPr/>
                    <a:lstStyle/>
                    <a:p>
                      <a:pPr marL="0" marR="0">
                        <a:lnSpc>
                          <a:spcPct val="115000"/>
                        </a:lnSpc>
                        <a:spcBef>
                          <a:spcPts val="600"/>
                        </a:spcBef>
                        <a:spcAft>
                          <a:spcPts val="600"/>
                        </a:spcAft>
                      </a:pPr>
                      <a:r>
                        <a:rPr lang="en-US" sz="1800" dirty="0">
                          <a:effectLst/>
                        </a:rPr>
                        <a:t>Wireless </a:t>
                      </a:r>
                      <a:r>
                        <a:rPr lang="en-US" sz="1800" dirty="0" smtClean="0">
                          <a:effectLst/>
                        </a:rPr>
                        <a:t>Networks</a:t>
                      </a:r>
                      <a:endParaRPr lang="en-US"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99C9"/>
                    </a:solidFill>
                  </a:tcPr>
                </a:tc>
                <a:tc>
                  <a:txBody>
                    <a:bodyPr/>
                    <a:lstStyle/>
                    <a:p>
                      <a:pPr marL="0" marR="0">
                        <a:lnSpc>
                          <a:spcPct val="115000"/>
                        </a:lnSpc>
                        <a:spcBef>
                          <a:spcPts val="600"/>
                        </a:spcBef>
                        <a:spcAft>
                          <a:spcPts val="600"/>
                        </a:spcAft>
                      </a:pPr>
                      <a:r>
                        <a:rPr lang="en-US" sz="1800" dirty="0">
                          <a:effectLst/>
                        </a:rPr>
                        <a:t>Users</a:t>
                      </a:r>
                      <a:endParaRPr lang="en-US"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99C9"/>
                    </a:solidFill>
                  </a:tcPr>
                </a:tc>
                <a:tc>
                  <a:txBody>
                    <a:bodyPr/>
                    <a:lstStyle/>
                    <a:p>
                      <a:pPr marL="0" marR="0">
                        <a:lnSpc>
                          <a:spcPct val="115000"/>
                        </a:lnSpc>
                        <a:spcBef>
                          <a:spcPts val="600"/>
                        </a:spcBef>
                        <a:spcAft>
                          <a:spcPts val="600"/>
                        </a:spcAft>
                      </a:pPr>
                      <a:r>
                        <a:rPr lang="en-US" sz="1800" dirty="0">
                          <a:effectLst/>
                        </a:rPr>
                        <a:t>Access to</a:t>
                      </a:r>
                      <a:endParaRPr lang="en-US"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99C9"/>
                    </a:solidFill>
                  </a:tcPr>
                </a:tc>
                <a:tc>
                  <a:txBody>
                    <a:bodyPr/>
                    <a:lstStyle/>
                    <a:p>
                      <a:pPr marL="0" marR="0">
                        <a:lnSpc>
                          <a:spcPct val="115000"/>
                        </a:lnSpc>
                        <a:spcBef>
                          <a:spcPts val="600"/>
                        </a:spcBef>
                        <a:spcAft>
                          <a:spcPts val="600"/>
                        </a:spcAft>
                      </a:pPr>
                      <a:r>
                        <a:rPr lang="en-US" sz="1800" dirty="0">
                          <a:effectLst/>
                        </a:rPr>
                        <a:t>Authentication</a:t>
                      </a:r>
                      <a:endParaRPr lang="en-US"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99C9"/>
                    </a:solidFill>
                  </a:tcPr>
                </a:tc>
              </a:tr>
              <a:tr h="490728">
                <a:tc>
                  <a:txBody>
                    <a:bodyPr/>
                    <a:lstStyle/>
                    <a:p>
                      <a:pPr marL="0" marR="0">
                        <a:lnSpc>
                          <a:spcPct val="115000"/>
                        </a:lnSpc>
                        <a:spcBef>
                          <a:spcPts val="0"/>
                        </a:spcBef>
                        <a:spcAft>
                          <a:spcPts val="0"/>
                        </a:spcAft>
                      </a:pPr>
                      <a:r>
                        <a:rPr lang="en-US" sz="1400" b="1" dirty="0">
                          <a:solidFill>
                            <a:schemeClr val="tx1"/>
                          </a:solidFill>
                          <a:effectLst/>
                          <a:latin typeface="+mn-lt"/>
                        </a:rPr>
                        <a:t>&lt;Local Agency Name</a:t>
                      </a:r>
                      <a:r>
                        <a:rPr lang="en-US" sz="1400" b="1" dirty="0" smtClean="0">
                          <a:solidFill>
                            <a:schemeClr val="tx1"/>
                          </a:solidFill>
                          <a:effectLst/>
                          <a:latin typeface="+mn-lt"/>
                        </a:rPr>
                        <a:t>&gt;</a:t>
                      </a:r>
                      <a:endParaRPr lang="en-US" sz="1400" b="1" dirty="0">
                        <a:solidFill>
                          <a:schemeClr val="tx1"/>
                        </a:solidFill>
                        <a:effectLst/>
                        <a:latin typeface="+mn-lt"/>
                        <a:cs typeface="Times New Roman"/>
                      </a:endParaRPr>
                    </a:p>
                    <a:p>
                      <a:pPr marL="0" marR="0">
                        <a:lnSpc>
                          <a:spcPct val="115000"/>
                        </a:lnSpc>
                        <a:spcBef>
                          <a:spcPts val="0"/>
                        </a:spcBef>
                        <a:spcAft>
                          <a:spcPts val="0"/>
                        </a:spcAft>
                      </a:pPr>
                      <a:endParaRPr lang="en-US" sz="1400" b="1" dirty="0" smtClean="0">
                        <a:solidFill>
                          <a:schemeClr val="tx1"/>
                        </a:solidFill>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rPr>
                        <a:t>Employees</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solidFill>
                            <a:schemeClr val="tx1"/>
                          </a:solidFill>
                          <a:effectLst/>
                          <a:latin typeface="+mn-lt"/>
                        </a:rPr>
                        <a:t>Agency resources</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mn-lt"/>
                        </a:rPr>
                        <a:t>Joined </a:t>
                      </a:r>
                      <a:r>
                        <a:rPr lang="en-US" sz="1400" baseline="0" dirty="0" smtClean="0">
                          <a:solidFill>
                            <a:schemeClr val="tx1"/>
                          </a:solidFill>
                          <a:effectLst/>
                          <a:latin typeface="+mn-lt"/>
                        </a:rPr>
                        <a:t>to </a:t>
                      </a:r>
                      <a:r>
                        <a:rPr lang="en-US" sz="1400" dirty="0" smtClean="0">
                          <a:solidFill>
                            <a:schemeClr val="tx1"/>
                          </a:solidFill>
                          <a:effectLst/>
                          <a:latin typeface="+mn-lt"/>
                        </a:rPr>
                        <a:t>Active </a:t>
                      </a:r>
                      <a:r>
                        <a:rPr lang="en-US" sz="1400" dirty="0">
                          <a:solidFill>
                            <a:schemeClr val="tx1"/>
                          </a:solidFill>
                          <a:effectLst/>
                          <a:latin typeface="+mn-lt"/>
                        </a:rPr>
                        <a:t>Directory &amp; User Certificate</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7170">
                <a:tc>
                  <a:txBody>
                    <a:bodyPr/>
                    <a:lstStyle/>
                    <a:p>
                      <a:pPr marL="0" marR="0">
                        <a:lnSpc>
                          <a:spcPct val="115000"/>
                        </a:lnSpc>
                        <a:spcBef>
                          <a:spcPts val="0"/>
                        </a:spcBef>
                        <a:spcAft>
                          <a:spcPts val="0"/>
                        </a:spcAft>
                      </a:pPr>
                      <a:r>
                        <a:rPr lang="en-US" sz="1400" b="1" dirty="0">
                          <a:solidFill>
                            <a:schemeClr val="tx1"/>
                          </a:solidFill>
                          <a:effectLst/>
                          <a:latin typeface="+mn-lt"/>
                        </a:rPr>
                        <a:t>Roaming </a:t>
                      </a:r>
                      <a:endParaRPr lang="en-US" sz="1400" b="1"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rPr>
                        <a:t>Employees</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mn-lt"/>
                        </a:rPr>
                        <a:t>Your Agency </a:t>
                      </a:r>
                      <a:r>
                        <a:rPr lang="en-US" sz="1400" dirty="0">
                          <a:solidFill>
                            <a:schemeClr val="tx1"/>
                          </a:solidFill>
                          <a:effectLst/>
                          <a:latin typeface="+mn-lt"/>
                        </a:rPr>
                        <a:t>resources while visiting another </a:t>
                      </a:r>
                      <a:r>
                        <a:rPr lang="en-US" sz="1400" dirty="0" smtClean="0">
                          <a:solidFill>
                            <a:schemeClr val="tx1"/>
                          </a:solidFill>
                          <a:effectLst/>
                          <a:latin typeface="+mn-lt"/>
                        </a:rPr>
                        <a:t>agency</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mn-lt"/>
                        </a:rPr>
                        <a:t>Joined</a:t>
                      </a:r>
                      <a:r>
                        <a:rPr lang="en-US" sz="1400" baseline="0" dirty="0" smtClean="0">
                          <a:solidFill>
                            <a:schemeClr val="tx1"/>
                          </a:solidFill>
                          <a:effectLst/>
                          <a:latin typeface="+mn-lt"/>
                        </a:rPr>
                        <a:t> to </a:t>
                      </a:r>
                      <a:r>
                        <a:rPr lang="en-US" sz="1400" dirty="0" smtClean="0">
                          <a:solidFill>
                            <a:schemeClr val="tx1"/>
                          </a:solidFill>
                          <a:effectLst/>
                          <a:latin typeface="+mn-lt"/>
                        </a:rPr>
                        <a:t>Active </a:t>
                      </a:r>
                      <a:r>
                        <a:rPr lang="en-US" sz="1400" dirty="0">
                          <a:solidFill>
                            <a:schemeClr val="tx1"/>
                          </a:solidFill>
                          <a:effectLst/>
                          <a:latin typeface="+mn-lt"/>
                        </a:rPr>
                        <a:t>Directory &amp; User Certificate</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0542">
                <a:tc>
                  <a:txBody>
                    <a:bodyPr/>
                    <a:lstStyle/>
                    <a:p>
                      <a:pPr marL="0" marR="0">
                        <a:lnSpc>
                          <a:spcPct val="115000"/>
                        </a:lnSpc>
                        <a:spcBef>
                          <a:spcPts val="0"/>
                        </a:spcBef>
                        <a:spcAft>
                          <a:spcPts val="0"/>
                        </a:spcAft>
                      </a:pPr>
                      <a:r>
                        <a:rPr lang="en-US" sz="1400" b="1" dirty="0">
                          <a:solidFill>
                            <a:schemeClr val="tx1"/>
                          </a:solidFill>
                          <a:effectLst/>
                          <a:latin typeface="+mn-lt"/>
                        </a:rPr>
                        <a:t>Sponsored Guest </a:t>
                      </a:r>
                      <a:endParaRPr lang="en-US" sz="1400" b="1" dirty="0" smtClean="0">
                        <a:solidFill>
                          <a:schemeClr val="tx1"/>
                        </a:solidFill>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rPr>
                        <a:t>Guests</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rPr>
                        <a:t>Internet</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rPr>
                        <a:t>Assigned Username &amp; Password </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6876">
                <a:tc>
                  <a:txBody>
                    <a:bodyPr/>
                    <a:lstStyle/>
                    <a:p>
                      <a:pPr marL="0" marR="0">
                        <a:lnSpc>
                          <a:spcPct val="115000"/>
                        </a:lnSpc>
                        <a:spcBef>
                          <a:spcPts val="0"/>
                        </a:spcBef>
                        <a:spcAft>
                          <a:spcPts val="0"/>
                        </a:spcAft>
                      </a:pPr>
                      <a:r>
                        <a:rPr lang="en-US" sz="1400" b="1" dirty="0" smtClean="0">
                          <a:solidFill>
                            <a:schemeClr val="tx1"/>
                          </a:solidFill>
                          <a:effectLst/>
                          <a:latin typeface="+mn-lt"/>
                        </a:rPr>
                        <a:t>Guest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rPr>
                        <a:t>Guests</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rPr>
                        <a:t>Internet</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rPr>
                        <a:t>Pre-Shared Key</a:t>
                      </a:r>
                      <a:endParaRPr lang="en-US" sz="14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51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44938"/>
            <a:ext cx="1828800" cy="187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57600" y="4648200"/>
            <a:ext cx="1295400" cy="369888"/>
          </a:xfrm>
          <a:prstGeom prst="rect">
            <a:avLst/>
          </a:prstGeom>
          <a:noFill/>
        </p:spPr>
        <p:txBody>
          <a:bodyPr>
            <a:spAutoFit/>
          </a:bodyPr>
          <a:lstStyle/>
          <a:p>
            <a:pPr>
              <a:defRPr/>
            </a:pPr>
            <a:r>
              <a:rPr lang="en-US" dirty="0">
                <a:solidFill>
                  <a:schemeClr val="tx2">
                    <a:lumMod val="60000"/>
                    <a:lumOff val="40000"/>
                  </a:schemeClr>
                </a:solidFill>
              </a:rPr>
              <a:t>Laptops</a:t>
            </a:r>
          </a:p>
        </p:txBody>
      </p:sp>
      <p:sp>
        <p:nvSpPr>
          <p:cNvPr id="11" name="TextBox 10"/>
          <p:cNvSpPr txBox="1"/>
          <p:nvPr/>
        </p:nvSpPr>
        <p:spPr>
          <a:xfrm>
            <a:off x="7315200" y="4495800"/>
            <a:ext cx="1295400" cy="646113"/>
          </a:xfrm>
          <a:prstGeom prst="rect">
            <a:avLst/>
          </a:prstGeom>
          <a:noFill/>
        </p:spPr>
        <p:txBody>
          <a:bodyPr>
            <a:spAutoFit/>
          </a:bodyPr>
          <a:lstStyle/>
          <a:p>
            <a:pPr>
              <a:defRPr/>
            </a:pPr>
            <a:r>
              <a:rPr lang="en-US" dirty="0">
                <a:solidFill>
                  <a:schemeClr val="tx2">
                    <a:lumMod val="60000"/>
                    <a:lumOff val="40000"/>
                  </a:schemeClr>
                </a:solidFill>
              </a:rPr>
              <a:t>Mobile Devices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smtClean="0">
                <a:latin typeface="Calibri" pitchFamily="34" charset="0"/>
              </a:rPr>
              <a:t>  &lt;Local Agency Name&gt; Access</a:t>
            </a:r>
          </a:p>
        </p:txBody>
      </p:sp>
      <p:sp>
        <p:nvSpPr>
          <p:cNvPr id="3075" name="Content Placeholder 2"/>
          <p:cNvSpPr>
            <a:spLocks noGrp="1"/>
          </p:cNvSpPr>
          <p:nvPr>
            <p:ph idx="4294967295"/>
          </p:nvPr>
        </p:nvSpPr>
        <p:spPr/>
        <p:txBody>
          <a:bodyPr/>
          <a:lstStyle/>
          <a:p>
            <a:pPr>
              <a:defRPr/>
            </a:pPr>
            <a:endParaRPr lang="en-US" sz="2600" dirty="0" smtClean="0"/>
          </a:p>
          <a:p>
            <a:pPr marL="0" indent="0" eaLnBrk="1" hangingPunct="1">
              <a:buFont typeface="Arial" charset="0"/>
              <a:buNone/>
              <a:defRPr/>
            </a:pPr>
            <a:endParaRPr lang="en-US" sz="2200" dirty="0" smtClean="0"/>
          </a:p>
        </p:txBody>
      </p:sp>
      <p:sp>
        <p:nvSpPr>
          <p:cNvPr id="4" name="Rounded Rectangle 3"/>
          <p:cNvSpPr>
            <a:spLocks noChangeArrowheads="1"/>
          </p:cNvSpPr>
          <p:nvPr/>
        </p:nvSpPr>
        <p:spPr bwMode="auto">
          <a:xfrm>
            <a:off x="463550" y="3057525"/>
            <a:ext cx="3335338" cy="2020888"/>
          </a:xfrm>
          <a:prstGeom prst="roundRect">
            <a:avLst>
              <a:gd name="adj" fmla="val 2810"/>
            </a:avLst>
          </a:prstGeom>
          <a:solidFill>
            <a:srgbClr val="FFFFFF"/>
          </a:solidFill>
          <a:ln w="12700">
            <a:solidFill>
              <a:srgbClr val="00516D"/>
            </a:solidFill>
            <a:round/>
            <a:headEnd/>
            <a:tailEnd/>
          </a:ln>
          <a:effectLst>
            <a:outerShdw blurRad="40000" dist="23000" dir="5400000" rotWithShape="0">
              <a:srgbClr val="00516D">
                <a:alpha val="34998"/>
              </a:srgbClr>
            </a:outerShdw>
          </a:effectLst>
        </p:spPr>
        <p:txBody>
          <a:bodyPr anchor="ctr"/>
          <a:lstStyle/>
          <a:p>
            <a:pPr algn="ctr" fontAlgn="auto">
              <a:spcBef>
                <a:spcPts val="0"/>
              </a:spcBef>
              <a:spcAft>
                <a:spcPts val="0"/>
              </a:spcAft>
              <a:defRPr/>
            </a:pPr>
            <a:endParaRPr lang="en-US" sz="1600" kern="0" dirty="0">
              <a:solidFill>
                <a:srgbClr val="FFFFFF"/>
              </a:solidFill>
              <a:latin typeface="Arial"/>
              <a:ea typeface="Arial" pitchFamily="28" charset="0"/>
              <a:cs typeface="Arial" pitchFamily="28" charset="0"/>
            </a:endParaRPr>
          </a:p>
        </p:txBody>
      </p:sp>
      <p:sp>
        <p:nvSpPr>
          <p:cNvPr id="5" name="Rounded Rectangle 4"/>
          <p:cNvSpPr>
            <a:spLocks noChangeArrowheads="1"/>
          </p:cNvSpPr>
          <p:nvPr/>
        </p:nvSpPr>
        <p:spPr bwMode="auto">
          <a:xfrm>
            <a:off x="4494213" y="1825625"/>
            <a:ext cx="4203700" cy="3252788"/>
          </a:xfrm>
          <a:prstGeom prst="roundRect">
            <a:avLst>
              <a:gd name="adj" fmla="val 2810"/>
            </a:avLst>
          </a:prstGeom>
          <a:solidFill>
            <a:srgbClr val="FFFFFF"/>
          </a:solidFill>
          <a:ln w="12700">
            <a:solidFill>
              <a:srgbClr val="00516D"/>
            </a:solidFill>
            <a:round/>
            <a:headEnd/>
            <a:tailEnd/>
          </a:ln>
          <a:effectLst>
            <a:outerShdw blurRad="40000" dist="23000" dir="5400000" rotWithShape="0">
              <a:srgbClr val="00516D">
                <a:alpha val="34998"/>
              </a:srgbClr>
            </a:outerShdw>
          </a:effectLst>
        </p:spPr>
        <p:txBody>
          <a:bodyPr anchor="ctr"/>
          <a:lstStyle/>
          <a:p>
            <a:pPr algn="ctr" fontAlgn="auto">
              <a:spcBef>
                <a:spcPts val="0"/>
              </a:spcBef>
              <a:spcAft>
                <a:spcPts val="0"/>
              </a:spcAft>
              <a:defRPr/>
            </a:pPr>
            <a:endParaRPr lang="en-US" sz="1600" kern="0" dirty="0">
              <a:solidFill>
                <a:srgbClr val="FFFFFF"/>
              </a:solidFill>
              <a:latin typeface="Arial"/>
              <a:ea typeface="Arial" pitchFamily="28" charset="0"/>
              <a:cs typeface="Arial" pitchFamily="28" charset="0"/>
            </a:endParaRPr>
          </a:p>
        </p:txBody>
      </p:sp>
      <p:sp>
        <p:nvSpPr>
          <p:cNvPr id="6150" name="TextBox 5"/>
          <p:cNvSpPr txBox="1">
            <a:spLocks noChangeArrowheads="1"/>
          </p:cNvSpPr>
          <p:nvPr/>
        </p:nvSpPr>
        <p:spPr bwMode="auto">
          <a:xfrm>
            <a:off x="463550" y="5048250"/>
            <a:ext cx="183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A1DA"/>
                </a:solidFill>
                <a:latin typeface="Arial" charset="0"/>
                <a:ea typeface="MS PGothic" pitchFamily="34" charset="-128"/>
              </a:rPr>
              <a:t>CTS Datacenter</a:t>
            </a:r>
          </a:p>
        </p:txBody>
      </p:sp>
      <p:sp>
        <p:nvSpPr>
          <p:cNvPr id="6151" name="TextBox 6"/>
          <p:cNvSpPr txBox="1">
            <a:spLocks noChangeArrowheads="1"/>
          </p:cNvSpPr>
          <p:nvPr/>
        </p:nvSpPr>
        <p:spPr bwMode="auto">
          <a:xfrm>
            <a:off x="4494213" y="5048250"/>
            <a:ext cx="966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A1DA"/>
                </a:solidFill>
                <a:latin typeface="Arial" charset="0"/>
                <a:ea typeface="MS PGothic" pitchFamily="34" charset="-128"/>
              </a:rPr>
              <a:t>Agency</a:t>
            </a:r>
          </a:p>
        </p:txBody>
      </p:sp>
      <p:grpSp>
        <p:nvGrpSpPr>
          <p:cNvPr id="6152" name="Group 229"/>
          <p:cNvGrpSpPr>
            <a:grpSpLocks noChangeAspect="1"/>
          </p:cNvGrpSpPr>
          <p:nvPr/>
        </p:nvGrpSpPr>
        <p:grpSpPr bwMode="auto">
          <a:xfrm>
            <a:off x="5022850" y="2330450"/>
            <a:ext cx="346075" cy="346075"/>
            <a:chOff x="7198907" y="3583910"/>
            <a:chExt cx="731520" cy="731520"/>
          </a:xfrm>
        </p:grpSpPr>
        <p:sp>
          <p:nvSpPr>
            <p:cNvPr id="9"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6231" name="Picture 9"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3" name="Group 229"/>
          <p:cNvGrpSpPr>
            <a:grpSpLocks noChangeAspect="1"/>
          </p:cNvGrpSpPr>
          <p:nvPr/>
        </p:nvGrpSpPr>
        <p:grpSpPr bwMode="auto">
          <a:xfrm>
            <a:off x="6738938" y="3810000"/>
            <a:ext cx="346075" cy="346075"/>
            <a:chOff x="7198907" y="3583910"/>
            <a:chExt cx="731520" cy="731520"/>
          </a:xfrm>
        </p:grpSpPr>
        <p:sp>
          <p:nvSpPr>
            <p:cNvPr id="12"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6227" name="Picture 12"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4" name="Group 229"/>
          <p:cNvGrpSpPr>
            <a:grpSpLocks noChangeAspect="1"/>
          </p:cNvGrpSpPr>
          <p:nvPr/>
        </p:nvGrpSpPr>
        <p:grpSpPr bwMode="auto">
          <a:xfrm>
            <a:off x="6775450" y="2330450"/>
            <a:ext cx="346075" cy="346075"/>
            <a:chOff x="7198907" y="3583910"/>
            <a:chExt cx="731520" cy="731520"/>
          </a:xfrm>
        </p:grpSpPr>
        <p:sp>
          <p:nvSpPr>
            <p:cNvPr id="15"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6223" name="Picture 15"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5" name="Group 229"/>
          <p:cNvGrpSpPr>
            <a:grpSpLocks noChangeAspect="1"/>
          </p:cNvGrpSpPr>
          <p:nvPr/>
        </p:nvGrpSpPr>
        <p:grpSpPr bwMode="auto">
          <a:xfrm>
            <a:off x="5022850" y="3895725"/>
            <a:ext cx="346075" cy="346075"/>
            <a:chOff x="7198907" y="3583910"/>
            <a:chExt cx="731520" cy="731520"/>
          </a:xfrm>
        </p:grpSpPr>
        <p:sp>
          <p:nvSpPr>
            <p:cNvPr id="18"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6219" name="Picture 18"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6" name="Picture 194" descr="WL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3960813"/>
            <a:ext cx="698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7" name="Group 151"/>
          <p:cNvGrpSpPr>
            <a:grpSpLocks/>
          </p:cNvGrpSpPr>
          <p:nvPr/>
        </p:nvGrpSpPr>
        <p:grpSpPr bwMode="auto">
          <a:xfrm>
            <a:off x="1382713" y="1736725"/>
            <a:ext cx="1800225" cy="1084263"/>
            <a:chOff x="-953" y="2006"/>
            <a:chExt cx="956" cy="555"/>
          </a:xfrm>
        </p:grpSpPr>
        <p:grpSp>
          <p:nvGrpSpPr>
            <p:cNvPr id="6209" name="Group 152"/>
            <p:cNvGrpSpPr>
              <a:grpSpLocks/>
            </p:cNvGrpSpPr>
            <p:nvPr/>
          </p:nvGrpSpPr>
          <p:grpSpPr bwMode="auto">
            <a:xfrm>
              <a:off x="-953" y="2006"/>
              <a:ext cx="953" cy="555"/>
              <a:chOff x="3490" y="473"/>
              <a:chExt cx="1563" cy="912"/>
            </a:xfrm>
          </p:grpSpPr>
          <p:sp>
            <p:nvSpPr>
              <p:cNvPr id="32" name="Freeform 153"/>
              <p:cNvSpPr>
                <a:spLocks/>
              </p:cNvSpPr>
              <p:nvPr/>
            </p:nvSpPr>
            <p:spPr bwMode="auto">
              <a:xfrm>
                <a:off x="3496" y="482"/>
                <a:ext cx="1549" cy="893"/>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71DAFF"/>
                  </a:gs>
                  <a:gs pos="100000">
                    <a:srgbClr val="BEDFED"/>
                  </a:gs>
                </a:gsLst>
                <a:lin ang="5400000" scaled="1"/>
              </a:gradFill>
              <a:ln w="9525">
                <a:noFill/>
                <a:round/>
                <a:headEnd/>
                <a:tailEnd/>
              </a:ln>
            </p:spPr>
            <p:txBody>
              <a:bodyPr wrap="none" lIns="73025" tIns="36511" rIns="73025" bIns="3651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6212"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Freeform 156"/>
              <p:cNvSpPr>
                <a:spLocks/>
              </p:cNvSpPr>
              <p:nvPr/>
            </p:nvSpPr>
            <p:spPr bwMode="auto">
              <a:xfrm>
                <a:off x="4046" y="518"/>
                <a:ext cx="390"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35" name="Freeform 157"/>
              <p:cNvSpPr>
                <a:spLocks/>
              </p:cNvSpPr>
              <p:nvPr/>
            </p:nvSpPr>
            <p:spPr bwMode="auto">
              <a:xfrm>
                <a:off x="3729" y="660"/>
                <a:ext cx="342" cy="138"/>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36" name="Freeform 158"/>
              <p:cNvSpPr>
                <a:spLocks/>
              </p:cNvSpPr>
              <p:nvPr/>
            </p:nvSpPr>
            <p:spPr bwMode="auto">
              <a:xfrm>
                <a:off x="4447" y="660"/>
                <a:ext cx="340" cy="138"/>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grpSp>
        <p:sp>
          <p:nvSpPr>
            <p:cNvPr id="31" name="TextBox 25"/>
            <p:cNvSpPr txBox="1">
              <a:spLocks noChangeArrowheads="1"/>
            </p:cNvSpPr>
            <p:nvPr/>
          </p:nvSpPr>
          <p:spPr bwMode="auto">
            <a:xfrm>
              <a:off x="-951" y="2253"/>
              <a:ext cx="954" cy="114"/>
            </a:xfrm>
            <a:prstGeom prst="rect">
              <a:avLst/>
            </a:prstGeom>
            <a:noFill/>
            <a:ln w="9525">
              <a:noFill/>
              <a:miter lim="800000"/>
              <a:headEnd/>
              <a:tailEnd/>
            </a:ln>
          </p:spPr>
          <p:txBody>
            <a:bodyPr anchor="ctr">
              <a:spAutoFit/>
            </a:bodyPr>
            <a:lstStyle/>
            <a:p>
              <a:pPr algn="ctr" eaLnBrk="0" fontAlgn="auto" hangingPunct="0">
                <a:lnSpc>
                  <a:spcPct val="85000"/>
                </a:lnSpc>
                <a:spcBef>
                  <a:spcPts val="0"/>
                </a:spcBef>
                <a:spcAft>
                  <a:spcPts val="0"/>
                </a:spcAft>
                <a:defRPr/>
              </a:pPr>
              <a:r>
                <a:rPr lang="en-US" sz="1000" kern="0" dirty="0">
                  <a:ea typeface="ＭＳ Ｐゴシック" charset="-128"/>
                </a:rPr>
                <a:t>Internet</a:t>
              </a:r>
            </a:p>
          </p:txBody>
        </p:sp>
      </p:grpSp>
      <p:cxnSp>
        <p:nvCxnSpPr>
          <p:cNvPr id="37" name="Straight Arrow Connector 36"/>
          <p:cNvCxnSpPr>
            <a:cxnSpLocks noChangeShapeType="1"/>
            <a:stCxn id="6156" idx="0"/>
          </p:cNvCxnSpPr>
          <p:nvPr/>
        </p:nvCxnSpPr>
        <p:spPr bwMode="auto">
          <a:xfrm flipV="1">
            <a:off x="2093913" y="2809875"/>
            <a:ext cx="127000" cy="1150938"/>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6159" name="Group 151"/>
          <p:cNvGrpSpPr>
            <a:grpSpLocks/>
          </p:cNvGrpSpPr>
          <p:nvPr/>
        </p:nvGrpSpPr>
        <p:grpSpPr bwMode="auto">
          <a:xfrm>
            <a:off x="3346450" y="2517775"/>
            <a:ext cx="1500188" cy="871538"/>
            <a:chOff x="-953" y="2006"/>
            <a:chExt cx="956" cy="555"/>
          </a:xfrm>
        </p:grpSpPr>
        <p:grpSp>
          <p:nvGrpSpPr>
            <p:cNvPr id="6202" name="Group 152"/>
            <p:cNvGrpSpPr>
              <a:grpSpLocks/>
            </p:cNvGrpSpPr>
            <p:nvPr/>
          </p:nvGrpSpPr>
          <p:grpSpPr bwMode="auto">
            <a:xfrm>
              <a:off x="-953" y="2006"/>
              <a:ext cx="953" cy="555"/>
              <a:chOff x="3490" y="473"/>
              <a:chExt cx="1563" cy="912"/>
            </a:xfrm>
          </p:grpSpPr>
          <p:sp>
            <p:nvSpPr>
              <p:cNvPr id="41" name="Freeform 153"/>
              <p:cNvSpPr>
                <a:spLocks/>
              </p:cNvSpPr>
              <p:nvPr/>
            </p:nvSpPr>
            <p:spPr bwMode="auto">
              <a:xfrm>
                <a:off x="3495" y="483"/>
                <a:ext cx="1550" cy="894"/>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71DAFF"/>
                  </a:gs>
                  <a:gs pos="100000">
                    <a:srgbClr val="BEDFED"/>
                  </a:gs>
                </a:gsLst>
                <a:lin ang="5400000" scaled="1"/>
              </a:gradFill>
              <a:ln w="9525">
                <a:noFill/>
                <a:round/>
                <a:headEnd/>
                <a:tailEnd/>
              </a:ln>
            </p:spPr>
            <p:txBody>
              <a:bodyPr wrap="none" lIns="73025" tIns="36511" rIns="73025" bIns="3651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6205"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Freeform 156"/>
              <p:cNvSpPr>
                <a:spLocks/>
              </p:cNvSpPr>
              <p:nvPr/>
            </p:nvSpPr>
            <p:spPr bwMode="auto">
              <a:xfrm>
                <a:off x="4046" y="518"/>
                <a:ext cx="390"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44" name="Freeform 157"/>
              <p:cNvSpPr>
                <a:spLocks/>
              </p:cNvSpPr>
              <p:nvPr/>
            </p:nvSpPr>
            <p:spPr bwMode="auto">
              <a:xfrm>
                <a:off x="3729" y="661"/>
                <a:ext cx="342"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45" name="Freeform 158"/>
              <p:cNvSpPr>
                <a:spLocks/>
              </p:cNvSpPr>
              <p:nvPr/>
            </p:nvSpPr>
            <p:spPr bwMode="auto">
              <a:xfrm>
                <a:off x="4447" y="661"/>
                <a:ext cx="340"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grpSp>
        <p:sp>
          <p:nvSpPr>
            <p:cNvPr id="40" name="TextBox 25"/>
            <p:cNvSpPr txBox="1">
              <a:spLocks noChangeArrowheads="1"/>
            </p:cNvSpPr>
            <p:nvPr/>
          </p:nvSpPr>
          <p:spPr bwMode="auto">
            <a:xfrm>
              <a:off x="-951" y="2259"/>
              <a:ext cx="954" cy="152"/>
            </a:xfrm>
            <a:prstGeom prst="rect">
              <a:avLst/>
            </a:prstGeom>
            <a:noFill/>
            <a:ln w="9525">
              <a:noFill/>
              <a:miter lim="800000"/>
              <a:headEnd/>
              <a:tailEnd/>
            </a:ln>
          </p:spPr>
          <p:txBody>
            <a:bodyPr anchor="ctr">
              <a:spAutoFit/>
            </a:bodyPr>
            <a:lstStyle/>
            <a:p>
              <a:pPr algn="ctr" eaLnBrk="0" fontAlgn="auto" hangingPunct="0">
                <a:lnSpc>
                  <a:spcPct val="85000"/>
                </a:lnSpc>
                <a:spcBef>
                  <a:spcPts val="0"/>
                </a:spcBef>
                <a:spcAft>
                  <a:spcPts val="0"/>
                </a:spcAft>
                <a:defRPr/>
              </a:pPr>
              <a:r>
                <a:rPr lang="en-US" sz="1000" kern="0" dirty="0">
                  <a:ea typeface="ＭＳ Ｐゴシック" charset="-128"/>
                </a:rPr>
                <a:t>DOR VRF</a:t>
              </a:r>
            </a:p>
          </p:txBody>
        </p:sp>
      </p:grpSp>
      <p:grpSp>
        <p:nvGrpSpPr>
          <p:cNvPr id="6160" name="Group 53"/>
          <p:cNvGrpSpPr>
            <a:grpSpLocks/>
          </p:cNvGrpSpPr>
          <p:nvPr/>
        </p:nvGrpSpPr>
        <p:grpSpPr bwMode="auto">
          <a:xfrm>
            <a:off x="2376488" y="2660650"/>
            <a:ext cx="4445000" cy="2093913"/>
            <a:chOff x="2286000" y="2091267"/>
            <a:chExt cx="4445000" cy="2095165"/>
          </a:xfrm>
        </p:grpSpPr>
        <p:sp>
          <p:nvSpPr>
            <p:cNvPr id="55" name="Freeform 54"/>
            <p:cNvSpPr>
              <a:spLocks/>
            </p:cNvSpPr>
            <p:nvPr/>
          </p:nvSpPr>
          <p:spPr bwMode="auto">
            <a:xfrm>
              <a:off x="2328862" y="3614590"/>
              <a:ext cx="2581275" cy="255740"/>
            </a:xfrm>
            <a:custGeom>
              <a:avLst/>
              <a:gdLst>
                <a:gd name="T0" fmla="*/ 2582334 w 2582334"/>
                <a:gd name="T1" fmla="*/ 0 h 254561"/>
                <a:gd name="T2" fmla="*/ 1109134 w 2582334"/>
                <a:gd name="T3" fmla="*/ 254000 h 254561"/>
                <a:gd name="T4" fmla="*/ 0 w 2582334"/>
                <a:gd name="T5" fmla="*/ 67733 h 254561"/>
                <a:gd name="T6" fmla="*/ 0 60000 65536"/>
                <a:gd name="T7" fmla="*/ 0 60000 65536"/>
                <a:gd name="T8" fmla="*/ 0 60000 65536"/>
              </a:gdLst>
              <a:ahLst/>
              <a:cxnLst>
                <a:cxn ang="T6">
                  <a:pos x="T0" y="T1"/>
                </a:cxn>
                <a:cxn ang="T7">
                  <a:pos x="T2" y="T3"/>
                </a:cxn>
                <a:cxn ang="T8">
                  <a:pos x="T4" y="T5"/>
                </a:cxn>
              </a:cxnLst>
              <a:rect l="0" t="0" r="r" b="b"/>
              <a:pathLst>
                <a:path w="2582334" h="254561">
                  <a:moveTo>
                    <a:pt x="2582334" y="0"/>
                  </a:moveTo>
                  <a:cubicBezTo>
                    <a:pt x="2060928" y="121355"/>
                    <a:pt x="1539523" y="242711"/>
                    <a:pt x="1109134" y="254000"/>
                  </a:cubicBezTo>
                  <a:cubicBezTo>
                    <a:pt x="678745" y="265289"/>
                    <a:pt x="198966" y="103011"/>
                    <a:pt x="0" y="67733"/>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56" name="Freeform 55"/>
            <p:cNvSpPr>
              <a:spLocks/>
            </p:cNvSpPr>
            <p:nvPr/>
          </p:nvSpPr>
          <p:spPr bwMode="auto">
            <a:xfrm>
              <a:off x="2344737" y="2099210"/>
              <a:ext cx="2709863" cy="1482023"/>
            </a:xfrm>
            <a:custGeom>
              <a:avLst/>
              <a:gdLst>
                <a:gd name="T0" fmla="*/ 2709333 w 2709333"/>
                <a:gd name="T1" fmla="*/ 0 h 1481667"/>
                <a:gd name="T2" fmla="*/ 2218266 w 2709333"/>
                <a:gd name="T3" fmla="*/ 905934 h 1481667"/>
                <a:gd name="T4" fmla="*/ 0 w 2709333"/>
                <a:gd name="T5" fmla="*/ 1481667 h 1481667"/>
                <a:gd name="T6" fmla="*/ 0 60000 65536"/>
                <a:gd name="T7" fmla="*/ 0 60000 65536"/>
                <a:gd name="T8" fmla="*/ 0 60000 65536"/>
              </a:gdLst>
              <a:ahLst/>
              <a:cxnLst>
                <a:cxn ang="T6">
                  <a:pos x="T0" y="T1"/>
                </a:cxn>
                <a:cxn ang="T7">
                  <a:pos x="T2" y="T3"/>
                </a:cxn>
                <a:cxn ang="T8">
                  <a:pos x="T4" y="T5"/>
                </a:cxn>
              </a:cxnLst>
              <a:rect l="0" t="0" r="r" b="b"/>
              <a:pathLst>
                <a:path w="2709333" h="1481667">
                  <a:moveTo>
                    <a:pt x="2709333" y="0"/>
                  </a:moveTo>
                  <a:cubicBezTo>
                    <a:pt x="2689577" y="329495"/>
                    <a:pt x="2669821" y="658990"/>
                    <a:pt x="2218266" y="905934"/>
                  </a:cubicBezTo>
                  <a:cubicBezTo>
                    <a:pt x="1766711" y="1152878"/>
                    <a:pt x="0" y="1481667"/>
                    <a:pt x="0" y="1481667"/>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57" name="Freeform 56"/>
            <p:cNvSpPr>
              <a:spLocks/>
            </p:cNvSpPr>
            <p:nvPr/>
          </p:nvSpPr>
          <p:spPr bwMode="auto">
            <a:xfrm>
              <a:off x="2362200" y="2091267"/>
              <a:ext cx="4368800" cy="1532854"/>
            </a:xfrm>
            <a:custGeom>
              <a:avLst/>
              <a:gdLst>
                <a:gd name="T0" fmla="*/ 4368800 w 4368800"/>
                <a:gd name="T1" fmla="*/ 0 h 1532466"/>
                <a:gd name="T2" fmla="*/ 2396067 w 4368800"/>
                <a:gd name="T3" fmla="*/ 1066800 h 1532466"/>
                <a:gd name="T4" fmla="*/ 0 w 4368800"/>
                <a:gd name="T5" fmla="*/ 1532466 h 1532466"/>
                <a:gd name="T6" fmla="*/ 0 60000 65536"/>
                <a:gd name="T7" fmla="*/ 0 60000 65536"/>
                <a:gd name="T8" fmla="*/ 0 60000 65536"/>
              </a:gdLst>
              <a:ahLst/>
              <a:cxnLst>
                <a:cxn ang="T6">
                  <a:pos x="T0" y="T1"/>
                </a:cxn>
                <a:cxn ang="T7">
                  <a:pos x="T2" y="T3"/>
                </a:cxn>
                <a:cxn ang="T8">
                  <a:pos x="T4" y="T5"/>
                </a:cxn>
              </a:cxnLst>
              <a:rect l="0" t="0" r="r" b="b"/>
              <a:pathLst>
                <a:path w="4368800" h="1532466">
                  <a:moveTo>
                    <a:pt x="4368800" y="0"/>
                  </a:moveTo>
                  <a:cubicBezTo>
                    <a:pt x="3746500" y="405694"/>
                    <a:pt x="3124200" y="811389"/>
                    <a:pt x="2396067" y="1066800"/>
                  </a:cubicBezTo>
                  <a:cubicBezTo>
                    <a:pt x="1667934" y="1322211"/>
                    <a:pt x="0" y="1532466"/>
                    <a:pt x="0" y="1532466"/>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58" name="Freeform 57"/>
            <p:cNvSpPr>
              <a:spLocks/>
            </p:cNvSpPr>
            <p:nvPr/>
          </p:nvSpPr>
          <p:spPr bwMode="auto">
            <a:xfrm>
              <a:off x="2286000" y="3497045"/>
              <a:ext cx="4343400" cy="689387"/>
            </a:xfrm>
            <a:custGeom>
              <a:avLst/>
              <a:gdLst>
                <a:gd name="T0" fmla="*/ 4343400 w 4343400"/>
                <a:gd name="T1" fmla="*/ 0 h 689699"/>
                <a:gd name="T2" fmla="*/ 1684867 w 4343400"/>
                <a:gd name="T3" fmla="*/ 685800 h 689699"/>
                <a:gd name="T4" fmla="*/ 0 w 4343400"/>
                <a:gd name="T5" fmla="*/ 228600 h 689699"/>
                <a:gd name="T6" fmla="*/ 0 60000 65536"/>
                <a:gd name="T7" fmla="*/ 0 60000 65536"/>
                <a:gd name="T8" fmla="*/ 0 60000 65536"/>
              </a:gdLst>
              <a:ahLst/>
              <a:cxnLst>
                <a:cxn ang="T6">
                  <a:pos x="T0" y="T1"/>
                </a:cxn>
                <a:cxn ang="T7">
                  <a:pos x="T2" y="T3"/>
                </a:cxn>
                <a:cxn ang="T8">
                  <a:pos x="T4" y="T5"/>
                </a:cxn>
              </a:cxnLst>
              <a:rect l="0" t="0" r="r" b="b"/>
              <a:pathLst>
                <a:path w="4343400" h="689699">
                  <a:moveTo>
                    <a:pt x="4343400" y="0"/>
                  </a:moveTo>
                  <a:cubicBezTo>
                    <a:pt x="3376083" y="323850"/>
                    <a:pt x="2408767" y="647700"/>
                    <a:pt x="1684867" y="685800"/>
                  </a:cubicBezTo>
                  <a:cubicBezTo>
                    <a:pt x="960967" y="723900"/>
                    <a:pt x="480483" y="476250"/>
                    <a:pt x="0" y="228600"/>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grpSp>
      <p:cxnSp>
        <p:nvCxnSpPr>
          <p:cNvPr id="59" name="Straight Arrow Connector 58"/>
          <p:cNvCxnSpPr>
            <a:cxnSpLocks noChangeShapeType="1"/>
          </p:cNvCxnSpPr>
          <p:nvPr/>
        </p:nvCxnSpPr>
        <p:spPr bwMode="auto">
          <a:xfrm flipV="1">
            <a:off x="2303463" y="3265488"/>
            <a:ext cx="1271587" cy="722312"/>
          </a:xfrm>
          <a:prstGeom prst="straightConnector1">
            <a:avLst/>
          </a:prstGeom>
          <a:noFill/>
          <a:ln w="25400">
            <a:solidFill>
              <a:srgbClr val="71DA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Arrow Connector 60"/>
          <p:cNvCxnSpPr>
            <a:cxnSpLocks noChangeShapeType="1"/>
          </p:cNvCxnSpPr>
          <p:nvPr/>
        </p:nvCxnSpPr>
        <p:spPr bwMode="auto">
          <a:xfrm flipH="1" flipV="1">
            <a:off x="1506538" y="3562350"/>
            <a:ext cx="322262" cy="425450"/>
          </a:xfrm>
          <a:prstGeom prst="straightConnector1">
            <a:avLst/>
          </a:prstGeom>
          <a:noFill/>
          <a:ln w="25400">
            <a:solidFill>
              <a:srgbClr val="5147D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2" name="Picture 61" descr="ThreatProtection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7138" y="2051050"/>
            <a:ext cx="4968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a:spLocks noChangeArrowheads="1"/>
          </p:cNvSpPr>
          <p:nvPr/>
        </p:nvSpPr>
        <p:spPr bwMode="auto">
          <a:xfrm>
            <a:off x="7451725" y="2673350"/>
            <a:ext cx="88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solidFill>
                  <a:srgbClr val="00A1DA"/>
                </a:solidFill>
                <a:latin typeface="Arial" charset="0"/>
                <a:ea typeface="MS PGothic" pitchFamily="34" charset="-128"/>
              </a:rPr>
              <a:t>DOR</a:t>
            </a:r>
          </a:p>
          <a:p>
            <a:pPr eaLnBrk="1" hangingPunct="1">
              <a:spcBef>
                <a:spcPct val="0"/>
              </a:spcBef>
              <a:buFontTx/>
              <a:buNone/>
            </a:pPr>
            <a:r>
              <a:rPr lang="en-US" altLang="en-US" sz="1200">
                <a:solidFill>
                  <a:srgbClr val="00A1DA"/>
                </a:solidFill>
                <a:latin typeface="Arial" charset="0"/>
                <a:ea typeface="MS PGothic" pitchFamily="34" charset="-128"/>
              </a:rPr>
              <a:t>Employee</a:t>
            </a:r>
          </a:p>
        </p:txBody>
      </p:sp>
      <p:grpSp>
        <p:nvGrpSpPr>
          <p:cNvPr id="64" name="Group 63"/>
          <p:cNvGrpSpPr/>
          <p:nvPr/>
        </p:nvGrpSpPr>
        <p:grpSpPr>
          <a:xfrm>
            <a:off x="1505780" y="4573036"/>
            <a:ext cx="399781" cy="393166"/>
            <a:chOff x="3440922" y="3809331"/>
            <a:chExt cx="664912" cy="664912"/>
          </a:xfrm>
          <a:effectLst>
            <a:outerShdw blurRad="63500" sx="102000" sy="102000" algn="ctr" rotWithShape="0">
              <a:prstClr val="black">
                <a:alpha val="67000"/>
              </a:prstClr>
            </a:outerShdw>
          </a:effectLst>
        </p:grpSpPr>
        <p:pic>
          <p:nvPicPr>
            <p:cNvPr id="65" name="Picture 25" descr="\\MV-FS\Projects\Cisco\References\Brand Assets\Kubrick Icons\Device Icons\Device_generic_3048_default_256.png"/>
            <p:cNvPicPr>
              <a:picLocks noChangeAspect="1" noChangeArrowheads="1"/>
            </p:cNvPicPr>
            <p:nvPr/>
          </p:nvPicPr>
          <p:blipFill>
            <a:blip r:embed="rId5" cstate="print"/>
            <a:srcRect/>
            <a:stretch>
              <a:fillRect/>
            </a:stretch>
          </p:blipFill>
          <p:spPr bwMode="auto">
            <a:xfrm>
              <a:off x="3440922" y="3809331"/>
              <a:ext cx="664912" cy="664912"/>
            </a:xfrm>
            <a:prstGeom prst="rect">
              <a:avLst/>
            </a:prstGeom>
            <a:noFill/>
          </p:spPr>
        </p:pic>
        <p:grpSp>
          <p:nvGrpSpPr>
            <p:cNvPr id="66" name="Group 603"/>
            <p:cNvGrpSpPr>
              <a:grpSpLocks/>
            </p:cNvGrpSpPr>
            <p:nvPr/>
          </p:nvGrpSpPr>
          <p:grpSpPr bwMode="auto">
            <a:xfrm>
              <a:off x="3632686" y="3991794"/>
              <a:ext cx="275057" cy="394214"/>
              <a:chOff x="6556" y="492"/>
              <a:chExt cx="2551" cy="3655"/>
            </a:xfrm>
            <a:solidFill>
              <a:srgbClr val="FFFFFF"/>
            </a:solidFill>
            <a:effectLst>
              <a:outerShdw blurRad="63500" sx="102000" sy="102000" algn="ctr" rotWithShape="0">
                <a:prstClr val="black">
                  <a:alpha val="40000"/>
                </a:prstClr>
              </a:outerShdw>
            </a:effectLst>
          </p:grpSpPr>
          <p:sp>
            <p:nvSpPr>
              <p:cNvPr id="67"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68"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69"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0"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1"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2"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3"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4"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5"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6"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7"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8"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9"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0"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1"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2"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3"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4"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5"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6"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7"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8"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9"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90"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grpSp>
      </p:grpSp>
      <p:sp>
        <p:nvSpPr>
          <p:cNvPr id="6166" name="TextBox 90"/>
          <p:cNvSpPr txBox="1">
            <a:spLocks noChangeArrowheads="1"/>
          </p:cNvSpPr>
          <p:nvPr/>
        </p:nvSpPr>
        <p:spPr bwMode="auto">
          <a:xfrm>
            <a:off x="1828800" y="4740275"/>
            <a:ext cx="392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ISE</a:t>
            </a:r>
          </a:p>
        </p:txBody>
      </p:sp>
      <p:sp>
        <p:nvSpPr>
          <p:cNvPr id="6167" name="TextBox 91"/>
          <p:cNvSpPr txBox="1">
            <a:spLocks noChangeArrowheads="1"/>
          </p:cNvSpPr>
          <p:nvPr/>
        </p:nvSpPr>
        <p:spPr bwMode="auto">
          <a:xfrm>
            <a:off x="1708150" y="4279900"/>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CTS WLC</a:t>
            </a:r>
          </a:p>
        </p:txBody>
      </p:sp>
      <p:sp>
        <p:nvSpPr>
          <p:cNvPr id="6168" name="TextBox 92"/>
          <p:cNvSpPr txBox="1">
            <a:spLocks noChangeArrowheads="1"/>
          </p:cNvSpPr>
          <p:nvPr/>
        </p:nvSpPr>
        <p:spPr bwMode="auto">
          <a:xfrm>
            <a:off x="5002213" y="2676525"/>
            <a:ext cx="3540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6169" name="TextBox 93"/>
          <p:cNvSpPr txBox="1">
            <a:spLocks noChangeArrowheads="1"/>
          </p:cNvSpPr>
          <p:nvPr/>
        </p:nvSpPr>
        <p:spPr bwMode="auto">
          <a:xfrm>
            <a:off x="6748463" y="4156075"/>
            <a:ext cx="3540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6170" name="TextBox 94"/>
          <p:cNvSpPr txBox="1">
            <a:spLocks noChangeArrowheads="1"/>
          </p:cNvSpPr>
          <p:nvPr/>
        </p:nvSpPr>
        <p:spPr bwMode="auto">
          <a:xfrm>
            <a:off x="5018088" y="4249738"/>
            <a:ext cx="352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6171" name="TextBox 95"/>
          <p:cNvSpPr txBox="1">
            <a:spLocks noChangeArrowheads="1"/>
          </p:cNvSpPr>
          <p:nvPr/>
        </p:nvSpPr>
        <p:spPr bwMode="auto">
          <a:xfrm>
            <a:off x="6748463" y="2711450"/>
            <a:ext cx="3540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6172" name="TextBox 96"/>
          <p:cNvSpPr txBox="1">
            <a:spLocks noChangeArrowheads="1"/>
          </p:cNvSpPr>
          <p:nvPr/>
        </p:nvSpPr>
        <p:spPr bwMode="auto">
          <a:xfrm>
            <a:off x="3189288" y="4062413"/>
            <a:ext cx="1217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0000"/>
                </a:solidFill>
                <a:latin typeface="Arial" charset="0"/>
                <a:ea typeface="MS PGothic" pitchFamily="34" charset="-128"/>
              </a:rPr>
              <a:t>CAPWAP Tunnels</a:t>
            </a:r>
          </a:p>
        </p:txBody>
      </p:sp>
      <p:sp>
        <p:nvSpPr>
          <p:cNvPr id="6173" name="Oval 98"/>
          <p:cNvSpPr>
            <a:spLocks noChangeArrowheads="1"/>
          </p:cNvSpPr>
          <p:nvPr/>
        </p:nvSpPr>
        <p:spPr bwMode="auto">
          <a:xfrm>
            <a:off x="4494213" y="1876425"/>
            <a:ext cx="3332162" cy="2987675"/>
          </a:xfrm>
          <a:prstGeom prst="ellipse">
            <a:avLst/>
          </a:prstGeom>
          <a:solidFill>
            <a:srgbClr val="00A1DA">
              <a:alpha val="27058"/>
            </a:srgbClr>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200">
              <a:solidFill>
                <a:srgbClr val="7F7F7F"/>
              </a:solidFill>
              <a:latin typeface="Arial" charset="0"/>
              <a:ea typeface="MS PGothic" pitchFamily="34" charset="-128"/>
            </a:endParaRPr>
          </a:p>
        </p:txBody>
      </p:sp>
      <p:grpSp>
        <p:nvGrpSpPr>
          <p:cNvPr id="100" name="Group 99"/>
          <p:cNvGrpSpPr>
            <a:grpSpLocks/>
          </p:cNvGrpSpPr>
          <p:nvPr/>
        </p:nvGrpSpPr>
        <p:grpSpPr bwMode="auto">
          <a:xfrm>
            <a:off x="1782763" y="4210050"/>
            <a:ext cx="2006600" cy="533400"/>
            <a:chOff x="1693333" y="3640667"/>
            <a:chExt cx="2005671" cy="533753"/>
          </a:xfrm>
        </p:grpSpPr>
        <p:sp>
          <p:nvSpPr>
            <p:cNvPr id="101" name="Freeform 100"/>
            <p:cNvSpPr>
              <a:spLocks/>
            </p:cNvSpPr>
            <p:nvPr/>
          </p:nvSpPr>
          <p:spPr bwMode="auto">
            <a:xfrm>
              <a:off x="1693333" y="3640667"/>
              <a:ext cx="380824" cy="508336"/>
            </a:xfrm>
            <a:custGeom>
              <a:avLst/>
              <a:gdLst>
                <a:gd name="T0" fmla="*/ 381000 w 381000"/>
                <a:gd name="T1" fmla="*/ 0 h 508000"/>
                <a:gd name="T2" fmla="*/ 262467 w 381000"/>
                <a:gd name="T3" fmla="*/ 313266 h 508000"/>
                <a:gd name="T4" fmla="*/ 0 w 381000"/>
                <a:gd name="T5" fmla="*/ 508000 h 508000"/>
                <a:gd name="T6" fmla="*/ 0 60000 65536"/>
                <a:gd name="T7" fmla="*/ 0 60000 65536"/>
                <a:gd name="T8" fmla="*/ 0 60000 65536"/>
              </a:gdLst>
              <a:ahLst/>
              <a:cxnLst>
                <a:cxn ang="T6">
                  <a:pos x="T0" y="T1"/>
                </a:cxn>
                <a:cxn ang="T7">
                  <a:pos x="T2" y="T3"/>
                </a:cxn>
                <a:cxn ang="T8">
                  <a:pos x="T4" y="T5"/>
                </a:cxn>
              </a:cxnLst>
              <a:rect l="0" t="0" r="r" b="b"/>
              <a:pathLst>
                <a:path w="381000" h="508000">
                  <a:moveTo>
                    <a:pt x="381000" y="0"/>
                  </a:moveTo>
                  <a:cubicBezTo>
                    <a:pt x="353483" y="114299"/>
                    <a:pt x="325967" y="228599"/>
                    <a:pt x="262467" y="313266"/>
                  </a:cubicBezTo>
                  <a:cubicBezTo>
                    <a:pt x="198967" y="397933"/>
                    <a:pt x="0" y="508000"/>
                    <a:pt x="0" y="508000"/>
                  </a:cubicBezTo>
                </a:path>
              </a:pathLst>
            </a:custGeom>
            <a:noFill/>
            <a:ln w="76200" cap="flat" cmpd="sng">
              <a:solidFill>
                <a:srgbClr val="FF0000"/>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02" name="TextBox 101"/>
            <p:cNvSpPr txBox="1"/>
            <p:nvPr/>
          </p:nvSpPr>
          <p:spPr>
            <a:xfrm>
              <a:off x="1845662" y="3928195"/>
              <a:ext cx="1853342" cy="246225"/>
            </a:xfrm>
            <a:prstGeom prst="rect">
              <a:avLst/>
            </a:prstGeom>
            <a:noFill/>
          </p:spPr>
          <p:txBody>
            <a:bodyPr wrap="none">
              <a:spAutoFit/>
            </a:bodyPr>
            <a:lstStyle/>
            <a:p>
              <a:pPr fontAlgn="auto">
                <a:spcBef>
                  <a:spcPts val="0"/>
                </a:spcBef>
                <a:spcAft>
                  <a:spcPts val="0"/>
                </a:spcAft>
                <a:defRPr/>
              </a:pPr>
              <a:r>
                <a:rPr lang="en-US" sz="1000" kern="0" dirty="0">
                  <a:solidFill>
                    <a:srgbClr val="FF0000"/>
                  </a:solidFill>
                  <a:ea typeface="ＭＳ Ｐゴシック" charset="0"/>
                </a:rPr>
                <a:t>802.1x Authentication via ISE</a:t>
              </a:r>
            </a:p>
          </p:txBody>
        </p:sp>
      </p:grpSp>
      <p:grpSp>
        <p:nvGrpSpPr>
          <p:cNvPr id="103" name="Group 102"/>
          <p:cNvGrpSpPr>
            <a:grpSpLocks/>
          </p:cNvGrpSpPr>
          <p:nvPr/>
        </p:nvGrpSpPr>
        <p:grpSpPr bwMode="auto">
          <a:xfrm>
            <a:off x="2405063" y="2014538"/>
            <a:ext cx="5189537" cy="2127250"/>
            <a:chOff x="2294467" y="1470845"/>
            <a:chExt cx="5190066" cy="2127488"/>
          </a:xfrm>
        </p:grpSpPr>
        <p:grpSp>
          <p:nvGrpSpPr>
            <p:cNvPr id="6192" name="Group 103"/>
            <p:cNvGrpSpPr>
              <a:grpSpLocks/>
            </p:cNvGrpSpPr>
            <p:nvPr/>
          </p:nvGrpSpPr>
          <p:grpSpPr bwMode="auto">
            <a:xfrm>
              <a:off x="2294467" y="1717066"/>
              <a:ext cx="5190066" cy="1881267"/>
              <a:chOff x="2294467" y="1717066"/>
              <a:chExt cx="5190066" cy="1881267"/>
            </a:xfrm>
          </p:grpSpPr>
          <p:sp>
            <p:nvSpPr>
              <p:cNvPr id="106" name="Freeform 105"/>
              <p:cNvSpPr>
                <a:spLocks/>
              </p:cNvSpPr>
              <p:nvPr/>
            </p:nvSpPr>
            <p:spPr bwMode="auto">
              <a:xfrm>
                <a:off x="6933615" y="1716935"/>
                <a:ext cx="550918" cy="154005"/>
              </a:xfrm>
              <a:custGeom>
                <a:avLst/>
                <a:gdLst>
                  <a:gd name="T0" fmla="*/ 550333 w 550333"/>
                  <a:gd name="T1" fmla="*/ 86334 h 154067"/>
                  <a:gd name="T2" fmla="*/ 245533 w 550333"/>
                  <a:gd name="T3" fmla="*/ 1667 h 154067"/>
                  <a:gd name="T4" fmla="*/ 0 w 550333"/>
                  <a:gd name="T5" fmla="*/ 154067 h 154067"/>
                  <a:gd name="T6" fmla="*/ 0 60000 65536"/>
                  <a:gd name="T7" fmla="*/ 0 60000 65536"/>
                  <a:gd name="T8" fmla="*/ 0 60000 65536"/>
                </a:gdLst>
                <a:ahLst/>
                <a:cxnLst>
                  <a:cxn ang="T6">
                    <a:pos x="T0" y="T1"/>
                  </a:cxn>
                  <a:cxn ang="T7">
                    <a:pos x="T2" y="T3"/>
                  </a:cxn>
                  <a:cxn ang="T8">
                    <a:pos x="T4" y="T5"/>
                  </a:cxn>
                </a:cxnLst>
                <a:rect l="0" t="0" r="r" b="b"/>
                <a:pathLst>
                  <a:path w="550333" h="154067">
                    <a:moveTo>
                      <a:pt x="550333" y="86334"/>
                    </a:moveTo>
                    <a:cubicBezTo>
                      <a:pt x="443794" y="38356"/>
                      <a:pt x="337255" y="-9622"/>
                      <a:pt x="245533" y="1667"/>
                    </a:cubicBezTo>
                    <a:cubicBezTo>
                      <a:pt x="153811" y="12956"/>
                      <a:pt x="0" y="154067"/>
                      <a:pt x="0" y="154067"/>
                    </a:cubicBezTo>
                  </a:path>
                </a:pathLst>
              </a:custGeom>
              <a:noFill/>
              <a:ln w="762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07" name="Freeform 106"/>
              <p:cNvSpPr>
                <a:spLocks/>
              </p:cNvSpPr>
              <p:nvPr/>
            </p:nvSpPr>
            <p:spPr bwMode="auto">
              <a:xfrm>
                <a:off x="2294467" y="2023357"/>
                <a:ext cx="4427988" cy="1574976"/>
              </a:xfrm>
              <a:custGeom>
                <a:avLst/>
                <a:gdLst>
                  <a:gd name="T0" fmla="*/ 4428066 w 4428066"/>
                  <a:gd name="T1" fmla="*/ 0 h 1574800"/>
                  <a:gd name="T2" fmla="*/ 2853266 w 4428066"/>
                  <a:gd name="T3" fmla="*/ 914400 h 1574800"/>
                  <a:gd name="T4" fmla="*/ 1032933 w 4428066"/>
                  <a:gd name="T5" fmla="*/ 1422400 h 1574800"/>
                  <a:gd name="T6" fmla="*/ 0 w 4428066"/>
                  <a:gd name="T7" fmla="*/ 1574800 h 15748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8066" h="1574800">
                    <a:moveTo>
                      <a:pt x="4428066" y="0"/>
                    </a:moveTo>
                    <a:cubicBezTo>
                      <a:pt x="3923593" y="338666"/>
                      <a:pt x="3419121" y="677333"/>
                      <a:pt x="2853266" y="914400"/>
                    </a:cubicBezTo>
                    <a:cubicBezTo>
                      <a:pt x="2287410" y="1151467"/>
                      <a:pt x="1508477" y="1312333"/>
                      <a:pt x="1032933" y="1422400"/>
                    </a:cubicBezTo>
                    <a:cubicBezTo>
                      <a:pt x="557389" y="1532467"/>
                      <a:pt x="0" y="1574800"/>
                      <a:pt x="0" y="1574800"/>
                    </a:cubicBezTo>
                  </a:path>
                </a:pathLst>
              </a:custGeom>
              <a:noFill/>
              <a:ln w="762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grpSp>
        <p:sp>
          <p:nvSpPr>
            <p:cNvPr id="6193" name="TextBox 104"/>
            <p:cNvSpPr txBox="1">
              <a:spLocks noChangeArrowheads="1"/>
            </p:cNvSpPr>
            <p:nvPr/>
          </p:nvSpPr>
          <p:spPr bwMode="auto">
            <a:xfrm>
              <a:off x="5376288" y="1470845"/>
              <a:ext cx="1626147" cy="2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FF0000"/>
                  </a:solidFill>
                  <a:latin typeface="Arial" charset="0"/>
                  <a:ea typeface="MS PGothic" pitchFamily="34" charset="-128"/>
                </a:rPr>
                <a:t>Connects to </a:t>
              </a:r>
              <a:r>
                <a:rPr lang="ja-JP" altLang="en-US" sz="1000">
                  <a:solidFill>
                    <a:srgbClr val="FF0000"/>
                  </a:solidFill>
                  <a:latin typeface="Arial" charset="0"/>
                </a:rPr>
                <a:t>“</a:t>
              </a:r>
              <a:r>
                <a:rPr lang="en-US" altLang="ja-JP" sz="1000">
                  <a:solidFill>
                    <a:srgbClr val="FF0000"/>
                  </a:solidFill>
                  <a:latin typeface="Arial" charset="0"/>
                </a:rPr>
                <a:t>DOR” SSID</a:t>
              </a:r>
              <a:endParaRPr lang="en-US" altLang="en-US" sz="1000">
                <a:solidFill>
                  <a:srgbClr val="FF0000"/>
                </a:solidFill>
                <a:latin typeface="Arial" charset="0"/>
                <a:ea typeface="MS PGothic" pitchFamily="34" charset="-128"/>
              </a:endParaRPr>
            </a:p>
          </p:txBody>
        </p:sp>
      </p:grpSp>
      <p:grpSp>
        <p:nvGrpSpPr>
          <p:cNvPr id="108" name="Group 107"/>
          <p:cNvGrpSpPr>
            <a:grpSpLocks/>
          </p:cNvGrpSpPr>
          <p:nvPr/>
        </p:nvGrpSpPr>
        <p:grpSpPr bwMode="auto">
          <a:xfrm>
            <a:off x="2257425" y="3051175"/>
            <a:ext cx="2422525" cy="931863"/>
            <a:chOff x="2260600" y="2548467"/>
            <a:chExt cx="2422949" cy="931333"/>
          </a:xfrm>
        </p:grpSpPr>
        <p:sp>
          <p:nvSpPr>
            <p:cNvPr id="109" name="Freeform 108"/>
            <p:cNvSpPr>
              <a:spLocks/>
            </p:cNvSpPr>
            <p:nvPr/>
          </p:nvSpPr>
          <p:spPr bwMode="auto">
            <a:xfrm>
              <a:off x="2260600" y="2548467"/>
              <a:ext cx="1328971" cy="931333"/>
            </a:xfrm>
            <a:custGeom>
              <a:avLst/>
              <a:gdLst>
                <a:gd name="T0" fmla="*/ 0 w 1329267"/>
                <a:gd name="T1" fmla="*/ 931333 h 931333"/>
                <a:gd name="T2" fmla="*/ 524933 w 1329267"/>
                <a:gd name="T3" fmla="*/ 431800 h 931333"/>
                <a:gd name="T4" fmla="*/ 1329267 w 1329267"/>
                <a:gd name="T5" fmla="*/ 0 h 931333"/>
                <a:gd name="T6" fmla="*/ 0 60000 65536"/>
                <a:gd name="T7" fmla="*/ 0 60000 65536"/>
                <a:gd name="T8" fmla="*/ 0 60000 65536"/>
              </a:gdLst>
              <a:ahLst/>
              <a:cxnLst>
                <a:cxn ang="T6">
                  <a:pos x="T0" y="T1"/>
                </a:cxn>
                <a:cxn ang="T7">
                  <a:pos x="T2" y="T3"/>
                </a:cxn>
                <a:cxn ang="T8">
                  <a:pos x="T4" y="T5"/>
                </a:cxn>
              </a:cxnLst>
              <a:rect l="0" t="0" r="r" b="b"/>
              <a:pathLst>
                <a:path w="1329267" h="931333">
                  <a:moveTo>
                    <a:pt x="0" y="931333"/>
                  </a:moveTo>
                  <a:cubicBezTo>
                    <a:pt x="151694" y="759177"/>
                    <a:pt x="303389" y="587022"/>
                    <a:pt x="524933" y="431800"/>
                  </a:cubicBezTo>
                  <a:cubicBezTo>
                    <a:pt x="746477" y="276578"/>
                    <a:pt x="1329267" y="0"/>
                    <a:pt x="1329267" y="0"/>
                  </a:cubicBezTo>
                </a:path>
              </a:pathLst>
            </a:custGeom>
            <a:noFill/>
            <a:ln w="762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10" name="TextBox 109"/>
            <p:cNvSpPr txBox="1"/>
            <p:nvPr/>
          </p:nvSpPr>
          <p:spPr>
            <a:xfrm>
              <a:off x="3102122" y="2711887"/>
              <a:ext cx="1581427" cy="247509"/>
            </a:xfrm>
            <a:prstGeom prst="rect">
              <a:avLst/>
            </a:prstGeom>
            <a:noFill/>
          </p:spPr>
          <p:txBody>
            <a:bodyPr wrap="none">
              <a:spAutoFit/>
            </a:bodyPr>
            <a:lstStyle/>
            <a:p>
              <a:pPr fontAlgn="auto">
                <a:spcBef>
                  <a:spcPts val="0"/>
                </a:spcBef>
                <a:spcAft>
                  <a:spcPts val="0"/>
                </a:spcAft>
                <a:defRPr/>
              </a:pPr>
              <a:r>
                <a:rPr lang="en-US" sz="1000" kern="0" dirty="0">
                  <a:solidFill>
                    <a:srgbClr val="FF0000"/>
                  </a:solidFill>
                  <a:ea typeface="ＭＳ Ｐゴシック" charset="0"/>
                </a:rPr>
                <a:t>Placed on Agency VLAN</a:t>
              </a:r>
            </a:p>
          </p:txBody>
        </p:sp>
      </p:grpSp>
      <p:sp>
        <p:nvSpPr>
          <p:cNvPr id="111" name="Rounded Rectangular Callout 110"/>
          <p:cNvSpPr/>
          <p:nvPr/>
        </p:nvSpPr>
        <p:spPr>
          <a:xfrm>
            <a:off x="2470150" y="4986338"/>
            <a:ext cx="1824038" cy="430212"/>
          </a:xfrm>
          <a:prstGeom prst="wedgeRoundRectCallout">
            <a:avLst>
              <a:gd name="adj1" fmla="val -69144"/>
              <a:gd name="adj2" fmla="val -83018"/>
              <a:gd name="adj3" fmla="val 16667"/>
            </a:avLst>
          </a:prstGeom>
          <a:solidFill>
            <a:srgbClr val="FFFFFF"/>
          </a:solidFill>
          <a:ln w="25400" cap="flat" cmpd="sng" algn="ctr">
            <a:solidFill>
              <a:srgbClr val="000000"/>
            </a:solidFill>
            <a:prstDash val="solid"/>
          </a:ln>
          <a:effectLst/>
        </p:spPr>
        <p:txBody>
          <a:bodyPr anchor="ctr"/>
          <a:lstStyle/>
          <a:p>
            <a:pPr fontAlgn="auto">
              <a:spcBef>
                <a:spcPts val="0"/>
              </a:spcBef>
              <a:spcAft>
                <a:spcPts val="0"/>
              </a:spcAft>
              <a:defRPr/>
            </a:pPr>
            <a:r>
              <a:rPr lang="en-US" sz="1000" kern="0" dirty="0">
                <a:solidFill>
                  <a:srgbClr val="FF0000"/>
                </a:solidFill>
                <a:latin typeface="Arial"/>
              </a:rPr>
              <a:t>Query AD:  User Belongs to Agency Group</a:t>
            </a:r>
          </a:p>
        </p:txBody>
      </p:sp>
      <p:grpSp>
        <p:nvGrpSpPr>
          <p:cNvPr id="6178" name="Group 151"/>
          <p:cNvGrpSpPr>
            <a:grpSpLocks/>
          </p:cNvGrpSpPr>
          <p:nvPr/>
        </p:nvGrpSpPr>
        <p:grpSpPr bwMode="auto">
          <a:xfrm>
            <a:off x="358775" y="2767013"/>
            <a:ext cx="1500188" cy="871537"/>
            <a:chOff x="-953" y="2006"/>
            <a:chExt cx="956" cy="555"/>
          </a:xfrm>
        </p:grpSpPr>
        <p:grpSp>
          <p:nvGrpSpPr>
            <p:cNvPr id="6183" name="Group 152"/>
            <p:cNvGrpSpPr>
              <a:grpSpLocks/>
            </p:cNvGrpSpPr>
            <p:nvPr/>
          </p:nvGrpSpPr>
          <p:grpSpPr bwMode="auto">
            <a:xfrm>
              <a:off x="-953" y="2006"/>
              <a:ext cx="953" cy="555"/>
              <a:chOff x="3490" y="473"/>
              <a:chExt cx="1563" cy="912"/>
            </a:xfrm>
          </p:grpSpPr>
          <p:sp>
            <p:nvSpPr>
              <p:cNvPr id="115" name="Freeform 153"/>
              <p:cNvSpPr>
                <a:spLocks/>
              </p:cNvSpPr>
              <p:nvPr/>
            </p:nvSpPr>
            <p:spPr bwMode="auto">
              <a:xfrm>
                <a:off x="3495" y="483"/>
                <a:ext cx="1550" cy="894"/>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71DAFF"/>
                  </a:gs>
                  <a:gs pos="100000">
                    <a:srgbClr val="BEDFED"/>
                  </a:gs>
                </a:gsLst>
                <a:lin ang="5400000" scaled="1"/>
              </a:gradFill>
              <a:ln w="9525">
                <a:noFill/>
                <a:round/>
                <a:headEnd/>
                <a:tailEnd/>
              </a:ln>
            </p:spPr>
            <p:txBody>
              <a:bodyPr wrap="none" lIns="73025" tIns="36511" rIns="73025" bIns="3651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6186"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 name="Freeform 156"/>
              <p:cNvSpPr>
                <a:spLocks/>
              </p:cNvSpPr>
              <p:nvPr/>
            </p:nvSpPr>
            <p:spPr bwMode="auto">
              <a:xfrm>
                <a:off x="4046" y="518"/>
                <a:ext cx="390"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18" name="Freeform 157"/>
              <p:cNvSpPr>
                <a:spLocks/>
              </p:cNvSpPr>
              <p:nvPr/>
            </p:nvSpPr>
            <p:spPr bwMode="auto">
              <a:xfrm>
                <a:off x="3729" y="661"/>
                <a:ext cx="342"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19" name="Freeform 158"/>
              <p:cNvSpPr>
                <a:spLocks/>
              </p:cNvSpPr>
              <p:nvPr/>
            </p:nvSpPr>
            <p:spPr bwMode="auto">
              <a:xfrm>
                <a:off x="4447" y="661"/>
                <a:ext cx="340"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grpSp>
        <p:sp>
          <p:nvSpPr>
            <p:cNvPr id="114" name="TextBox 25"/>
            <p:cNvSpPr txBox="1">
              <a:spLocks noChangeArrowheads="1"/>
            </p:cNvSpPr>
            <p:nvPr/>
          </p:nvSpPr>
          <p:spPr bwMode="auto">
            <a:xfrm>
              <a:off x="-951" y="2240"/>
              <a:ext cx="954" cy="183"/>
            </a:xfrm>
            <a:prstGeom prst="rect">
              <a:avLst/>
            </a:prstGeom>
            <a:noFill/>
            <a:ln w="9525">
              <a:noFill/>
              <a:miter lim="800000"/>
              <a:headEnd/>
              <a:tailEnd/>
            </a:ln>
          </p:spPr>
          <p:txBody>
            <a:bodyPr anchor="ctr">
              <a:spAutoFit/>
            </a:bodyPr>
            <a:lstStyle/>
            <a:p>
              <a:pPr algn="ctr" eaLnBrk="0" fontAlgn="auto" hangingPunct="0">
                <a:lnSpc>
                  <a:spcPct val="85000"/>
                </a:lnSpc>
                <a:spcBef>
                  <a:spcPts val="0"/>
                </a:spcBef>
                <a:spcAft>
                  <a:spcPts val="0"/>
                </a:spcAft>
                <a:defRPr/>
              </a:pPr>
              <a:r>
                <a:rPr lang="en-US" sz="1000" kern="0" dirty="0">
                  <a:ea typeface="ＭＳ Ｐゴシック" charset="-128"/>
                </a:rPr>
                <a:t>Other Agency VRFs</a:t>
              </a:r>
            </a:p>
          </p:txBody>
        </p:sp>
      </p:grpSp>
      <p:grpSp>
        <p:nvGrpSpPr>
          <p:cNvPr id="6179" name="Group 1"/>
          <p:cNvGrpSpPr>
            <a:grpSpLocks/>
          </p:cNvGrpSpPr>
          <p:nvPr/>
        </p:nvGrpSpPr>
        <p:grpSpPr bwMode="auto">
          <a:xfrm>
            <a:off x="73025" y="152400"/>
            <a:ext cx="1355725" cy="1371600"/>
            <a:chOff x="152400" y="152400"/>
            <a:chExt cx="1354568" cy="1371600"/>
          </a:xfrm>
        </p:grpSpPr>
        <p:pic>
          <p:nvPicPr>
            <p:cNvPr id="6180"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0" y="152400"/>
              <a:ext cx="133500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Oval 104"/>
            <p:cNvSpPr/>
            <p:nvPr/>
          </p:nvSpPr>
          <p:spPr>
            <a:xfrm>
              <a:off x="152400" y="671513"/>
              <a:ext cx="1354568" cy="20796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82" name="Picture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982" y="744287"/>
              <a:ext cx="150018" cy="6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dissolve">
                                      <p:cBhvr>
                                        <p:cTn id="17" dur="500"/>
                                        <p:tgtEl>
                                          <p:spTgt spid="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dissolve">
                                      <p:cBhvr>
                                        <p:cTn id="22" dur="500"/>
                                        <p:tgtEl>
                                          <p:spTgt spid="1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dissolve">
                                      <p:cBhvr>
                                        <p:cTn id="27" dur="500"/>
                                        <p:tgtEl>
                                          <p:spTgt spid="1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1" nodeType="clickEffect">
                                  <p:stCondLst>
                                    <p:cond delay="0"/>
                                  </p:stCondLst>
                                  <p:childTnLst>
                                    <p:animEffect transition="out" filter="dissolve">
                                      <p:cBhvr>
                                        <p:cTn id="31" dur="500"/>
                                        <p:tgtEl>
                                          <p:spTgt spid="111"/>
                                        </p:tgtEl>
                                      </p:cBhvr>
                                    </p:animEffect>
                                    <p:set>
                                      <p:cBhvr>
                                        <p:cTn id="32" dur="1" fill="hold">
                                          <p:stCondLst>
                                            <p:cond delay="499"/>
                                          </p:stCondLst>
                                        </p:cTn>
                                        <p:tgtEl>
                                          <p:spTgt spid="111"/>
                                        </p:tgtEl>
                                        <p:attrNameLst>
                                          <p:attrName>style.visibility</p:attrName>
                                        </p:attrNameLst>
                                      </p:cBhvr>
                                      <p:to>
                                        <p:strVal val="hidden"/>
                                      </p:to>
                                    </p:set>
                                  </p:childTnLst>
                                </p:cTn>
                              </p:par>
                            </p:childTnLst>
                          </p:cTn>
                        </p:par>
                        <p:par>
                          <p:cTn id="33" fill="hold" nodeType="afterGroup">
                            <p:stCondLst>
                              <p:cond delay="500"/>
                            </p:stCondLst>
                            <p:childTnLst>
                              <p:par>
                                <p:cTn id="34" presetID="9" presetClass="exit" presetSubtype="0" fill="hold" nodeType="afterEffect">
                                  <p:stCondLst>
                                    <p:cond delay="0"/>
                                  </p:stCondLst>
                                  <p:childTnLst>
                                    <p:animEffect transition="out" filter="dissolve">
                                      <p:cBhvr>
                                        <p:cTn id="35" dur="500"/>
                                        <p:tgtEl>
                                          <p:spTgt spid="100"/>
                                        </p:tgtEl>
                                      </p:cBhvr>
                                    </p:animEffect>
                                    <p:set>
                                      <p:cBhvr>
                                        <p:cTn id="36" dur="1" fill="hold">
                                          <p:stCondLst>
                                            <p:cond delay="499"/>
                                          </p:stCondLst>
                                        </p:cTn>
                                        <p:tgtEl>
                                          <p:spTgt spid="100"/>
                                        </p:tgtEl>
                                        <p:attrNameLst>
                                          <p:attrName>style.visibility</p:attrName>
                                        </p:attrNameLst>
                                      </p:cBhvr>
                                      <p:to>
                                        <p:strVal val="hidden"/>
                                      </p:to>
                                    </p:set>
                                  </p:childTnLst>
                                </p:cTn>
                              </p:par>
                            </p:childTnLst>
                          </p:cTn>
                        </p:par>
                        <p:par>
                          <p:cTn id="37" fill="hold" nodeType="afterGroup">
                            <p:stCondLst>
                              <p:cond delay="1000"/>
                            </p:stCondLst>
                            <p:childTnLst>
                              <p:par>
                                <p:cTn id="38" presetID="9" presetClass="entr" presetSubtype="0" fill="hold" nodeType="after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dissolve">
                                      <p:cBhvr>
                                        <p:cTn id="4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11" grpId="0" animBg="1"/>
      <p:bldP spid="1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sz="4000" smtClean="0">
                <a:latin typeface="Calibri" pitchFamily="34" charset="0"/>
              </a:rPr>
              <a:t>Roaming Access</a:t>
            </a:r>
          </a:p>
        </p:txBody>
      </p:sp>
      <p:sp>
        <p:nvSpPr>
          <p:cNvPr id="99" name="Rounded Rectangle 98"/>
          <p:cNvSpPr>
            <a:spLocks noChangeArrowheads="1"/>
          </p:cNvSpPr>
          <p:nvPr/>
        </p:nvSpPr>
        <p:spPr bwMode="auto">
          <a:xfrm>
            <a:off x="384175" y="3108325"/>
            <a:ext cx="3333750" cy="2020888"/>
          </a:xfrm>
          <a:prstGeom prst="roundRect">
            <a:avLst>
              <a:gd name="adj" fmla="val 2810"/>
            </a:avLst>
          </a:prstGeom>
          <a:solidFill>
            <a:srgbClr val="FFFFFF"/>
          </a:solidFill>
          <a:ln w="12700">
            <a:solidFill>
              <a:srgbClr val="00516D"/>
            </a:solidFill>
            <a:round/>
            <a:headEnd/>
            <a:tailEnd/>
          </a:ln>
          <a:effectLst>
            <a:outerShdw blurRad="40000" dist="23000" dir="5400000" rotWithShape="0">
              <a:srgbClr val="00516D">
                <a:alpha val="34998"/>
              </a:srgbClr>
            </a:outerShdw>
          </a:effectLst>
        </p:spPr>
        <p:txBody>
          <a:bodyPr anchor="ctr"/>
          <a:lstStyle/>
          <a:p>
            <a:pPr algn="ctr" fontAlgn="auto">
              <a:spcBef>
                <a:spcPts val="0"/>
              </a:spcBef>
              <a:spcAft>
                <a:spcPts val="0"/>
              </a:spcAft>
              <a:defRPr/>
            </a:pPr>
            <a:endParaRPr lang="en-US" sz="1600" kern="0" dirty="0">
              <a:solidFill>
                <a:srgbClr val="FFFFFF"/>
              </a:solidFill>
              <a:latin typeface="Arial"/>
              <a:ea typeface="Arial" pitchFamily="28" charset="0"/>
              <a:cs typeface="Arial" pitchFamily="28" charset="0"/>
            </a:endParaRPr>
          </a:p>
        </p:txBody>
      </p:sp>
      <p:sp>
        <p:nvSpPr>
          <p:cNvPr id="112" name="Rounded Rectangle 111"/>
          <p:cNvSpPr>
            <a:spLocks noChangeArrowheads="1"/>
          </p:cNvSpPr>
          <p:nvPr/>
        </p:nvSpPr>
        <p:spPr bwMode="auto">
          <a:xfrm>
            <a:off x="4414838" y="1876425"/>
            <a:ext cx="4203700" cy="3252788"/>
          </a:xfrm>
          <a:prstGeom prst="roundRect">
            <a:avLst>
              <a:gd name="adj" fmla="val 2810"/>
            </a:avLst>
          </a:prstGeom>
          <a:solidFill>
            <a:srgbClr val="FFFFFF"/>
          </a:solidFill>
          <a:ln w="12700">
            <a:solidFill>
              <a:srgbClr val="00516D"/>
            </a:solidFill>
            <a:round/>
            <a:headEnd/>
            <a:tailEnd/>
          </a:ln>
          <a:effectLst>
            <a:outerShdw blurRad="40000" dist="23000" dir="5400000" rotWithShape="0">
              <a:srgbClr val="00516D">
                <a:alpha val="34998"/>
              </a:srgbClr>
            </a:outerShdw>
          </a:effectLst>
        </p:spPr>
        <p:txBody>
          <a:bodyPr anchor="ctr"/>
          <a:lstStyle/>
          <a:p>
            <a:pPr algn="ctr" fontAlgn="auto">
              <a:spcBef>
                <a:spcPts val="0"/>
              </a:spcBef>
              <a:spcAft>
                <a:spcPts val="0"/>
              </a:spcAft>
              <a:defRPr/>
            </a:pPr>
            <a:endParaRPr lang="en-US" sz="1600" kern="0" dirty="0">
              <a:solidFill>
                <a:srgbClr val="FFFFFF"/>
              </a:solidFill>
              <a:latin typeface="Arial"/>
              <a:ea typeface="Arial" pitchFamily="28" charset="0"/>
              <a:cs typeface="Arial" pitchFamily="28" charset="0"/>
            </a:endParaRPr>
          </a:p>
        </p:txBody>
      </p:sp>
      <p:sp>
        <p:nvSpPr>
          <p:cNvPr id="7173" name="TextBox 112"/>
          <p:cNvSpPr txBox="1">
            <a:spLocks noChangeArrowheads="1"/>
          </p:cNvSpPr>
          <p:nvPr/>
        </p:nvSpPr>
        <p:spPr bwMode="auto">
          <a:xfrm>
            <a:off x="384175" y="5099050"/>
            <a:ext cx="183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A1DA"/>
                </a:solidFill>
                <a:latin typeface="Arial" charset="0"/>
                <a:ea typeface="MS PGothic" pitchFamily="34" charset="-128"/>
              </a:rPr>
              <a:t>CTS Datacenter</a:t>
            </a:r>
          </a:p>
        </p:txBody>
      </p:sp>
      <p:sp>
        <p:nvSpPr>
          <p:cNvPr id="7174" name="TextBox 113"/>
          <p:cNvSpPr txBox="1">
            <a:spLocks noChangeArrowheads="1"/>
          </p:cNvSpPr>
          <p:nvPr/>
        </p:nvSpPr>
        <p:spPr bwMode="auto">
          <a:xfrm>
            <a:off x="4414838" y="5099050"/>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A1DA"/>
                </a:solidFill>
                <a:latin typeface="Arial" charset="0"/>
                <a:ea typeface="MS PGothic" pitchFamily="34" charset="-128"/>
              </a:rPr>
              <a:t>Agency A</a:t>
            </a:r>
          </a:p>
        </p:txBody>
      </p:sp>
      <p:grpSp>
        <p:nvGrpSpPr>
          <p:cNvPr id="7175" name="Group 229"/>
          <p:cNvGrpSpPr>
            <a:grpSpLocks noChangeAspect="1"/>
          </p:cNvGrpSpPr>
          <p:nvPr/>
        </p:nvGrpSpPr>
        <p:grpSpPr bwMode="auto">
          <a:xfrm>
            <a:off x="4941888" y="2381250"/>
            <a:ext cx="346075" cy="346075"/>
            <a:chOff x="7198907" y="3583910"/>
            <a:chExt cx="731520" cy="731520"/>
          </a:xfrm>
        </p:grpSpPr>
        <p:sp>
          <p:nvSpPr>
            <p:cNvPr id="116"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7256" name="Picture 116"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6" name="Group 229"/>
          <p:cNvGrpSpPr>
            <a:grpSpLocks noChangeAspect="1"/>
          </p:cNvGrpSpPr>
          <p:nvPr/>
        </p:nvGrpSpPr>
        <p:grpSpPr bwMode="auto">
          <a:xfrm>
            <a:off x="6657975" y="3860800"/>
            <a:ext cx="346075" cy="346075"/>
            <a:chOff x="7198907" y="3583910"/>
            <a:chExt cx="731520" cy="731520"/>
          </a:xfrm>
        </p:grpSpPr>
        <p:sp>
          <p:nvSpPr>
            <p:cNvPr id="119"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7252" name="Picture 119"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7" name="Group 229"/>
          <p:cNvGrpSpPr>
            <a:grpSpLocks noChangeAspect="1"/>
          </p:cNvGrpSpPr>
          <p:nvPr/>
        </p:nvGrpSpPr>
        <p:grpSpPr bwMode="auto">
          <a:xfrm>
            <a:off x="6694488" y="2381250"/>
            <a:ext cx="346075" cy="346075"/>
            <a:chOff x="7198907" y="3583910"/>
            <a:chExt cx="731520" cy="731520"/>
          </a:xfrm>
        </p:grpSpPr>
        <p:sp>
          <p:nvSpPr>
            <p:cNvPr id="122"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7248" name="Picture 122"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8" name="Group 229"/>
          <p:cNvGrpSpPr>
            <a:grpSpLocks noChangeAspect="1"/>
          </p:cNvGrpSpPr>
          <p:nvPr/>
        </p:nvGrpSpPr>
        <p:grpSpPr bwMode="auto">
          <a:xfrm>
            <a:off x="4941888" y="3946525"/>
            <a:ext cx="346075" cy="346075"/>
            <a:chOff x="7198907" y="3583910"/>
            <a:chExt cx="731520" cy="731520"/>
          </a:xfrm>
        </p:grpSpPr>
        <p:sp>
          <p:nvSpPr>
            <p:cNvPr id="125"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7244" name="Picture 125"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9" name="Picture 194" descr="WL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4011613"/>
            <a:ext cx="698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0" name="Group 151"/>
          <p:cNvGrpSpPr>
            <a:grpSpLocks/>
          </p:cNvGrpSpPr>
          <p:nvPr/>
        </p:nvGrpSpPr>
        <p:grpSpPr bwMode="auto">
          <a:xfrm>
            <a:off x="246063" y="2566988"/>
            <a:ext cx="1500187" cy="873125"/>
            <a:chOff x="-953" y="2006"/>
            <a:chExt cx="956" cy="555"/>
          </a:xfrm>
        </p:grpSpPr>
        <p:grpSp>
          <p:nvGrpSpPr>
            <p:cNvPr id="7234" name="Group 152"/>
            <p:cNvGrpSpPr>
              <a:grpSpLocks/>
            </p:cNvGrpSpPr>
            <p:nvPr/>
          </p:nvGrpSpPr>
          <p:grpSpPr bwMode="auto">
            <a:xfrm>
              <a:off x="-953" y="2006"/>
              <a:ext cx="953" cy="555"/>
              <a:chOff x="3490" y="473"/>
              <a:chExt cx="1563" cy="912"/>
            </a:xfrm>
          </p:grpSpPr>
          <p:sp>
            <p:nvSpPr>
              <p:cNvPr id="139" name="Freeform 153"/>
              <p:cNvSpPr>
                <a:spLocks/>
              </p:cNvSpPr>
              <p:nvPr/>
            </p:nvSpPr>
            <p:spPr bwMode="auto">
              <a:xfrm>
                <a:off x="3495" y="483"/>
                <a:ext cx="1550" cy="894"/>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71DAFF"/>
                  </a:gs>
                  <a:gs pos="100000">
                    <a:srgbClr val="BEDFED"/>
                  </a:gs>
                </a:gsLst>
                <a:lin ang="5400000" scaled="1"/>
              </a:gradFill>
              <a:ln w="9525">
                <a:noFill/>
                <a:round/>
                <a:headEnd/>
                <a:tailEnd/>
              </a:ln>
            </p:spPr>
            <p:txBody>
              <a:bodyPr wrap="none" lIns="73025" tIns="36511" rIns="73025" bIns="3651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7237"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1" name="Freeform 156"/>
              <p:cNvSpPr>
                <a:spLocks/>
              </p:cNvSpPr>
              <p:nvPr/>
            </p:nvSpPr>
            <p:spPr bwMode="auto">
              <a:xfrm>
                <a:off x="4046" y="518"/>
                <a:ext cx="390"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42" name="Freeform 157"/>
              <p:cNvSpPr>
                <a:spLocks/>
              </p:cNvSpPr>
              <p:nvPr/>
            </p:nvSpPr>
            <p:spPr bwMode="auto">
              <a:xfrm>
                <a:off x="3729" y="660"/>
                <a:ext cx="342"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43" name="Freeform 158"/>
              <p:cNvSpPr>
                <a:spLocks/>
              </p:cNvSpPr>
              <p:nvPr/>
            </p:nvSpPr>
            <p:spPr bwMode="auto">
              <a:xfrm>
                <a:off x="4447" y="660"/>
                <a:ext cx="340"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grpSp>
        <p:sp>
          <p:nvSpPr>
            <p:cNvPr id="138" name="TextBox 25"/>
            <p:cNvSpPr txBox="1">
              <a:spLocks noChangeArrowheads="1"/>
            </p:cNvSpPr>
            <p:nvPr/>
          </p:nvSpPr>
          <p:spPr bwMode="auto">
            <a:xfrm>
              <a:off x="-951" y="2240"/>
              <a:ext cx="954" cy="142"/>
            </a:xfrm>
            <a:prstGeom prst="rect">
              <a:avLst/>
            </a:prstGeom>
            <a:noFill/>
            <a:ln w="9525">
              <a:noFill/>
              <a:miter lim="800000"/>
              <a:headEnd/>
              <a:tailEnd/>
            </a:ln>
          </p:spPr>
          <p:txBody>
            <a:bodyPr anchor="ctr">
              <a:spAutoFit/>
            </a:bodyPr>
            <a:lstStyle/>
            <a:p>
              <a:pPr algn="ctr" eaLnBrk="0" fontAlgn="auto" hangingPunct="0">
                <a:lnSpc>
                  <a:spcPct val="85000"/>
                </a:lnSpc>
                <a:spcBef>
                  <a:spcPts val="0"/>
                </a:spcBef>
                <a:spcAft>
                  <a:spcPts val="0"/>
                </a:spcAft>
                <a:defRPr/>
              </a:pPr>
              <a:r>
                <a:rPr lang="en-US" sz="1000" kern="0" dirty="0">
                  <a:ea typeface="ＭＳ Ｐゴシック" charset="-128"/>
                </a:rPr>
                <a:t>DSHS VRF</a:t>
              </a:r>
            </a:p>
          </p:txBody>
        </p:sp>
      </p:grpSp>
      <p:grpSp>
        <p:nvGrpSpPr>
          <p:cNvPr id="7181" name="Group 151"/>
          <p:cNvGrpSpPr>
            <a:grpSpLocks/>
          </p:cNvGrpSpPr>
          <p:nvPr/>
        </p:nvGrpSpPr>
        <p:grpSpPr bwMode="auto">
          <a:xfrm>
            <a:off x="884238" y="1644650"/>
            <a:ext cx="1798637" cy="1084263"/>
            <a:chOff x="-953" y="2006"/>
            <a:chExt cx="956" cy="555"/>
          </a:xfrm>
        </p:grpSpPr>
        <p:grpSp>
          <p:nvGrpSpPr>
            <p:cNvPr id="7227" name="Group 152"/>
            <p:cNvGrpSpPr>
              <a:grpSpLocks/>
            </p:cNvGrpSpPr>
            <p:nvPr/>
          </p:nvGrpSpPr>
          <p:grpSpPr bwMode="auto">
            <a:xfrm>
              <a:off x="-953" y="2006"/>
              <a:ext cx="953" cy="555"/>
              <a:chOff x="3490" y="473"/>
              <a:chExt cx="1563" cy="912"/>
            </a:xfrm>
          </p:grpSpPr>
          <p:sp>
            <p:nvSpPr>
              <p:cNvPr id="147" name="Freeform 153"/>
              <p:cNvSpPr>
                <a:spLocks/>
              </p:cNvSpPr>
              <p:nvPr/>
            </p:nvSpPr>
            <p:spPr bwMode="auto">
              <a:xfrm>
                <a:off x="3496" y="482"/>
                <a:ext cx="1549" cy="893"/>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71DAFF"/>
                  </a:gs>
                  <a:gs pos="100000">
                    <a:srgbClr val="BEDFED"/>
                  </a:gs>
                </a:gsLst>
                <a:lin ang="5400000" scaled="1"/>
              </a:gradFill>
              <a:ln w="9525">
                <a:noFill/>
                <a:round/>
                <a:headEnd/>
                <a:tailEnd/>
              </a:ln>
            </p:spPr>
            <p:txBody>
              <a:bodyPr wrap="none" lIns="73025" tIns="36511" rIns="73025" bIns="3651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7230"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 name="Freeform 156"/>
              <p:cNvSpPr>
                <a:spLocks/>
              </p:cNvSpPr>
              <p:nvPr/>
            </p:nvSpPr>
            <p:spPr bwMode="auto">
              <a:xfrm>
                <a:off x="4046" y="518"/>
                <a:ext cx="389"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50" name="Freeform 157"/>
              <p:cNvSpPr>
                <a:spLocks/>
              </p:cNvSpPr>
              <p:nvPr/>
            </p:nvSpPr>
            <p:spPr bwMode="auto">
              <a:xfrm>
                <a:off x="3729" y="660"/>
                <a:ext cx="342" cy="138"/>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51" name="Freeform 158"/>
              <p:cNvSpPr>
                <a:spLocks/>
              </p:cNvSpPr>
              <p:nvPr/>
            </p:nvSpPr>
            <p:spPr bwMode="auto">
              <a:xfrm>
                <a:off x="4446" y="660"/>
                <a:ext cx="342" cy="138"/>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grpSp>
        <p:sp>
          <p:nvSpPr>
            <p:cNvPr id="146" name="TextBox 25"/>
            <p:cNvSpPr txBox="1">
              <a:spLocks noChangeArrowheads="1"/>
            </p:cNvSpPr>
            <p:nvPr/>
          </p:nvSpPr>
          <p:spPr bwMode="auto">
            <a:xfrm>
              <a:off x="-951" y="2250"/>
              <a:ext cx="954" cy="121"/>
            </a:xfrm>
            <a:prstGeom prst="rect">
              <a:avLst/>
            </a:prstGeom>
            <a:noFill/>
            <a:ln w="9525">
              <a:noFill/>
              <a:miter lim="800000"/>
              <a:headEnd/>
              <a:tailEnd/>
            </a:ln>
          </p:spPr>
          <p:txBody>
            <a:bodyPr anchor="ctr">
              <a:spAutoFit/>
            </a:bodyPr>
            <a:lstStyle/>
            <a:p>
              <a:pPr algn="ctr" eaLnBrk="0" fontAlgn="auto" hangingPunct="0">
                <a:lnSpc>
                  <a:spcPct val="85000"/>
                </a:lnSpc>
                <a:spcBef>
                  <a:spcPts val="0"/>
                </a:spcBef>
                <a:spcAft>
                  <a:spcPts val="0"/>
                </a:spcAft>
                <a:defRPr/>
              </a:pPr>
              <a:r>
                <a:rPr lang="en-US" sz="1100" kern="0" dirty="0">
                  <a:ea typeface="ＭＳ Ｐゴシック" charset="-128"/>
                </a:rPr>
                <a:t>Internet</a:t>
              </a:r>
            </a:p>
          </p:txBody>
        </p:sp>
      </p:grpSp>
      <p:cxnSp>
        <p:nvCxnSpPr>
          <p:cNvPr id="152" name="Straight Arrow Connector 151"/>
          <p:cNvCxnSpPr>
            <a:cxnSpLocks noChangeShapeType="1"/>
          </p:cNvCxnSpPr>
          <p:nvPr/>
        </p:nvCxnSpPr>
        <p:spPr bwMode="auto">
          <a:xfrm flipH="1" flipV="1">
            <a:off x="1782763" y="2693988"/>
            <a:ext cx="42862" cy="133191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7183" name="Group 151"/>
          <p:cNvGrpSpPr>
            <a:grpSpLocks/>
          </p:cNvGrpSpPr>
          <p:nvPr/>
        </p:nvGrpSpPr>
        <p:grpSpPr bwMode="auto">
          <a:xfrm>
            <a:off x="1855788" y="2462213"/>
            <a:ext cx="1500187" cy="871537"/>
            <a:chOff x="-953" y="2006"/>
            <a:chExt cx="956" cy="555"/>
          </a:xfrm>
        </p:grpSpPr>
        <p:grpSp>
          <p:nvGrpSpPr>
            <p:cNvPr id="7220" name="Group 152"/>
            <p:cNvGrpSpPr>
              <a:grpSpLocks/>
            </p:cNvGrpSpPr>
            <p:nvPr/>
          </p:nvGrpSpPr>
          <p:grpSpPr bwMode="auto">
            <a:xfrm>
              <a:off x="-953" y="2006"/>
              <a:ext cx="953" cy="555"/>
              <a:chOff x="3490" y="473"/>
              <a:chExt cx="1563" cy="912"/>
            </a:xfrm>
          </p:grpSpPr>
          <p:sp>
            <p:nvSpPr>
              <p:cNvPr id="156" name="Freeform 153"/>
              <p:cNvSpPr>
                <a:spLocks/>
              </p:cNvSpPr>
              <p:nvPr/>
            </p:nvSpPr>
            <p:spPr bwMode="auto">
              <a:xfrm>
                <a:off x="3495" y="483"/>
                <a:ext cx="1550" cy="894"/>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71DAFF"/>
                  </a:gs>
                  <a:gs pos="100000">
                    <a:srgbClr val="BEDFED"/>
                  </a:gs>
                </a:gsLst>
                <a:lin ang="5400000" scaled="1"/>
              </a:gradFill>
              <a:ln w="9525">
                <a:noFill/>
                <a:round/>
                <a:headEnd/>
                <a:tailEnd/>
              </a:ln>
            </p:spPr>
            <p:txBody>
              <a:bodyPr wrap="none" lIns="73025" tIns="36511" rIns="73025" bIns="3651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7223"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8" name="Freeform 156"/>
              <p:cNvSpPr>
                <a:spLocks/>
              </p:cNvSpPr>
              <p:nvPr/>
            </p:nvSpPr>
            <p:spPr bwMode="auto">
              <a:xfrm>
                <a:off x="4046" y="518"/>
                <a:ext cx="390"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59" name="Freeform 157"/>
              <p:cNvSpPr>
                <a:spLocks/>
              </p:cNvSpPr>
              <p:nvPr/>
            </p:nvSpPr>
            <p:spPr bwMode="auto">
              <a:xfrm>
                <a:off x="3729" y="661"/>
                <a:ext cx="342"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60" name="Freeform 158"/>
              <p:cNvSpPr>
                <a:spLocks/>
              </p:cNvSpPr>
              <p:nvPr/>
            </p:nvSpPr>
            <p:spPr bwMode="auto">
              <a:xfrm>
                <a:off x="4447" y="661"/>
                <a:ext cx="340"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grpSp>
        <p:sp>
          <p:nvSpPr>
            <p:cNvPr id="155" name="TextBox 25"/>
            <p:cNvSpPr txBox="1">
              <a:spLocks noChangeArrowheads="1"/>
            </p:cNvSpPr>
            <p:nvPr/>
          </p:nvSpPr>
          <p:spPr bwMode="auto">
            <a:xfrm>
              <a:off x="-951" y="2259"/>
              <a:ext cx="954" cy="152"/>
            </a:xfrm>
            <a:prstGeom prst="rect">
              <a:avLst/>
            </a:prstGeom>
            <a:noFill/>
            <a:ln w="9525">
              <a:noFill/>
              <a:miter lim="800000"/>
              <a:headEnd/>
              <a:tailEnd/>
            </a:ln>
          </p:spPr>
          <p:txBody>
            <a:bodyPr anchor="ctr">
              <a:spAutoFit/>
            </a:bodyPr>
            <a:lstStyle/>
            <a:p>
              <a:pPr algn="ctr" eaLnBrk="0" fontAlgn="auto" hangingPunct="0">
                <a:lnSpc>
                  <a:spcPct val="85000"/>
                </a:lnSpc>
                <a:spcBef>
                  <a:spcPts val="0"/>
                </a:spcBef>
                <a:spcAft>
                  <a:spcPts val="0"/>
                </a:spcAft>
                <a:defRPr/>
              </a:pPr>
              <a:r>
                <a:rPr lang="en-US" sz="1000" kern="0" dirty="0">
                  <a:ea typeface="ＭＳ Ｐゴシック" charset="-128"/>
                </a:rPr>
                <a:t>DOR VRF</a:t>
              </a:r>
            </a:p>
          </p:txBody>
        </p:sp>
      </p:grpSp>
      <p:grpSp>
        <p:nvGrpSpPr>
          <p:cNvPr id="7184" name="Group 160"/>
          <p:cNvGrpSpPr>
            <a:grpSpLocks/>
          </p:cNvGrpSpPr>
          <p:nvPr/>
        </p:nvGrpSpPr>
        <p:grpSpPr bwMode="auto">
          <a:xfrm>
            <a:off x="2295525" y="2711450"/>
            <a:ext cx="4445000" cy="2093913"/>
            <a:chOff x="2286000" y="2091267"/>
            <a:chExt cx="4445000" cy="2095165"/>
          </a:xfrm>
        </p:grpSpPr>
        <p:sp>
          <p:nvSpPr>
            <p:cNvPr id="162" name="Freeform 161"/>
            <p:cNvSpPr>
              <a:spLocks/>
            </p:cNvSpPr>
            <p:nvPr/>
          </p:nvSpPr>
          <p:spPr bwMode="auto">
            <a:xfrm>
              <a:off x="2328863" y="3614590"/>
              <a:ext cx="2581275" cy="255740"/>
            </a:xfrm>
            <a:custGeom>
              <a:avLst/>
              <a:gdLst>
                <a:gd name="T0" fmla="*/ 2582334 w 2582334"/>
                <a:gd name="T1" fmla="*/ 0 h 254561"/>
                <a:gd name="T2" fmla="*/ 1109134 w 2582334"/>
                <a:gd name="T3" fmla="*/ 254000 h 254561"/>
                <a:gd name="T4" fmla="*/ 0 w 2582334"/>
                <a:gd name="T5" fmla="*/ 67733 h 254561"/>
                <a:gd name="T6" fmla="*/ 0 60000 65536"/>
                <a:gd name="T7" fmla="*/ 0 60000 65536"/>
                <a:gd name="T8" fmla="*/ 0 60000 65536"/>
              </a:gdLst>
              <a:ahLst/>
              <a:cxnLst>
                <a:cxn ang="T6">
                  <a:pos x="T0" y="T1"/>
                </a:cxn>
                <a:cxn ang="T7">
                  <a:pos x="T2" y="T3"/>
                </a:cxn>
                <a:cxn ang="T8">
                  <a:pos x="T4" y="T5"/>
                </a:cxn>
              </a:cxnLst>
              <a:rect l="0" t="0" r="r" b="b"/>
              <a:pathLst>
                <a:path w="2582334" h="254561">
                  <a:moveTo>
                    <a:pt x="2582334" y="0"/>
                  </a:moveTo>
                  <a:cubicBezTo>
                    <a:pt x="2060928" y="121355"/>
                    <a:pt x="1539523" y="242711"/>
                    <a:pt x="1109134" y="254000"/>
                  </a:cubicBezTo>
                  <a:cubicBezTo>
                    <a:pt x="678745" y="265289"/>
                    <a:pt x="198966" y="103011"/>
                    <a:pt x="0" y="67733"/>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63" name="Freeform 162"/>
            <p:cNvSpPr>
              <a:spLocks/>
            </p:cNvSpPr>
            <p:nvPr/>
          </p:nvSpPr>
          <p:spPr bwMode="auto">
            <a:xfrm>
              <a:off x="2344738" y="2099210"/>
              <a:ext cx="2709862" cy="1482023"/>
            </a:xfrm>
            <a:custGeom>
              <a:avLst/>
              <a:gdLst>
                <a:gd name="T0" fmla="*/ 2709333 w 2709333"/>
                <a:gd name="T1" fmla="*/ 0 h 1481667"/>
                <a:gd name="T2" fmla="*/ 2218266 w 2709333"/>
                <a:gd name="T3" fmla="*/ 905934 h 1481667"/>
                <a:gd name="T4" fmla="*/ 0 w 2709333"/>
                <a:gd name="T5" fmla="*/ 1481667 h 1481667"/>
                <a:gd name="T6" fmla="*/ 0 60000 65536"/>
                <a:gd name="T7" fmla="*/ 0 60000 65536"/>
                <a:gd name="T8" fmla="*/ 0 60000 65536"/>
              </a:gdLst>
              <a:ahLst/>
              <a:cxnLst>
                <a:cxn ang="T6">
                  <a:pos x="T0" y="T1"/>
                </a:cxn>
                <a:cxn ang="T7">
                  <a:pos x="T2" y="T3"/>
                </a:cxn>
                <a:cxn ang="T8">
                  <a:pos x="T4" y="T5"/>
                </a:cxn>
              </a:cxnLst>
              <a:rect l="0" t="0" r="r" b="b"/>
              <a:pathLst>
                <a:path w="2709333" h="1481667">
                  <a:moveTo>
                    <a:pt x="2709333" y="0"/>
                  </a:moveTo>
                  <a:cubicBezTo>
                    <a:pt x="2689577" y="329495"/>
                    <a:pt x="2669821" y="658990"/>
                    <a:pt x="2218266" y="905934"/>
                  </a:cubicBezTo>
                  <a:cubicBezTo>
                    <a:pt x="1766711" y="1152878"/>
                    <a:pt x="0" y="1481667"/>
                    <a:pt x="0" y="1481667"/>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64" name="Freeform 163"/>
            <p:cNvSpPr>
              <a:spLocks/>
            </p:cNvSpPr>
            <p:nvPr/>
          </p:nvSpPr>
          <p:spPr bwMode="auto">
            <a:xfrm>
              <a:off x="2362200" y="2091267"/>
              <a:ext cx="4368800" cy="1532854"/>
            </a:xfrm>
            <a:custGeom>
              <a:avLst/>
              <a:gdLst>
                <a:gd name="T0" fmla="*/ 4368800 w 4368800"/>
                <a:gd name="T1" fmla="*/ 0 h 1532466"/>
                <a:gd name="T2" fmla="*/ 2396067 w 4368800"/>
                <a:gd name="T3" fmla="*/ 1066800 h 1532466"/>
                <a:gd name="T4" fmla="*/ 0 w 4368800"/>
                <a:gd name="T5" fmla="*/ 1532466 h 1532466"/>
                <a:gd name="T6" fmla="*/ 0 60000 65536"/>
                <a:gd name="T7" fmla="*/ 0 60000 65536"/>
                <a:gd name="T8" fmla="*/ 0 60000 65536"/>
              </a:gdLst>
              <a:ahLst/>
              <a:cxnLst>
                <a:cxn ang="T6">
                  <a:pos x="T0" y="T1"/>
                </a:cxn>
                <a:cxn ang="T7">
                  <a:pos x="T2" y="T3"/>
                </a:cxn>
                <a:cxn ang="T8">
                  <a:pos x="T4" y="T5"/>
                </a:cxn>
              </a:cxnLst>
              <a:rect l="0" t="0" r="r" b="b"/>
              <a:pathLst>
                <a:path w="4368800" h="1532466">
                  <a:moveTo>
                    <a:pt x="4368800" y="0"/>
                  </a:moveTo>
                  <a:cubicBezTo>
                    <a:pt x="3746500" y="405694"/>
                    <a:pt x="3124200" y="811389"/>
                    <a:pt x="2396067" y="1066800"/>
                  </a:cubicBezTo>
                  <a:cubicBezTo>
                    <a:pt x="1667934" y="1322211"/>
                    <a:pt x="0" y="1532466"/>
                    <a:pt x="0" y="1532466"/>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65" name="Freeform 164"/>
            <p:cNvSpPr>
              <a:spLocks/>
            </p:cNvSpPr>
            <p:nvPr/>
          </p:nvSpPr>
          <p:spPr bwMode="auto">
            <a:xfrm>
              <a:off x="2286000" y="3497045"/>
              <a:ext cx="4343400" cy="689387"/>
            </a:xfrm>
            <a:custGeom>
              <a:avLst/>
              <a:gdLst>
                <a:gd name="T0" fmla="*/ 4343400 w 4343400"/>
                <a:gd name="T1" fmla="*/ 0 h 689699"/>
                <a:gd name="T2" fmla="*/ 1684867 w 4343400"/>
                <a:gd name="T3" fmla="*/ 685800 h 689699"/>
                <a:gd name="T4" fmla="*/ 0 w 4343400"/>
                <a:gd name="T5" fmla="*/ 228600 h 689699"/>
                <a:gd name="T6" fmla="*/ 0 60000 65536"/>
                <a:gd name="T7" fmla="*/ 0 60000 65536"/>
                <a:gd name="T8" fmla="*/ 0 60000 65536"/>
              </a:gdLst>
              <a:ahLst/>
              <a:cxnLst>
                <a:cxn ang="T6">
                  <a:pos x="T0" y="T1"/>
                </a:cxn>
                <a:cxn ang="T7">
                  <a:pos x="T2" y="T3"/>
                </a:cxn>
                <a:cxn ang="T8">
                  <a:pos x="T4" y="T5"/>
                </a:cxn>
              </a:cxnLst>
              <a:rect l="0" t="0" r="r" b="b"/>
              <a:pathLst>
                <a:path w="4343400" h="689699">
                  <a:moveTo>
                    <a:pt x="4343400" y="0"/>
                  </a:moveTo>
                  <a:cubicBezTo>
                    <a:pt x="3376083" y="323850"/>
                    <a:pt x="2408767" y="647700"/>
                    <a:pt x="1684867" y="685800"/>
                  </a:cubicBezTo>
                  <a:cubicBezTo>
                    <a:pt x="960967" y="723900"/>
                    <a:pt x="480483" y="476250"/>
                    <a:pt x="0" y="228600"/>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grpSp>
      <p:sp>
        <p:nvSpPr>
          <p:cNvPr id="167" name="Freeform 166"/>
          <p:cNvSpPr>
            <a:spLocks/>
          </p:cNvSpPr>
          <p:nvPr/>
        </p:nvSpPr>
        <p:spPr bwMode="auto">
          <a:xfrm>
            <a:off x="26988" y="3930650"/>
            <a:ext cx="1658937" cy="261938"/>
          </a:xfrm>
          <a:custGeom>
            <a:avLst/>
            <a:gdLst>
              <a:gd name="T0" fmla="*/ 0 w 1659467"/>
              <a:gd name="T1" fmla="*/ 0 h 262466"/>
              <a:gd name="T2" fmla="*/ 947964 w 1659467"/>
              <a:gd name="T3" fmla="*/ 219690 h 262466"/>
              <a:gd name="T4" fmla="*/ 1658937 w 1659467"/>
              <a:gd name="T5" fmla="*/ 261938 h 262466"/>
              <a:gd name="T6" fmla="*/ 0 60000 65536"/>
              <a:gd name="T7" fmla="*/ 0 60000 65536"/>
              <a:gd name="T8" fmla="*/ 0 60000 65536"/>
            </a:gdLst>
            <a:ahLst/>
            <a:cxnLst>
              <a:cxn ang="T6">
                <a:pos x="T0" y="T1"/>
              </a:cxn>
              <a:cxn ang="T7">
                <a:pos x="T2" y="T3"/>
              </a:cxn>
              <a:cxn ang="T8">
                <a:pos x="T4" y="T5"/>
              </a:cxn>
            </a:cxnLst>
            <a:rect l="0" t="0" r="r" b="b"/>
            <a:pathLst>
              <a:path w="1659467" h="262466">
                <a:moveTo>
                  <a:pt x="0" y="0"/>
                </a:moveTo>
                <a:cubicBezTo>
                  <a:pt x="335844" y="88194"/>
                  <a:pt x="671689" y="176389"/>
                  <a:pt x="948267" y="220133"/>
                </a:cubicBezTo>
                <a:cubicBezTo>
                  <a:pt x="1224845" y="263877"/>
                  <a:pt x="1540934" y="256822"/>
                  <a:pt x="1659467" y="262466"/>
                </a:cubicBezTo>
              </a:path>
            </a:pathLst>
          </a:custGeom>
          <a:noFill/>
          <a:ln w="25400" cap="flat" cmpd="sng">
            <a:solidFill>
              <a:srgbClr val="5147D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68" name="Freeform 167"/>
          <p:cNvSpPr>
            <a:spLocks/>
          </p:cNvSpPr>
          <p:nvPr/>
        </p:nvSpPr>
        <p:spPr bwMode="auto">
          <a:xfrm>
            <a:off x="26988" y="3997325"/>
            <a:ext cx="1658937" cy="263525"/>
          </a:xfrm>
          <a:custGeom>
            <a:avLst/>
            <a:gdLst>
              <a:gd name="T0" fmla="*/ 0 w 1659467"/>
              <a:gd name="T1" fmla="*/ 0 h 262466"/>
              <a:gd name="T2" fmla="*/ 947964 w 1659467"/>
              <a:gd name="T3" fmla="*/ 221021 h 262466"/>
              <a:gd name="T4" fmla="*/ 1658937 w 1659467"/>
              <a:gd name="T5" fmla="*/ 263525 h 262466"/>
              <a:gd name="T6" fmla="*/ 0 60000 65536"/>
              <a:gd name="T7" fmla="*/ 0 60000 65536"/>
              <a:gd name="T8" fmla="*/ 0 60000 65536"/>
            </a:gdLst>
            <a:ahLst/>
            <a:cxnLst>
              <a:cxn ang="T6">
                <a:pos x="T0" y="T1"/>
              </a:cxn>
              <a:cxn ang="T7">
                <a:pos x="T2" y="T3"/>
              </a:cxn>
              <a:cxn ang="T8">
                <a:pos x="T4" y="T5"/>
              </a:cxn>
            </a:cxnLst>
            <a:rect l="0" t="0" r="r" b="b"/>
            <a:pathLst>
              <a:path w="1659467" h="262466">
                <a:moveTo>
                  <a:pt x="0" y="0"/>
                </a:moveTo>
                <a:cubicBezTo>
                  <a:pt x="335844" y="88194"/>
                  <a:pt x="671689" y="176389"/>
                  <a:pt x="948267" y="220133"/>
                </a:cubicBezTo>
                <a:cubicBezTo>
                  <a:pt x="1224845" y="263877"/>
                  <a:pt x="1540934" y="256822"/>
                  <a:pt x="1659467" y="262466"/>
                </a:cubicBezTo>
              </a:path>
            </a:pathLst>
          </a:custGeom>
          <a:noFill/>
          <a:ln w="25400" cap="flat" cmpd="sng">
            <a:solidFill>
              <a:srgbClr val="5147D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69" name="Freeform 168"/>
          <p:cNvSpPr>
            <a:spLocks/>
          </p:cNvSpPr>
          <p:nvPr/>
        </p:nvSpPr>
        <p:spPr bwMode="auto">
          <a:xfrm>
            <a:off x="19050" y="4065588"/>
            <a:ext cx="1658938" cy="261937"/>
          </a:xfrm>
          <a:custGeom>
            <a:avLst/>
            <a:gdLst>
              <a:gd name="T0" fmla="*/ 0 w 1659467"/>
              <a:gd name="T1" fmla="*/ 0 h 262466"/>
              <a:gd name="T2" fmla="*/ 947965 w 1659467"/>
              <a:gd name="T3" fmla="*/ 219689 h 262466"/>
              <a:gd name="T4" fmla="*/ 1658938 w 1659467"/>
              <a:gd name="T5" fmla="*/ 261937 h 262466"/>
              <a:gd name="T6" fmla="*/ 0 60000 65536"/>
              <a:gd name="T7" fmla="*/ 0 60000 65536"/>
              <a:gd name="T8" fmla="*/ 0 60000 65536"/>
            </a:gdLst>
            <a:ahLst/>
            <a:cxnLst>
              <a:cxn ang="T6">
                <a:pos x="T0" y="T1"/>
              </a:cxn>
              <a:cxn ang="T7">
                <a:pos x="T2" y="T3"/>
              </a:cxn>
              <a:cxn ang="T8">
                <a:pos x="T4" y="T5"/>
              </a:cxn>
            </a:cxnLst>
            <a:rect l="0" t="0" r="r" b="b"/>
            <a:pathLst>
              <a:path w="1659467" h="262466">
                <a:moveTo>
                  <a:pt x="0" y="0"/>
                </a:moveTo>
                <a:cubicBezTo>
                  <a:pt x="335844" y="88194"/>
                  <a:pt x="671689" y="176389"/>
                  <a:pt x="948267" y="220133"/>
                </a:cubicBezTo>
                <a:cubicBezTo>
                  <a:pt x="1224845" y="263877"/>
                  <a:pt x="1540934" y="256822"/>
                  <a:pt x="1659467" y="262466"/>
                </a:cubicBezTo>
              </a:path>
            </a:pathLst>
          </a:custGeom>
          <a:noFill/>
          <a:ln w="25400" cap="flat" cmpd="sng">
            <a:solidFill>
              <a:srgbClr val="5147D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cxnSp>
        <p:nvCxnSpPr>
          <p:cNvPr id="170" name="Straight Arrow Connector 169"/>
          <p:cNvCxnSpPr>
            <a:cxnSpLocks noChangeShapeType="1"/>
          </p:cNvCxnSpPr>
          <p:nvPr/>
        </p:nvCxnSpPr>
        <p:spPr bwMode="auto">
          <a:xfrm flipH="1" flipV="1">
            <a:off x="1160463" y="3373438"/>
            <a:ext cx="622300" cy="652462"/>
          </a:xfrm>
          <a:prstGeom prst="straightConnector1">
            <a:avLst/>
          </a:prstGeom>
          <a:noFill/>
          <a:ln w="25400">
            <a:solidFill>
              <a:srgbClr val="5147D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1" name="Straight Arrow Connector 170"/>
          <p:cNvCxnSpPr>
            <a:cxnSpLocks noChangeShapeType="1"/>
          </p:cNvCxnSpPr>
          <p:nvPr/>
        </p:nvCxnSpPr>
        <p:spPr bwMode="auto">
          <a:xfrm flipV="1">
            <a:off x="1871663" y="3228975"/>
            <a:ext cx="230187" cy="768350"/>
          </a:xfrm>
          <a:prstGeom prst="straightConnector1">
            <a:avLst/>
          </a:prstGeom>
          <a:noFill/>
          <a:ln w="25400">
            <a:solidFill>
              <a:srgbClr val="5147D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7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3746500"/>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173" name="TextBox 172"/>
          <p:cNvSpPr txBox="1">
            <a:spLocks noChangeArrowheads="1"/>
          </p:cNvSpPr>
          <p:nvPr/>
        </p:nvSpPr>
        <p:spPr bwMode="auto">
          <a:xfrm>
            <a:off x="7737475" y="4337050"/>
            <a:ext cx="865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ea typeface="MS PGothic" pitchFamily="34" charset="-128"/>
              </a:rPr>
              <a:t>Roaming</a:t>
            </a:r>
          </a:p>
          <a:p>
            <a:pPr eaLnBrk="1" hangingPunct="1">
              <a:spcBef>
                <a:spcPct val="0"/>
              </a:spcBef>
              <a:buFontTx/>
              <a:buNone/>
            </a:pPr>
            <a:r>
              <a:rPr lang="en-US" altLang="en-US" sz="1200">
                <a:latin typeface="Arial" charset="0"/>
                <a:ea typeface="MS PGothic" pitchFamily="34" charset="-128"/>
              </a:rPr>
              <a:t>DSHS</a:t>
            </a:r>
          </a:p>
          <a:p>
            <a:pPr eaLnBrk="1" hangingPunct="1">
              <a:spcBef>
                <a:spcPct val="0"/>
              </a:spcBef>
              <a:buFontTx/>
              <a:buNone/>
            </a:pPr>
            <a:r>
              <a:rPr lang="en-US" altLang="en-US" sz="1200">
                <a:latin typeface="Arial" charset="0"/>
                <a:ea typeface="MS PGothic" pitchFamily="34" charset="-128"/>
              </a:rPr>
              <a:t>Employee</a:t>
            </a:r>
          </a:p>
        </p:txBody>
      </p:sp>
      <p:grpSp>
        <p:nvGrpSpPr>
          <p:cNvPr id="174" name="Group 173"/>
          <p:cNvGrpSpPr/>
          <p:nvPr/>
        </p:nvGrpSpPr>
        <p:grpSpPr>
          <a:xfrm>
            <a:off x="1426039" y="4623715"/>
            <a:ext cx="399781" cy="393166"/>
            <a:chOff x="3440922" y="3809331"/>
            <a:chExt cx="664912" cy="664912"/>
          </a:xfrm>
          <a:effectLst>
            <a:outerShdw blurRad="63500" sx="102000" sy="102000" algn="ctr" rotWithShape="0">
              <a:prstClr val="black">
                <a:alpha val="67000"/>
              </a:prstClr>
            </a:outerShdw>
          </a:effectLst>
        </p:grpSpPr>
        <p:pic>
          <p:nvPicPr>
            <p:cNvPr id="175" name="Picture 25" descr="\\MV-FS\Projects\Cisco\References\Brand Assets\Kubrick Icons\Device Icons\Device_generic_3048_default_256.png"/>
            <p:cNvPicPr>
              <a:picLocks noChangeAspect="1" noChangeArrowheads="1"/>
            </p:cNvPicPr>
            <p:nvPr/>
          </p:nvPicPr>
          <p:blipFill>
            <a:blip r:embed="rId5" cstate="print"/>
            <a:srcRect/>
            <a:stretch>
              <a:fillRect/>
            </a:stretch>
          </p:blipFill>
          <p:spPr bwMode="auto">
            <a:xfrm>
              <a:off x="3440922" y="3809331"/>
              <a:ext cx="664912" cy="664912"/>
            </a:xfrm>
            <a:prstGeom prst="rect">
              <a:avLst/>
            </a:prstGeom>
            <a:noFill/>
          </p:spPr>
        </p:pic>
        <p:grpSp>
          <p:nvGrpSpPr>
            <p:cNvPr id="176" name="Group 603"/>
            <p:cNvGrpSpPr>
              <a:grpSpLocks/>
            </p:cNvGrpSpPr>
            <p:nvPr/>
          </p:nvGrpSpPr>
          <p:grpSpPr bwMode="auto">
            <a:xfrm>
              <a:off x="3632686" y="3991794"/>
              <a:ext cx="275057" cy="394214"/>
              <a:chOff x="6556" y="492"/>
              <a:chExt cx="2551" cy="3655"/>
            </a:xfrm>
            <a:solidFill>
              <a:srgbClr val="FFFFFF"/>
            </a:solidFill>
            <a:effectLst>
              <a:outerShdw blurRad="63500" sx="102000" sy="102000" algn="ctr" rotWithShape="0">
                <a:prstClr val="black">
                  <a:alpha val="40000"/>
                </a:prstClr>
              </a:outerShdw>
            </a:effectLst>
          </p:grpSpPr>
          <p:sp>
            <p:nvSpPr>
              <p:cNvPr id="177"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78"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79"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0"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1"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2"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3"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4"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5"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6"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7"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8"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89"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0"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1"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2"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3"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4"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5"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6"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7"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8"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199"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200"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grpSp>
      </p:grpSp>
      <p:sp>
        <p:nvSpPr>
          <p:cNvPr id="7193" name="TextBox 200"/>
          <p:cNvSpPr txBox="1">
            <a:spLocks noChangeArrowheads="1"/>
          </p:cNvSpPr>
          <p:nvPr/>
        </p:nvSpPr>
        <p:spPr bwMode="auto">
          <a:xfrm>
            <a:off x="1749425" y="4791075"/>
            <a:ext cx="392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ISE</a:t>
            </a:r>
          </a:p>
        </p:txBody>
      </p:sp>
      <p:sp>
        <p:nvSpPr>
          <p:cNvPr id="7194" name="TextBox 201"/>
          <p:cNvSpPr txBox="1">
            <a:spLocks noChangeArrowheads="1"/>
          </p:cNvSpPr>
          <p:nvPr/>
        </p:nvSpPr>
        <p:spPr bwMode="auto">
          <a:xfrm>
            <a:off x="1628775" y="4330700"/>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CTS WLC</a:t>
            </a:r>
          </a:p>
        </p:txBody>
      </p:sp>
      <p:sp>
        <p:nvSpPr>
          <p:cNvPr id="7195" name="TextBox 202"/>
          <p:cNvSpPr txBox="1">
            <a:spLocks noChangeArrowheads="1"/>
          </p:cNvSpPr>
          <p:nvPr/>
        </p:nvSpPr>
        <p:spPr bwMode="auto">
          <a:xfrm>
            <a:off x="4922838" y="2727325"/>
            <a:ext cx="352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7196" name="TextBox 203"/>
          <p:cNvSpPr txBox="1">
            <a:spLocks noChangeArrowheads="1"/>
          </p:cNvSpPr>
          <p:nvPr/>
        </p:nvSpPr>
        <p:spPr bwMode="auto">
          <a:xfrm>
            <a:off x="6669088" y="4206875"/>
            <a:ext cx="352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7197" name="TextBox 204"/>
          <p:cNvSpPr txBox="1">
            <a:spLocks noChangeArrowheads="1"/>
          </p:cNvSpPr>
          <p:nvPr/>
        </p:nvSpPr>
        <p:spPr bwMode="auto">
          <a:xfrm>
            <a:off x="4937125" y="4300538"/>
            <a:ext cx="354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7198" name="TextBox 205"/>
          <p:cNvSpPr txBox="1">
            <a:spLocks noChangeArrowheads="1"/>
          </p:cNvSpPr>
          <p:nvPr/>
        </p:nvSpPr>
        <p:spPr bwMode="auto">
          <a:xfrm>
            <a:off x="6669088" y="2762250"/>
            <a:ext cx="352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7199" name="TextBox 206"/>
          <p:cNvSpPr txBox="1">
            <a:spLocks noChangeArrowheads="1"/>
          </p:cNvSpPr>
          <p:nvPr/>
        </p:nvSpPr>
        <p:spPr bwMode="auto">
          <a:xfrm>
            <a:off x="2995613" y="4025900"/>
            <a:ext cx="1217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0000"/>
                </a:solidFill>
                <a:latin typeface="Arial" charset="0"/>
                <a:ea typeface="MS PGothic" pitchFamily="34" charset="-128"/>
              </a:rPr>
              <a:t>CAPWAP Tunnels</a:t>
            </a:r>
          </a:p>
        </p:txBody>
      </p:sp>
      <p:sp>
        <p:nvSpPr>
          <p:cNvPr id="7200" name="TextBox 207"/>
          <p:cNvSpPr txBox="1">
            <a:spLocks noChangeArrowheads="1"/>
          </p:cNvSpPr>
          <p:nvPr/>
        </p:nvSpPr>
        <p:spPr bwMode="auto">
          <a:xfrm>
            <a:off x="58738" y="4289425"/>
            <a:ext cx="1403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0000"/>
                </a:solidFill>
                <a:latin typeface="Arial" charset="0"/>
                <a:ea typeface="MS PGothic" pitchFamily="34" charset="-128"/>
              </a:rPr>
              <a:t>CAPWAP Tunnels</a:t>
            </a:r>
          </a:p>
          <a:p>
            <a:pPr eaLnBrk="1" hangingPunct="1">
              <a:spcBef>
                <a:spcPct val="0"/>
              </a:spcBef>
              <a:buFontTx/>
              <a:buNone/>
            </a:pPr>
            <a:r>
              <a:rPr lang="en-US" altLang="en-US" sz="1000">
                <a:solidFill>
                  <a:srgbClr val="000000"/>
                </a:solidFill>
                <a:latin typeface="Arial" charset="0"/>
                <a:ea typeface="MS PGothic" pitchFamily="34" charset="-128"/>
              </a:rPr>
              <a:t>(from other agencies)</a:t>
            </a:r>
          </a:p>
        </p:txBody>
      </p:sp>
      <p:sp>
        <p:nvSpPr>
          <p:cNvPr id="7201" name="Oval 208"/>
          <p:cNvSpPr>
            <a:spLocks noChangeArrowheads="1"/>
          </p:cNvSpPr>
          <p:nvPr/>
        </p:nvSpPr>
        <p:spPr bwMode="auto">
          <a:xfrm>
            <a:off x="4414838" y="1927225"/>
            <a:ext cx="3114675" cy="2892425"/>
          </a:xfrm>
          <a:prstGeom prst="ellipse">
            <a:avLst/>
          </a:prstGeom>
          <a:solidFill>
            <a:srgbClr val="00A1DA">
              <a:alpha val="27058"/>
            </a:srgbClr>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200">
              <a:solidFill>
                <a:srgbClr val="7F7F7F"/>
              </a:solidFill>
              <a:latin typeface="Arial" charset="0"/>
              <a:ea typeface="MS PGothic" pitchFamily="34" charset="-128"/>
            </a:endParaRPr>
          </a:p>
        </p:txBody>
      </p:sp>
      <p:grpSp>
        <p:nvGrpSpPr>
          <p:cNvPr id="210" name="Group 209"/>
          <p:cNvGrpSpPr>
            <a:grpSpLocks/>
          </p:cNvGrpSpPr>
          <p:nvPr/>
        </p:nvGrpSpPr>
        <p:grpSpPr bwMode="auto">
          <a:xfrm>
            <a:off x="1703388" y="4260850"/>
            <a:ext cx="2005012" cy="533400"/>
            <a:chOff x="1693333" y="3640667"/>
            <a:chExt cx="2005671" cy="533753"/>
          </a:xfrm>
        </p:grpSpPr>
        <p:sp>
          <p:nvSpPr>
            <p:cNvPr id="211" name="Freeform 210"/>
            <p:cNvSpPr>
              <a:spLocks/>
            </p:cNvSpPr>
            <p:nvPr/>
          </p:nvSpPr>
          <p:spPr bwMode="auto">
            <a:xfrm>
              <a:off x="1693333" y="3640667"/>
              <a:ext cx="381125" cy="508336"/>
            </a:xfrm>
            <a:custGeom>
              <a:avLst/>
              <a:gdLst>
                <a:gd name="T0" fmla="*/ 381000 w 381000"/>
                <a:gd name="T1" fmla="*/ 0 h 508000"/>
                <a:gd name="T2" fmla="*/ 262467 w 381000"/>
                <a:gd name="T3" fmla="*/ 313266 h 508000"/>
                <a:gd name="T4" fmla="*/ 0 w 381000"/>
                <a:gd name="T5" fmla="*/ 508000 h 508000"/>
                <a:gd name="T6" fmla="*/ 0 60000 65536"/>
                <a:gd name="T7" fmla="*/ 0 60000 65536"/>
                <a:gd name="T8" fmla="*/ 0 60000 65536"/>
              </a:gdLst>
              <a:ahLst/>
              <a:cxnLst>
                <a:cxn ang="T6">
                  <a:pos x="T0" y="T1"/>
                </a:cxn>
                <a:cxn ang="T7">
                  <a:pos x="T2" y="T3"/>
                </a:cxn>
                <a:cxn ang="T8">
                  <a:pos x="T4" y="T5"/>
                </a:cxn>
              </a:cxnLst>
              <a:rect l="0" t="0" r="r" b="b"/>
              <a:pathLst>
                <a:path w="381000" h="508000">
                  <a:moveTo>
                    <a:pt x="381000" y="0"/>
                  </a:moveTo>
                  <a:cubicBezTo>
                    <a:pt x="353483" y="114299"/>
                    <a:pt x="325967" y="228599"/>
                    <a:pt x="262467" y="313266"/>
                  </a:cubicBezTo>
                  <a:cubicBezTo>
                    <a:pt x="198967" y="397933"/>
                    <a:pt x="0" y="508000"/>
                    <a:pt x="0" y="508000"/>
                  </a:cubicBezTo>
                </a:path>
              </a:pathLst>
            </a:custGeom>
            <a:noFill/>
            <a:ln w="76200" cap="flat" cmpd="sng">
              <a:solidFill>
                <a:srgbClr val="FF0000"/>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212" name="TextBox 211"/>
            <p:cNvSpPr txBox="1"/>
            <p:nvPr/>
          </p:nvSpPr>
          <p:spPr>
            <a:xfrm>
              <a:off x="1845783" y="3928195"/>
              <a:ext cx="1853221" cy="246225"/>
            </a:xfrm>
            <a:prstGeom prst="rect">
              <a:avLst/>
            </a:prstGeom>
            <a:noFill/>
          </p:spPr>
          <p:txBody>
            <a:bodyPr wrap="none">
              <a:spAutoFit/>
            </a:bodyPr>
            <a:lstStyle/>
            <a:p>
              <a:pPr fontAlgn="auto">
                <a:spcBef>
                  <a:spcPts val="0"/>
                </a:spcBef>
                <a:spcAft>
                  <a:spcPts val="0"/>
                </a:spcAft>
                <a:defRPr/>
              </a:pPr>
              <a:r>
                <a:rPr lang="en-US" sz="1000" kern="0" dirty="0">
                  <a:solidFill>
                    <a:srgbClr val="FF0000"/>
                  </a:solidFill>
                  <a:ea typeface="ＭＳ Ｐゴシック" charset="0"/>
                </a:rPr>
                <a:t>802.1x Authentication via ISE</a:t>
              </a:r>
            </a:p>
          </p:txBody>
        </p:sp>
      </p:grpSp>
      <p:sp>
        <p:nvSpPr>
          <p:cNvPr id="213" name="Freeform 212"/>
          <p:cNvSpPr>
            <a:spLocks/>
          </p:cNvSpPr>
          <p:nvPr/>
        </p:nvSpPr>
        <p:spPr bwMode="auto">
          <a:xfrm rot="19214764" flipH="1">
            <a:off x="1425575" y="3162300"/>
            <a:ext cx="85725" cy="1044575"/>
          </a:xfrm>
          <a:custGeom>
            <a:avLst/>
            <a:gdLst>
              <a:gd name="T0" fmla="*/ 152400 w 152442"/>
              <a:gd name="T1" fmla="*/ 939800 h 939800"/>
              <a:gd name="T2" fmla="*/ 42 w 152442"/>
              <a:gd name="T3" fmla="*/ 491067 h 939800"/>
              <a:gd name="T4" fmla="*/ 135471 w 152442"/>
              <a:gd name="T5" fmla="*/ 0 h 939800"/>
              <a:gd name="T6" fmla="*/ 0 60000 65536"/>
              <a:gd name="T7" fmla="*/ 0 60000 65536"/>
              <a:gd name="T8" fmla="*/ 0 60000 65536"/>
            </a:gdLst>
            <a:ahLst/>
            <a:cxnLst>
              <a:cxn ang="T6">
                <a:pos x="T0" y="T1"/>
              </a:cxn>
              <a:cxn ang="T7">
                <a:pos x="T2" y="T3"/>
              </a:cxn>
              <a:cxn ang="T8">
                <a:pos x="T4" y="T5"/>
              </a:cxn>
            </a:cxnLst>
            <a:rect l="0" t="0" r="r" b="b"/>
            <a:pathLst>
              <a:path w="152442" h="939800">
                <a:moveTo>
                  <a:pt x="152442" y="939800"/>
                </a:moveTo>
                <a:cubicBezTo>
                  <a:pt x="77653" y="793750"/>
                  <a:pt x="2864" y="647700"/>
                  <a:pt x="42" y="491067"/>
                </a:cubicBezTo>
                <a:cubicBezTo>
                  <a:pt x="-2780" y="334434"/>
                  <a:pt x="135508" y="0"/>
                  <a:pt x="135508" y="0"/>
                </a:cubicBezTo>
              </a:path>
            </a:pathLst>
          </a:custGeom>
          <a:noFill/>
          <a:ln w="762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214" name="TextBox 213"/>
          <p:cNvSpPr txBox="1">
            <a:spLocks noChangeArrowheads="1"/>
          </p:cNvSpPr>
          <p:nvPr/>
        </p:nvSpPr>
        <p:spPr bwMode="auto">
          <a:xfrm>
            <a:off x="2097088" y="3349625"/>
            <a:ext cx="1700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FF0000"/>
                </a:solidFill>
                <a:latin typeface="Arial" charset="0"/>
                <a:ea typeface="MS PGothic" pitchFamily="34" charset="-128"/>
              </a:rPr>
              <a:t>Placed on Agency B VLAN</a:t>
            </a:r>
          </a:p>
        </p:txBody>
      </p:sp>
      <p:sp>
        <p:nvSpPr>
          <p:cNvPr id="215" name="Rounded Rectangular Callout 214"/>
          <p:cNvSpPr/>
          <p:nvPr/>
        </p:nvSpPr>
        <p:spPr>
          <a:xfrm>
            <a:off x="2314575" y="4948238"/>
            <a:ext cx="1822450" cy="430212"/>
          </a:xfrm>
          <a:prstGeom prst="wedgeRoundRectCallout">
            <a:avLst>
              <a:gd name="adj1" fmla="val -69144"/>
              <a:gd name="adj2" fmla="val -83018"/>
              <a:gd name="adj3" fmla="val 16667"/>
            </a:avLst>
          </a:prstGeom>
          <a:solidFill>
            <a:srgbClr val="FFFFFF"/>
          </a:solidFill>
          <a:ln w="25400" cap="flat" cmpd="sng" algn="ctr">
            <a:solidFill>
              <a:srgbClr val="000000"/>
            </a:solidFill>
            <a:prstDash val="solid"/>
          </a:ln>
          <a:effectLst/>
        </p:spPr>
        <p:txBody>
          <a:bodyPr anchor="ctr"/>
          <a:lstStyle/>
          <a:p>
            <a:pPr fontAlgn="auto">
              <a:spcBef>
                <a:spcPts val="0"/>
              </a:spcBef>
              <a:spcAft>
                <a:spcPts val="0"/>
              </a:spcAft>
              <a:defRPr/>
            </a:pPr>
            <a:r>
              <a:rPr lang="en-US" sz="1000" kern="0" dirty="0">
                <a:solidFill>
                  <a:srgbClr val="FF0000"/>
                </a:solidFill>
                <a:latin typeface="Arial"/>
              </a:rPr>
              <a:t>Query AD:  User Belongs to Roaming Agency B Group</a:t>
            </a:r>
          </a:p>
        </p:txBody>
      </p:sp>
      <p:grpSp>
        <p:nvGrpSpPr>
          <p:cNvPr id="216" name="Group 215"/>
          <p:cNvGrpSpPr>
            <a:grpSpLocks/>
          </p:cNvGrpSpPr>
          <p:nvPr/>
        </p:nvGrpSpPr>
        <p:grpSpPr bwMode="auto">
          <a:xfrm>
            <a:off x="2295525" y="2701925"/>
            <a:ext cx="6267450" cy="1574800"/>
            <a:chOff x="2218267" y="2074333"/>
            <a:chExt cx="6265712" cy="1574800"/>
          </a:xfrm>
        </p:grpSpPr>
        <p:grpSp>
          <p:nvGrpSpPr>
            <p:cNvPr id="7210" name="Group 216"/>
            <p:cNvGrpSpPr>
              <a:grpSpLocks/>
            </p:cNvGrpSpPr>
            <p:nvPr/>
          </p:nvGrpSpPr>
          <p:grpSpPr bwMode="auto">
            <a:xfrm>
              <a:off x="2218267" y="2074333"/>
              <a:ext cx="5486400" cy="1574800"/>
              <a:chOff x="2218267" y="2074333"/>
              <a:chExt cx="5486400" cy="1574800"/>
            </a:xfrm>
          </p:grpSpPr>
          <p:sp>
            <p:nvSpPr>
              <p:cNvPr id="219" name="Freeform 218"/>
              <p:cNvSpPr>
                <a:spLocks/>
              </p:cNvSpPr>
              <p:nvPr/>
            </p:nvSpPr>
            <p:spPr bwMode="auto">
              <a:xfrm>
                <a:off x="6841372" y="2125133"/>
                <a:ext cx="863360" cy="1049338"/>
              </a:xfrm>
              <a:custGeom>
                <a:avLst/>
                <a:gdLst>
                  <a:gd name="T0" fmla="*/ 863600 w 863600"/>
                  <a:gd name="T1" fmla="*/ 1049867 h 1049867"/>
                  <a:gd name="T2" fmla="*/ 296333 w 863600"/>
                  <a:gd name="T3" fmla="*/ 601134 h 1049867"/>
                  <a:gd name="T4" fmla="*/ 0 w 863600"/>
                  <a:gd name="T5" fmla="*/ 0 h 1049867"/>
                  <a:gd name="T6" fmla="*/ 0 60000 65536"/>
                  <a:gd name="T7" fmla="*/ 0 60000 65536"/>
                  <a:gd name="T8" fmla="*/ 0 60000 65536"/>
                </a:gdLst>
                <a:ahLst/>
                <a:cxnLst>
                  <a:cxn ang="T6">
                    <a:pos x="T0" y="T1"/>
                  </a:cxn>
                  <a:cxn ang="T7">
                    <a:pos x="T2" y="T3"/>
                  </a:cxn>
                  <a:cxn ang="T8">
                    <a:pos x="T4" y="T5"/>
                  </a:cxn>
                </a:cxnLst>
                <a:rect l="0" t="0" r="r" b="b"/>
                <a:pathLst>
                  <a:path w="863600" h="1049867">
                    <a:moveTo>
                      <a:pt x="863600" y="1049867"/>
                    </a:moveTo>
                    <a:cubicBezTo>
                      <a:pt x="651933" y="912989"/>
                      <a:pt x="440266" y="776112"/>
                      <a:pt x="296333" y="601134"/>
                    </a:cubicBezTo>
                    <a:cubicBezTo>
                      <a:pt x="152400" y="426156"/>
                      <a:pt x="0" y="0"/>
                      <a:pt x="0" y="0"/>
                    </a:cubicBezTo>
                  </a:path>
                </a:pathLst>
              </a:custGeom>
              <a:noFill/>
              <a:ln w="762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220" name="Freeform 219"/>
              <p:cNvSpPr>
                <a:spLocks/>
              </p:cNvSpPr>
              <p:nvPr/>
            </p:nvSpPr>
            <p:spPr bwMode="auto">
              <a:xfrm>
                <a:off x="2218267" y="2074333"/>
                <a:ext cx="4537404" cy="1574800"/>
              </a:xfrm>
              <a:custGeom>
                <a:avLst/>
                <a:gdLst>
                  <a:gd name="T0" fmla="*/ 4538133 w 4538133"/>
                  <a:gd name="T1" fmla="*/ 0 h 1574800"/>
                  <a:gd name="T2" fmla="*/ 2362200 w 4538133"/>
                  <a:gd name="T3" fmla="*/ 1210734 h 1574800"/>
                  <a:gd name="T4" fmla="*/ 0 w 4538133"/>
                  <a:gd name="T5" fmla="*/ 1574800 h 1574800"/>
                  <a:gd name="T6" fmla="*/ 0 60000 65536"/>
                  <a:gd name="T7" fmla="*/ 0 60000 65536"/>
                  <a:gd name="T8" fmla="*/ 0 60000 65536"/>
                </a:gdLst>
                <a:ahLst/>
                <a:cxnLst>
                  <a:cxn ang="T6">
                    <a:pos x="T0" y="T1"/>
                  </a:cxn>
                  <a:cxn ang="T7">
                    <a:pos x="T2" y="T3"/>
                  </a:cxn>
                  <a:cxn ang="T8">
                    <a:pos x="T4" y="T5"/>
                  </a:cxn>
                </a:cxnLst>
                <a:rect l="0" t="0" r="r" b="b"/>
                <a:pathLst>
                  <a:path w="4538133" h="1574800">
                    <a:moveTo>
                      <a:pt x="4538133" y="0"/>
                    </a:moveTo>
                    <a:cubicBezTo>
                      <a:pt x="3828344" y="474133"/>
                      <a:pt x="3118555" y="948267"/>
                      <a:pt x="2362200" y="1210734"/>
                    </a:cubicBezTo>
                    <a:cubicBezTo>
                      <a:pt x="1605845" y="1473201"/>
                      <a:pt x="0" y="1574800"/>
                      <a:pt x="0" y="1574800"/>
                    </a:cubicBezTo>
                  </a:path>
                </a:pathLst>
              </a:custGeom>
              <a:noFill/>
              <a:ln w="762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grpSp>
        <p:sp>
          <p:nvSpPr>
            <p:cNvPr id="7211" name="TextBox 217"/>
            <p:cNvSpPr txBox="1">
              <a:spLocks noChangeArrowheads="1"/>
            </p:cNvSpPr>
            <p:nvPr/>
          </p:nvSpPr>
          <p:spPr bwMode="auto">
            <a:xfrm>
              <a:off x="6945037" y="2194983"/>
              <a:ext cx="1538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FF0000"/>
                  </a:solidFill>
                  <a:latin typeface="Arial" charset="0"/>
                  <a:ea typeface="MS PGothic" pitchFamily="34" charset="-128"/>
                </a:rPr>
                <a:t>Connects to </a:t>
              </a:r>
              <a:r>
                <a:rPr lang="ja-JP" altLang="en-US" sz="1000">
                  <a:solidFill>
                    <a:srgbClr val="FF0000"/>
                  </a:solidFill>
                  <a:latin typeface="Arial" charset="0"/>
                </a:rPr>
                <a:t>“</a:t>
              </a:r>
              <a:r>
                <a:rPr lang="en-US" altLang="ja-JP" sz="1000">
                  <a:solidFill>
                    <a:srgbClr val="FF0000"/>
                  </a:solidFill>
                  <a:latin typeface="Arial" charset="0"/>
                </a:rPr>
                <a:t>Roaming</a:t>
              </a:r>
              <a:r>
                <a:rPr lang="ja-JP" altLang="en-US" sz="1000">
                  <a:solidFill>
                    <a:srgbClr val="FF0000"/>
                  </a:solidFill>
                  <a:latin typeface="Arial" charset="0"/>
                </a:rPr>
                <a:t>”</a:t>
              </a:r>
              <a:endParaRPr lang="en-US" altLang="ja-JP" sz="1000">
                <a:solidFill>
                  <a:srgbClr val="FF0000"/>
                </a:solidFill>
                <a:latin typeface="Arial" charset="0"/>
              </a:endParaRPr>
            </a:p>
            <a:p>
              <a:pPr eaLnBrk="1" hangingPunct="1">
                <a:spcBef>
                  <a:spcPct val="0"/>
                </a:spcBef>
                <a:buFontTx/>
                <a:buNone/>
              </a:pPr>
              <a:r>
                <a:rPr lang="en-US" altLang="en-US" sz="1000">
                  <a:solidFill>
                    <a:srgbClr val="FF0000"/>
                  </a:solidFill>
                  <a:latin typeface="Arial" charset="0"/>
                  <a:ea typeface="MS PGothic" pitchFamily="34" charset="-128"/>
                </a:rPr>
                <a:t>	SSID</a:t>
              </a:r>
            </a:p>
          </p:txBody>
        </p:sp>
      </p:grpSp>
      <p:pic>
        <p:nvPicPr>
          <p:cNvPr id="7207"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3" y="161925"/>
            <a:ext cx="133508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Oval 112"/>
          <p:cNvSpPr/>
          <p:nvPr/>
        </p:nvSpPr>
        <p:spPr>
          <a:xfrm>
            <a:off x="228600" y="811213"/>
            <a:ext cx="1355725" cy="206375"/>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209" name="Picture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13" y="752475"/>
            <a:ext cx="150812" cy="6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fill="hold"/>
                                        <p:tgtEl>
                                          <p:spTgt spid="172"/>
                                        </p:tgtEl>
                                        <p:attrNameLst>
                                          <p:attrName>ppt_x</p:attrName>
                                        </p:attrNameLst>
                                      </p:cBhvr>
                                      <p:tavLst>
                                        <p:tav tm="0">
                                          <p:val>
                                            <p:strVal val="#ppt_x"/>
                                          </p:val>
                                        </p:tav>
                                        <p:tav tm="100000">
                                          <p:val>
                                            <p:strVal val="#ppt_x"/>
                                          </p:val>
                                        </p:tav>
                                      </p:tavLst>
                                    </p:anim>
                                    <p:anim calcmode="lin" valueType="num">
                                      <p:cBhvr additive="base">
                                        <p:cTn id="8" dur="500" fill="hold"/>
                                        <p:tgtEl>
                                          <p:spTgt spid="1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3"/>
                                        </p:tgtEl>
                                        <p:attrNameLst>
                                          <p:attrName>style.visibility</p:attrName>
                                        </p:attrNameLst>
                                      </p:cBhvr>
                                      <p:to>
                                        <p:strVal val="visible"/>
                                      </p:to>
                                    </p:set>
                                    <p:anim calcmode="lin" valueType="num">
                                      <p:cBhvr additive="base">
                                        <p:cTn id="11" dur="500" fill="hold"/>
                                        <p:tgtEl>
                                          <p:spTgt spid="173"/>
                                        </p:tgtEl>
                                        <p:attrNameLst>
                                          <p:attrName>ppt_x</p:attrName>
                                        </p:attrNameLst>
                                      </p:cBhvr>
                                      <p:tavLst>
                                        <p:tav tm="0">
                                          <p:val>
                                            <p:strVal val="#ppt_x"/>
                                          </p:val>
                                        </p:tav>
                                        <p:tav tm="100000">
                                          <p:val>
                                            <p:strVal val="#ppt_x"/>
                                          </p:val>
                                        </p:tav>
                                      </p:tavLst>
                                    </p:anim>
                                    <p:anim calcmode="lin" valueType="num">
                                      <p:cBhvr additive="base">
                                        <p:cTn id="12"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dissolve">
                                      <p:cBhvr>
                                        <p:cTn id="17" dur="500"/>
                                        <p:tgtEl>
                                          <p:spTgt spid="2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10"/>
                                        </p:tgtEl>
                                        <p:attrNameLst>
                                          <p:attrName>style.visibility</p:attrName>
                                        </p:attrNameLst>
                                      </p:cBhvr>
                                      <p:to>
                                        <p:strVal val="visible"/>
                                      </p:to>
                                    </p:set>
                                    <p:animEffect transition="in" filter="dissolve">
                                      <p:cBhvr>
                                        <p:cTn id="22" dur="500"/>
                                        <p:tgtEl>
                                          <p:spTgt spid="2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
                                        </p:tgtEl>
                                        <p:attrNameLst>
                                          <p:attrName>style.visibility</p:attrName>
                                        </p:attrNameLst>
                                      </p:cBhvr>
                                      <p:to>
                                        <p:strVal val="visible"/>
                                      </p:to>
                                    </p:set>
                                    <p:animEffect transition="in" filter="dissolve">
                                      <p:cBhvr>
                                        <p:cTn id="27" dur="500"/>
                                        <p:tgtEl>
                                          <p:spTgt spid="2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1" nodeType="clickEffect">
                                  <p:stCondLst>
                                    <p:cond delay="0"/>
                                  </p:stCondLst>
                                  <p:childTnLst>
                                    <p:animEffect transition="out" filter="dissolve">
                                      <p:cBhvr>
                                        <p:cTn id="31" dur="500"/>
                                        <p:tgtEl>
                                          <p:spTgt spid="215"/>
                                        </p:tgtEl>
                                      </p:cBhvr>
                                    </p:animEffect>
                                    <p:set>
                                      <p:cBhvr>
                                        <p:cTn id="32" dur="1" fill="hold">
                                          <p:stCondLst>
                                            <p:cond delay="499"/>
                                          </p:stCondLst>
                                        </p:cTn>
                                        <p:tgtEl>
                                          <p:spTgt spid="215"/>
                                        </p:tgtEl>
                                        <p:attrNameLst>
                                          <p:attrName>style.visibility</p:attrName>
                                        </p:attrNameLst>
                                      </p:cBhvr>
                                      <p:to>
                                        <p:strVal val="hidden"/>
                                      </p:to>
                                    </p:set>
                                  </p:childTnLst>
                                </p:cTn>
                              </p:par>
                            </p:childTnLst>
                          </p:cTn>
                        </p:par>
                        <p:par>
                          <p:cTn id="33" fill="hold" nodeType="afterGroup">
                            <p:stCondLst>
                              <p:cond delay="500"/>
                            </p:stCondLst>
                            <p:childTnLst>
                              <p:par>
                                <p:cTn id="34" presetID="9" presetClass="exit" presetSubtype="0" fill="hold" nodeType="afterEffect">
                                  <p:stCondLst>
                                    <p:cond delay="0"/>
                                  </p:stCondLst>
                                  <p:childTnLst>
                                    <p:animEffect transition="out" filter="dissolve">
                                      <p:cBhvr>
                                        <p:cTn id="35" dur="500"/>
                                        <p:tgtEl>
                                          <p:spTgt spid="210"/>
                                        </p:tgtEl>
                                      </p:cBhvr>
                                    </p:animEffect>
                                    <p:set>
                                      <p:cBhvr>
                                        <p:cTn id="36" dur="1" fill="hold">
                                          <p:stCondLst>
                                            <p:cond delay="499"/>
                                          </p:stCondLst>
                                        </p:cTn>
                                        <p:tgtEl>
                                          <p:spTgt spid="210"/>
                                        </p:tgtEl>
                                        <p:attrNameLst>
                                          <p:attrName>style.visibility</p:attrName>
                                        </p:attrNameLst>
                                      </p:cBhvr>
                                      <p:to>
                                        <p:strVal val="hidden"/>
                                      </p:to>
                                    </p:set>
                                  </p:childTnLst>
                                </p:cTn>
                              </p:par>
                            </p:childTnLst>
                          </p:cTn>
                        </p:par>
                        <p:par>
                          <p:cTn id="37" fill="hold" nodeType="afterGroup">
                            <p:stCondLst>
                              <p:cond delay="1000"/>
                            </p:stCondLst>
                            <p:childTnLst>
                              <p:par>
                                <p:cTn id="38" presetID="9" presetClass="entr" presetSubtype="0" fill="hold" nodeType="after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dissolve">
                                      <p:cBhvr>
                                        <p:cTn id="40" dur="500"/>
                                        <p:tgtEl>
                                          <p:spTgt spid="213"/>
                                        </p:tgtEl>
                                      </p:cBhvr>
                                    </p:animEffect>
                                  </p:childTnLst>
                                </p:cTn>
                              </p:par>
                            </p:childTnLst>
                          </p:cTn>
                        </p:par>
                        <p:par>
                          <p:cTn id="41" fill="hold" nodeType="afterGroup">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214"/>
                                        </p:tgtEl>
                                        <p:attrNameLst>
                                          <p:attrName>style.visibility</p:attrName>
                                        </p:attrNameLst>
                                      </p:cBhvr>
                                      <p:to>
                                        <p:strVal val="visible"/>
                                      </p:to>
                                    </p:set>
                                    <p:animEffect transition="in" filter="dissolve">
                                      <p:cBhvr>
                                        <p:cTn id="44"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214" grpId="0"/>
      <p:bldP spid="215" grpId="0" animBg="1"/>
      <p:bldP spid="2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ln>
            <a:miter lim="800000"/>
            <a:headEnd/>
            <a:tailEnd/>
          </a:ln>
        </p:spPr>
        <p:txBody>
          <a:bodyPr wrap="square" numCol="1" anchorCtr="0" compatLnSpc="1">
            <a:prstTxWarp prst="textNoShape">
              <a:avLst/>
            </a:prstTxWarp>
            <a:normAutofit fontScale="90000"/>
          </a:bodyPr>
          <a:lstStyle/>
          <a:p>
            <a:pPr eaLnBrk="1" hangingPunct="1">
              <a:defRPr/>
            </a:pPr>
            <a:r>
              <a:rPr lang="en-US" altLang="en-US" dirty="0" smtClean="0">
                <a:latin typeface="Calibri" pitchFamily="34" charset="0"/>
              </a:rPr>
              <a:t>Guest Access</a:t>
            </a:r>
            <a:br>
              <a:rPr lang="en-US" altLang="en-US" dirty="0" smtClean="0">
                <a:latin typeface="Calibri" pitchFamily="34" charset="0"/>
              </a:rPr>
            </a:br>
            <a:r>
              <a:rPr lang="en-US" altLang="en-US" dirty="0" smtClean="0">
                <a:latin typeface="Calibri" pitchFamily="34" charset="0"/>
              </a:rPr>
              <a:t>(</a:t>
            </a:r>
            <a:r>
              <a:rPr lang="en-US" altLang="en-US" sz="4000" dirty="0" smtClean="0">
                <a:latin typeface="Calibri" pitchFamily="34" charset="0"/>
              </a:rPr>
              <a:t>Guest and/or Sponsored Guest)</a:t>
            </a:r>
          </a:p>
        </p:txBody>
      </p:sp>
      <p:sp>
        <p:nvSpPr>
          <p:cNvPr id="4" name="Rounded Rectangle 3"/>
          <p:cNvSpPr>
            <a:spLocks noChangeArrowheads="1"/>
          </p:cNvSpPr>
          <p:nvPr/>
        </p:nvSpPr>
        <p:spPr bwMode="auto">
          <a:xfrm>
            <a:off x="473075" y="2949575"/>
            <a:ext cx="3335338" cy="2020888"/>
          </a:xfrm>
          <a:prstGeom prst="roundRect">
            <a:avLst>
              <a:gd name="adj" fmla="val 2810"/>
            </a:avLst>
          </a:prstGeom>
          <a:solidFill>
            <a:srgbClr val="FFFFFF"/>
          </a:solidFill>
          <a:ln w="12700">
            <a:solidFill>
              <a:srgbClr val="00516D"/>
            </a:solidFill>
            <a:round/>
            <a:headEnd/>
            <a:tailEnd/>
          </a:ln>
          <a:effectLst>
            <a:outerShdw blurRad="40000" dist="23000" dir="5400000" rotWithShape="0">
              <a:srgbClr val="00516D">
                <a:alpha val="34998"/>
              </a:srgbClr>
            </a:outerShdw>
          </a:effectLst>
        </p:spPr>
        <p:txBody>
          <a:bodyPr anchor="ctr"/>
          <a:lstStyle/>
          <a:p>
            <a:pPr algn="ctr" fontAlgn="auto">
              <a:spcBef>
                <a:spcPts val="0"/>
              </a:spcBef>
              <a:spcAft>
                <a:spcPts val="0"/>
              </a:spcAft>
              <a:defRPr/>
            </a:pPr>
            <a:endParaRPr lang="en-US" sz="1600" kern="0" dirty="0">
              <a:solidFill>
                <a:srgbClr val="FFFFFF"/>
              </a:solidFill>
              <a:latin typeface="Arial"/>
              <a:ea typeface="Arial" pitchFamily="28" charset="0"/>
              <a:cs typeface="Arial" pitchFamily="28" charset="0"/>
            </a:endParaRPr>
          </a:p>
        </p:txBody>
      </p:sp>
      <p:grpSp>
        <p:nvGrpSpPr>
          <p:cNvPr id="8196" name="Group 151"/>
          <p:cNvGrpSpPr>
            <a:grpSpLocks/>
          </p:cNvGrpSpPr>
          <p:nvPr/>
        </p:nvGrpSpPr>
        <p:grpSpPr bwMode="auto">
          <a:xfrm>
            <a:off x="941388" y="1484313"/>
            <a:ext cx="1825625" cy="1084262"/>
            <a:chOff x="-970" y="2006"/>
            <a:chExt cx="970" cy="555"/>
          </a:xfrm>
        </p:grpSpPr>
        <p:grpSp>
          <p:nvGrpSpPr>
            <p:cNvPr id="8268" name="Group 152"/>
            <p:cNvGrpSpPr>
              <a:grpSpLocks/>
            </p:cNvGrpSpPr>
            <p:nvPr/>
          </p:nvGrpSpPr>
          <p:grpSpPr bwMode="auto">
            <a:xfrm>
              <a:off x="-953" y="2006"/>
              <a:ext cx="953" cy="555"/>
              <a:chOff x="3490" y="473"/>
              <a:chExt cx="1563" cy="912"/>
            </a:xfrm>
          </p:grpSpPr>
          <p:sp>
            <p:nvSpPr>
              <p:cNvPr id="8" name="Freeform 153"/>
              <p:cNvSpPr>
                <a:spLocks/>
              </p:cNvSpPr>
              <p:nvPr/>
            </p:nvSpPr>
            <p:spPr bwMode="auto">
              <a:xfrm>
                <a:off x="3495" y="482"/>
                <a:ext cx="1548" cy="893"/>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71DAFF"/>
                  </a:gs>
                  <a:gs pos="100000">
                    <a:srgbClr val="BEDFED"/>
                  </a:gs>
                </a:gsLst>
                <a:lin ang="5400000" scaled="1"/>
              </a:gradFill>
              <a:ln w="9525">
                <a:noFill/>
                <a:round/>
                <a:headEnd/>
                <a:tailEnd/>
              </a:ln>
            </p:spPr>
            <p:txBody>
              <a:bodyPr wrap="none" lIns="73025" tIns="36511" rIns="73025" bIns="3651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8271"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Freeform 156"/>
              <p:cNvSpPr>
                <a:spLocks/>
              </p:cNvSpPr>
              <p:nvPr/>
            </p:nvSpPr>
            <p:spPr bwMode="auto">
              <a:xfrm>
                <a:off x="4046" y="518"/>
                <a:ext cx="390"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1" name="Freeform 157"/>
              <p:cNvSpPr>
                <a:spLocks/>
              </p:cNvSpPr>
              <p:nvPr/>
            </p:nvSpPr>
            <p:spPr bwMode="auto">
              <a:xfrm>
                <a:off x="3729" y="660"/>
                <a:ext cx="342" cy="138"/>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12" name="Freeform 158"/>
              <p:cNvSpPr>
                <a:spLocks/>
              </p:cNvSpPr>
              <p:nvPr/>
            </p:nvSpPr>
            <p:spPr bwMode="auto">
              <a:xfrm>
                <a:off x="4447" y="660"/>
                <a:ext cx="340" cy="138"/>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grpSp>
        <p:sp>
          <p:nvSpPr>
            <p:cNvPr id="7" name="TextBox 25"/>
            <p:cNvSpPr txBox="1">
              <a:spLocks noChangeArrowheads="1"/>
            </p:cNvSpPr>
            <p:nvPr/>
          </p:nvSpPr>
          <p:spPr bwMode="auto">
            <a:xfrm>
              <a:off x="-970" y="2224"/>
              <a:ext cx="954" cy="118"/>
            </a:xfrm>
            <a:prstGeom prst="rect">
              <a:avLst/>
            </a:prstGeom>
            <a:noFill/>
            <a:ln w="9525">
              <a:noFill/>
              <a:miter lim="800000"/>
              <a:headEnd/>
              <a:tailEnd/>
            </a:ln>
          </p:spPr>
          <p:txBody>
            <a:bodyPr anchor="ctr">
              <a:spAutoFit/>
            </a:bodyPr>
            <a:lstStyle/>
            <a:p>
              <a:pPr algn="ctr" eaLnBrk="0" fontAlgn="auto" hangingPunct="0">
                <a:lnSpc>
                  <a:spcPct val="85000"/>
                </a:lnSpc>
                <a:spcBef>
                  <a:spcPts val="0"/>
                </a:spcBef>
                <a:spcAft>
                  <a:spcPts val="0"/>
                </a:spcAft>
                <a:defRPr/>
              </a:pPr>
              <a:r>
                <a:rPr lang="en-US" sz="1050" kern="0" dirty="0">
                  <a:ea typeface="ＭＳ Ｐゴシック" charset="-128"/>
                </a:rPr>
                <a:t>Internet</a:t>
              </a:r>
            </a:p>
          </p:txBody>
        </p:sp>
      </p:grpSp>
      <p:cxnSp>
        <p:nvCxnSpPr>
          <p:cNvPr id="13" name="Straight Arrow Connector 12"/>
          <p:cNvCxnSpPr>
            <a:cxnSpLocks noChangeShapeType="1"/>
          </p:cNvCxnSpPr>
          <p:nvPr/>
        </p:nvCxnSpPr>
        <p:spPr bwMode="auto">
          <a:xfrm flipH="1" flipV="1">
            <a:off x="1873250" y="2535238"/>
            <a:ext cx="42863" cy="133032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Rounded Rectangle 13"/>
          <p:cNvSpPr>
            <a:spLocks noChangeArrowheads="1"/>
          </p:cNvSpPr>
          <p:nvPr/>
        </p:nvSpPr>
        <p:spPr bwMode="auto">
          <a:xfrm>
            <a:off x="4503738" y="1716088"/>
            <a:ext cx="4203700" cy="3254375"/>
          </a:xfrm>
          <a:prstGeom prst="roundRect">
            <a:avLst>
              <a:gd name="adj" fmla="val 2810"/>
            </a:avLst>
          </a:prstGeom>
          <a:solidFill>
            <a:srgbClr val="FFFFFF"/>
          </a:solidFill>
          <a:ln w="12700">
            <a:solidFill>
              <a:srgbClr val="00516D"/>
            </a:solidFill>
            <a:round/>
            <a:headEnd/>
            <a:tailEnd/>
          </a:ln>
          <a:effectLst>
            <a:outerShdw blurRad="40000" dist="23000" dir="5400000" rotWithShape="0">
              <a:srgbClr val="00516D">
                <a:alpha val="34998"/>
              </a:srgbClr>
            </a:outerShdw>
          </a:effectLst>
        </p:spPr>
        <p:txBody>
          <a:bodyPr anchor="ctr"/>
          <a:lstStyle/>
          <a:p>
            <a:pPr algn="ctr" fontAlgn="auto">
              <a:spcBef>
                <a:spcPts val="0"/>
              </a:spcBef>
              <a:spcAft>
                <a:spcPts val="0"/>
              </a:spcAft>
              <a:defRPr/>
            </a:pPr>
            <a:endParaRPr lang="en-US" sz="1600" kern="0" dirty="0">
              <a:solidFill>
                <a:srgbClr val="FFFFFF"/>
              </a:solidFill>
              <a:latin typeface="Arial"/>
              <a:ea typeface="Arial" pitchFamily="28" charset="0"/>
              <a:cs typeface="Arial" pitchFamily="28" charset="0"/>
            </a:endParaRPr>
          </a:p>
        </p:txBody>
      </p:sp>
      <p:sp>
        <p:nvSpPr>
          <p:cNvPr id="8199" name="TextBox 14"/>
          <p:cNvSpPr txBox="1">
            <a:spLocks noChangeArrowheads="1"/>
          </p:cNvSpPr>
          <p:nvPr/>
        </p:nvSpPr>
        <p:spPr bwMode="auto">
          <a:xfrm>
            <a:off x="473075" y="4938713"/>
            <a:ext cx="183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A1DA"/>
                </a:solidFill>
                <a:latin typeface="Arial" charset="0"/>
                <a:ea typeface="MS PGothic" pitchFamily="34" charset="-128"/>
              </a:rPr>
              <a:t>CTS Datacenter</a:t>
            </a:r>
          </a:p>
        </p:txBody>
      </p:sp>
      <p:sp>
        <p:nvSpPr>
          <p:cNvPr id="8200" name="TextBox 15"/>
          <p:cNvSpPr txBox="1">
            <a:spLocks noChangeArrowheads="1"/>
          </p:cNvSpPr>
          <p:nvPr/>
        </p:nvSpPr>
        <p:spPr bwMode="auto">
          <a:xfrm>
            <a:off x="4503738" y="4938713"/>
            <a:ext cx="966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A1DA"/>
                </a:solidFill>
                <a:latin typeface="Arial" charset="0"/>
                <a:ea typeface="MS PGothic" pitchFamily="34" charset="-128"/>
              </a:rPr>
              <a:t>Agency</a:t>
            </a:r>
          </a:p>
        </p:txBody>
      </p:sp>
      <p:grpSp>
        <p:nvGrpSpPr>
          <p:cNvPr id="8201" name="Group 229"/>
          <p:cNvGrpSpPr>
            <a:grpSpLocks noChangeAspect="1"/>
          </p:cNvGrpSpPr>
          <p:nvPr/>
        </p:nvGrpSpPr>
        <p:grpSpPr bwMode="auto">
          <a:xfrm>
            <a:off x="5032375" y="2220913"/>
            <a:ext cx="346075" cy="346075"/>
            <a:chOff x="7198907" y="3583910"/>
            <a:chExt cx="731520" cy="731520"/>
          </a:xfrm>
        </p:grpSpPr>
        <p:sp>
          <p:nvSpPr>
            <p:cNvPr id="18"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8267" name="Picture 18"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2" name="Group 229"/>
          <p:cNvGrpSpPr>
            <a:grpSpLocks noChangeAspect="1"/>
          </p:cNvGrpSpPr>
          <p:nvPr/>
        </p:nvGrpSpPr>
        <p:grpSpPr bwMode="auto">
          <a:xfrm>
            <a:off x="6748463" y="3702050"/>
            <a:ext cx="346075" cy="344488"/>
            <a:chOff x="7198907" y="3583910"/>
            <a:chExt cx="731520" cy="731520"/>
          </a:xfrm>
        </p:grpSpPr>
        <p:sp>
          <p:nvSpPr>
            <p:cNvPr id="21"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8263" name="Picture 21"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3" name="Group 229"/>
          <p:cNvGrpSpPr>
            <a:grpSpLocks noChangeAspect="1"/>
          </p:cNvGrpSpPr>
          <p:nvPr/>
        </p:nvGrpSpPr>
        <p:grpSpPr bwMode="auto">
          <a:xfrm>
            <a:off x="6784975" y="2220913"/>
            <a:ext cx="346075" cy="346075"/>
            <a:chOff x="7198907" y="3583910"/>
            <a:chExt cx="731520" cy="731520"/>
          </a:xfrm>
        </p:grpSpPr>
        <p:sp>
          <p:nvSpPr>
            <p:cNvPr id="24"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8259" name="Picture 24"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4" name="Group 229"/>
          <p:cNvGrpSpPr>
            <a:grpSpLocks noChangeAspect="1"/>
          </p:cNvGrpSpPr>
          <p:nvPr/>
        </p:nvGrpSpPr>
        <p:grpSpPr bwMode="auto">
          <a:xfrm>
            <a:off x="5032375" y="3787775"/>
            <a:ext cx="346075" cy="346075"/>
            <a:chOff x="7198907" y="3583910"/>
            <a:chExt cx="731520" cy="731520"/>
          </a:xfrm>
        </p:grpSpPr>
        <p:sp>
          <p:nvSpPr>
            <p:cNvPr id="27" name="Oval 263"/>
            <p:cNvSpPr>
              <a:spLocks/>
            </p:cNvSpPr>
            <p:nvPr/>
          </p:nvSpPr>
          <p:spPr bwMode="auto">
            <a:xfrm>
              <a:off x="7198907" y="3583910"/>
              <a:ext cx="731520" cy="73152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2400" kern="0" dirty="0">
                <a:solidFill>
                  <a:srgbClr val="FFFFFF"/>
                </a:solidFill>
                <a:ea typeface="ＭＳ Ｐゴシック" charset="0"/>
              </a:endParaRPr>
            </a:p>
          </p:txBody>
        </p:sp>
        <p:pic>
          <p:nvPicPr>
            <p:cNvPr id="8255" name="Picture 27" descr="whiteparts.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805" y="3776766"/>
              <a:ext cx="587501" cy="3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5" name="Picture 194" descr="WL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3851275"/>
            <a:ext cx="698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6" name="Group 151"/>
          <p:cNvGrpSpPr>
            <a:grpSpLocks/>
          </p:cNvGrpSpPr>
          <p:nvPr/>
        </p:nvGrpSpPr>
        <p:grpSpPr bwMode="auto">
          <a:xfrm>
            <a:off x="473075" y="2557463"/>
            <a:ext cx="1500188" cy="873125"/>
            <a:chOff x="-953" y="2006"/>
            <a:chExt cx="956" cy="555"/>
          </a:xfrm>
        </p:grpSpPr>
        <p:grpSp>
          <p:nvGrpSpPr>
            <p:cNvPr id="8245" name="Group 152"/>
            <p:cNvGrpSpPr>
              <a:grpSpLocks/>
            </p:cNvGrpSpPr>
            <p:nvPr/>
          </p:nvGrpSpPr>
          <p:grpSpPr bwMode="auto">
            <a:xfrm>
              <a:off x="-953" y="2006"/>
              <a:ext cx="953" cy="555"/>
              <a:chOff x="3490" y="473"/>
              <a:chExt cx="1563" cy="912"/>
            </a:xfrm>
          </p:grpSpPr>
          <p:sp>
            <p:nvSpPr>
              <p:cNvPr id="41" name="Freeform 153"/>
              <p:cNvSpPr>
                <a:spLocks/>
              </p:cNvSpPr>
              <p:nvPr/>
            </p:nvSpPr>
            <p:spPr bwMode="auto">
              <a:xfrm>
                <a:off x="3495" y="483"/>
                <a:ext cx="1550" cy="894"/>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71DAFF"/>
                  </a:gs>
                  <a:gs pos="100000">
                    <a:srgbClr val="BEDFED"/>
                  </a:gs>
                </a:gsLst>
                <a:lin ang="5400000" scaled="1"/>
              </a:gradFill>
              <a:ln w="9525">
                <a:noFill/>
                <a:round/>
                <a:headEnd/>
                <a:tailEnd/>
              </a:ln>
            </p:spPr>
            <p:txBody>
              <a:bodyPr wrap="none" lIns="73025" tIns="36511" rIns="73025" bIns="3651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8248"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Freeform 156"/>
              <p:cNvSpPr>
                <a:spLocks/>
              </p:cNvSpPr>
              <p:nvPr/>
            </p:nvSpPr>
            <p:spPr bwMode="auto">
              <a:xfrm>
                <a:off x="4046" y="518"/>
                <a:ext cx="390"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44" name="Freeform 157"/>
              <p:cNvSpPr>
                <a:spLocks/>
              </p:cNvSpPr>
              <p:nvPr/>
            </p:nvSpPr>
            <p:spPr bwMode="auto">
              <a:xfrm>
                <a:off x="3729" y="660"/>
                <a:ext cx="342"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45" name="Freeform 158"/>
              <p:cNvSpPr>
                <a:spLocks/>
              </p:cNvSpPr>
              <p:nvPr/>
            </p:nvSpPr>
            <p:spPr bwMode="auto">
              <a:xfrm>
                <a:off x="4447" y="660"/>
                <a:ext cx="340"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grpSp>
        <p:sp>
          <p:nvSpPr>
            <p:cNvPr id="40" name="TextBox 25"/>
            <p:cNvSpPr txBox="1">
              <a:spLocks noChangeArrowheads="1"/>
            </p:cNvSpPr>
            <p:nvPr/>
          </p:nvSpPr>
          <p:spPr bwMode="auto">
            <a:xfrm>
              <a:off x="-951" y="2240"/>
              <a:ext cx="954" cy="142"/>
            </a:xfrm>
            <a:prstGeom prst="rect">
              <a:avLst/>
            </a:prstGeom>
            <a:noFill/>
            <a:ln w="9525">
              <a:noFill/>
              <a:miter lim="800000"/>
              <a:headEnd/>
              <a:tailEnd/>
            </a:ln>
          </p:spPr>
          <p:txBody>
            <a:bodyPr anchor="ctr">
              <a:spAutoFit/>
            </a:bodyPr>
            <a:lstStyle/>
            <a:p>
              <a:pPr algn="ctr" eaLnBrk="0" fontAlgn="auto" hangingPunct="0">
                <a:lnSpc>
                  <a:spcPct val="85000"/>
                </a:lnSpc>
                <a:spcBef>
                  <a:spcPts val="0"/>
                </a:spcBef>
                <a:spcAft>
                  <a:spcPts val="0"/>
                </a:spcAft>
                <a:defRPr/>
              </a:pPr>
              <a:r>
                <a:rPr lang="en-US" sz="1000" kern="0" dirty="0">
                  <a:ea typeface="ＭＳ Ｐゴシック" charset="-128"/>
                </a:rPr>
                <a:t>Other Agency VRF</a:t>
              </a:r>
            </a:p>
          </p:txBody>
        </p:sp>
      </p:grpSp>
      <p:grpSp>
        <p:nvGrpSpPr>
          <p:cNvPr id="8207" name="Group 151"/>
          <p:cNvGrpSpPr>
            <a:grpSpLocks/>
          </p:cNvGrpSpPr>
          <p:nvPr/>
        </p:nvGrpSpPr>
        <p:grpSpPr bwMode="auto">
          <a:xfrm>
            <a:off x="1868488" y="2293938"/>
            <a:ext cx="1500187" cy="871537"/>
            <a:chOff x="-953" y="2006"/>
            <a:chExt cx="956" cy="555"/>
          </a:xfrm>
        </p:grpSpPr>
        <p:grpSp>
          <p:nvGrpSpPr>
            <p:cNvPr id="8238" name="Group 152"/>
            <p:cNvGrpSpPr>
              <a:grpSpLocks/>
            </p:cNvGrpSpPr>
            <p:nvPr/>
          </p:nvGrpSpPr>
          <p:grpSpPr bwMode="auto">
            <a:xfrm>
              <a:off x="-953" y="2006"/>
              <a:ext cx="953" cy="555"/>
              <a:chOff x="3490" y="473"/>
              <a:chExt cx="1563" cy="912"/>
            </a:xfrm>
          </p:grpSpPr>
          <p:sp>
            <p:nvSpPr>
              <p:cNvPr id="49" name="Freeform 153"/>
              <p:cNvSpPr>
                <a:spLocks/>
              </p:cNvSpPr>
              <p:nvPr/>
            </p:nvSpPr>
            <p:spPr bwMode="auto">
              <a:xfrm>
                <a:off x="3495" y="483"/>
                <a:ext cx="1550" cy="894"/>
              </a:xfrm>
              <a:custGeom>
                <a:avLst/>
                <a:gdLst>
                  <a:gd name="T0" fmla="*/ 2147483647 w 656"/>
                  <a:gd name="T1" fmla="*/ 1623767849 h 378"/>
                  <a:gd name="T2" fmla="*/ 2147483647 w 656"/>
                  <a:gd name="T3" fmla="*/ 1650122500 h 378"/>
                  <a:gd name="T4" fmla="*/ 2147483647 w 656"/>
                  <a:gd name="T5" fmla="*/ 767080277 h 378"/>
                  <a:gd name="T6" fmla="*/ 2147483647 w 656"/>
                  <a:gd name="T7" fmla="*/ 956356446 h 378"/>
                  <a:gd name="T8" fmla="*/ 2147483647 w 656"/>
                  <a:gd name="T9" fmla="*/ 0 h 378"/>
                  <a:gd name="T10" fmla="*/ 2147483647 w 656"/>
                  <a:gd name="T11" fmla="*/ 882956027 h 378"/>
                  <a:gd name="T12" fmla="*/ 2147483647 w 656"/>
                  <a:gd name="T13" fmla="*/ 767080277 h 378"/>
                  <a:gd name="T14" fmla="*/ 932276655 w 656"/>
                  <a:gd name="T15" fmla="*/ 1623767849 h 378"/>
                  <a:gd name="T16" fmla="*/ 831539598 w 656"/>
                  <a:gd name="T17" fmla="*/ 1623767849 h 378"/>
                  <a:gd name="T18" fmla="*/ 0 w 656"/>
                  <a:gd name="T19" fmla="*/ 2147483647 h 378"/>
                  <a:gd name="T20" fmla="*/ 831539598 w 656"/>
                  <a:gd name="T21" fmla="*/ 2147483647 h 378"/>
                  <a:gd name="T22" fmla="*/ 932276655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1623767849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gradFill rotWithShape="1">
                <a:gsLst>
                  <a:gs pos="0">
                    <a:srgbClr val="71DAFF"/>
                  </a:gs>
                  <a:gs pos="100000">
                    <a:srgbClr val="BEDFED"/>
                  </a:gs>
                </a:gsLst>
                <a:lin ang="5400000" scaled="1"/>
              </a:gradFill>
              <a:ln w="9525">
                <a:noFill/>
                <a:round/>
                <a:headEnd/>
                <a:tailEnd/>
              </a:ln>
            </p:spPr>
            <p:txBody>
              <a:bodyPr wrap="none" lIns="73025" tIns="36511" rIns="73025" bIns="3651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8241" name="Freeform 155"/>
              <p:cNvSpPr>
                <a:spLocks/>
              </p:cNvSpPr>
              <p:nvPr/>
            </p:nvSpPr>
            <p:spPr bwMode="auto">
              <a:xfrm>
                <a:off x="3490" y="473"/>
                <a:ext cx="1563" cy="912"/>
              </a:xfrm>
              <a:custGeom>
                <a:avLst/>
                <a:gdLst>
                  <a:gd name="T0" fmla="*/ 2147483647 w 664"/>
                  <a:gd name="T1" fmla="*/ 2147483647 h 386"/>
                  <a:gd name="T2" fmla="*/ 2147483647 w 664"/>
                  <a:gd name="T3" fmla="*/ 2147483647 h 386"/>
                  <a:gd name="T4" fmla="*/ 2147483647 w 664"/>
                  <a:gd name="T5" fmla="*/ 2147483647 h 386"/>
                  <a:gd name="T6" fmla="*/ 0 w 664"/>
                  <a:gd name="T7" fmla="*/ 2147483647 h 386"/>
                  <a:gd name="T8" fmla="*/ 2147483647 w 664"/>
                  <a:gd name="T9" fmla="*/ 2147483647 h 386"/>
                  <a:gd name="T10" fmla="*/ 2147483647 w 664"/>
                  <a:gd name="T11" fmla="*/ 2147483647 h 386"/>
                  <a:gd name="T12" fmla="*/ 2147483647 w 664"/>
                  <a:gd name="T13" fmla="*/ 2147483647 h 386"/>
                  <a:gd name="T14" fmla="*/ 2147483647 w 664"/>
                  <a:gd name="T15" fmla="*/ 2147483647 h 386"/>
                  <a:gd name="T16" fmla="*/ 2147483647 w 664"/>
                  <a:gd name="T17" fmla="*/ 0 h 386"/>
                  <a:gd name="T18" fmla="*/ 2147483647 w 664"/>
                  <a:gd name="T19" fmla="*/ 2147483647 h 386"/>
                  <a:gd name="T20" fmla="*/ 2147483647 w 664"/>
                  <a:gd name="T21" fmla="*/ 2147483647 h 386"/>
                  <a:gd name="T22" fmla="*/ 2147483647 w 664"/>
                  <a:gd name="T23" fmla="*/ 2147483647 h 386"/>
                  <a:gd name="T24" fmla="*/ 2147483647 w 664"/>
                  <a:gd name="T25" fmla="*/ 2147483647 h 386"/>
                  <a:gd name="T26" fmla="*/ 2147483647 w 664"/>
                  <a:gd name="T27" fmla="*/ 2147483647 h 386"/>
                  <a:gd name="T28" fmla="*/ 2147483647 w 664"/>
                  <a:gd name="T29" fmla="*/ 2147483647 h 386"/>
                  <a:gd name="T30" fmla="*/ 2147483647 w 664"/>
                  <a:gd name="T31" fmla="*/ 2147483647 h 386"/>
                  <a:gd name="T32" fmla="*/ 2147483647 w 664"/>
                  <a:gd name="T33" fmla="*/ 2147483647 h 386"/>
                  <a:gd name="T34" fmla="*/ 2147483647 w 664"/>
                  <a:gd name="T35" fmla="*/ 2147483647 h 386"/>
                  <a:gd name="T36" fmla="*/ 2147483647 w 664"/>
                  <a:gd name="T37" fmla="*/ 2147483647 h 386"/>
                  <a:gd name="T38" fmla="*/ 2147483647 w 664"/>
                  <a:gd name="T39" fmla="*/ 2147483647 h 386"/>
                  <a:gd name="T40" fmla="*/ 2147483647 w 664"/>
                  <a:gd name="T41" fmla="*/ 2147483647 h 386"/>
                  <a:gd name="T42" fmla="*/ 2147483647 w 664"/>
                  <a:gd name="T43" fmla="*/ 2147483647 h 386"/>
                  <a:gd name="T44" fmla="*/ 2147483647 w 664"/>
                  <a:gd name="T45" fmla="*/ 2147483647 h 386"/>
                  <a:gd name="T46" fmla="*/ 2147483647 w 664"/>
                  <a:gd name="T47" fmla="*/ 2147483647 h 386"/>
                  <a:gd name="T48" fmla="*/ 2147483647 w 664"/>
                  <a:gd name="T49" fmla="*/ 2147483647 h 386"/>
                  <a:gd name="T50" fmla="*/ 2147483647 w 664"/>
                  <a:gd name="T51" fmla="*/ 2147483647 h 386"/>
                  <a:gd name="T52" fmla="*/ 2147483647 w 664"/>
                  <a:gd name="T53" fmla="*/ 2147483647 h 386"/>
                  <a:gd name="T54" fmla="*/ 2147483647 w 664"/>
                  <a:gd name="T55" fmla="*/ 2147483647 h 386"/>
                  <a:gd name="T56" fmla="*/ 2147483647 w 664"/>
                  <a:gd name="T57" fmla="*/ 2147483647 h 386"/>
                  <a:gd name="T58" fmla="*/ 2147483647 w 664"/>
                  <a:gd name="T59" fmla="*/ 2147483647 h 386"/>
                  <a:gd name="T60" fmla="*/ 2147483647 w 664"/>
                  <a:gd name="T61" fmla="*/ 2147483647 h 386"/>
                  <a:gd name="T62" fmla="*/ 2147483647 w 664"/>
                  <a:gd name="T63" fmla="*/ 2147483647 h 386"/>
                  <a:gd name="T64" fmla="*/ 2147483647 w 664"/>
                  <a:gd name="T65" fmla="*/ 2147483647 h 386"/>
                  <a:gd name="T66" fmla="*/ 2147483647 w 664"/>
                  <a:gd name="T67" fmla="*/ 2147483647 h 386"/>
                  <a:gd name="T68" fmla="*/ 2147483647 w 664"/>
                  <a:gd name="T69" fmla="*/ 2147483647 h 386"/>
                  <a:gd name="T70" fmla="*/ 2147483647 w 664"/>
                  <a:gd name="T71" fmla="*/ 2147483647 h 386"/>
                  <a:gd name="T72" fmla="*/ 2147483647 w 664"/>
                  <a:gd name="T73" fmla="*/ 2147483647 h 386"/>
                  <a:gd name="T74" fmla="*/ 2147483647 w 664"/>
                  <a:gd name="T75" fmla="*/ 2147483647 h 386"/>
                  <a:gd name="T76" fmla="*/ 2147483647 w 664"/>
                  <a:gd name="T77" fmla="*/ 2147483647 h 386"/>
                  <a:gd name="T78" fmla="*/ 2147483647 w 664"/>
                  <a:gd name="T79" fmla="*/ 2147483647 h 386"/>
                  <a:gd name="T80" fmla="*/ 2147483647 w 664"/>
                  <a:gd name="T81" fmla="*/ 2147483647 h 386"/>
                  <a:gd name="T82" fmla="*/ 2147483647 w 664"/>
                  <a:gd name="T83" fmla="*/ 2147483647 h 386"/>
                  <a:gd name="T84" fmla="*/ 2147483647 w 664"/>
                  <a:gd name="T85" fmla="*/ 2147483647 h 386"/>
                  <a:gd name="T86" fmla="*/ 2147483647 w 664"/>
                  <a:gd name="T87" fmla="*/ 2147483647 h 386"/>
                  <a:gd name="T88" fmla="*/ 2147483647 w 664"/>
                  <a:gd name="T89" fmla="*/ 2147483647 h 386"/>
                  <a:gd name="T90" fmla="*/ 2147483647 w 664"/>
                  <a:gd name="T91" fmla="*/ 2147483647 h 386"/>
                  <a:gd name="T92" fmla="*/ 2147483647 w 664"/>
                  <a:gd name="T93" fmla="*/ 2147483647 h 386"/>
                  <a:gd name="T94" fmla="*/ 2147483647 w 664"/>
                  <a:gd name="T95" fmla="*/ 2147483647 h 386"/>
                  <a:gd name="T96" fmla="*/ 2147483647 w 664"/>
                  <a:gd name="T97" fmla="*/ 2147483647 h 386"/>
                  <a:gd name="T98" fmla="*/ 2147483647 w 664"/>
                  <a:gd name="T99" fmla="*/ 2147483647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386"/>
                  <a:gd name="T152" fmla="*/ 664 w 664"/>
                  <a:gd name="T153" fmla="*/ 386 h 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386">
                    <a:moveTo>
                      <a:pt x="242" y="340"/>
                    </a:moveTo>
                    <a:cubicBezTo>
                      <a:pt x="225" y="350"/>
                      <a:pt x="204" y="356"/>
                      <a:pt x="183" y="356"/>
                    </a:cubicBezTo>
                    <a:cubicBezTo>
                      <a:pt x="183" y="356"/>
                      <a:pt x="183" y="356"/>
                      <a:pt x="183" y="356"/>
                    </a:cubicBezTo>
                    <a:cubicBezTo>
                      <a:pt x="132" y="356"/>
                      <a:pt x="89" y="324"/>
                      <a:pt x="76" y="280"/>
                    </a:cubicBezTo>
                    <a:cubicBezTo>
                      <a:pt x="76" y="280"/>
                      <a:pt x="76" y="280"/>
                      <a:pt x="76" y="280"/>
                    </a:cubicBezTo>
                    <a:cubicBezTo>
                      <a:pt x="74" y="280"/>
                      <a:pt x="73" y="280"/>
                      <a:pt x="71" y="280"/>
                    </a:cubicBezTo>
                    <a:cubicBezTo>
                      <a:pt x="71" y="280"/>
                      <a:pt x="71" y="280"/>
                      <a:pt x="71" y="280"/>
                    </a:cubicBezTo>
                    <a:cubicBezTo>
                      <a:pt x="32" y="280"/>
                      <a:pt x="0" y="246"/>
                      <a:pt x="0" y="205"/>
                    </a:cubicBezTo>
                    <a:cubicBezTo>
                      <a:pt x="0" y="205"/>
                      <a:pt x="0" y="205"/>
                      <a:pt x="0" y="205"/>
                    </a:cubicBezTo>
                    <a:cubicBezTo>
                      <a:pt x="0" y="164"/>
                      <a:pt x="32" y="131"/>
                      <a:pt x="71" y="131"/>
                    </a:cubicBezTo>
                    <a:cubicBezTo>
                      <a:pt x="71" y="131"/>
                      <a:pt x="71" y="131"/>
                      <a:pt x="71" y="131"/>
                    </a:cubicBezTo>
                    <a:cubicBezTo>
                      <a:pt x="73" y="131"/>
                      <a:pt x="75" y="131"/>
                      <a:pt x="76" y="131"/>
                    </a:cubicBezTo>
                    <a:cubicBezTo>
                      <a:pt x="76" y="131"/>
                      <a:pt x="76" y="131"/>
                      <a:pt x="76" y="131"/>
                    </a:cubicBezTo>
                    <a:cubicBezTo>
                      <a:pt x="92" y="91"/>
                      <a:pt x="133" y="62"/>
                      <a:pt x="181" y="62"/>
                    </a:cubicBezTo>
                    <a:cubicBezTo>
                      <a:pt x="181" y="62"/>
                      <a:pt x="181" y="62"/>
                      <a:pt x="181" y="62"/>
                    </a:cubicBezTo>
                    <a:cubicBezTo>
                      <a:pt x="196" y="62"/>
                      <a:pt x="210" y="65"/>
                      <a:pt x="223" y="70"/>
                    </a:cubicBezTo>
                    <a:cubicBezTo>
                      <a:pt x="223" y="70"/>
                      <a:pt x="223" y="70"/>
                      <a:pt x="223" y="70"/>
                    </a:cubicBezTo>
                    <a:cubicBezTo>
                      <a:pt x="237" y="29"/>
                      <a:pt x="276" y="0"/>
                      <a:pt x="321" y="0"/>
                    </a:cubicBezTo>
                    <a:cubicBezTo>
                      <a:pt x="321" y="0"/>
                      <a:pt x="321" y="0"/>
                      <a:pt x="321" y="0"/>
                    </a:cubicBezTo>
                    <a:cubicBezTo>
                      <a:pt x="368" y="0"/>
                      <a:pt x="408" y="32"/>
                      <a:pt x="421" y="75"/>
                    </a:cubicBezTo>
                    <a:cubicBezTo>
                      <a:pt x="421" y="75"/>
                      <a:pt x="421" y="75"/>
                      <a:pt x="421" y="75"/>
                    </a:cubicBezTo>
                    <a:cubicBezTo>
                      <a:pt x="436" y="67"/>
                      <a:pt x="454" y="62"/>
                      <a:pt x="474" y="62"/>
                    </a:cubicBezTo>
                    <a:cubicBezTo>
                      <a:pt x="474" y="62"/>
                      <a:pt x="474" y="62"/>
                      <a:pt x="474" y="62"/>
                    </a:cubicBezTo>
                    <a:cubicBezTo>
                      <a:pt x="522" y="62"/>
                      <a:pt x="564" y="91"/>
                      <a:pt x="579" y="132"/>
                    </a:cubicBezTo>
                    <a:cubicBezTo>
                      <a:pt x="579" y="132"/>
                      <a:pt x="579" y="132"/>
                      <a:pt x="579" y="132"/>
                    </a:cubicBezTo>
                    <a:cubicBezTo>
                      <a:pt x="583" y="131"/>
                      <a:pt x="588" y="131"/>
                      <a:pt x="593" y="131"/>
                    </a:cubicBezTo>
                    <a:cubicBezTo>
                      <a:pt x="593" y="131"/>
                      <a:pt x="593" y="131"/>
                      <a:pt x="593" y="131"/>
                    </a:cubicBezTo>
                    <a:cubicBezTo>
                      <a:pt x="593" y="135"/>
                      <a:pt x="593" y="135"/>
                      <a:pt x="593" y="135"/>
                    </a:cubicBezTo>
                    <a:cubicBezTo>
                      <a:pt x="593" y="139"/>
                      <a:pt x="593" y="139"/>
                      <a:pt x="593" y="139"/>
                    </a:cubicBezTo>
                    <a:cubicBezTo>
                      <a:pt x="588" y="139"/>
                      <a:pt x="582" y="139"/>
                      <a:pt x="577" y="141"/>
                    </a:cubicBezTo>
                    <a:cubicBezTo>
                      <a:pt x="577" y="141"/>
                      <a:pt x="577" y="141"/>
                      <a:pt x="577" y="141"/>
                    </a:cubicBezTo>
                    <a:cubicBezTo>
                      <a:pt x="574" y="142"/>
                      <a:pt x="574" y="142"/>
                      <a:pt x="574" y="142"/>
                    </a:cubicBezTo>
                    <a:cubicBezTo>
                      <a:pt x="573" y="138"/>
                      <a:pt x="573" y="138"/>
                      <a:pt x="573" y="138"/>
                    </a:cubicBezTo>
                    <a:cubicBezTo>
                      <a:pt x="560" y="99"/>
                      <a:pt x="520" y="70"/>
                      <a:pt x="474" y="70"/>
                    </a:cubicBezTo>
                    <a:cubicBezTo>
                      <a:pt x="474" y="70"/>
                      <a:pt x="474" y="70"/>
                      <a:pt x="474" y="70"/>
                    </a:cubicBezTo>
                    <a:cubicBezTo>
                      <a:pt x="454" y="70"/>
                      <a:pt x="436" y="75"/>
                      <a:pt x="420" y="84"/>
                    </a:cubicBezTo>
                    <a:cubicBezTo>
                      <a:pt x="420" y="84"/>
                      <a:pt x="420" y="84"/>
                      <a:pt x="420" y="84"/>
                    </a:cubicBezTo>
                    <a:cubicBezTo>
                      <a:pt x="416" y="87"/>
                      <a:pt x="416" y="87"/>
                      <a:pt x="416" y="87"/>
                    </a:cubicBezTo>
                    <a:cubicBezTo>
                      <a:pt x="414" y="82"/>
                      <a:pt x="414" y="82"/>
                      <a:pt x="414" y="82"/>
                    </a:cubicBezTo>
                    <a:cubicBezTo>
                      <a:pt x="404" y="39"/>
                      <a:pt x="366" y="8"/>
                      <a:pt x="321" y="8"/>
                    </a:cubicBezTo>
                    <a:cubicBezTo>
                      <a:pt x="321" y="8"/>
                      <a:pt x="321" y="8"/>
                      <a:pt x="321" y="8"/>
                    </a:cubicBezTo>
                    <a:cubicBezTo>
                      <a:pt x="278" y="8"/>
                      <a:pt x="241" y="37"/>
                      <a:pt x="229" y="76"/>
                    </a:cubicBezTo>
                    <a:cubicBezTo>
                      <a:pt x="229" y="76"/>
                      <a:pt x="229" y="76"/>
                      <a:pt x="229" y="76"/>
                    </a:cubicBezTo>
                    <a:cubicBezTo>
                      <a:pt x="228" y="80"/>
                      <a:pt x="228" y="80"/>
                      <a:pt x="228" y="80"/>
                    </a:cubicBezTo>
                    <a:cubicBezTo>
                      <a:pt x="224" y="79"/>
                      <a:pt x="224" y="79"/>
                      <a:pt x="224" y="79"/>
                    </a:cubicBezTo>
                    <a:cubicBezTo>
                      <a:pt x="211" y="73"/>
                      <a:pt x="196" y="70"/>
                      <a:pt x="181" y="70"/>
                    </a:cubicBezTo>
                    <a:cubicBezTo>
                      <a:pt x="181" y="70"/>
                      <a:pt x="181" y="70"/>
                      <a:pt x="181" y="70"/>
                    </a:cubicBezTo>
                    <a:cubicBezTo>
                      <a:pt x="135" y="70"/>
                      <a:pt x="96" y="98"/>
                      <a:pt x="83" y="136"/>
                    </a:cubicBezTo>
                    <a:cubicBezTo>
                      <a:pt x="83" y="136"/>
                      <a:pt x="83" y="136"/>
                      <a:pt x="83" y="136"/>
                    </a:cubicBezTo>
                    <a:cubicBezTo>
                      <a:pt x="82" y="139"/>
                      <a:pt x="82" y="139"/>
                      <a:pt x="82" y="139"/>
                    </a:cubicBezTo>
                    <a:cubicBezTo>
                      <a:pt x="79" y="139"/>
                      <a:pt x="79" y="139"/>
                      <a:pt x="79" y="139"/>
                    </a:cubicBezTo>
                    <a:cubicBezTo>
                      <a:pt x="76" y="139"/>
                      <a:pt x="74" y="139"/>
                      <a:pt x="71" y="139"/>
                    </a:cubicBezTo>
                    <a:cubicBezTo>
                      <a:pt x="71" y="139"/>
                      <a:pt x="71" y="139"/>
                      <a:pt x="71" y="139"/>
                    </a:cubicBezTo>
                    <a:cubicBezTo>
                      <a:pt x="36" y="139"/>
                      <a:pt x="8" y="168"/>
                      <a:pt x="8" y="205"/>
                    </a:cubicBezTo>
                    <a:cubicBezTo>
                      <a:pt x="8" y="205"/>
                      <a:pt x="8" y="205"/>
                      <a:pt x="8" y="205"/>
                    </a:cubicBezTo>
                    <a:cubicBezTo>
                      <a:pt x="8" y="242"/>
                      <a:pt x="36" y="272"/>
                      <a:pt x="71" y="272"/>
                    </a:cubicBezTo>
                    <a:cubicBezTo>
                      <a:pt x="71" y="272"/>
                      <a:pt x="71" y="272"/>
                      <a:pt x="71" y="272"/>
                    </a:cubicBezTo>
                    <a:cubicBezTo>
                      <a:pt x="74" y="272"/>
                      <a:pt x="76" y="272"/>
                      <a:pt x="78" y="272"/>
                    </a:cubicBezTo>
                    <a:cubicBezTo>
                      <a:pt x="78" y="272"/>
                      <a:pt x="78" y="272"/>
                      <a:pt x="78" y="272"/>
                    </a:cubicBezTo>
                    <a:cubicBezTo>
                      <a:pt x="82" y="271"/>
                      <a:pt x="82" y="271"/>
                      <a:pt x="82" y="271"/>
                    </a:cubicBezTo>
                    <a:cubicBezTo>
                      <a:pt x="82" y="275"/>
                      <a:pt x="82" y="275"/>
                      <a:pt x="82" y="275"/>
                    </a:cubicBezTo>
                    <a:cubicBezTo>
                      <a:pt x="94" y="316"/>
                      <a:pt x="134" y="348"/>
                      <a:pt x="183" y="348"/>
                    </a:cubicBezTo>
                    <a:cubicBezTo>
                      <a:pt x="183" y="348"/>
                      <a:pt x="183" y="348"/>
                      <a:pt x="183" y="348"/>
                    </a:cubicBezTo>
                    <a:cubicBezTo>
                      <a:pt x="204" y="348"/>
                      <a:pt x="224" y="342"/>
                      <a:pt x="241" y="331"/>
                    </a:cubicBezTo>
                    <a:cubicBezTo>
                      <a:pt x="241" y="331"/>
                      <a:pt x="241" y="331"/>
                      <a:pt x="241" y="331"/>
                    </a:cubicBezTo>
                    <a:cubicBezTo>
                      <a:pt x="244" y="329"/>
                      <a:pt x="244" y="329"/>
                      <a:pt x="244" y="329"/>
                    </a:cubicBezTo>
                    <a:cubicBezTo>
                      <a:pt x="246" y="332"/>
                      <a:pt x="246" y="332"/>
                      <a:pt x="246" y="332"/>
                    </a:cubicBezTo>
                    <a:cubicBezTo>
                      <a:pt x="266" y="359"/>
                      <a:pt x="301" y="378"/>
                      <a:pt x="342" y="378"/>
                    </a:cubicBezTo>
                    <a:cubicBezTo>
                      <a:pt x="342" y="378"/>
                      <a:pt x="342" y="378"/>
                      <a:pt x="342" y="378"/>
                    </a:cubicBezTo>
                    <a:cubicBezTo>
                      <a:pt x="377" y="378"/>
                      <a:pt x="409" y="363"/>
                      <a:pt x="430" y="341"/>
                    </a:cubicBezTo>
                    <a:cubicBezTo>
                      <a:pt x="430" y="341"/>
                      <a:pt x="430" y="341"/>
                      <a:pt x="430" y="341"/>
                    </a:cubicBezTo>
                    <a:cubicBezTo>
                      <a:pt x="432" y="339"/>
                      <a:pt x="432" y="339"/>
                      <a:pt x="432" y="339"/>
                    </a:cubicBezTo>
                    <a:cubicBezTo>
                      <a:pt x="434" y="340"/>
                      <a:pt x="434" y="340"/>
                      <a:pt x="434" y="340"/>
                    </a:cubicBezTo>
                    <a:cubicBezTo>
                      <a:pt x="446" y="345"/>
                      <a:pt x="460" y="348"/>
                      <a:pt x="474" y="348"/>
                    </a:cubicBezTo>
                    <a:cubicBezTo>
                      <a:pt x="474" y="348"/>
                      <a:pt x="474" y="348"/>
                      <a:pt x="474" y="348"/>
                    </a:cubicBezTo>
                    <a:cubicBezTo>
                      <a:pt x="523" y="348"/>
                      <a:pt x="564" y="316"/>
                      <a:pt x="574" y="273"/>
                    </a:cubicBezTo>
                    <a:cubicBezTo>
                      <a:pt x="574" y="273"/>
                      <a:pt x="574" y="273"/>
                      <a:pt x="574" y="273"/>
                    </a:cubicBezTo>
                    <a:cubicBezTo>
                      <a:pt x="575" y="269"/>
                      <a:pt x="575" y="269"/>
                      <a:pt x="575" y="269"/>
                    </a:cubicBezTo>
                    <a:cubicBezTo>
                      <a:pt x="579" y="270"/>
                      <a:pt x="579" y="270"/>
                      <a:pt x="579" y="270"/>
                    </a:cubicBezTo>
                    <a:cubicBezTo>
                      <a:pt x="584" y="271"/>
                      <a:pt x="588" y="272"/>
                      <a:pt x="593" y="272"/>
                    </a:cubicBezTo>
                    <a:cubicBezTo>
                      <a:pt x="593" y="272"/>
                      <a:pt x="593" y="272"/>
                      <a:pt x="593" y="272"/>
                    </a:cubicBezTo>
                    <a:cubicBezTo>
                      <a:pt x="628" y="272"/>
                      <a:pt x="656" y="242"/>
                      <a:pt x="656" y="205"/>
                    </a:cubicBezTo>
                    <a:cubicBezTo>
                      <a:pt x="656" y="205"/>
                      <a:pt x="656" y="205"/>
                      <a:pt x="656" y="205"/>
                    </a:cubicBezTo>
                    <a:cubicBezTo>
                      <a:pt x="656" y="168"/>
                      <a:pt x="628" y="139"/>
                      <a:pt x="593" y="139"/>
                    </a:cubicBezTo>
                    <a:cubicBezTo>
                      <a:pt x="593" y="139"/>
                      <a:pt x="593" y="139"/>
                      <a:pt x="593" y="139"/>
                    </a:cubicBezTo>
                    <a:cubicBezTo>
                      <a:pt x="593" y="135"/>
                      <a:pt x="593" y="135"/>
                      <a:pt x="593" y="135"/>
                    </a:cubicBezTo>
                    <a:cubicBezTo>
                      <a:pt x="593" y="131"/>
                      <a:pt x="593" y="131"/>
                      <a:pt x="593" y="131"/>
                    </a:cubicBezTo>
                    <a:cubicBezTo>
                      <a:pt x="633" y="131"/>
                      <a:pt x="664" y="164"/>
                      <a:pt x="664" y="205"/>
                    </a:cubicBezTo>
                    <a:cubicBezTo>
                      <a:pt x="664" y="205"/>
                      <a:pt x="664" y="205"/>
                      <a:pt x="664" y="205"/>
                    </a:cubicBezTo>
                    <a:cubicBezTo>
                      <a:pt x="664" y="246"/>
                      <a:pt x="633" y="280"/>
                      <a:pt x="593" y="280"/>
                    </a:cubicBezTo>
                    <a:cubicBezTo>
                      <a:pt x="593" y="280"/>
                      <a:pt x="593" y="280"/>
                      <a:pt x="593" y="280"/>
                    </a:cubicBezTo>
                    <a:cubicBezTo>
                      <a:pt x="589" y="280"/>
                      <a:pt x="585" y="280"/>
                      <a:pt x="581" y="279"/>
                    </a:cubicBezTo>
                    <a:cubicBezTo>
                      <a:pt x="581" y="279"/>
                      <a:pt x="581" y="279"/>
                      <a:pt x="581" y="279"/>
                    </a:cubicBezTo>
                    <a:cubicBezTo>
                      <a:pt x="568" y="323"/>
                      <a:pt x="525" y="356"/>
                      <a:pt x="474" y="356"/>
                    </a:cubicBezTo>
                    <a:cubicBezTo>
                      <a:pt x="474" y="356"/>
                      <a:pt x="474" y="356"/>
                      <a:pt x="474" y="356"/>
                    </a:cubicBezTo>
                    <a:cubicBezTo>
                      <a:pt x="460" y="356"/>
                      <a:pt x="446" y="353"/>
                      <a:pt x="434" y="349"/>
                    </a:cubicBezTo>
                    <a:cubicBezTo>
                      <a:pt x="434" y="349"/>
                      <a:pt x="434" y="349"/>
                      <a:pt x="434" y="349"/>
                    </a:cubicBezTo>
                    <a:cubicBezTo>
                      <a:pt x="412" y="371"/>
                      <a:pt x="379" y="386"/>
                      <a:pt x="342" y="386"/>
                    </a:cubicBezTo>
                    <a:cubicBezTo>
                      <a:pt x="342" y="386"/>
                      <a:pt x="342" y="386"/>
                      <a:pt x="342" y="386"/>
                    </a:cubicBezTo>
                    <a:cubicBezTo>
                      <a:pt x="300" y="386"/>
                      <a:pt x="264" y="368"/>
                      <a:pt x="242" y="340"/>
                    </a:cubicBezTo>
                    <a:close/>
                  </a:path>
                </a:pathLst>
              </a:custGeom>
              <a:solidFill>
                <a:srgbClr val="FFFFFF">
                  <a:alpha val="50195"/>
                </a:srgbClr>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 name="Freeform 156"/>
              <p:cNvSpPr>
                <a:spLocks/>
              </p:cNvSpPr>
              <p:nvPr/>
            </p:nvSpPr>
            <p:spPr bwMode="auto">
              <a:xfrm>
                <a:off x="4046" y="518"/>
                <a:ext cx="390" cy="156"/>
              </a:xfrm>
              <a:custGeom>
                <a:avLst/>
                <a:gdLst>
                  <a:gd name="T0" fmla="*/ 0 w 166"/>
                  <a:gd name="T1" fmla="*/ 762905695 h 66"/>
                  <a:gd name="T2" fmla="*/ 1011673916 w 166"/>
                  <a:gd name="T3" fmla="*/ 185847686 h 66"/>
                  <a:gd name="T4" fmla="*/ 2044921985 w 166"/>
                  <a:gd name="T5" fmla="*/ 827460369 h 66"/>
                  <a:gd name="T6" fmla="*/ 1011673916 w 166"/>
                  <a:gd name="T7" fmla="*/ 0 h 66"/>
                  <a:gd name="T8" fmla="*/ 0 w 166"/>
                  <a:gd name="T9" fmla="*/ 762905695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52" name="Freeform 157"/>
              <p:cNvSpPr>
                <a:spLocks/>
              </p:cNvSpPr>
              <p:nvPr/>
            </p:nvSpPr>
            <p:spPr bwMode="auto">
              <a:xfrm>
                <a:off x="3729" y="661"/>
                <a:ext cx="342"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sp>
            <p:nvSpPr>
              <p:cNvPr id="53" name="Freeform 158"/>
              <p:cNvSpPr>
                <a:spLocks/>
              </p:cNvSpPr>
              <p:nvPr/>
            </p:nvSpPr>
            <p:spPr bwMode="auto">
              <a:xfrm>
                <a:off x="4447" y="661"/>
                <a:ext cx="340" cy="136"/>
              </a:xfrm>
              <a:custGeom>
                <a:avLst/>
                <a:gdLst>
                  <a:gd name="T0" fmla="*/ 0 w 145"/>
                  <a:gd name="T1" fmla="*/ 654373799 h 58"/>
                  <a:gd name="T2" fmla="*/ 914166238 w 145"/>
                  <a:gd name="T3" fmla="*/ 172995697 h 58"/>
                  <a:gd name="T4" fmla="*/ 1843516044 w 145"/>
                  <a:gd name="T5" fmla="*/ 718305888 h 58"/>
                  <a:gd name="T6" fmla="*/ 914166238 w 145"/>
                  <a:gd name="T7" fmla="*/ 0 h 58"/>
                  <a:gd name="T8" fmla="*/ 0 w 145"/>
                  <a:gd name="T9" fmla="*/ 654373799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50000"/>
                    </a:srgbClr>
                  </a:gs>
                  <a:gs pos="100000">
                    <a:srgbClr val="767676">
                      <a:alpha val="0"/>
                    </a:srgbClr>
                  </a:gs>
                </a:gsLst>
                <a:lin ang="5400000" scaled="1"/>
              </a:gradFill>
              <a:ln w="38100">
                <a:noFill/>
                <a:round/>
                <a:headEnd/>
                <a:tailEnd/>
              </a:ln>
            </p:spPr>
            <p:txBody>
              <a:bodyPr wrap="none" lIns="82124" tIns="41061" rIns="82124" bIns="41061" anchor="ctr"/>
              <a:lstStyle/>
              <a:p>
                <a:pPr fontAlgn="auto">
                  <a:spcBef>
                    <a:spcPts val="0"/>
                  </a:spcBef>
                  <a:spcAft>
                    <a:spcPts val="0"/>
                  </a:spcAft>
                  <a:defRPr/>
                </a:pPr>
                <a:endParaRPr lang="en-US" sz="900" kern="0" dirty="0">
                  <a:solidFill>
                    <a:srgbClr val="FFFFFF"/>
                  </a:solidFill>
                  <a:ea typeface="ＭＳ Ｐゴシック" charset="-128"/>
                  <a:cs typeface="ＭＳ Ｐゴシック" charset="-128"/>
                </a:endParaRPr>
              </a:p>
            </p:txBody>
          </p:sp>
        </p:grpSp>
        <p:sp>
          <p:nvSpPr>
            <p:cNvPr id="48" name="TextBox 25"/>
            <p:cNvSpPr txBox="1">
              <a:spLocks noChangeArrowheads="1"/>
            </p:cNvSpPr>
            <p:nvPr/>
          </p:nvSpPr>
          <p:spPr bwMode="auto">
            <a:xfrm>
              <a:off x="-951" y="2259"/>
              <a:ext cx="954" cy="152"/>
            </a:xfrm>
            <a:prstGeom prst="rect">
              <a:avLst/>
            </a:prstGeom>
            <a:noFill/>
            <a:ln w="9525">
              <a:noFill/>
              <a:miter lim="800000"/>
              <a:headEnd/>
              <a:tailEnd/>
            </a:ln>
          </p:spPr>
          <p:txBody>
            <a:bodyPr anchor="ctr">
              <a:spAutoFit/>
            </a:bodyPr>
            <a:lstStyle/>
            <a:p>
              <a:pPr algn="ctr" eaLnBrk="0" fontAlgn="auto" hangingPunct="0">
                <a:lnSpc>
                  <a:spcPct val="85000"/>
                </a:lnSpc>
                <a:spcBef>
                  <a:spcPts val="0"/>
                </a:spcBef>
                <a:spcAft>
                  <a:spcPts val="0"/>
                </a:spcAft>
                <a:defRPr/>
              </a:pPr>
              <a:r>
                <a:rPr lang="en-US" sz="1000" kern="0" dirty="0">
                  <a:ea typeface="ＭＳ Ｐゴシック" charset="-128"/>
                </a:rPr>
                <a:t>Agency VRF</a:t>
              </a:r>
            </a:p>
          </p:txBody>
        </p:sp>
      </p:grpSp>
      <p:grpSp>
        <p:nvGrpSpPr>
          <p:cNvPr id="8208" name="Group 53"/>
          <p:cNvGrpSpPr>
            <a:grpSpLocks/>
          </p:cNvGrpSpPr>
          <p:nvPr/>
        </p:nvGrpSpPr>
        <p:grpSpPr bwMode="auto">
          <a:xfrm>
            <a:off x="2386013" y="2551113"/>
            <a:ext cx="4445000" cy="2095500"/>
            <a:chOff x="2286000" y="2091267"/>
            <a:chExt cx="4445000" cy="2095165"/>
          </a:xfrm>
        </p:grpSpPr>
        <p:sp>
          <p:nvSpPr>
            <p:cNvPr id="55" name="Freeform 54"/>
            <p:cNvSpPr>
              <a:spLocks/>
            </p:cNvSpPr>
            <p:nvPr/>
          </p:nvSpPr>
          <p:spPr bwMode="auto">
            <a:xfrm>
              <a:off x="2328862" y="3615023"/>
              <a:ext cx="2581275" cy="255546"/>
            </a:xfrm>
            <a:custGeom>
              <a:avLst/>
              <a:gdLst>
                <a:gd name="T0" fmla="*/ 2582334 w 2582334"/>
                <a:gd name="T1" fmla="*/ 0 h 254561"/>
                <a:gd name="T2" fmla="*/ 1109134 w 2582334"/>
                <a:gd name="T3" fmla="*/ 254000 h 254561"/>
                <a:gd name="T4" fmla="*/ 0 w 2582334"/>
                <a:gd name="T5" fmla="*/ 67733 h 254561"/>
                <a:gd name="T6" fmla="*/ 0 60000 65536"/>
                <a:gd name="T7" fmla="*/ 0 60000 65536"/>
                <a:gd name="T8" fmla="*/ 0 60000 65536"/>
              </a:gdLst>
              <a:ahLst/>
              <a:cxnLst>
                <a:cxn ang="T6">
                  <a:pos x="T0" y="T1"/>
                </a:cxn>
                <a:cxn ang="T7">
                  <a:pos x="T2" y="T3"/>
                </a:cxn>
                <a:cxn ang="T8">
                  <a:pos x="T4" y="T5"/>
                </a:cxn>
              </a:cxnLst>
              <a:rect l="0" t="0" r="r" b="b"/>
              <a:pathLst>
                <a:path w="2582334" h="254561">
                  <a:moveTo>
                    <a:pt x="2582334" y="0"/>
                  </a:moveTo>
                  <a:cubicBezTo>
                    <a:pt x="2060928" y="121355"/>
                    <a:pt x="1539523" y="242711"/>
                    <a:pt x="1109134" y="254000"/>
                  </a:cubicBezTo>
                  <a:cubicBezTo>
                    <a:pt x="678745" y="265289"/>
                    <a:pt x="198966" y="103011"/>
                    <a:pt x="0" y="67733"/>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56" name="Freeform 55"/>
            <p:cNvSpPr>
              <a:spLocks/>
            </p:cNvSpPr>
            <p:nvPr/>
          </p:nvSpPr>
          <p:spPr bwMode="auto">
            <a:xfrm>
              <a:off x="2344737" y="2099203"/>
              <a:ext cx="2709863" cy="1482488"/>
            </a:xfrm>
            <a:custGeom>
              <a:avLst/>
              <a:gdLst>
                <a:gd name="T0" fmla="*/ 2709333 w 2709333"/>
                <a:gd name="T1" fmla="*/ 0 h 1481667"/>
                <a:gd name="T2" fmla="*/ 2218266 w 2709333"/>
                <a:gd name="T3" fmla="*/ 905934 h 1481667"/>
                <a:gd name="T4" fmla="*/ 0 w 2709333"/>
                <a:gd name="T5" fmla="*/ 1481667 h 1481667"/>
                <a:gd name="T6" fmla="*/ 0 60000 65536"/>
                <a:gd name="T7" fmla="*/ 0 60000 65536"/>
                <a:gd name="T8" fmla="*/ 0 60000 65536"/>
              </a:gdLst>
              <a:ahLst/>
              <a:cxnLst>
                <a:cxn ang="T6">
                  <a:pos x="T0" y="T1"/>
                </a:cxn>
                <a:cxn ang="T7">
                  <a:pos x="T2" y="T3"/>
                </a:cxn>
                <a:cxn ang="T8">
                  <a:pos x="T4" y="T5"/>
                </a:cxn>
              </a:cxnLst>
              <a:rect l="0" t="0" r="r" b="b"/>
              <a:pathLst>
                <a:path w="2709333" h="1481667">
                  <a:moveTo>
                    <a:pt x="2709333" y="0"/>
                  </a:moveTo>
                  <a:cubicBezTo>
                    <a:pt x="2689577" y="329495"/>
                    <a:pt x="2669821" y="658990"/>
                    <a:pt x="2218266" y="905934"/>
                  </a:cubicBezTo>
                  <a:cubicBezTo>
                    <a:pt x="1766711" y="1152878"/>
                    <a:pt x="0" y="1481667"/>
                    <a:pt x="0" y="1481667"/>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57" name="Freeform 56"/>
            <p:cNvSpPr>
              <a:spLocks/>
            </p:cNvSpPr>
            <p:nvPr/>
          </p:nvSpPr>
          <p:spPr bwMode="auto">
            <a:xfrm>
              <a:off x="2362200" y="2091267"/>
              <a:ext cx="4368800" cy="1531692"/>
            </a:xfrm>
            <a:custGeom>
              <a:avLst/>
              <a:gdLst>
                <a:gd name="T0" fmla="*/ 4368800 w 4368800"/>
                <a:gd name="T1" fmla="*/ 0 h 1532466"/>
                <a:gd name="T2" fmla="*/ 2396067 w 4368800"/>
                <a:gd name="T3" fmla="*/ 1066800 h 1532466"/>
                <a:gd name="T4" fmla="*/ 0 w 4368800"/>
                <a:gd name="T5" fmla="*/ 1532466 h 1532466"/>
                <a:gd name="T6" fmla="*/ 0 60000 65536"/>
                <a:gd name="T7" fmla="*/ 0 60000 65536"/>
                <a:gd name="T8" fmla="*/ 0 60000 65536"/>
              </a:gdLst>
              <a:ahLst/>
              <a:cxnLst>
                <a:cxn ang="T6">
                  <a:pos x="T0" y="T1"/>
                </a:cxn>
                <a:cxn ang="T7">
                  <a:pos x="T2" y="T3"/>
                </a:cxn>
                <a:cxn ang="T8">
                  <a:pos x="T4" y="T5"/>
                </a:cxn>
              </a:cxnLst>
              <a:rect l="0" t="0" r="r" b="b"/>
              <a:pathLst>
                <a:path w="4368800" h="1532466">
                  <a:moveTo>
                    <a:pt x="4368800" y="0"/>
                  </a:moveTo>
                  <a:cubicBezTo>
                    <a:pt x="3746500" y="405694"/>
                    <a:pt x="3124200" y="811389"/>
                    <a:pt x="2396067" y="1066800"/>
                  </a:cubicBezTo>
                  <a:cubicBezTo>
                    <a:pt x="1667934" y="1322211"/>
                    <a:pt x="0" y="1532466"/>
                    <a:pt x="0" y="1532466"/>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58" name="Freeform 57"/>
            <p:cNvSpPr>
              <a:spLocks/>
            </p:cNvSpPr>
            <p:nvPr/>
          </p:nvSpPr>
          <p:spPr bwMode="auto">
            <a:xfrm>
              <a:off x="2286000" y="3495979"/>
              <a:ext cx="4343400" cy="690453"/>
            </a:xfrm>
            <a:custGeom>
              <a:avLst/>
              <a:gdLst>
                <a:gd name="T0" fmla="*/ 4343400 w 4343400"/>
                <a:gd name="T1" fmla="*/ 0 h 689699"/>
                <a:gd name="T2" fmla="*/ 1684867 w 4343400"/>
                <a:gd name="T3" fmla="*/ 685800 h 689699"/>
                <a:gd name="T4" fmla="*/ 0 w 4343400"/>
                <a:gd name="T5" fmla="*/ 228600 h 689699"/>
                <a:gd name="T6" fmla="*/ 0 60000 65536"/>
                <a:gd name="T7" fmla="*/ 0 60000 65536"/>
                <a:gd name="T8" fmla="*/ 0 60000 65536"/>
              </a:gdLst>
              <a:ahLst/>
              <a:cxnLst>
                <a:cxn ang="T6">
                  <a:pos x="T0" y="T1"/>
                </a:cxn>
                <a:cxn ang="T7">
                  <a:pos x="T2" y="T3"/>
                </a:cxn>
                <a:cxn ang="T8">
                  <a:pos x="T4" y="T5"/>
                </a:cxn>
              </a:cxnLst>
              <a:rect l="0" t="0" r="r" b="b"/>
              <a:pathLst>
                <a:path w="4343400" h="689699">
                  <a:moveTo>
                    <a:pt x="4343400" y="0"/>
                  </a:moveTo>
                  <a:cubicBezTo>
                    <a:pt x="3376083" y="323850"/>
                    <a:pt x="2408767" y="647700"/>
                    <a:pt x="1684867" y="685800"/>
                  </a:cubicBezTo>
                  <a:cubicBezTo>
                    <a:pt x="960967" y="723900"/>
                    <a:pt x="480483" y="476250"/>
                    <a:pt x="0" y="228600"/>
                  </a:cubicBezTo>
                </a:path>
              </a:pathLst>
            </a:custGeom>
            <a:noFill/>
            <a:ln w="25400" cap="flat" cmpd="sng">
              <a:solidFill>
                <a:srgbClr val="71DA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grpSp>
      <p:cxnSp>
        <p:nvCxnSpPr>
          <p:cNvPr id="63" name="Straight Arrow Connector 62"/>
          <p:cNvCxnSpPr>
            <a:cxnSpLocks noChangeShapeType="1"/>
          </p:cNvCxnSpPr>
          <p:nvPr/>
        </p:nvCxnSpPr>
        <p:spPr bwMode="auto">
          <a:xfrm flipH="1" flipV="1">
            <a:off x="1389063" y="3381375"/>
            <a:ext cx="484187" cy="484188"/>
          </a:xfrm>
          <a:prstGeom prst="straightConnector1">
            <a:avLst/>
          </a:prstGeom>
          <a:noFill/>
          <a:ln w="25400">
            <a:solidFill>
              <a:srgbClr val="5147D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4" name="Straight Arrow Connector 63"/>
          <p:cNvCxnSpPr>
            <a:cxnSpLocks noChangeShapeType="1"/>
          </p:cNvCxnSpPr>
          <p:nvPr/>
        </p:nvCxnSpPr>
        <p:spPr bwMode="auto">
          <a:xfrm flipV="1">
            <a:off x="1962150" y="3070225"/>
            <a:ext cx="423863" cy="768350"/>
          </a:xfrm>
          <a:prstGeom prst="straightConnector1">
            <a:avLst/>
          </a:prstGeom>
          <a:noFill/>
          <a:ln w="25400">
            <a:solidFill>
              <a:srgbClr val="5147D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65" name="Group 64"/>
          <p:cNvGrpSpPr/>
          <p:nvPr/>
        </p:nvGrpSpPr>
        <p:grpSpPr>
          <a:xfrm>
            <a:off x="1515686" y="4464156"/>
            <a:ext cx="399781" cy="393166"/>
            <a:chOff x="3440922" y="3809331"/>
            <a:chExt cx="664912" cy="664912"/>
          </a:xfrm>
          <a:effectLst>
            <a:outerShdw blurRad="63500" sx="102000" sy="102000" algn="ctr" rotWithShape="0">
              <a:prstClr val="black">
                <a:alpha val="67000"/>
              </a:prstClr>
            </a:outerShdw>
          </a:effectLst>
        </p:grpSpPr>
        <p:pic>
          <p:nvPicPr>
            <p:cNvPr id="66" name="Picture 25" descr="\\MV-FS\Projects\Cisco\References\Brand Assets\Kubrick Icons\Device Icons\Device_generic_3048_default_256.png"/>
            <p:cNvPicPr>
              <a:picLocks noChangeAspect="1" noChangeArrowheads="1"/>
            </p:cNvPicPr>
            <p:nvPr/>
          </p:nvPicPr>
          <p:blipFill>
            <a:blip r:embed="rId4" cstate="print"/>
            <a:srcRect/>
            <a:stretch>
              <a:fillRect/>
            </a:stretch>
          </p:blipFill>
          <p:spPr bwMode="auto">
            <a:xfrm>
              <a:off x="3440922" y="3809331"/>
              <a:ext cx="664912" cy="664912"/>
            </a:xfrm>
            <a:prstGeom prst="rect">
              <a:avLst/>
            </a:prstGeom>
            <a:noFill/>
          </p:spPr>
        </p:pic>
        <p:grpSp>
          <p:nvGrpSpPr>
            <p:cNvPr id="67" name="Group 603"/>
            <p:cNvGrpSpPr>
              <a:grpSpLocks/>
            </p:cNvGrpSpPr>
            <p:nvPr/>
          </p:nvGrpSpPr>
          <p:grpSpPr bwMode="auto">
            <a:xfrm>
              <a:off x="3632686" y="3991794"/>
              <a:ext cx="275057" cy="394214"/>
              <a:chOff x="6556" y="492"/>
              <a:chExt cx="2551" cy="3655"/>
            </a:xfrm>
            <a:solidFill>
              <a:srgbClr val="FFFFFF"/>
            </a:solidFill>
            <a:effectLst>
              <a:outerShdw blurRad="63500" sx="102000" sy="102000" algn="ctr" rotWithShape="0">
                <a:prstClr val="black">
                  <a:alpha val="40000"/>
                </a:prstClr>
              </a:outerShdw>
            </a:effectLst>
          </p:grpSpPr>
          <p:sp>
            <p:nvSpPr>
              <p:cNvPr id="68"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69"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0"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1"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2"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3"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4"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5"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6"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7"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8"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79"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0"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1"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2"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3"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4"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5"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6"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7"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8"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89"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90"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sp>
            <p:nvSpPr>
              <p:cNvPr id="91"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solidFill>
                <a:srgbClr val="FFFFFF"/>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ndParaRPr>
              </a:p>
            </p:txBody>
          </p:sp>
        </p:grpSp>
      </p:grpSp>
      <p:sp>
        <p:nvSpPr>
          <p:cNvPr id="8212" name="TextBox 91"/>
          <p:cNvSpPr txBox="1">
            <a:spLocks noChangeArrowheads="1"/>
          </p:cNvSpPr>
          <p:nvPr/>
        </p:nvSpPr>
        <p:spPr bwMode="auto">
          <a:xfrm>
            <a:off x="1839913" y="463232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ISE</a:t>
            </a:r>
          </a:p>
        </p:txBody>
      </p:sp>
      <p:sp>
        <p:nvSpPr>
          <p:cNvPr id="8213" name="TextBox 92"/>
          <p:cNvSpPr txBox="1">
            <a:spLocks noChangeArrowheads="1"/>
          </p:cNvSpPr>
          <p:nvPr/>
        </p:nvSpPr>
        <p:spPr bwMode="auto">
          <a:xfrm>
            <a:off x="1084263" y="3937000"/>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CTS WLC</a:t>
            </a:r>
          </a:p>
        </p:txBody>
      </p:sp>
      <p:sp>
        <p:nvSpPr>
          <p:cNvPr id="8214" name="TextBox 93"/>
          <p:cNvSpPr txBox="1">
            <a:spLocks noChangeArrowheads="1"/>
          </p:cNvSpPr>
          <p:nvPr/>
        </p:nvSpPr>
        <p:spPr bwMode="auto">
          <a:xfrm>
            <a:off x="5011738" y="2566988"/>
            <a:ext cx="3540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8215" name="TextBox 94"/>
          <p:cNvSpPr txBox="1">
            <a:spLocks noChangeArrowheads="1"/>
          </p:cNvSpPr>
          <p:nvPr/>
        </p:nvSpPr>
        <p:spPr bwMode="auto">
          <a:xfrm>
            <a:off x="6757988" y="4046538"/>
            <a:ext cx="3540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8216" name="TextBox 95"/>
          <p:cNvSpPr txBox="1">
            <a:spLocks noChangeArrowheads="1"/>
          </p:cNvSpPr>
          <p:nvPr/>
        </p:nvSpPr>
        <p:spPr bwMode="auto">
          <a:xfrm>
            <a:off x="5027613" y="4141788"/>
            <a:ext cx="3540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8217" name="TextBox 96"/>
          <p:cNvSpPr txBox="1">
            <a:spLocks noChangeArrowheads="1"/>
          </p:cNvSpPr>
          <p:nvPr/>
        </p:nvSpPr>
        <p:spPr bwMode="auto">
          <a:xfrm>
            <a:off x="6757988" y="2601913"/>
            <a:ext cx="3540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A1DA"/>
                </a:solidFill>
                <a:latin typeface="Arial" charset="0"/>
                <a:ea typeface="MS PGothic" pitchFamily="34" charset="-128"/>
              </a:rPr>
              <a:t>AP</a:t>
            </a:r>
          </a:p>
        </p:txBody>
      </p:sp>
      <p:sp>
        <p:nvSpPr>
          <p:cNvPr id="8218" name="TextBox 97"/>
          <p:cNvSpPr txBox="1">
            <a:spLocks noChangeArrowheads="1"/>
          </p:cNvSpPr>
          <p:nvPr/>
        </p:nvSpPr>
        <p:spPr bwMode="auto">
          <a:xfrm>
            <a:off x="3198813" y="3929063"/>
            <a:ext cx="1219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0000"/>
                </a:solidFill>
                <a:latin typeface="Arial" charset="0"/>
                <a:ea typeface="MS PGothic" pitchFamily="34" charset="-128"/>
              </a:rPr>
              <a:t>CAPWAP Tunnels</a:t>
            </a:r>
          </a:p>
        </p:txBody>
      </p:sp>
      <p:sp>
        <p:nvSpPr>
          <p:cNvPr id="8219" name="Oval 99"/>
          <p:cNvSpPr>
            <a:spLocks noChangeArrowheads="1"/>
          </p:cNvSpPr>
          <p:nvPr/>
        </p:nvSpPr>
        <p:spPr bwMode="auto">
          <a:xfrm>
            <a:off x="4503738" y="1766888"/>
            <a:ext cx="3116262" cy="2892425"/>
          </a:xfrm>
          <a:prstGeom prst="ellipse">
            <a:avLst/>
          </a:prstGeom>
          <a:solidFill>
            <a:srgbClr val="00A1DA">
              <a:alpha val="27058"/>
            </a:srgbClr>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200">
              <a:solidFill>
                <a:srgbClr val="7F7F7F"/>
              </a:solidFill>
              <a:latin typeface="Arial" charset="0"/>
              <a:ea typeface="MS PGothic" pitchFamily="34" charset="-128"/>
            </a:endParaRPr>
          </a:p>
        </p:txBody>
      </p:sp>
      <p:grpSp>
        <p:nvGrpSpPr>
          <p:cNvPr id="101" name="Group 100"/>
          <p:cNvGrpSpPr>
            <a:grpSpLocks/>
          </p:cNvGrpSpPr>
          <p:nvPr/>
        </p:nvGrpSpPr>
        <p:grpSpPr bwMode="auto">
          <a:xfrm>
            <a:off x="6161088" y="4351338"/>
            <a:ext cx="1111250" cy="603250"/>
            <a:chOff x="6062134" y="3891088"/>
            <a:chExt cx="1110436" cy="603523"/>
          </a:xfrm>
        </p:grpSpPr>
        <p:pic>
          <p:nvPicPr>
            <p:cNvPr id="8232" name="Picture 31" descr="circle person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134" y="3891088"/>
              <a:ext cx="567266" cy="6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3" name="TextBox 102"/>
            <p:cNvSpPr txBox="1">
              <a:spLocks noChangeArrowheads="1"/>
            </p:cNvSpPr>
            <p:nvPr/>
          </p:nvSpPr>
          <p:spPr bwMode="auto">
            <a:xfrm>
              <a:off x="6577335" y="4099900"/>
              <a:ext cx="595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solidFill>
                    <a:srgbClr val="000000"/>
                  </a:solidFill>
                  <a:latin typeface="Arial" charset="0"/>
                  <a:ea typeface="MS PGothic" pitchFamily="34" charset="-128"/>
                </a:rPr>
                <a:t>Guest</a:t>
              </a:r>
            </a:p>
          </p:txBody>
        </p:sp>
      </p:grpSp>
      <p:grpSp>
        <p:nvGrpSpPr>
          <p:cNvPr id="104" name="Group 103"/>
          <p:cNvGrpSpPr>
            <a:grpSpLocks/>
          </p:cNvGrpSpPr>
          <p:nvPr/>
        </p:nvGrpSpPr>
        <p:grpSpPr bwMode="auto">
          <a:xfrm>
            <a:off x="2335213" y="3475038"/>
            <a:ext cx="4470400" cy="1485900"/>
            <a:chOff x="2235200" y="3015749"/>
            <a:chExt cx="4470400" cy="1485321"/>
          </a:xfrm>
        </p:grpSpPr>
        <p:sp>
          <p:nvSpPr>
            <p:cNvPr id="8229" name="TextBox 104"/>
            <p:cNvSpPr txBox="1">
              <a:spLocks noChangeArrowheads="1"/>
            </p:cNvSpPr>
            <p:nvPr/>
          </p:nvSpPr>
          <p:spPr bwMode="auto">
            <a:xfrm>
              <a:off x="4533265" y="4101257"/>
              <a:ext cx="2043389" cy="39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FF0000"/>
                  </a:solidFill>
                  <a:latin typeface="Arial" charset="0"/>
                  <a:ea typeface="MS PGothic" pitchFamily="34" charset="-128"/>
                </a:rPr>
                <a:t>Connects to </a:t>
              </a:r>
              <a:r>
                <a:rPr lang="ja-JP" altLang="en-US" sz="1000">
                  <a:solidFill>
                    <a:srgbClr val="FF0000"/>
                  </a:solidFill>
                  <a:latin typeface="Arial" charset="0"/>
                </a:rPr>
                <a:t>“</a:t>
              </a:r>
              <a:r>
                <a:rPr lang="en-US" altLang="ja-JP" sz="1000">
                  <a:solidFill>
                    <a:srgbClr val="FF0000"/>
                  </a:solidFill>
                  <a:latin typeface="Arial" charset="0"/>
                </a:rPr>
                <a:t>Guest</a:t>
              </a:r>
              <a:r>
                <a:rPr lang="ja-JP" altLang="en-US" sz="1000">
                  <a:solidFill>
                    <a:srgbClr val="FF0000"/>
                  </a:solidFill>
                  <a:latin typeface="Arial" charset="0"/>
                </a:rPr>
                <a:t>”</a:t>
              </a:r>
              <a:r>
                <a:rPr lang="en-US" altLang="ja-JP" sz="1000">
                  <a:solidFill>
                    <a:srgbClr val="FF0000"/>
                  </a:solidFill>
                  <a:latin typeface="Arial" charset="0"/>
                </a:rPr>
                <a:t> or “Sponsored Guest” SSID</a:t>
              </a:r>
              <a:endParaRPr lang="en-US" altLang="en-US" sz="1000">
                <a:solidFill>
                  <a:srgbClr val="FF0000"/>
                </a:solidFill>
                <a:latin typeface="Arial" charset="0"/>
                <a:ea typeface="MS PGothic" pitchFamily="34" charset="-128"/>
              </a:endParaRPr>
            </a:p>
          </p:txBody>
        </p:sp>
        <p:sp>
          <p:nvSpPr>
            <p:cNvPr id="106" name="Freeform 105"/>
            <p:cNvSpPr>
              <a:spLocks/>
            </p:cNvSpPr>
            <p:nvPr/>
          </p:nvSpPr>
          <p:spPr bwMode="auto">
            <a:xfrm>
              <a:off x="6354762" y="3395013"/>
              <a:ext cx="274638" cy="482412"/>
            </a:xfrm>
            <a:custGeom>
              <a:avLst/>
              <a:gdLst>
                <a:gd name="T0" fmla="*/ 3763 w 274696"/>
                <a:gd name="T1" fmla="*/ 482600 h 482600"/>
                <a:gd name="T2" fmla="*/ 37629 w 274696"/>
                <a:gd name="T3" fmla="*/ 186267 h 482600"/>
                <a:gd name="T4" fmla="*/ 274696 w 274696"/>
                <a:gd name="T5" fmla="*/ 0 h 482600"/>
                <a:gd name="T6" fmla="*/ 0 60000 65536"/>
                <a:gd name="T7" fmla="*/ 0 60000 65536"/>
                <a:gd name="T8" fmla="*/ 0 60000 65536"/>
              </a:gdLst>
              <a:ahLst/>
              <a:cxnLst>
                <a:cxn ang="T6">
                  <a:pos x="T0" y="T1"/>
                </a:cxn>
                <a:cxn ang="T7">
                  <a:pos x="T2" y="T3"/>
                </a:cxn>
                <a:cxn ang="T8">
                  <a:pos x="T4" y="T5"/>
                </a:cxn>
              </a:cxnLst>
              <a:rect l="0" t="0" r="r" b="b"/>
              <a:pathLst>
                <a:path w="274696" h="482600">
                  <a:moveTo>
                    <a:pt x="3763" y="482600"/>
                  </a:moveTo>
                  <a:cubicBezTo>
                    <a:pt x="-1882" y="374650"/>
                    <a:pt x="-7526" y="266700"/>
                    <a:pt x="37629" y="186267"/>
                  </a:cubicBezTo>
                  <a:cubicBezTo>
                    <a:pt x="82784" y="105834"/>
                    <a:pt x="274696" y="0"/>
                    <a:pt x="274696" y="0"/>
                  </a:cubicBezTo>
                </a:path>
              </a:pathLst>
            </a:custGeom>
            <a:noFill/>
            <a:ln w="762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07" name="Freeform 106"/>
            <p:cNvSpPr>
              <a:spLocks/>
            </p:cNvSpPr>
            <p:nvPr/>
          </p:nvSpPr>
          <p:spPr bwMode="auto">
            <a:xfrm>
              <a:off x="2235200" y="3015749"/>
              <a:ext cx="4470400" cy="480825"/>
            </a:xfrm>
            <a:custGeom>
              <a:avLst/>
              <a:gdLst>
                <a:gd name="T0" fmla="*/ 4470400 w 4470400"/>
                <a:gd name="T1" fmla="*/ 243918 h 480984"/>
                <a:gd name="T2" fmla="*/ 3429000 w 4470400"/>
                <a:gd name="T3" fmla="*/ 6851 h 480984"/>
                <a:gd name="T4" fmla="*/ 0 w 4470400"/>
                <a:gd name="T5" fmla="*/ 480984 h 480984"/>
                <a:gd name="T6" fmla="*/ 0 60000 65536"/>
                <a:gd name="T7" fmla="*/ 0 60000 65536"/>
                <a:gd name="T8" fmla="*/ 0 60000 65536"/>
              </a:gdLst>
              <a:ahLst/>
              <a:cxnLst>
                <a:cxn ang="T6">
                  <a:pos x="T0" y="T1"/>
                </a:cxn>
                <a:cxn ang="T7">
                  <a:pos x="T2" y="T3"/>
                </a:cxn>
                <a:cxn ang="T8">
                  <a:pos x="T4" y="T5"/>
                </a:cxn>
              </a:cxnLst>
              <a:rect l="0" t="0" r="r" b="b"/>
              <a:pathLst>
                <a:path w="4470400" h="480984">
                  <a:moveTo>
                    <a:pt x="4470400" y="243918"/>
                  </a:moveTo>
                  <a:cubicBezTo>
                    <a:pt x="4322233" y="105629"/>
                    <a:pt x="4174067" y="-32660"/>
                    <a:pt x="3429000" y="6851"/>
                  </a:cubicBezTo>
                  <a:cubicBezTo>
                    <a:pt x="2683933" y="46362"/>
                    <a:pt x="0" y="480984"/>
                    <a:pt x="0" y="480984"/>
                  </a:cubicBezTo>
                </a:path>
              </a:pathLst>
            </a:custGeom>
            <a:noFill/>
            <a:ln w="762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grpSp>
      <p:sp>
        <p:nvSpPr>
          <p:cNvPr id="108" name="Freeform 107"/>
          <p:cNvSpPr>
            <a:spLocks/>
          </p:cNvSpPr>
          <p:nvPr/>
        </p:nvSpPr>
        <p:spPr bwMode="auto">
          <a:xfrm>
            <a:off x="1919288" y="4117975"/>
            <a:ext cx="358775" cy="549275"/>
          </a:xfrm>
          <a:custGeom>
            <a:avLst/>
            <a:gdLst>
              <a:gd name="T0" fmla="*/ 356584 w 357785"/>
              <a:gd name="T1" fmla="*/ 0 h 550333"/>
              <a:gd name="T2" fmla="*/ 305643 w 357785"/>
              <a:gd name="T3" fmla="*/ 329565 h 550333"/>
              <a:gd name="T4" fmla="*/ 0 w 357785"/>
              <a:gd name="T5" fmla="*/ 549275 h 550333"/>
              <a:gd name="T6" fmla="*/ 0 60000 65536"/>
              <a:gd name="T7" fmla="*/ 0 60000 65536"/>
              <a:gd name="T8" fmla="*/ 0 60000 65536"/>
            </a:gdLst>
            <a:ahLst/>
            <a:cxnLst>
              <a:cxn ang="T6">
                <a:pos x="T0" y="T1"/>
              </a:cxn>
              <a:cxn ang="T7">
                <a:pos x="T2" y="T3"/>
              </a:cxn>
              <a:cxn ang="T8">
                <a:pos x="T4" y="T5"/>
              </a:cxn>
            </a:cxnLst>
            <a:rect l="0" t="0" r="r" b="b"/>
            <a:pathLst>
              <a:path w="357785" h="550333">
                <a:moveTo>
                  <a:pt x="355600" y="0"/>
                </a:moveTo>
                <a:cubicBezTo>
                  <a:pt x="359833" y="119239"/>
                  <a:pt x="364067" y="238478"/>
                  <a:pt x="304800" y="330200"/>
                </a:cubicBezTo>
                <a:cubicBezTo>
                  <a:pt x="245533" y="421922"/>
                  <a:pt x="0" y="550333"/>
                  <a:pt x="0" y="550333"/>
                </a:cubicBezTo>
              </a:path>
            </a:pathLst>
          </a:custGeom>
          <a:noFill/>
          <a:ln w="76200" cap="flat" cmpd="sng">
            <a:solidFill>
              <a:srgbClr val="FF0000"/>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09" name="TextBox 108"/>
          <p:cNvSpPr txBox="1">
            <a:spLocks noChangeArrowheads="1"/>
          </p:cNvSpPr>
          <p:nvPr/>
        </p:nvSpPr>
        <p:spPr bwMode="auto">
          <a:xfrm>
            <a:off x="2238375" y="4464050"/>
            <a:ext cx="1724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FF0000"/>
                </a:solidFill>
                <a:latin typeface="Arial" charset="0"/>
                <a:ea typeface="MS PGothic" pitchFamily="34" charset="-128"/>
              </a:rPr>
              <a:t>Sponsored Guest SSID: 802.1X Authentication  using ISE guest account</a:t>
            </a:r>
          </a:p>
        </p:txBody>
      </p:sp>
      <p:sp>
        <p:nvSpPr>
          <p:cNvPr id="110" name="Freeform 109"/>
          <p:cNvSpPr>
            <a:spLocks/>
          </p:cNvSpPr>
          <p:nvPr/>
        </p:nvSpPr>
        <p:spPr bwMode="auto">
          <a:xfrm>
            <a:off x="1817688" y="2322513"/>
            <a:ext cx="449262" cy="1574800"/>
          </a:xfrm>
          <a:custGeom>
            <a:avLst/>
            <a:gdLst>
              <a:gd name="T0" fmla="*/ 449262 w 450069"/>
              <a:gd name="T1" fmla="*/ 1574800 h 1574800"/>
              <a:gd name="T2" fmla="*/ 60493 w 450069"/>
              <a:gd name="T3" fmla="*/ 1049866 h 1574800"/>
              <a:gd name="T4" fmla="*/ 1333 w 450069"/>
              <a:gd name="T5" fmla="*/ 0 h 1574800"/>
              <a:gd name="T6" fmla="*/ 0 60000 65536"/>
              <a:gd name="T7" fmla="*/ 0 60000 65536"/>
              <a:gd name="T8" fmla="*/ 0 60000 65536"/>
            </a:gdLst>
            <a:ahLst/>
            <a:cxnLst>
              <a:cxn ang="T6">
                <a:pos x="T0" y="T1"/>
              </a:cxn>
              <a:cxn ang="T7">
                <a:pos x="T2" y="T3"/>
              </a:cxn>
              <a:cxn ang="T8">
                <a:pos x="T4" y="T5"/>
              </a:cxn>
            </a:cxnLst>
            <a:rect l="0" t="0" r="r" b="b"/>
            <a:pathLst>
              <a:path w="450069" h="1574800">
                <a:moveTo>
                  <a:pt x="450069" y="1574800"/>
                </a:moveTo>
                <a:cubicBezTo>
                  <a:pt x="292730" y="1443566"/>
                  <a:pt x="135391" y="1312333"/>
                  <a:pt x="60602" y="1049866"/>
                </a:cubicBezTo>
                <a:cubicBezTo>
                  <a:pt x="-14187" y="787399"/>
                  <a:pt x="1335" y="0"/>
                  <a:pt x="1335" y="0"/>
                </a:cubicBezTo>
              </a:path>
            </a:pathLst>
          </a:custGeom>
          <a:noFill/>
          <a:ln w="76200" cap="flat" cmpd="sng">
            <a:solidFill>
              <a:srgbClr val="FF00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a typeface="ＭＳ Ｐゴシック" pitchFamily="34" charset="-128"/>
            </a:endParaRPr>
          </a:p>
        </p:txBody>
      </p:sp>
      <p:sp>
        <p:nvSpPr>
          <p:cNvPr id="111" name="TextBox 110"/>
          <p:cNvSpPr txBox="1">
            <a:spLocks noChangeArrowheads="1"/>
          </p:cNvSpPr>
          <p:nvPr/>
        </p:nvSpPr>
        <p:spPr bwMode="auto">
          <a:xfrm>
            <a:off x="693738" y="2098675"/>
            <a:ext cx="148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FF0000"/>
                </a:solidFill>
                <a:latin typeface="Arial" charset="0"/>
                <a:ea typeface="MS PGothic" pitchFamily="34" charset="-128"/>
              </a:rPr>
              <a:t>Guest Users placed on</a:t>
            </a:r>
          </a:p>
          <a:p>
            <a:pPr eaLnBrk="1" hangingPunct="1">
              <a:spcBef>
                <a:spcPct val="0"/>
              </a:spcBef>
              <a:buFontTx/>
              <a:buNone/>
            </a:pPr>
            <a:r>
              <a:rPr lang="en-US" altLang="en-US" sz="1000">
                <a:solidFill>
                  <a:srgbClr val="FF0000"/>
                </a:solidFill>
                <a:latin typeface="Arial" charset="0"/>
                <a:ea typeface="MS PGothic" pitchFamily="34" charset="-128"/>
              </a:rPr>
              <a:t>Internet VLAN</a:t>
            </a:r>
          </a:p>
        </p:txBody>
      </p:sp>
      <p:sp>
        <p:nvSpPr>
          <p:cNvPr id="10274" name="Rectangle 1"/>
          <p:cNvSpPr>
            <a:spLocks noChangeArrowheads="1"/>
          </p:cNvSpPr>
          <p:nvPr/>
        </p:nvSpPr>
        <p:spPr bwMode="auto">
          <a:xfrm rot="10800000" flipV="1">
            <a:off x="2151063" y="3398838"/>
            <a:ext cx="1592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FF0000"/>
                </a:solidFill>
                <a:latin typeface="Arial" charset="0"/>
                <a:ea typeface="MS PGothic" pitchFamily="34" charset="-128"/>
              </a:rPr>
              <a:t>Guest SSID: Pre-shared key</a:t>
            </a:r>
          </a:p>
        </p:txBody>
      </p:sp>
      <p:pic>
        <p:nvPicPr>
          <p:cNvPr id="8227"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63" y="134938"/>
            <a:ext cx="120808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Oval 101"/>
          <p:cNvSpPr/>
          <p:nvPr/>
        </p:nvSpPr>
        <p:spPr>
          <a:xfrm>
            <a:off x="96838" y="1141413"/>
            <a:ext cx="1427162" cy="34131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dissolve">
                                      <p:cBhvr>
                                        <p:cTn id="13" dur="500"/>
                                        <p:tgtEl>
                                          <p:spTgt spid="1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7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10274"/>
                                        </p:tgtEl>
                                      </p:cBhvr>
                                    </p:animEffect>
                                    <p:set>
                                      <p:cBhvr>
                                        <p:cTn id="22" dur="1" fill="hold">
                                          <p:stCondLst>
                                            <p:cond delay="499"/>
                                          </p:stCondLst>
                                        </p:cTn>
                                        <p:tgtEl>
                                          <p:spTgt spid="1027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dissolve">
                                      <p:cBhvr>
                                        <p:cTn id="27" dur="500"/>
                                        <p:tgtEl>
                                          <p:spTgt spid="10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dissolve">
                                      <p:cBhvr>
                                        <p:cTn id="30" dur="500"/>
                                        <p:tgtEl>
                                          <p:spTgt spid="1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xit" presetSubtype="0" fill="hold" nodeType="clickEffect">
                                  <p:stCondLst>
                                    <p:cond delay="0"/>
                                  </p:stCondLst>
                                  <p:childTnLst>
                                    <p:animEffect transition="out" filter="dissolve">
                                      <p:cBhvr>
                                        <p:cTn id="34" dur="500"/>
                                        <p:tgtEl>
                                          <p:spTgt spid="108"/>
                                        </p:tgtEl>
                                      </p:cBhvr>
                                    </p:animEffect>
                                    <p:set>
                                      <p:cBhvr>
                                        <p:cTn id="35" dur="1" fill="hold">
                                          <p:stCondLst>
                                            <p:cond delay="499"/>
                                          </p:stCondLst>
                                        </p:cTn>
                                        <p:tgtEl>
                                          <p:spTgt spid="108"/>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109"/>
                                        </p:tgtEl>
                                      </p:cBhvr>
                                    </p:animEffect>
                                    <p:set>
                                      <p:cBhvr>
                                        <p:cTn id="38" dur="1" fill="hold">
                                          <p:stCondLst>
                                            <p:cond delay="499"/>
                                          </p:stCondLst>
                                        </p:cTn>
                                        <p:tgtEl>
                                          <p:spTgt spid="109"/>
                                        </p:tgtEl>
                                        <p:attrNameLst>
                                          <p:attrName>style.visibility</p:attrName>
                                        </p:attrNameLst>
                                      </p:cBhvr>
                                      <p:to>
                                        <p:strVal val="hidden"/>
                                      </p:to>
                                    </p:set>
                                  </p:childTnLst>
                                </p:cTn>
                              </p:par>
                            </p:childTnLst>
                          </p:cTn>
                        </p:par>
                        <p:par>
                          <p:cTn id="39" fill="hold" nodeType="afterGroup">
                            <p:stCondLst>
                              <p:cond delay="500"/>
                            </p:stCondLst>
                            <p:childTnLst>
                              <p:par>
                                <p:cTn id="40" presetID="9" presetClass="entr" presetSubtype="0" fill="hold" nodeType="after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dissolve">
                                      <p:cBhvr>
                                        <p:cTn id="42" dur="500"/>
                                        <p:tgtEl>
                                          <p:spTgt spid="110"/>
                                        </p:tgtEl>
                                      </p:cBhvr>
                                    </p:animEffect>
                                  </p:childTnLst>
                                </p:cTn>
                              </p:par>
                            </p:childTnLst>
                          </p:cTn>
                        </p:par>
                        <p:par>
                          <p:cTn id="43" fill="hold" nodeType="afterGroup">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dissolve">
                                      <p:cBhvr>
                                        <p:cTn id="4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9" grpId="1"/>
      <p:bldP spid="111" grpId="0"/>
      <p:bldP spid="10274" grpId="0"/>
      <p:bldP spid="1027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101725"/>
            <a:ext cx="6300787" cy="476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bwMode="auto">
          <a:xfrm>
            <a:off x="457200" y="274638"/>
            <a:ext cx="8305800" cy="1143000"/>
          </a:xfrm>
          <a:ln>
            <a:miter lim="800000"/>
            <a:headEnd/>
            <a:tailEnd/>
          </a:ln>
        </p:spPr>
        <p:txBody>
          <a:bodyPr wrap="square" numCol="1" anchorCtr="0" compatLnSpc="1">
            <a:prstTxWarp prst="textNoShape">
              <a:avLst/>
            </a:prstTxWarp>
          </a:bodyPr>
          <a:lstStyle/>
          <a:p>
            <a:pPr eaLnBrk="1" hangingPunct="1">
              <a:defRPr/>
            </a:pPr>
            <a:r>
              <a:rPr lang="en-US" dirty="0" smtClean="0">
                <a:latin typeface="+mj-lt"/>
              </a:rPr>
              <a:t>     High Level Architecture</a:t>
            </a:r>
          </a:p>
        </p:txBody>
      </p:sp>
      <p:sp>
        <p:nvSpPr>
          <p:cNvPr id="9220" name="TextBox 1"/>
          <p:cNvSpPr txBox="1">
            <a:spLocks noChangeArrowheads="1"/>
          </p:cNvSpPr>
          <p:nvPr/>
        </p:nvSpPr>
        <p:spPr bwMode="auto">
          <a:xfrm rot="-2353542">
            <a:off x="115888" y="2339975"/>
            <a:ext cx="153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ea typeface="MS PGothic" pitchFamily="34" charset="-128"/>
              </a:rPr>
              <a:t>Not for Distribution. </a:t>
            </a:r>
          </a:p>
          <a:p>
            <a:pPr eaLnBrk="1" hangingPunct="1">
              <a:spcBef>
                <a:spcPct val="0"/>
              </a:spcBef>
              <a:buFontTx/>
              <a:buNone/>
            </a:pPr>
            <a:r>
              <a:rPr lang="en-US" altLang="en-US" sz="1200">
                <a:latin typeface="Arial" charset="0"/>
                <a:ea typeface="MS PGothic" pitchFamily="34" charset="-128"/>
              </a:rPr>
              <a:t>Internal Use Only.</a:t>
            </a:r>
          </a:p>
        </p:txBody>
      </p:sp>
      <p:sp>
        <p:nvSpPr>
          <p:cNvPr id="9221" name="TextBox 1"/>
          <p:cNvSpPr txBox="1">
            <a:spLocks noChangeArrowheads="1"/>
          </p:cNvSpPr>
          <p:nvPr/>
        </p:nvSpPr>
        <p:spPr bwMode="auto">
          <a:xfrm>
            <a:off x="7010400" y="2438400"/>
            <a:ext cx="182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The CTS Wireless Service removes the worry for agencies considering wireless solutions.  </a:t>
            </a:r>
          </a:p>
          <a:p>
            <a:pPr eaLnBrk="1" hangingPunct="1">
              <a:spcBef>
                <a:spcPct val="0"/>
              </a:spcBef>
              <a:buFontTx/>
              <a:buNone/>
            </a:pPr>
            <a:endParaRPr lang="en-US" altLang="en-US" sz="1400">
              <a:latin typeface="Arial" charset="0"/>
            </a:endParaRPr>
          </a:p>
          <a:p>
            <a:pPr eaLnBrk="1" hangingPunct="1">
              <a:spcBef>
                <a:spcPct val="0"/>
              </a:spcBef>
              <a:buFontTx/>
              <a:buNone/>
            </a:pPr>
            <a:r>
              <a:rPr lang="en-US" altLang="en-US" sz="1400">
                <a:latin typeface="Arial" charset="0"/>
              </a:rPr>
              <a:t>The CTS Wireless Service complies with OCIO Security Standards</a:t>
            </a:r>
            <a:r>
              <a:rPr lang="en-US" altLang="en-US" sz="1800">
                <a:latin typeface="Arial"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524000"/>
            <a:ext cx="8153400" cy="4191000"/>
          </a:xfrm>
        </p:spPr>
        <p:txBody>
          <a:bodyPr/>
          <a:lstStyle/>
          <a:p>
            <a:pPr algn="l">
              <a:spcBef>
                <a:spcPts val="600"/>
              </a:spcBef>
              <a:defRPr/>
            </a:pPr>
            <a:r>
              <a:rPr lang="en-US" sz="1600" b="1" dirty="0">
                <a:solidFill>
                  <a:schemeClr val="tx1"/>
                </a:solidFill>
              </a:rPr>
              <a:t>Phase 1 – Customer Interest &amp; </a:t>
            </a:r>
            <a:r>
              <a:rPr lang="en-US" sz="1600" b="1" dirty="0" smtClean="0">
                <a:solidFill>
                  <a:schemeClr val="tx1"/>
                </a:solidFill>
              </a:rPr>
              <a:t>Kick-Off</a:t>
            </a:r>
            <a:r>
              <a:rPr lang="en-US" sz="1600" dirty="0" smtClean="0">
                <a:solidFill>
                  <a:schemeClr val="tx1"/>
                </a:solidFill>
              </a:rPr>
              <a:t>  </a:t>
            </a:r>
            <a:r>
              <a:rPr lang="en-US" sz="1600" dirty="0">
                <a:solidFill>
                  <a:schemeClr val="tx1"/>
                </a:solidFill>
              </a:rPr>
              <a:t/>
            </a:r>
            <a:br>
              <a:rPr lang="en-US" sz="1600" dirty="0">
                <a:solidFill>
                  <a:schemeClr val="tx1"/>
                </a:solidFill>
              </a:rPr>
            </a:br>
            <a:r>
              <a:rPr lang="en-US" sz="1600" dirty="0">
                <a:solidFill>
                  <a:schemeClr val="tx1"/>
                </a:solidFill>
              </a:rPr>
              <a:t>Customer expresses interest in CTS Wireless Service </a:t>
            </a:r>
            <a:r>
              <a:rPr lang="en-US" sz="1600" dirty="0" smtClean="0">
                <a:solidFill>
                  <a:schemeClr val="tx1"/>
                </a:solidFill>
              </a:rPr>
              <a:t>and completes the Interest Form.  A </a:t>
            </a:r>
            <a:r>
              <a:rPr lang="en-US" sz="1600" dirty="0">
                <a:solidFill>
                  <a:schemeClr val="tx1"/>
                </a:solidFill>
              </a:rPr>
              <a:t>kick-off meeting is </a:t>
            </a:r>
            <a:r>
              <a:rPr lang="en-US" sz="1600" dirty="0" smtClean="0">
                <a:solidFill>
                  <a:schemeClr val="tx1"/>
                </a:solidFill>
              </a:rPr>
              <a:t>held to provide details about the service and learn more about the Customer’s technical environment and wireless needs.</a:t>
            </a:r>
            <a:r>
              <a:rPr lang="en-US" sz="1600" dirty="0">
                <a:solidFill>
                  <a:schemeClr val="tx1"/>
                </a:solidFill>
              </a:rPr>
              <a:t> Customer completes a Site Survey </a:t>
            </a:r>
            <a:r>
              <a:rPr lang="en-US" sz="1600" dirty="0" smtClean="0">
                <a:solidFill>
                  <a:schemeClr val="tx1"/>
                </a:solidFill>
              </a:rPr>
              <a:t>Questionnaire and provides a floor plan. </a:t>
            </a:r>
            <a:endParaRPr lang="en-US" sz="1600" dirty="0">
              <a:solidFill>
                <a:schemeClr val="tx1"/>
              </a:solidFill>
            </a:endParaRPr>
          </a:p>
          <a:p>
            <a:pPr algn="l">
              <a:spcBef>
                <a:spcPts val="600"/>
              </a:spcBef>
              <a:defRPr/>
            </a:pPr>
            <a:r>
              <a:rPr lang="en-US" sz="1600" b="1" dirty="0" smtClean="0">
                <a:solidFill>
                  <a:schemeClr val="tx1"/>
                </a:solidFill>
              </a:rPr>
              <a:t>Phase 2 </a:t>
            </a:r>
            <a:r>
              <a:rPr lang="en-US" sz="1600" b="1" dirty="0">
                <a:solidFill>
                  <a:schemeClr val="tx1"/>
                </a:solidFill>
              </a:rPr>
              <a:t>– </a:t>
            </a:r>
            <a:r>
              <a:rPr lang="en-US" sz="1600" b="1" dirty="0" smtClean="0">
                <a:solidFill>
                  <a:schemeClr val="tx1"/>
                </a:solidFill>
              </a:rPr>
              <a:t>Site Design</a:t>
            </a:r>
            <a:r>
              <a:rPr lang="en-US" sz="1600" dirty="0">
                <a:solidFill>
                  <a:schemeClr val="tx1"/>
                </a:solidFill>
              </a:rPr>
              <a:t/>
            </a:r>
            <a:br>
              <a:rPr lang="en-US" sz="1600" dirty="0">
                <a:solidFill>
                  <a:schemeClr val="tx1"/>
                </a:solidFill>
              </a:rPr>
            </a:br>
            <a:r>
              <a:rPr lang="en-US" sz="1600" dirty="0" smtClean="0">
                <a:solidFill>
                  <a:schemeClr val="tx1"/>
                </a:solidFill>
              </a:rPr>
              <a:t>CTS </a:t>
            </a:r>
            <a:r>
              <a:rPr lang="en-US" sz="1600" dirty="0">
                <a:solidFill>
                  <a:schemeClr val="tx1"/>
                </a:solidFill>
              </a:rPr>
              <a:t>conducts a predictive site survey, provides Customer with a budgetary estimate for Wireless Service and a quote for an on-site </a:t>
            </a:r>
            <a:r>
              <a:rPr lang="en-US" sz="1600" dirty="0" smtClean="0">
                <a:solidFill>
                  <a:schemeClr val="tx1"/>
                </a:solidFill>
              </a:rPr>
              <a:t>survey, depending on requirements. CTS </a:t>
            </a:r>
            <a:r>
              <a:rPr lang="en-US" sz="1600" dirty="0">
                <a:solidFill>
                  <a:schemeClr val="tx1"/>
                </a:solidFill>
              </a:rPr>
              <a:t>conducts an on-site survey and provides Customer with a CTS Wireless Service quote.</a:t>
            </a:r>
          </a:p>
          <a:p>
            <a:pPr algn="l">
              <a:spcBef>
                <a:spcPts val="600"/>
              </a:spcBef>
              <a:defRPr/>
            </a:pPr>
            <a:r>
              <a:rPr lang="en-US" sz="1600" b="1" dirty="0">
                <a:solidFill>
                  <a:schemeClr val="tx1"/>
                </a:solidFill>
              </a:rPr>
              <a:t>Phase </a:t>
            </a:r>
            <a:r>
              <a:rPr lang="en-US" sz="1600" b="1" dirty="0" smtClean="0">
                <a:solidFill>
                  <a:schemeClr val="tx1"/>
                </a:solidFill>
              </a:rPr>
              <a:t>3 </a:t>
            </a:r>
            <a:r>
              <a:rPr lang="en-US" sz="1600" b="1" dirty="0">
                <a:solidFill>
                  <a:schemeClr val="tx1"/>
                </a:solidFill>
              </a:rPr>
              <a:t>– </a:t>
            </a:r>
            <a:r>
              <a:rPr lang="en-US" sz="1600" b="1" dirty="0" smtClean="0">
                <a:solidFill>
                  <a:schemeClr val="tx1"/>
                </a:solidFill>
              </a:rPr>
              <a:t>Provisioning &amp; Installation</a:t>
            </a:r>
            <a:r>
              <a:rPr lang="en-US" sz="1600" dirty="0">
                <a:solidFill>
                  <a:schemeClr val="tx1"/>
                </a:solidFill>
              </a:rPr>
              <a:t/>
            </a:r>
            <a:br>
              <a:rPr lang="en-US" sz="1600" dirty="0">
                <a:solidFill>
                  <a:schemeClr val="tx1"/>
                </a:solidFill>
              </a:rPr>
            </a:br>
            <a:r>
              <a:rPr lang="en-US" sz="1600" dirty="0">
                <a:solidFill>
                  <a:schemeClr val="tx1"/>
                </a:solidFill>
              </a:rPr>
              <a:t>Customer acquires infrastructure, CTS orders and configures access points, </a:t>
            </a:r>
            <a:r>
              <a:rPr lang="en-US" sz="1600" dirty="0" smtClean="0">
                <a:solidFill>
                  <a:schemeClr val="tx1"/>
                </a:solidFill>
              </a:rPr>
              <a:t>training, provision </a:t>
            </a:r>
            <a:r>
              <a:rPr lang="en-US" sz="1600" dirty="0">
                <a:solidFill>
                  <a:schemeClr val="tx1"/>
                </a:solidFill>
              </a:rPr>
              <a:t>activities are completed and Customer installs access points.</a:t>
            </a:r>
          </a:p>
          <a:p>
            <a:pPr algn="l">
              <a:spcBef>
                <a:spcPts val="600"/>
              </a:spcBef>
              <a:defRPr/>
            </a:pPr>
            <a:r>
              <a:rPr lang="en-US" sz="1600" b="1" dirty="0">
                <a:solidFill>
                  <a:schemeClr val="tx1"/>
                </a:solidFill>
              </a:rPr>
              <a:t>Phase </a:t>
            </a:r>
            <a:r>
              <a:rPr lang="en-US" sz="1600" b="1" dirty="0" smtClean="0">
                <a:solidFill>
                  <a:schemeClr val="tx1"/>
                </a:solidFill>
              </a:rPr>
              <a:t>4 </a:t>
            </a:r>
            <a:r>
              <a:rPr lang="en-US" sz="1600" b="1" dirty="0">
                <a:solidFill>
                  <a:schemeClr val="tx1"/>
                </a:solidFill>
              </a:rPr>
              <a:t>– Service </a:t>
            </a:r>
            <a:r>
              <a:rPr lang="en-US" sz="1600" b="1" dirty="0" smtClean="0">
                <a:solidFill>
                  <a:schemeClr val="tx1"/>
                </a:solidFill>
              </a:rPr>
              <a:t>Turn-up</a:t>
            </a:r>
            <a:r>
              <a:rPr lang="en-US" sz="1600" dirty="0">
                <a:solidFill>
                  <a:schemeClr val="tx1"/>
                </a:solidFill>
              </a:rPr>
              <a:t/>
            </a:r>
            <a:br>
              <a:rPr lang="en-US" sz="1600" dirty="0">
                <a:solidFill>
                  <a:schemeClr val="tx1"/>
                </a:solidFill>
              </a:rPr>
            </a:br>
            <a:r>
              <a:rPr lang="en-US" sz="1600" dirty="0">
                <a:solidFill>
                  <a:schemeClr val="tx1"/>
                </a:solidFill>
              </a:rPr>
              <a:t>Wireless </a:t>
            </a:r>
            <a:r>
              <a:rPr lang="en-US" sz="1600" dirty="0" smtClean="0">
                <a:solidFill>
                  <a:schemeClr val="tx1"/>
                </a:solidFill>
              </a:rPr>
              <a:t>service </a:t>
            </a:r>
            <a:r>
              <a:rPr lang="en-US" sz="1600" dirty="0">
                <a:solidFill>
                  <a:schemeClr val="tx1"/>
                </a:solidFill>
              </a:rPr>
              <a:t>turn-up, testing, </a:t>
            </a:r>
            <a:r>
              <a:rPr lang="en-US" sz="1600" dirty="0" smtClean="0">
                <a:solidFill>
                  <a:schemeClr val="tx1"/>
                </a:solidFill>
              </a:rPr>
              <a:t>post-deployment verification survey, and </a:t>
            </a:r>
            <a:r>
              <a:rPr lang="en-US" sz="1600" dirty="0">
                <a:solidFill>
                  <a:schemeClr val="tx1"/>
                </a:solidFill>
              </a:rPr>
              <a:t>acceptance. Then billing begins.</a:t>
            </a:r>
          </a:p>
          <a:p>
            <a:pPr algn="l">
              <a:spcBef>
                <a:spcPts val="600"/>
              </a:spcBef>
              <a:defRPr/>
            </a:pPr>
            <a:endParaRPr lang="en-US" sz="1400" dirty="0"/>
          </a:p>
        </p:txBody>
      </p:sp>
      <p:sp>
        <p:nvSpPr>
          <p:cNvPr id="5" name="Title 1"/>
          <p:cNvSpPr txBox="1">
            <a:spLocks/>
          </p:cNvSpPr>
          <p:nvPr/>
        </p:nvSpPr>
        <p:spPr bwMode="auto">
          <a:xfrm>
            <a:off x="457200" y="274638"/>
            <a:ext cx="8229600" cy="1143000"/>
          </a:xfrm>
          <a:prstGeom prst="rect">
            <a:avLst/>
          </a:prstGeom>
          <a:solidFill>
            <a:schemeClr val="bg1"/>
          </a:solidFill>
          <a:ln>
            <a:solidFill>
              <a:schemeClr val="accent1">
                <a:lumMod val="75000"/>
              </a:schemeClr>
            </a:solidFill>
            <a:miter lim="800000"/>
            <a:headEnd/>
            <a:tailEnd/>
          </a:ln>
        </p:spPr>
        <p:txBody>
          <a:bodyPr anchor="ctr">
            <a:normAutofit/>
          </a:bodyPr>
          <a:lstStyle>
            <a:lvl1pPr algn="ctr" rtl="0" eaLnBrk="0" fontAlgn="base" hangingPunct="0">
              <a:spcBef>
                <a:spcPct val="0"/>
              </a:spcBef>
              <a:spcAft>
                <a:spcPct val="0"/>
              </a:spcAft>
              <a:defRPr sz="4400" kern="1200">
                <a:solidFill>
                  <a:srgbClr val="376092"/>
                </a:solidFill>
                <a:latin typeface="Arial" pitchFamily="34" charset="0"/>
                <a:ea typeface="MS PGothic" pitchFamily="34" charset="-128"/>
                <a:cs typeface="+mj-cs"/>
              </a:defRPr>
            </a:lvl1pPr>
            <a:lvl2pPr algn="ctr" rtl="0" eaLnBrk="0" fontAlgn="base" hangingPunct="0">
              <a:spcBef>
                <a:spcPct val="0"/>
              </a:spcBef>
              <a:spcAft>
                <a:spcPct val="0"/>
              </a:spcAft>
              <a:defRPr sz="4400">
                <a:solidFill>
                  <a:srgbClr val="376092"/>
                </a:solidFill>
                <a:latin typeface="Arial" charset="0"/>
                <a:ea typeface="MS PGothic" pitchFamily="34" charset="-128"/>
              </a:defRPr>
            </a:lvl2pPr>
            <a:lvl3pPr algn="ctr" rtl="0" eaLnBrk="0" fontAlgn="base" hangingPunct="0">
              <a:spcBef>
                <a:spcPct val="0"/>
              </a:spcBef>
              <a:spcAft>
                <a:spcPct val="0"/>
              </a:spcAft>
              <a:defRPr sz="4400">
                <a:solidFill>
                  <a:srgbClr val="376092"/>
                </a:solidFill>
                <a:latin typeface="Arial" charset="0"/>
                <a:ea typeface="MS PGothic" pitchFamily="34" charset="-128"/>
              </a:defRPr>
            </a:lvl3pPr>
            <a:lvl4pPr algn="ctr" rtl="0" eaLnBrk="0" fontAlgn="base" hangingPunct="0">
              <a:spcBef>
                <a:spcPct val="0"/>
              </a:spcBef>
              <a:spcAft>
                <a:spcPct val="0"/>
              </a:spcAft>
              <a:defRPr sz="4400">
                <a:solidFill>
                  <a:srgbClr val="376092"/>
                </a:solidFill>
                <a:latin typeface="Arial" charset="0"/>
                <a:ea typeface="MS PGothic" pitchFamily="34" charset="-128"/>
              </a:defRPr>
            </a:lvl4pPr>
            <a:lvl5pPr algn="ctr" rtl="0" eaLnBrk="0" fontAlgn="base" hangingPunct="0">
              <a:spcBef>
                <a:spcPct val="0"/>
              </a:spcBef>
              <a:spcAft>
                <a:spcPct val="0"/>
              </a:spcAft>
              <a:defRPr sz="4400">
                <a:solidFill>
                  <a:srgbClr val="376092"/>
                </a:solidFill>
                <a:latin typeface="Arial" charset="0"/>
                <a:ea typeface="MS PGothic" pitchFamily="34" charset="-128"/>
              </a:defRPr>
            </a:lvl5pPr>
            <a:lvl6pPr marL="457200" algn="ctr" rtl="0" fontAlgn="base">
              <a:spcBef>
                <a:spcPct val="0"/>
              </a:spcBef>
              <a:spcAft>
                <a:spcPct val="0"/>
              </a:spcAft>
              <a:defRPr sz="4400">
                <a:solidFill>
                  <a:srgbClr val="376092"/>
                </a:solidFill>
                <a:latin typeface="Arial" charset="0"/>
              </a:defRPr>
            </a:lvl6pPr>
            <a:lvl7pPr marL="914400" algn="ctr" rtl="0" fontAlgn="base">
              <a:spcBef>
                <a:spcPct val="0"/>
              </a:spcBef>
              <a:spcAft>
                <a:spcPct val="0"/>
              </a:spcAft>
              <a:defRPr sz="4400">
                <a:solidFill>
                  <a:srgbClr val="376092"/>
                </a:solidFill>
                <a:latin typeface="Arial" charset="0"/>
              </a:defRPr>
            </a:lvl7pPr>
            <a:lvl8pPr marL="1371600" algn="ctr" rtl="0" fontAlgn="base">
              <a:spcBef>
                <a:spcPct val="0"/>
              </a:spcBef>
              <a:spcAft>
                <a:spcPct val="0"/>
              </a:spcAft>
              <a:defRPr sz="4400">
                <a:solidFill>
                  <a:srgbClr val="376092"/>
                </a:solidFill>
                <a:latin typeface="Arial" charset="0"/>
              </a:defRPr>
            </a:lvl8pPr>
            <a:lvl9pPr marL="1828800" algn="ctr" rtl="0" fontAlgn="base">
              <a:spcBef>
                <a:spcPct val="0"/>
              </a:spcBef>
              <a:spcAft>
                <a:spcPct val="0"/>
              </a:spcAft>
              <a:defRPr sz="4400">
                <a:solidFill>
                  <a:srgbClr val="376092"/>
                </a:solidFill>
                <a:latin typeface="Arial" charset="0"/>
              </a:defRPr>
            </a:lvl9pPr>
          </a:lstStyle>
          <a:p>
            <a:pPr eaLnBrk="1" hangingPunct="1">
              <a:defRPr/>
            </a:pPr>
            <a:r>
              <a:rPr lang="en-US" dirty="0" smtClean="0">
                <a:latin typeface="+mj-lt"/>
                <a:ea typeface="+mj-ea"/>
              </a:rPr>
              <a:t>Phased Approach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A77EB3FA469E4D8F310D6707ED08CC" ma:contentTypeVersion="1" ma:contentTypeDescription="Create a new document." ma:contentTypeScope="" ma:versionID="4b1180b8c0b9616c7a3f867449c50154">
  <xsd:schema xmlns:xsd="http://www.w3.org/2001/XMLSchema" xmlns:xs="http://www.w3.org/2001/XMLSchema" xmlns:p="http://schemas.microsoft.com/office/2006/metadata/properties" xmlns:ns2="eb4f417e-ed52-41bd-8f98-b31a612b31b9" targetNamespace="http://schemas.microsoft.com/office/2006/metadata/properties" ma:root="true" ma:fieldsID="3857047a78b1f0c8173d6bc2a409fe2a" ns2:_="">
    <xsd:import namespace="eb4f417e-ed52-41bd-8f98-b31a612b31b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f417e-ed52-41bd-8f98-b31a612b31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1A8845-ACDA-42D5-B956-9A2EFE594FB4}">
  <ds:schemaRefs>
    <ds:schemaRef ds:uri="http://schemas.microsoft.com/sharepoint/v3/contenttype/forms"/>
  </ds:schemaRefs>
</ds:datastoreItem>
</file>

<file path=customXml/itemProps2.xml><?xml version="1.0" encoding="utf-8"?>
<ds:datastoreItem xmlns:ds="http://schemas.openxmlformats.org/officeDocument/2006/customXml" ds:itemID="{8B9D58A7-9EF1-477E-9E9A-47E781AD6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f417e-ed52-41bd-8f98-b31a612b3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3391DF-939C-4B7F-9B5C-E6B61726D81B}">
  <ds:schemaRefs>
    <ds:schemaRef ds:uri="http://schemas.microsoft.com/sharepoint/events"/>
  </ds:schemaRefs>
</ds:datastoreItem>
</file>

<file path=customXml/itemProps4.xml><?xml version="1.0" encoding="utf-8"?>
<ds:datastoreItem xmlns:ds="http://schemas.openxmlformats.org/officeDocument/2006/customXml" ds:itemID="{D76E3BE1-EE4D-4E8D-8773-2486A8FCBDDF}">
  <ds:schemaRefs>
    <ds:schemaRef ds:uri="http://schemas.microsoft.com/office/2006/metadata/longProperties"/>
  </ds:schemaRefs>
</ds:datastoreItem>
</file>

<file path=customXml/itemProps5.xml><?xml version="1.0" encoding="utf-8"?>
<ds:datastoreItem xmlns:ds="http://schemas.openxmlformats.org/officeDocument/2006/customXml" ds:itemID="{AB3F44BD-B6F1-4BA4-848A-66852DC42165}">
  <ds:schemaRefs>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eb4f417e-ed52-41bd-8f98-b31a612b31b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8168</TotalTime>
  <Words>1438</Words>
  <Application>Microsoft Office PowerPoint</Application>
  <PresentationFormat>On-screen Show (4:3)</PresentationFormat>
  <Paragraphs>243</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MS PGothic</vt:lpstr>
      <vt:lpstr>Times New Roman</vt:lpstr>
      <vt:lpstr>Wingdings</vt:lpstr>
      <vt:lpstr>Office Theme</vt:lpstr>
      <vt:lpstr>CTS Wireless Service Quarterly Customer Meeting</vt:lpstr>
      <vt:lpstr>Wireless Service Overview</vt:lpstr>
      <vt:lpstr>Current Service Footprint</vt:lpstr>
      <vt:lpstr>CTS Wireless Networks</vt:lpstr>
      <vt:lpstr>  &lt;Local Agency Name&gt; Access</vt:lpstr>
      <vt:lpstr>Roaming Access</vt:lpstr>
      <vt:lpstr>Guest Access (Guest and/or Sponsored Guest)</vt:lpstr>
      <vt:lpstr>     High Level Architecture</vt:lpstr>
      <vt:lpstr>PowerPoint Presentation</vt:lpstr>
      <vt:lpstr>Readiness Checklist</vt:lpstr>
      <vt:lpstr>Wireless Service Responsibilities</vt:lpstr>
      <vt:lpstr>Wireless Service Requirements</vt:lpstr>
      <vt:lpstr>Wireless Site Surveys</vt:lpstr>
      <vt:lpstr>Service Cost Model</vt:lpstr>
      <vt:lpstr>Service Cost Deployment Scenarios</vt:lpstr>
      <vt:lpstr>Post Implementation</vt:lpstr>
      <vt:lpstr>Guest Pre-Shared Key</vt:lpstr>
      <vt:lpstr>Sponsored Guest Portal</vt:lpstr>
      <vt:lpstr>Sponsored Guest Account Creation</vt:lpstr>
      <vt:lpstr>Guest Network(s) Use Cases</vt:lpstr>
      <vt:lpstr>Delegated Administration</vt:lpstr>
      <vt:lpstr>Other Resources</vt:lpstr>
      <vt:lpstr>What’s Next?</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 Quarterly Customer Meeting</dc:title>
  <dc:creator>Jeromel</dc:creator>
  <cp:lastModifiedBy>Lindley, Jerome (WaTech)</cp:lastModifiedBy>
  <cp:revision>289</cp:revision>
  <cp:lastPrinted>2015-04-22T20:13:28Z</cp:lastPrinted>
  <dcterms:created xsi:type="dcterms:W3CDTF">2012-04-20T14:35:17Z</dcterms:created>
  <dcterms:modified xsi:type="dcterms:W3CDTF">2016-03-29T14:22:27Z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y">
    <vt:lpwstr/>
  </property>
  <property fmtid="{D5CDD505-2E9C-101B-9397-08002B2CF9AE}" pid="3" name="ContentType">
    <vt:lpwstr>Document</vt:lpwstr>
  </property>
  <property fmtid="{D5CDD505-2E9C-101B-9397-08002B2CF9AE}" pid="4" name="ActualWork">
    <vt:lpwstr/>
  </property>
  <property fmtid="{D5CDD505-2E9C-101B-9397-08002B2CF9AE}" pid="5" name="_dlc_DocId">
    <vt:lpwstr>EZR6CQPV6KKM-191-1681</vt:lpwstr>
  </property>
  <property fmtid="{D5CDD505-2E9C-101B-9397-08002B2CF9AE}" pid="6" name="_dlc_DocIdItemGuid">
    <vt:lpwstr>903f657f-d98b-404c-8cf1-d05662f44ffa</vt:lpwstr>
  </property>
  <property fmtid="{D5CDD505-2E9C-101B-9397-08002B2CF9AE}" pid="7" name="_dlc_DocIdUrl">
    <vt:lpwstr>https://sp.cts.wa.gov/ask/wireless/_layouts/15/DocIdRedir.aspx?ID=EZR6CQPV6KKM-191-1681, EZR6CQPV6KKM-191-1681</vt:lpwstr>
  </property>
</Properties>
</file>