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80" r:id="rId3"/>
    <p:sldId id="282" r:id="rId4"/>
    <p:sldId id="272" r:id="rId5"/>
    <p:sldId id="273" r:id="rId6"/>
    <p:sldId id="277" r:id="rId7"/>
    <p:sldId id="278" r:id="rId8"/>
    <p:sldId id="279" r:id="rId9"/>
    <p:sldId id="281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7" autoAdjust="0"/>
  </p:normalViewPr>
  <p:slideViewPr>
    <p:cSldViewPr>
      <p:cViewPr>
        <p:scale>
          <a:sx n="76" d="100"/>
          <a:sy n="76" d="100"/>
        </p:scale>
        <p:origin x="-131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3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4EDA6527-2D26-49A3-9619-E746615FB589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22775"/>
            <a:ext cx="5616575" cy="418782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ED185064-F713-4D2D-BCB9-32BB9AF7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12DC64-3110-4CA6-ABFB-40ED505F237A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31F7A1-A4B4-46F4-B935-C48C867EF5F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Giving an update today on the implementation of these security enhancements funded via the decision package.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98E040-6BD3-458D-9CDF-E7C6292B7E0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McAfee web gateway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F08BBB-018E-46E6-9116-311D05E1551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RSA Security Analytics.</a:t>
            </a:r>
          </a:p>
          <a:p>
            <a:r>
              <a:rPr lang="en-US" altLang="en-US" smtClean="0"/>
              <a:t>Agency servers, FW’s &amp; routers can send traffic logs, access logs, etc. to the new system that will be installed in the agency network.</a:t>
            </a:r>
          </a:p>
          <a:p>
            <a:r>
              <a:rPr lang="en-US" altLang="en-US" smtClean="0"/>
              <a:t>Provides a centralized log repository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8CA5B7-58C1-4591-AB38-72A896EAEDDF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Tripwire Ncircle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9375E7-C204-4B76-AEC3-E9F7FF8109CB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11FD91-6DC3-4D9A-84A2-CA39E97FE84E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8E23C2-05A8-47B3-B72C-DFC32581209C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86E6CC-FB1D-4019-BA96-0F0CBA3D3B7C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9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1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ray_swirl_background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gray_swirl_background_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12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ts_rgb_logo_KS copy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17319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ts.wa.gov/cts_initiativ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ts.wa.gov/projects/state_data_center/agency_implementation_coord.aspx" TargetMode="External"/><Relationship Id="rId4" Type="http://schemas.openxmlformats.org/officeDocument/2006/relationships/hyperlink" Target="https://sp.cts.wa.gov/ask/SitePages/Home.asp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desk@cts.w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 bwMode="auto">
          <a:xfrm>
            <a:off x="685800" y="1066800"/>
            <a:ext cx="7772400" cy="38100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Arial" charset="0"/>
              </a:rPr>
              <a:t>CTS IT </a:t>
            </a:r>
            <a:br>
              <a:rPr lang="en-US" altLang="en-US" smtClean="0">
                <a:latin typeface="Arial" charset="0"/>
              </a:rPr>
            </a:br>
            <a:r>
              <a:rPr lang="en-US" altLang="en-US" smtClean="0">
                <a:latin typeface="Arial" charset="0"/>
              </a:rPr>
              <a:t>Security Enhancement Projects</a:t>
            </a:r>
            <a:br>
              <a:rPr lang="en-US" altLang="en-US" smtClean="0">
                <a:latin typeface="Arial" charset="0"/>
              </a:rPr>
            </a:br>
            <a:r>
              <a:rPr lang="en-US" altLang="en-US" sz="2400" i="1" smtClean="0">
                <a:latin typeface="Arial" charset="0"/>
              </a:rPr>
              <a:t>December 10, 2014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" charset="0"/>
              </a:rPr>
              <a:t>Agenda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4625"/>
            <a:ext cx="82296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Review of IT Security Decision Package Projects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Decision Package Funds - Overview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Enterprise Forward Proxy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Logging and Monitoring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Vulnerability Management &amp; Discovery Tool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Web Application Firewall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Data Loss Prevention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Mobility Support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" charset="0"/>
              </a:rPr>
              <a:t>Decision Package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52400" y="1676400"/>
            <a:ext cx="87630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1800">
                <a:latin typeface="Arial" charset="0"/>
              </a:rPr>
              <a:t>funding was made possible by the decision package which was approved in 2013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1800">
                <a:latin typeface="Arial" charset="0"/>
              </a:rPr>
              <a:t>all projects reviewed today are included as part of the security allocations agencies receive for the Security Infrastructure Service or Secure Gateway Service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 algn="l"/>
            <a:r>
              <a:rPr lang="en-US" altLang="en-US" sz="4000" smtClean="0">
                <a:latin typeface="Arial" charset="0"/>
              </a:rPr>
              <a:t>Enterprise Forward Proxy </a:t>
            </a:r>
            <a:r>
              <a:rPr lang="en-US" altLang="en-US" sz="2400" smtClean="0">
                <a:latin typeface="Arial" charset="0"/>
              </a:rPr>
              <a:t>(Complete)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altLang="en-US" sz="200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is included in the Secure Gateways service offering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proxies outbound traffic for content analysis and filtering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is delivered as Active/Active in Olympia with failover in the cloud service.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provides delegated partitions and administration to enable agencies to control their own agency specific configuration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000" smtClean="0"/>
              <a:t>16 agencies and 25,000 users in production with a projection to 65,000 users by 2016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smtClean="0">
                <a:latin typeface="Arial" charset="0"/>
              </a:rPr>
              <a:t>Logging</a:t>
            </a:r>
            <a:r>
              <a:rPr lang="en-US" altLang="en-US" sz="3600" smtClean="0">
                <a:latin typeface="Arial" charset="0"/>
              </a:rPr>
              <a:t> and Monitoring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altLang="en-US" sz="200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is included in the Secure Infrastructure service offering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service expansion provides a delegated model for agency reporting &amp; centralized monitoring of all log data generated within each agency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is available to agencies connected to the State Governmental Network who are also members of the Enterprise Active Directory Forest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CTS equipment is fully implemented &amp; operational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DOR (pilot agency) equipment went online in early December and is performing initial deployment and operations testing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731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600" dirty="0" smtClean="0">
                <a:latin typeface="Arial" charset="0"/>
              </a:rPr>
              <a:t>Vulnerability Management &amp; Discovery Tool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altLang="en-US" sz="2000" smtClean="0"/>
          </a:p>
          <a:p>
            <a:pPr>
              <a:buFont typeface="Wingdings" pitchFamily="2" charset="2"/>
              <a:buChar char="ü"/>
            </a:pPr>
            <a:endParaRPr lang="en-US" altLang="en-US" sz="200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is included in the Security Infrastructure service offering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service provides agency centric network scans &amp; asset discovery for a comprehensive view of your network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all hardware is located in the SDC with connections into agency networks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available to agencies connected to the State Governmental Network who are also members of the Enterprise Active Directory Forest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000" smtClean="0"/>
              <a:t>service being deployed in CTS with Agency Onboarding  in Q1 2015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smtClean="0">
                <a:latin typeface="Arial" charset="0"/>
              </a:rPr>
              <a:t>Future DP Projects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 marL="514350" indent="-457200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Web Application </a:t>
            </a:r>
            <a:r>
              <a:rPr lang="en-US" sz="2000" dirty="0" smtClean="0"/>
              <a:t>Firewall – Q2 2015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Inspection of http protocols to mitigate attacks such as XSS &amp; SQL injection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/>
              <a:t>is </a:t>
            </a:r>
            <a:r>
              <a:rPr lang="en-US" altLang="en-US" sz="2000" dirty="0" smtClean="0"/>
              <a:t>included in the </a:t>
            </a:r>
            <a:r>
              <a:rPr lang="en-US" altLang="en-US" sz="2000" dirty="0"/>
              <a:t>Secure Gateways service </a:t>
            </a:r>
            <a:r>
              <a:rPr lang="en-US" altLang="en-US" sz="2000" dirty="0" smtClean="0"/>
              <a:t>offering</a:t>
            </a:r>
            <a:endParaRPr lang="en-US" sz="2000" dirty="0" smtClean="0"/>
          </a:p>
          <a:p>
            <a:pPr marL="400050"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Data </a:t>
            </a:r>
            <a:r>
              <a:rPr lang="en-US" sz="2000" dirty="0"/>
              <a:t>Loss </a:t>
            </a:r>
            <a:r>
              <a:rPr lang="en-US" sz="2000" dirty="0" smtClean="0"/>
              <a:t>Prevention – Q2 2015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Inspection &amp; restriction of sensitive data outside an agency network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/>
              <a:t>is </a:t>
            </a:r>
            <a:r>
              <a:rPr lang="en-US" altLang="en-US" sz="2000" dirty="0" smtClean="0"/>
              <a:t>included in the </a:t>
            </a:r>
            <a:r>
              <a:rPr lang="en-US" altLang="en-US" sz="2000" dirty="0"/>
              <a:t>Secure Gateways service </a:t>
            </a:r>
            <a:r>
              <a:rPr lang="en-US" altLang="en-US" sz="2000" dirty="0" smtClean="0"/>
              <a:t>offering</a:t>
            </a:r>
            <a:endParaRPr lang="en-US" sz="2000" dirty="0" smtClean="0"/>
          </a:p>
          <a:p>
            <a:pPr marL="400050"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Mobility Support  – Q4 2015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Under development</a:t>
            </a:r>
          </a:p>
          <a:p>
            <a:pPr marL="514350" indent="-457200">
              <a:buFont typeface="Wingdings" panose="05000000000000000000" pitchFamily="2" charset="2"/>
              <a:buChar char="ü"/>
              <a:defRPr/>
            </a:pPr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8229600" cy="715963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smtClean="0">
                <a:latin typeface="Arial" charset="0"/>
              </a:rPr>
              <a:t>How do I …?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19200"/>
            <a:ext cx="88392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2000" dirty="0" smtClean="0"/>
              <a:t>To find out more information, please visit;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 smtClean="0"/>
              <a:t>CTS </a:t>
            </a:r>
            <a:r>
              <a:rPr lang="en-US" dirty="0"/>
              <a:t>Initiatives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sym typeface="Wingdings" panose="05000000000000000000" pitchFamily="2" charset="2"/>
                <a:hlinkClick r:id="rId3"/>
              </a:rPr>
              <a:t>http://cts.wa.gov/cts_initiatives/</a:t>
            </a: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 smtClean="0"/>
              <a:t>SharePoint Portal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>
                <a:sym typeface="Wingdings" panose="05000000000000000000" pitchFamily="2" charset="2"/>
                <a:hlinkClick r:id="rId4"/>
              </a:rPr>
              <a:t>https</a:t>
            </a:r>
            <a:r>
              <a:rPr lang="en-US" sz="1800" dirty="0">
                <a:sym typeface="Wingdings" panose="05000000000000000000" pitchFamily="2" charset="2"/>
                <a:hlinkClick r:id="rId4"/>
              </a:rPr>
              <a:t>://</a:t>
            </a:r>
            <a:r>
              <a:rPr lang="en-US" sz="1800" dirty="0" smtClean="0">
                <a:sym typeface="Wingdings" panose="05000000000000000000" pitchFamily="2" charset="2"/>
                <a:hlinkClick r:id="rId4"/>
              </a:rPr>
              <a:t>sp.cts.wa.gov/ask/SitePages/Home.aspx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 smtClean="0"/>
              <a:t>Or, contact your Agency Implementation Coordinator (AIC).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Each Agency has identified a single-point-of-contact for collaboration on the SDC projects.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 smtClean="0"/>
              <a:t>AIC Meetings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1400" dirty="0" smtClean="0">
                <a:sym typeface="Wingdings" panose="05000000000000000000" pitchFamily="2" charset="2"/>
                <a:hlinkClick r:id="rId5"/>
              </a:rPr>
              <a:t>http://cts.wa.gov/projects/state_data_center/agency_implementation_coord.aspx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sz="28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" charset="0"/>
              </a:rPr>
              <a:t>Request Service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2151063"/>
            <a:ext cx="8305800" cy="2370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+mn-lt"/>
              </a:rPr>
              <a:t>To request any of these services, contact the CTS Servicedesk at </a:t>
            </a:r>
            <a:r>
              <a:rPr lang="en-US" sz="2800" dirty="0">
                <a:latin typeface="+mn-lt"/>
                <a:hlinkClick r:id="rId3"/>
              </a:rPr>
              <a:t>servicedesk@cts.wa.gov</a:t>
            </a:r>
            <a:r>
              <a:rPr lang="en-US" sz="2800" dirty="0">
                <a:latin typeface="+mn-lt"/>
              </a:rPr>
              <a:t> 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sz="280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3600" dirty="0">
                <a:latin typeface="+mn-lt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4482</TotalTime>
  <Words>487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Office Theme</vt:lpstr>
      <vt:lpstr>CTS IT  Security Enhancement Projects December 10, 2014</vt:lpstr>
      <vt:lpstr>Agenda</vt:lpstr>
      <vt:lpstr>Decision Package</vt:lpstr>
      <vt:lpstr>Enterprise Forward Proxy (Complete)</vt:lpstr>
      <vt:lpstr>Logging and Monitoring</vt:lpstr>
      <vt:lpstr>Vulnerability Management &amp; Discovery Tool</vt:lpstr>
      <vt:lpstr>Future DP Projects</vt:lpstr>
      <vt:lpstr>How do I …?</vt:lpstr>
      <vt:lpstr>Request Service</vt:lpstr>
    </vt:vector>
  </TitlesOfParts>
  <Company>Department of Enterprise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Jeromel</dc:creator>
  <cp:lastModifiedBy>Lindley, Jerome (WaTech)</cp:lastModifiedBy>
  <cp:revision>124</cp:revision>
  <cp:lastPrinted>2014-12-23T16:56:57Z</cp:lastPrinted>
  <dcterms:created xsi:type="dcterms:W3CDTF">2012-04-20T14:35:17Z</dcterms:created>
  <dcterms:modified xsi:type="dcterms:W3CDTF">2016-03-29T14:27:45Z</dcterms:modified>
</cp:coreProperties>
</file>