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71" r:id="rId5"/>
    <p:sldId id="284" r:id="rId6"/>
    <p:sldId id="289" r:id="rId7"/>
    <p:sldId id="280" r:id="rId8"/>
    <p:sldId id="257" r:id="rId9"/>
    <p:sldId id="273" r:id="rId10"/>
    <p:sldId id="274" r:id="rId11"/>
    <p:sldId id="275" r:id="rId12"/>
    <p:sldId id="286" r:id="rId13"/>
    <p:sldId id="277" r:id="rId14"/>
    <p:sldId id="278" r:id="rId15"/>
    <p:sldId id="285" r:id="rId16"/>
    <p:sldId id="290" r:id="rId17"/>
    <p:sldId id="282" r:id="rId18"/>
    <p:sldId id="287" r:id="rId19"/>
    <p:sldId id="283" r:id="rId20"/>
    <p:sldId id="288" r:id="rId21"/>
    <p:sldId id="276"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8BD51D3D-697F-4725-BA9D-2BEF45926CF2}">
          <p14:sldIdLst>
            <p14:sldId id="271"/>
            <p14:sldId id="284"/>
            <p14:sldId id="289"/>
            <p14:sldId id="280"/>
          </p14:sldIdLst>
        </p14:section>
        <p14:section name="Pitch Deck - Required Content" id="{A39FF102-0296-4037-B03E-82B10D0877BA}">
          <p14:sldIdLst>
            <p14:sldId id="257"/>
            <p14:sldId id="273"/>
            <p14:sldId id="274"/>
            <p14:sldId id="275"/>
            <p14:sldId id="286"/>
            <p14:sldId id="277"/>
            <p14:sldId id="278"/>
            <p14:sldId id="285"/>
            <p14:sldId id="290"/>
            <p14:sldId id="282"/>
            <p14:sldId id="287"/>
            <p14:sldId id="283"/>
            <p14:sldId id="288"/>
            <p14:sldId id="276"/>
          </p14:sldIdLst>
        </p14:section>
        <p14:section name="Agency Contacts" id="{8B07DD54-81CF-409C-AD0A-0A4BB564419E}">
          <p14:sldIdLst>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D71F59-1BB4-D89A-D4C5-34CBDCA9E3F2}" name="Stowe, Nick (WaTech)" initials="SN(" userId="S::Nick.stowe@watech.wa.gov::b6b99876-0ec8-41be-ad0a-d8260a3d6078" providerId="AD"/>
  <p188:author id="{20852562-7D52-DE25-1C4E-9B599ED346C5}" name="Lindekugel, Scott (WaTech)" initials="L(" userId="S::scott.lindekugel@watech.wa.gov::fcc076d0-2733-4213-80e2-8441cffe3ee1" providerId="AD"/>
  <p188:author id="{9F41C1B0-9E09-AC05-A730-266C12652AB3}" name="Costello, Kathy (WaTech)" initials="CK(" userId="S::kathy.costello@watech.wa.gov::9ffa59df-c3fe-49bb-a994-e0e766e5755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94660" autoAdjust="0"/>
  </p:normalViewPr>
  <p:slideViewPr>
    <p:cSldViewPr snapToGrid="0">
      <p:cViewPr varScale="1">
        <p:scale>
          <a:sx n="67" d="100"/>
          <a:sy n="67" d="100"/>
        </p:scale>
        <p:origin x="328" y="44"/>
      </p:cViewPr>
      <p:guideLst/>
    </p:cSldViewPr>
  </p:slideViewPr>
  <p:outlineViewPr>
    <p:cViewPr>
      <p:scale>
        <a:sx n="33" d="100"/>
        <a:sy n="33" d="100"/>
      </p:scale>
      <p:origin x="0" y="-3394"/>
    </p:cViewPr>
  </p:outlineViewPr>
  <p:notesTextViewPr>
    <p:cViewPr>
      <p:scale>
        <a:sx n="1" d="1"/>
        <a:sy n="1" d="1"/>
      </p:scale>
      <p:origin x="0" y="0"/>
    </p:cViewPr>
  </p:notesTextViewPr>
  <p:sorterViewPr>
    <p:cViewPr>
      <p:scale>
        <a:sx n="130" d="100"/>
        <a:sy n="130" d="100"/>
      </p:scale>
      <p:origin x="0" y="0"/>
    </p:cViewPr>
  </p:sorterViewPr>
  <p:notesViewPr>
    <p:cSldViewPr snapToGrid="0">
      <p:cViewPr varScale="1">
        <p:scale>
          <a:sx n="60" d="100"/>
          <a:sy n="60" d="100"/>
        </p:scale>
        <p:origin x="2515"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stello, Kathy (WaTech)" userId="9ffa59df-c3fe-49bb-a994-e0e766e57558" providerId="ADAL" clId="{C0A7E44F-6C98-4E4A-92AD-4282E4FF8CD5}"/>
    <pc:docChg chg="custSel modSld">
      <pc:chgData name="Costello, Kathy (WaTech)" userId="9ffa59df-c3fe-49bb-a994-e0e766e57558" providerId="ADAL" clId="{C0A7E44F-6C98-4E4A-92AD-4282E4FF8CD5}" dt="2024-09-10T19:49:06.999" v="176" actId="1076"/>
      <pc:docMkLst>
        <pc:docMk/>
      </pc:docMkLst>
      <pc:sldChg chg="modSp mod">
        <pc:chgData name="Costello, Kathy (WaTech)" userId="9ffa59df-c3fe-49bb-a994-e0e766e57558" providerId="ADAL" clId="{C0A7E44F-6C98-4E4A-92AD-4282E4FF8CD5}" dt="2024-09-10T19:49:06.999" v="176" actId="1076"/>
        <pc:sldMkLst>
          <pc:docMk/>
          <pc:sldMk cId="2268299096" sldId="258"/>
        </pc:sldMkLst>
        <pc:spChg chg="mod">
          <ac:chgData name="Costello, Kathy (WaTech)" userId="9ffa59df-c3fe-49bb-a994-e0e766e57558" providerId="ADAL" clId="{C0A7E44F-6C98-4E4A-92AD-4282E4FF8CD5}" dt="2024-09-10T19:48:55.632" v="174" actId="1076"/>
          <ac:spMkLst>
            <pc:docMk/>
            <pc:sldMk cId="2268299096" sldId="258"/>
            <ac:spMk id="2" creationId="{B6AE1578-A8CF-437F-AAFC-60C68ED192E8}"/>
          </ac:spMkLst>
        </pc:spChg>
        <pc:spChg chg="mod">
          <ac:chgData name="Costello, Kathy (WaTech)" userId="9ffa59df-c3fe-49bb-a994-e0e766e57558" providerId="ADAL" clId="{C0A7E44F-6C98-4E4A-92AD-4282E4FF8CD5}" dt="2024-09-10T19:48:48.201" v="173" actId="404"/>
          <ac:spMkLst>
            <pc:docMk/>
            <pc:sldMk cId="2268299096" sldId="258"/>
            <ac:spMk id="6" creationId="{7DA87B39-8AE3-4105-BBD5-4F14B1169CA9}"/>
          </ac:spMkLst>
        </pc:spChg>
        <pc:spChg chg="mod">
          <ac:chgData name="Costello, Kathy (WaTech)" userId="9ffa59df-c3fe-49bb-a994-e0e766e57558" providerId="ADAL" clId="{C0A7E44F-6C98-4E4A-92AD-4282E4FF8CD5}" dt="2024-09-10T19:49:06.999" v="176" actId="1076"/>
          <ac:spMkLst>
            <pc:docMk/>
            <pc:sldMk cId="2268299096" sldId="258"/>
            <ac:spMk id="7" creationId="{AD8EA351-21A9-4710-8401-B39906E9B763}"/>
          </ac:spMkLst>
        </pc:spChg>
      </pc:sldChg>
      <pc:sldChg chg="modSp mod">
        <pc:chgData name="Costello, Kathy (WaTech)" userId="9ffa59df-c3fe-49bb-a994-e0e766e57558" providerId="ADAL" clId="{C0A7E44F-6C98-4E4A-92AD-4282E4FF8CD5}" dt="2024-09-10T19:35:00.773" v="1" actId="242"/>
        <pc:sldMkLst>
          <pc:docMk/>
          <pc:sldMk cId="3714084395" sldId="271"/>
        </pc:sldMkLst>
        <pc:spChg chg="mod">
          <ac:chgData name="Costello, Kathy (WaTech)" userId="9ffa59df-c3fe-49bb-a994-e0e766e57558" providerId="ADAL" clId="{C0A7E44F-6C98-4E4A-92AD-4282E4FF8CD5}" dt="2024-09-10T19:35:00.773" v="1" actId="242"/>
          <ac:spMkLst>
            <pc:docMk/>
            <pc:sldMk cId="3714084395" sldId="271"/>
            <ac:spMk id="5" creationId="{F4E4C904-4F19-414B-B1E0-368E60940475}"/>
          </ac:spMkLst>
        </pc:spChg>
      </pc:sldChg>
      <pc:sldChg chg="modSp mod">
        <pc:chgData name="Costello, Kathy (WaTech)" userId="9ffa59df-c3fe-49bb-a994-e0e766e57558" providerId="ADAL" clId="{C0A7E44F-6C98-4E4A-92AD-4282E4FF8CD5}" dt="2024-09-10T19:37:55.915" v="23" actId="14100"/>
        <pc:sldMkLst>
          <pc:docMk/>
          <pc:sldMk cId="754054221" sldId="273"/>
        </pc:sldMkLst>
        <pc:spChg chg="mod">
          <ac:chgData name="Costello, Kathy (WaTech)" userId="9ffa59df-c3fe-49bb-a994-e0e766e57558" providerId="ADAL" clId="{C0A7E44F-6C98-4E4A-92AD-4282E4FF8CD5}" dt="2024-09-10T19:37:34.162" v="18" actId="255"/>
          <ac:spMkLst>
            <pc:docMk/>
            <pc:sldMk cId="754054221" sldId="273"/>
            <ac:spMk id="2" creationId="{285C314E-CFF3-FEB5-11BA-DF349483C2E1}"/>
          </ac:spMkLst>
        </pc:spChg>
        <pc:spChg chg="mod">
          <ac:chgData name="Costello, Kathy (WaTech)" userId="9ffa59df-c3fe-49bb-a994-e0e766e57558" providerId="ADAL" clId="{C0A7E44F-6C98-4E4A-92AD-4282E4FF8CD5}" dt="2024-09-10T19:37:44.799" v="21" actId="242"/>
          <ac:spMkLst>
            <pc:docMk/>
            <pc:sldMk cId="754054221" sldId="273"/>
            <ac:spMk id="5" creationId="{2360C5D6-CD06-1327-FB38-624D31657919}"/>
          </ac:spMkLst>
        </pc:spChg>
        <pc:spChg chg="mod">
          <ac:chgData name="Costello, Kathy (WaTech)" userId="9ffa59df-c3fe-49bb-a994-e0e766e57558" providerId="ADAL" clId="{C0A7E44F-6C98-4E4A-92AD-4282E4FF8CD5}" dt="2024-09-10T19:37:55.915" v="23" actId="14100"/>
          <ac:spMkLst>
            <pc:docMk/>
            <pc:sldMk cId="754054221" sldId="273"/>
            <ac:spMk id="7" creationId="{57977278-432D-714F-2EDE-E20758D9BB20}"/>
          </ac:spMkLst>
        </pc:spChg>
      </pc:sldChg>
      <pc:sldChg chg="modSp mod">
        <pc:chgData name="Costello, Kathy (WaTech)" userId="9ffa59df-c3fe-49bb-a994-e0e766e57558" providerId="ADAL" clId="{C0A7E44F-6C98-4E4A-92AD-4282E4FF8CD5}" dt="2024-09-10T19:38:17.103" v="28" actId="242"/>
        <pc:sldMkLst>
          <pc:docMk/>
          <pc:sldMk cId="2854160576" sldId="274"/>
        </pc:sldMkLst>
        <pc:spChg chg="mod">
          <ac:chgData name="Costello, Kathy (WaTech)" userId="9ffa59df-c3fe-49bb-a994-e0e766e57558" providerId="ADAL" clId="{C0A7E44F-6C98-4E4A-92AD-4282E4FF8CD5}" dt="2024-09-10T19:38:06.529" v="25" actId="404"/>
          <ac:spMkLst>
            <pc:docMk/>
            <pc:sldMk cId="2854160576" sldId="274"/>
            <ac:spMk id="2" creationId="{32D1B6AE-4502-29BA-5D24-FC0D3BD3F801}"/>
          </ac:spMkLst>
        </pc:spChg>
        <pc:spChg chg="mod">
          <ac:chgData name="Costello, Kathy (WaTech)" userId="9ffa59df-c3fe-49bb-a994-e0e766e57558" providerId="ADAL" clId="{C0A7E44F-6C98-4E4A-92AD-4282E4FF8CD5}" dt="2024-09-10T19:38:17.103" v="28" actId="242"/>
          <ac:spMkLst>
            <pc:docMk/>
            <pc:sldMk cId="2854160576" sldId="274"/>
            <ac:spMk id="5" creationId="{4468E784-6AA6-9D50-E9E1-9395BC8300FB}"/>
          </ac:spMkLst>
        </pc:spChg>
      </pc:sldChg>
      <pc:sldChg chg="modSp mod">
        <pc:chgData name="Costello, Kathy (WaTech)" userId="9ffa59df-c3fe-49bb-a994-e0e766e57558" providerId="ADAL" clId="{C0A7E44F-6C98-4E4A-92AD-4282E4FF8CD5}" dt="2024-09-10T19:38:37.667" v="33" actId="403"/>
        <pc:sldMkLst>
          <pc:docMk/>
          <pc:sldMk cId="624430439" sldId="275"/>
        </pc:sldMkLst>
        <pc:spChg chg="mod">
          <ac:chgData name="Costello, Kathy (WaTech)" userId="9ffa59df-c3fe-49bb-a994-e0e766e57558" providerId="ADAL" clId="{C0A7E44F-6C98-4E4A-92AD-4282E4FF8CD5}" dt="2024-09-10T19:38:26.113" v="30" actId="404"/>
          <ac:spMkLst>
            <pc:docMk/>
            <pc:sldMk cId="624430439" sldId="275"/>
            <ac:spMk id="2" creationId="{60811BC4-E1C3-6039-EBBC-BC22A268D591}"/>
          </ac:spMkLst>
        </pc:spChg>
        <pc:spChg chg="mod">
          <ac:chgData name="Costello, Kathy (WaTech)" userId="9ffa59df-c3fe-49bb-a994-e0e766e57558" providerId="ADAL" clId="{C0A7E44F-6C98-4E4A-92AD-4282E4FF8CD5}" dt="2024-09-10T19:38:32.810" v="32" actId="404"/>
          <ac:spMkLst>
            <pc:docMk/>
            <pc:sldMk cId="624430439" sldId="275"/>
            <ac:spMk id="7" creationId="{E3AC47BB-6437-94F5-D24A-F5C5701663E3}"/>
          </ac:spMkLst>
        </pc:spChg>
        <pc:spChg chg="mod">
          <ac:chgData name="Costello, Kathy (WaTech)" userId="9ffa59df-c3fe-49bb-a994-e0e766e57558" providerId="ADAL" clId="{C0A7E44F-6C98-4E4A-92AD-4282E4FF8CD5}" dt="2024-09-10T19:38:37.667" v="33" actId="403"/>
          <ac:spMkLst>
            <pc:docMk/>
            <pc:sldMk cId="624430439" sldId="275"/>
            <ac:spMk id="9" creationId="{51B2DFD9-ABAA-2181-1BEB-B7E81F7AFAF4}"/>
          </ac:spMkLst>
        </pc:spChg>
      </pc:sldChg>
      <pc:sldChg chg="modSp mod">
        <pc:chgData name="Costello, Kathy (WaTech)" userId="9ffa59df-c3fe-49bb-a994-e0e766e57558" providerId="ADAL" clId="{C0A7E44F-6C98-4E4A-92AD-4282E4FF8CD5}" dt="2024-09-10T19:48:26.846" v="170" actId="2711"/>
        <pc:sldMkLst>
          <pc:docMk/>
          <pc:sldMk cId="3404069020" sldId="276"/>
        </pc:sldMkLst>
        <pc:spChg chg="mod">
          <ac:chgData name="Costello, Kathy (WaTech)" userId="9ffa59df-c3fe-49bb-a994-e0e766e57558" providerId="ADAL" clId="{C0A7E44F-6C98-4E4A-92AD-4282E4FF8CD5}" dt="2024-09-10T19:48:19.971" v="168" actId="255"/>
          <ac:spMkLst>
            <pc:docMk/>
            <pc:sldMk cId="3404069020" sldId="276"/>
            <ac:spMk id="2" creationId="{5D557901-48E1-E1D7-AD4F-7688861C8D0F}"/>
          </ac:spMkLst>
        </pc:spChg>
        <pc:spChg chg="mod">
          <ac:chgData name="Costello, Kathy (WaTech)" userId="9ffa59df-c3fe-49bb-a994-e0e766e57558" providerId="ADAL" clId="{C0A7E44F-6C98-4E4A-92AD-4282E4FF8CD5}" dt="2024-09-10T19:48:26.846" v="170" actId="2711"/>
          <ac:spMkLst>
            <pc:docMk/>
            <pc:sldMk cId="3404069020" sldId="276"/>
            <ac:spMk id="5" creationId="{39662C81-3C73-C02B-B61A-95C157A18981}"/>
          </ac:spMkLst>
        </pc:spChg>
      </pc:sldChg>
      <pc:sldChg chg="modSp mod">
        <pc:chgData name="Costello, Kathy (WaTech)" userId="9ffa59df-c3fe-49bb-a994-e0e766e57558" providerId="ADAL" clId="{C0A7E44F-6C98-4E4A-92AD-4282E4FF8CD5}" dt="2024-09-10T19:39:51.511" v="44" actId="403"/>
        <pc:sldMkLst>
          <pc:docMk/>
          <pc:sldMk cId="709988931" sldId="277"/>
        </pc:sldMkLst>
        <pc:spChg chg="mod">
          <ac:chgData name="Costello, Kathy (WaTech)" userId="9ffa59df-c3fe-49bb-a994-e0e766e57558" providerId="ADAL" clId="{C0A7E44F-6C98-4E4A-92AD-4282E4FF8CD5}" dt="2024-09-10T19:39:32.251" v="42" actId="404"/>
          <ac:spMkLst>
            <pc:docMk/>
            <pc:sldMk cId="709988931" sldId="277"/>
            <ac:spMk id="2" creationId="{BB6B9A2D-7E64-64FA-57F3-C480650F21E5}"/>
          </ac:spMkLst>
        </pc:spChg>
        <pc:spChg chg="mod">
          <ac:chgData name="Costello, Kathy (WaTech)" userId="9ffa59df-c3fe-49bb-a994-e0e766e57558" providerId="ADAL" clId="{C0A7E44F-6C98-4E4A-92AD-4282E4FF8CD5}" dt="2024-09-10T19:39:27.171" v="41" actId="242"/>
          <ac:spMkLst>
            <pc:docMk/>
            <pc:sldMk cId="709988931" sldId="277"/>
            <ac:spMk id="5" creationId="{59E1C6B4-6FA9-E04D-773F-879C899CE46C}"/>
          </ac:spMkLst>
        </pc:spChg>
        <pc:spChg chg="mod">
          <ac:chgData name="Costello, Kathy (WaTech)" userId="9ffa59df-c3fe-49bb-a994-e0e766e57558" providerId="ADAL" clId="{C0A7E44F-6C98-4E4A-92AD-4282E4FF8CD5}" dt="2024-09-10T19:39:46.600" v="43" actId="2711"/>
          <ac:spMkLst>
            <pc:docMk/>
            <pc:sldMk cId="709988931" sldId="277"/>
            <ac:spMk id="10" creationId="{8F012905-1C73-0A82-8ECD-16243DA6E0EF}"/>
          </ac:spMkLst>
        </pc:spChg>
        <pc:spChg chg="mod">
          <ac:chgData name="Costello, Kathy (WaTech)" userId="9ffa59df-c3fe-49bb-a994-e0e766e57558" providerId="ADAL" clId="{C0A7E44F-6C98-4E4A-92AD-4282E4FF8CD5}" dt="2024-09-10T19:39:51.511" v="44" actId="403"/>
          <ac:spMkLst>
            <pc:docMk/>
            <pc:sldMk cId="709988931" sldId="277"/>
            <ac:spMk id="12" creationId="{DAA4F2C5-C8DD-A6A0-56C6-CC2C58410D4C}"/>
          </ac:spMkLst>
        </pc:spChg>
      </pc:sldChg>
      <pc:sldChg chg="modSp mod">
        <pc:chgData name="Costello, Kathy (WaTech)" userId="9ffa59df-c3fe-49bb-a994-e0e766e57558" providerId="ADAL" clId="{C0A7E44F-6C98-4E4A-92AD-4282E4FF8CD5}" dt="2024-09-10T19:40:16.355" v="52" actId="403"/>
        <pc:sldMkLst>
          <pc:docMk/>
          <pc:sldMk cId="3572333544" sldId="278"/>
        </pc:sldMkLst>
        <pc:spChg chg="mod">
          <ac:chgData name="Costello, Kathy (WaTech)" userId="9ffa59df-c3fe-49bb-a994-e0e766e57558" providerId="ADAL" clId="{C0A7E44F-6C98-4E4A-92AD-4282E4FF8CD5}" dt="2024-09-10T19:40:00.609" v="46" actId="404"/>
          <ac:spMkLst>
            <pc:docMk/>
            <pc:sldMk cId="3572333544" sldId="278"/>
            <ac:spMk id="2" creationId="{DC0F4BBF-436B-9354-1A88-F5A8904AC1BD}"/>
          </ac:spMkLst>
        </pc:spChg>
        <pc:spChg chg="mod">
          <ac:chgData name="Costello, Kathy (WaTech)" userId="9ffa59df-c3fe-49bb-a994-e0e766e57558" providerId="ADAL" clId="{C0A7E44F-6C98-4E4A-92AD-4282E4FF8CD5}" dt="2024-09-10T19:40:11.490" v="51" actId="242"/>
          <ac:spMkLst>
            <pc:docMk/>
            <pc:sldMk cId="3572333544" sldId="278"/>
            <ac:spMk id="5" creationId="{E5787229-47C2-C85B-D129-E93053051039}"/>
          </ac:spMkLst>
        </pc:spChg>
        <pc:spChg chg="mod">
          <ac:chgData name="Costello, Kathy (WaTech)" userId="9ffa59df-c3fe-49bb-a994-e0e766e57558" providerId="ADAL" clId="{C0A7E44F-6C98-4E4A-92AD-4282E4FF8CD5}" dt="2024-09-10T19:40:16.355" v="52" actId="403"/>
          <ac:spMkLst>
            <pc:docMk/>
            <pc:sldMk cId="3572333544" sldId="278"/>
            <ac:spMk id="6" creationId="{FC26D870-42ED-909F-95F2-DD05D67F6B00}"/>
          </ac:spMkLst>
        </pc:spChg>
      </pc:sldChg>
      <pc:sldChg chg="modSp mod">
        <pc:chgData name="Costello, Kathy (WaTech)" userId="9ffa59df-c3fe-49bb-a994-e0e766e57558" providerId="ADAL" clId="{C0A7E44F-6C98-4E4A-92AD-4282E4FF8CD5}" dt="2024-09-10T19:37:14.766" v="17" actId="242"/>
        <pc:sldMkLst>
          <pc:docMk/>
          <pc:sldMk cId="2404969573" sldId="280"/>
        </pc:sldMkLst>
        <pc:spChg chg="mod">
          <ac:chgData name="Costello, Kathy (WaTech)" userId="9ffa59df-c3fe-49bb-a994-e0e766e57558" providerId="ADAL" clId="{C0A7E44F-6C98-4E4A-92AD-4282E4FF8CD5}" dt="2024-09-10T19:37:02.138" v="13" actId="404"/>
          <ac:spMkLst>
            <pc:docMk/>
            <pc:sldMk cId="2404969573" sldId="280"/>
            <ac:spMk id="2" creationId="{998D03B1-90A2-9EA6-3950-F3FFBF8309A9}"/>
          </ac:spMkLst>
        </pc:spChg>
        <pc:spChg chg="mod">
          <ac:chgData name="Costello, Kathy (WaTech)" userId="9ffa59df-c3fe-49bb-a994-e0e766e57558" providerId="ADAL" clId="{C0A7E44F-6C98-4E4A-92AD-4282E4FF8CD5}" dt="2024-09-10T19:37:14.766" v="17" actId="242"/>
          <ac:spMkLst>
            <pc:docMk/>
            <pc:sldMk cId="2404969573" sldId="280"/>
            <ac:spMk id="4" creationId="{99394EB2-E7B1-B285-48E8-533F19F9B910}"/>
          </ac:spMkLst>
        </pc:spChg>
      </pc:sldChg>
      <pc:sldChg chg="modSp mod">
        <pc:chgData name="Costello, Kathy (WaTech)" userId="9ffa59df-c3fe-49bb-a994-e0e766e57558" providerId="ADAL" clId="{C0A7E44F-6C98-4E4A-92AD-4282E4FF8CD5}" dt="2024-09-10T19:43:03.976" v="130" actId="1035"/>
        <pc:sldMkLst>
          <pc:docMk/>
          <pc:sldMk cId="1051223693" sldId="282"/>
        </pc:sldMkLst>
        <pc:spChg chg="mod">
          <ac:chgData name="Costello, Kathy (WaTech)" userId="9ffa59df-c3fe-49bb-a994-e0e766e57558" providerId="ADAL" clId="{C0A7E44F-6C98-4E4A-92AD-4282E4FF8CD5}" dt="2024-09-10T19:42:31.523" v="94" actId="1035"/>
          <ac:spMkLst>
            <pc:docMk/>
            <pc:sldMk cId="1051223693" sldId="282"/>
            <ac:spMk id="2" creationId="{7868744F-2412-B7C2-EA9C-9A5DFCCEC05D}"/>
          </ac:spMkLst>
        </pc:spChg>
        <pc:spChg chg="mod">
          <ac:chgData name="Costello, Kathy (WaTech)" userId="9ffa59df-c3fe-49bb-a994-e0e766e57558" providerId="ADAL" clId="{C0A7E44F-6C98-4E4A-92AD-4282E4FF8CD5}" dt="2024-09-10T19:43:03.976" v="130" actId="1035"/>
          <ac:spMkLst>
            <pc:docMk/>
            <pc:sldMk cId="1051223693" sldId="282"/>
            <ac:spMk id="5" creationId="{2133E789-6125-0AD7-3178-3A49EDC4F7FC}"/>
          </ac:spMkLst>
        </pc:spChg>
        <pc:spChg chg="mod">
          <ac:chgData name="Costello, Kathy (WaTech)" userId="9ffa59df-c3fe-49bb-a994-e0e766e57558" providerId="ADAL" clId="{C0A7E44F-6C98-4E4A-92AD-4282E4FF8CD5}" dt="2024-09-10T19:42:37.089" v="115" actId="1035"/>
          <ac:spMkLst>
            <pc:docMk/>
            <pc:sldMk cId="1051223693" sldId="282"/>
            <ac:spMk id="10" creationId="{F7BDEF64-2D1D-552C-F543-A0ED74B6914B}"/>
          </ac:spMkLst>
        </pc:spChg>
        <pc:graphicFrameChg chg="mod modGraphic">
          <ac:chgData name="Costello, Kathy (WaTech)" userId="9ffa59df-c3fe-49bb-a994-e0e766e57558" providerId="ADAL" clId="{C0A7E44F-6C98-4E4A-92AD-4282E4FF8CD5}" dt="2024-09-10T19:42:45.431" v="116" actId="1076"/>
          <ac:graphicFrameMkLst>
            <pc:docMk/>
            <pc:sldMk cId="1051223693" sldId="282"/>
            <ac:graphicFrameMk id="9" creationId="{CD97CDB9-955A-6AA2-5D8F-653DB51309AC}"/>
          </ac:graphicFrameMkLst>
        </pc:graphicFrameChg>
      </pc:sldChg>
      <pc:sldChg chg="modSp mod">
        <pc:chgData name="Costello, Kathy (WaTech)" userId="9ffa59df-c3fe-49bb-a994-e0e766e57558" providerId="ADAL" clId="{C0A7E44F-6C98-4E4A-92AD-4282E4FF8CD5}" dt="2024-09-10T19:44:51.734" v="164" actId="1076"/>
        <pc:sldMkLst>
          <pc:docMk/>
          <pc:sldMk cId="1024508453" sldId="283"/>
        </pc:sldMkLst>
        <pc:spChg chg="mod">
          <ac:chgData name="Costello, Kathy (WaTech)" userId="9ffa59df-c3fe-49bb-a994-e0e766e57558" providerId="ADAL" clId="{C0A7E44F-6C98-4E4A-92AD-4282E4FF8CD5}" dt="2024-09-10T19:44:18.034" v="156" actId="14100"/>
          <ac:spMkLst>
            <pc:docMk/>
            <pc:sldMk cId="1024508453" sldId="283"/>
            <ac:spMk id="2" creationId="{DB2D5C86-6E07-ABC5-6222-4993268A2006}"/>
          </ac:spMkLst>
        </pc:spChg>
        <pc:spChg chg="mod">
          <ac:chgData name="Costello, Kathy (WaTech)" userId="9ffa59df-c3fe-49bb-a994-e0e766e57558" providerId="ADAL" clId="{C0A7E44F-6C98-4E4A-92AD-4282E4FF8CD5}" dt="2024-09-10T19:44:05.510" v="152" actId="2711"/>
          <ac:spMkLst>
            <pc:docMk/>
            <pc:sldMk cId="1024508453" sldId="283"/>
            <ac:spMk id="5" creationId="{F22BBC71-F815-4DA8-0860-DD6C6B51FDFA}"/>
          </ac:spMkLst>
        </pc:spChg>
        <pc:spChg chg="mod">
          <ac:chgData name="Costello, Kathy (WaTech)" userId="9ffa59df-c3fe-49bb-a994-e0e766e57558" providerId="ADAL" clId="{C0A7E44F-6C98-4E4A-92AD-4282E4FF8CD5}" dt="2024-09-10T19:44:51.734" v="164" actId="1076"/>
          <ac:spMkLst>
            <pc:docMk/>
            <pc:sldMk cId="1024508453" sldId="283"/>
            <ac:spMk id="7" creationId="{1C45AB73-7059-1ABE-ED42-5253A07734EA}"/>
          </ac:spMkLst>
        </pc:spChg>
        <pc:graphicFrameChg chg="mod modGraphic">
          <ac:chgData name="Costello, Kathy (WaTech)" userId="9ffa59df-c3fe-49bb-a994-e0e766e57558" providerId="ADAL" clId="{C0A7E44F-6C98-4E4A-92AD-4282E4FF8CD5}" dt="2024-09-10T19:44:39.384" v="163" actId="14100"/>
          <ac:graphicFrameMkLst>
            <pc:docMk/>
            <pc:sldMk cId="1024508453" sldId="283"/>
            <ac:graphicFrameMk id="9" creationId="{39F745F7-ABA8-6651-05B4-05F01ECF48C0}"/>
          </ac:graphicFrameMkLst>
        </pc:graphicFrameChg>
      </pc:sldChg>
      <pc:sldChg chg="modSp mod">
        <pc:chgData name="Costello, Kathy (WaTech)" userId="9ffa59df-c3fe-49bb-a994-e0e766e57558" providerId="ADAL" clId="{C0A7E44F-6C98-4E4A-92AD-4282E4FF8CD5}" dt="2024-09-10T19:34:54.327" v="0" actId="242"/>
        <pc:sldMkLst>
          <pc:docMk/>
          <pc:sldMk cId="3456989838" sldId="284"/>
        </pc:sldMkLst>
        <pc:spChg chg="mod">
          <ac:chgData name="Costello, Kathy (WaTech)" userId="9ffa59df-c3fe-49bb-a994-e0e766e57558" providerId="ADAL" clId="{C0A7E44F-6C98-4E4A-92AD-4282E4FF8CD5}" dt="2024-09-10T19:34:54.327" v="0" actId="242"/>
          <ac:spMkLst>
            <pc:docMk/>
            <pc:sldMk cId="3456989838" sldId="284"/>
            <ac:spMk id="5" creationId="{1884FAF4-599B-50DA-83F3-157E50A7D3D5}"/>
          </ac:spMkLst>
        </pc:spChg>
      </pc:sldChg>
      <pc:sldChg chg="modSp mod">
        <pc:chgData name="Costello, Kathy (WaTech)" userId="9ffa59df-c3fe-49bb-a994-e0e766e57558" providerId="ADAL" clId="{C0A7E44F-6C98-4E4A-92AD-4282E4FF8CD5}" dt="2024-09-10T19:40:49.763" v="60" actId="403"/>
        <pc:sldMkLst>
          <pc:docMk/>
          <pc:sldMk cId="827802441" sldId="285"/>
        </pc:sldMkLst>
        <pc:spChg chg="mod">
          <ac:chgData name="Costello, Kathy (WaTech)" userId="9ffa59df-c3fe-49bb-a994-e0e766e57558" providerId="ADAL" clId="{C0A7E44F-6C98-4E4A-92AD-4282E4FF8CD5}" dt="2024-09-10T19:40:44.629" v="59" actId="5793"/>
          <ac:spMkLst>
            <pc:docMk/>
            <pc:sldMk cId="827802441" sldId="285"/>
            <ac:spMk id="2" creationId="{F4119E23-C288-4ED0-BFBE-0BD108DA74F2}"/>
          </ac:spMkLst>
        </pc:spChg>
        <pc:spChg chg="mod">
          <ac:chgData name="Costello, Kathy (WaTech)" userId="9ffa59df-c3fe-49bb-a994-e0e766e57558" providerId="ADAL" clId="{C0A7E44F-6C98-4E4A-92AD-4282E4FF8CD5}" dt="2024-09-10T19:40:31.838" v="55" actId="242"/>
          <ac:spMkLst>
            <pc:docMk/>
            <pc:sldMk cId="827802441" sldId="285"/>
            <ac:spMk id="7" creationId="{4806BCDD-B0F7-F428-BB8B-5868856E6103}"/>
          </ac:spMkLst>
        </pc:spChg>
        <pc:spChg chg="mod">
          <ac:chgData name="Costello, Kathy (WaTech)" userId="9ffa59df-c3fe-49bb-a994-e0e766e57558" providerId="ADAL" clId="{C0A7E44F-6C98-4E4A-92AD-4282E4FF8CD5}" dt="2024-09-10T19:40:49.763" v="60" actId="403"/>
          <ac:spMkLst>
            <pc:docMk/>
            <pc:sldMk cId="827802441" sldId="285"/>
            <ac:spMk id="8" creationId="{61DC028B-500D-26DF-1C88-94D7ED6EC044}"/>
          </ac:spMkLst>
        </pc:spChg>
      </pc:sldChg>
      <pc:sldChg chg="modSp mod">
        <pc:chgData name="Costello, Kathy (WaTech)" userId="9ffa59df-c3fe-49bb-a994-e0e766e57558" providerId="ADAL" clId="{C0A7E44F-6C98-4E4A-92AD-4282E4FF8CD5}" dt="2024-09-10T19:39:10.381" v="38" actId="403"/>
        <pc:sldMkLst>
          <pc:docMk/>
          <pc:sldMk cId="1000573516" sldId="286"/>
        </pc:sldMkLst>
        <pc:spChg chg="mod">
          <ac:chgData name="Costello, Kathy (WaTech)" userId="9ffa59df-c3fe-49bb-a994-e0e766e57558" providerId="ADAL" clId="{C0A7E44F-6C98-4E4A-92AD-4282E4FF8CD5}" dt="2024-09-10T19:38:59.155" v="35" actId="404"/>
          <ac:spMkLst>
            <pc:docMk/>
            <pc:sldMk cId="1000573516" sldId="286"/>
            <ac:spMk id="2" creationId="{71E4655D-BC0F-9C19-7C3C-D1B49C36A836}"/>
          </ac:spMkLst>
        </pc:spChg>
        <pc:spChg chg="mod">
          <ac:chgData name="Costello, Kathy (WaTech)" userId="9ffa59df-c3fe-49bb-a994-e0e766e57558" providerId="ADAL" clId="{C0A7E44F-6C98-4E4A-92AD-4282E4FF8CD5}" dt="2024-09-10T19:39:05.122" v="37" actId="404"/>
          <ac:spMkLst>
            <pc:docMk/>
            <pc:sldMk cId="1000573516" sldId="286"/>
            <ac:spMk id="6" creationId="{FF5E1EA9-6A9C-A847-86D1-421A593C5B29}"/>
          </ac:spMkLst>
        </pc:spChg>
        <pc:spChg chg="mod">
          <ac:chgData name="Costello, Kathy (WaTech)" userId="9ffa59df-c3fe-49bb-a994-e0e766e57558" providerId="ADAL" clId="{C0A7E44F-6C98-4E4A-92AD-4282E4FF8CD5}" dt="2024-09-10T19:39:10.381" v="38" actId="403"/>
          <ac:spMkLst>
            <pc:docMk/>
            <pc:sldMk cId="1000573516" sldId="286"/>
            <ac:spMk id="7" creationId="{A02BAD57-5553-4B78-31E7-152D5725090C}"/>
          </ac:spMkLst>
        </pc:spChg>
      </pc:sldChg>
      <pc:sldChg chg="modSp mod">
        <pc:chgData name="Costello, Kathy (WaTech)" userId="9ffa59df-c3fe-49bb-a994-e0e766e57558" providerId="ADAL" clId="{C0A7E44F-6C98-4E4A-92AD-4282E4FF8CD5}" dt="2024-09-10T19:43:51.735" v="150" actId="20577"/>
        <pc:sldMkLst>
          <pc:docMk/>
          <pc:sldMk cId="2552700697" sldId="287"/>
        </pc:sldMkLst>
        <pc:spChg chg="mod">
          <ac:chgData name="Costello, Kathy (WaTech)" userId="9ffa59df-c3fe-49bb-a994-e0e766e57558" providerId="ADAL" clId="{C0A7E44F-6C98-4E4A-92AD-4282E4FF8CD5}" dt="2024-09-10T19:43:16.444" v="132" actId="2711"/>
          <ac:spMkLst>
            <pc:docMk/>
            <pc:sldMk cId="2552700697" sldId="287"/>
            <ac:spMk id="2" creationId="{02BC428C-A32D-0600-ACDE-477333A99D1E}"/>
          </ac:spMkLst>
        </pc:spChg>
        <pc:spChg chg="mod">
          <ac:chgData name="Costello, Kathy (WaTech)" userId="9ffa59df-c3fe-49bb-a994-e0e766e57558" providerId="ADAL" clId="{C0A7E44F-6C98-4E4A-92AD-4282E4FF8CD5}" dt="2024-09-10T19:43:51.735" v="150" actId="20577"/>
          <ac:spMkLst>
            <pc:docMk/>
            <pc:sldMk cId="2552700697" sldId="287"/>
            <ac:spMk id="11" creationId="{CF7B08DD-2AF6-40CB-3685-F739B8C04C56}"/>
          </ac:spMkLst>
        </pc:spChg>
      </pc:sldChg>
      <pc:sldChg chg="modSp mod">
        <pc:chgData name="Costello, Kathy (WaTech)" userId="9ffa59df-c3fe-49bb-a994-e0e766e57558" providerId="ADAL" clId="{C0A7E44F-6C98-4E4A-92AD-4282E4FF8CD5}" dt="2024-09-10T19:45:46.550" v="167" actId="2711"/>
        <pc:sldMkLst>
          <pc:docMk/>
          <pc:sldMk cId="1421040153" sldId="288"/>
        </pc:sldMkLst>
        <pc:spChg chg="mod">
          <ac:chgData name="Costello, Kathy (WaTech)" userId="9ffa59df-c3fe-49bb-a994-e0e766e57558" providerId="ADAL" clId="{C0A7E44F-6C98-4E4A-92AD-4282E4FF8CD5}" dt="2024-09-10T19:45:07.762" v="165" actId="404"/>
          <ac:spMkLst>
            <pc:docMk/>
            <pc:sldMk cId="1421040153" sldId="288"/>
            <ac:spMk id="5" creationId="{F8A2BE08-63FB-F0B9-7A93-1C67DA52507B}"/>
          </ac:spMkLst>
        </pc:spChg>
        <pc:spChg chg="mod">
          <ac:chgData name="Costello, Kathy (WaTech)" userId="9ffa59df-c3fe-49bb-a994-e0e766e57558" providerId="ADAL" clId="{C0A7E44F-6C98-4E4A-92AD-4282E4FF8CD5}" dt="2024-09-10T19:45:46.550" v="167" actId="2711"/>
          <ac:spMkLst>
            <pc:docMk/>
            <pc:sldMk cId="1421040153" sldId="288"/>
            <ac:spMk id="6" creationId="{385E905B-13DB-E86E-C816-6C261E9318AE}"/>
          </ac:spMkLst>
        </pc:spChg>
      </pc:sldChg>
      <pc:sldChg chg="modSp mod">
        <pc:chgData name="Costello, Kathy (WaTech)" userId="9ffa59df-c3fe-49bb-a994-e0e766e57558" providerId="ADAL" clId="{C0A7E44F-6C98-4E4A-92AD-4282E4FF8CD5}" dt="2024-09-10T19:36:27.883" v="8" actId="1076"/>
        <pc:sldMkLst>
          <pc:docMk/>
          <pc:sldMk cId="1867025125" sldId="289"/>
        </pc:sldMkLst>
        <pc:spChg chg="mod">
          <ac:chgData name="Costello, Kathy (WaTech)" userId="9ffa59df-c3fe-49bb-a994-e0e766e57558" providerId="ADAL" clId="{C0A7E44F-6C98-4E4A-92AD-4282E4FF8CD5}" dt="2024-09-10T19:36:14.865" v="5" actId="404"/>
          <ac:spMkLst>
            <pc:docMk/>
            <pc:sldMk cId="1867025125" sldId="289"/>
            <ac:spMk id="2" creationId="{AEC59190-384F-65C7-4C61-F225E7F4CAEC}"/>
          </ac:spMkLst>
        </pc:spChg>
        <pc:spChg chg="mod">
          <ac:chgData name="Costello, Kathy (WaTech)" userId="9ffa59df-c3fe-49bb-a994-e0e766e57558" providerId="ADAL" clId="{C0A7E44F-6C98-4E4A-92AD-4282E4FF8CD5}" dt="2024-09-10T19:36:27.883" v="8" actId="1076"/>
          <ac:spMkLst>
            <pc:docMk/>
            <pc:sldMk cId="1867025125" sldId="289"/>
            <ac:spMk id="3" creationId="{6AE8351B-EC5F-28E8-C72C-ACD21D99CDD4}"/>
          </ac:spMkLst>
        </pc:spChg>
        <pc:spChg chg="mod">
          <ac:chgData name="Costello, Kathy (WaTech)" userId="9ffa59df-c3fe-49bb-a994-e0e766e57558" providerId="ADAL" clId="{C0A7E44F-6C98-4E4A-92AD-4282E4FF8CD5}" dt="2024-09-10T19:36:07.534" v="3" actId="27636"/>
          <ac:spMkLst>
            <pc:docMk/>
            <pc:sldMk cId="1867025125" sldId="289"/>
            <ac:spMk id="4" creationId="{228C5D09-FE1C-7E83-3383-211D1A26E649}"/>
          </ac:spMkLst>
        </pc:spChg>
        <pc:spChg chg="mod">
          <ac:chgData name="Costello, Kathy (WaTech)" userId="9ffa59df-c3fe-49bb-a994-e0e766e57558" providerId="ADAL" clId="{C0A7E44F-6C98-4E4A-92AD-4282E4FF8CD5}" dt="2024-09-10T19:36:10.865" v="4" actId="404"/>
          <ac:spMkLst>
            <pc:docMk/>
            <pc:sldMk cId="1867025125" sldId="289"/>
            <ac:spMk id="5" creationId="{1884FAF4-599B-50DA-83F3-157E50A7D3D5}"/>
          </ac:spMkLst>
        </pc:spChg>
      </pc:sldChg>
      <pc:sldChg chg="modSp mod">
        <pc:chgData name="Costello, Kathy (WaTech)" userId="9ffa59df-c3fe-49bb-a994-e0e766e57558" providerId="ADAL" clId="{C0A7E44F-6C98-4E4A-92AD-4282E4FF8CD5}" dt="2024-09-10T19:41:22.354" v="69" actId="403"/>
        <pc:sldMkLst>
          <pc:docMk/>
          <pc:sldMk cId="3840181541" sldId="290"/>
        </pc:sldMkLst>
        <pc:spChg chg="mod">
          <ac:chgData name="Costello, Kathy (WaTech)" userId="9ffa59df-c3fe-49bb-a994-e0e766e57558" providerId="ADAL" clId="{C0A7E44F-6C98-4E4A-92AD-4282E4FF8CD5}" dt="2024-09-10T19:41:17.096" v="68" actId="5793"/>
          <ac:spMkLst>
            <pc:docMk/>
            <pc:sldMk cId="3840181541" sldId="290"/>
            <ac:spMk id="2" creationId="{DC0F4BBF-436B-9354-1A88-F5A8904AC1BD}"/>
          </ac:spMkLst>
        </pc:spChg>
        <pc:spChg chg="mod">
          <ac:chgData name="Costello, Kathy (WaTech)" userId="9ffa59df-c3fe-49bb-a994-e0e766e57558" providerId="ADAL" clId="{C0A7E44F-6C98-4E4A-92AD-4282E4FF8CD5}" dt="2024-09-10T19:41:04.610" v="64" actId="2711"/>
          <ac:spMkLst>
            <pc:docMk/>
            <pc:sldMk cId="3840181541" sldId="290"/>
            <ac:spMk id="5" creationId="{E5787229-47C2-C85B-D129-E93053051039}"/>
          </ac:spMkLst>
        </pc:spChg>
        <pc:spChg chg="mod">
          <ac:chgData name="Costello, Kathy (WaTech)" userId="9ffa59df-c3fe-49bb-a994-e0e766e57558" providerId="ADAL" clId="{C0A7E44F-6C98-4E4A-92AD-4282E4FF8CD5}" dt="2024-09-10T19:41:22.354" v="69" actId="403"/>
          <ac:spMkLst>
            <pc:docMk/>
            <pc:sldMk cId="3840181541" sldId="290"/>
            <ac:spMk id="7" creationId="{CEB11960-AA63-BFDC-4FE7-D90A4D48869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DC1D0F-FEF9-47B6-8009-49E67F5BA87D}" type="datetimeFigureOut">
              <a:rPr lang="en-US" smtClean="0"/>
              <a:t>9/10/2024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B719CE-7A07-483D-B07B-6B66A965B651}" type="slidenum">
              <a:rPr lang="en-US" smtClean="0"/>
              <a:t>‹#›</a:t>
            </a:fld>
            <a:endParaRPr lang="en-US" dirty="0"/>
          </a:p>
        </p:txBody>
      </p:sp>
    </p:spTree>
    <p:extLst>
      <p:ext uri="{BB962C8B-B14F-4D97-AF65-F5344CB8AC3E}">
        <p14:creationId xmlns:p14="http://schemas.microsoft.com/office/powerpoint/2010/main" val="1144348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whit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15BC9EE7-160B-0B5A-3D1D-DDB8D21C87C7}"/>
              </a:ext>
            </a:extLst>
          </p:cNvPr>
          <p:cNvSpPr/>
          <p:nvPr userDrawn="1"/>
        </p:nvSpPr>
        <p:spPr>
          <a:xfrm>
            <a:off x="0" y="0"/>
            <a:ext cx="12192000" cy="6858000"/>
          </a:xfrm>
          <a:prstGeom prst="rect">
            <a:avLst/>
          </a:prstGeom>
          <a:solidFill>
            <a:schemeClr val="bg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5" name="Content Placeholder 2">
            <a:extLst>
              <a:ext uri="{FF2B5EF4-FFF2-40B4-BE49-F238E27FC236}">
                <a16:creationId xmlns:a16="http://schemas.microsoft.com/office/drawing/2014/main" id="{1C64E34C-5459-A007-37EC-60976F15F36C}"/>
              </a:ext>
            </a:extLst>
          </p:cNvPr>
          <p:cNvSpPr>
            <a:spLocks noGrp="1"/>
          </p:cNvSpPr>
          <p:nvPr>
            <p:ph sz="half" idx="1"/>
          </p:nvPr>
        </p:nvSpPr>
        <p:spPr>
          <a:xfrm>
            <a:off x="457200" y="1463723"/>
            <a:ext cx="11277600" cy="3930553"/>
          </a:xfrm>
        </p:spPr>
        <p:txBody>
          <a:bodyPr/>
          <a:lstStyle>
            <a:lvl1pPr>
              <a:defRPr>
                <a:solidFill>
                  <a:schemeClr val="accent6">
                    <a:lumMod val="50000"/>
                  </a:schemeClr>
                </a:solidFill>
                <a:latin typeface="Avenir Next LT Pro" panose="020B0504020202020204" pitchFamily="34" charset="0"/>
              </a:defRPr>
            </a:lvl1pPr>
            <a:lvl2pPr>
              <a:defRPr>
                <a:solidFill>
                  <a:schemeClr val="accent6">
                    <a:lumMod val="50000"/>
                  </a:schemeClr>
                </a:solidFill>
                <a:latin typeface="Avenir Next LT Pro" panose="020B0504020202020204" pitchFamily="34" charset="0"/>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a:extLst>
              <a:ext uri="{FF2B5EF4-FFF2-40B4-BE49-F238E27FC236}">
                <a16:creationId xmlns:a16="http://schemas.microsoft.com/office/drawing/2014/main" id="{578A9804-AA65-F1F9-AD68-6ABA4ED5AA11}"/>
              </a:ext>
            </a:extLst>
          </p:cNvPr>
          <p:cNvSpPr>
            <a:spLocks noGrp="1"/>
          </p:cNvSpPr>
          <p:nvPr>
            <p:ph type="title"/>
          </p:nvPr>
        </p:nvSpPr>
        <p:spPr>
          <a:xfrm>
            <a:off x="457200" y="444801"/>
            <a:ext cx="11266170" cy="788352"/>
          </a:xfrm>
        </p:spPr>
        <p:txBody>
          <a:bodyPr>
            <a:normAutofit/>
          </a:bodyPr>
          <a:lstStyle>
            <a:lvl1pPr algn="l">
              <a:defRPr sz="3200">
                <a:solidFill>
                  <a:schemeClr val="bg2">
                    <a:lumMod val="10000"/>
                  </a:schemeClr>
                </a:solidFill>
                <a:latin typeface="Avenir Next LT Pro" panose="020B0504020202020204" pitchFamily="34" charset="0"/>
              </a:defRPr>
            </a:lvl1pPr>
          </a:lstStyle>
          <a:p>
            <a:r>
              <a:rPr lang="en-US"/>
              <a:t>Click to edit Master title style</a:t>
            </a:r>
          </a:p>
        </p:txBody>
      </p:sp>
    </p:spTree>
    <p:extLst>
      <p:ext uri="{BB962C8B-B14F-4D97-AF65-F5344CB8AC3E}">
        <p14:creationId xmlns:p14="http://schemas.microsoft.com/office/powerpoint/2010/main" val="168430549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all Out Idea">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ACF6445-FC66-C8FD-2E4D-01F6CB21EC66}"/>
              </a:ext>
            </a:extLst>
          </p:cNvPr>
          <p:cNvSpPr>
            <a:spLocks noGrp="1"/>
          </p:cNvSpPr>
          <p:nvPr>
            <p:ph type="sldNum" sz="quarter" idx="10"/>
          </p:nvPr>
        </p:nvSpPr>
        <p:spPr/>
        <p:txBody>
          <a:bodyPr/>
          <a:lstStyle>
            <a:lvl1pPr>
              <a:defRPr>
                <a:solidFill>
                  <a:schemeClr val="bg2">
                    <a:lumMod val="10000"/>
                  </a:schemeClr>
                </a:solidFill>
                <a:latin typeface="Avenir Next LT Pro" panose="020B0504020202020204" pitchFamily="34" charset="0"/>
              </a:defRPr>
            </a:lvl1pPr>
          </a:lstStyle>
          <a:p>
            <a:fld id="{41A437F0-1C7D-42E9-B30E-7C0BBC42B5C2}" type="slidenum">
              <a:rPr lang="en-US" smtClean="0"/>
              <a:pPr/>
              <a:t>‹#›</a:t>
            </a:fld>
            <a:endParaRPr lang="en-US" dirty="0"/>
          </a:p>
        </p:txBody>
      </p:sp>
      <p:sp>
        <p:nvSpPr>
          <p:cNvPr id="2" name="Content Placeholder 2">
            <a:extLst>
              <a:ext uri="{FF2B5EF4-FFF2-40B4-BE49-F238E27FC236}">
                <a16:creationId xmlns:a16="http://schemas.microsoft.com/office/drawing/2014/main" id="{B872EAD0-DDBD-6240-83E8-E67575D6D739}"/>
              </a:ext>
            </a:extLst>
          </p:cNvPr>
          <p:cNvSpPr>
            <a:spLocks noGrp="1"/>
          </p:cNvSpPr>
          <p:nvPr>
            <p:ph sz="half" idx="1"/>
          </p:nvPr>
        </p:nvSpPr>
        <p:spPr>
          <a:xfrm>
            <a:off x="457200" y="1463723"/>
            <a:ext cx="11277600" cy="3930553"/>
          </a:xfrm>
        </p:spPr>
        <p:txBody>
          <a:bodyPr/>
          <a:lstStyle>
            <a:lvl1pPr>
              <a:defRPr>
                <a:solidFill>
                  <a:schemeClr val="accent6">
                    <a:lumMod val="50000"/>
                  </a:schemeClr>
                </a:solidFill>
                <a:latin typeface="Avenir Next LT Pro" panose="020B0504020202020204" pitchFamily="34" charset="0"/>
              </a:defRPr>
            </a:lvl1pPr>
            <a:lvl2pPr>
              <a:defRPr>
                <a:solidFill>
                  <a:schemeClr val="accent6">
                    <a:lumMod val="50000"/>
                  </a:schemeClr>
                </a:solidFill>
                <a:latin typeface="Avenir Next LT Pro" panose="020B0504020202020204" pitchFamily="34" charset="0"/>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a:extLst>
              <a:ext uri="{FF2B5EF4-FFF2-40B4-BE49-F238E27FC236}">
                <a16:creationId xmlns:a16="http://schemas.microsoft.com/office/drawing/2014/main" id="{97E9AE7B-6458-5B9C-0129-C6F2A8324934}"/>
              </a:ext>
            </a:extLst>
          </p:cNvPr>
          <p:cNvSpPr>
            <a:spLocks noGrp="1"/>
          </p:cNvSpPr>
          <p:nvPr>
            <p:ph type="title"/>
          </p:nvPr>
        </p:nvSpPr>
        <p:spPr>
          <a:xfrm>
            <a:off x="457200" y="444801"/>
            <a:ext cx="11266170" cy="788352"/>
          </a:xfrm>
        </p:spPr>
        <p:txBody>
          <a:bodyPr>
            <a:normAutofit/>
          </a:bodyPr>
          <a:lstStyle>
            <a:lvl1pPr algn="l">
              <a:defRPr sz="3200">
                <a:solidFill>
                  <a:schemeClr val="bg2">
                    <a:lumMod val="10000"/>
                  </a:schemeClr>
                </a:solidFill>
                <a:latin typeface="Avenir Next LT Pro" panose="020B0504020202020204" pitchFamily="34" charset="0"/>
              </a:defRPr>
            </a:lvl1pPr>
          </a:lstStyle>
          <a:p>
            <a:r>
              <a:rPr lang="en-US"/>
              <a:t>Click to edit Master title style</a:t>
            </a:r>
          </a:p>
        </p:txBody>
      </p:sp>
    </p:spTree>
    <p:extLst>
      <p:ext uri="{BB962C8B-B14F-4D97-AF65-F5344CB8AC3E}">
        <p14:creationId xmlns:p14="http://schemas.microsoft.com/office/powerpoint/2010/main" val="139782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One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54BBE3-F457-41F7-A5C8-98A5B3CB8E43}"/>
              </a:ext>
            </a:extLst>
          </p:cNvPr>
          <p:cNvSpPr>
            <a:spLocks noGrp="1"/>
          </p:cNvSpPr>
          <p:nvPr>
            <p:ph sz="half" idx="1"/>
          </p:nvPr>
        </p:nvSpPr>
        <p:spPr>
          <a:xfrm>
            <a:off x="457200" y="1471449"/>
            <a:ext cx="11277600" cy="4831244"/>
          </a:xfrm>
        </p:spPr>
        <p:txBody>
          <a:bodyPr/>
          <a:lstStyle>
            <a:lvl1pPr>
              <a:defRPr>
                <a:solidFill>
                  <a:schemeClr val="accent6">
                    <a:lumMod val="50000"/>
                  </a:schemeClr>
                </a:solidFill>
                <a:latin typeface="Avenir Next LT Pro" panose="020B0504020202020204" pitchFamily="34" charset="0"/>
              </a:defRPr>
            </a:lvl1pPr>
            <a:lvl2pPr>
              <a:defRPr>
                <a:solidFill>
                  <a:schemeClr val="accent6">
                    <a:lumMod val="50000"/>
                  </a:schemeClr>
                </a:solidFill>
                <a:latin typeface="Avenir Next LT Pro" panose="020B0504020202020204" pitchFamily="34" charset="0"/>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1">
            <a:extLst>
              <a:ext uri="{FF2B5EF4-FFF2-40B4-BE49-F238E27FC236}">
                <a16:creationId xmlns:a16="http://schemas.microsoft.com/office/drawing/2014/main" id="{16B50B36-35C9-99B6-E30D-2EF94B490C7D}"/>
              </a:ext>
            </a:extLst>
          </p:cNvPr>
          <p:cNvSpPr>
            <a:spLocks noGrp="1"/>
          </p:cNvSpPr>
          <p:nvPr>
            <p:ph type="title"/>
          </p:nvPr>
        </p:nvSpPr>
        <p:spPr>
          <a:xfrm>
            <a:off x="468630" y="423780"/>
            <a:ext cx="11266170" cy="788352"/>
          </a:xfrm>
        </p:spPr>
        <p:txBody>
          <a:bodyPr>
            <a:normAutofit/>
          </a:bodyPr>
          <a:lstStyle>
            <a:lvl1pPr algn="l">
              <a:defRPr sz="3200">
                <a:solidFill>
                  <a:schemeClr val="bg2">
                    <a:lumMod val="10000"/>
                  </a:schemeClr>
                </a:solidFill>
                <a:latin typeface="Avenir Next LT Pro" panose="020B0504020202020204" pitchFamily="34" charset="0"/>
              </a:defRPr>
            </a:lvl1pPr>
          </a:lstStyle>
          <a:p>
            <a:r>
              <a:rPr lang="en-US"/>
              <a:t>Click to edit Master title style</a:t>
            </a:r>
          </a:p>
        </p:txBody>
      </p:sp>
      <p:sp>
        <p:nvSpPr>
          <p:cNvPr id="8" name="Slide Number Placeholder 7">
            <a:extLst>
              <a:ext uri="{FF2B5EF4-FFF2-40B4-BE49-F238E27FC236}">
                <a16:creationId xmlns:a16="http://schemas.microsoft.com/office/drawing/2014/main" id="{87720FF2-4B35-A6FB-3D1D-00CEBECC8B01}"/>
              </a:ext>
            </a:extLst>
          </p:cNvPr>
          <p:cNvSpPr>
            <a:spLocks noGrp="1"/>
          </p:cNvSpPr>
          <p:nvPr>
            <p:ph type="sldNum" sz="quarter" idx="10"/>
          </p:nvPr>
        </p:nvSpPr>
        <p:spPr/>
        <p:txBody>
          <a:bodyPr/>
          <a:lstStyle>
            <a:lvl1pPr>
              <a:defRPr>
                <a:solidFill>
                  <a:schemeClr val="bg2">
                    <a:lumMod val="10000"/>
                  </a:schemeClr>
                </a:solidFill>
                <a:latin typeface="Avenir Next LT Pro" panose="020B0504020202020204" pitchFamily="34" charset="0"/>
              </a:defRPr>
            </a:lvl1pPr>
          </a:lstStyle>
          <a:p>
            <a:fld id="{41A437F0-1C7D-42E9-B30E-7C0BBC42B5C2}" type="slidenum">
              <a:rPr lang="en-US" smtClean="0"/>
              <a:pPr/>
              <a:t>‹#›</a:t>
            </a:fld>
            <a:endParaRPr lang="en-US" dirty="0"/>
          </a:p>
        </p:txBody>
      </p:sp>
    </p:spTree>
    <p:extLst>
      <p:ext uri="{BB962C8B-B14F-4D97-AF65-F5344CB8AC3E}">
        <p14:creationId xmlns:p14="http://schemas.microsoft.com/office/powerpoint/2010/main" val="778597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69EEA6F-1900-4D21-DC55-12D1C7DFF6E9}"/>
              </a:ext>
            </a:extLst>
          </p:cNvPr>
          <p:cNvSpPr>
            <a:spLocks noGrp="1"/>
          </p:cNvSpPr>
          <p:nvPr>
            <p:ph type="sldNum" sz="quarter" idx="12"/>
          </p:nvPr>
        </p:nvSpPr>
        <p:spPr/>
        <p:txBody>
          <a:bodyPr/>
          <a:lstStyle/>
          <a:p>
            <a:fld id="{AEE74575-A1B4-482B-A5AE-895638ED2CD2}" type="slidenum">
              <a:rPr lang="en-US" smtClean="0"/>
              <a:t>‹#›</a:t>
            </a:fld>
            <a:endParaRPr lang="en-US" dirty="0"/>
          </a:p>
        </p:txBody>
      </p:sp>
      <p:graphicFrame>
        <p:nvGraphicFramePr>
          <p:cNvPr id="6" name="Table 12">
            <a:extLst>
              <a:ext uri="{FF2B5EF4-FFF2-40B4-BE49-F238E27FC236}">
                <a16:creationId xmlns:a16="http://schemas.microsoft.com/office/drawing/2014/main" id="{41842030-E244-3617-6BDB-766AFBC03722}"/>
              </a:ext>
            </a:extLst>
          </p:cNvPr>
          <p:cNvGraphicFramePr>
            <a:graphicFrameLocks noGrp="1"/>
          </p:cNvGraphicFramePr>
          <p:nvPr userDrawn="1">
            <p:extLst>
              <p:ext uri="{D42A27DB-BD31-4B8C-83A1-F6EECF244321}">
                <p14:modId xmlns:p14="http://schemas.microsoft.com/office/powerpoint/2010/main" val="2089178543"/>
              </p:ext>
            </p:extLst>
          </p:nvPr>
        </p:nvGraphicFramePr>
        <p:xfrm>
          <a:off x="8202590" y="838417"/>
          <a:ext cx="3836277" cy="2357207"/>
        </p:xfrm>
        <a:graphic>
          <a:graphicData uri="http://schemas.openxmlformats.org/drawingml/2006/table">
            <a:tbl>
              <a:tblPr firstRow="1" bandRow="1">
                <a:tableStyleId>{073A0DAA-6AF3-43AB-8588-CEC1D06C72B9}</a:tableStyleId>
              </a:tblPr>
              <a:tblGrid>
                <a:gridCol w="2443088">
                  <a:extLst>
                    <a:ext uri="{9D8B030D-6E8A-4147-A177-3AD203B41FA5}">
                      <a16:colId xmlns:a16="http://schemas.microsoft.com/office/drawing/2014/main" val="2132201611"/>
                    </a:ext>
                  </a:extLst>
                </a:gridCol>
                <a:gridCol w="1393189">
                  <a:extLst>
                    <a:ext uri="{9D8B030D-6E8A-4147-A177-3AD203B41FA5}">
                      <a16:colId xmlns:a16="http://schemas.microsoft.com/office/drawing/2014/main" val="2877932942"/>
                    </a:ext>
                  </a:extLst>
                </a:gridCol>
              </a:tblGrid>
              <a:tr h="535825">
                <a:tc gridSpan="2">
                  <a:txBody>
                    <a:bodyPr/>
                    <a:lstStyle/>
                    <a:p>
                      <a:pPr algn="ctr">
                        <a:spcBef>
                          <a:spcPts val="0"/>
                        </a:spcBef>
                        <a:spcAft>
                          <a:spcPts val="0"/>
                        </a:spcAft>
                      </a:pPr>
                      <a:r>
                        <a:rPr lang="en-US" sz="1600" dirty="0"/>
                        <a:t>Project Costs</a:t>
                      </a:r>
                    </a:p>
                    <a:p>
                      <a:pPr>
                        <a:spcBef>
                          <a:spcPts val="0"/>
                        </a:spcBef>
                        <a:spcAft>
                          <a:spcPts val="0"/>
                        </a:spcAft>
                      </a:pPr>
                      <a:r>
                        <a:rPr kumimoji="0" lang="en-US" sz="1200" b="1" u="none" strike="noStrike" kern="0" cap="none" spc="0" normalizeH="0" baseline="0" noProof="0" dirty="0">
                          <a:ln>
                            <a:noFill/>
                          </a:ln>
                          <a:solidFill>
                            <a:schemeClr val="bg1"/>
                          </a:solidFill>
                          <a:effectLst/>
                          <a:uLnTx/>
                          <a:uFillTx/>
                          <a:sym typeface="Helvetica Neue"/>
                        </a:rPr>
                        <a:t>*M&amp;O costs are the responsibility of the agency.</a:t>
                      </a:r>
                      <a:endParaRPr lang="en-US" sz="1200" dirty="0">
                        <a:solidFill>
                          <a:schemeClr val="bg1"/>
                        </a:solidFill>
                        <a:latin typeface="Avenir Next LT Pro" panose="020B0504020202020204" pitchFamily="34" charset="0"/>
                      </a:endParaRPr>
                    </a:p>
                  </a:txBody>
                  <a:tcPr/>
                </a:tc>
                <a:tc hMerge="1">
                  <a:txBody>
                    <a:bodyPr/>
                    <a:lstStyle/>
                    <a:p>
                      <a:endParaRPr lang="en-US"/>
                    </a:p>
                  </a:txBody>
                  <a:tcPr/>
                </a:tc>
                <a:extLst>
                  <a:ext uri="{0D108BD9-81ED-4DB2-BD59-A6C34878D82A}">
                    <a16:rowId xmlns:a16="http://schemas.microsoft.com/office/drawing/2014/main" val="2875512711"/>
                  </a:ext>
                </a:extLst>
              </a:tr>
              <a:tr h="502183">
                <a:tc>
                  <a:txBody>
                    <a:bodyPr/>
                    <a:lstStyle/>
                    <a:p>
                      <a:pPr algn="r">
                        <a:spcBef>
                          <a:spcPts val="600"/>
                        </a:spcBef>
                        <a:spcAft>
                          <a:spcPts val="600"/>
                        </a:spcAft>
                      </a:pPr>
                      <a:r>
                        <a:rPr lang="en-US" sz="1600" dirty="0">
                          <a:solidFill>
                            <a:schemeClr val="tx1"/>
                          </a:solidFill>
                        </a:rPr>
                        <a:t>One-time costs: </a:t>
                      </a:r>
                      <a:endParaRPr lang="en-US" sz="1600" dirty="0">
                        <a:solidFill>
                          <a:schemeClr val="tx1"/>
                        </a:solidFill>
                        <a:latin typeface="Avenir Next LT Pro" panose="020B0504020202020204" pitchFamily="34" charset="0"/>
                      </a:endParaRPr>
                    </a:p>
                  </a:txBody>
                  <a:tcPr anchor="ctr"/>
                </a:tc>
                <a:tc>
                  <a:txBody>
                    <a:bodyPr/>
                    <a:lstStyle/>
                    <a:p>
                      <a:pPr>
                        <a:spcBef>
                          <a:spcPts val="600"/>
                        </a:spcBef>
                        <a:spcAft>
                          <a:spcPts val="600"/>
                        </a:spcAft>
                      </a:pPr>
                      <a:endParaRPr lang="en-US" sz="1600" dirty="0">
                        <a:solidFill>
                          <a:schemeClr val="tx1"/>
                        </a:solidFill>
                        <a:latin typeface="Avenir Next LT Pro" panose="020B0504020202020204" pitchFamily="34" charset="0"/>
                      </a:endParaRPr>
                    </a:p>
                  </a:txBody>
                  <a:tcPr/>
                </a:tc>
                <a:extLst>
                  <a:ext uri="{0D108BD9-81ED-4DB2-BD59-A6C34878D82A}">
                    <a16:rowId xmlns:a16="http://schemas.microsoft.com/office/drawing/2014/main" val="525080599"/>
                  </a:ext>
                </a:extLst>
              </a:tr>
              <a:tr h="587679">
                <a:tc>
                  <a:txBody>
                    <a:bodyPr/>
                    <a:lstStyle/>
                    <a:p>
                      <a:pPr algn="r">
                        <a:spcBef>
                          <a:spcPts val="600"/>
                        </a:spcBef>
                        <a:spcAft>
                          <a:spcPts val="600"/>
                        </a:spcAft>
                      </a:pPr>
                      <a:r>
                        <a:rPr lang="en-US" sz="1600" dirty="0">
                          <a:solidFill>
                            <a:schemeClr val="tx1"/>
                          </a:solidFill>
                        </a:rPr>
                        <a:t>Ongoing costs: </a:t>
                      </a:r>
                    </a:p>
                    <a:p>
                      <a:pPr algn="r">
                        <a:spcBef>
                          <a:spcPts val="600"/>
                        </a:spcBef>
                        <a:spcAft>
                          <a:spcPts val="600"/>
                        </a:spcAft>
                      </a:pPr>
                      <a:r>
                        <a:rPr lang="en-US" sz="1600" dirty="0">
                          <a:solidFill>
                            <a:schemeClr val="tx1"/>
                          </a:solidFill>
                        </a:rPr>
                        <a:t>(M&amp;O)*</a:t>
                      </a:r>
                      <a:endParaRPr lang="en-US" sz="1600" dirty="0">
                        <a:solidFill>
                          <a:schemeClr val="tx1"/>
                        </a:solidFill>
                        <a:latin typeface="Avenir Next LT Pro" panose="020B0504020202020204" pitchFamily="34" charset="0"/>
                      </a:endParaRPr>
                    </a:p>
                  </a:txBody>
                  <a:tcPr anchor="ctr"/>
                </a:tc>
                <a:tc>
                  <a:txBody>
                    <a:bodyPr/>
                    <a:lstStyle/>
                    <a:p>
                      <a:pPr>
                        <a:spcBef>
                          <a:spcPts val="600"/>
                        </a:spcBef>
                        <a:spcAft>
                          <a:spcPts val="600"/>
                        </a:spcAft>
                      </a:pPr>
                      <a:endParaRPr lang="en-US" sz="1600" dirty="0">
                        <a:solidFill>
                          <a:schemeClr val="tx1"/>
                        </a:solidFill>
                        <a:latin typeface="Avenir Next LT Pro" panose="020B0504020202020204" pitchFamily="34" charset="0"/>
                      </a:endParaRPr>
                    </a:p>
                  </a:txBody>
                  <a:tcPr/>
                </a:tc>
                <a:extLst>
                  <a:ext uri="{0D108BD9-81ED-4DB2-BD59-A6C34878D82A}">
                    <a16:rowId xmlns:a16="http://schemas.microsoft.com/office/drawing/2014/main" val="1322735387"/>
                  </a:ext>
                </a:extLst>
              </a:tr>
              <a:tr h="587679">
                <a:tc>
                  <a:txBody>
                    <a:bodyPr/>
                    <a:lstStyle/>
                    <a:p>
                      <a:pPr algn="r">
                        <a:spcBef>
                          <a:spcPts val="600"/>
                        </a:spcBef>
                        <a:spcAft>
                          <a:spcPts val="600"/>
                        </a:spcAft>
                      </a:pPr>
                      <a:r>
                        <a:rPr lang="en-US" sz="1600" b="1" dirty="0">
                          <a:solidFill>
                            <a:schemeClr val="tx1"/>
                          </a:solidFill>
                        </a:rPr>
                        <a:t>Funding recommendation:</a:t>
                      </a:r>
                      <a:endParaRPr lang="en-US" sz="1600" dirty="0">
                        <a:solidFill>
                          <a:schemeClr val="tx1"/>
                        </a:solidFill>
                        <a:latin typeface="Avenir Next LT Pro" panose="020B0504020202020204" pitchFamily="34" charset="0"/>
                      </a:endParaRPr>
                    </a:p>
                  </a:txBody>
                  <a:tcPr anchor="ctr"/>
                </a:tc>
                <a:tc>
                  <a:txBody>
                    <a:bodyPr/>
                    <a:lstStyle/>
                    <a:p>
                      <a:pPr>
                        <a:spcBef>
                          <a:spcPts val="600"/>
                        </a:spcBef>
                        <a:spcAft>
                          <a:spcPts val="600"/>
                        </a:spcAft>
                      </a:pPr>
                      <a:endParaRPr lang="en-US" sz="1600" dirty="0">
                        <a:solidFill>
                          <a:schemeClr val="tx1"/>
                        </a:solidFill>
                        <a:latin typeface="Avenir Next LT Pro" panose="020B0504020202020204" pitchFamily="34" charset="0"/>
                      </a:endParaRPr>
                    </a:p>
                  </a:txBody>
                  <a:tcPr/>
                </a:tc>
                <a:extLst>
                  <a:ext uri="{0D108BD9-81ED-4DB2-BD59-A6C34878D82A}">
                    <a16:rowId xmlns:a16="http://schemas.microsoft.com/office/drawing/2014/main" val="2329705646"/>
                  </a:ext>
                </a:extLst>
              </a:tr>
            </a:tbl>
          </a:graphicData>
        </a:graphic>
      </p:graphicFrame>
      <p:sp>
        <p:nvSpPr>
          <p:cNvPr id="7" name="Title 4">
            <a:extLst>
              <a:ext uri="{FF2B5EF4-FFF2-40B4-BE49-F238E27FC236}">
                <a16:creationId xmlns:a16="http://schemas.microsoft.com/office/drawing/2014/main" id="{44672138-1A6B-39BD-FA56-99D77EF474B1}"/>
              </a:ext>
            </a:extLst>
          </p:cNvPr>
          <p:cNvSpPr txBox="1">
            <a:spLocks/>
          </p:cNvSpPr>
          <p:nvPr userDrawn="1"/>
        </p:nvSpPr>
        <p:spPr>
          <a:xfrm>
            <a:off x="197919" y="1894418"/>
            <a:ext cx="7932621" cy="1371314"/>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lnSpc>
                <a:spcPct val="120000"/>
              </a:lnSpc>
              <a:spcBef>
                <a:spcPts val="0"/>
              </a:spcBef>
              <a:defRPr/>
            </a:pPr>
            <a:r>
              <a:rPr kumimoji="0" lang="en-US" sz="1800" b="0" i="0" u="none" strike="noStrike" kern="1200" cap="none" spc="0" normalizeH="0" baseline="0" noProof="0" dirty="0">
                <a:ln>
                  <a:noFill/>
                </a:ln>
                <a:effectLst/>
                <a:uLnTx/>
                <a:uFillTx/>
                <a:latin typeface="Avenir Next LT Pro Demi"/>
              </a:rPr>
              <a:t>Project description/problem to solve: </a:t>
            </a:r>
            <a:endParaRPr kumimoji="0" lang="en-US" sz="1600" b="0" i="0" u="none" strike="noStrike" kern="1200" cap="none" spc="0" normalizeH="0" baseline="0" noProof="0" dirty="0">
              <a:ln>
                <a:noFill/>
              </a:ln>
              <a:solidFill>
                <a:srgbClr val="002060"/>
              </a:solidFill>
              <a:effectLst/>
              <a:uLnTx/>
              <a:uFillTx/>
              <a:latin typeface="Avenir Next LT Pro Light" panose="020B0304020202020204" pitchFamily="34" charset="0"/>
            </a:endParaRPr>
          </a:p>
        </p:txBody>
      </p:sp>
      <p:sp>
        <p:nvSpPr>
          <p:cNvPr id="8" name="Title 4">
            <a:extLst>
              <a:ext uri="{FF2B5EF4-FFF2-40B4-BE49-F238E27FC236}">
                <a16:creationId xmlns:a16="http://schemas.microsoft.com/office/drawing/2014/main" id="{166429AB-E04F-4261-CBCC-C955708AE360}"/>
              </a:ext>
            </a:extLst>
          </p:cNvPr>
          <p:cNvSpPr txBox="1">
            <a:spLocks/>
          </p:cNvSpPr>
          <p:nvPr userDrawn="1"/>
        </p:nvSpPr>
        <p:spPr>
          <a:xfrm>
            <a:off x="197919" y="3355032"/>
            <a:ext cx="5875899" cy="1371314"/>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lnSpc>
                <a:spcPct val="100000"/>
              </a:lnSpc>
              <a:defRPr/>
            </a:pPr>
            <a:r>
              <a:rPr kumimoji="0" lang="en-US" sz="1600" b="1" i="0" u="none" strike="noStrike" kern="1200" cap="none" spc="0" normalizeH="0" baseline="0" noProof="0" dirty="0">
                <a:ln>
                  <a:noFill/>
                </a:ln>
                <a:effectLst/>
                <a:uLnTx/>
                <a:uFillTx/>
                <a:latin typeface="Avenir Next LT Pro"/>
              </a:rPr>
              <a:t>Solution:</a:t>
            </a:r>
            <a:endParaRPr kumimoji="0" lang="en-US" sz="1600" b="1" i="0" u="none" strike="noStrike" kern="1200" cap="none" spc="0" normalizeH="0" baseline="0" noProof="0" dirty="0">
              <a:ln>
                <a:noFill/>
              </a:ln>
              <a:solidFill>
                <a:srgbClr val="253D8D">
                  <a:lumMod val="50000"/>
                </a:srgbClr>
              </a:solidFill>
              <a:effectLst/>
              <a:uLnTx/>
              <a:uFillTx/>
              <a:latin typeface="Avenir Next LT Pro" panose="020B0504020202020204" pitchFamily="34" charset="0"/>
              <a:ea typeface="+mj-ea"/>
              <a:cs typeface="+mj-cs"/>
            </a:endParaRPr>
          </a:p>
        </p:txBody>
      </p:sp>
      <p:sp>
        <p:nvSpPr>
          <p:cNvPr id="9" name="Title 4">
            <a:extLst>
              <a:ext uri="{FF2B5EF4-FFF2-40B4-BE49-F238E27FC236}">
                <a16:creationId xmlns:a16="http://schemas.microsoft.com/office/drawing/2014/main" id="{46596D8B-802C-1CBE-FBF4-4C421BADF634}"/>
              </a:ext>
            </a:extLst>
          </p:cNvPr>
          <p:cNvSpPr txBox="1">
            <a:spLocks/>
          </p:cNvSpPr>
          <p:nvPr userDrawn="1"/>
        </p:nvSpPr>
        <p:spPr>
          <a:xfrm>
            <a:off x="197919" y="4815646"/>
            <a:ext cx="5859980" cy="1306916"/>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defRPr/>
            </a:pPr>
            <a:r>
              <a:rPr kumimoji="0" lang="en-US" sz="1600" b="1" i="0" u="none" strike="noStrike" kern="1200" cap="none" spc="0" normalizeH="0" baseline="0" noProof="0" dirty="0">
                <a:ln>
                  <a:noFill/>
                </a:ln>
                <a:effectLst/>
                <a:uLnTx/>
                <a:uFillTx/>
                <a:latin typeface="Avenir Next LT Pro"/>
              </a:rPr>
              <a:t>Value:</a:t>
            </a:r>
            <a:r>
              <a:rPr lang="en-US" sz="1600" b="1" dirty="0">
                <a:latin typeface="Avenir Next LT Pro"/>
              </a:rPr>
              <a:t> </a:t>
            </a:r>
            <a:endParaRPr kumimoji="0" lang="en-US" sz="1600" b="1" i="0" u="none" strike="noStrike" kern="1200" cap="none" spc="0" normalizeH="0" baseline="0" noProof="0" dirty="0">
              <a:ln>
                <a:noFill/>
              </a:ln>
              <a:effectLst/>
              <a:uLnTx/>
              <a:uFillTx/>
              <a:latin typeface="Avenir Next LT Pro" panose="020B0504020202020204" pitchFamily="34" charset="0"/>
              <a:ea typeface="+mj-ea"/>
              <a:cs typeface="+mj-cs"/>
            </a:endParaRPr>
          </a:p>
        </p:txBody>
      </p:sp>
      <p:sp>
        <p:nvSpPr>
          <p:cNvPr id="10" name="Title 4">
            <a:extLst>
              <a:ext uri="{FF2B5EF4-FFF2-40B4-BE49-F238E27FC236}">
                <a16:creationId xmlns:a16="http://schemas.microsoft.com/office/drawing/2014/main" id="{F24F6582-C937-3E4D-B95A-5B90DAA82A63}"/>
              </a:ext>
            </a:extLst>
          </p:cNvPr>
          <p:cNvSpPr txBox="1">
            <a:spLocks/>
          </p:cNvSpPr>
          <p:nvPr userDrawn="1"/>
        </p:nvSpPr>
        <p:spPr>
          <a:xfrm>
            <a:off x="182001" y="6211861"/>
            <a:ext cx="5875898" cy="509613"/>
          </a:xfrm>
          <a:prstGeom prst="rect">
            <a:avLst/>
          </a:prstGeom>
          <a:solidFill>
            <a:schemeClr val="tx2">
              <a:lumMod val="10000"/>
              <a:lumOff val="90000"/>
            </a:schemeClr>
          </a:solidFill>
          <a:ln>
            <a:noFill/>
          </a:ln>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defRPr/>
            </a:pPr>
            <a:r>
              <a:rPr kumimoji="0" lang="en-US" sz="1400" b="1" i="0" u="none" strike="noStrike" kern="1200" cap="none" spc="0" normalizeH="0" baseline="0" noProof="0" dirty="0">
                <a:ln>
                  <a:noFill/>
                </a:ln>
                <a:effectLst/>
                <a:uLnTx/>
                <a:uFillTx/>
                <a:latin typeface="Avenir Next LT Pro"/>
              </a:rPr>
              <a:t>Project Start / </a:t>
            </a:r>
            <a:r>
              <a:rPr lang="en-US" sz="1400" b="1" dirty="0">
                <a:latin typeface="Avenir Next LT Pro"/>
              </a:rPr>
              <a:t>End </a:t>
            </a:r>
            <a:r>
              <a:rPr kumimoji="0" lang="en-US" sz="1400" b="1" i="0" u="none" strike="noStrike" kern="1200" cap="none" spc="0" normalizeH="0" baseline="0" noProof="0" dirty="0">
                <a:ln>
                  <a:noFill/>
                </a:ln>
                <a:effectLst/>
                <a:uLnTx/>
                <a:uFillTx/>
                <a:latin typeface="Avenir Next LT Pro"/>
              </a:rPr>
              <a:t>Dates:</a:t>
            </a:r>
            <a:r>
              <a:rPr lang="en-US" sz="1400" b="1" dirty="0">
                <a:latin typeface="Avenir Next LT Pro"/>
              </a:rPr>
              <a:t>  </a:t>
            </a:r>
            <a:endParaRPr lang="en-US" sz="1600" b="1" i="0" u="none" strike="noStrike" kern="1200" cap="none" spc="0" normalizeH="0" baseline="0" noProof="0" dirty="0">
              <a:ln>
                <a:noFill/>
              </a:ln>
              <a:effectLst/>
              <a:uLnTx/>
              <a:uFillTx/>
              <a:latin typeface="Avenir Next LT Pro Light"/>
            </a:endParaRPr>
          </a:p>
        </p:txBody>
      </p:sp>
      <p:sp>
        <p:nvSpPr>
          <p:cNvPr id="11" name="Title 4">
            <a:extLst>
              <a:ext uri="{FF2B5EF4-FFF2-40B4-BE49-F238E27FC236}">
                <a16:creationId xmlns:a16="http://schemas.microsoft.com/office/drawing/2014/main" id="{BB6792E7-9B62-2FAD-C436-6DF959C91E4C}"/>
              </a:ext>
            </a:extLst>
          </p:cNvPr>
          <p:cNvSpPr txBox="1">
            <a:spLocks/>
          </p:cNvSpPr>
          <p:nvPr userDrawn="1"/>
        </p:nvSpPr>
        <p:spPr>
          <a:xfrm>
            <a:off x="6191859" y="3355032"/>
            <a:ext cx="5847010" cy="1089468"/>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defRPr/>
            </a:pPr>
            <a:r>
              <a:rPr kumimoji="0" lang="en-US" sz="1400" b="1" i="0" u="none" strike="noStrike" kern="1200" cap="none" spc="0" normalizeH="0" baseline="0" noProof="0" dirty="0">
                <a:ln>
                  <a:noFill/>
                </a:ln>
                <a:effectLst/>
                <a:uLnTx/>
                <a:uFillTx/>
                <a:latin typeface="Avenir Next LT Pro"/>
              </a:rPr>
              <a:t>Key Milestones:</a:t>
            </a:r>
            <a:r>
              <a:rPr lang="en-US" sz="1400" b="1" dirty="0">
                <a:latin typeface="Avenir Next LT Pro"/>
              </a:rPr>
              <a:t> </a:t>
            </a:r>
            <a:endParaRPr kumimoji="0" lang="en-US" sz="1400" b="1" i="0" u="none" strike="noStrike" kern="1200" cap="none" spc="0" normalizeH="0" baseline="0" noProof="0" dirty="0">
              <a:ln>
                <a:noFill/>
              </a:ln>
              <a:effectLst/>
              <a:uLnTx/>
              <a:uFillTx/>
              <a:latin typeface="Avenir Next LT Pro" panose="020B0504020202020204" pitchFamily="34" charset="0"/>
              <a:ea typeface="+mj-ea"/>
              <a:cs typeface="+mj-cs"/>
            </a:endParaRPr>
          </a:p>
        </p:txBody>
      </p:sp>
      <p:sp>
        <p:nvSpPr>
          <p:cNvPr id="12" name="Title 4">
            <a:extLst>
              <a:ext uri="{FF2B5EF4-FFF2-40B4-BE49-F238E27FC236}">
                <a16:creationId xmlns:a16="http://schemas.microsoft.com/office/drawing/2014/main" id="{2E0EAAD0-C587-26C5-A28D-FE794CED7E3D}"/>
              </a:ext>
            </a:extLst>
          </p:cNvPr>
          <p:cNvSpPr txBox="1">
            <a:spLocks/>
          </p:cNvSpPr>
          <p:nvPr userDrawn="1"/>
        </p:nvSpPr>
        <p:spPr>
          <a:xfrm>
            <a:off x="6191856" y="4533800"/>
            <a:ext cx="5847011" cy="1089468"/>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defRPr/>
            </a:pPr>
            <a:r>
              <a:rPr kumimoji="0" lang="en-US" sz="1400" b="1" i="0" u="none" strike="noStrike" kern="1200" cap="none" spc="0" normalizeH="0" baseline="0" noProof="0" dirty="0">
                <a:ln>
                  <a:noFill/>
                </a:ln>
                <a:effectLst/>
                <a:uLnTx/>
                <a:uFillTx/>
                <a:latin typeface="Avenir Next LT Pro"/>
              </a:rPr>
              <a:t>Key Risks:</a:t>
            </a:r>
            <a:r>
              <a:rPr lang="en-US" sz="1400" b="1" dirty="0">
                <a:latin typeface="Avenir Next LT Pro"/>
              </a:rPr>
              <a:t> </a:t>
            </a:r>
          </a:p>
          <a:p>
            <a:pPr>
              <a:defRPr/>
            </a:pPr>
            <a:endParaRPr kumimoji="0" lang="en-US" sz="1400" b="1" i="0" u="none" strike="noStrike" kern="1200" cap="none" spc="0" normalizeH="0" baseline="0" noProof="0" dirty="0">
              <a:ln>
                <a:noFill/>
              </a:ln>
              <a:effectLst/>
              <a:uLnTx/>
              <a:uFillTx/>
              <a:latin typeface="Avenir Next LT Pro" panose="020B0504020202020204" pitchFamily="34" charset="0"/>
              <a:ea typeface="+mj-ea"/>
              <a:cs typeface="+mj-cs"/>
            </a:endParaRPr>
          </a:p>
        </p:txBody>
      </p:sp>
      <p:sp>
        <p:nvSpPr>
          <p:cNvPr id="13" name="Title 4">
            <a:extLst>
              <a:ext uri="{FF2B5EF4-FFF2-40B4-BE49-F238E27FC236}">
                <a16:creationId xmlns:a16="http://schemas.microsoft.com/office/drawing/2014/main" id="{D1CE73E1-FCEA-08A8-ED77-C93AFA5BFDD1}"/>
              </a:ext>
            </a:extLst>
          </p:cNvPr>
          <p:cNvSpPr txBox="1">
            <a:spLocks/>
          </p:cNvSpPr>
          <p:nvPr userDrawn="1"/>
        </p:nvSpPr>
        <p:spPr>
          <a:xfrm>
            <a:off x="6178888" y="5712568"/>
            <a:ext cx="5859980" cy="1008906"/>
          </a:xfrm>
          <a:prstGeom prst="rect">
            <a:avLst/>
          </a:prstGeom>
          <a:solidFill>
            <a:schemeClr val="tx2">
              <a:lumMod val="10000"/>
              <a:lumOff val="90000"/>
            </a:schemeClr>
          </a:solidFill>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defRPr/>
            </a:pPr>
            <a:r>
              <a:rPr lang="en-US" sz="1400" b="1" dirty="0">
                <a:latin typeface="Avenir Next LT Pro"/>
              </a:rPr>
              <a:t>Success Factors</a:t>
            </a:r>
            <a:r>
              <a:rPr kumimoji="0" lang="en-US" sz="1400" b="1" i="0" u="none" strike="noStrike" kern="1200" cap="none" spc="0" normalizeH="0" baseline="0" noProof="0" dirty="0">
                <a:ln>
                  <a:noFill/>
                </a:ln>
                <a:effectLst/>
                <a:uLnTx/>
                <a:uFillTx/>
                <a:latin typeface="Avenir Next LT Pro"/>
              </a:rPr>
              <a:t>:</a:t>
            </a:r>
            <a:r>
              <a:rPr lang="en-US" sz="1400" b="1" dirty="0">
                <a:latin typeface="Avenir Next LT Pro"/>
              </a:rPr>
              <a:t> </a:t>
            </a:r>
            <a:endParaRPr kumimoji="0" lang="en-US" sz="1400" b="1" i="0" u="none" strike="noStrike" kern="1200" cap="none" spc="0" normalizeH="0" baseline="0" noProof="0" dirty="0">
              <a:ln>
                <a:noFill/>
              </a:ln>
              <a:effectLst/>
              <a:uLnTx/>
              <a:uFillTx/>
              <a:latin typeface="Avenir Next LT Pro" panose="020B0504020202020204" pitchFamily="34" charset="0"/>
              <a:ea typeface="+mj-ea"/>
              <a:cs typeface="+mj-cs"/>
            </a:endParaRPr>
          </a:p>
        </p:txBody>
      </p:sp>
      <p:sp>
        <p:nvSpPr>
          <p:cNvPr id="14" name="Title 4">
            <a:extLst>
              <a:ext uri="{FF2B5EF4-FFF2-40B4-BE49-F238E27FC236}">
                <a16:creationId xmlns:a16="http://schemas.microsoft.com/office/drawing/2014/main" id="{7AFF69EE-7519-EC48-9A52-CA97F2CFE98B}"/>
              </a:ext>
            </a:extLst>
          </p:cNvPr>
          <p:cNvSpPr txBox="1">
            <a:spLocks/>
          </p:cNvSpPr>
          <p:nvPr userDrawn="1"/>
        </p:nvSpPr>
        <p:spPr>
          <a:xfrm>
            <a:off x="222953" y="84677"/>
            <a:ext cx="7902587" cy="388932"/>
          </a:xfrm>
          <a:prstGeom prst="rect">
            <a:avLst/>
          </a:prstGeom>
          <a:solidFill>
            <a:schemeClr val="tx1"/>
          </a:solidFill>
          <a:ln cap="rnd">
            <a:solidFill>
              <a:schemeClr val="bg1">
                <a:lumMod val="95000"/>
              </a:schemeClr>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n-US" sz="2400" dirty="0">
                <a:solidFill>
                  <a:schemeClr val="bg1"/>
                </a:solidFill>
                <a:latin typeface="Avenir Next LT Pro Demi" panose="020B0704020202020204" pitchFamily="34" charset="0"/>
              </a:rPr>
              <a:t>Project Summary</a:t>
            </a:r>
          </a:p>
        </p:txBody>
      </p:sp>
      <p:sp>
        <p:nvSpPr>
          <p:cNvPr id="15" name="Title 4">
            <a:extLst>
              <a:ext uri="{FF2B5EF4-FFF2-40B4-BE49-F238E27FC236}">
                <a16:creationId xmlns:a16="http://schemas.microsoft.com/office/drawing/2014/main" id="{7ABEE20E-49B3-587B-FEA8-0158B5278649}"/>
              </a:ext>
            </a:extLst>
          </p:cNvPr>
          <p:cNvSpPr txBox="1">
            <a:spLocks/>
          </p:cNvSpPr>
          <p:nvPr userDrawn="1"/>
        </p:nvSpPr>
        <p:spPr>
          <a:xfrm>
            <a:off x="218156" y="1019175"/>
            <a:ext cx="7907418" cy="802090"/>
          </a:xfrm>
          <a:prstGeom prst="rect">
            <a:avLst/>
          </a:prstGeom>
          <a:solidFill>
            <a:schemeClr val="tx2">
              <a:lumMod val="10000"/>
              <a:lumOff val="90000"/>
            </a:schemeClr>
          </a:solidFill>
        </p:spPr>
        <p:txBody>
          <a:bodyPr vert="horz" lIns="91440" tIns="45720" rIns="91440" bIns="45720" rtlCol="0" anchor="t">
            <a:no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lnSpc>
                <a:spcPct val="120000"/>
              </a:lnSpc>
              <a:spcBef>
                <a:spcPts val="0"/>
              </a:spcBef>
              <a:spcAft>
                <a:spcPts val="0"/>
              </a:spcAft>
              <a:defRPr/>
            </a:pPr>
            <a:r>
              <a:rPr kumimoji="0" lang="en-US" sz="1800" b="1" i="0" u="none" strike="noStrike" kern="1200" cap="none" spc="0" normalizeH="0" baseline="0" noProof="0" dirty="0">
                <a:ln>
                  <a:noFill/>
                </a:ln>
                <a:effectLst/>
                <a:uLnTx/>
                <a:uFillTx/>
                <a:latin typeface="Avenir Next LT Pro" panose="020B0504020202020204" pitchFamily="34" charset="0"/>
              </a:rPr>
              <a:t>Agency Name: </a:t>
            </a:r>
          </a:p>
          <a:p>
            <a:pPr>
              <a:lnSpc>
                <a:spcPct val="100000"/>
              </a:lnSpc>
              <a:spcBef>
                <a:spcPts val="0"/>
              </a:spcBef>
              <a:spcAft>
                <a:spcPts val="0"/>
              </a:spcAft>
              <a:defRPr/>
            </a:pPr>
            <a:r>
              <a:rPr kumimoji="0" lang="en-US" sz="1800" b="1" i="0" u="none" strike="noStrike" kern="1200" cap="none" spc="0" normalizeH="0" baseline="0" noProof="0" dirty="0">
                <a:ln>
                  <a:noFill/>
                </a:ln>
                <a:effectLst/>
                <a:uLnTx/>
                <a:uFillTx/>
                <a:latin typeface="Avenir Next LT Pro" panose="020B0504020202020204" pitchFamily="34" charset="0"/>
              </a:rPr>
              <a:t>Project  Name:  </a:t>
            </a:r>
          </a:p>
          <a:p>
            <a:pPr>
              <a:lnSpc>
                <a:spcPct val="120000"/>
              </a:lnSpc>
              <a:spcBef>
                <a:spcPts val="600"/>
              </a:spcBef>
              <a:spcAft>
                <a:spcPts val="600"/>
              </a:spcAft>
              <a:defRPr/>
            </a:pPr>
            <a:endParaRPr kumimoji="0" lang="en-US" sz="1200" b="1" i="0" u="none" strike="noStrike" kern="1200" cap="none" spc="0" normalizeH="0" baseline="0" noProof="0" dirty="0">
              <a:ln>
                <a:noFill/>
              </a:ln>
              <a:solidFill>
                <a:srgbClr val="002060"/>
              </a:solidFill>
              <a:effectLst/>
              <a:uLnTx/>
              <a:uFillTx/>
              <a:latin typeface="Avenir Next LT Pro" panose="020B0504020202020204" pitchFamily="34" charset="0"/>
            </a:endParaRPr>
          </a:p>
        </p:txBody>
      </p:sp>
      <p:sp>
        <p:nvSpPr>
          <p:cNvPr id="18" name="TextBox 17">
            <a:extLst>
              <a:ext uri="{FF2B5EF4-FFF2-40B4-BE49-F238E27FC236}">
                <a16:creationId xmlns:a16="http://schemas.microsoft.com/office/drawing/2014/main" id="{67618C87-8AB8-4752-FD68-2F17A416D5E6}"/>
              </a:ext>
            </a:extLst>
          </p:cNvPr>
          <p:cNvSpPr txBox="1"/>
          <p:nvPr userDrawn="1"/>
        </p:nvSpPr>
        <p:spPr>
          <a:xfrm>
            <a:off x="4145280" y="6224270"/>
            <a:ext cx="416560" cy="523220"/>
          </a:xfrm>
          <a:prstGeom prst="rect">
            <a:avLst/>
          </a:prstGeom>
          <a:noFill/>
        </p:spPr>
        <p:txBody>
          <a:bodyPr wrap="square" rtlCol="0">
            <a:spAutoFit/>
          </a:bodyPr>
          <a:lstStyle/>
          <a:p>
            <a:r>
              <a:rPr lang="en-US" sz="2800" b="1" dirty="0"/>
              <a:t>/</a:t>
            </a:r>
          </a:p>
        </p:txBody>
      </p:sp>
      <p:sp>
        <p:nvSpPr>
          <p:cNvPr id="2" name="Title 4">
            <a:extLst>
              <a:ext uri="{FF2B5EF4-FFF2-40B4-BE49-F238E27FC236}">
                <a16:creationId xmlns:a16="http://schemas.microsoft.com/office/drawing/2014/main" id="{5C5D82FD-0E64-6BD8-7999-58B7BAF3A213}"/>
              </a:ext>
            </a:extLst>
          </p:cNvPr>
          <p:cNvSpPr txBox="1">
            <a:spLocks/>
          </p:cNvSpPr>
          <p:nvPr userDrawn="1"/>
        </p:nvSpPr>
        <p:spPr>
          <a:xfrm>
            <a:off x="8210550" y="85201"/>
            <a:ext cx="3828317" cy="639439"/>
          </a:xfrm>
          <a:prstGeom prst="rect">
            <a:avLst/>
          </a:prstGeom>
          <a:solidFill>
            <a:schemeClr val="tx2">
              <a:lumMod val="10000"/>
              <a:lumOff val="90000"/>
            </a:schemeClr>
          </a:solidFill>
          <a:ln>
            <a:noFill/>
          </a:ln>
        </p:spPr>
        <p:txBody>
          <a:bodyPr vert="horz" lIns="91440" tIns="45720" rIns="91440" bIns="45720" rtlCol="0" anchor="t">
            <a:normAutofit/>
          </a:bodyPr>
          <a:lstStyle>
            <a:lvl1pPr algn="l" defTabSz="914400" rtl="0" eaLnBrk="1" latinLnBrk="0" hangingPunct="1">
              <a:lnSpc>
                <a:spcPct val="90000"/>
              </a:lnSpc>
              <a:spcBef>
                <a:spcPct val="0"/>
              </a:spcBef>
              <a:buNone/>
              <a:defRPr sz="3200" kern="1200">
                <a:solidFill>
                  <a:schemeClr val="tx1"/>
                </a:solidFill>
                <a:latin typeface="Montserrat SemiBold" panose="00000700000000000000" pitchFamily="50" charset="0"/>
                <a:ea typeface="+mj-ea"/>
                <a:cs typeface="+mj-cs"/>
              </a:defRPr>
            </a:lvl1pPr>
          </a:lstStyle>
          <a:p>
            <a:pPr>
              <a:spcBef>
                <a:spcPts val="600"/>
              </a:spcBef>
              <a:spcAft>
                <a:spcPts val="600"/>
              </a:spcAft>
              <a:tabLst>
                <a:tab pos="1828800" algn="l"/>
              </a:tabLst>
              <a:defRPr/>
            </a:pPr>
            <a:r>
              <a:rPr kumimoji="0" lang="en-US" sz="1400" b="1" i="0" u="none" strike="noStrike" kern="1200" cap="none" spc="0" normalizeH="0" baseline="0" noProof="0" dirty="0">
                <a:ln>
                  <a:noFill/>
                </a:ln>
                <a:effectLst/>
                <a:uLnTx/>
                <a:uFillTx/>
                <a:latin typeface="Avenir Next LT Pro"/>
              </a:rPr>
              <a:t>Project Type:</a:t>
            </a:r>
            <a:r>
              <a:rPr lang="en-US" sz="1400" b="1" dirty="0">
                <a:latin typeface="Avenir Next LT Pro"/>
              </a:rPr>
              <a:t>  	MODERNIZATION </a:t>
            </a:r>
          </a:p>
          <a:p>
            <a:pPr>
              <a:spcBef>
                <a:spcPts val="600"/>
              </a:spcBef>
              <a:spcAft>
                <a:spcPts val="600"/>
              </a:spcAft>
              <a:tabLst>
                <a:tab pos="1828800" algn="l"/>
              </a:tabLst>
              <a:defRPr/>
            </a:pPr>
            <a:r>
              <a:rPr lang="en-US" sz="1400" b="1" dirty="0">
                <a:latin typeface="Avenir Next LT Pro"/>
              </a:rPr>
              <a:t> </a:t>
            </a:r>
            <a:r>
              <a:rPr lang="en-US" sz="1200" b="0" dirty="0">
                <a:latin typeface="Avenir Next LT Pro"/>
              </a:rPr>
              <a:t>Mark only one type.  	</a:t>
            </a:r>
            <a:r>
              <a:rPr lang="en-US" sz="1400" b="1" dirty="0">
                <a:latin typeface="Avenir Next LT Pro"/>
              </a:rPr>
              <a:t>INNOVATION</a:t>
            </a:r>
            <a:endParaRPr lang="en-US" sz="1600" b="1" i="0" u="none" strike="noStrike" kern="1200" cap="none" spc="0" normalizeH="0" baseline="0" noProof="0" dirty="0">
              <a:ln>
                <a:noFill/>
              </a:ln>
              <a:effectLst/>
              <a:uLnTx/>
              <a:uFillTx/>
              <a:latin typeface="Avenir Next LT Pro Light"/>
            </a:endParaRPr>
          </a:p>
        </p:txBody>
      </p:sp>
      <p:sp>
        <p:nvSpPr>
          <p:cNvPr id="3" name="Title 4">
            <a:extLst>
              <a:ext uri="{FF2B5EF4-FFF2-40B4-BE49-F238E27FC236}">
                <a16:creationId xmlns:a16="http://schemas.microsoft.com/office/drawing/2014/main" id="{807A1AAD-FC47-6C83-6F11-EF4422B39617}"/>
              </a:ext>
            </a:extLst>
          </p:cNvPr>
          <p:cNvSpPr txBox="1">
            <a:spLocks/>
          </p:cNvSpPr>
          <p:nvPr userDrawn="1"/>
        </p:nvSpPr>
        <p:spPr>
          <a:xfrm>
            <a:off x="4244088" y="515147"/>
            <a:ext cx="3854232" cy="443886"/>
          </a:xfrm>
          <a:prstGeom prst="rect">
            <a:avLst/>
          </a:prstGeom>
          <a:solidFill>
            <a:schemeClr val="tx2">
              <a:lumMod val="10000"/>
              <a:lumOff val="90000"/>
            </a:schemeClr>
          </a:solidFill>
          <a:ln cap="rnd">
            <a:solidFill>
              <a:schemeClr val="bg1">
                <a:lumMod val="95000"/>
              </a:schemeClr>
            </a:solidFill>
          </a:ln>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10000"/>
              </a:lnSpc>
              <a:spcBef>
                <a:spcPts val="100"/>
              </a:spcBef>
              <a:spcAft>
                <a:spcPts val="100"/>
              </a:spcAft>
            </a:pPr>
            <a:r>
              <a:rPr lang="en-US" sz="1200" dirty="0">
                <a:latin typeface="Avenir Next LT Pro Demi" panose="020B0704020202020204" pitchFamily="34" charset="0"/>
              </a:rPr>
              <a:t>Name of Presenter</a:t>
            </a:r>
          </a:p>
          <a:p>
            <a:pPr algn="l">
              <a:lnSpc>
                <a:spcPct val="110000"/>
              </a:lnSpc>
              <a:spcBef>
                <a:spcPts val="100"/>
              </a:spcBef>
              <a:spcAft>
                <a:spcPts val="100"/>
              </a:spcAft>
            </a:pPr>
            <a:r>
              <a:rPr lang="en-US" sz="1200" dirty="0">
                <a:latin typeface="Avenir Next LT Pro Demi" panose="020B0704020202020204" pitchFamily="34" charset="0"/>
              </a:rPr>
              <a:t> at Pitch to ITIB: </a:t>
            </a:r>
          </a:p>
        </p:txBody>
      </p:sp>
      <p:sp>
        <p:nvSpPr>
          <p:cNvPr id="5" name="Title 4">
            <a:extLst>
              <a:ext uri="{FF2B5EF4-FFF2-40B4-BE49-F238E27FC236}">
                <a16:creationId xmlns:a16="http://schemas.microsoft.com/office/drawing/2014/main" id="{E176CD84-A906-7C53-BB15-5952C08AC426}"/>
              </a:ext>
            </a:extLst>
          </p:cNvPr>
          <p:cNvSpPr txBox="1">
            <a:spLocks/>
          </p:cNvSpPr>
          <p:nvPr userDrawn="1"/>
        </p:nvSpPr>
        <p:spPr>
          <a:xfrm>
            <a:off x="218156" y="515147"/>
            <a:ext cx="3935085" cy="443886"/>
          </a:xfrm>
          <a:prstGeom prst="rect">
            <a:avLst/>
          </a:prstGeom>
          <a:solidFill>
            <a:schemeClr val="tx2">
              <a:lumMod val="10000"/>
              <a:lumOff val="90000"/>
            </a:schemeClr>
          </a:solidFill>
          <a:ln cap="rnd">
            <a:solidFill>
              <a:schemeClr val="bg1">
                <a:lumMod val="95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lnSpc>
                <a:spcPct val="100000"/>
              </a:lnSpc>
              <a:spcBef>
                <a:spcPts val="100"/>
              </a:spcBef>
              <a:spcAft>
                <a:spcPts val="100"/>
              </a:spcAft>
            </a:pPr>
            <a:r>
              <a:rPr lang="en-US" sz="1200" dirty="0">
                <a:latin typeface="Avenir Next LT Pro Demi" panose="020B0704020202020204" pitchFamily="34" charset="0"/>
              </a:rPr>
              <a:t>Name of Business </a:t>
            </a:r>
          </a:p>
          <a:p>
            <a:pPr algn="l">
              <a:lnSpc>
                <a:spcPct val="100000"/>
              </a:lnSpc>
              <a:spcBef>
                <a:spcPts val="100"/>
              </a:spcBef>
              <a:spcAft>
                <a:spcPts val="100"/>
              </a:spcAft>
            </a:pPr>
            <a:r>
              <a:rPr lang="en-US" sz="1200" dirty="0">
                <a:latin typeface="Avenir Next LT Pro Demi" panose="020B0704020202020204" pitchFamily="34" charset="0"/>
              </a:rPr>
              <a:t>Owner: </a:t>
            </a:r>
          </a:p>
        </p:txBody>
      </p:sp>
    </p:spTree>
    <p:extLst>
      <p:ext uri="{BB962C8B-B14F-4D97-AF65-F5344CB8AC3E}">
        <p14:creationId xmlns:p14="http://schemas.microsoft.com/office/powerpoint/2010/main" val="31900669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45E165-0CE6-4AF1-8483-18A106B6B8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BAEC444-E9CE-4430-8527-C788DF03E5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DBAC15DB-C4FE-4BD6-9819-9C671331E8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A437F0-1C7D-42E9-B30E-7C0BBC42B5C2}" type="slidenum">
              <a:rPr lang="en-US" smtClean="0"/>
              <a:t>‹#›</a:t>
            </a:fld>
            <a:endParaRPr lang="en-US" dirty="0"/>
          </a:p>
        </p:txBody>
      </p:sp>
    </p:spTree>
    <p:extLst>
      <p:ext uri="{BB962C8B-B14F-4D97-AF65-F5344CB8AC3E}">
        <p14:creationId xmlns:p14="http://schemas.microsoft.com/office/powerpoint/2010/main" val="1999789353"/>
      </p:ext>
    </p:extLst>
  </p:cSld>
  <p:clrMap bg1="lt1" tx1="dk1" bg2="lt2" tx2="dk2" accent1="accent1" accent2="accent2" accent3="accent3" accent4="accent4" accent5="accent5" accent6="accent6" hlink="hlink" folHlink="folHlink"/>
  <p:sldLayoutIdLst>
    <p:sldLayoutId id="2147483666" r:id="rId1"/>
    <p:sldLayoutId id="2147483658" r:id="rId2"/>
    <p:sldLayoutId id="2147483661" r:id="rId3"/>
    <p:sldLayoutId id="2147483667" r:id="rId4"/>
  </p:sldLayoutIdLst>
  <p:hf hdr="0" ftr="0" dt="0"/>
  <p:txStyles>
    <p:titleStyle>
      <a:lvl1pPr algn="l" defTabSz="914400" rtl="0" eaLnBrk="1" latinLnBrk="0" hangingPunct="1">
        <a:lnSpc>
          <a:spcPct val="90000"/>
        </a:lnSpc>
        <a:spcBef>
          <a:spcPct val="0"/>
        </a:spcBef>
        <a:buNone/>
        <a:defRPr sz="4400" kern="1200">
          <a:solidFill>
            <a:schemeClr val="bg2">
              <a:lumMod val="10000"/>
            </a:schemeClr>
          </a:solidFill>
          <a:latin typeface="Avenir Next LT Pro" panose="020B05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 userDrawn="1">
          <p15:clr>
            <a:srgbClr val="F26B43"/>
          </p15:clr>
        </p15:guide>
        <p15:guide id="2" orient="horz" pos="288" userDrawn="1">
          <p15:clr>
            <a:srgbClr val="F26B43"/>
          </p15:clr>
        </p15:guide>
        <p15:guide id="3" pos="739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improgram@watech.wa.gov"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improgram@watech.wa.gov"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mailto:improgram@watech.wa.gov"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atech.wa.gov/sites/default/files/2023-11/ITIB%20Criteria%20with%20Rating%20Descriptions%202.0-published%2092023.doc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0C61ADFA-A72A-4A03-91CE-C677BBC15C86}"/>
              </a:ext>
            </a:extLst>
          </p:cNvPr>
          <p:cNvSpPr>
            <a:spLocks noGrp="1"/>
          </p:cNvSpPr>
          <p:nvPr>
            <p:ph type="subTitle" idx="4294967295"/>
          </p:nvPr>
        </p:nvSpPr>
        <p:spPr>
          <a:xfrm>
            <a:off x="460374" y="1785257"/>
            <a:ext cx="11271250" cy="4648200"/>
          </a:xfrm>
        </p:spPr>
        <p:txBody>
          <a:bodyPr>
            <a:normAutofit/>
          </a:bodyPr>
          <a:lstStyle/>
          <a:p>
            <a:pPr lvl="0"/>
            <a:r>
              <a:rPr lang="en-US" sz="2000" noProof="0" dirty="0"/>
              <a:t>This template is for agencies requesting funding from the Innovation and Modernization Fund.  </a:t>
            </a:r>
            <a:r>
              <a:rPr lang="en-US" sz="2000" dirty="0"/>
              <a:t>This is the opportunity to tell your story to the Information Technology Investment Board (ITIB). </a:t>
            </a:r>
          </a:p>
          <a:p>
            <a:r>
              <a:rPr lang="en-US" sz="2000" noProof="0" dirty="0"/>
              <a:t>Each slide covers a topic you </a:t>
            </a:r>
            <a:r>
              <a:rPr lang="en-US" sz="2000" b="1" u="sng" noProof="0" dirty="0"/>
              <a:t>must</a:t>
            </a:r>
            <a:r>
              <a:rPr lang="en-US" sz="2000" noProof="0" dirty="0"/>
              <a:t> include in your proposal.  If you do not include all required elements, your proposal will be returned for inclusion of the missing information. </a:t>
            </a:r>
            <a:endParaRPr lang="en-US" sz="2000" dirty="0"/>
          </a:p>
          <a:p>
            <a:r>
              <a:rPr lang="en-US" sz="2000" dirty="0"/>
              <a:t>Agencies may apply their own Agency PowerPoint theme but must use this template with the required fields.  Agencies must ensure their theme does not negatively affect the formatting of the slide content. </a:t>
            </a:r>
          </a:p>
          <a:p>
            <a:r>
              <a:rPr lang="en-US" sz="2000" u="sng" dirty="0"/>
              <a:t>Agencies that do not follow the required content slides in this template will have their proposal returned</a:t>
            </a:r>
            <a:r>
              <a:rPr lang="en-US" sz="2000" dirty="0"/>
              <a:t> for re-submission using the approved template.  Note: This may delay an agency’s ability to participate in the funding round. </a:t>
            </a:r>
          </a:p>
          <a:p>
            <a:r>
              <a:rPr lang="en-US" sz="2000" dirty="0"/>
              <a:t>If your agency needs assistance completing the template, including formatting, guidance on the content, or you have questions, please contact the IM Program at </a:t>
            </a:r>
            <a:r>
              <a:rPr lang="en-US" sz="2000" dirty="0">
                <a:hlinkClick r:id="rId2"/>
              </a:rPr>
              <a:t>improgram@watech.wa.gov</a:t>
            </a:r>
            <a:r>
              <a:rPr lang="en-US" sz="2000" dirty="0"/>
              <a:t>.  The team will respond to your email as soon as possible. </a:t>
            </a:r>
          </a:p>
        </p:txBody>
      </p:sp>
      <p:sp>
        <p:nvSpPr>
          <p:cNvPr id="5" name="Text Placeholder 4">
            <a:extLst>
              <a:ext uri="{FF2B5EF4-FFF2-40B4-BE49-F238E27FC236}">
                <a16:creationId xmlns:a16="http://schemas.microsoft.com/office/drawing/2014/main" id="{F4E4C904-4F19-414B-B1E0-368E60940475}"/>
              </a:ext>
            </a:extLst>
          </p:cNvPr>
          <p:cNvSpPr>
            <a:spLocks noGrp="1"/>
          </p:cNvSpPr>
          <p:nvPr>
            <p:ph type="body" sz="quarter" idx="4294967295"/>
          </p:nvPr>
        </p:nvSpPr>
        <p:spPr>
          <a:xfrm>
            <a:off x="2849562" y="647095"/>
            <a:ext cx="6492875" cy="820738"/>
          </a:xfrm>
          <a:solidFill>
            <a:schemeClr val="bg2"/>
          </a:solidFill>
          <a:ln>
            <a:noFill/>
          </a:ln>
        </p:spPr>
        <p:txBody>
          <a:bodyPr anchor="ctr">
            <a:normAutofit/>
          </a:bodyPr>
          <a:lstStyle/>
          <a:p>
            <a:pPr marL="0" indent="0" algn="ctr">
              <a:buNone/>
            </a:pPr>
            <a:r>
              <a:rPr lang="en-US" sz="2000" dirty="0"/>
              <a:t>WaTech Innovation and Modernization Fund</a:t>
            </a:r>
          </a:p>
          <a:p>
            <a:pPr marL="0" indent="0" algn="ctr">
              <a:buNone/>
            </a:pPr>
            <a:r>
              <a:rPr lang="en-US" sz="2000" dirty="0"/>
              <a:t>Pitch Deck </a:t>
            </a:r>
            <a:r>
              <a:rPr lang="en-US" sz="2000" b="1" dirty="0"/>
              <a:t>Template</a:t>
            </a:r>
            <a:r>
              <a:rPr lang="en-US" sz="2000" dirty="0"/>
              <a:t> &amp; </a:t>
            </a:r>
            <a:r>
              <a:rPr lang="en-US" sz="2000" b="1" dirty="0"/>
              <a:t>Instructions</a:t>
            </a:r>
          </a:p>
        </p:txBody>
      </p:sp>
    </p:spTree>
    <p:extLst>
      <p:ext uri="{BB962C8B-B14F-4D97-AF65-F5344CB8AC3E}">
        <p14:creationId xmlns:p14="http://schemas.microsoft.com/office/powerpoint/2010/main" val="3714084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6B9A2D-7E64-64FA-57F3-C480650F21E5}"/>
              </a:ext>
            </a:extLst>
          </p:cNvPr>
          <p:cNvSpPr>
            <a:spLocks noGrp="1"/>
          </p:cNvSpPr>
          <p:nvPr>
            <p:ph sz="half" idx="1"/>
          </p:nvPr>
        </p:nvSpPr>
        <p:spPr>
          <a:xfrm>
            <a:off x="568960" y="1763634"/>
            <a:ext cx="10891520" cy="3072882"/>
          </a:xfrm>
        </p:spPr>
        <p:txBody>
          <a:bodyPr>
            <a:normAutofit/>
          </a:bodyPr>
          <a:lstStyle/>
          <a:p>
            <a:pPr marL="457200" lvl="0" indent="-342900" rtl="0">
              <a:lnSpc>
                <a:spcPct val="115000"/>
              </a:lnSpc>
              <a:spcBef>
                <a:spcPts val="0"/>
              </a:spcBef>
              <a:spcAft>
                <a:spcPts val="0"/>
              </a:spcAft>
              <a:buSzPts val="1800"/>
              <a:buChar char="●"/>
            </a:pPr>
            <a:r>
              <a:rPr lang="en-US" sz="2000" dirty="0"/>
              <a:t>What is the executive level of support?</a:t>
            </a:r>
          </a:p>
          <a:p>
            <a:pPr marL="457200" lvl="0" indent="-342900" rtl="0">
              <a:lnSpc>
                <a:spcPct val="115000"/>
              </a:lnSpc>
              <a:spcBef>
                <a:spcPts val="0"/>
              </a:spcBef>
              <a:spcAft>
                <a:spcPts val="0"/>
              </a:spcAft>
              <a:buSzPts val="1800"/>
              <a:buChar char="●"/>
            </a:pPr>
            <a:r>
              <a:rPr lang="en-US" sz="2000" dirty="0"/>
              <a:t>Who are the core team members for this project? </a:t>
            </a:r>
          </a:p>
          <a:p>
            <a:pPr marL="457200" indent="-342900">
              <a:lnSpc>
                <a:spcPct val="115000"/>
              </a:lnSpc>
              <a:spcBef>
                <a:spcPts val="0"/>
              </a:spcBef>
              <a:buSzPts val="1800"/>
              <a:buFont typeface="Arial" panose="020B0604020202020204" pitchFamily="34" charset="0"/>
              <a:buChar char="●"/>
            </a:pPr>
            <a:r>
              <a:rPr lang="en-US" sz="2000" dirty="0"/>
              <a:t>What are the roles of these team members on the project? What expertise do they bring to the team? Are they resourced appropriately for the project? </a:t>
            </a:r>
          </a:p>
          <a:p>
            <a:pPr marL="457200" lvl="0" indent="-342900" rtl="0">
              <a:lnSpc>
                <a:spcPct val="115000"/>
              </a:lnSpc>
              <a:spcBef>
                <a:spcPts val="0"/>
              </a:spcBef>
              <a:spcAft>
                <a:spcPts val="0"/>
              </a:spcAft>
              <a:buSzPts val="1800"/>
              <a:buChar char="●"/>
            </a:pPr>
            <a:r>
              <a:rPr lang="en-US" sz="2000" dirty="0"/>
              <a:t>What roles or skills will you need to recruit for the team, if any, and how do you intend to locate them?</a:t>
            </a:r>
          </a:p>
        </p:txBody>
      </p:sp>
      <p:sp>
        <p:nvSpPr>
          <p:cNvPr id="3" name="Title 2">
            <a:extLst>
              <a:ext uri="{FF2B5EF4-FFF2-40B4-BE49-F238E27FC236}">
                <a16:creationId xmlns:a16="http://schemas.microsoft.com/office/drawing/2014/main" id="{C47434A4-BD1F-581F-8E08-544E9C3810E2}"/>
              </a:ext>
            </a:extLst>
          </p:cNvPr>
          <p:cNvSpPr>
            <a:spLocks noGrp="1"/>
          </p:cNvSpPr>
          <p:nvPr>
            <p:ph type="title"/>
          </p:nvPr>
        </p:nvSpPr>
        <p:spPr>
          <a:xfrm>
            <a:off x="6977742" y="268357"/>
            <a:ext cx="4572001" cy="788352"/>
          </a:xfrm>
        </p:spPr>
        <p:txBody>
          <a:bodyPr>
            <a:normAutofit/>
          </a:bodyPr>
          <a:lstStyle/>
          <a:p>
            <a:pPr algn="r"/>
            <a:r>
              <a:rPr lang="en-US" dirty="0">
                <a:solidFill>
                  <a:schemeClr val="bg1"/>
                </a:solidFill>
              </a:rPr>
              <a:t>Project Organization</a:t>
            </a:r>
          </a:p>
        </p:txBody>
      </p:sp>
      <p:sp>
        <p:nvSpPr>
          <p:cNvPr id="4" name="Slide Number Placeholder 3">
            <a:extLst>
              <a:ext uri="{FF2B5EF4-FFF2-40B4-BE49-F238E27FC236}">
                <a16:creationId xmlns:a16="http://schemas.microsoft.com/office/drawing/2014/main" id="{E3CB836A-2B5A-61FC-2DDF-879E786AD736}"/>
              </a:ext>
            </a:extLst>
          </p:cNvPr>
          <p:cNvSpPr>
            <a:spLocks noGrp="1"/>
          </p:cNvSpPr>
          <p:nvPr>
            <p:ph type="sldNum" sz="quarter" idx="10"/>
          </p:nvPr>
        </p:nvSpPr>
        <p:spPr/>
        <p:txBody>
          <a:bodyPr/>
          <a:lstStyle/>
          <a:p>
            <a:fld id="{41A437F0-1C7D-42E9-B30E-7C0BBC42B5C2}" type="slidenum">
              <a:rPr lang="en-US" smtClean="0"/>
              <a:t>10</a:t>
            </a:fld>
            <a:endParaRPr lang="en-US" dirty="0"/>
          </a:p>
        </p:txBody>
      </p:sp>
      <p:sp>
        <p:nvSpPr>
          <p:cNvPr id="5" name="Text Placeholder 4">
            <a:extLst>
              <a:ext uri="{FF2B5EF4-FFF2-40B4-BE49-F238E27FC236}">
                <a16:creationId xmlns:a16="http://schemas.microsoft.com/office/drawing/2014/main" id="{59E1C6B4-6FA9-E04D-773F-879C899CE46C}"/>
              </a:ext>
            </a:extLst>
          </p:cNvPr>
          <p:cNvSpPr txBox="1">
            <a:spLocks/>
          </p:cNvSpPr>
          <p:nvPr/>
        </p:nvSpPr>
        <p:spPr>
          <a:xfrm>
            <a:off x="1825119" y="723207"/>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Organization &amp; Support</a:t>
            </a:r>
          </a:p>
        </p:txBody>
      </p:sp>
      <p:sp>
        <p:nvSpPr>
          <p:cNvPr id="10" name="TextBox 9">
            <a:extLst>
              <a:ext uri="{FF2B5EF4-FFF2-40B4-BE49-F238E27FC236}">
                <a16:creationId xmlns:a16="http://schemas.microsoft.com/office/drawing/2014/main" id="{8F012905-1C73-0A82-8ECD-16243DA6E0EF}"/>
              </a:ext>
            </a:extLst>
          </p:cNvPr>
          <p:cNvSpPr txBox="1"/>
          <p:nvPr/>
        </p:nvSpPr>
        <p:spPr>
          <a:xfrm>
            <a:off x="568960" y="4811525"/>
            <a:ext cx="4754880" cy="421206"/>
          </a:xfrm>
          <a:prstGeom prst="rect">
            <a:avLst/>
          </a:prstGeom>
          <a:noFill/>
        </p:spPr>
        <p:txBody>
          <a:bodyPr wrap="square">
            <a:spAutoFit/>
          </a:bodyPr>
          <a:lstStyle/>
          <a:p>
            <a:pPr marL="114300" lvl="0" indent="0" rtl="0">
              <a:lnSpc>
                <a:spcPct val="115000"/>
              </a:lnSpc>
              <a:spcBef>
                <a:spcPts val="0"/>
              </a:spcBef>
              <a:spcAft>
                <a:spcPts val="0"/>
              </a:spcAft>
              <a:buSzPts val="1800"/>
              <a:buNone/>
            </a:pPr>
            <a:r>
              <a:rPr lang="en-US" sz="2000" b="1" i="1" dirty="0">
                <a:solidFill>
                  <a:schemeClr val="bg2">
                    <a:lumMod val="10000"/>
                  </a:schemeClr>
                </a:solidFill>
                <a:latin typeface="Avenir Next LT Pro" panose="020B0504020202020204" pitchFamily="34" charset="0"/>
              </a:rPr>
              <a:t>Include a project organization chart. </a:t>
            </a:r>
          </a:p>
        </p:txBody>
      </p:sp>
      <p:sp>
        <p:nvSpPr>
          <p:cNvPr id="12" name="TextBox 11">
            <a:extLst>
              <a:ext uri="{FF2B5EF4-FFF2-40B4-BE49-F238E27FC236}">
                <a16:creationId xmlns:a16="http://schemas.microsoft.com/office/drawing/2014/main" id="{DAA4F2C5-C8DD-A6A0-56C6-CC2C58410D4C}"/>
              </a:ext>
            </a:extLst>
          </p:cNvPr>
          <p:cNvSpPr txBox="1"/>
          <p:nvPr/>
        </p:nvSpPr>
        <p:spPr>
          <a:xfrm>
            <a:off x="568959" y="5811627"/>
            <a:ext cx="10980783" cy="707886"/>
          </a:xfrm>
          <a:prstGeom prst="rect">
            <a:avLst/>
          </a:prstGeom>
          <a:noFill/>
        </p:spPr>
        <p:txBody>
          <a:bodyPr wrap="square">
            <a:spAutoFit/>
          </a:bodyPr>
          <a:lstStyle/>
          <a:p>
            <a:r>
              <a:rPr lang="en-US" sz="2000" i="1" dirty="0">
                <a:latin typeface="Avenir Next LT Pro" panose="020B0504020202020204" pitchFamily="34" charset="0"/>
              </a:rPr>
              <a:t>TIP: Describe how the project is organized and at what level in the agency does the project have support.  </a:t>
            </a:r>
          </a:p>
        </p:txBody>
      </p:sp>
    </p:spTree>
    <p:extLst>
      <p:ext uri="{BB962C8B-B14F-4D97-AF65-F5344CB8AC3E}">
        <p14:creationId xmlns:p14="http://schemas.microsoft.com/office/powerpoint/2010/main" val="709988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0F4BBF-436B-9354-1A88-F5A8904AC1BD}"/>
              </a:ext>
            </a:extLst>
          </p:cNvPr>
          <p:cNvSpPr>
            <a:spLocks noGrp="1"/>
          </p:cNvSpPr>
          <p:nvPr>
            <p:ph sz="half" idx="1"/>
          </p:nvPr>
        </p:nvSpPr>
        <p:spPr>
          <a:xfrm>
            <a:off x="585250" y="1669383"/>
            <a:ext cx="11021498" cy="2657595"/>
          </a:xfrm>
        </p:spPr>
        <p:txBody>
          <a:bodyPr>
            <a:normAutofit/>
          </a:bodyPr>
          <a:lstStyle/>
          <a:p>
            <a:pPr marL="457200" indent="-342900">
              <a:lnSpc>
                <a:spcPct val="115000"/>
              </a:lnSpc>
              <a:spcBef>
                <a:spcPts val="0"/>
              </a:spcBef>
              <a:buSzPts val="1800"/>
              <a:buFont typeface="Arial" panose="020B0604020202020204" pitchFamily="34" charset="0"/>
              <a:buChar char="●"/>
            </a:pPr>
            <a:r>
              <a:rPr lang="en-US" sz="2000" dirty="0"/>
              <a:t>What risks have you identified for this project? </a:t>
            </a:r>
          </a:p>
          <a:p>
            <a:pPr marL="457200" indent="-342900">
              <a:lnSpc>
                <a:spcPct val="115000"/>
              </a:lnSpc>
              <a:spcBef>
                <a:spcPts val="0"/>
              </a:spcBef>
              <a:buSzPts val="1800"/>
              <a:buFont typeface="Arial" panose="020B0604020202020204" pitchFamily="34" charset="0"/>
              <a:buChar char="●"/>
            </a:pPr>
            <a:r>
              <a:rPr lang="en-US" sz="2000" dirty="0"/>
              <a:t>What would cause the risk to occur?  </a:t>
            </a:r>
          </a:p>
          <a:p>
            <a:pPr marL="457200" indent="-342900">
              <a:lnSpc>
                <a:spcPct val="115000"/>
              </a:lnSpc>
              <a:spcBef>
                <a:spcPts val="0"/>
              </a:spcBef>
              <a:buSzPts val="1800"/>
              <a:buFont typeface="Arial" panose="020B0604020202020204" pitchFamily="34" charset="0"/>
              <a:buChar char="●"/>
            </a:pPr>
            <a:r>
              <a:rPr lang="en-US" sz="2000" dirty="0"/>
              <a:t>What are the effects if the risk does occur? </a:t>
            </a:r>
          </a:p>
          <a:p>
            <a:pPr marL="457200" indent="-342900">
              <a:lnSpc>
                <a:spcPct val="115000"/>
              </a:lnSpc>
              <a:spcBef>
                <a:spcPts val="0"/>
              </a:spcBef>
              <a:buSzPts val="1800"/>
              <a:buFont typeface="Arial" panose="020B0604020202020204" pitchFamily="34" charset="0"/>
              <a:buChar char="●"/>
            </a:pPr>
            <a:r>
              <a:rPr lang="en-US" sz="2000" dirty="0"/>
              <a:t>How will you mitigate each of these risks?</a:t>
            </a:r>
          </a:p>
          <a:p>
            <a:pPr marL="457200" indent="-342900">
              <a:lnSpc>
                <a:spcPct val="115000"/>
              </a:lnSpc>
              <a:spcBef>
                <a:spcPts val="0"/>
              </a:spcBef>
              <a:buSzPts val="1800"/>
              <a:buFont typeface="Arial" panose="020B0604020202020204" pitchFamily="34" charset="0"/>
              <a:buChar char="●"/>
            </a:pPr>
            <a:r>
              <a:rPr lang="en-US" sz="2000" dirty="0"/>
              <a:t>What is your escalation path and process for risk management? </a:t>
            </a:r>
          </a:p>
        </p:txBody>
      </p:sp>
      <p:sp>
        <p:nvSpPr>
          <p:cNvPr id="3" name="Title 2">
            <a:extLst>
              <a:ext uri="{FF2B5EF4-FFF2-40B4-BE49-F238E27FC236}">
                <a16:creationId xmlns:a16="http://schemas.microsoft.com/office/drawing/2014/main" id="{FD06E76B-2D7C-08CA-1F1A-490F689DE2F8}"/>
              </a:ext>
            </a:extLst>
          </p:cNvPr>
          <p:cNvSpPr>
            <a:spLocks noGrp="1"/>
          </p:cNvSpPr>
          <p:nvPr>
            <p:ph type="title"/>
          </p:nvPr>
        </p:nvSpPr>
        <p:spPr>
          <a:xfrm>
            <a:off x="6787662" y="262453"/>
            <a:ext cx="4947138" cy="788352"/>
          </a:xfrm>
        </p:spPr>
        <p:txBody>
          <a:bodyPr>
            <a:normAutofit/>
          </a:bodyPr>
          <a:lstStyle/>
          <a:p>
            <a:r>
              <a:rPr lang="en-US" dirty="0">
                <a:solidFill>
                  <a:schemeClr val="bg1"/>
                </a:solidFill>
              </a:rPr>
              <a:t>Project Risk Planning </a:t>
            </a:r>
          </a:p>
        </p:txBody>
      </p:sp>
      <p:sp>
        <p:nvSpPr>
          <p:cNvPr id="4" name="Slide Number Placeholder 3">
            <a:extLst>
              <a:ext uri="{FF2B5EF4-FFF2-40B4-BE49-F238E27FC236}">
                <a16:creationId xmlns:a16="http://schemas.microsoft.com/office/drawing/2014/main" id="{F36692AF-C3CD-9954-9CF5-D8DCD709D142}"/>
              </a:ext>
            </a:extLst>
          </p:cNvPr>
          <p:cNvSpPr>
            <a:spLocks noGrp="1"/>
          </p:cNvSpPr>
          <p:nvPr>
            <p:ph type="sldNum" sz="quarter" idx="10"/>
          </p:nvPr>
        </p:nvSpPr>
        <p:spPr/>
        <p:txBody>
          <a:bodyPr/>
          <a:lstStyle/>
          <a:p>
            <a:fld id="{41A437F0-1C7D-42E9-B30E-7C0BBC42B5C2}" type="slidenum">
              <a:rPr lang="en-US" smtClean="0"/>
              <a:t>11</a:t>
            </a:fld>
            <a:endParaRPr lang="en-US" dirty="0"/>
          </a:p>
        </p:txBody>
      </p:sp>
      <p:sp>
        <p:nvSpPr>
          <p:cNvPr id="5" name="Text Placeholder 4">
            <a:extLst>
              <a:ext uri="{FF2B5EF4-FFF2-40B4-BE49-F238E27FC236}">
                <a16:creationId xmlns:a16="http://schemas.microsoft.com/office/drawing/2014/main" id="{E5787229-47C2-C85B-D129-E93053051039}"/>
              </a:ext>
            </a:extLst>
          </p:cNvPr>
          <p:cNvSpPr txBox="1">
            <a:spLocks/>
          </p:cNvSpPr>
          <p:nvPr/>
        </p:nvSpPr>
        <p:spPr>
          <a:xfrm>
            <a:off x="1825119" y="723207"/>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Risks</a:t>
            </a:r>
          </a:p>
        </p:txBody>
      </p:sp>
      <p:sp>
        <p:nvSpPr>
          <p:cNvPr id="6" name="TextBox 5">
            <a:extLst>
              <a:ext uri="{FF2B5EF4-FFF2-40B4-BE49-F238E27FC236}">
                <a16:creationId xmlns:a16="http://schemas.microsoft.com/office/drawing/2014/main" id="{FC26D870-42ED-909F-95F2-DD05D67F6B00}"/>
              </a:ext>
            </a:extLst>
          </p:cNvPr>
          <p:cNvSpPr txBox="1"/>
          <p:nvPr/>
        </p:nvSpPr>
        <p:spPr>
          <a:xfrm>
            <a:off x="764343" y="5777996"/>
            <a:ext cx="10663311" cy="1015663"/>
          </a:xfrm>
          <a:prstGeom prst="rect">
            <a:avLst/>
          </a:prstGeom>
          <a:noFill/>
        </p:spPr>
        <p:txBody>
          <a:bodyPr wrap="square">
            <a:spAutoFit/>
          </a:bodyPr>
          <a:lstStyle>
            <a:defPPr>
              <a:defRPr lang="en-US"/>
            </a:defPPr>
            <a:lvl1pPr>
              <a:defRPr i="1">
                <a:latin typeface="Avenir Next LT Pro" panose="020B0504020202020204" pitchFamily="34" charset="0"/>
              </a:defRPr>
            </a:lvl1pPr>
          </a:lstStyle>
          <a:p>
            <a:r>
              <a:rPr lang="en-US" sz="2000" dirty="0"/>
              <a:t>TIP: Effective risk planning is critical for project success. As part of the project proposal, agencies should describe their risk planning process, and the risks identified during the risk planning.  </a:t>
            </a:r>
          </a:p>
        </p:txBody>
      </p:sp>
    </p:spTree>
    <p:extLst>
      <p:ext uri="{BB962C8B-B14F-4D97-AF65-F5344CB8AC3E}">
        <p14:creationId xmlns:p14="http://schemas.microsoft.com/office/powerpoint/2010/main" val="3572333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0068DD5-C8BE-6535-368F-0815E75EEC3E}"/>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4119E23-C288-4ED0-BFBE-0BD108DA74F2}"/>
              </a:ext>
            </a:extLst>
          </p:cNvPr>
          <p:cNvSpPr>
            <a:spLocks noGrp="1"/>
          </p:cNvSpPr>
          <p:nvPr>
            <p:ph sz="half" idx="1"/>
          </p:nvPr>
        </p:nvSpPr>
        <p:spPr>
          <a:xfrm>
            <a:off x="539261" y="1610801"/>
            <a:ext cx="11277600" cy="4869984"/>
          </a:xfrm>
        </p:spPr>
        <p:txBody>
          <a:bodyPr>
            <a:normAutofit/>
          </a:bodyPr>
          <a:lstStyle/>
          <a:p>
            <a:pPr marL="457200" lvl="0" indent="-342900" rtl="0">
              <a:lnSpc>
                <a:spcPct val="115000"/>
              </a:lnSpc>
              <a:spcBef>
                <a:spcPts val="0"/>
              </a:spcBef>
              <a:spcAft>
                <a:spcPts val="0"/>
              </a:spcAft>
              <a:buSzPts val="1800"/>
              <a:buChar char="●"/>
            </a:pPr>
            <a:r>
              <a:rPr lang="en-US" sz="2000" dirty="0">
                <a:latin typeface="Avenir Next LT Pro" panose="020B0504020202020204" pitchFamily="34" charset="0"/>
              </a:rPr>
              <a:t>What are the key milestones and deliverables of this project?</a:t>
            </a:r>
          </a:p>
          <a:p>
            <a:pPr marL="114300" lvl="0" indent="0" rtl="0">
              <a:lnSpc>
                <a:spcPct val="115000"/>
              </a:lnSpc>
              <a:spcBef>
                <a:spcPts val="0"/>
              </a:spcBef>
              <a:spcAft>
                <a:spcPts val="0"/>
              </a:spcAft>
              <a:buSzPts val="1800"/>
              <a:buNone/>
            </a:pPr>
            <a:endParaRPr lang="en-US" sz="2000" dirty="0">
              <a:latin typeface="Avenir Next LT Pro" panose="020B0504020202020204" pitchFamily="34" charset="0"/>
            </a:endParaRPr>
          </a:p>
          <a:p>
            <a:pPr marL="457200" lvl="0" indent="-342900" rtl="0">
              <a:lnSpc>
                <a:spcPct val="115000"/>
              </a:lnSpc>
              <a:spcBef>
                <a:spcPts val="0"/>
              </a:spcBef>
              <a:spcAft>
                <a:spcPts val="0"/>
              </a:spcAft>
              <a:buSzPts val="1800"/>
              <a:buChar char="●"/>
            </a:pPr>
            <a:r>
              <a:rPr lang="en-US" sz="2000" dirty="0"/>
              <a:t>Provide your project schedule. </a:t>
            </a:r>
            <a:endParaRPr lang="en-US" sz="2000" dirty="0">
              <a:latin typeface="Avenir Next LT Pro" panose="020B0504020202020204" pitchFamily="34" charset="0"/>
            </a:endParaRPr>
          </a:p>
        </p:txBody>
      </p:sp>
      <p:sp>
        <p:nvSpPr>
          <p:cNvPr id="3" name="Title 2">
            <a:extLst>
              <a:ext uri="{FF2B5EF4-FFF2-40B4-BE49-F238E27FC236}">
                <a16:creationId xmlns:a16="http://schemas.microsoft.com/office/drawing/2014/main" id="{ADE93527-DF15-C9D2-3FC2-9EDF7F920A28}"/>
              </a:ext>
            </a:extLst>
          </p:cNvPr>
          <p:cNvSpPr>
            <a:spLocks noGrp="1"/>
          </p:cNvSpPr>
          <p:nvPr>
            <p:ph type="title"/>
          </p:nvPr>
        </p:nvSpPr>
        <p:spPr>
          <a:xfrm>
            <a:off x="4592320" y="337957"/>
            <a:ext cx="7224541" cy="788352"/>
          </a:xfrm>
        </p:spPr>
        <p:txBody>
          <a:bodyPr>
            <a:normAutofit/>
          </a:bodyPr>
          <a:lstStyle/>
          <a:p>
            <a:r>
              <a:rPr lang="en-US" dirty="0">
                <a:solidFill>
                  <a:schemeClr val="bg1"/>
                </a:solidFill>
              </a:rPr>
              <a:t>Project Milestones and Deliverables</a:t>
            </a:r>
          </a:p>
        </p:txBody>
      </p:sp>
      <p:sp>
        <p:nvSpPr>
          <p:cNvPr id="4" name="Slide Number Placeholder 3">
            <a:extLst>
              <a:ext uri="{FF2B5EF4-FFF2-40B4-BE49-F238E27FC236}">
                <a16:creationId xmlns:a16="http://schemas.microsoft.com/office/drawing/2014/main" id="{2F341B31-2C19-19F8-245E-01EC0117262A}"/>
              </a:ext>
            </a:extLst>
          </p:cNvPr>
          <p:cNvSpPr>
            <a:spLocks noGrp="1"/>
          </p:cNvSpPr>
          <p:nvPr>
            <p:ph type="sldNum" sz="quarter" idx="10"/>
          </p:nvPr>
        </p:nvSpPr>
        <p:spPr/>
        <p:txBody>
          <a:bodyPr/>
          <a:lstStyle/>
          <a:p>
            <a:fld id="{41A437F0-1C7D-42E9-B30E-7C0BBC42B5C2}" type="slidenum">
              <a:rPr lang="en-US" smtClean="0"/>
              <a:t>12</a:t>
            </a:fld>
            <a:endParaRPr lang="en-US" dirty="0"/>
          </a:p>
        </p:txBody>
      </p:sp>
      <p:sp>
        <p:nvSpPr>
          <p:cNvPr id="7" name="Text Placeholder 4">
            <a:extLst>
              <a:ext uri="{FF2B5EF4-FFF2-40B4-BE49-F238E27FC236}">
                <a16:creationId xmlns:a16="http://schemas.microsoft.com/office/drawing/2014/main" id="{4806BCDD-B0F7-F428-BB8B-5868856E6103}"/>
              </a:ext>
            </a:extLst>
          </p:cNvPr>
          <p:cNvSpPr txBox="1">
            <a:spLocks/>
          </p:cNvSpPr>
          <p:nvPr/>
        </p:nvSpPr>
        <p:spPr>
          <a:xfrm>
            <a:off x="1825119" y="723207"/>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Schedule</a:t>
            </a:r>
          </a:p>
        </p:txBody>
      </p:sp>
      <p:sp>
        <p:nvSpPr>
          <p:cNvPr id="8" name="TextBox 7">
            <a:extLst>
              <a:ext uri="{FF2B5EF4-FFF2-40B4-BE49-F238E27FC236}">
                <a16:creationId xmlns:a16="http://schemas.microsoft.com/office/drawing/2014/main" id="{61DC028B-500D-26DF-1C88-94D7ED6EC044}"/>
              </a:ext>
            </a:extLst>
          </p:cNvPr>
          <p:cNvSpPr txBox="1"/>
          <p:nvPr/>
        </p:nvSpPr>
        <p:spPr>
          <a:xfrm>
            <a:off x="539261" y="5811627"/>
            <a:ext cx="10663311" cy="707886"/>
          </a:xfrm>
          <a:prstGeom prst="rect">
            <a:avLst/>
          </a:prstGeom>
          <a:noFill/>
        </p:spPr>
        <p:txBody>
          <a:bodyPr wrap="square">
            <a:spAutoFit/>
          </a:bodyPr>
          <a:lstStyle>
            <a:defPPr>
              <a:defRPr lang="en-US"/>
            </a:defPPr>
            <a:lvl1pPr>
              <a:defRPr i="1">
                <a:latin typeface="Avenir Next LT Pro" panose="020B0504020202020204" pitchFamily="34" charset="0"/>
              </a:defRPr>
            </a:lvl1pPr>
          </a:lstStyle>
          <a:p>
            <a:r>
              <a:rPr lang="en-US" sz="2000" dirty="0"/>
              <a:t>TIP: Describe the project milestones and deliverables that are unique for this project and that make up the critical elements of the project schedule.  </a:t>
            </a:r>
          </a:p>
        </p:txBody>
      </p:sp>
    </p:spTree>
    <p:extLst>
      <p:ext uri="{BB962C8B-B14F-4D97-AF65-F5344CB8AC3E}">
        <p14:creationId xmlns:p14="http://schemas.microsoft.com/office/powerpoint/2010/main" val="82780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C0F4BBF-436B-9354-1A88-F5A8904AC1BD}"/>
              </a:ext>
            </a:extLst>
          </p:cNvPr>
          <p:cNvSpPr>
            <a:spLocks noGrp="1"/>
          </p:cNvSpPr>
          <p:nvPr>
            <p:ph sz="half" idx="1"/>
          </p:nvPr>
        </p:nvSpPr>
        <p:spPr>
          <a:xfrm>
            <a:off x="585250" y="1669383"/>
            <a:ext cx="11021498" cy="2657595"/>
          </a:xfrm>
        </p:spPr>
        <p:txBody>
          <a:bodyPr>
            <a:normAutofit/>
          </a:bodyPr>
          <a:lstStyle/>
          <a:p>
            <a:pPr marL="457200" indent="-342900">
              <a:lnSpc>
                <a:spcPct val="115000"/>
              </a:lnSpc>
              <a:spcBef>
                <a:spcPts val="0"/>
              </a:spcBef>
              <a:buSzPts val="1800"/>
              <a:buFont typeface="Arial" panose="020B0604020202020204" pitchFamily="34" charset="0"/>
              <a:buChar char="●"/>
            </a:pPr>
            <a:r>
              <a:rPr lang="en-US" sz="2000" dirty="0"/>
              <a:t>Describe the agencies readiness to begin executing this project.</a:t>
            </a:r>
          </a:p>
          <a:p>
            <a:pPr marL="114300" indent="0">
              <a:lnSpc>
                <a:spcPct val="115000"/>
              </a:lnSpc>
              <a:spcBef>
                <a:spcPts val="0"/>
              </a:spcBef>
              <a:buSzPts val="1800"/>
              <a:buNone/>
            </a:pPr>
            <a:endParaRPr lang="en-US" sz="2000" dirty="0"/>
          </a:p>
          <a:p>
            <a:pPr marL="457200" indent="-342900">
              <a:lnSpc>
                <a:spcPct val="115000"/>
              </a:lnSpc>
              <a:spcBef>
                <a:spcPts val="0"/>
              </a:spcBef>
              <a:buSzPts val="1800"/>
              <a:buFont typeface="Arial" panose="020B0604020202020204" pitchFamily="34" charset="0"/>
              <a:buChar char="●"/>
            </a:pPr>
            <a:r>
              <a:rPr lang="en-US" sz="2000" dirty="0"/>
              <a:t>Describe the approach for implementation.  </a:t>
            </a:r>
          </a:p>
          <a:p>
            <a:pPr marL="114300" indent="0">
              <a:lnSpc>
                <a:spcPct val="115000"/>
              </a:lnSpc>
              <a:spcBef>
                <a:spcPts val="0"/>
              </a:spcBef>
              <a:buSzPts val="1800"/>
              <a:buNone/>
            </a:pPr>
            <a:endParaRPr lang="en-US" sz="2000" dirty="0"/>
          </a:p>
          <a:p>
            <a:pPr marL="457200" indent="-342900">
              <a:lnSpc>
                <a:spcPct val="115000"/>
              </a:lnSpc>
              <a:spcBef>
                <a:spcPts val="0"/>
              </a:spcBef>
              <a:buSzPts val="1800"/>
              <a:buFont typeface="Arial" panose="020B0604020202020204" pitchFamily="34" charset="0"/>
              <a:buChar char="●"/>
            </a:pPr>
            <a:r>
              <a:rPr lang="en-US" sz="2000" dirty="0"/>
              <a:t>Describe who will provide the ongoing support for the solution. </a:t>
            </a:r>
          </a:p>
        </p:txBody>
      </p:sp>
      <p:sp>
        <p:nvSpPr>
          <p:cNvPr id="3" name="Title 2">
            <a:extLst>
              <a:ext uri="{FF2B5EF4-FFF2-40B4-BE49-F238E27FC236}">
                <a16:creationId xmlns:a16="http://schemas.microsoft.com/office/drawing/2014/main" id="{FD06E76B-2D7C-08CA-1F1A-490F689DE2F8}"/>
              </a:ext>
            </a:extLst>
          </p:cNvPr>
          <p:cNvSpPr>
            <a:spLocks noGrp="1"/>
          </p:cNvSpPr>
          <p:nvPr>
            <p:ph type="title"/>
          </p:nvPr>
        </p:nvSpPr>
        <p:spPr>
          <a:xfrm>
            <a:off x="6787662" y="262453"/>
            <a:ext cx="4947138" cy="788352"/>
          </a:xfrm>
        </p:spPr>
        <p:txBody>
          <a:bodyPr>
            <a:normAutofit/>
          </a:bodyPr>
          <a:lstStyle/>
          <a:p>
            <a:r>
              <a:rPr lang="en-US" dirty="0">
                <a:solidFill>
                  <a:schemeClr val="bg1"/>
                </a:solidFill>
              </a:rPr>
              <a:t>Project Risk Planning </a:t>
            </a:r>
          </a:p>
        </p:txBody>
      </p:sp>
      <p:sp>
        <p:nvSpPr>
          <p:cNvPr id="4" name="Slide Number Placeholder 3">
            <a:extLst>
              <a:ext uri="{FF2B5EF4-FFF2-40B4-BE49-F238E27FC236}">
                <a16:creationId xmlns:a16="http://schemas.microsoft.com/office/drawing/2014/main" id="{F36692AF-C3CD-9954-9CF5-D8DCD709D142}"/>
              </a:ext>
            </a:extLst>
          </p:cNvPr>
          <p:cNvSpPr>
            <a:spLocks noGrp="1"/>
          </p:cNvSpPr>
          <p:nvPr>
            <p:ph type="sldNum" sz="quarter" idx="10"/>
          </p:nvPr>
        </p:nvSpPr>
        <p:spPr/>
        <p:txBody>
          <a:bodyPr/>
          <a:lstStyle/>
          <a:p>
            <a:fld id="{41A437F0-1C7D-42E9-B30E-7C0BBC42B5C2}" type="slidenum">
              <a:rPr lang="en-US" smtClean="0"/>
              <a:t>13</a:t>
            </a:fld>
            <a:endParaRPr lang="en-US" dirty="0"/>
          </a:p>
        </p:txBody>
      </p:sp>
      <p:sp>
        <p:nvSpPr>
          <p:cNvPr id="5" name="Text Placeholder 4">
            <a:extLst>
              <a:ext uri="{FF2B5EF4-FFF2-40B4-BE49-F238E27FC236}">
                <a16:creationId xmlns:a16="http://schemas.microsoft.com/office/drawing/2014/main" id="{E5787229-47C2-C85B-D129-E93053051039}"/>
              </a:ext>
            </a:extLst>
          </p:cNvPr>
          <p:cNvSpPr txBox="1">
            <a:spLocks/>
          </p:cNvSpPr>
          <p:nvPr/>
        </p:nvSpPr>
        <p:spPr>
          <a:xfrm>
            <a:off x="1825119" y="723207"/>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Readiness</a:t>
            </a:r>
          </a:p>
        </p:txBody>
      </p:sp>
      <p:sp>
        <p:nvSpPr>
          <p:cNvPr id="7" name="TextBox 6">
            <a:extLst>
              <a:ext uri="{FF2B5EF4-FFF2-40B4-BE49-F238E27FC236}">
                <a16:creationId xmlns:a16="http://schemas.microsoft.com/office/drawing/2014/main" id="{CEB11960-AA63-BFDC-4FE7-D90A4D48869A}"/>
              </a:ext>
            </a:extLst>
          </p:cNvPr>
          <p:cNvSpPr txBox="1"/>
          <p:nvPr/>
        </p:nvSpPr>
        <p:spPr>
          <a:xfrm>
            <a:off x="737770" y="5811627"/>
            <a:ext cx="10716457" cy="707886"/>
          </a:xfrm>
          <a:prstGeom prst="rect">
            <a:avLst/>
          </a:prstGeom>
          <a:noFill/>
        </p:spPr>
        <p:txBody>
          <a:bodyPr wrap="square">
            <a:spAutoFit/>
          </a:bodyPr>
          <a:lstStyle>
            <a:defPPr>
              <a:defRPr lang="en-US"/>
            </a:defPPr>
            <a:lvl1pPr>
              <a:defRPr i="1">
                <a:latin typeface="Avenir Next LT Pro" panose="020B0504020202020204" pitchFamily="34" charset="0"/>
              </a:defRPr>
            </a:lvl1pPr>
          </a:lstStyle>
          <a:p>
            <a:r>
              <a:rPr lang="en-US" sz="2000" dirty="0"/>
              <a:t>TIP: Provide sufficient detail to demonstrate the agency has completed all project planning activities and ready to implement and support the proposed solution.  </a:t>
            </a:r>
          </a:p>
        </p:txBody>
      </p:sp>
    </p:spTree>
    <p:extLst>
      <p:ext uri="{BB962C8B-B14F-4D97-AF65-F5344CB8AC3E}">
        <p14:creationId xmlns:p14="http://schemas.microsoft.com/office/powerpoint/2010/main" val="3840181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0E0BB37-4B65-E4FC-241F-70A17B453D39}"/>
            </a:ext>
          </a:extLst>
        </p:cNvPr>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CD97CDB9-955A-6AA2-5D8F-653DB51309AC}"/>
              </a:ext>
            </a:extLst>
          </p:cNvPr>
          <p:cNvGraphicFramePr>
            <a:graphicFrameLocks noGrp="1"/>
          </p:cNvGraphicFramePr>
          <p:nvPr>
            <p:ph sz="half" idx="1"/>
            <p:extLst>
              <p:ext uri="{D42A27DB-BD31-4B8C-83A1-F6EECF244321}">
                <p14:modId xmlns:p14="http://schemas.microsoft.com/office/powerpoint/2010/main" val="1455054413"/>
              </p:ext>
            </p:extLst>
          </p:nvPr>
        </p:nvGraphicFramePr>
        <p:xfrm>
          <a:off x="371514" y="1743396"/>
          <a:ext cx="11448972" cy="4093534"/>
        </p:xfrm>
        <a:graphic>
          <a:graphicData uri="http://schemas.openxmlformats.org/drawingml/2006/table">
            <a:tbl>
              <a:tblPr>
                <a:tableStyleId>{2D5ABB26-0587-4C30-8999-92F81FD0307C}</a:tableStyleId>
              </a:tblPr>
              <a:tblGrid>
                <a:gridCol w="6351026">
                  <a:extLst>
                    <a:ext uri="{9D8B030D-6E8A-4147-A177-3AD203B41FA5}">
                      <a16:colId xmlns:a16="http://schemas.microsoft.com/office/drawing/2014/main" val="1507739765"/>
                    </a:ext>
                  </a:extLst>
                </a:gridCol>
                <a:gridCol w="2670796">
                  <a:extLst>
                    <a:ext uri="{9D8B030D-6E8A-4147-A177-3AD203B41FA5}">
                      <a16:colId xmlns:a16="http://schemas.microsoft.com/office/drawing/2014/main" val="3118929108"/>
                    </a:ext>
                  </a:extLst>
                </a:gridCol>
                <a:gridCol w="2427150">
                  <a:extLst>
                    <a:ext uri="{9D8B030D-6E8A-4147-A177-3AD203B41FA5}">
                      <a16:colId xmlns:a16="http://schemas.microsoft.com/office/drawing/2014/main" val="2551626622"/>
                    </a:ext>
                  </a:extLst>
                </a:gridCol>
              </a:tblGrid>
              <a:tr h="509684">
                <a:tc>
                  <a:txBody>
                    <a:bodyPr/>
                    <a:lstStyle/>
                    <a:p>
                      <a:pPr algn="ctr" fontAlgn="b"/>
                      <a:r>
                        <a:rPr lang="en-US" sz="2000" b="1" u="none" strike="noStrike" dirty="0">
                          <a:solidFill>
                            <a:srgbClr val="000000"/>
                          </a:solidFill>
                          <a:effectLst/>
                          <a:latin typeface="Avenir Next LT Pro" panose="020B0504020202020204" pitchFamily="34" charset="0"/>
                        </a:rPr>
                        <a:t>Spending Category</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2000" b="1" u="none" strike="noStrike" dirty="0">
                          <a:solidFill>
                            <a:srgbClr val="000000"/>
                          </a:solidFill>
                          <a:effectLst/>
                          <a:latin typeface="Avenir Next LT Pro" panose="020B0504020202020204" pitchFamily="34" charset="0"/>
                        </a:rPr>
                        <a:t>Cost Pool</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57150" indent="0" algn="ctr" fontAlgn="b"/>
                      <a:r>
                        <a:rPr lang="en-US" sz="2000" b="1" u="none" strike="noStrike" dirty="0">
                          <a:solidFill>
                            <a:srgbClr val="000000"/>
                          </a:solidFill>
                          <a:effectLst/>
                          <a:latin typeface="Avenir Next LT Pro" panose="020B0504020202020204" pitchFamily="34" charset="0"/>
                        </a:rPr>
                        <a:t>One-time Project Costs</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524399"/>
                  </a:ext>
                </a:extLst>
              </a:tr>
              <a:tr h="408442">
                <a:tc>
                  <a:txBody>
                    <a:bodyPr/>
                    <a:lstStyle/>
                    <a:p>
                      <a:pPr marL="91440" algn="l" fontAlgn="b"/>
                      <a:r>
                        <a:rPr lang="en-US" sz="2000" u="none" strike="noStrike" dirty="0">
                          <a:effectLst/>
                          <a:latin typeface="Avenir Next LT Pro" panose="020B0504020202020204" pitchFamily="34" charset="0"/>
                        </a:rPr>
                        <a:t>IN KIND - State Employee Staffing Costs </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Internal Labor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152374"/>
                  </a:ext>
                </a:extLst>
              </a:tr>
              <a:tr h="408442">
                <a:tc>
                  <a:txBody>
                    <a:bodyPr/>
                    <a:lstStyle/>
                    <a:p>
                      <a:pPr marL="91440" algn="l" fontAlgn="b"/>
                      <a:r>
                        <a:rPr lang="en-US" sz="2000" u="none" strike="noStrike" dirty="0">
                          <a:effectLst/>
                          <a:latin typeface="Avenir Next LT Pro" panose="020B0504020202020204" pitchFamily="34" charset="0"/>
                        </a:rPr>
                        <a:t>Non-State Employee Staffing Costs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External Labor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3949441"/>
                  </a:ext>
                </a:extLst>
              </a:tr>
              <a:tr h="408442">
                <a:tc>
                  <a:txBody>
                    <a:bodyPr/>
                    <a:lstStyle/>
                    <a:p>
                      <a:pPr marL="91440" algn="l" fontAlgn="b"/>
                      <a:r>
                        <a:rPr lang="en-US" sz="2000" u="none" strike="noStrike" dirty="0">
                          <a:effectLst/>
                          <a:latin typeface="Avenir Next LT Pro" panose="020B0504020202020204" pitchFamily="34" charset="0"/>
                        </a:rPr>
                        <a:t>Contracted Professional Services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Outside Services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2968"/>
                  </a:ext>
                </a:extLst>
              </a:tr>
              <a:tr h="408442">
                <a:tc>
                  <a:txBody>
                    <a:bodyPr/>
                    <a:lstStyle/>
                    <a:p>
                      <a:pPr marL="91440" algn="l" fontAlgn="b"/>
                      <a:r>
                        <a:rPr lang="en-US" sz="2000" u="none" strike="noStrike" dirty="0">
                          <a:effectLst/>
                          <a:latin typeface="Avenir Next LT Pro" panose="020B0504020202020204" pitchFamily="34" charset="0"/>
                        </a:rPr>
                        <a:t>Software Licenses and Subscriptions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Software</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1851409"/>
                  </a:ext>
                </a:extLst>
              </a:tr>
              <a:tr h="408442">
                <a:tc>
                  <a:txBody>
                    <a:bodyPr/>
                    <a:lstStyle/>
                    <a:p>
                      <a:pPr marL="91440" algn="l" fontAlgn="b"/>
                      <a:r>
                        <a:rPr lang="en-US" sz="2000" u="none" strike="noStrike" dirty="0">
                          <a:effectLst/>
                          <a:latin typeface="Avenir Next LT Pro" panose="020B0504020202020204" pitchFamily="34" charset="0"/>
                        </a:rPr>
                        <a:t>Hardware and Equipment</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Hardware</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4748398"/>
                  </a:ext>
                </a:extLst>
              </a:tr>
              <a:tr h="392415">
                <a:tc>
                  <a:txBody>
                    <a:bodyPr/>
                    <a:lstStyle/>
                    <a:p>
                      <a:pPr marL="91440" algn="l" fontAlgn="b"/>
                      <a:r>
                        <a:rPr lang="en-US" sz="2000" u="none" strike="noStrike" dirty="0">
                          <a:effectLst/>
                          <a:latin typeface="Avenir Next LT Pro" panose="020B0504020202020204" pitchFamily="34" charset="0"/>
                        </a:rPr>
                        <a:t>Other (please describe any costs listed as other on the next slide) </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indent="0" algn="l" fontAlgn="b"/>
                      <a:r>
                        <a:rPr lang="en-US" sz="2000" u="none" strike="noStrike" dirty="0">
                          <a:effectLst/>
                          <a:latin typeface="Avenir Next LT Pro" panose="020B0504020202020204" pitchFamily="34" charset="0"/>
                        </a:rPr>
                        <a:t>Other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8270175"/>
                  </a:ext>
                </a:extLst>
              </a:tr>
              <a:tr h="408442">
                <a:tc gridSpan="2">
                  <a:txBody>
                    <a:bodyPr/>
                    <a:lstStyle/>
                    <a:p>
                      <a:pPr marL="91440" algn="r" fontAlgn="b"/>
                      <a:r>
                        <a:rPr lang="en-US" sz="2000" b="1" u="none" strike="noStrike" dirty="0">
                          <a:effectLst/>
                          <a:latin typeface="Avenir Next LT Pro" panose="020B0504020202020204" pitchFamily="34" charset="0"/>
                        </a:rPr>
                        <a:t>Estimated one-time total </a:t>
                      </a:r>
                      <a:endParaRPr lang="en-US" sz="2000" b="1"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638244"/>
                  </a:ext>
                </a:extLst>
              </a:tr>
              <a:tr h="408442">
                <a:tc gridSpan="2">
                  <a:txBody>
                    <a:bodyPr/>
                    <a:lstStyle/>
                    <a:p>
                      <a:pPr marL="182880" algn="r" defTabSz="906463" fontAlgn="b"/>
                      <a:r>
                        <a:rPr lang="en-US" sz="2000" b="1" i="0" u="none" strike="noStrike" dirty="0">
                          <a:solidFill>
                            <a:schemeClr val="tx1"/>
                          </a:solidFill>
                          <a:effectLst/>
                          <a:latin typeface="Avenir Next LT Pro" panose="020B0504020202020204" pitchFamily="34" charset="0"/>
                        </a:rPr>
                        <a:t>                                                     Contingency Reserves</a:t>
                      </a: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US" sz="2400" b="1" i="0" u="none" strike="noStrike">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en-US" sz="2000" b="1" i="0" u="none" strike="noStrike" dirty="0">
                        <a:solidFill>
                          <a:schemeClr val="tx1"/>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850963"/>
                  </a:ext>
                </a:extLst>
              </a:tr>
            </a:tbl>
          </a:graphicData>
        </a:graphic>
      </p:graphicFrame>
      <p:sp>
        <p:nvSpPr>
          <p:cNvPr id="3" name="Title 2">
            <a:extLst>
              <a:ext uri="{FF2B5EF4-FFF2-40B4-BE49-F238E27FC236}">
                <a16:creationId xmlns:a16="http://schemas.microsoft.com/office/drawing/2014/main" id="{A5C70BFD-C2BA-9F03-0104-A59376B2C5E1}"/>
              </a:ext>
            </a:extLst>
          </p:cNvPr>
          <p:cNvSpPr>
            <a:spLocks noGrp="1"/>
          </p:cNvSpPr>
          <p:nvPr>
            <p:ph type="title"/>
          </p:nvPr>
        </p:nvSpPr>
        <p:spPr>
          <a:xfrm>
            <a:off x="6299359" y="297021"/>
            <a:ext cx="5539613" cy="788352"/>
          </a:xfrm>
        </p:spPr>
        <p:txBody>
          <a:bodyPr>
            <a:normAutofit/>
          </a:bodyPr>
          <a:lstStyle/>
          <a:p>
            <a:pPr algn="r"/>
            <a:r>
              <a:rPr lang="en-US" dirty="0">
                <a:solidFill>
                  <a:schemeClr val="bg1"/>
                </a:solidFill>
              </a:rPr>
              <a:t>One-time Project Costs</a:t>
            </a:r>
          </a:p>
        </p:txBody>
      </p:sp>
      <p:sp>
        <p:nvSpPr>
          <p:cNvPr id="4" name="Slide Number Placeholder 3">
            <a:extLst>
              <a:ext uri="{FF2B5EF4-FFF2-40B4-BE49-F238E27FC236}">
                <a16:creationId xmlns:a16="http://schemas.microsoft.com/office/drawing/2014/main" id="{52C8080D-ED66-3F4A-2B16-D1FB2E8BD406}"/>
              </a:ext>
            </a:extLst>
          </p:cNvPr>
          <p:cNvSpPr>
            <a:spLocks noGrp="1"/>
          </p:cNvSpPr>
          <p:nvPr>
            <p:ph type="sldNum" sz="quarter" idx="10"/>
          </p:nvPr>
        </p:nvSpPr>
        <p:spPr/>
        <p:txBody>
          <a:bodyPr/>
          <a:lstStyle/>
          <a:p>
            <a:fld id="{41A437F0-1C7D-42E9-B30E-7C0BBC42B5C2}" type="slidenum">
              <a:rPr lang="en-US" smtClean="0"/>
              <a:t>14</a:t>
            </a:fld>
            <a:endParaRPr lang="en-US" dirty="0"/>
          </a:p>
        </p:txBody>
      </p:sp>
      <p:sp>
        <p:nvSpPr>
          <p:cNvPr id="10" name="TextBox 9">
            <a:extLst>
              <a:ext uri="{FF2B5EF4-FFF2-40B4-BE49-F238E27FC236}">
                <a16:creationId xmlns:a16="http://schemas.microsoft.com/office/drawing/2014/main" id="{F7BDEF64-2D1D-552C-F543-A0ED74B6914B}"/>
              </a:ext>
            </a:extLst>
          </p:cNvPr>
          <p:cNvSpPr txBox="1"/>
          <p:nvPr/>
        </p:nvSpPr>
        <p:spPr>
          <a:xfrm>
            <a:off x="1390650" y="1021070"/>
            <a:ext cx="9152941" cy="400110"/>
          </a:xfrm>
          <a:prstGeom prst="rect">
            <a:avLst/>
          </a:prstGeom>
          <a:noFill/>
        </p:spPr>
        <p:txBody>
          <a:bodyPr wrap="square" rtlCol="0">
            <a:spAutoFit/>
          </a:bodyPr>
          <a:lstStyle/>
          <a:p>
            <a:r>
              <a:rPr lang="en-US" sz="2000" dirty="0">
                <a:solidFill>
                  <a:schemeClr val="bg2">
                    <a:lumMod val="10000"/>
                  </a:schemeClr>
                </a:solidFill>
                <a:latin typeface="Avenir Next LT Pro" panose="020B0504020202020204" pitchFamily="34" charset="0"/>
              </a:rPr>
              <a:t>Using the table below provide the one-time project costs for each category.  </a:t>
            </a:r>
          </a:p>
        </p:txBody>
      </p:sp>
      <p:sp>
        <p:nvSpPr>
          <p:cNvPr id="5" name="TextBox 4">
            <a:extLst>
              <a:ext uri="{FF2B5EF4-FFF2-40B4-BE49-F238E27FC236}">
                <a16:creationId xmlns:a16="http://schemas.microsoft.com/office/drawing/2014/main" id="{2133E789-6125-0AD7-3178-3A49EDC4F7FC}"/>
              </a:ext>
            </a:extLst>
          </p:cNvPr>
          <p:cNvSpPr txBox="1"/>
          <p:nvPr/>
        </p:nvSpPr>
        <p:spPr>
          <a:xfrm>
            <a:off x="0" y="6045760"/>
            <a:ext cx="12192000" cy="707886"/>
          </a:xfrm>
          <a:prstGeom prst="rect">
            <a:avLst/>
          </a:prstGeom>
          <a:solidFill>
            <a:schemeClr val="tx1"/>
          </a:solidFill>
          <a:ln>
            <a:noFill/>
          </a:ln>
        </p:spPr>
        <p:txBody>
          <a:bodyPr wrap="square" rtlCol="0">
            <a:spAutoFit/>
          </a:bodyPr>
          <a:lstStyle/>
          <a:p>
            <a:pPr algn="ctr">
              <a:spcBef>
                <a:spcPts val="600"/>
              </a:spcBef>
              <a:spcAft>
                <a:spcPts val="600"/>
              </a:spcAft>
            </a:pPr>
            <a:r>
              <a:rPr lang="en-US" sz="2000" dirty="0">
                <a:solidFill>
                  <a:schemeClr val="bg1"/>
                </a:solidFill>
                <a:latin typeface="Avenir Next LT Pro" panose="020B0504020202020204" pitchFamily="34" charset="0"/>
              </a:rPr>
              <a:t>Funded projects are required to submit a technology budget and must be able to provide a unique code for reporting project expenditures to WaTech. </a:t>
            </a:r>
          </a:p>
        </p:txBody>
      </p:sp>
      <p:sp>
        <p:nvSpPr>
          <p:cNvPr id="2" name="Text Placeholder 4">
            <a:extLst>
              <a:ext uri="{FF2B5EF4-FFF2-40B4-BE49-F238E27FC236}">
                <a16:creationId xmlns:a16="http://schemas.microsoft.com/office/drawing/2014/main" id="{7868744F-2412-B7C2-EA9C-9A5DFCCEC05D}"/>
              </a:ext>
            </a:extLst>
          </p:cNvPr>
          <p:cNvSpPr txBox="1">
            <a:spLocks/>
          </p:cNvSpPr>
          <p:nvPr/>
        </p:nvSpPr>
        <p:spPr>
          <a:xfrm>
            <a:off x="1712528" y="507604"/>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Costs</a:t>
            </a:r>
          </a:p>
        </p:txBody>
      </p:sp>
    </p:spTree>
    <p:extLst>
      <p:ext uri="{BB962C8B-B14F-4D97-AF65-F5344CB8AC3E}">
        <p14:creationId xmlns:p14="http://schemas.microsoft.com/office/powerpoint/2010/main" val="1051223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80E0BB37-4B65-E4FC-241F-70A17B453D39}"/>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A5C70BFD-C2BA-9F03-0104-A59376B2C5E1}"/>
              </a:ext>
            </a:extLst>
          </p:cNvPr>
          <p:cNvSpPr>
            <a:spLocks noGrp="1"/>
          </p:cNvSpPr>
          <p:nvPr>
            <p:ph type="title"/>
          </p:nvPr>
        </p:nvSpPr>
        <p:spPr>
          <a:xfrm>
            <a:off x="6299359" y="297021"/>
            <a:ext cx="5539613" cy="788352"/>
          </a:xfrm>
        </p:spPr>
        <p:txBody>
          <a:bodyPr>
            <a:normAutofit/>
          </a:bodyPr>
          <a:lstStyle/>
          <a:p>
            <a:pPr algn="r"/>
            <a:r>
              <a:rPr lang="en-US" dirty="0">
                <a:solidFill>
                  <a:schemeClr val="bg1"/>
                </a:solidFill>
              </a:rPr>
              <a:t>One-time Project Costs</a:t>
            </a:r>
          </a:p>
        </p:txBody>
      </p:sp>
      <p:sp>
        <p:nvSpPr>
          <p:cNvPr id="4" name="Slide Number Placeholder 3">
            <a:extLst>
              <a:ext uri="{FF2B5EF4-FFF2-40B4-BE49-F238E27FC236}">
                <a16:creationId xmlns:a16="http://schemas.microsoft.com/office/drawing/2014/main" id="{52C8080D-ED66-3F4A-2B16-D1FB2E8BD406}"/>
              </a:ext>
            </a:extLst>
          </p:cNvPr>
          <p:cNvSpPr>
            <a:spLocks noGrp="1"/>
          </p:cNvSpPr>
          <p:nvPr>
            <p:ph type="sldNum" sz="quarter" idx="10"/>
          </p:nvPr>
        </p:nvSpPr>
        <p:spPr/>
        <p:txBody>
          <a:bodyPr/>
          <a:lstStyle/>
          <a:p>
            <a:fld id="{41A437F0-1C7D-42E9-B30E-7C0BBC42B5C2}" type="slidenum">
              <a:rPr lang="en-US" smtClean="0"/>
              <a:t>15</a:t>
            </a:fld>
            <a:endParaRPr lang="en-US" dirty="0"/>
          </a:p>
        </p:txBody>
      </p:sp>
      <p:sp>
        <p:nvSpPr>
          <p:cNvPr id="11" name="TextBox 10">
            <a:extLst>
              <a:ext uri="{FF2B5EF4-FFF2-40B4-BE49-F238E27FC236}">
                <a16:creationId xmlns:a16="http://schemas.microsoft.com/office/drawing/2014/main" id="{CF7B08DD-2AF6-40CB-3685-F739B8C04C56}"/>
              </a:ext>
            </a:extLst>
          </p:cNvPr>
          <p:cNvSpPr txBox="1"/>
          <p:nvPr/>
        </p:nvSpPr>
        <p:spPr>
          <a:xfrm>
            <a:off x="1388278" y="2154990"/>
            <a:ext cx="9822161" cy="2554545"/>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How  did you determine the one-time project costs?</a:t>
            </a:r>
          </a:p>
          <a:p>
            <a:endParaRPr lang="en-US" sz="2000" dirty="0">
              <a:solidFill>
                <a:schemeClr val="bg2">
                  <a:lumMod val="10000"/>
                </a:schemeClr>
              </a:solidFill>
              <a:latin typeface="Avenir Next LT Pro" panose="020B0504020202020204" pitchFamily="34" charset="0"/>
            </a:endParaRPr>
          </a:p>
          <a:p>
            <a:pPr marL="457200" indent="-4572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How did you determine the contingency reserve amount?</a:t>
            </a:r>
          </a:p>
          <a:p>
            <a:pPr marL="457200" indent="-4572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457200" indent="-4572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If you identified other costs on the previous slide, describe what is included in the costs.</a:t>
            </a:r>
          </a:p>
          <a:p>
            <a:pPr marL="457200" indent="-4572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457200" indent="-4572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What is the total dollar amount you are requesting from the IM fund?</a:t>
            </a:r>
          </a:p>
        </p:txBody>
      </p:sp>
      <p:sp>
        <p:nvSpPr>
          <p:cNvPr id="2" name="Text Placeholder 4">
            <a:extLst>
              <a:ext uri="{FF2B5EF4-FFF2-40B4-BE49-F238E27FC236}">
                <a16:creationId xmlns:a16="http://schemas.microsoft.com/office/drawing/2014/main" id="{02BC428C-A32D-0600-ACDE-477333A99D1E}"/>
              </a:ext>
            </a:extLst>
          </p:cNvPr>
          <p:cNvSpPr txBox="1">
            <a:spLocks/>
          </p:cNvSpPr>
          <p:nvPr/>
        </p:nvSpPr>
        <p:spPr>
          <a:xfrm>
            <a:off x="1915886" y="1286690"/>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Costs, continued</a:t>
            </a:r>
          </a:p>
        </p:txBody>
      </p:sp>
    </p:spTree>
    <p:extLst>
      <p:ext uri="{BB962C8B-B14F-4D97-AF65-F5344CB8AC3E}">
        <p14:creationId xmlns:p14="http://schemas.microsoft.com/office/powerpoint/2010/main" val="2552700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AFDA709-5CD3-2C32-9DDC-912AC4D1A296}"/>
            </a:ext>
          </a:extLst>
        </p:cNvPr>
        <p:cNvGrpSpPr/>
        <p:nvPr/>
      </p:nvGrpSpPr>
      <p:grpSpPr>
        <a:xfrm>
          <a:off x="0" y="0"/>
          <a:ext cx="0" cy="0"/>
          <a:chOff x="0" y="0"/>
          <a:chExt cx="0" cy="0"/>
        </a:xfrm>
      </p:grpSpPr>
      <p:graphicFrame>
        <p:nvGraphicFramePr>
          <p:cNvPr id="9" name="Content Placeholder 8">
            <a:extLst>
              <a:ext uri="{FF2B5EF4-FFF2-40B4-BE49-F238E27FC236}">
                <a16:creationId xmlns:a16="http://schemas.microsoft.com/office/drawing/2014/main" id="{39F745F7-ABA8-6651-05B4-05F01ECF48C0}"/>
              </a:ext>
            </a:extLst>
          </p:cNvPr>
          <p:cNvGraphicFramePr>
            <a:graphicFrameLocks noGrp="1"/>
          </p:cNvGraphicFramePr>
          <p:nvPr>
            <p:ph sz="half" idx="1"/>
            <p:extLst>
              <p:ext uri="{D42A27DB-BD31-4B8C-83A1-F6EECF244321}">
                <p14:modId xmlns:p14="http://schemas.microsoft.com/office/powerpoint/2010/main" val="4094671300"/>
              </p:ext>
            </p:extLst>
          </p:nvPr>
        </p:nvGraphicFramePr>
        <p:xfrm>
          <a:off x="1009649" y="1774477"/>
          <a:ext cx="10125075" cy="4280489"/>
        </p:xfrm>
        <a:graphic>
          <a:graphicData uri="http://schemas.openxmlformats.org/drawingml/2006/table">
            <a:tbl>
              <a:tblPr>
                <a:tableStyleId>{2D5ABB26-0587-4C30-8999-92F81FD0307C}</a:tableStyleId>
              </a:tblPr>
              <a:tblGrid>
                <a:gridCol w="4911065">
                  <a:extLst>
                    <a:ext uri="{9D8B030D-6E8A-4147-A177-3AD203B41FA5}">
                      <a16:colId xmlns:a16="http://schemas.microsoft.com/office/drawing/2014/main" val="1507739765"/>
                    </a:ext>
                  </a:extLst>
                </a:gridCol>
                <a:gridCol w="2501600">
                  <a:extLst>
                    <a:ext uri="{9D8B030D-6E8A-4147-A177-3AD203B41FA5}">
                      <a16:colId xmlns:a16="http://schemas.microsoft.com/office/drawing/2014/main" val="3118929108"/>
                    </a:ext>
                  </a:extLst>
                </a:gridCol>
                <a:gridCol w="2712410">
                  <a:extLst>
                    <a:ext uri="{9D8B030D-6E8A-4147-A177-3AD203B41FA5}">
                      <a16:colId xmlns:a16="http://schemas.microsoft.com/office/drawing/2014/main" val="2551626622"/>
                    </a:ext>
                  </a:extLst>
                </a:gridCol>
              </a:tblGrid>
              <a:tr h="542717">
                <a:tc>
                  <a:txBody>
                    <a:bodyPr/>
                    <a:lstStyle/>
                    <a:p>
                      <a:pPr algn="ctr" fontAlgn="b"/>
                      <a:r>
                        <a:rPr lang="en-US" sz="2000" b="1" u="none" strike="noStrike" dirty="0">
                          <a:solidFill>
                            <a:srgbClr val="000000"/>
                          </a:solidFill>
                          <a:effectLst/>
                          <a:latin typeface="Avenir Next LT Pro" panose="020B0504020202020204" pitchFamily="34" charset="0"/>
                        </a:rPr>
                        <a:t>Spending Category</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b"/>
                      <a:r>
                        <a:rPr lang="en-US" sz="2000" b="1" u="none" strike="noStrike" dirty="0">
                          <a:solidFill>
                            <a:srgbClr val="000000"/>
                          </a:solidFill>
                          <a:effectLst/>
                          <a:latin typeface="Avenir Next LT Pro" panose="020B0504020202020204" pitchFamily="34" charset="0"/>
                        </a:rPr>
                        <a:t>Cost Pool</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marL="57150" indent="0" algn="ctr" fontAlgn="b"/>
                      <a:r>
                        <a:rPr lang="en-US" sz="2000" b="1" u="none" strike="noStrike" dirty="0">
                          <a:solidFill>
                            <a:srgbClr val="000000"/>
                          </a:solidFill>
                          <a:effectLst/>
                          <a:latin typeface="Avenir Next LT Pro" panose="020B0504020202020204" pitchFamily="34" charset="0"/>
                        </a:rPr>
                        <a:t>Annual Ongoing Costs*</a:t>
                      </a:r>
                      <a:endParaRPr lang="en-US" sz="2000" b="1" i="0" u="none" strike="noStrike" dirty="0">
                        <a:solidFill>
                          <a:srgbClr val="000000"/>
                        </a:solidFill>
                        <a:effectLst/>
                        <a:latin typeface="Avenir Next LT Pro" panose="020B050402020202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5524399"/>
                  </a:ext>
                </a:extLst>
              </a:tr>
              <a:tr h="532695">
                <a:tc>
                  <a:txBody>
                    <a:bodyPr/>
                    <a:lstStyle/>
                    <a:p>
                      <a:pPr marL="91440" algn="l" fontAlgn="b"/>
                      <a:r>
                        <a:rPr lang="en-US" sz="2000" u="none" strike="noStrike" dirty="0">
                          <a:effectLst/>
                          <a:latin typeface="Avenir Next LT Pro" panose="020B0504020202020204" pitchFamily="34" charset="0"/>
                        </a:rPr>
                        <a:t>State employee staffing costs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Internal Labor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43152374"/>
                  </a:ext>
                </a:extLst>
              </a:tr>
              <a:tr h="532695">
                <a:tc>
                  <a:txBody>
                    <a:bodyPr/>
                    <a:lstStyle/>
                    <a:p>
                      <a:pPr marL="91440" algn="l" fontAlgn="b"/>
                      <a:r>
                        <a:rPr lang="en-US" sz="2000" u="none" strike="noStrike" dirty="0">
                          <a:effectLst/>
                          <a:latin typeface="Avenir Next LT Pro" panose="020B0504020202020204" pitchFamily="34" charset="0"/>
                        </a:rPr>
                        <a:t>Non-state employee staffing Costs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External Labor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3949441"/>
                  </a:ext>
                </a:extLst>
              </a:tr>
              <a:tr h="532695">
                <a:tc>
                  <a:txBody>
                    <a:bodyPr/>
                    <a:lstStyle/>
                    <a:p>
                      <a:pPr marL="91440" algn="l" fontAlgn="b"/>
                      <a:r>
                        <a:rPr lang="en-US" sz="2000" u="none" strike="noStrike" dirty="0">
                          <a:effectLst/>
                          <a:latin typeface="Avenir Next LT Pro" panose="020B0504020202020204" pitchFamily="34" charset="0"/>
                        </a:rPr>
                        <a:t>Contracted professional services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Outside Services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432968"/>
                  </a:ext>
                </a:extLst>
              </a:tr>
              <a:tr h="532695">
                <a:tc>
                  <a:txBody>
                    <a:bodyPr/>
                    <a:lstStyle/>
                    <a:p>
                      <a:pPr marL="91440" algn="l" fontAlgn="b"/>
                      <a:r>
                        <a:rPr lang="en-US" sz="2000" u="none" strike="noStrike" dirty="0">
                          <a:effectLst/>
                          <a:latin typeface="Avenir Next LT Pro" panose="020B0504020202020204" pitchFamily="34" charset="0"/>
                        </a:rPr>
                        <a:t>Software licenses and subscriptions</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Software</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1851409"/>
                  </a:ext>
                </a:extLst>
              </a:tr>
              <a:tr h="532695">
                <a:tc>
                  <a:txBody>
                    <a:bodyPr/>
                    <a:lstStyle/>
                    <a:p>
                      <a:pPr marL="91440" algn="l" fontAlgn="b"/>
                      <a:r>
                        <a:rPr lang="en-US" sz="2000" u="none" strike="noStrike" dirty="0">
                          <a:effectLst/>
                          <a:latin typeface="Avenir Next LT Pro" panose="020B0504020202020204" pitchFamily="34" charset="0"/>
                        </a:rPr>
                        <a:t>Hardware and equipment</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Hardware</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04748398"/>
                  </a:ext>
                </a:extLst>
              </a:tr>
              <a:tr h="467099">
                <a:tc>
                  <a:txBody>
                    <a:bodyPr/>
                    <a:lstStyle/>
                    <a:p>
                      <a:pPr marL="91440" algn="l" fontAlgn="b"/>
                      <a:r>
                        <a:rPr lang="en-US" sz="2000" u="none" strike="noStrike" dirty="0">
                          <a:effectLst/>
                          <a:latin typeface="Avenir Next LT Pro" panose="020B0504020202020204" pitchFamily="34" charset="0"/>
                        </a:rPr>
                        <a:t>Other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l" fontAlgn="b"/>
                      <a:r>
                        <a:rPr lang="en-US" sz="2000" u="none" strike="noStrike" dirty="0">
                          <a:effectLst/>
                          <a:latin typeface="Avenir Next LT Pro" panose="020B0504020202020204" pitchFamily="34" charset="0"/>
                        </a:rPr>
                        <a:t>Other</a:t>
                      </a:r>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0"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68270175"/>
                  </a:ext>
                </a:extLst>
              </a:tr>
              <a:tr h="532695">
                <a:tc gridSpan="2">
                  <a:txBody>
                    <a:bodyPr/>
                    <a:lstStyle/>
                    <a:p>
                      <a:pPr algn="r" fontAlgn="b"/>
                      <a:r>
                        <a:rPr lang="en-US" sz="2000" b="1" u="none" strike="noStrike" dirty="0">
                          <a:effectLst/>
                          <a:latin typeface="Avenir Next LT Pro" panose="020B0504020202020204" pitchFamily="34" charset="0"/>
                        </a:rPr>
                        <a:t>Estimated ongoing total costs </a:t>
                      </a:r>
                      <a:endParaRPr lang="en-US" sz="2000" b="1"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91440" algn="ctr" fontAlgn="b"/>
                      <a:endParaRPr lang="en-US" sz="2000" b="1" i="0" u="none" strike="noStrike" dirty="0">
                        <a:solidFill>
                          <a:srgbClr val="000000"/>
                        </a:solidFill>
                        <a:effectLst/>
                        <a:latin typeface="Avenir Next LT Pro" panose="020B0504020202020204" pitchFamily="34" charset="0"/>
                      </a:endParaRPr>
                    </a:p>
                  </a:txBody>
                  <a:tcPr marL="7620" marR="7620" marT="762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48638244"/>
                  </a:ext>
                </a:extLst>
              </a:tr>
            </a:tbl>
          </a:graphicData>
        </a:graphic>
      </p:graphicFrame>
      <p:sp>
        <p:nvSpPr>
          <p:cNvPr id="3" name="Title 2">
            <a:extLst>
              <a:ext uri="{FF2B5EF4-FFF2-40B4-BE49-F238E27FC236}">
                <a16:creationId xmlns:a16="http://schemas.microsoft.com/office/drawing/2014/main" id="{DED319BC-07C5-ED15-F477-673E24C7DAFF}"/>
              </a:ext>
            </a:extLst>
          </p:cNvPr>
          <p:cNvSpPr>
            <a:spLocks noGrp="1"/>
          </p:cNvSpPr>
          <p:nvPr>
            <p:ph type="title"/>
          </p:nvPr>
        </p:nvSpPr>
        <p:spPr>
          <a:xfrm>
            <a:off x="6724891" y="297021"/>
            <a:ext cx="5114081" cy="788352"/>
          </a:xfrm>
        </p:spPr>
        <p:txBody>
          <a:bodyPr>
            <a:normAutofit/>
          </a:bodyPr>
          <a:lstStyle/>
          <a:p>
            <a:pPr algn="r"/>
            <a:r>
              <a:rPr lang="en-US" dirty="0">
                <a:solidFill>
                  <a:schemeClr val="bg1"/>
                </a:solidFill>
              </a:rPr>
              <a:t>Ongoing Agency Costs</a:t>
            </a:r>
          </a:p>
        </p:txBody>
      </p:sp>
      <p:sp>
        <p:nvSpPr>
          <p:cNvPr id="4" name="Slide Number Placeholder 3">
            <a:extLst>
              <a:ext uri="{FF2B5EF4-FFF2-40B4-BE49-F238E27FC236}">
                <a16:creationId xmlns:a16="http://schemas.microsoft.com/office/drawing/2014/main" id="{97AAB885-0091-5CC4-C58D-9E50F2012D41}"/>
              </a:ext>
            </a:extLst>
          </p:cNvPr>
          <p:cNvSpPr>
            <a:spLocks noGrp="1"/>
          </p:cNvSpPr>
          <p:nvPr>
            <p:ph type="sldNum" sz="quarter" idx="10"/>
          </p:nvPr>
        </p:nvSpPr>
        <p:spPr/>
        <p:txBody>
          <a:bodyPr/>
          <a:lstStyle/>
          <a:p>
            <a:fld id="{41A437F0-1C7D-42E9-B30E-7C0BBC42B5C2}" type="slidenum">
              <a:rPr lang="en-US" smtClean="0"/>
              <a:t>16</a:t>
            </a:fld>
            <a:endParaRPr lang="en-US" dirty="0"/>
          </a:p>
        </p:txBody>
      </p:sp>
      <p:sp>
        <p:nvSpPr>
          <p:cNvPr id="2" name="TextBox 1">
            <a:extLst>
              <a:ext uri="{FF2B5EF4-FFF2-40B4-BE49-F238E27FC236}">
                <a16:creationId xmlns:a16="http://schemas.microsoft.com/office/drawing/2014/main" id="{DB2D5C86-6E07-ABC5-6222-4993268A2006}"/>
              </a:ext>
            </a:extLst>
          </p:cNvPr>
          <p:cNvSpPr txBox="1"/>
          <p:nvPr/>
        </p:nvSpPr>
        <p:spPr>
          <a:xfrm>
            <a:off x="1381125" y="1314057"/>
            <a:ext cx="9382125" cy="400110"/>
          </a:xfrm>
          <a:prstGeom prst="rect">
            <a:avLst/>
          </a:prstGeom>
          <a:noFill/>
        </p:spPr>
        <p:txBody>
          <a:bodyPr wrap="square" rtlCol="0">
            <a:spAutoFit/>
          </a:bodyPr>
          <a:lstStyle/>
          <a:p>
            <a:r>
              <a:rPr lang="en-US" sz="2000" dirty="0">
                <a:solidFill>
                  <a:schemeClr val="bg2">
                    <a:lumMod val="10000"/>
                  </a:schemeClr>
                </a:solidFill>
                <a:latin typeface="Avenir Next LT Pro" panose="020B0504020202020204" pitchFamily="34" charset="0"/>
              </a:rPr>
              <a:t>Using the table below provide the ongoing costs to the agency by category.  </a:t>
            </a:r>
          </a:p>
        </p:txBody>
      </p:sp>
      <p:sp>
        <p:nvSpPr>
          <p:cNvPr id="7" name="TextBox 6">
            <a:extLst>
              <a:ext uri="{FF2B5EF4-FFF2-40B4-BE49-F238E27FC236}">
                <a16:creationId xmlns:a16="http://schemas.microsoft.com/office/drawing/2014/main" id="{1C45AB73-7059-1ABE-ED42-5253A07734EA}"/>
              </a:ext>
            </a:extLst>
          </p:cNvPr>
          <p:cNvSpPr txBox="1"/>
          <p:nvPr/>
        </p:nvSpPr>
        <p:spPr>
          <a:xfrm>
            <a:off x="1009649" y="6115276"/>
            <a:ext cx="6645758" cy="400110"/>
          </a:xfrm>
          <a:prstGeom prst="rect">
            <a:avLst/>
          </a:prstGeom>
          <a:noFill/>
        </p:spPr>
        <p:txBody>
          <a:bodyPr wrap="square" rtlCol="0">
            <a:spAutoFit/>
          </a:bodyPr>
          <a:lstStyle/>
          <a:p>
            <a:r>
              <a:rPr lang="en-US" sz="2000" b="1" dirty="0">
                <a:latin typeface="Avenir Next LT Pro" panose="020B0504020202020204" pitchFamily="34" charset="0"/>
              </a:rPr>
              <a:t>*Ongoing costs are the responsibility of the agency. </a:t>
            </a:r>
          </a:p>
        </p:txBody>
      </p:sp>
      <p:sp>
        <p:nvSpPr>
          <p:cNvPr id="5" name="Text Placeholder 4">
            <a:extLst>
              <a:ext uri="{FF2B5EF4-FFF2-40B4-BE49-F238E27FC236}">
                <a16:creationId xmlns:a16="http://schemas.microsoft.com/office/drawing/2014/main" id="{F22BBC71-F815-4DA8-0860-DD6C6B51FDFA}"/>
              </a:ext>
            </a:extLst>
          </p:cNvPr>
          <p:cNvSpPr txBox="1">
            <a:spLocks/>
          </p:cNvSpPr>
          <p:nvPr/>
        </p:nvSpPr>
        <p:spPr>
          <a:xfrm>
            <a:off x="1712528" y="812404"/>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Ongoing Costs</a:t>
            </a:r>
          </a:p>
        </p:txBody>
      </p:sp>
    </p:spTree>
    <p:extLst>
      <p:ext uri="{BB962C8B-B14F-4D97-AF65-F5344CB8AC3E}">
        <p14:creationId xmlns:p14="http://schemas.microsoft.com/office/powerpoint/2010/main" val="1024508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2AFDA709-5CD3-2C32-9DDC-912AC4D1A296}"/>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DED319BC-07C5-ED15-F477-673E24C7DAFF}"/>
              </a:ext>
            </a:extLst>
          </p:cNvPr>
          <p:cNvSpPr>
            <a:spLocks noGrp="1"/>
          </p:cNvSpPr>
          <p:nvPr>
            <p:ph type="title"/>
          </p:nvPr>
        </p:nvSpPr>
        <p:spPr>
          <a:xfrm>
            <a:off x="6724891" y="297021"/>
            <a:ext cx="5114081" cy="788352"/>
          </a:xfrm>
        </p:spPr>
        <p:txBody>
          <a:bodyPr>
            <a:normAutofit/>
          </a:bodyPr>
          <a:lstStyle/>
          <a:p>
            <a:pPr algn="r"/>
            <a:r>
              <a:rPr lang="en-US" dirty="0">
                <a:solidFill>
                  <a:schemeClr val="bg1"/>
                </a:solidFill>
              </a:rPr>
              <a:t>Ongoing Agency Costs</a:t>
            </a:r>
          </a:p>
        </p:txBody>
      </p:sp>
      <p:sp>
        <p:nvSpPr>
          <p:cNvPr id="4" name="Slide Number Placeholder 3">
            <a:extLst>
              <a:ext uri="{FF2B5EF4-FFF2-40B4-BE49-F238E27FC236}">
                <a16:creationId xmlns:a16="http://schemas.microsoft.com/office/drawing/2014/main" id="{97AAB885-0091-5CC4-C58D-9E50F2012D41}"/>
              </a:ext>
            </a:extLst>
          </p:cNvPr>
          <p:cNvSpPr>
            <a:spLocks noGrp="1"/>
          </p:cNvSpPr>
          <p:nvPr>
            <p:ph type="sldNum" sz="quarter" idx="10"/>
          </p:nvPr>
        </p:nvSpPr>
        <p:spPr/>
        <p:txBody>
          <a:bodyPr/>
          <a:lstStyle/>
          <a:p>
            <a:fld id="{41A437F0-1C7D-42E9-B30E-7C0BBC42B5C2}" type="slidenum">
              <a:rPr lang="en-US" smtClean="0"/>
              <a:t>17</a:t>
            </a:fld>
            <a:endParaRPr lang="en-US" dirty="0"/>
          </a:p>
        </p:txBody>
      </p:sp>
      <p:sp>
        <p:nvSpPr>
          <p:cNvPr id="5" name="TextBox 4">
            <a:extLst>
              <a:ext uri="{FF2B5EF4-FFF2-40B4-BE49-F238E27FC236}">
                <a16:creationId xmlns:a16="http://schemas.microsoft.com/office/drawing/2014/main" id="{F8A2BE08-63FB-F0B9-7A93-1C67DA52507B}"/>
              </a:ext>
            </a:extLst>
          </p:cNvPr>
          <p:cNvSpPr txBox="1"/>
          <p:nvPr/>
        </p:nvSpPr>
        <p:spPr>
          <a:xfrm>
            <a:off x="1247031" y="2025250"/>
            <a:ext cx="9697937" cy="2246769"/>
          </a:xfrm>
          <a:prstGeom prst="rect">
            <a:avLst/>
          </a:prstGeom>
          <a:noFill/>
        </p:spPr>
        <p:txBody>
          <a:bodyPr wrap="square" rtlCol="0">
            <a:spAutoFit/>
          </a:bodyPr>
          <a:lstStyle/>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How will your agency fund the ongoing costs to sustain the solution?</a:t>
            </a: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What are the planned funding source(s) for the solution.  (state, federal, etc.)?</a:t>
            </a: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If you included other costs on the previous slide, describe what is included in the other costs?</a:t>
            </a: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p:txBody>
      </p:sp>
      <p:sp>
        <p:nvSpPr>
          <p:cNvPr id="6" name="Text Placeholder 4">
            <a:extLst>
              <a:ext uri="{FF2B5EF4-FFF2-40B4-BE49-F238E27FC236}">
                <a16:creationId xmlns:a16="http://schemas.microsoft.com/office/drawing/2014/main" id="{385E905B-13DB-E86E-C816-6C261E9318AE}"/>
              </a:ext>
            </a:extLst>
          </p:cNvPr>
          <p:cNvSpPr txBox="1">
            <a:spLocks/>
          </p:cNvSpPr>
          <p:nvPr/>
        </p:nvSpPr>
        <p:spPr>
          <a:xfrm>
            <a:off x="1915886" y="1286690"/>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Ongoing Costs, continued</a:t>
            </a:r>
          </a:p>
        </p:txBody>
      </p:sp>
    </p:spTree>
    <p:extLst>
      <p:ext uri="{BB962C8B-B14F-4D97-AF65-F5344CB8AC3E}">
        <p14:creationId xmlns:p14="http://schemas.microsoft.com/office/powerpoint/2010/main" val="1421040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557901-48E1-E1D7-AD4F-7688861C8D0F}"/>
              </a:ext>
            </a:extLst>
          </p:cNvPr>
          <p:cNvSpPr>
            <a:spLocks noGrp="1"/>
          </p:cNvSpPr>
          <p:nvPr>
            <p:ph sz="half" idx="1"/>
          </p:nvPr>
        </p:nvSpPr>
        <p:spPr>
          <a:xfrm>
            <a:off x="995680" y="1853518"/>
            <a:ext cx="10739120" cy="3403601"/>
          </a:xfrm>
        </p:spPr>
        <p:txBody>
          <a:bodyPr>
            <a:normAutofit/>
          </a:bodyPr>
          <a:lstStyle/>
          <a:p>
            <a:pPr>
              <a:lnSpc>
                <a:spcPct val="115000"/>
              </a:lnSpc>
            </a:pPr>
            <a:r>
              <a:rPr lang="en-US" sz="2000" dirty="0"/>
              <a:t>Has this proposal previously been submitted as a decision package or other funding request? </a:t>
            </a:r>
          </a:p>
          <a:p>
            <a:pPr lvl="1">
              <a:lnSpc>
                <a:spcPct val="115000"/>
              </a:lnSpc>
            </a:pPr>
            <a:r>
              <a:rPr lang="en-US" sz="2000" dirty="0"/>
              <a:t>If yes, how did you leverage the previous funding request to inform this request?  </a:t>
            </a:r>
          </a:p>
          <a:p>
            <a:pPr lvl="1">
              <a:lnSpc>
                <a:spcPct val="115000"/>
              </a:lnSpc>
            </a:pPr>
            <a:r>
              <a:rPr lang="en-US" sz="2000" dirty="0"/>
              <a:t>How are the two funding requests different? </a:t>
            </a:r>
          </a:p>
          <a:p>
            <a:pPr lvl="1">
              <a:lnSpc>
                <a:spcPct val="115000"/>
              </a:lnSpc>
            </a:pPr>
            <a:r>
              <a:rPr lang="en-US" sz="2000" dirty="0"/>
              <a:t>Is there a dependency or enabler between this request and other funding requests? </a:t>
            </a:r>
          </a:p>
          <a:p>
            <a:pPr>
              <a:lnSpc>
                <a:spcPct val="115000"/>
              </a:lnSpc>
            </a:pPr>
            <a:r>
              <a:rPr lang="en-US" sz="2000" dirty="0"/>
              <a:t>Why are you coming to the IM fund now? </a:t>
            </a:r>
          </a:p>
          <a:p>
            <a:pPr>
              <a:lnSpc>
                <a:spcPct val="115000"/>
              </a:lnSpc>
            </a:pPr>
            <a:r>
              <a:rPr lang="en-US" sz="2000" dirty="0"/>
              <a:t>If this project is not funded with IM funds, what happens for the project?</a:t>
            </a:r>
          </a:p>
        </p:txBody>
      </p:sp>
      <p:sp>
        <p:nvSpPr>
          <p:cNvPr id="3" name="Title 2">
            <a:extLst>
              <a:ext uri="{FF2B5EF4-FFF2-40B4-BE49-F238E27FC236}">
                <a16:creationId xmlns:a16="http://schemas.microsoft.com/office/drawing/2014/main" id="{45E14BD4-417F-8BF8-5F64-729AD66DC100}"/>
              </a:ext>
            </a:extLst>
          </p:cNvPr>
          <p:cNvSpPr>
            <a:spLocks noGrp="1"/>
          </p:cNvSpPr>
          <p:nvPr>
            <p:ph type="title"/>
          </p:nvPr>
        </p:nvSpPr>
        <p:spPr>
          <a:xfrm>
            <a:off x="8886092" y="337457"/>
            <a:ext cx="2848708" cy="788352"/>
          </a:xfrm>
        </p:spPr>
        <p:txBody>
          <a:bodyPr>
            <a:normAutofit/>
          </a:bodyPr>
          <a:lstStyle/>
          <a:p>
            <a:pPr algn="r"/>
            <a:r>
              <a:rPr lang="en-US" dirty="0">
                <a:solidFill>
                  <a:schemeClr val="bg1"/>
                </a:solidFill>
              </a:rPr>
              <a:t>Cost Analysis</a:t>
            </a:r>
          </a:p>
        </p:txBody>
      </p:sp>
      <p:sp>
        <p:nvSpPr>
          <p:cNvPr id="4" name="Slide Number Placeholder 3">
            <a:extLst>
              <a:ext uri="{FF2B5EF4-FFF2-40B4-BE49-F238E27FC236}">
                <a16:creationId xmlns:a16="http://schemas.microsoft.com/office/drawing/2014/main" id="{9CFA8ED9-44BB-8F68-4BED-799722DB29B8}"/>
              </a:ext>
            </a:extLst>
          </p:cNvPr>
          <p:cNvSpPr>
            <a:spLocks noGrp="1"/>
          </p:cNvSpPr>
          <p:nvPr>
            <p:ph type="sldNum" sz="quarter" idx="10"/>
          </p:nvPr>
        </p:nvSpPr>
        <p:spPr/>
        <p:txBody>
          <a:bodyPr/>
          <a:lstStyle/>
          <a:p>
            <a:fld id="{41A437F0-1C7D-42E9-B30E-7C0BBC42B5C2}" type="slidenum">
              <a:rPr lang="en-US" smtClean="0"/>
              <a:t>18</a:t>
            </a:fld>
            <a:endParaRPr lang="en-US" dirty="0"/>
          </a:p>
        </p:txBody>
      </p:sp>
      <p:sp>
        <p:nvSpPr>
          <p:cNvPr id="5" name="Text Placeholder 4">
            <a:extLst>
              <a:ext uri="{FF2B5EF4-FFF2-40B4-BE49-F238E27FC236}">
                <a16:creationId xmlns:a16="http://schemas.microsoft.com/office/drawing/2014/main" id="{39662C81-3C73-C02B-B61A-95C157A18981}"/>
              </a:ext>
            </a:extLst>
          </p:cNvPr>
          <p:cNvSpPr txBox="1">
            <a:spLocks/>
          </p:cNvSpPr>
          <p:nvPr/>
        </p:nvSpPr>
        <p:spPr>
          <a:xfrm>
            <a:off x="1915886" y="1049081"/>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Funding Requests</a:t>
            </a:r>
          </a:p>
        </p:txBody>
      </p:sp>
    </p:spTree>
    <p:extLst>
      <p:ext uri="{BB962C8B-B14F-4D97-AF65-F5344CB8AC3E}">
        <p14:creationId xmlns:p14="http://schemas.microsoft.com/office/powerpoint/2010/main" val="34040690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C2EC685-9A45-1010-437E-49B150EAA0F7}"/>
              </a:ext>
            </a:extLst>
          </p:cNvPr>
          <p:cNvSpPr>
            <a:spLocks noGrp="1"/>
          </p:cNvSpPr>
          <p:nvPr>
            <p:ph type="sldNum" sz="quarter" idx="10"/>
          </p:nvPr>
        </p:nvSpPr>
        <p:spPr/>
        <p:txBody>
          <a:bodyPr/>
          <a:lstStyle/>
          <a:p>
            <a:fld id="{41A437F0-1C7D-42E9-B30E-7C0BBC42B5C2}" type="slidenum">
              <a:rPr lang="en-US" smtClean="0"/>
              <a:t>19</a:t>
            </a:fld>
            <a:endParaRPr lang="en-US" dirty="0"/>
          </a:p>
        </p:txBody>
      </p:sp>
      <p:sp>
        <p:nvSpPr>
          <p:cNvPr id="6" name="Title 5">
            <a:extLst>
              <a:ext uri="{FF2B5EF4-FFF2-40B4-BE49-F238E27FC236}">
                <a16:creationId xmlns:a16="http://schemas.microsoft.com/office/drawing/2014/main" id="{7DA87B39-8AE3-4105-BBD5-4F14B1169CA9}"/>
              </a:ext>
            </a:extLst>
          </p:cNvPr>
          <p:cNvSpPr>
            <a:spLocks noGrp="1"/>
          </p:cNvSpPr>
          <p:nvPr>
            <p:ph type="title"/>
          </p:nvPr>
        </p:nvSpPr>
        <p:spPr>
          <a:xfrm>
            <a:off x="1608666" y="585788"/>
            <a:ext cx="8449733" cy="745898"/>
          </a:xfrm>
          <a:solidFill>
            <a:schemeClr val="bg2"/>
          </a:solidFill>
          <a:ln>
            <a:noFill/>
          </a:ln>
        </p:spPr>
        <p:txBody>
          <a:bodyPr>
            <a:normAutofit/>
          </a:bodyPr>
          <a:lstStyle/>
          <a:p>
            <a:pPr algn="ctr"/>
            <a:r>
              <a:rPr lang="en-US" sz="2000" dirty="0"/>
              <a:t>Agency Contact Information</a:t>
            </a:r>
          </a:p>
        </p:txBody>
      </p:sp>
      <p:sp>
        <p:nvSpPr>
          <p:cNvPr id="7" name="Subtitle 6">
            <a:extLst>
              <a:ext uri="{FF2B5EF4-FFF2-40B4-BE49-F238E27FC236}">
                <a16:creationId xmlns:a16="http://schemas.microsoft.com/office/drawing/2014/main" id="{AD8EA351-21A9-4710-8401-B39906E9B763}"/>
              </a:ext>
            </a:extLst>
          </p:cNvPr>
          <p:cNvSpPr>
            <a:spLocks noGrp="1"/>
          </p:cNvSpPr>
          <p:nvPr>
            <p:ph type="subTitle" idx="4294967295"/>
          </p:nvPr>
        </p:nvSpPr>
        <p:spPr>
          <a:xfrm>
            <a:off x="1608665" y="2607128"/>
            <a:ext cx="8673042" cy="3550784"/>
          </a:xfrm>
        </p:spPr>
        <p:txBody>
          <a:bodyPr>
            <a:noAutofit/>
          </a:bodyPr>
          <a:lstStyle/>
          <a:p>
            <a:pPr marL="0" indent="0">
              <a:lnSpc>
                <a:spcPct val="100000"/>
              </a:lnSpc>
              <a:spcBef>
                <a:spcPts val="1200"/>
              </a:spcBef>
              <a:spcAft>
                <a:spcPts val="1200"/>
              </a:spcAft>
              <a:buNone/>
            </a:pPr>
            <a:r>
              <a:rPr lang="en-US" sz="2000" dirty="0">
                <a:solidFill>
                  <a:schemeClr val="bg2">
                    <a:lumMod val="10000"/>
                  </a:schemeClr>
                </a:solidFill>
                <a:latin typeface="Avenir Next LT Pro Demi" panose="020B0704020202020204" pitchFamily="34" charset="0"/>
              </a:rPr>
              <a:t>Agency Point of Contact: </a:t>
            </a:r>
          </a:p>
          <a:p>
            <a:pPr marL="0" indent="0">
              <a:lnSpc>
                <a:spcPct val="100000"/>
              </a:lnSpc>
              <a:spcBef>
                <a:spcPts val="1200"/>
              </a:spcBef>
              <a:spcAft>
                <a:spcPts val="1200"/>
              </a:spcAft>
              <a:buNone/>
            </a:pPr>
            <a:r>
              <a:rPr lang="en-US" sz="2000" dirty="0">
                <a:solidFill>
                  <a:schemeClr val="bg2">
                    <a:lumMod val="10000"/>
                  </a:schemeClr>
                </a:solidFill>
                <a:latin typeface="Avenir Next LT Pro Demi" panose="020B0704020202020204" pitchFamily="34" charset="0"/>
              </a:rPr>
              <a:t>Project Manager for this project: </a:t>
            </a:r>
          </a:p>
          <a:p>
            <a:pPr marL="0" indent="0">
              <a:lnSpc>
                <a:spcPct val="100000"/>
              </a:lnSpc>
              <a:spcBef>
                <a:spcPts val="1200"/>
              </a:spcBef>
              <a:spcAft>
                <a:spcPts val="1200"/>
              </a:spcAft>
              <a:buNone/>
            </a:pPr>
            <a:r>
              <a:rPr lang="en-US" sz="2000" dirty="0">
                <a:solidFill>
                  <a:schemeClr val="bg2">
                    <a:lumMod val="10000"/>
                  </a:schemeClr>
                </a:solidFill>
                <a:latin typeface="Avenir Next LT Pro Demi" panose="020B0704020202020204" pitchFamily="34" charset="0"/>
              </a:rPr>
              <a:t>Business Sponsor/Business Owner:</a:t>
            </a:r>
          </a:p>
          <a:p>
            <a:pPr marL="0" indent="0">
              <a:lnSpc>
                <a:spcPct val="100000"/>
              </a:lnSpc>
              <a:spcBef>
                <a:spcPts val="1200"/>
              </a:spcBef>
              <a:spcAft>
                <a:spcPts val="1200"/>
              </a:spcAft>
              <a:buNone/>
            </a:pPr>
            <a:r>
              <a:rPr lang="en-US" sz="2000" dirty="0">
                <a:solidFill>
                  <a:schemeClr val="bg2">
                    <a:lumMod val="10000"/>
                  </a:schemeClr>
                </a:solidFill>
                <a:latin typeface="Avenir Next LT Pro Demi" panose="020B0704020202020204" pitchFamily="34" charset="0"/>
              </a:rPr>
              <a:t>Executive Sponsor:</a:t>
            </a:r>
          </a:p>
          <a:p>
            <a:pPr marL="0" indent="0">
              <a:lnSpc>
                <a:spcPct val="100000"/>
              </a:lnSpc>
              <a:spcBef>
                <a:spcPts val="1200"/>
              </a:spcBef>
              <a:spcAft>
                <a:spcPts val="1200"/>
              </a:spcAft>
              <a:buNone/>
            </a:pPr>
            <a:r>
              <a:rPr lang="en-US" sz="2000" dirty="0">
                <a:latin typeface="Avenir Next LT Pro Demi" panose="020B0704020202020204" pitchFamily="34" charset="0"/>
              </a:rPr>
              <a:t>Technology Sponsor: </a:t>
            </a:r>
            <a:endParaRPr lang="en-US" sz="2000" dirty="0">
              <a:solidFill>
                <a:schemeClr val="bg2">
                  <a:lumMod val="10000"/>
                </a:schemeClr>
              </a:solidFill>
              <a:latin typeface="Avenir Next LT Pro Demi" panose="020B0704020202020204" pitchFamily="34" charset="0"/>
            </a:endParaRPr>
          </a:p>
        </p:txBody>
      </p:sp>
      <p:sp>
        <p:nvSpPr>
          <p:cNvPr id="2" name="Title 5">
            <a:extLst>
              <a:ext uri="{FF2B5EF4-FFF2-40B4-BE49-F238E27FC236}">
                <a16:creationId xmlns:a16="http://schemas.microsoft.com/office/drawing/2014/main" id="{B6AE1578-A8CF-437F-AAFC-60C68ED192E8}"/>
              </a:ext>
            </a:extLst>
          </p:cNvPr>
          <p:cNvSpPr txBox="1">
            <a:spLocks/>
          </p:cNvSpPr>
          <p:nvPr/>
        </p:nvSpPr>
        <p:spPr>
          <a:xfrm>
            <a:off x="1608665" y="1415824"/>
            <a:ext cx="8449733" cy="74589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chemeClr val="bg2">
                    <a:lumMod val="10000"/>
                  </a:schemeClr>
                </a:solidFill>
                <a:latin typeface="Avenir Next LT Pro" panose="020B0504020202020204" pitchFamily="34" charset="0"/>
                <a:ea typeface="+mj-ea"/>
                <a:cs typeface="+mj-cs"/>
              </a:defRPr>
            </a:lvl1pPr>
          </a:lstStyle>
          <a:p>
            <a:r>
              <a:rPr lang="en-US" sz="2000" dirty="0"/>
              <a:t>Agencies must provide the below information. Incomplete information will result in return of your submission for correction. </a:t>
            </a:r>
          </a:p>
        </p:txBody>
      </p:sp>
    </p:spTree>
    <p:extLst>
      <p:ext uri="{BB962C8B-B14F-4D97-AF65-F5344CB8AC3E}">
        <p14:creationId xmlns:p14="http://schemas.microsoft.com/office/powerpoint/2010/main" val="2268299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C4FD1C5-4B29-ABF1-2135-B9A7CF3102CE}"/>
            </a:ext>
          </a:extLst>
        </p:cNvPr>
        <p:cNvGrpSpPr/>
        <p:nvPr/>
      </p:nvGrpSpPr>
      <p:grpSpPr>
        <a:xfrm>
          <a:off x="0" y="0"/>
          <a:ext cx="0" cy="0"/>
          <a:chOff x="0" y="0"/>
          <a:chExt cx="0" cy="0"/>
        </a:xfrm>
      </p:grpSpPr>
      <p:sp>
        <p:nvSpPr>
          <p:cNvPr id="2" name="Subtitle 1">
            <a:extLst>
              <a:ext uri="{FF2B5EF4-FFF2-40B4-BE49-F238E27FC236}">
                <a16:creationId xmlns:a16="http://schemas.microsoft.com/office/drawing/2014/main" id="{14B8C648-95BC-2EF4-0D55-4895CF29C303}"/>
              </a:ext>
            </a:extLst>
          </p:cNvPr>
          <p:cNvSpPr>
            <a:spLocks noGrp="1"/>
          </p:cNvSpPr>
          <p:nvPr>
            <p:ph type="subTitle" idx="4294967295"/>
          </p:nvPr>
        </p:nvSpPr>
        <p:spPr>
          <a:xfrm>
            <a:off x="6979921" y="1187332"/>
            <a:ext cx="4409440" cy="5247861"/>
          </a:xfrm>
        </p:spPr>
        <p:txBody>
          <a:bodyPr>
            <a:normAutofit lnSpcReduction="10000"/>
          </a:bodyPr>
          <a:lstStyle/>
          <a:p>
            <a:pPr marL="0" indent="0">
              <a:lnSpc>
                <a:spcPct val="100000"/>
              </a:lnSpc>
              <a:spcBef>
                <a:spcPts val="600"/>
              </a:spcBef>
              <a:buNone/>
            </a:pPr>
            <a:r>
              <a:rPr lang="en-US" sz="2400" b="1" dirty="0">
                <a:solidFill>
                  <a:schemeClr val="bg2">
                    <a:lumMod val="10000"/>
                  </a:schemeClr>
                </a:solidFill>
                <a:latin typeface="Avenir Next LT Pro" panose="020B0504020202020204" pitchFamily="34" charset="0"/>
              </a:rPr>
              <a:t>Required Content </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Project Summary </a:t>
            </a:r>
          </a:p>
          <a:p>
            <a:pPr marL="347663" indent="-347663">
              <a:lnSpc>
                <a:spcPct val="100000"/>
              </a:lnSpc>
              <a:spcBef>
                <a:spcPts val="600"/>
              </a:spcBef>
            </a:pPr>
            <a:r>
              <a:rPr lang="en-US" sz="2000" dirty="0">
                <a:solidFill>
                  <a:schemeClr val="bg2">
                    <a:lumMod val="10000"/>
                  </a:schemeClr>
                </a:solidFill>
                <a:latin typeface="Avenir Next LT Pro" panose="020B0504020202020204" pitchFamily="34" charset="0"/>
              </a:rPr>
              <a:t>Problem Statement/ Background</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The Proposed Solution</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The Value of the Solution</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Project Success</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Project Organization &amp; Support</a:t>
            </a:r>
          </a:p>
          <a:p>
            <a:pPr marL="342900" indent="-342900">
              <a:lnSpc>
                <a:spcPct val="100000"/>
              </a:lnSpc>
              <a:spcBef>
                <a:spcPts val="600"/>
              </a:spcBef>
            </a:pPr>
            <a:r>
              <a:rPr lang="en-US" sz="2000" dirty="0"/>
              <a:t>Project Risks</a:t>
            </a:r>
          </a:p>
          <a:p>
            <a:pPr marL="342900" indent="-342900">
              <a:lnSpc>
                <a:spcPct val="100000"/>
              </a:lnSpc>
              <a:spcBef>
                <a:spcPts val="600"/>
              </a:spcBef>
            </a:pPr>
            <a:r>
              <a:rPr lang="en-US" sz="2000" dirty="0"/>
              <a:t>Project Schedule</a:t>
            </a:r>
          </a:p>
          <a:p>
            <a:pPr marL="342900" indent="-342900">
              <a:lnSpc>
                <a:spcPct val="100000"/>
              </a:lnSpc>
              <a:spcBef>
                <a:spcPts val="600"/>
              </a:spcBef>
            </a:pPr>
            <a:r>
              <a:rPr lang="en-US" sz="2000" dirty="0"/>
              <a:t>Project Readiness</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Project Costs</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Ongoing Costs</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Funding Requests</a:t>
            </a:r>
          </a:p>
          <a:p>
            <a:pPr marL="342900" indent="-342900">
              <a:lnSpc>
                <a:spcPct val="100000"/>
              </a:lnSpc>
              <a:spcBef>
                <a:spcPts val="600"/>
              </a:spcBef>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Agency Contacts</a:t>
            </a:r>
          </a:p>
          <a:p>
            <a:pPr marL="342900" indent="-342900">
              <a:lnSpc>
                <a:spcPct val="100000"/>
              </a:lnSpc>
              <a:spcBef>
                <a:spcPts val="600"/>
              </a:spcBef>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p:txBody>
      </p:sp>
      <p:sp>
        <p:nvSpPr>
          <p:cNvPr id="5" name="Text Placeholder 4">
            <a:extLst>
              <a:ext uri="{FF2B5EF4-FFF2-40B4-BE49-F238E27FC236}">
                <a16:creationId xmlns:a16="http://schemas.microsoft.com/office/drawing/2014/main" id="{1884FAF4-599B-50DA-83F3-157E50A7D3D5}"/>
              </a:ext>
            </a:extLst>
          </p:cNvPr>
          <p:cNvSpPr txBox="1">
            <a:spLocks/>
          </p:cNvSpPr>
          <p:nvPr/>
        </p:nvSpPr>
        <p:spPr>
          <a:xfrm>
            <a:off x="1948543" y="457200"/>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Pitch Deck Organization and Table of Contents</a:t>
            </a:r>
          </a:p>
        </p:txBody>
      </p:sp>
      <p:sp>
        <p:nvSpPr>
          <p:cNvPr id="3" name="Subtitle 1">
            <a:extLst>
              <a:ext uri="{FF2B5EF4-FFF2-40B4-BE49-F238E27FC236}">
                <a16:creationId xmlns:a16="http://schemas.microsoft.com/office/drawing/2014/main" id="{17F013C4-2D32-0A68-45EC-0E34111F21F3}"/>
              </a:ext>
            </a:extLst>
          </p:cNvPr>
          <p:cNvSpPr txBox="1">
            <a:spLocks/>
          </p:cNvSpPr>
          <p:nvPr/>
        </p:nvSpPr>
        <p:spPr>
          <a:xfrm>
            <a:off x="321721" y="1304393"/>
            <a:ext cx="5703159" cy="537994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2">
                    <a:lumMod val="10000"/>
                  </a:schemeClr>
                </a:solidFill>
                <a:latin typeface="Avenir Next LT Pro" panose="020B05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lumMod val="10000"/>
                  </a:schemeClr>
                </a:solidFill>
                <a:latin typeface="Avenir Next LT Pro" panose="020B05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lumMod val="10000"/>
                  </a:schemeClr>
                </a:solidFill>
                <a:latin typeface="Avenir Next LT Pro" panose="020B05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Avenir Next LT Pro" panose="020B05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10000"/>
                  </a:schemeClr>
                </a:solidFill>
                <a:latin typeface="Avenir Next LT Pro" panose="020B05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dirty="0"/>
              <a:t>Pitch Deck Organization </a:t>
            </a:r>
          </a:p>
          <a:p>
            <a:pPr marL="0" indent="0">
              <a:buNone/>
            </a:pPr>
            <a:r>
              <a:rPr lang="en-US" sz="2000" dirty="0"/>
              <a:t>This template is organized into sections.  Please read the instructions carefully. </a:t>
            </a:r>
            <a:r>
              <a:rPr lang="en-US" sz="2000" u="sng" dirty="0"/>
              <a:t>Incomplete or in accurate submissions will be returned to the agency</a:t>
            </a:r>
            <a:r>
              <a:rPr lang="en-US" sz="2000" dirty="0"/>
              <a:t>. </a:t>
            </a:r>
          </a:p>
          <a:p>
            <a:pPr marL="342900" indent="-342900"/>
            <a:r>
              <a:rPr lang="en-US" sz="2000" dirty="0"/>
              <a:t>Instructions </a:t>
            </a:r>
          </a:p>
          <a:p>
            <a:pPr marL="342900" indent="-342900"/>
            <a:r>
              <a:rPr lang="en-US" sz="2000" dirty="0"/>
              <a:t>Pitch Deck </a:t>
            </a:r>
          </a:p>
          <a:p>
            <a:pPr marL="342900" indent="-342900"/>
            <a:r>
              <a:rPr lang="en-US" sz="2000" dirty="0"/>
              <a:t>Agency Contacts</a:t>
            </a:r>
          </a:p>
          <a:p>
            <a:pPr marL="0" indent="0">
              <a:buNone/>
            </a:pPr>
            <a:r>
              <a:rPr lang="en-US" sz="2100" dirty="0"/>
              <a:t>In addition to the sections, there are tips provided on the slides. Please use these to guide your responses. </a:t>
            </a:r>
          </a:p>
          <a:p>
            <a:pPr marL="0" indent="0">
              <a:buNone/>
            </a:pPr>
            <a:r>
              <a:rPr lang="en-US" sz="2100" dirty="0"/>
              <a:t> All slides must be included in your proposal and there must be a response to each slide. </a:t>
            </a:r>
          </a:p>
          <a:p>
            <a:pPr marL="0" indent="0">
              <a:buNone/>
            </a:pPr>
            <a:r>
              <a:rPr lang="en-US" sz="2100" dirty="0"/>
              <a:t>Questions: </a:t>
            </a:r>
            <a:r>
              <a:rPr lang="en-US" sz="2100" dirty="0">
                <a:hlinkClick r:id="rId2"/>
              </a:rPr>
              <a:t>improgram@watech.wa.gov</a:t>
            </a:r>
            <a:r>
              <a:rPr lang="en-US" sz="2100" dirty="0"/>
              <a:t> </a:t>
            </a:r>
            <a:endParaRPr lang="en-US" sz="2400" dirty="0"/>
          </a:p>
          <a:p>
            <a:pPr marL="0" indent="0">
              <a:buNone/>
            </a:pPr>
            <a:endParaRPr lang="en-US" sz="2400" dirty="0"/>
          </a:p>
        </p:txBody>
      </p:sp>
    </p:spTree>
    <p:extLst>
      <p:ext uri="{BB962C8B-B14F-4D97-AF65-F5344CB8AC3E}">
        <p14:creationId xmlns:p14="http://schemas.microsoft.com/office/powerpoint/2010/main" val="345698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FC4FD1C5-4B29-ABF1-2135-B9A7CF3102CE}"/>
            </a:ext>
          </a:extLst>
        </p:cNvPr>
        <p:cNvGrpSpPr/>
        <p:nvPr/>
      </p:nvGrpSpPr>
      <p:grpSpPr>
        <a:xfrm>
          <a:off x="0" y="0"/>
          <a:ext cx="0" cy="0"/>
          <a:chOff x="0" y="0"/>
          <a:chExt cx="0" cy="0"/>
        </a:xfrm>
      </p:grpSpPr>
      <p:sp>
        <p:nvSpPr>
          <p:cNvPr id="4" name="Subtitle 1">
            <a:extLst>
              <a:ext uri="{FF2B5EF4-FFF2-40B4-BE49-F238E27FC236}">
                <a16:creationId xmlns:a16="http://schemas.microsoft.com/office/drawing/2014/main" id="{228C5D09-FE1C-7E83-3383-211D1A26E649}"/>
              </a:ext>
            </a:extLst>
          </p:cNvPr>
          <p:cNvSpPr txBox="1">
            <a:spLocks/>
          </p:cNvSpPr>
          <p:nvPr/>
        </p:nvSpPr>
        <p:spPr>
          <a:xfrm>
            <a:off x="334758" y="1581812"/>
            <a:ext cx="5761241" cy="5091131"/>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6"/>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a:solidFill>
                  <a:schemeClr val="bg2">
                    <a:lumMod val="10000"/>
                  </a:schemeClr>
                </a:solidFill>
                <a:latin typeface="Avenir Next LT Pro" panose="020B0504020202020204" pitchFamily="34" charset="0"/>
              </a:rPr>
              <a:t>Follow the instructions</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Answer the questions on each slide.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Do not delete any of the slides provided in this template, they are required slides.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Be clear, accurate and concise in your pitch slides.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Use </a:t>
            </a:r>
            <a:r>
              <a:rPr lang="en-US" sz="2000" b="1" dirty="0">
                <a:solidFill>
                  <a:schemeClr val="bg2">
                    <a:lumMod val="10000"/>
                  </a:schemeClr>
                </a:solidFill>
                <a:latin typeface="Avenir Next LT Pro" panose="020B0504020202020204" pitchFamily="34" charset="0"/>
              </a:rPr>
              <a:t>at least </a:t>
            </a:r>
            <a:r>
              <a:rPr lang="en-US" sz="2000" dirty="0">
                <a:solidFill>
                  <a:schemeClr val="bg2">
                    <a:lumMod val="10000"/>
                  </a:schemeClr>
                </a:solidFill>
                <a:latin typeface="Avenir Next LT Pro" panose="020B0504020202020204" pitchFamily="34" charset="0"/>
              </a:rPr>
              <a:t>a font size 12 for readability.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Add additional slides, if needed, instead of reducing the font size.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Please involve your agency communications team to ensure messages are clear and to the point. </a:t>
            </a: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p:txBody>
      </p:sp>
      <p:sp>
        <p:nvSpPr>
          <p:cNvPr id="5" name="Text Placeholder 4">
            <a:extLst>
              <a:ext uri="{FF2B5EF4-FFF2-40B4-BE49-F238E27FC236}">
                <a16:creationId xmlns:a16="http://schemas.microsoft.com/office/drawing/2014/main" id="{1884FAF4-599B-50DA-83F3-157E50A7D3D5}"/>
              </a:ext>
            </a:extLst>
          </p:cNvPr>
          <p:cNvSpPr txBox="1">
            <a:spLocks/>
          </p:cNvSpPr>
          <p:nvPr/>
        </p:nvSpPr>
        <p:spPr>
          <a:xfrm>
            <a:off x="1920241" y="572612"/>
            <a:ext cx="8595360" cy="620889"/>
          </a:xfrm>
          <a:prstGeom prst="rect">
            <a:avLst/>
          </a:prstGeom>
          <a:solidFill>
            <a:schemeClr val="bg2"/>
          </a:solidFill>
          <a:ln>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rPr>
              <a:t>Instructions &amp; Tips for Preparing Your Proposal</a:t>
            </a:r>
          </a:p>
        </p:txBody>
      </p:sp>
      <p:sp>
        <p:nvSpPr>
          <p:cNvPr id="2" name="Subtitle 1">
            <a:extLst>
              <a:ext uri="{FF2B5EF4-FFF2-40B4-BE49-F238E27FC236}">
                <a16:creationId xmlns:a16="http://schemas.microsoft.com/office/drawing/2014/main" id="{AEC59190-384F-65C7-4C61-F225E7F4CAEC}"/>
              </a:ext>
            </a:extLst>
          </p:cNvPr>
          <p:cNvSpPr txBox="1">
            <a:spLocks/>
          </p:cNvSpPr>
          <p:nvPr/>
        </p:nvSpPr>
        <p:spPr>
          <a:xfrm>
            <a:off x="6331391" y="1581812"/>
            <a:ext cx="5464629" cy="324418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accent6"/>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000" b="1" dirty="0">
                <a:solidFill>
                  <a:schemeClr val="bg2">
                    <a:lumMod val="10000"/>
                  </a:schemeClr>
                </a:solidFill>
                <a:latin typeface="Avenir Next LT Pro" panose="020B0504020202020204" pitchFamily="34" charset="0"/>
              </a:rPr>
              <a:t>Prepare and Practice</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The business owner is expected to pitch their proposal to the board.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Each proposal will have 10 minutes to present. This is firm and pitches will be stopped at 10 minutes. </a:t>
            </a:r>
          </a:p>
          <a:p>
            <a:pPr marL="342900" indent="-342900">
              <a:buFont typeface="Arial" panose="020B0604020202020204" pitchFamily="34" charset="0"/>
              <a:buChar char="•"/>
            </a:pPr>
            <a:r>
              <a:rPr lang="en-US" sz="2000" dirty="0">
                <a:solidFill>
                  <a:schemeClr val="bg2">
                    <a:lumMod val="10000"/>
                  </a:schemeClr>
                </a:solidFill>
                <a:latin typeface="Avenir Next LT Pro" panose="020B0504020202020204" pitchFamily="34" charset="0"/>
              </a:rPr>
              <a:t>The board has five minutes to ask follow up questions. </a:t>
            </a: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a:p>
            <a:pPr marL="342900" indent="-342900">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p:txBody>
      </p:sp>
      <p:sp>
        <p:nvSpPr>
          <p:cNvPr id="3" name="TextBox 2">
            <a:extLst>
              <a:ext uri="{FF2B5EF4-FFF2-40B4-BE49-F238E27FC236}">
                <a16:creationId xmlns:a16="http://schemas.microsoft.com/office/drawing/2014/main" id="{6AE8351B-EC5F-28E8-C72C-ACD21D99CDD4}"/>
              </a:ext>
            </a:extLst>
          </p:cNvPr>
          <p:cNvSpPr txBox="1"/>
          <p:nvPr/>
        </p:nvSpPr>
        <p:spPr>
          <a:xfrm>
            <a:off x="5930094" y="5450414"/>
            <a:ext cx="5761241" cy="1129092"/>
          </a:xfrm>
          <a:prstGeom prst="rect">
            <a:avLst/>
          </a:prstGeom>
          <a:noFill/>
        </p:spPr>
        <p:txBody>
          <a:bodyPr wrap="square">
            <a:spAutoFit/>
          </a:bodyPr>
          <a:lstStyle/>
          <a:p>
            <a:pPr marL="0" lvl="0" indent="0" rtl="0">
              <a:lnSpc>
                <a:spcPct val="115000"/>
              </a:lnSpc>
              <a:spcBef>
                <a:spcPts val="0"/>
              </a:spcBef>
              <a:spcAft>
                <a:spcPts val="0"/>
              </a:spcAft>
              <a:buNone/>
            </a:pPr>
            <a:r>
              <a:rPr lang="en-US" sz="2000" i="1" dirty="0">
                <a:latin typeface="Avenir Next LT Pro" panose="020B0504020202020204" pitchFamily="34" charset="0"/>
              </a:rPr>
              <a:t>TIP: If you are still uncertain, please reach out to </a:t>
            </a:r>
            <a:r>
              <a:rPr lang="en-US" sz="2000" i="1" dirty="0">
                <a:latin typeface="Avenir Next LT Pro" panose="020B0504020202020204" pitchFamily="34" charset="0"/>
                <a:hlinkClick r:id="rId2"/>
              </a:rPr>
              <a:t>improgram@watech.wa.gov</a:t>
            </a:r>
            <a:r>
              <a:rPr lang="en-US" sz="2000" i="1" dirty="0">
                <a:latin typeface="Avenir Next LT Pro" panose="020B0504020202020204" pitchFamily="34" charset="0"/>
              </a:rPr>
              <a:t> we are available to assist you. </a:t>
            </a:r>
          </a:p>
        </p:txBody>
      </p:sp>
    </p:spTree>
    <p:extLst>
      <p:ext uri="{BB962C8B-B14F-4D97-AF65-F5344CB8AC3E}">
        <p14:creationId xmlns:p14="http://schemas.microsoft.com/office/powerpoint/2010/main" val="1867025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98D03B1-90A2-9EA6-3950-F3FFBF8309A9}"/>
              </a:ext>
            </a:extLst>
          </p:cNvPr>
          <p:cNvSpPr>
            <a:spLocks noGrp="1"/>
          </p:cNvSpPr>
          <p:nvPr>
            <p:ph type="subTitle" idx="4294967295"/>
          </p:nvPr>
        </p:nvSpPr>
        <p:spPr>
          <a:xfrm>
            <a:off x="610501" y="1194839"/>
            <a:ext cx="11271250" cy="5202287"/>
          </a:xfrm>
        </p:spPr>
        <p:txBody>
          <a:bodyPr>
            <a:noAutofit/>
          </a:bodyPr>
          <a:lstStyle/>
          <a:p>
            <a:pPr>
              <a:lnSpc>
                <a:spcPct val="120000"/>
              </a:lnSpc>
              <a:spcBef>
                <a:spcPts val="600"/>
              </a:spcBef>
              <a:spcAft>
                <a:spcPts val="600"/>
              </a:spcAft>
            </a:pPr>
            <a:r>
              <a:rPr lang="en-US" sz="2000" dirty="0">
                <a:solidFill>
                  <a:schemeClr val="bg2">
                    <a:lumMod val="10000"/>
                  </a:schemeClr>
                </a:solidFill>
                <a:latin typeface="Avenir Next LT Pro" panose="020B0504020202020204" pitchFamily="34" charset="0"/>
              </a:rPr>
              <a:t>Proposals will be scored using the </a:t>
            </a:r>
            <a:r>
              <a:rPr lang="en-US" sz="2000" dirty="0">
                <a:latin typeface="Avenir Next LT Pro" panose="020B0504020202020204" pitchFamily="34" charset="0"/>
                <a:hlinkClick r:id="rId2"/>
              </a:rPr>
              <a:t>ITIB Criteria and Ratings</a:t>
            </a:r>
            <a:r>
              <a:rPr lang="en-US" sz="2000" dirty="0">
                <a:latin typeface="Avenir Next LT Pro" panose="020B0504020202020204" pitchFamily="34" charset="0"/>
              </a:rPr>
              <a:t> </a:t>
            </a:r>
            <a:r>
              <a:rPr lang="en-US" sz="2000" dirty="0">
                <a:solidFill>
                  <a:schemeClr val="bg2">
                    <a:lumMod val="10000"/>
                  </a:schemeClr>
                </a:solidFill>
                <a:latin typeface="Avenir Next LT Pro" panose="020B0504020202020204" pitchFamily="34" charset="0"/>
              </a:rPr>
              <a:t>matrix including: </a:t>
            </a:r>
          </a:p>
          <a:p>
            <a:pPr marL="685800" indent="-342900">
              <a:lnSpc>
                <a:spcPct val="100000"/>
              </a:lnSpc>
              <a:spcBef>
                <a:spcPts val="600"/>
              </a:spcBef>
              <a:buFont typeface="Arial" panose="020B0604020202020204" pitchFamily="34" charset="0"/>
              <a:buChar char="•"/>
            </a:pPr>
            <a:r>
              <a:rPr lang="en-US" sz="1800" u="sng" dirty="0">
                <a:solidFill>
                  <a:schemeClr val="bg2">
                    <a:lumMod val="10000"/>
                  </a:schemeClr>
                </a:solidFill>
                <a:latin typeface="Avenir Next LT Pro" panose="020B0504020202020204" pitchFamily="34" charset="0"/>
              </a:rPr>
              <a:t>Strategic Technical Alignment</a:t>
            </a:r>
            <a:r>
              <a:rPr lang="en-US" sz="1800" dirty="0">
                <a:solidFill>
                  <a:schemeClr val="bg2">
                    <a:lumMod val="10000"/>
                  </a:schemeClr>
                </a:solidFill>
                <a:latin typeface="Avenir Next LT Pro" panose="020B0504020202020204" pitchFamily="34" charset="0"/>
              </a:rPr>
              <a:t> – Identify </a:t>
            </a:r>
            <a:r>
              <a:rPr lang="en-US" sz="1800" b="1" dirty="0">
                <a:solidFill>
                  <a:schemeClr val="bg2">
                    <a:lumMod val="10000"/>
                  </a:schemeClr>
                </a:solidFill>
                <a:latin typeface="Avenir Next LT Pro" panose="020B0504020202020204" pitchFamily="34" charset="0"/>
              </a:rPr>
              <a:t>what strategy it is aligned to,</a:t>
            </a:r>
            <a:r>
              <a:rPr lang="en-US" sz="1800" dirty="0">
                <a:solidFill>
                  <a:schemeClr val="bg2">
                    <a:lumMod val="10000"/>
                  </a:schemeClr>
                </a:solidFill>
                <a:latin typeface="Avenir Next LT Pro" panose="020B0504020202020204" pitchFamily="34" charset="0"/>
              </a:rPr>
              <a:t> and </a:t>
            </a:r>
            <a:r>
              <a:rPr lang="en-US" sz="1800" b="1" dirty="0">
                <a:solidFill>
                  <a:schemeClr val="bg2">
                    <a:lumMod val="10000"/>
                  </a:schemeClr>
                </a:solidFill>
                <a:latin typeface="Avenir Next LT Pro" panose="020B0504020202020204" pitchFamily="34" charset="0"/>
              </a:rPr>
              <a:t>why it is aligned</a:t>
            </a:r>
            <a:r>
              <a:rPr lang="en-US" sz="1800" dirty="0">
                <a:solidFill>
                  <a:schemeClr val="bg2">
                    <a:lumMod val="10000"/>
                  </a:schemeClr>
                </a:solidFill>
                <a:latin typeface="Avenir Next LT Pro" panose="020B0504020202020204" pitchFamily="34" charset="0"/>
              </a:rPr>
              <a:t> to the strategy. </a:t>
            </a:r>
          </a:p>
          <a:p>
            <a:pPr marL="685800" indent="-342900">
              <a:lnSpc>
                <a:spcPct val="100000"/>
              </a:lnSpc>
              <a:spcBef>
                <a:spcPts val="600"/>
              </a:spcBef>
              <a:buFont typeface="Arial" panose="020B0604020202020204" pitchFamily="34" charset="0"/>
              <a:buChar char="•"/>
            </a:pPr>
            <a:r>
              <a:rPr lang="en-US" sz="1800" u="sng" dirty="0">
                <a:solidFill>
                  <a:schemeClr val="bg2">
                    <a:lumMod val="10000"/>
                  </a:schemeClr>
                </a:solidFill>
                <a:latin typeface="Avenir Next LT Pro" panose="020B0504020202020204" pitchFamily="34" charset="0"/>
              </a:rPr>
              <a:t>Business Alignment</a:t>
            </a:r>
            <a:r>
              <a:rPr lang="en-US" sz="1800" dirty="0">
                <a:solidFill>
                  <a:schemeClr val="bg2">
                    <a:lumMod val="10000"/>
                  </a:schemeClr>
                </a:solidFill>
                <a:latin typeface="Avenir Next LT Pro" panose="020B0504020202020204" pitchFamily="34" charset="0"/>
              </a:rPr>
              <a:t> – identify the </a:t>
            </a:r>
            <a:r>
              <a:rPr lang="en-US" sz="1800" b="1" dirty="0">
                <a:solidFill>
                  <a:schemeClr val="bg2">
                    <a:lumMod val="10000"/>
                  </a:schemeClr>
                </a:solidFill>
                <a:latin typeface="Avenir Next LT Pro" panose="020B0504020202020204" pitchFamily="34" charset="0"/>
              </a:rPr>
              <a:t>measurable business outcomes </a:t>
            </a:r>
            <a:r>
              <a:rPr lang="en-US" sz="1800" dirty="0">
                <a:solidFill>
                  <a:schemeClr val="bg2">
                    <a:lumMod val="10000"/>
                  </a:schemeClr>
                </a:solidFill>
                <a:latin typeface="Avenir Next LT Pro" panose="020B0504020202020204" pitchFamily="34" charset="0"/>
              </a:rPr>
              <a:t>of the project, including business </a:t>
            </a:r>
            <a:r>
              <a:rPr lang="en-US" sz="1800" b="1" dirty="0">
                <a:solidFill>
                  <a:schemeClr val="bg2">
                    <a:lumMod val="10000"/>
                  </a:schemeClr>
                </a:solidFill>
                <a:latin typeface="Avenir Next LT Pro" panose="020B0504020202020204" pitchFamily="34" charset="0"/>
              </a:rPr>
              <a:t>value</a:t>
            </a:r>
            <a:r>
              <a:rPr lang="en-US" sz="1800" dirty="0">
                <a:solidFill>
                  <a:schemeClr val="bg2">
                    <a:lumMod val="10000"/>
                  </a:schemeClr>
                </a:solidFill>
                <a:latin typeface="Avenir Next LT Pro" panose="020B0504020202020204" pitchFamily="34" charset="0"/>
              </a:rPr>
              <a:t> and business </a:t>
            </a:r>
            <a:r>
              <a:rPr lang="en-US" sz="1800" b="1" dirty="0">
                <a:solidFill>
                  <a:schemeClr val="bg2">
                    <a:lumMod val="10000"/>
                  </a:schemeClr>
                </a:solidFill>
                <a:latin typeface="Avenir Next LT Pro" panose="020B0504020202020204" pitchFamily="34" charset="0"/>
              </a:rPr>
              <a:t>partnerships</a:t>
            </a:r>
            <a:r>
              <a:rPr lang="en-US" sz="1800" dirty="0">
                <a:solidFill>
                  <a:schemeClr val="bg2">
                    <a:lumMod val="10000"/>
                  </a:schemeClr>
                </a:solidFill>
                <a:latin typeface="Avenir Next LT Pro" panose="020B0504020202020204" pitchFamily="34" charset="0"/>
              </a:rPr>
              <a:t>. </a:t>
            </a:r>
          </a:p>
          <a:p>
            <a:pPr marL="685800" indent="-342900">
              <a:lnSpc>
                <a:spcPct val="100000"/>
              </a:lnSpc>
              <a:spcBef>
                <a:spcPts val="600"/>
              </a:spcBef>
              <a:buFont typeface="Arial" panose="020B0604020202020204" pitchFamily="34" charset="0"/>
              <a:buChar char="•"/>
            </a:pPr>
            <a:r>
              <a:rPr lang="en-US" sz="1800" u="sng" dirty="0">
                <a:solidFill>
                  <a:schemeClr val="bg2">
                    <a:lumMod val="10000"/>
                  </a:schemeClr>
                </a:solidFill>
                <a:latin typeface="Avenir Next LT Pro" panose="020B0504020202020204" pitchFamily="34" charset="0"/>
              </a:rPr>
              <a:t>Agency Readiness</a:t>
            </a:r>
            <a:r>
              <a:rPr lang="en-US" sz="1800" dirty="0">
                <a:solidFill>
                  <a:schemeClr val="bg2">
                    <a:lumMod val="10000"/>
                  </a:schemeClr>
                </a:solidFill>
                <a:latin typeface="Avenir Next LT Pro" panose="020B0504020202020204" pitchFamily="34" charset="0"/>
              </a:rPr>
              <a:t> – agencies who demonstrate </a:t>
            </a:r>
            <a:r>
              <a:rPr lang="en-US" sz="1800" b="1" dirty="0">
                <a:solidFill>
                  <a:schemeClr val="bg2">
                    <a:lumMod val="10000"/>
                  </a:schemeClr>
                </a:solidFill>
                <a:latin typeface="Avenir Next LT Pro" panose="020B0504020202020204" pitchFamily="34" charset="0"/>
              </a:rPr>
              <a:t>readiness to adopt the technology</a:t>
            </a:r>
            <a:r>
              <a:rPr lang="en-US" sz="1800" dirty="0">
                <a:solidFill>
                  <a:schemeClr val="bg2">
                    <a:lumMod val="10000"/>
                  </a:schemeClr>
                </a:solidFill>
                <a:latin typeface="Avenir Next LT Pro" panose="020B0504020202020204" pitchFamily="34" charset="0"/>
              </a:rPr>
              <a:t> and </a:t>
            </a:r>
            <a:r>
              <a:rPr lang="en-US" sz="1800" b="1" dirty="0">
                <a:solidFill>
                  <a:schemeClr val="bg2">
                    <a:lumMod val="10000"/>
                  </a:schemeClr>
                </a:solidFill>
                <a:latin typeface="Avenir Next LT Pro" panose="020B0504020202020204" pitchFamily="34" charset="0"/>
              </a:rPr>
              <a:t>business change</a:t>
            </a:r>
            <a:r>
              <a:rPr lang="en-US" sz="1800" dirty="0">
                <a:solidFill>
                  <a:schemeClr val="bg2">
                    <a:lumMod val="10000"/>
                  </a:schemeClr>
                </a:solidFill>
                <a:latin typeface="Avenir Next LT Pro" panose="020B0504020202020204" pitchFamily="34" charset="0"/>
              </a:rPr>
              <a:t>. Demonstrated organization change readiness and strong executive sponsorship.  Vendor management strategy, requirements clearly defined and risk approach. </a:t>
            </a:r>
          </a:p>
          <a:p>
            <a:pPr>
              <a:lnSpc>
                <a:spcPct val="120000"/>
              </a:lnSpc>
              <a:spcBef>
                <a:spcPts val="600"/>
              </a:spcBef>
              <a:spcAft>
                <a:spcPts val="600"/>
              </a:spcAft>
            </a:pPr>
            <a:r>
              <a:rPr lang="en-US" sz="2000" dirty="0">
                <a:solidFill>
                  <a:schemeClr val="bg2">
                    <a:lumMod val="10000"/>
                  </a:schemeClr>
                </a:solidFill>
                <a:latin typeface="Avenir Next LT Pro" panose="020B0504020202020204" pitchFamily="34" charset="0"/>
              </a:rPr>
              <a:t>The ITIB is looking for projects with: </a:t>
            </a:r>
          </a:p>
          <a:p>
            <a:pPr marL="685800" indent="-338138">
              <a:lnSpc>
                <a:spcPct val="100000"/>
              </a:lnSpc>
              <a:spcBef>
                <a:spcPts val="600"/>
              </a:spcBef>
              <a:buFont typeface="Arial" panose="020B0604020202020204" pitchFamily="34" charset="0"/>
              <a:buChar char="•"/>
            </a:pPr>
            <a:r>
              <a:rPr lang="en-US" sz="1800" dirty="0">
                <a:solidFill>
                  <a:schemeClr val="bg2">
                    <a:lumMod val="10000"/>
                  </a:schemeClr>
                </a:solidFill>
                <a:latin typeface="Avenir Next LT Pro" panose="020B0504020202020204" pitchFamily="34" charset="0"/>
              </a:rPr>
              <a:t>A high degree of value for the dollar amount requested. </a:t>
            </a:r>
          </a:p>
          <a:p>
            <a:pPr marL="685800" indent="-338138">
              <a:lnSpc>
                <a:spcPct val="100000"/>
              </a:lnSpc>
              <a:spcBef>
                <a:spcPts val="600"/>
              </a:spcBef>
              <a:buFont typeface="Arial" panose="020B0604020202020204" pitchFamily="34" charset="0"/>
              <a:buChar char="•"/>
            </a:pPr>
            <a:r>
              <a:rPr lang="en-US" sz="1800" dirty="0">
                <a:solidFill>
                  <a:schemeClr val="bg2">
                    <a:lumMod val="10000"/>
                  </a:schemeClr>
                </a:solidFill>
                <a:latin typeface="Avenir Next LT Pro" panose="020B0504020202020204" pitchFamily="34" charset="0"/>
              </a:rPr>
              <a:t>Measurable business outcomes which </a:t>
            </a:r>
            <a:r>
              <a:rPr lang="en-US" sz="1800" dirty="0"/>
              <a:t>can be achieved </a:t>
            </a:r>
            <a:r>
              <a:rPr lang="en-US" sz="1800" dirty="0">
                <a:solidFill>
                  <a:schemeClr val="bg2">
                    <a:lumMod val="10000"/>
                  </a:schemeClr>
                </a:solidFill>
                <a:latin typeface="Avenir Next LT Pro" panose="020B0504020202020204" pitchFamily="34" charset="0"/>
              </a:rPr>
              <a:t>within the fiscal year the funding is available.</a:t>
            </a:r>
          </a:p>
          <a:p>
            <a:pPr marL="685800" indent="-338138">
              <a:lnSpc>
                <a:spcPct val="100000"/>
              </a:lnSpc>
              <a:spcBef>
                <a:spcPts val="600"/>
              </a:spcBef>
              <a:buFont typeface="Arial" panose="020B0604020202020204" pitchFamily="34" charset="0"/>
              <a:buChar char="•"/>
            </a:pPr>
            <a:r>
              <a:rPr lang="en-US" sz="1800" dirty="0"/>
              <a:t>Highly innovative technology or an innovative approach in how the agency implements the technology. </a:t>
            </a:r>
          </a:p>
          <a:p>
            <a:pPr marL="685800" indent="-338138">
              <a:lnSpc>
                <a:spcPct val="100000"/>
              </a:lnSpc>
              <a:spcBef>
                <a:spcPts val="600"/>
              </a:spcBef>
              <a:buFont typeface="Arial" panose="020B0604020202020204" pitchFamily="34" charset="0"/>
              <a:buChar char="•"/>
            </a:pPr>
            <a:r>
              <a:rPr lang="en-US" sz="1800" dirty="0"/>
              <a:t>Opportunity for reuse of technologies to reduce legacy IT systems or for further innovation within the agency or across agencies. </a:t>
            </a:r>
          </a:p>
          <a:p>
            <a:pPr marL="685800" indent="-338138">
              <a:lnSpc>
                <a:spcPct val="100000"/>
              </a:lnSpc>
              <a:spcBef>
                <a:spcPts val="600"/>
              </a:spcBef>
              <a:spcAft>
                <a:spcPts val="600"/>
              </a:spcAft>
              <a:buFont typeface="Arial" panose="020B0604020202020204" pitchFamily="34" charset="0"/>
              <a:buChar char="•"/>
            </a:pPr>
            <a:endParaRPr lang="en-US" sz="2000" dirty="0">
              <a:solidFill>
                <a:schemeClr val="bg2">
                  <a:lumMod val="10000"/>
                </a:schemeClr>
              </a:solidFill>
              <a:latin typeface="Avenir Next LT Pro" panose="020B0504020202020204" pitchFamily="34" charset="0"/>
            </a:endParaRPr>
          </a:p>
        </p:txBody>
      </p:sp>
      <p:sp>
        <p:nvSpPr>
          <p:cNvPr id="4" name="Text Placeholder 4">
            <a:extLst>
              <a:ext uri="{FF2B5EF4-FFF2-40B4-BE49-F238E27FC236}">
                <a16:creationId xmlns:a16="http://schemas.microsoft.com/office/drawing/2014/main" id="{99394EB2-E7B1-B285-48E8-533F19F9B910}"/>
              </a:ext>
            </a:extLst>
          </p:cNvPr>
          <p:cNvSpPr txBox="1">
            <a:spLocks/>
          </p:cNvSpPr>
          <p:nvPr/>
        </p:nvSpPr>
        <p:spPr>
          <a:xfrm>
            <a:off x="3596378" y="460874"/>
            <a:ext cx="4999244" cy="481667"/>
          </a:xfrm>
          <a:prstGeom prst="rect">
            <a:avLst/>
          </a:prstGeom>
          <a:solidFill>
            <a:schemeClr val="bg2"/>
          </a:solidFill>
          <a:ln>
            <a:noFill/>
          </a:ln>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60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Scoring Criteria and Ratings</a:t>
            </a:r>
          </a:p>
        </p:txBody>
      </p:sp>
    </p:spTree>
    <p:extLst>
      <p:ext uri="{BB962C8B-B14F-4D97-AF65-F5344CB8AC3E}">
        <p14:creationId xmlns:p14="http://schemas.microsoft.com/office/powerpoint/2010/main" val="2404969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D737AD-ED88-B61D-0774-0C4323604734}"/>
              </a:ext>
            </a:extLst>
          </p:cNvPr>
          <p:cNvSpPr txBox="1"/>
          <p:nvPr/>
        </p:nvSpPr>
        <p:spPr>
          <a:xfrm>
            <a:off x="1666239" y="587928"/>
            <a:ext cx="2402841" cy="276999"/>
          </a:xfrm>
          <a:prstGeom prst="rect">
            <a:avLst/>
          </a:prstGeom>
          <a:solidFill>
            <a:schemeClr val="bg1"/>
          </a:solidFill>
        </p:spPr>
        <p:txBody>
          <a:bodyPr wrap="square" rtlCol="0">
            <a:spAutoFit/>
          </a:bodyPr>
          <a:lstStyle/>
          <a:p>
            <a:pPr>
              <a:spcBef>
                <a:spcPts val="600"/>
              </a:spcBef>
              <a:spcAft>
                <a:spcPts val="600"/>
              </a:spcAft>
            </a:pPr>
            <a:endParaRPr lang="en-US" sz="1200" dirty="0">
              <a:latin typeface="Avenir Next LT Pro" panose="020B0504020202020204" pitchFamily="34" charset="0"/>
            </a:endParaRPr>
          </a:p>
        </p:txBody>
      </p:sp>
      <p:sp>
        <p:nvSpPr>
          <p:cNvPr id="4" name="TextBox 3">
            <a:extLst>
              <a:ext uri="{FF2B5EF4-FFF2-40B4-BE49-F238E27FC236}">
                <a16:creationId xmlns:a16="http://schemas.microsoft.com/office/drawing/2014/main" id="{F0A945C1-3D7C-E048-9199-BF77B237FD2A}"/>
              </a:ext>
            </a:extLst>
          </p:cNvPr>
          <p:cNvSpPr txBox="1"/>
          <p:nvPr/>
        </p:nvSpPr>
        <p:spPr>
          <a:xfrm>
            <a:off x="1979398" y="1456738"/>
            <a:ext cx="6076494" cy="307777"/>
          </a:xfrm>
          <a:prstGeom prst="rect">
            <a:avLst/>
          </a:prstGeom>
          <a:solidFill>
            <a:schemeClr val="bg1"/>
          </a:solidFill>
        </p:spPr>
        <p:txBody>
          <a:bodyPr wrap="square" rtlCol="0">
            <a:spAutoFit/>
          </a:bodyPr>
          <a:lstStyle/>
          <a:p>
            <a:endParaRPr lang="en-US" sz="1400" dirty="0">
              <a:latin typeface="Avenir Next LT Pro" panose="020B0504020202020204" pitchFamily="34" charset="0"/>
            </a:endParaRPr>
          </a:p>
        </p:txBody>
      </p:sp>
      <p:sp>
        <p:nvSpPr>
          <p:cNvPr id="5" name="TextBox 4">
            <a:extLst>
              <a:ext uri="{FF2B5EF4-FFF2-40B4-BE49-F238E27FC236}">
                <a16:creationId xmlns:a16="http://schemas.microsoft.com/office/drawing/2014/main" id="{D5FCDBBB-9E2F-C9FF-F47D-58A6A3FC51B0}"/>
              </a:ext>
            </a:extLst>
          </p:cNvPr>
          <p:cNvSpPr txBox="1"/>
          <p:nvPr/>
        </p:nvSpPr>
        <p:spPr>
          <a:xfrm>
            <a:off x="233680" y="2291477"/>
            <a:ext cx="7791734" cy="923330"/>
          </a:xfrm>
          <a:prstGeom prst="rect">
            <a:avLst/>
          </a:prstGeom>
          <a:solidFill>
            <a:schemeClr val="bg1"/>
          </a:solidFill>
        </p:spPr>
        <p:txBody>
          <a:bodyPr wrap="square" rtlCol="0">
            <a:spAutoFit/>
          </a:bodyPr>
          <a:lstStyle/>
          <a:p>
            <a:endParaRPr lang="en-US" dirty="0">
              <a:latin typeface="Avenir Next LT Pro" panose="020B0504020202020204" pitchFamily="34" charset="0"/>
            </a:endParaRPr>
          </a:p>
          <a:p>
            <a:endParaRPr lang="en-US" dirty="0">
              <a:latin typeface="Avenir Next LT Pro" panose="020B0504020202020204" pitchFamily="34" charset="0"/>
            </a:endParaRPr>
          </a:p>
          <a:p>
            <a:endParaRPr lang="en-US" dirty="0">
              <a:latin typeface="Avenir Next LT Pro" panose="020B0504020202020204" pitchFamily="34" charset="0"/>
            </a:endParaRPr>
          </a:p>
        </p:txBody>
      </p:sp>
      <p:sp>
        <p:nvSpPr>
          <p:cNvPr id="6" name="TextBox 5">
            <a:extLst>
              <a:ext uri="{FF2B5EF4-FFF2-40B4-BE49-F238E27FC236}">
                <a16:creationId xmlns:a16="http://schemas.microsoft.com/office/drawing/2014/main" id="{2931D01D-2534-24A2-D58F-CA502CED52B2}"/>
              </a:ext>
            </a:extLst>
          </p:cNvPr>
          <p:cNvSpPr txBox="1"/>
          <p:nvPr/>
        </p:nvSpPr>
        <p:spPr>
          <a:xfrm>
            <a:off x="233680" y="3651858"/>
            <a:ext cx="5760720" cy="954107"/>
          </a:xfrm>
          <a:prstGeom prst="rect">
            <a:avLst/>
          </a:prstGeom>
          <a:solidFill>
            <a:schemeClr val="bg1"/>
          </a:solidFill>
        </p:spPr>
        <p:txBody>
          <a:bodyPr wrap="square" rtlCol="0">
            <a:spAutoFit/>
          </a:bodyPr>
          <a:lstStyle/>
          <a:p>
            <a:endParaRPr lang="en-US" sz="1400" dirty="0">
              <a:latin typeface="Avenir Next LT Pro" panose="020B0504020202020204" pitchFamily="34" charset="0"/>
            </a:endParaRPr>
          </a:p>
          <a:p>
            <a:endParaRPr lang="en-US" sz="1400" dirty="0">
              <a:latin typeface="Avenir Next LT Pro" panose="020B0504020202020204" pitchFamily="34" charset="0"/>
            </a:endParaRPr>
          </a:p>
          <a:p>
            <a:endParaRPr lang="en-US" sz="1400" dirty="0">
              <a:latin typeface="Avenir Next LT Pro" panose="020B0504020202020204" pitchFamily="34" charset="0"/>
            </a:endParaRPr>
          </a:p>
          <a:p>
            <a:endParaRPr lang="en-US" sz="1400" dirty="0">
              <a:latin typeface="Avenir Next LT Pro" panose="020B0504020202020204" pitchFamily="34" charset="0"/>
            </a:endParaRPr>
          </a:p>
        </p:txBody>
      </p:sp>
      <p:sp>
        <p:nvSpPr>
          <p:cNvPr id="7" name="TextBox 6">
            <a:extLst>
              <a:ext uri="{FF2B5EF4-FFF2-40B4-BE49-F238E27FC236}">
                <a16:creationId xmlns:a16="http://schemas.microsoft.com/office/drawing/2014/main" id="{B6114D83-700E-8961-0A29-E7F25B8EF243}"/>
              </a:ext>
            </a:extLst>
          </p:cNvPr>
          <p:cNvSpPr txBox="1"/>
          <p:nvPr/>
        </p:nvSpPr>
        <p:spPr>
          <a:xfrm>
            <a:off x="233680" y="5112688"/>
            <a:ext cx="5760720" cy="954107"/>
          </a:xfrm>
          <a:prstGeom prst="rect">
            <a:avLst/>
          </a:prstGeom>
          <a:solidFill>
            <a:schemeClr val="bg1"/>
          </a:solidFill>
        </p:spPr>
        <p:txBody>
          <a:bodyPr wrap="square" rtlCol="0">
            <a:spAutoFit/>
          </a:bodyPr>
          <a:lstStyle/>
          <a:p>
            <a:endParaRPr lang="en-US" sz="1400" dirty="0">
              <a:latin typeface="Avenir Next LT Pro" panose="020B0504020202020204" pitchFamily="34" charset="0"/>
            </a:endParaRPr>
          </a:p>
          <a:p>
            <a:endParaRPr lang="en-US" sz="1400" dirty="0">
              <a:latin typeface="Avenir Next LT Pro" panose="020B0504020202020204" pitchFamily="34" charset="0"/>
            </a:endParaRPr>
          </a:p>
          <a:p>
            <a:endParaRPr lang="en-US" sz="1400" dirty="0">
              <a:latin typeface="Avenir Next LT Pro" panose="020B0504020202020204" pitchFamily="34" charset="0"/>
            </a:endParaRPr>
          </a:p>
          <a:p>
            <a:endParaRPr lang="en-US" sz="1400" dirty="0">
              <a:latin typeface="Avenir Next LT Pro" panose="020B0504020202020204" pitchFamily="34" charset="0"/>
            </a:endParaRPr>
          </a:p>
        </p:txBody>
      </p:sp>
      <p:sp>
        <p:nvSpPr>
          <p:cNvPr id="8" name="TextBox 7">
            <a:extLst>
              <a:ext uri="{FF2B5EF4-FFF2-40B4-BE49-F238E27FC236}">
                <a16:creationId xmlns:a16="http://schemas.microsoft.com/office/drawing/2014/main" id="{2AD7AA58-0946-7C33-AE4A-9876EF32EF5F}"/>
              </a:ext>
            </a:extLst>
          </p:cNvPr>
          <p:cNvSpPr txBox="1"/>
          <p:nvPr/>
        </p:nvSpPr>
        <p:spPr>
          <a:xfrm>
            <a:off x="2540000" y="6268720"/>
            <a:ext cx="1584960" cy="338554"/>
          </a:xfrm>
          <a:prstGeom prst="rect">
            <a:avLst/>
          </a:prstGeom>
          <a:solidFill>
            <a:schemeClr val="bg1"/>
          </a:solidFill>
        </p:spPr>
        <p:txBody>
          <a:bodyPr wrap="square" rtlCol="0">
            <a:spAutoFit/>
          </a:bodyPr>
          <a:lstStyle/>
          <a:p>
            <a:r>
              <a:rPr lang="en-US" sz="1600" dirty="0">
                <a:latin typeface="Avenir Next LT Pro" panose="020B0504020202020204" pitchFamily="34" charset="0"/>
              </a:rPr>
              <a:t>Mm/dd/yyyy</a:t>
            </a:r>
            <a:endParaRPr lang="en-US" sz="1600" b="1" dirty="0">
              <a:latin typeface="Avenir Next LT Pro" panose="020B0504020202020204" pitchFamily="34" charset="0"/>
            </a:endParaRPr>
          </a:p>
        </p:txBody>
      </p:sp>
      <p:sp>
        <p:nvSpPr>
          <p:cNvPr id="9" name="TextBox 8">
            <a:extLst>
              <a:ext uri="{FF2B5EF4-FFF2-40B4-BE49-F238E27FC236}">
                <a16:creationId xmlns:a16="http://schemas.microsoft.com/office/drawing/2014/main" id="{03981972-E58E-D578-CA1F-29C0C65D25CA}"/>
              </a:ext>
            </a:extLst>
          </p:cNvPr>
          <p:cNvSpPr txBox="1"/>
          <p:nvPr/>
        </p:nvSpPr>
        <p:spPr>
          <a:xfrm>
            <a:off x="4500880" y="6268720"/>
            <a:ext cx="1493520" cy="338554"/>
          </a:xfrm>
          <a:prstGeom prst="rect">
            <a:avLst/>
          </a:prstGeom>
          <a:solidFill>
            <a:schemeClr val="bg1"/>
          </a:solidFill>
        </p:spPr>
        <p:txBody>
          <a:bodyPr wrap="square" rtlCol="0">
            <a:spAutoFit/>
          </a:bodyPr>
          <a:lstStyle/>
          <a:p>
            <a:r>
              <a:rPr lang="en-US" sz="1600" dirty="0">
                <a:latin typeface="Avenir Next LT Pro" panose="020B0504020202020204" pitchFamily="34" charset="0"/>
              </a:rPr>
              <a:t>Mm/dd/yyyy </a:t>
            </a:r>
            <a:endParaRPr lang="en-US" sz="1600" b="1" dirty="0">
              <a:latin typeface="Avenir Next LT Pro" panose="020B0504020202020204" pitchFamily="34" charset="0"/>
            </a:endParaRPr>
          </a:p>
        </p:txBody>
      </p:sp>
      <p:sp>
        <p:nvSpPr>
          <p:cNvPr id="10" name="TextBox 9">
            <a:extLst>
              <a:ext uri="{FF2B5EF4-FFF2-40B4-BE49-F238E27FC236}">
                <a16:creationId xmlns:a16="http://schemas.microsoft.com/office/drawing/2014/main" id="{9E7DD69C-C5B1-E9F8-51DA-FC362FB9FA6A}"/>
              </a:ext>
            </a:extLst>
          </p:cNvPr>
          <p:cNvSpPr txBox="1"/>
          <p:nvPr/>
        </p:nvSpPr>
        <p:spPr>
          <a:xfrm>
            <a:off x="6258562" y="3638511"/>
            <a:ext cx="5699758" cy="738664"/>
          </a:xfrm>
          <a:prstGeom prst="rect">
            <a:avLst/>
          </a:prstGeom>
          <a:solidFill>
            <a:schemeClr val="bg1"/>
          </a:solidFill>
        </p:spPr>
        <p:txBody>
          <a:bodyPr wrap="square" rtlCol="0">
            <a:spAutoFit/>
          </a:bodyPr>
          <a:lstStyle/>
          <a:p>
            <a:pPr marL="173038" indent="-173038">
              <a:buFont typeface="Arial" panose="020B0604020202020204" pitchFamily="34" charset="0"/>
              <a:buChar char="•"/>
            </a:pPr>
            <a:r>
              <a:rPr lang="en-US" sz="1400" dirty="0">
                <a:latin typeface="Avenir Next LT Pro" panose="020B0504020202020204" pitchFamily="34" charset="0"/>
              </a:rPr>
              <a:t> </a:t>
            </a:r>
          </a:p>
          <a:p>
            <a:pPr marL="173038" indent="-173038">
              <a:buFont typeface="Arial" panose="020B0604020202020204" pitchFamily="34" charset="0"/>
              <a:buChar char="•"/>
            </a:pPr>
            <a:r>
              <a:rPr lang="en-US" sz="1400" dirty="0">
                <a:latin typeface="Avenir Next LT Pro" panose="020B0504020202020204" pitchFamily="34" charset="0"/>
              </a:rPr>
              <a:t> </a:t>
            </a:r>
          </a:p>
          <a:p>
            <a:pPr marL="173038" indent="-173038">
              <a:buFont typeface="Arial" panose="020B0604020202020204" pitchFamily="34" charset="0"/>
              <a:buChar char="•"/>
            </a:pPr>
            <a:r>
              <a:rPr lang="en-US" sz="1400" dirty="0">
                <a:latin typeface="Avenir Next LT Pro" panose="020B0504020202020204" pitchFamily="34" charset="0"/>
              </a:rPr>
              <a:t>  </a:t>
            </a:r>
            <a:endParaRPr lang="en-US" sz="1400" b="1" dirty="0">
              <a:latin typeface="Avenir Next LT Pro" panose="020B0504020202020204" pitchFamily="34" charset="0"/>
            </a:endParaRPr>
          </a:p>
        </p:txBody>
      </p:sp>
      <p:sp>
        <p:nvSpPr>
          <p:cNvPr id="11" name="TextBox 10">
            <a:extLst>
              <a:ext uri="{FF2B5EF4-FFF2-40B4-BE49-F238E27FC236}">
                <a16:creationId xmlns:a16="http://schemas.microsoft.com/office/drawing/2014/main" id="{7F392483-1C19-D55D-5738-67BC6B40CDBA}"/>
              </a:ext>
            </a:extLst>
          </p:cNvPr>
          <p:cNvSpPr txBox="1"/>
          <p:nvPr/>
        </p:nvSpPr>
        <p:spPr>
          <a:xfrm>
            <a:off x="6258562" y="4796196"/>
            <a:ext cx="5699758" cy="738664"/>
          </a:xfrm>
          <a:prstGeom prst="rect">
            <a:avLst/>
          </a:prstGeom>
          <a:solidFill>
            <a:schemeClr val="bg1"/>
          </a:solidFill>
        </p:spPr>
        <p:txBody>
          <a:bodyPr wrap="square" rtlCol="0">
            <a:spAutoFit/>
          </a:bodyPr>
          <a:lstStyle/>
          <a:p>
            <a:pPr marL="173038" indent="-173038">
              <a:buFont typeface="Arial" panose="020B0604020202020204" pitchFamily="34" charset="0"/>
              <a:buChar char="•"/>
            </a:pPr>
            <a:r>
              <a:rPr lang="en-US" sz="1400" dirty="0">
                <a:latin typeface="Avenir Next LT Pro" panose="020B0504020202020204" pitchFamily="34" charset="0"/>
              </a:rPr>
              <a:t> </a:t>
            </a:r>
          </a:p>
          <a:p>
            <a:pPr marL="173038" indent="-173038">
              <a:buFont typeface="Arial" panose="020B0604020202020204" pitchFamily="34" charset="0"/>
              <a:buChar char="•"/>
            </a:pPr>
            <a:r>
              <a:rPr lang="en-US" sz="1400" dirty="0">
                <a:latin typeface="Avenir Next LT Pro" panose="020B0504020202020204" pitchFamily="34" charset="0"/>
              </a:rPr>
              <a:t> </a:t>
            </a:r>
          </a:p>
          <a:p>
            <a:pPr marL="173038" indent="-173038">
              <a:buFont typeface="Arial" panose="020B0604020202020204" pitchFamily="34" charset="0"/>
              <a:buChar char="•"/>
            </a:pPr>
            <a:r>
              <a:rPr lang="en-US" sz="1400" dirty="0">
                <a:latin typeface="Avenir Next LT Pro" panose="020B0504020202020204" pitchFamily="34" charset="0"/>
              </a:rPr>
              <a:t>  </a:t>
            </a:r>
            <a:endParaRPr lang="en-US" sz="1400" b="1" dirty="0">
              <a:latin typeface="Avenir Next LT Pro" panose="020B0504020202020204" pitchFamily="34" charset="0"/>
            </a:endParaRPr>
          </a:p>
        </p:txBody>
      </p:sp>
      <p:sp>
        <p:nvSpPr>
          <p:cNvPr id="12" name="TextBox 11">
            <a:extLst>
              <a:ext uri="{FF2B5EF4-FFF2-40B4-BE49-F238E27FC236}">
                <a16:creationId xmlns:a16="http://schemas.microsoft.com/office/drawing/2014/main" id="{911671A3-4715-3230-D0C5-03B518EDC1D2}"/>
              </a:ext>
            </a:extLst>
          </p:cNvPr>
          <p:cNvSpPr txBox="1"/>
          <p:nvPr/>
        </p:nvSpPr>
        <p:spPr>
          <a:xfrm>
            <a:off x="6258562" y="6013610"/>
            <a:ext cx="5699758" cy="646331"/>
          </a:xfrm>
          <a:prstGeom prst="rect">
            <a:avLst/>
          </a:prstGeom>
          <a:solidFill>
            <a:schemeClr val="bg1"/>
          </a:solidFill>
        </p:spPr>
        <p:txBody>
          <a:bodyPr wrap="square" rtlCol="0">
            <a:spAutoFit/>
          </a:bodyPr>
          <a:lstStyle/>
          <a:p>
            <a:endParaRPr lang="en-US" sz="1200" dirty="0">
              <a:latin typeface="Avenir Next LT Pro" panose="020B0504020202020204" pitchFamily="34" charset="0"/>
            </a:endParaRPr>
          </a:p>
          <a:p>
            <a:endParaRPr lang="en-US" sz="1200" dirty="0">
              <a:latin typeface="Avenir Next LT Pro" panose="020B0504020202020204" pitchFamily="34" charset="0"/>
            </a:endParaRPr>
          </a:p>
          <a:p>
            <a:endParaRPr lang="en-US" sz="1200" dirty="0">
              <a:latin typeface="Avenir Next LT Pro" panose="020B0504020202020204" pitchFamily="34" charset="0"/>
            </a:endParaRPr>
          </a:p>
        </p:txBody>
      </p:sp>
      <p:sp>
        <p:nvSpPr>
          <p:cNvPr id="2" name="TextBox 1">
            <a:extLst>
              <a:ext uri="{FF2B5EF4-FFF2-40B4-BE49-F238E27FC236}">
                <a16:creationId xmlns:a16="http://schemas.microsoft.com/office/drawing/2014/main" id="{C2FF8FA0-98B4-1C51-1057-11631B269033}"/>
              </a:ext>
            </a:extLst>
          </p:cNvPr>
          <p:cNvSpPr txBox="1"/>
          <p:nvPr/>
        </p:nvSpPr>
        <p:spPr>
          <a:xfrm>
            <a:off x="1188004" y="2429000"/>
            <a:ext cx="6416755" cy="830997"/>
          </a:xfrm>
          <a:prstGeom prst="rect">
            <a:avLst/>
          </a:prstGeom>
          <a:solidFill>
            <a:schemeClr val="bg2"/>
          </a:solidFill>
        </p:spPr>
        <p:txBody>
          <a:bodyPr wrap="square" rtlCol="0">
            <a:spAutoFit/>
          </a:bodyPr>
          <a:lstStyle/>
          <a:p>
            <a:r>
              <a:rPr lang="en-US" sz="1200" dirty="0">
                <a:solidFill>
                  <a:srgbClr val="FF0000"/>
                </a:solidFill>
              </a:rPr>
              <a:t>Instructions: </a:t>
            </a:r>
          </a:p>
          <a:p>
            <a:r>
              <a:rPr lang="en-US" sz="1200" dirty="0">
                <a:solidFill>
                  <a:srgbClr val="FF0000"/>
                </a:solidFill>
              </a:rPr>
              <a:t>Do not modify the format or fields on this slide. Information must fit in the fields and the font size provided.  Click on the white text box to enter in your information.  Delete this instruction text box when it is no longer needed. </a:t>
            </a:r>
          </a:p>
        </p:txBody>
      </p:sp>
      <p:sp>
        <p:nvSpPr>
          <p:cNvPr id="15" name="Rectangle 14">
            <a:extLst>
              <a:ext uri="{FF2B5EF4-FFF2-40B4-BE49-F238E27FC236}">
                <a16:creationId xmlns:a16="http://schemas.microsoft.com/office/drawing/2014/main" id="{D5584EE3-69A2-F29B-1E21-247FCC7C15B9}"/>
              </a:ext>
            </a:extLst>
          </p:cNvPr>
          <p:cNvSpPr/>
          <p:nvPr/>
        </p:nvSpPr>
        <p:spPr>
          <a:xfrm>
            <a:off x="9798932" y="437433"/>
            <a:ext cx="235065" cy="192809"/>
          </a:xfrm>
          <a:prstGeom prst="rect">
            <a:avLst/>
          </a:prstGeom>
          <a:solidFill>
            <a:schemeClr val="bg1"/>
          </a:solidFill>
          <a:ln>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 name="Rectangle 15">
            <a:extLst>
              <a:ext uri="{FF2B5EF4-FFF2-40B4-BE49-F238E27FC236}">
                <a16:creationId xmlns:a16="http://schemas.microsoft.com/office/drawing/2014/main" id="{CDC542DA-4AFE-5C9A-0F78-9865672BF270}"/>
              </a:ext>
            </a:extLst>
          </p:cNvPr>
          <p:cNvSpPr/>
          <p:nvPr/>
        </p:nvSpPr>
        <p:spPr>
          <a:xfrm>
            <a:off x="9798933" y="101654"/>
            <a:ext cx="235065" cy="192809"/>
          </a:xfrm>
          <a:prstGeom prst="rect">
            <a:avLst/>
          </a:prstGeom>
          <a:solidFill>
            <a:schemeClr val="bg1"/>
          </a:solidFill>
          <a:ln>
            <a:solidFill>
              <a:schemeClr val="bg2">
                <a:lumMod val="1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8E1E961F-D186-2468-6EDC-90C2FD5A7DA7}"/>
              </a:ext>
            </a:extLst>
          </p:cNvPr>
          <p:cNvSpPr txBox="1"/>
          <p:nvPr/>
        </p:nvSpPr>
        <p:spPr>
          <a:xfrm>
            <a:off x="5653051" y="581551"/>
            <a:ext cx="2402841" cy="276999"/>
          </a:xfrm>
          <a:prstGeom prst="rect">
            <a:avLst/>
          </a:prstGeom>
          <a:solidFill>
            <a:schemeClr val="bg1"/>
          </a:solidFill>
        </p:spPr>
        <p:txBody>
          <a:bodyPr wrap="square" rtlCol="0">
            <a:spAutoFit/>
          </a:bodyPr>
          <a:lstStyle/>
          <a:p>
            <a:endParaRPr lang="en-US" sz="1200" dirty="0">
              <a:latin typeface="Avenir Next LT Pro" panose="020B0504020202020204" pitchFamily="34" charset="0"/>
            </a:endParaRPr>
          </a:p>
        </p:txBody>
      </p:sp>
      <p:sp>
        <p:nvSpPr>
          <p:cNvPr id="13" name="TextBox 12">
            <a:extLst>
              <a:ext uri="{FF2B5EF4-FFF2-40B4-BE49-F238E27FC236}">
                <a16:creationId xmlns:a16="http://schemas.microsoft.com/office/drawing/2014/main" id="{69D9BAC1-E05B-081C-1E73-9C4E30A89376}"/>
              </a:ext>
            </a:extLst>
          </p:cNvPr>
          <p:cNvSpPr txBox="1"/>
          <p:nvPr/>
        </p:nvSpPr>
        <p:spPr>
          <a:xfrm>
            <a:off x="1979398" y="1077076"/>
            <a:ext cx="6076494" cy="307777"/>
          </a:xfrm>
          <a:prstGeom prst="rect">
            <a:avLst/>
          </a:prstGeom>
          <a:solidFill>
            <a:schemeClr val="bg1"/>
          </a:solidFill>
        </p:spPr>
        <p:txBody>
          <a:bodyPr wrap="square" rtlCol="0">
            <a:spAutoFit/>
          </a:bodyPr>
          <a:lstStyle/>
          <a:p>
            <a:endParaRPr lang="en-US" sz="1400" dirty="0">
              <a:latin typeface="Avenir Next LT Pro" panose="020B0504020202020204" pitchFamily="34" charset="0"/>
            </a:endParaRPr>
          </a:p>
        </p:txBody>
      </p:sp>
    </p:spTree>
    <p:extLst>
      <p:ext uri="{BB962C8B-B14F-4D97-AF65-F5344CB8AC3E}">
        <p14:creationId xmlns:p14="http://schemas.microsoft.com/office/powerpoint/2010/main" val="961632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5C314E-CFF3-FEB5-11BA-DF349483C2E1}"/>
              </a:ext>
            </a:extLst>
          </p:cNvPr>
          <p:cNvSpPr>
            <a:spLocks noGrp="1"/>
          </p:cNvSpPr>
          <p:nvPr>
            <p:ph sz="half" idx="1"/>
          </p:nvPr>
        </p:nvSpPr>
        <p:spPr>
          <a:xfrm>
            <a:off x="457200" y="1726264"/>
            <a:ext cx="11277600" cy="4158343"/>
          </a:xfrm>
        </p:spPr>
        <p:txBody>
          <a:bodyPr>
            <a:normAutofit/>
          </a:bodyPr>
          <a:lstStyle/>
          <a:p>
            <a:pPr marL="457200" lvl="0" indent="-342900" rtl="0">
              <a:lnSpc>
                <a:spcPct val="115000"/>
              </a:lnSpc>
              <a:spcBef>
                <a:spcPts val="0"/>
              </a:spcBef>
              <a:spcAft>
                <a:spcPts val="0"/>
              </a:spcAft>
              <a:buSzPts val="1800"/>
              <a:buChar char="●"/>
            </a:pPr>
            <a:r>
              <a:rPr lang="en-US" sz="2000" dirty="0"/>
              <a:t>What problem are you trying to solve? (Identify both the business and technical view of the problem).</a:t>
            </a:r>
          </a:p>
          <a:p>
            <a:pPr marL="457200" lvl="0" indent="-342900" rtl="0">
              <a:lnSpc>
                <a:spcPct val="115000"/>
              </a:lnSpc>
              <a:spcBef>
                <a:spcPts val="0"/>
              </a:spcBef>
              <a:spcAft>
                <a:spcPts val="0"/>
              </a:spcAft>
              <a:buSzPts val="1800"/>
              <a:buChar char="●"/>
            </a:pPr>
            <a:r>
              <a:rPr lang="en-US" sz="2000" dirty="0"/>
              <a:t>How is this problem related to the mission of your agency?</a:t>
            </a:r>
          </a:p>
          <a:p>
            <a:pPr marL="457200" lvl="0" indent="-342900" rtl="0">
              <a:lnSpc>
                <a:spcPct val="115000"/>
              </a:lnSpc>
              <a:spcBef>
                <a:spcPts val="0"/>
              </a:spcBef>
              <a:spcAft>
                <a:spcPts val="0"/>
              </a:spcAft>
              <a:buSzPts val="1800"/>
              <a:buChar char="●"/>
            </a:pPr>
            <a:r>
              <a:rPr lang="en-US" sz="2000" dirty="0"/>
              <a:t>Include project or product history that is relevant, data that demonstrates the scope of the problem, and/or images, including legacy product images or business workflows, that help explain the problem.</a:t>
            </a:r>
            <a:endParaRPr lang="en-US" sz="2000" i="1" dirty="0"/>
          </a:p>
        </p:txBody>
      </p:sp>
      <p:sp>
        <p:nvSpPr>
          <p:cNvPr id="3" name="Title 2">
            <a:extLst>
              <a:ext uri="{FF2B5EF4-FFF2-40B4-BE49-F238E27FC236}">
                <a16:creationId xmlns:a16="http://schemas.microsoft.com/office/drawing/2014/main" id="{D5977460-41D7-9C60-A81A-5983CBA3BEEE}"/>
              </a:ext>
            </a:extLst>
          </p:cNvPr>
          <p:cNvSpPr>
            <a:spLocks noGrp="1"/>
          </p:cNvSpPr>
          <p:nvPr>
            <p:ph type="title"/>
          </p:nvPr>
        </p:nvSpPr>
        <p:spPr>
          <a:xfrm>
            <a:off x="8795657" y="269856"/>
            <a:ext cx="2939143" cy="788352"/>
          </a:xfrm>
        </p:spPr>
        <p:txBody>
          <a:bodyPr/>
          <a:lstStyle/>
          <a:p>
            <a:r>
              <a:rPr lang="en-US" dirty="0">
                <a:solidFill>
                  <a:schemeClr val="bg1"/>
                </a:solidFill>
              </a:rPr>
              <a:t>The Problem</a:t>
            </a:r>
          </a:p>
        </p:txBody>
      </p:sp>
      <p:sp>
        <p:nvSpPr>
          <p:cNvPr id="4" name="Slide Number Placeholder 3">
            <a:extLst>
              <a:ext uri="{FF2B5EF4-FFF2-40B4-BE49-F238E27FC236}">
                <a16:creationId xmlns:a16="http://schemas.microsoft.com/office/drawing/2014/main" id="{82A87CFB-AA9B-6D0C-BA35-1B899DCEEB2B}"/>
              </a:ext>
            </a:extLst>
          </p:cNvPr>
          <p:cNvSpPr>
            <a:spLocks noGrp="1"/>
          </p:cNvSpPr>
          <p:nvPr>
            <p:ph type="sldNum" sz="quarter" idx="10"/>
          </p:nvPr>
        </p:nvSpPr>
        <p:spPr/>
        <p:txBody>
          <a:bodyPr/>
          <a:lstStyle/>
          <a:p>
            <a:fld id="{41A437F0-1C7D-42E9-B30E-7C0BBC42B5C2}" type="slidenum">
              <a:rPr lang="en-US" smtClean="0"/>
              <a:t>6</a:t>
            </a:fld>
            <a:endParaRPr lang="en-US" dirty="0"/>
          </a:p>
        </p:txBody>
      </p:sp>
      <p:sp>
        <p:nvSpPr>
          <p:cNvPr id="5" name="Text Placeholder 4">
            <a:extLst>
              <a:ext uri="{FF2B5EF4-FFF2-40B4-BE49-F238E27FC236}">
                <a16:creationId xmlns:a16="http://schemas.microsoft.com/office/drawing/2014/main" id="{2360C5D6-CD06-1327-FB38-624D31657919}"/>
              </a:ext>
            </a:extLst>
          </p:cNvPr>
          <p:cNvSpPr txBox="1">
            <a:spLocks/>
          </p:cNvSpPr>
          <p:nvPr/>
        </p:nvSpPr>
        <p:spPr>
          <a:xfrm>
            <a:off x="1774372" y="755349"/>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Problem Statement / Background</a:t>
            </a:r>
          </a:p>
        </p:txBody>
      </p:sp>
      <p:sp>
        <p:nvSpPr>
          <p:cNvPr id="7" name="TextBox 6">
            <a:extLst>
              <a:ext uri="{FF2B5EF4-FFF2-40B4-BE49-F238E27FC236}">
                <a16:creationId xmlns:a16="http://schemas.microsoft.com/office/drawing/2014/main" id="{57977278-432D-714F-2EDE-E20758D9BB20}"/>
              </a:ext>
            </a:extLst>
          </p:cNvPr>
          <p:cNvSpPr txBox="1"/>
          <p:nvPr/>
        </p:nvSpPr>
        <p:spPr>
          <a:xfrm>
            <a:off x="914400" y="5928567"/>
            <a:ext cx="8553450" cy="421206"/>
          </a:xfrm>
          <a:prstGeom prst="rect">
            <a:avLst/>
          </a:prstGeom>
          <a:noFill/>
        </p:spPr>
        <p:txBody>
          <a:bodyPr wrap="square">
            <a:spAutoFit/>
          </a:bodyPr>
          <a:lstStyle/>
          <a:p>
            <a:pPr marL="0" lvl="0" indent="0" rtl="0">
              <a:lnSpc>
                <a:spcPct val="115000"/>
              </a:lnSpc>
              <a:spcBef>
                <a:spcPts val="0"/>
              </a:spcBef>
              <a:spcAft>
                <a:spcPts val="0"/>
              </a:spcAft>
              <a:buNone/>
            </a:pPr>
            <a:r>
              <a:rPr lang="en-US" sz="2000" i="1" dirty="0">
                <a:latin typeface="Avenir Next LT Pro" panose="020B0504020202020204" pitchFamily="34" charset="0"/>
              </a:rPr>
              <a:t>TIP: Tell (and show) your story. Be as clear as possible. </a:t>
            </a:r>
          </a:p>
        </p:txBody>
      </p:sp>
    </p:spTree>
    <p:extLst>
      <p:ext uri="{BB962C8B-B14F-4D97-AF65-F5344CB8AC3E}">
        <p14:creationId xmlns:p14="http://schemas.microsoft.com/office/powerpoint/2010/main" val="754054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2D1B6AE-4502-29BA-5D24-FC0D3BD3F801}"/>
              </a:ext>
            </a:extLst>
          </p:cNvPr>
          <p:cNvSpPr>
            <a:spLocks noGrp="1"/>
          </p:cNvSpPr>
          <p:nvPr>
            <p:ph sz="half" idx="1"/>
          </p:nvPr>
        </p:nvSpPr>
        <p:spPr>
          <a:xfrm>
            <a:off x="562351" y="1543701"/>
            <a:ext cx="11277600" cy="4095099"/>
          </a:xfrm>
        </p:spPr>
        <p:txBody>
          <a:bodyPr>
            <a:normAutofit/>
          </a:bodyPr>
          <a:lstStyle/>
          <a:p>
            <a:pPr marL="457200" lvl="0" indent="-342900" rtl="0">
              <a:lnSpc>
                <a:spcPct val="115000"/>
              </a:lnSpc>
              <a:spcBef>
                <a:spcPts val="0"/>
              </a:spcBef>
              <a:spcAft>
                <a:spcPts val="0"/>
              </a:spcAft>
              <a:buSzPts val="1800"/>
              <a:buChar char="●"/>
            </a:pPr>
            <a:r>
              <a:rPr lang="en-US" sz="2000" dirty="0"/>
              <a:t>What is the solution? </a:t>
            </a:r>
          </a:p>
          <a:p>
            <a:pPr marL="457200" lvl="0" indent="-342900" rtl="0">
              <a:lnSpc>
                <a:spcPct val="115000"/>
              </a:lnSpc>
              <a:spcBef>
                <a:spcPts val="0"/>
              </a:spcBef>
              <a:spcAft>
                <a:spcPts val="0"/>
              </a:spcAft>
              <a:buSzPts val="1800"/>
              <a:buChar char="●"/>
            </a:pPr>
            <a:r>
              <a:rPr lang="en-US" sz="2000" dirty="0"/>
              <a:t>Why did you choose this solution?</a:t>
            </a:r>
          </a:p>
          <a:p>
            <a:pPr marL="457200" lvl="0" indent="-342900" rtl="0">
              <a:lnSpc>
                <a:spcPct val="115000"/>
              </a:lnSpc>
              <a:spcBef>
                <a:spcPts val="0"/>
              </a:spcBef>
              <a:spcAft>
                <a:spcPts val="0"/>
              </a:spcAft>
              <a:buSzPts val="1800"/>
              <a:buChar char="●"/>
            </a:pPr>
            <a:r>
              <a:rPr lang="en-US" sz="2000" dirty="0"/>
              <a:t>Why is this a good idea?</a:t>
            </a:r>
          </a:p>
          <a:p>
            <a:pPr marL="457200" lvl="0" indent="-342900" rtl="0">
              <a:lnSpc>
                <a:spcPct val="115000"/>
              </a:lnSpc>
              <a:spcBef>
                <a:spcPts val="0"/>
              </a:spcBef>
              <a:spcAft>
                <a:spcPts val="0"/>
              </a:spcAft>
              <a:buSzPts val="1800"/>
              <a:buChar char="●"/>
            </a:pPr>
            <a:r>
              <a:rPr lang="en-US" sz="2000" dirty="0"/>
              <a:t>Why is now the right time for it?</a:t>
            </a:r>
          </a:p>
          <a:p>
            <a:pPr marL="457200" lvl="0" indent="-342900" rtl="0">
              <a:lnSpc>
                <a:spcPct val="115000"/>
              </a:lnSpc>
              <a:spcBef>
                <a:spcPts val="0"/>
              </a:spcBef>
              <a:spcAft>
                <a:spcPts val="0"/>
              </a:spcAft>
              <a:buSzPts val="1800"/>
              <a:buChar char="●"/>
            </a:pPr>
            <a:r>
              <a:rPr lang="en-US" sz="2000" dirty="0"/>
              <a:t>How does it support Governor’s priorities, agency and state IT strategic plans? </a:t>
            </a:r>
          </a:p>
          <a:p>
            <a:pPr marL="457200" lvl="0" indent="-342900" rtl="0">
              <a:lnSpc>
                <a:spcPct val="115000"/>
              </a:lnSpc>
              <a:spcBef>
                <a:spcPts val="0"/>
              </a:spcBef>
              <a:spcAft>
                <a:spcPts val="0"/>
              </a:spcAft>
              <a:buSzPts val="1800"/>
              <a:buChar char="●"/>
            </a:pPr>
            <a:r>
              <a:rPr lang="en-US" sz="2000" dirty="0"/>
              <a:t>How does this project reduce your use of legacy technology?</a:t>
            </a:r>
          </a:p>
          <a:p>
            <a:pPr marL="457200" lvl="0" indent="-342900" rtl="0">
              <a:lnSpc>
                <a:spcPct val="115000"/>
              </a:lnSpc>
              <a:spcBef>
                <a:spcPts val="0"/>
              </a:spcBef>
              <a:spcAft>
                <a:spcPts val="0"/>
              </a:spcAft>
              <a:buSzPts val="1800"/>
              <a:buChar char="●"/>
            </a:pPr>
            <a:r>
              <a:rPr lang="en-US" sz="2000" dirty="0"/>
              <a:t>What is innovative about this proposed project?</a:t>
            </a:r>
          </a:p>
          <a:p>
            <a:pPr marL="0" indent="0">
              <a:buNone/>
            </a:pPr>
            <a:endParaRPr lang="en-US" sz="2000" dirty="0"/>
          </a:p>
        </p:txBody>
      </p:sp>
      <p:sp>
        <p:nvSpPr>
          <p:cNvPr id="3" name="Title 2">
            <a:extLst>
              <a:ext uri="{FF2B5EF4-FFF2-40B4-BE49-F238E27FC236}">
                <a16:creationId xmlns:a16="http://schemas.microsoft.com/office/drawing/2014/main" id="{04DB89BF-4473-52B5-642D-649338A7FC27}"/>
              </a:ext>
            </a:extLst>
          </p:cNvPr>
          <p:cNvSpPr>
            <a:spLocks noGrp="1"/>
          </p:cNvSpPr>
          <p:nvPr>
            <p:ph type="title"/>
          </p:nvPr>
        </p:nvSpPr>
        <p:spPr>
          <a:xfrm>
            <a:off x="8718698" y="300466"/>
            <a:ext cx="3016102" cy="788352"/>
          </a:xfrm>
        </p:spPr>
        <p:txBody>
          <a:bodyPr/>
          <a:lstStyle/>
          <a:p>
            <a:pPr algn="r"/>
            <a:r>
              <a:rPr lang="en-US" dirty="0">
                <a:solidFill>
                  <a:schemeClr val="bg1"/>
                </a:solidFill>
              </a:rPr>
              <a:t>The Solution</a:t>
            </a:r>
          </a:p>
        </p:txBody>
      </p:sp>
      <p:sp>
        <p:nvSpPr>
          <p:cNvPr id="4" name="Slide Number Placeholder 3">
            <a:extLst>
              <a:ext uri="{FF2B5EF4-FFF2-40B4-BE49-F238E27FC236}">
                <a16:creationId xmlns:a16="http://schemas.microsoft.com/office/drawing/2014/main" id="{213E1D8E-48C8-6D1A-4DE7-5D284AC2562F}"/>
              </a:ext>
            </a:extLst>
          </p:cNvPr>
          <p:cNvSpPr>
            <a:spLocks noGrp="1"/>
          </p:cNvSpPr>
          <p:nvPr>
            <p:ph type="sldNum" sz="quarter" idx="10"/>
          </p:nvPr>
        </p:nvSpPr>
        <p:spPr/>
        <p:txBody>
          <a:bodyPr/>
          <a:lstStyle/>
          <a:p>
            <a:fld id="{41A437F0-1C7D-42E9-B30E-7C0BBC42B5C2}" type="slidenum">
              <a:rPr lang="en-US" smtClean="0"/>
              <a:t>7</a:t>
            </a:fld>
            <a:endParaRPr lang="en-US" dirty="0"/>
          </a:p>
        </p:txBody>
      </p:sp>
      <p:sp>
        <p:nvSpPr>
          <p:cNvPr id="5" name="Text Placeholder 4">
            <a:extLst>
              <a:ext uri="{FF2B5EF4-FFF2-40B4-BE49-F238E27FC236}">
                <a16:creationId xmlns:a16="http://schemas.microsoft.com/office/drawing/2014/main" id="{4468E784-6AA6-9D50-E9E1-9395BC8300FB}"/>
              </a:ext>
            </a:extLst>
          </p:cNvPr>
          <p:cNvSpPr txBox="1">
            <a:spLocks/>
          </p:cNvSpPr>
          <p:nvPr/>
        </p:nvSpPr>
        <p:spPr>
          <a:xfrm>
            <a:off x="1774372" y="755349"/>
            <a:ext cx="8360228" cy="485422"/>
          </a:xfrm>
          <a:prstGeom prst="rect">
            <a:avLst/>
          </a:prstGeom>
          <a:solidFill>
            <a:schemeClr val="bg2"/>
          </a:solidFill>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Proposed Solution</a:t>
            </a:r>
          </a:p>
        </p:txBody>
      </p:sp>
      <p:sp>
        <p:nvSpPr>
          <p:cNvPr id="7" name="TextBox 6">
            <a:extLst>
              <a:ext uri="{FF2B5EF4-FFF2-40B4-BE49-F238E27FC236}">
                <a16:creationId xmlns:a16="http://schemas.microsoft.com/office/drawing/2014/main" id="{709674E4-226E-2BFE-1066-E6305C95C869}"/>
              </a:ext>
            </a:extLst>
          </p:cNvPr>
          <p:cNvSpPr txBox="1"/>
          <p:nvPr/>
        </p:nvSpPr>
        <p:spPr>
          <a:xfrm>
            <a:off x="731520" y="5836540"/>
            <a:ext cx="8392160" cy="388376"/>
          </a:xfrm>
          <a:prstGeom prst="rect">
            <a:avLst/>
          </a:prstGeom>
          <a:noFill/>
        </p:spPr>
        <p:txBody>
          <a:bodyPr wrap="square">
            <a:spAutoFit/>
          </a:bodyPr>
          <a:lstStyle/>
          <a:p>
            <a:pPr marL="0" lvl="0" indent="0" rtl="0">
              <a:lnSpc>
                <a:spcPct val="115000"/>
              </a:lnSpc>
              <a:spcBef>
                <a:spcPts val="0"/>
              </a:spcBef>
              <a:spcAft>
                <a:spcPts val="0"/>
              </a:spcAft>
              <a:buNone/>
            </a:pPr>
            <a:r>
              <a:rPr lang="en-US" i="1" dirty="0">
                <a:latin typeface="Avenir Next LT Pro" panose="020B0504020202020204" pitchFamily="34" charset="0"/>
              </a:rPr>
              <a:t>TIP: </a:t>
            </a:r>
            <a:r>
              <a:rPr lang="en-US" sz="1800" i="1" dirty="0">
                <a:latin typeface="Avenir Next LT Pro" panose="020B0504020202020204" pitchFamily="34" charset="0"/>
              </a:rPr>
              <a:t>Focus on outcomes. If this project is successful, what will change?</a:t>
            </a:r>
          </a:p>
        </p:txBody>
      </p:sp>
    </p:spTree>
    <p:extLst>
      <p:ext uri="{BB962C8B-B14F-4D97-AF65-F5344CB8AC3E}">
        <p14:creationId xmlns:p14="http://schemas.microsoft.com/office/powerpoint/2010/main" val="2854160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0811BC4-E1C3-6039-EBBC-BC22A268D591}"/>
              </a:ext>
            </a:extLst>
          </p:cNvPr>
          <p:cNvSpPr>
            <a:spLocks noGrp="1"/>
          </p:cNvSpPr>
          <p:nvPr>
            <p:ph sz="half" idx="1"/>
          </p:nvPr>
        </p:nvSpPr>
        <p:spPr>
          <a:xfrm>
            <a:off x="457200" y="1543701"/>
            <a:ext cx="11277600" cy="3170539"/>
          </a:xfrm>
        </p:spPr>
        <p:txBody>
          <a:bodyPr>
            <a:normAutofit/>
          </a:bodyPr>
          <a:lstStyle/>
          <a:p>
            <a:pPr marL="457200" lvl="0" indent="-342900" rtl="0">
              <a:lnSpc>
                <a:spcPct val="115000"/>
              </a:lnSpc>
              <a:spcBef>
                <a:spcPts val="0"/>
              </a:spcBef>
              <a:spcAft>
                <a:spcPts val="0"/>
              </a:spcAft>
              <a:buSzPts val="1800"/>
              <a:buChar char="●"/>
            </a:pPr>
            <a:r>
              <a:rPr lang="en-US" sz="2000" dirty="0"/>
              <a:t>What </a:t>
            </a:r>
            <a:r>
              <a:rPr lang="en-US" sz="2000" b="1" dirty="0"/>
              <a:t>impact</a:t>
            </a:r>
            <a:r>
              <a:rPr lang="en-US" sz="2000" dirty="0"/>
              <a:t> is the project expected to have?</a:t>
            </a:r>
          </a:p>
          <a:p>
            <a:pPr marL="457200" lvl="0" indent="-342900" rtl="0">
              <a:lnSpc>
                <a:spcPct val="115000"/>
              </a:lnSpc>
              <a:spcBef>
                <a:spcPts val="0"/>
              </a:spcBef>
              <a:spcAft>
                <a:spcPts val="0"/>
              </a:spcAft>
              <a:buSzPts val="1800"/>
              <a:buChar char="●"/>
            </a:pPr>
            <a:r>
              <a:rPr lang="en-US" sz="2000" dirty="0"/>
              <a:t>What are the </a:t>
            </a:r>
            <a:r>
              <a:rPr lang="en-US" sz="2000" b="1" dirty="0"/>
              <a:t>benefits</a:t>
            </a:r>
            <a:r>
              <a:rPr lang="en-US" sz="2000" dirty="0"/>
              <a:t>? (quantitative and qualitative)</a:t>
            </a:r>
          </a:p>
          <a:p>
            <a:pPr marL="457200" indent="-342900">
              <a:lnSpc>
                <a:spcPct val="115000"/>
              </a:lnSpc>
              <a:spcBef>
                <a:spcPts val="0"/>
              </a:spcBef>
              <a:buSzPts val="1800"/>
              <a:buFont typeface="Arial" panose="020B0604020202020204" pitchFamily="34" charset="0"/>
              <a:buChar char="●"/>
            </a:pPr>
            <a:r>
              <a:rPr lang="en-US" sz="2000" dirty="0"/>
              <a:t>Who is the </a:t>
            </a:r>
            <a:r>
              <a:rPr lang="en-US" sz="2000" b="1" dirty="0"/>
              <a:t>recipient</a:t>
            </a:r>
            <a:r>
              <a:rPr lang="en-US" sz="2000" dirty="0"/>
              <a:t> of benefits? (agency and residents)</a:t>
            </a:r>
          </a:p>
          <a:p>
            <a:pPr marL="457200" lvl="0" indent="-342900" rtl="0">
              <a:lnSpc>
                <a:spcPct val="115000"/>
              </a:lnSpc>
              <a:spcBef>
                <a:spcPts val="0"/>
              </a:spcBef>
              <a:spcAft>
                <a:spcPts val="0"/>
              </a:spcAft>
              <a:buSzPts val="1800"/>
              <a:buChar char="●"/>
            </a:pPr>
            <a:r>
              <a:rPr lang="en-US" sz="2000" dirty="0"/>
              <a:t>How will you </a:t>
            </a:r>
            <a:r>
              <a:rPr lang="en-US" sz="2000" b="1" dirty="0"/>
              <a:t>measure </a:t>
            </a:r>
            <a:r>
              <a:rPr lang="en-US" sz="2000" dirty="0"/>
              <a:t>and</a:t>
            </a:r>
            <a:r>
              <a:rPr lang="en-US" sz="2000" b="1" dirty="0"/>
              <a:t> track </a:t>
            </a:r>
            <a:r>
              <a:rPr lang="en-US" sz="2000" dirty="0"/>
              <a:t>the benefits? </a:t>
            </a:r>
          </a:p>
          <a:p>
            <a:pPr marL="457200" lvl="0" indent="-342900" rtl="0">
              <a:lnSpc>
                <a:spcPct val="115000"/>
              </a:lnSpc>
              <a:spcBef>
                <a:spcPts val="0"/>
              </a:spcBef>
              <a:spcAft>
                <a:spcPts val="0"/>
              </a:spcAft>
              <a:buSzPts val="1800"/>
              <a:buChar char="●"/>
            </a:pPr>
            <a:r>
              <a:rPr lang="en-US" sz="2000" dirty="0"/>
              <a:t>How does this project address </a:t>
            </a:r>
            <a:r>
              <a:rPr lang="en-US" sz="2000" b="1" dirty="0"/>
              <a:t>equity</a:t>
            </a:r>
            <a:r>
              <a:rPr lang="en-US" sz="2000" dirty="0"/>
              <a:t> goals within your agency or the State? </a:t>
            </a:r>
          </a:p>
        </p:txBody>
      </p:sp>
      <p:sp>
        <p:nvSpPr>
          <p:cNvPr id="3" name="Title 2">
            <a:extLst>
              <a:ext uri="{FF2B5EF4-FFF2-40B4-BE49-F238E27FC236}">
                <a16:creationId xmlns:a16="http://schemas.microsoft.com/office/drawing/2014/main" id="{131AF217-D064-4BF3-72D2-7827ED340159}"/>
              </a:ext>
            </a:extLst>
          </p:cNvPr>
          <p:cNvSpPr>
            <a:spLocks noGrp="1"/>
          </p:cNvSpPr>
          <p:nvPr>
            <p:ph type="title"/>
          </p:nvPr>
        </p:nvSpPr>
        <p:spPr>
          <a:xfrm>
            <a:off x="9115919" y="443841"/>
            <a:ext cx="2431312" cy="788352"/>
          </a:xfrm>
        </p:spPr>
        <p:txBody>
          <a:bodyPr/>
          <a:lstStyle/>
          <a:p>
            <a:pPr algn="r"/>
            <a:r>
              <a:rPr lang="en-US" dirty="0">
                <a:solidFill>
                  <a:schemeClr val="bg1"/>
                </a:solidFill>
              </a:rPr>
              <a:t>The Value</a:t>
            </a:r>
          </a:p>
        </p:txBody>
      </p:sp>
      <p:sp>
        <p:nvSpPr>
          <p:cNvPr id="4" name="Slide Number Placeholder 3">
            <a:extLst>
              <a:ext uri="{FF2B5EF4-FFF2-40B4-BE49-F238E27FC236}">
                <a16:creationId xmlns:a16="http://schemas.microsoft.com/office/drawing/2014/main" id="{1537DA1A-B664-9897-1334-C4AE3006C96B}"/>
              </a:ext>
            </a:extLst>
          </p:cNvPr>
          <p:cNvSpPr>
            <a:spLocks noGrp="1"/>
          </p:cNvSpPr>
          <p:nvPr>
            <p:ph type="sldNum" sz="quarter" idx="10"/>
          </p:nvPr>
        </p:nvSpPr>
        <p:spPr/>
        <p:txBody>
          <a:bodyPr/>
          <a:lstStyle/>
          <a:p>
            <a:fld id="{41A437F0-1C7D-42E9-B30E-7C0BBC42B5C2}" type="slidenum">
              <a:rPr lang="en-US" smtClean="0"/>
              <a:t>8</a:t>
            </a:fld>
            <a:endParaRPr lang="en-US" dirty="0"/>
          </a:p>
        </p:txBody>
      </p:sp>
      <p:sp>
        <p:nvSpPr>
          <p:cNvPr id="7" name="Text Placeholder 4">
            <a:extLst>
              <a:ext uri="{FF2B5EF4-FFF2-40B4-BE49-F238E27FC236}">
                <a16:creationId xmlns:a16="http://schemas.microsoft.com/office/drawing/2014/main" id="{E3AC47BB-6437-94F5-D24A-F5C5701663E3}"/>
              </a:ext>
            </a:extLst>
          </p:cNvPr>
          <p:cNvSpPr txBox="1">
            <a:spLocks/>
          </p:cNvSpPr>
          <p:nvPr/>
        </p:nvSpPr>
        <p:spPr>
          <a:xfrm>
            <a:off x="1774372" y="755349"/>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The Value of the Solution</a:t>
            </a:r>
          </a:p>
        </p:txBody>
      </p:sp>
      <p:sp>
        <p:nvSpPr>
          <p:cNvPr id="9" name="TextBox 8">
            <a:extLst>
              <a:ext uri="{FF2B5EF4-FFF2-40B4-BE49-F238E27FC236}">
                <a16:creationId xmlns:a16="http://schemas.microsoft.com/office/drawing/2014/main" id="{51B2DFD9-ABAA-2181-1BEB-B7E81F7AFAF4}"/>
              </a:ext>
            </a:extLst>
          </p:cNvPr>
          <p:cNvSpPr txBox="1"/>
          <p:nvPr/>
        </p:nvSpPr>
        <p:spPr>
          <a:xfrm>
            <a:off x="690489" y="5749188"/>
            <a:ext cx="10663311" cy="775149"/>
          </a:xfrm>
          <a:prstGeom prst="rect">
            <a:avLst/>
          </a:prstGeom>
          <a:noFill/>
        </p:spPr>
        <p:txBody>
          <a:bodyPr wrap="square">
            <a:spAutoFit/>
          </a:bodyPr>
          <a:lstStyle>
            <a:defPPr>
              <a:defRPr lang="en-US"/>
            </a:defPPr>
            <a:lvl1pPr lvl="0" indent="0">
              <a:lnSpc>
                <a:spcPct val="115000"/>
              </a:lnSpc>
              <a:spcBef>
                <a:spcPts val="0"/>
              </a:spcBef>
              <a:spcAft>
                <a:spcPts val="0"/>
              </a:spcAft>
              <a:buNone/>
              <a:defRPr i="1"/>
            </a:lvl1pPr>
          </a:lstStyle>
          <a:p>
            <a:r>
              <a:rPr lang="en-US" sz="2000" dirty="0">
                <a:latin typeface="Avenir Next LT Pro" panose="020B0504020202020204" pitchFamily="34" charset="0"/>
              </a:rPr>
              <a:t>TIP: Clearly state the value to your agency and to the residents of Washington state as an outcome of this investment.</a:t>
            </a:r>
          </a:p>
        </p:txBody>
      </p:sp>
    </p:spTree>
    <p:extLst>
      <p:ext uri="{BB962C8B-B14F-4D97-AF65-F5344CB8AC3E}">
        <p14:creationId xmlns:p14="http://schemas.microsoft.com/office/powerpoint/2010/main" val="62443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E4655D-BC0F-9C19-7C3C-D1B49C36A836}"/>
              </a:ext>
            </a:extLst>
          </p:cNvPr>
          <p:cNvSpPr>
            <a:spLocks noGrp="1"/>
          </p:cNvSpPr>
          <p:nvPr>
            <p:ph sz="half" idx="1"/>
          </p:nvPr>
        </p:nvSpPr>
        <p:spPr>
          <a:xfrm>
            <a:off x="688340" y="1868507"/>
            <a:ext cx="10815320" cy="2358053"/>
          </a:xfrm>
        </p:spPr>
        <p:txBody>
          <a:bodyPr>
            <a:normAutofit/>
          </a:bodyPr>
          <a:lstStyle/>
          <a:p>
            <a:pPr marL="457200" indent="-342900">
              <a:lnSpc>
                <a:spcPct val="115000"/>
              </a:lnSpc>
              <a:spcBef>
                <a:spcPts val="0"/>
              </a:spcBef>
              <a:buSzPts val="1800"/>
              <a:buFont typeface="Arial" panose="020B0604020202020204" pitchFamily="34" charset="0"/>
              <a:buChar char="●"/>
            </a:pPr>
            <a:r>
              <a:rPr lang="en-US" sz="2000" dirty="0"/>
              <a:t>What does project success look like? </a:t>
            </a:r>
          </a:p>
          <a:p>
            <a:pPr marL="114300" indent="0">
              <a:lnSpc>
                <a:spcPct val="115000"/>
              </a:lnSpc>
              <a:spcBef>
                <a:spcPts val="0"/>
              </a:spcBef>
              <a:buSzPts val="1800"/>
              <a:buNone/>
            </a:pPr>
            <a:endParaRPr lang="en-US" sz="2000" dirty="0"/>
          </a:p>
          <a:p>
            <a:pPr marL="457200" indent="-342900">
              <a:lnSpc>
                <a:spcPct val="115000"/>
              </a:lnSpc>
              <a:spcBef>
                <a:spcPts val="0"/>
              </a:spcBef>
              <a:buSzPts val="1800"/>
              <a:buFont typeface="Arial" panose="020B0604020202020204" pitchFamily="34" charset="0"/>
              <a:buChar char="●"/>
            </a:pPr>
            <a:r>
              <a:rPr lang="en-US" sz="2000" dirty="0"/>
              <a:t>What indicators does the project have to tell the agency if your project is on track and likely to succeed.</a:t>
            </a:r>
          </a:p>
          <a:p>
            <a:pPr marL="114300" indent="0">
              <a:lnSpc>
                <a:spcPct val="115000"/>
              </a:lnSpc>
              <a:spcBef>
                <a:spcPts val="0"/>
              </a:spcBef>
              <a:buSzPts val="1800"/>
              <a:buNone/>
            </a:pPr>
            <a:endParaRPr lang="en-US" sz="2000" dirty="0"/>
          </a:p>
          <a:p>
            <a:pPr marL="114300" indent="0">
              <a:lnSpc>
                <a:spcPct val="115000"/>
              </a:lnSpc>
              <a:spcBef>
                <a:spcPts val="0"/>
              </a:spcBef>
              <a:buSzPts val="1800"/>
              <a:buNone/>
            </a:pPr>
            <a:endParaRPr lang="en-US" sz="2000" dirty="0"/>
          </a:p>
          <a:p>
            <a:pPr marL="114300" indent="0">
              <a:lnSpc>
                <a:spcPct val="115000"/>
              </a:lnSpc>
              <a:spcBef>
                <a:spcPts val="0"/>
              </a:spcBef>
              <a:buSzPts val="1800"/>
              <a:buNone/>
            </a:pPr>
            <a:endParaRPr lang="en-US" sz="2000" dirty="0"/>
          </a:p>
        </p:txBody>
      </p:sp>
      <p:sp>
        <p:nvSpPr>
          <p:cNvPr id="3" name="Title 2">
            <a:extLst>
              <a:ext uri="{FF2B5EF4-FFF2-40B4-BE49-F238E27FC236}">
                <a16:creationId xmlns:a16="http://schemas.microsoft.com/office/drawing/2014/main" id="{4803C889-8593-6524-83E3-BDE7F8D69473}"/>
              </a:ext>
            </a:extLst>
          </p:cNvPr>
          <p:cNvSpPr>
            <a:spLocks noGrp="1"/>
          </p:cNvSpPr>
          <p:nvPr>
            <p:ph type="title"/>
          </p:nvPr>
        </p:nvSpPr>
        <p:spPr>
          <a:xfrm>
            <a:off x="7663040" y="422253"/>
            <a:ext cx="3966252" cy="788352"/>
          </a:xfrm>
        </p:spPr>
        <p:txBody>
          <a:bodyPr>
            <a:normAutofit/>
          </a:bodyPr>
          <a:lstStyle/>
          <a:p>
            <a:r>
              <a:rPr lang="en-US" dirty="0">
                <a:solidFill>
                  <a:schemeClr val="bg1"/>
                </a:solidFill>
              </a:rPr>
              <a:t>Project Approach</a:t>
            </a:r>
          </a:p>
        </p:txBody>
      </p:sp>
      <p:sp>
        <p:nvSpPr>
          <p:cNvPr id="4" name="Slide Number Placeholder 3">
            <a:extLst>
              <a:ext uri="{FF2B5EF4-FFF2-40B4-BE49-F238E27FC236}">
                <a16:creationId xmlns:a16="http://schemas.microsoft.com/office/drawing/2014/main" id="{3A17FFFD-497B-54B9-4D3D-93D42E4C8206}"/>
              </a:ext>
            </a:extLst>
          </p:cNvPr>
          <p:cNvSpPr>
            <a:spLocks noGrp="1"/>
          </p:cNvSpPr>
          <p:nvPr>
            <p:ph type="sldNum" sz="quarter" idx="10"/>
          </p:nvPr>
        </p:nvSpPr>
        <p:spPr/>
        <p:txBody>
          <a:bodyPr/>
          <a:lstStyle/>
          <a:p>
            <a:fld id="{41A437F0-1C7D-42E9-B30E-7C0BBC42B5C2}" type="slidenum">
              <a:rPr lang="en-US" smtClean="0"/>
              <a:t>9</a:t>
            </a:fld>
            <a:endParaRPr lang="en-US" dirty="0"/>
          </a:p>
        </p:txBody>
      </p:sp>
      <p:sp>
        <p:nvSpPr>
          <p:cNvPr id="6" name="Text Placeholder 4">
            <a:extLst>
              <a:ext uri="{FF2B5EF4-FFF2-40B4-BE49-F238E27FC236}">
                <a16:creationId xmlns:a16="http://schemas.microsoft.com/office/drawing/2014/main" id="{FF5E1EA9-6A9C-A847-86D1-421A593C5B29}"/>
              </a:ext>
            </a:extLst>
          </p:cNvPr>
          <p:cNvSpPr txBox="1">
            <a:spLocks/>
          </p:cNvSpPr>
          <p:nvPr/>
        </p:nvSpPr>
        <p:spPr>
          <a:xfrm>
            <a:off x="1825119" y="723207"/>
            <a:ext cx="8360228" cy="485422"/>
          </a:xfrm>
          <a:prstGeom prst="rect">
            <a:avLst/>
          </a:prstGeom>
          <a:solidFill>
            <a:schemeClr val="bg2"/>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10000"/>
              </a:lnSpc>
              <a:spcBef>
                <a:spcPts val="0"/>
              </a:spcBef>
              <a:spcAft>
                <a:spcPts val="600"/>
              </a:spcAft>
              <a:buFont typeface="Arial" panose="020B0604020202020204" pitchFamily="34" charset="0"/>
              <a:buNone/>
            </a:pPr>
            <a:r>
              <a:rPr lang="en-US" sz="2000" dirty="0">
                <a:solidFill>
                  <a:schemeClr val="bg2">
                    <a:lumMod val="10000"/>
                  </a:schemeClr>
                </a:solidFill>
                <a:latin typeface="Avenir Next LT Pro" panose="020B0504020202020204" pitchFamily="34" charset="0"/>
              </a:rPr>
              <a:t>Project Success</a:t>
            </a:r>
          </a:p>
        </p:txBody>
      </p:sp>
      <p:sp>
        <p:nvSpPr>
          <p:cNvPr id="7" name="TextBox 6">
            <a:extLst>
              <a:ext uri="{FF2B5EF4-FFF2-40B4-BE49-F238E27FC236}">
                <a16:creationId xmlns:a16="http://schemas.microsoft.com/office/drawing/2014/main" id="{A02BAD57-5553-4B78-31E7-152D5725090C}"/>
              </a:ext>
            </a:extLst>
          </p:cNvPr>
          <p:cNvSpPr txBox="1"/>
          <p:nvPr/>
        </p:nvSpPr>
        <p:spPr>
          <a:xfrm>
            <a:off x="838200" y="5253185"/>
            <a:ext cx="10663311" cy="1129092"/>
          </a:xfrm>
          <a:prstGeom prst="rect">
            <a:avLst/>
          </a:prstGeom>
          <a:noFill/>
        </p:spPr>
        <p:txBody>
          <a:bodyPr wrap="square">
            <a:spAutoFit/>
          </a:bodyPr>
          <a:lstStyle>
            <a:defPPr>
              <a:defRPr lang="en-US"/>
            </a:defPPr>
            <a:lvl1pPr lvl="0" indent="0">
              <a:lnSpc>
                <a:spcPct val="115000"/>
              </a:lnSpc>
              <a:spcBef>
                <a:spcPts val="0"/>
              </a:spcBef>
              <a:spcAft>
                <a:spcPts val="0"/>
              </a:spcAft>
              <a:buNone/>
              <a:defRPr i="1"/>
            </a:lvl1pPr>
          </a:lstStyle>
          <a:p>
            <a:r>
              <a:rPr lang="en-US" sz="2000" dirty="0">
                <a:latin typeface="Avenir Next LT Pro" panose="020B0504020202020204" pitchFamily="34" charset="0"/>
              </a:rPr>
              <a:t>TIP: Explain what the end state will look like.  Describe how you will know if you are on track, specifically what will you monitor to ensure you are on track.  What steps will you take if the indicators show the project, is off track. </a:t>
            </a:r>
          </a:p>
        </p:txBody>
      </p:sp>
    </p:spTree>
    <p:extLst>
      <p:ext uri="{BB962C8B-B14F-4D97-AF65-F5344CB8AC3E}">
        <p14:creationId xmlns:p14="http://schemas.microsoft.com/office/powerpoint/2010/main" val="1000573516"/>
      </p:ext>
    </p:extLst>
  </p:cSld>
  <p:clrMapOvr>
    <a:masterClrMapping/>
  </p:clrMapOvr>
</p:sld>
</file>

<file path=ppt/theme/theme1.xml><?xml version="1.0" encoding="utf-8"?>
<a:theme xmlns:a="http://schemas.openxmlformats.org/drawingml/2006/main" name="Office Theme">
  <a:themeElements>
    <a:clrScheme name="WaTech Theme Colors">
      <a:dk1>
        <a:srgbClr val="253D8D"/>
      </a:dk1>
      <a:lt1>
        <a:sysClr val="window" lastClr="FFFFFF"/>
      </a:lt1>
      <a:dk2>
        <a:srgbClr val="6790CB"/>
      </a:dk2>
      <a:lt2>
        <a:srgbClr val="E7E6E6"/>
      </a:lt2>
      <a:accent1>
        <a:srgbClr val="253D8D"/>
      </a:accent1>
      <a:accent2>
        <a:srgbClr val="C8DC54"/>
      </a:accent2>
      <a:accent3>
        <a:srgbClr val="1DB89A"/>
      </a:accent3>
      <a:accent4>
        <a:srgbClr val="EC6839"/>
      </a:accent4>
      <a:accent5>
        <a:srgbClr val="7F7F7F"/>
      </a:accent5>
      <a:accent6>
        <a:srgbClr val="595959"/>
      </a:accent6>
      <a:hlink>
        <a:srgbClr val="253D8D"/>
      </a:hlink>
      <a:folHlink>
        <a:srgbClr val="6790CB"/>
      </a:folHlink>
    </a:clrScheme>
    <a:fontScheme name="WaTech Fonts">
      <a:majorFont>
        <a:latin typeface="Montserrat"/>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5FA5CDFF7AB64BB79D185BA82B17D1" ma:contentTypeVersion="19" ma:contentTypeDescription="Create a new document." ma:contentTypeScope="" ma:versionID="dec04dea88adba1c8daa6d147c63916e">
  <xsd:schema xmlns:xsd="http://www.w3.org/2001/XMLSchema" xmlns:xs="http://www.w3.org/2001/XMLSchema" xmlns:p="http://schemas.microsoft.com/office/2006/metadata/properties" xmlns:ns1="http://schemas.microsoft.com/sharepoint/v3" xmlns:ns2="04ef142b-3683-4afd-88c5-94fa3973bbf8" xmlns:ns3="0700b2a0-d796-4b2c-ab91-004181d75673" targetNamespace="http://schemas.microsoft.com/office/2006/metadata/properties" ma:root="true" ma:fieldsID="70e0495ac287d1208dc03257e982443b" ns1:_="" ns2:_="" ns3:_="">
    <xsd:import namespace="http://schemas.microsoft.com/sharepoint/v3"/>
    <xsd:import namespace="04ef142b-3683-4afd-88c5-94fa3973bbf8"/>
    <xsd:import namespace="0700b2a0-d796-4b2c-ab91-004181d7567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LastModified" minOccurs="0"/>
                <xsd:element ref="ns2:Date" minOccurs="0"/>
                <xsd:element ref="ns1:_ip_UnifiedCompliancePolicyProperties" minOccurs="0"/>
                <xsd:element ref="ns1:_ip_UnifiedCompliancePolicyUIAction" minOccurs="0"/>
                <xsd:element ref="ns2:LastModifiedDat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ef142b-3683-4afd-88c5-94fa3973bb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60a6a1c-50a4-4ec0-87e3-f00760ffe76b"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LastModified" ma:index="20" nillable="true" ma:displayName="Last Modified" ma:default="[today]" ma:format="DateOnly" ma:internalName="LastModified">
      <xsd:simpleType>
        <xsd:restriction base="dms:DateTime"/>
      </xsd:simpleType>
    </xsd:element>
    <xsd:element name="Date" ma:index="21" nillable="true" ma:displayName="Date" ma:format="DateTime" ma:internalName="Date">
      <xsd:simpleType>
        <xsd:restriction base="dms:DateTime"/>
      </xsd:simpleType>
    </xsd:element>
    <xsd:element name="LastModifiedDate" ma:index="24" nillable="true" ma:displayName="Last Modified Date" ma:format="DateOnly" ma:internalName="LastModifiedDate">
      <xsd:simpleType>
        <xsd:restriction base="dms:DateTime"/>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700b2a0-d796-4b2c-ab91-004181d7567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96ed42cb-893d-40f4-b6d3-378b88f52632}" ma:internalName="TaxCatchAll" ma:showField="CatchAllData" ma:web="0700b2a0-d796-4b2c-ab91-004181d7567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04ef142b-3683-4afd-88c5-94fa3973bbf8" xsi:nil="true"/>
    <LastModified xmlns="04ef142b-3683-4afd-88c5-94fa3973bbf8">2023-02-22T22:14:53+00:00</LastModified>
    <lcf76f155ced4ddcb4097134ff3c332f xmlns="04ef142b-3683-4afd-88c5-94fa3973bbf8">
      <Terms xmlns="http://schemas.microsoft.com/office/infopath/2007/PartnerControls"/>
    </lcf76f155ced4ddcb4097134ff3c332f>
    <TaxCatchAll xmlns="0700b2a0-d796-4b2c-ab91-004181d75673" xsi:nil="true"/>
    <SharedWithUsers xmlns="0700b2a0-d796-4b2c-ab91-004181d75673">
      <UserInfo>
        <DisplayName>Britton, Chris (WaTech)</DisplayName>
        <AccountId>404</AccountId>
        <AccountType/>
      </UserInfo>
      <UserInfo>
        <DisplayName>Quimby, Mark (WaTech)</DisplayName>
        <AccountId>16</AccountId>
        <AccountType/>
      </UserInfo>
      <UserInfo>
        <DisplayName>Brocker, Deanna (WaTech)</DisplayName>
        <AccountId>20</AccountId>
        <AccountType/>
      </UserInfo>
      <UserInfo>
        <DisplayName>Vidyanti, Irene (WaTech)</DisplayName>
        <AccountId>423</AccountId>
        <AccountType/>
      </UserInfo>
      <UserInfo>
        <DisplayName>Winans, Christina (WaTech)</DisplayName>
        <AccountId>469</AccountId>
        <AccountType/>
      </UserInfo>
      <UserInfo>
        <DisplayName>West, Scott (ECY)</DisplayName>
        <AccountId>223</AccountId>
        <AccountType/>
      </UserInfo>
      <UserInfo>
        <DisplayName>McDermott, Louis (HCA)</DisplayName>
        <AccountId>283</AccountId>
        <AccountType/>
      </UserInfo>
      <UserInfo>
        <DisplayName>Lovaas, Steve (WaTech)</DisplayName>
        <AccountId>13</AccountId>
        <AccountType/>
      </UserInfo>
      <UserInfo>
        <DisplayName>Woods, Leanne (WaTech)</DisplayName>
        <AccountId>257</AccountId>
        <AccountType/>
      </UserInfo>
      <UserInfo>
        <DisplayName>Allred, Rob (WaTech)</DisplayName>
        <AccountId>557</AccountId>
        <AccountType/>
      </UserInfo>
      <UserInfo>
        <DisplayName>Johnson, Ralph (WaTech)</DisplayName>
        <AccountId>317</AccountId>
        <AccountType/>
      </UserInfo>
      <UserInfo>
        <DisplayName>Stowe, Nick (WaTech)</DisplayName>
        <AccountId>17</AccountId>
        <AccountType/>
      </UserInfo>
      <UserInfo>
        <DisplayName>Glascock, Richelle (WaTech)</DisplayName>
        <AccountId>478</AccountId>
        <AccountType/>
      </UserInfo>
      <UserInfo>
        <DisplayName>Mark, Brian (WaTech)</DisplayName>
        <AccountId>218</AccountId>
        <AccountType/>
      </UserInfo>
      <UserInfo>
        <DisplayName>Blanchard, Danielle (WaTech)</DisplayName>
        <AccountId>749</AccountId>
        <AccountType/>
      </UserInfo>
      <UserInfo>
        <DisplayName>Knight, Angela (WaTech)</DisplayName>
        <AccountId>18</AccountId>
        <AccountType/>
      </UserInfo>
    </SharedWithUsers>
    <_ip_UnifiedCompliancePolicyUIAction xmlns="http://schemas.microsoft.com/sharepoint/v3" xsi:nil="true"/>
    <_ip_UnifiedCompliancePolicyProperties xmlns="http://schemas.microsoft.com/sharepoint/v3" xsi:nil="true"/>
    <LastModifiedDate xmlns="04ef142b-3683-4afd-88c5-94fa3973bbf8" xsi:nil="true"/>
  </documentManagement>
</p:properties>
</file>

<file path=customXml/itemProps1.xml><?xml version="1.0" encoding="utf-8"?>
<ds:datastoreItem xmlns:ds="http://schemas.openxmlformats.org/officeDocument/2006/customXml" ds:itemID="{D9817A39-620B-4F90-A29A-8511CD8FF3EA}">
  <ds:schemaRefs>
    <ds:schemaRef ds:uri="04ef142b-3683-4afd-88c5-94fa3973bbf8"/>
    <ds:schemaRef ds:uri="0700b2a0-d796-4b2c-ab91-004181d7567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827E0151-8577-486F-B153-7CE3C65C8C31}">
  <ds:schemaRefs>
    <ds:schemaRef ds:uri="http://schemas.microsoft.com/sharepoint/v3/contenttype/forms"/>
  </ds:schemaRefs>
</ds:datastoreItem>
</file>

<file path=customXml/itemProps3.xml><?xml version="1.0" encoding="utf-8"?>
<ds:datastoreItem xmlns:ds="http://schemas.openxmlformats.org/officeDocument/2006/customXml" ds:itemID="{A5F41FF2-3794-4532-B080-9ED98996E1EA}">
  <ds:schemaRefs>
    <ds:schemaRef ds:uri="0700b2a0-d796-4b2c-ab91-004181d75673"/>
    <ds:schemaRef ds:uri="http://purl.org/dc/elements/1.1/"/>
    <ds:schemaRef ds:uri="http://schemas.microsoft.com/office/2006/documentManagement/types"/>
    <ds:schemaRef ds:uri="http://www.w3.org/XML/1998/namespace"/>
    <ds:schemaRef ds:uri="http://schemas.microsoft.com/sharepoint/v3"/>
    <ds:schemaRef ds:uri="http://purl.org/dc/dcmitype/"/>
    <ds:schemaRef ds:uri="http://schemas.microsoft.com/office/2006/metadata/properties"/>
    <ds:schemaRef ds:uri="http://schemas.microsoft.com/office/infopath/2007/PartnerControls"/>
    <ds:schemaRef ds:uri="04ef142b-3683-4afd-88c5-94fa3973bbf8"/>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765</TotalTime>
  <Words>1770</Words>
  <Application>Microsoft Office PowerPoint</Application>
  <PresentationFormat>Widescreen</PresentationFormat>
  <Paragraphs>217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Avenir Next LT Pro</vt:lpstr>
      <vt:lpstr>Avenir Next LT Pro Demi</vt:lpstr>
      <vt:lpstr>Avenir Next LT Pro Light</vt:lpstr>
      <vt:lpstr>Calibri</vt:lpstr>
      <vt:lpstr>Helvetica Neue</vt:lpstr>
      <vt:lpstr>Office Theme</vt:lpstr>
      <vt:lpstr>PowerPoint Presentation</vt:lpstr>
      <vt:lpstr>PowerPoint Presentation</vt:lpstr>
      <vt:lpstr>PowerPoint Presentation</vt:lpstr>
      <vt:lpstr>PowerPoint Presentation</vt:lpstr>
      <vt:lpstr>PowerPoint Presentation</vt:lpstr>
      <vt:lpstr>The Problem</vt:lpstr>
      <vt:lpstr>The Solution</vt:lpstr>
      <vt:lpstr>The Value</vt:lpstr>
      <vt:lpstr>Project Approach</vt:lpstr>
      <vt:lpstr>Project Organization</vt:lpstr>
      <vt:lpstr>Project Risk Planning </vt:lpstr>
      <vt:lpstr>Project Milestones and Deliverables</vt:lpstr>
      <vt:lpstr>Project Risk Planning </vt:lpstr>
      <vt:lpstr>One-time Project Costs</vt:lpstr>
      <vt:lpstr>One-time Project Costs</vt:lpstr>
      <vt:lpstr>Ongoing Agency Costs</vt:lpstr>
      <vt:lpstr>Ongoing Agency Costs</vt:lpstr>
      <vt:lpstr>Cost Analysis</vt:lpstr>
      <vt:lpstr>Agency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Gestewitz, Rob (WaTech)</dc:creator>
  <cp:lastModifiedBy>Costello, Kathy (WaTech)</cp:lastModifiedBy>
  <cp:revision>7</cp:revision>
  <dcterms:created xsi:type="dcterms:W3CDTF">2022-11-30T18:51:41Z</dcterms:created>
  <dcterms:modified xsi:type="dcterms:W3CDTF">2024-09-10T19:49:08Z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0x0101000D5FA5CDFF7AB64BB79D185BA82B17D1</vt:lpwstr>
  </property>
  <property fmtid="{D5CDD505-2E9C-101B-9397-08002B2CF9AE}" pid="3" name="MediaServiceImageTags">
    <vt:lpwstr/>
  </property>
</Properties>
</file>