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4" r:id="rId6"/>
  </p:sldMasterIdLst>
  <p:notesMasterIdLst>
    <p:notesMasterId r:id="rId24"/>
  </p:notesMasterIdLst>
  <p:sldIdLst>
    <p:sldId id="256" r:id="rId7"/>
    <p:sldId id="259" r:id="rId8"/>
    <p:sldId id="266" r:id="rId9"/>
    <p:sldId id="279" r:id="rId10"/>
    <p:sldId id="270" r:id="rId11"/>
    <p:sldId id="271" r:id="rId12"/>
    <p:sldId id="272" r:id="rId13"/>
    <p:sldId id="273" r:id="rId14"/>
    <p:sldId id="278" r:id="rId15"/>
    <p:sldId id="267" r:id="rId16"/>
    <p:sldId id="280" r:id="rId17"/>
    <p:sldId id="269" r:id="rId18"/>
    <p:sldId id="265" r:id="rId19"/>
    <p:sldId id="274" r:id="rId20"/>
    <p:sldId id="276" r:id="rId21"/>
    <p:sldId id="275"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4C903D-8C8A-44DC-AAA7-F61B029C3768}" v="1" dt="2024-10-09T18:36:30.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70145" autoAdjust="0"/>
  </p:normalViewPr>
  <p:slideViewPr>
    <p:cSldViewPr snapToGrid="0">
      <p:cViewPr varScale="1">
        <p:scale>
          <a:sx n="72" d="100"/>
          <a:sy n="72" d="100"/>
        </p:scale>
        <p:origin x="774"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tello, Mike (WaTech)" userId="433f0202-d22a-429b-88f9-66745bbd3bba" providerId="ADAL" clId="{184C903D-8C8A-44DC-AAA7-F61B029C3768}"/>
    <pc:docChg chg="custSel addSld modSld">
      <pc:chgData name="Costello, Mike (WaTech)" userId="433f0202-d22a-429b-88f9-66745bbd3bba" providerId="ADAL" clId="{184C903D-8C8A-44DC-AAA7-F61B029C3768}" dt="2024-10-09T18:36:48.096" v="11"/>
      <pc:docMkLst>
        <pc:docMk/>
      </pc:docMkLst>
      <pc:sldChg chg="addSp delSp modSp add mod modNotesTx">
        <pc:chgData name="Costello, Mike (WaTech)" userId="433f0202-d22a-429b-88f9-66745bbd3bba" providerId="ADAL" clId="{184C903D-8C8A-44DC-AAA7-F61B029C3768}" dt="2024-10-09T18:36:48.096" v="11"/>
        <pc:sldMkLst>
          <pc:docMk/>
          <pc:sldMk cId="2214883180" sldId="280"/>
        </pc:sldMkLst>
        <pc:spChg chg="del">
          <ac:chgData name="Costello, Mike (WaTech)" userId="433f0202-d22a-429b-88f9-66745bbd3bba" providerId="ADAL" clId="{184C903D-8C8A-44DC-AAA7-F61B029C3768}" dt="2024-10-09T18:36:06.034" v="1" actId="478"/>
          <ac:spMkLst>
            <pc:docMk/>
            <pc:sldMk cId="2214883180" sldId="280"/>
            <ac:spMk id="2" creationId="{7A667DF7-5C2B-DEDC-C2AB-F5E35B588300}"/>
          </ac:spMkLst>
        </pc:spChg>
        <pc:spChg chg="mod">
          <ac:chgData name="Costello, Mike (WaTech)" userId="433f0202-d22a-429b-88f9-66745bbd3bba" providerId="ADAL" clId="{184C903D-8C8A-44DC-AAA7-F61B029C3768}" dt="2024-10-09T18:36:48.096" v="11"/>
          <ac:spMkLst>
            <pc:docMk/>
            <pc:sldMk cId="2214883180" sldId="280"/>
            <ac:spMk id="4" creationId="{F00050BE-4BF8-DE74-5654-75133C324E4B}"/>
          </ac:spMkLst>
        </pc:spChg>
        <pc:spChg chg="add mod">
          <ac:chgData name="Costello, Mike (WaTech)" userId="433f0202-d22a-429b-88f9-66745bbd3bba" providerId="ADAL" clId="{184C903D-8C8A-44DC-AAA7-F61B029C3768}" dt="2024-10-09T18:36:25.828" v="7" actId="20577"/>
          <ac:spMkLst>
            <pc:docMk/>
            <pc:sldMk cId="2214883180" sldId="280"/>
            <ac:spMk id="6" creationId="{94240359-97DF-B3C3-0FC2-C24D1BA40469}"/>
          </ac:spMkLst>
        </pc:spChg>
        <pc:spChg chg="add mod">
          <ac:chgData name="Costello, Mike (WaTech)" userId="433f0202-d22a-429b-88f9-66745bbd3bba" providerId="ADAL" clId="{184C903D-8C8A-44DC-AAA7-F61B029C3768}" dt="2024-10-09T18:36:33.509" v="9" actId="1076"/>
          <ac:spMkLst>
            <pc:docMk/>
            <pc:sldMk cId="2214883180" sldId="280"/>
            <ac:spMk id="7" creationId="{5384FCC9-B2B8-F247-480E-00B4A108A0C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BB01A-363D-472F-BDBF-EEA8D14A1059}"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19F0B-A8C2-4432-9A86-2D0EC09EA595}" type="slidenum">
              <a:rPr lang="en-US" smtClean="0"/>
              <a:t>‹#›</a:t>
            </a:fld>
            <a:endParaRPr lang="en-US"/>
          </a:p>
        </p:txBody>
      </p:sp>
    </p:spTree>
    <p:extLst>
      <p:ext uri="{BB962C8B-B14F-4D97-AF65-F5344CB8AC3E}">
        <p14:creationId xmlns:p14="http://schemas.microsoft.com/office/powerpoint/2010/main" val="72210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Mike.costello@watech.wa.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MQ to kick-off this information-sharing event.</a:t>
            </a:r>
          </a:p>
        </p:txBody>
      </p:sp>
      <p:sp>
        <p:nvSpPr>
          <p:cNvPr id="4" name="Slide Number Placeholder 3"/>
          <p:cNvSpPr>
            <a:spLocks noGrp="1"/>
          </p:cNvSpPr>
          <p:nvPr>
            <p:ph type="sldNum" sz="quarter" idx="5"/>
          </p:nvPr>
        </p:nvSpPr>
        <p:spPr/>
        <p:txBody>
          <a:bodyPr/>
          <a:lstStyle/>
          <a:p>
            <a:fld id="{D7F19F0B-A8C2-4432-9A86-2D0EC09EA595}" type="slidenum">
              <a:rPr lang="en-US" smtClean="0"/>
              <a:t>1</a:t>
            </a:fld>
            <a:endParaRPr lang="en-US"/>
          </a:p>
        </p:txBody>
      </p:sp>
    </p:spTree>
    <p:extLst>
      <p:ext uri="{BB962C8B-B14F-4D97-AF65-F5344CB8AC3E}">
        <p14:creationId xmlns:p14="http://schemas.microsoft.com/office/powerpoint/2010/main" val="1847800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Talking Points</a:t>
            </a:r>
          </a:p>
          <a:p>
            <a:pPr marL="171450" indent="-171450">
              <a:buFont typeface="Arial" panose="020B0604020202020204" pitchFamily="34" charset="0"/>
              <a:buChar char="•"/>
            </a:pPr>
            <a:r>
              <a:rPr lang="en-US" dirty="0"/>
              <a:t>WaTech conducted a comprehensive gap analysis to discover its capability shortfalls pertaining to a Secure Access Service Edge (SASE) Framework and zero trust.</a:t>
            </a:r>
          </a:p>
          <a:p>
            <a:pPr marL="171450" indent="-171450">
              <a:buFont typeface="Arial" panose="020B0604020202020204" pitchFamily="34" charset="0"/>
              <a:buChar char="•"/>
            </a:pPr>
            <a:r>
              <a:rPr lang="en-US" dirty="0"/>
              <a:t>After a thorough exploration of WaTech’s business capabilities, WaTech’s current state was ascertained.</a:t>
            </a:r>
          </a:p>
          <a:p>
            <a:pPr marL="171450" indent="-171450">
              <a:buFont typeface="Arial" panose="020B0604020202020204" pitchFamily="34" charset="0"/>
              <a:buChar char="•"/>
            </a:pPr>
            <a:r>
              <a:rPr lang="en-US" dirty="0"/>
              <a:t>Next, WaTech incorporated the capabilities inherent to SASE, Secure Service Edge (SSE), and zero trust into the gap analysis as its future state (desired capabilities); yielding a total of 423 capabilities.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Then, WaTech cross-walked the entire capability set with the WaTech’s strategic considerations (like the state’s </a:t>
            </a:r>
            <a:r>
              <a:rPr lang="en-US" b="0" dirty="0">
                <a:latin typeface="Arial" panose="020B0604020202020204" pitchFamily="34" charset="0"/>
                <a:cs typeface="Arial" panose="020B0604020202020204" pitchFamily="34" charset="0"/>
              </a:rPr>
              <a:t>Enterprise Strategic IT Plan</a:t>
            </a:r>
            <a:r>
              <a:rPr lang="en-US" dirty="0"/>
              <a:t>) and applicable industry standards belonging to </a:t>
            </a:r>
            <a:r>
              <a:rPr lang="en-US" b="0" i="0" dirty="0">
                <a:solidFill>
                  <a:srgbClr val="474747"/>
                </a:solidFill>
                <a:effectLst/>
                <a:latin typeface="Roboto" panose="02000000000000000000" pitchFamily="2" charset="0"/>
              </a:rPr>
              <a:t>National Institute of Standards and Technology (</a:t>
            </a:r>
            <a:r>
              <a:rPr lang="en-US" dirty="0"/>
              <a:t>NIST), Center of Internet Security (CIS), </a:t>
            </a:r>
            <a:r>
              <a:rPr lang="en-US" b="0" i="0" dirty="0">
                <a:solidFill>
                  <a:srgbClr val="1F1F1F"/>
                </a:solidFill>
                <a:effectLst/>
                <a:latin typeface="Google Sans"/>
              </a:rPr>
              <a:t>Cybersecurity and Infrastructure Security Agency (CISA), Department of Defense (DoD), Cloud Security Alliance (CSA), Gartner, Info-Tech, and others.</a:t>
            </a:r>
            <a:endParaRPr lang="en-US" dirty="0"/>
          </a:p>
          <a:p>
            <a:pPr marL="171450" indent="-171450">
              <a:buFont typeface="Arial" panose="020B0604020202020204" pitchFamily="34" charset="0"/>
              <a:buChar char="•"/>
            </a:pPr>
            <a:r>
              <a:rPr lang="en-US" dirty="0"/>
              <a:t>Following a methodical cross-walk, WaTech compiled a detailed capability taxonomy that reconciled WaTech’s capability sets and dependencies which characterized WaTech’s current and future state (by capability) and catalogued each capability by enterprise service (referred to as service mapping). </a:t>
            </a:r>
          </a:p>
          <a:p>
            <a:pPr marL="171450" indent="-171450">
              <a:buFont typeface="Arial" panose="020B0604020202020204" pitchFamily="34" charset="0"/>
              <a:buChar char="•"/>
            </a:pPr>
            <a:r>
              <a:rPr lang="en-US" dirty="0"/>
              <a:t>The result enabled WaTech to identify its capability shortfalls (gaps) while discovering the business improvements that WaTech should consider.</a:t>
            </a:r>
          </a:p>
        </p:txBody>
      </p:sp>
      <p:sp>
        <p:nvSpPr>
          <p:cNvPr id="4" name="Slide Number Placeholder 3"/>
          <p:cNvSpPr>
            <a:spLocks noGrp="1"/>
          </p:cNvSpPr>
          <p:nvPr>
            <p:ph type="sldNum" sz="quarter" idx="5"/>
          </p:nvPr>
        </p:nvSpPr>
        <p:spPr/>
        <p:txBody>
          <a:bodyPr/>
          <a:lstStyle/>
          <a:p>
            <a:fld id="{D7F19F0B-A8C2-4432-9A86-2D0EC09EA595}" type="slidenum">
              <a:rPr lang="en-US" smtClean="0"/>
              <a:t>10</a:t>
            </a:fld>
            <a:endParaRPr lang="en-US"/>
          </a:p>
        </p:txBody>
      </p:sp>
    </p:spTree>
    <p:extLst>
      <p:ext uri="{BB962C8B-B14F-4D97-AF65-F5344CB8AC3E}">
        <p14:creationId xmlns:p14="http://schemas.microsoft.com/office/powerpoint/2010/main" val="2666693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Slide Talking Points</a:t>
            </a:r>
          </a:p>
          <a:p>
            <a:pPr marL="171450" indent="-171450">
              <a:buFont typeface="Arial" panose="020B0604020202020204" pitchFamily="34" charset="0"/>
              <a:buChar char="•"/>
            </a:pPr>
            <a:r>
              <a:rPr lang="en-US" dirty="0">
                <a:effectLst/>
              </a:rPr>
              <a:t>This slide differentiates what the capability taxonomy is and is not for clarity.</a:t>
            </a:r>
          </a:p>
          <a:p>
            <a:pPr marL="171450" indent="-171450">
              <a:buFont typeface="Arial" panose="020B0604020202020204" pitchFamily="34" charset="0"/>
              <a:buChar char="•"/>
            </a:pPr>
            <a:r>
              <a:rPr lang="en-US" dirty="0">
                <a:effectLst/>
              </a:rPr>
              <a:t>The </a:t>
            </a:r>
            <a:r>
              <a:rPr lang="en-US" dirty="0">
                <a:effectLst/>
                <a:latin typeface="+mn-lt"/>
              </a:rPr>
              <a:t>taxonomy is not a strategy, decision-making principle, process, service model, nor a resource.</a:t>
            </a:r>
          </a:p>
          <a:p>
            <a:pPr marL="171450" indent="-171450">
              <a:buFont typeface="Arial" panose="020B0604020202020204" pitchFamily="34" charset="0"/>
              <a:buChar char="•"/>
            </a:pPr>
            <a:r>
              <a:rPr lang="en-US" dirty="0">
                <a:effectLst/>
                <a:latin typeface="+mn-lt"/>
              </a:rPr>
              <a:t>The taxonomy compiled a multitude of capabilities reflecting WaTech’s ability to execute a specified course of action to achieve a desired outcome and a feature or function of enterprise architecture (as defined by NIST).</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a:effectLst/>
                <a:latin typeface="+mn-lt"/>
              </a:rPr>
              <a:t>A capability is a combination of the people potential, processes, and technology that an organization needs to perform a task or function (as defined by NIST</a:t>
            </a:r>
            <a:r>
              <a:rPr lang="en-US" b="0" i="0" dirty="0">
                <a:solidFill>
                  <a:srgbClr val="1B1B1B"/>
                </a:solidFill>
                <a:effectLst/>
                <a:highlight>
                  <a:srgbClr val="FFFFFF"/>
                </a:highlight>
                <a:latin typeface="+mn-lt"/>
              </a:rPr>
              <a:t>).</a:t>
            </a:r>
            <a:endParaRPr lang="en-US" dirty="0">
              <a:effectLst/>
              <a:latin typeface="+mn-lt"/>
            </a:endParaRPr>
          </a:p>
          <a:p>
            <a:pPr marL="628650" lvl="1" indent="-171450">
              <a:buFont typeface="Courier New" panose="02070309020205020404" pitchFamily="49" charset="0"/>
              <a:buChar char="o"/>
            </a:pPr>
            <a:r>
              <a:rPr lang="en-US" dirty="0">
                <a:effectLst/>
                <a:latin typeface="+mn-lt"/>
              </a:rPr>
              <a:t>In short, a capability is something that WaTech can produce or provide.</a:t>
            </a:r>
          </a:p>
          <a:p>
            <a:pPr marL="171450" indent="-171450">
              <a:buFont typeface="Arial" panose="020B0604020202020204" pitchFamily="34" charset="0"/>
              <a:buChar char="•"/>
            </a:pPr>
            <a:r>
              <a:rPr lang="en-US" dirty="0">
                <a:effectLst/>
                <a:latin typeface="+mn-lt"/>
              </a:rPr>
              <a:t>The taxonomy differentiated between technical and business capabilities.</a:t>
            </a:r>
          </a:p>
          <a:p>
            <a:pPr marL="171450" indent="-171450">
              <a:buFont typeface="Arial" panose="020B0604020202020204" pitchFamily="34" charset="0"/>
              <a:buChar char="•"/>
            </a:pPr>
            <a:r>
              <a:rPr lang="en-US" dirty="0">
                <a:effectLst/>
                <a:latin typeface="+mn-lt"/>
              </a:rPr>
              <a:t>The taxonomy categorized each capability by-service and characterized each capability as current </a:t>
            </a:r>
            <a:r>
              <a:rPr lang="en-US" dirty="0">
                <a:effectLst/>
              </a:rPr>
              <a:t>(existing), partial, or future (desired).</a:t>
            </a:r>
          </a:p>
          <a:p>
            <a:pPr marL="0" indent="0">
              <a:buFont typeface="Arial" panose="020B0604020202020204" pitchFamily="34" charset="0"/>
              <a:buNone/>
            </a:pPr>
            <a:endParaRPr lang="en-US" dirty="0">
              <a:effectLst/>
            </a:endParaRPr>
          </a:p>
          <a:p>
            <a:r>
              <a:rPr lang="en-US" dirty="0">
                <a:effectLst/>
              </a:rPr>
              <a:t>Note: A business capability is the ability of an organization to achieve a specific outcome or objective. </a:t>
            </a:r>
          </a:p>
          <a:p>
            <a:pPr marL="171450" indent="-171450">
              <a:buFont typeface="Arial" panose="020B0604020202020204" pitchFamily="34" charset="0"/>
              <a:buChar char="•"/>
            </a:pPr>
            <a:r>
              <a:rPr lang="en-US" dirty="0">
                <a:effectLst/>
              </a:rPr>
              <a:t>Business capabilities are the building blocks of an organization's strategy and are essential for achieving its goals.</a:t>
            </a:r>
            <a:endParaRPr lang="en-US" dirty="0"/>
          </a:p>
        </p:txBody>
      </p:sp>
      <p:sp>
        <p:nvSpPr>
          <p:cNvPr id="4" name="Slide Number Placeholder 3"/>
          <p:cNvSpPr>
            <a:spLocks noGrp="1"/>
          </p:cNvSpPr>
          <p:nvPr>
            <p:ph type="sldNum" sz="quarter" idx="5"/>
          </p:nvPr>
        </p:nvSpPr>
        <p:spPr/>
        <p:txBody>
          <a:bodyPr/>
          <a:lstStyle/>
          <a:p>
            <a:fld id="{D7F19F0B-A8C2-4432-9A86-2D0EC09EA595}" type="slidenum">
              <a:rPr lang="en-US" smtClean="0"/>
              <a:t>11</a:t>
            </a:fld>
            <a:endParaRPr lang="en-US"/>
          </a:p>
        </p:txBody>
      </p:sp>
    </p:spTree>
    <p:extLst>
      <p:ext uri="{BB962C8B-B14F-4D97-AF65-F5344CB8AC3E}">
        <p14:creationId xmlns:p14="http://schemas.microsoft.com/office/powerpoint/2010/main" val="318452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200" b="1" dirty="0">
                <a:effectLst/>
              </a:rPr>
              <a:t>Slide Talking Points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First, WaTech Service Owners derived their existing capabilities from WaTech’s enterprise architecture (</a:t>
            </a:r>
            <a:r>
              <a:rPr lang="en-US" sz="1200" dirty="0">
                <a:solidFill>
                  <a:schemeClr val="accent6">
                    <a:lumMod val="50000"/>
                  </a:schemeClr>
                </a:solidFill>
                <a:latin typeface="Arial" panose="020B0604020202020204" pitchFamily="34" charset="0"/>
                <a:cs typeface="Arial" panose="020B0604020202020204" pitchFamily="34" charset="0"/>
              </a:rPr>
              <a:t>Cisco, Fortinet, Microsoft, F5, </a:t>
            </a:r>
            <a:r>
              <a:rPr lang="en-US" sz="1200" dirty="0" err="1">
                <a:solidFill>
                  <a:schemeClr val="accent6">
                    <a:lumMod val="50000"/>
                  </a:schemeClr>
                </a:solidFill>
                <a:latin typeface="Arial" panose="020B0604020202020204" pitchFamily="34" charset="0"/>
                <a:cs typeface="Arial" panose="020B0604020202020204" pitchFamily="34" charset="0"/>
              </a:rPr>
              <a:t>InfoBlox</a:t>
            </a:r>
            <a:r>
              <a:rPr lang="en-US" sz="1200" dirty="0">
                <a:solidFill>
                  <a:schemeClr val="accent6">
                    <a:lumMod val="50000"/>
                  </a:schemeClr>
                </a:solidFill>
                <a:latin typeface="Arial" panose="020B0604020202020204" pitchFamily="34" charset="0"/>
                <a:cs typeface="Arial" panose="020B0604020202020204" pitchFamily="34" charset="0"/>
              </a:rPr>
              <a:t>, VMware, AWS, Trend Micro, etc.).</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6">
                    <a:lumMod val="50000"/>
                  </a:schemeClr>
                </a:solidFill>
                <a:latin typeface="Arial" panose="020B0604020202020204" pitchFamily="34" charset="0"/>
                <a:cs typeface="Arial" panose="020B0604020202020204" pitchFamily="34" charset="0"/>
              </a:rPr>
              <a:t>Next, WaTech integrated the capabilities and security best practices associated with the following security frameworks.</a:t>
            </a:r>
          </a:p>
          <a:p>
            <a:pPr marL="630936" marR="0" lvl="1" indent="-173736"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dirty="0">
                <a:solidFill>
                  <a:schemeClr val="accent6">
                    <a:lumMod val="50000"/>
                  </a:schemeClr>
                </a:solidFill>
                <a:latin typeface="Arial" panose="020B0604020202020204" pitchFamily="34" charset="0"/>
                <a:cs typeface="Arial" panose="020B0604020202020204" pitchFamily="34" charset="0"/>
              </a:rPr>
              <a:t>NIST Cybersecurity Framework, Gartner’s SASE Framework, the </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Dept. of Defense (DoD) Zero Trust Strategy</a:t>
            </a:r>
            <a:r>
              <a:rPr lang="en-US" sz="1200" dirty="0">
                <a:solidFill>
                  <a:schemeClr val="accent6">
                    <a:lumMod val="50000"/>
                  </a:schemeClr>
                </a:solidFill>
                <a:latin typeface="Arial" panose="020B0604020202020204" pitchFamily="34" charset="0"/>
                <a:cs typeface="Arial" panose="020B0604020202020204" pitchFamily="34" charset="0"/>
              </a:rPr>
              <a:t>, the Center of Internet Security (CIS) Critical Security Controls, and CISA’s Zero Trust Maturity Model (ZTMM).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6">
                    <a:lumMod val="50000"/>
                  </a:schemeClr>
                </a:solidFill>
                <a:latin typeface="Arial" panose="020B0604020202020204" pitchFamily="34" charset="0"/>
                <a:cs typeface="Arial" panose="020B0604020202020204" pitchFamily="34" charset="0"/>
              </a:rPr>
              <a:t>WaTech then consulted with Planet Technologies, </a:t>
            </a:r>
            <a:r>
              <a:rPr lang="en-US" sz="1200" dirty="0" err="1">
                <a:solidFill>
                  <a:schemeClr val="accent6">
                    <a:lumMod val="50000"/>
                  </a:schemeClr>
                </a:solidFill>
                <a:latin typeface="Arial" panose="020B0604020202020204" pitchFamily="34" charset="0"/>
                <a:cs typeface="Arial" panose="020B0604020202020204" pitchFamily="34" charset="0"/>
              </a:rPr>
              <a:t>BlueVoyant</a:t>
            </a:r>
            <a:r>
              <a:rPr lang="en-US" sz="1200" dirty="0">
                <a:solidFill>
                  <a:schemeClr val="accent6">
                    <a:lumMod val="50000"/>
                  </a:schemeClr>
                </a:solidFill>
                <a:latin typeface="Arial" panose="020B0604020202020204" pitchFamily="34" charset="0"/>
                <a:cs typeface="Arial" panose="020B0604020202020204" pitchFamily="34" charset="0"/>
              </a:rPr>
              <a:t>, Gartner, and </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the Cloud Security Alliance </a:t>
            </a:r>
            <a:r>
              <a:rPr lang="en-US" sz="1200" dirty="0">
                <a:solidFill>
                  <a:schemeClr val="accent6">
                    <a:lumMod val="50000"/>
                  </a:schemeClr>
                </a:solidFill>
                <a:latin typeface="Arial" panose="020B0604020202020204" pitchFamily="34" charset="0"/>
                <a:cs typeface="Arial" panose="020B0604020202020204" pitchFamily="34" charset="0"/>
              </a:rPr>
              <a:t>to flush-out cloud capabilities </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inherent to Azure and AWS.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6">
                    <a:lumMod val="50000"/>
                  </a:schemeClr>
                </a:solidFill>
                <a:latin typeface="Arial" panose="020B0604020202020204" pitchFamily="34" charset="0"/>
                <a:cs typeface="Arial" panose="020B0604020202020204" pitchFamily="34" charset="0"/>
              </a:rPr>
              <a:t>Finally, WaTech reconciled all the </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existing (current) and desired (future) capabilities </a:t>
            </a:r>
            <a:r>
              <a:rPr lang="en-US" sz="1200" dirty="0">
                <a:solidFill>
                  <a:schemeClr val="accent6">
                    <a:lumMod val="50000"/>
                  </a:schemeClr>
                </a:solidFill>
                <a:latin typeface="Arial" panose="020B0604020202020204" pitchFamily="34" charset="0"/>
                <a:cs typeface="Arial" panose="020B0604020202020204" pitchFamily="34" charset="0"/>
              </a:rPr>
              <a:t>into a </a:t>
            </a:r>
            <a:r>
              <a:rPr kumimoji="0" lang="en-US" sz="12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taxonomy spreadsheet which allowed WaTech to discover its business opportunities to remediate capability shortfalls.</a:t>
            </a:r>
            <a:endParaRPr lang="en-US" sz="1200" dirty="0">
              <a:solidFill>
                <a:schemeClr val="accent6">
                  <a:lumMod val="50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F19F0B-A8C2-4432-9A86-2D0EC09EA595}" type="slidenum">
              <a:rPr lang="en-US" smtClean="0"/>
              <a:t>12</a:t>
            </a:fld>
            <a:endParaRPr lang="en-US"/>
          </a:p>
        </p:txBody>
      </p:sp>
    </p:spTree>
    <p:extLst>
      <p:ext uri="{BB962C8B-B14F-4D97-AF65-F5344CB8AC3E}">
        <p14:creationId xmlns:p14="http://schemas.microsoft.com/office/powerpoint/2010/main" val="204772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Slide Talking Points</a:t>
            </a:r>
          </a:p>
          <a:p>
            <a:pPr marL="171450" indent="-171450">
              <a:buFont typeface="Arial" panose="020B0604020202020204" pitchFamily="34" charset="0"/>
              <a:buChar char="•"/>
            </a:pPr>
            <a:r>
              <a:rPr lang="en-US" dirty="0"/>
              <a:t>This slide summarizes the total capabilities that were compiled along, and the commonalities associated with the partial and future capabilities within.</a:t>
            </a:r>
          </a:p>
          <a:p>
            <a:endParaRPr lang="en-US" dirty="0"/>
          </a:p>
        </p:txBody>
      </p:sp>
      <p:sp>
        <p:nvSpPr>
          <p:cNvPr id="4" name="Slide Number Placeholder 3"/>
          <p:cNvSpPr>
            <a:spLocks noGrp="1"/>
          </p:cNvSpPr>
          <p:nvPr>
            <p:ph type="sldNum" sz="quarter" idx="5"/>
          </p:nvPr>
        </p:nvSpPr>
        <p:spPr/>
        <p:txBody>
          <a:bodyPr/>
          <a:lstStyle/>
          <a:p>
            <a:fld id="{D7F19F0B-A8C2-4432-9A86-2D0EC09EA595}" type="slidenum">
              <a:rPr lang="en-US" smtClean="0"/>
              <a:t>13</a:t>
            </a:fld>
            <a:endParaRPr lang="en-US"/>
          </a:p>
        </p:txBody>
      </p:sp>
    </p:spTree>
    <p:extLst>
      <p:ext uri="{BB962C8B-B14F-4D97-AF65-F5344CB8AC3E}">
        <p14:creationId xmlns:p14="http://schemas.microsoft.com/office/powerpoint/2010/main" val="1749599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Mikel to brief the following slides.</a:t>
            </a:r>
          </a:p>
        </p:txBody>
      </p:sp>
      <p:sp>
        <p:nvSpPr>
          <p:cNvPr id="4" name="Slide Number Placeholder 3"/>
          <p:cNvSpPr>
            <a:spLocks noGrp="1"/>
          </p:cNvSpPr>
          <p:nvPr>
            <p:ph type="sldNum" sz="quarter" idx="5"/>
          </p:nvPr>
        </p:nvSpPr>
        <p:spPr/>
        <p:txBody>
          <a:bodyPr/>
          <a:lstStyle/>
          <a:p>
            <a:fld id="{D7F19F0B-A8C2-4432-9A86-2D0EC09EA595}" type="slidenum">
              <a:rPr lang="en-US" smtClean="0"/>
              <a:t>14</a:t>
            </a:fld>
            <a:endParaRPr lang="en-US"/>
          </a:p>
        </p:txBody>
      </p:sp>
    </p:spTree>
    <p:extLst>
      <p:ext uri="{BB962C8B-B14F-4D97-AF65-F5344CB8AC3E}">
        <p14:creationId xmlns:p14="http://schemas.microsoft.com/office/powerpoint/2010/main" val="1168357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1" dirty="0">
                <a:effectLst/>
              </a:rPr>
              <a:t>Slide Talking Points</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6">
                    <a:lumMod val="50000"/>
                  </a:schemeClr>
                </a:solidFill>
              </a:rPr>
              <a:t>Next steps to adopt and align with zero trust consists of implementing Secure Service Edge (SSE) as an enterprise service, migrating resident identity from </a:t>
            </a:r>
            <a:r>
              <a:rPr lang="en-US" sz="1200" b="0" dirty="0" err="1">
                <a:solidFill>
                  <a:schemeClr val="accent6">
                    <a:lumMod val="50000"/>
                  </a:schemeClr>
                </a:solidFill>
              </a:rPr>
              <a:t>SecureAcecss</a:t>
            </a:r>
            <a:r>
              <a:rPr lang="en-US" sz="1200" b="0" dirty="0">
                <a:solidFill>
                  <a:schemeClr val="accent6">
                    <a:lumMod val="50000"/>
                  </a:schemeClr>
                </a:solidFill>
              </a:rPr>
              <a:t> Washington (SAW) to Okta, and migrating workforce identity from ADFS to Entra ID.</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6">
                    <a:lumMod val="50000"/>
                  </a:schemeClr>
                </a:solidFill>
              </a:rPr>
              <a:t>WaTech continues to develop an actionable zero trust blueprint which includes constructing a zero-trust framework with aligns with CISA’s zero trust pillars to determine how to remediate the remaining capability shortfalls.</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6">
                    <a:lumMod val="50000"/>
                  </a:schemeClr>
                </a:solidFill>
              </a:rPr>
              <a:t>WaTech is currently creating a zero-trust white paper which should be available to the enterprise this fall that will layout a logical timeline of how will continue to integrate zero trust into its digital ecosystem.</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chemeClr val="accent6">
                    <a:lumMod val="50000"/>
                  </a:schemeClr>
                </a:solidFill>
              </a:rPr>
              <a:t>Lastly, and the most important is properly training change agents who understand why zero trust is so important, what zero trust is, and how to implement zero trust over time.</a:t>
            </a:r>
          </a:p>
        </p:txBody>
      </p:sp>
      <p:sp>
        <p:nvSpPr>
          <p:cNvPr id="4" name="Slide Number Placeholder 3"/>
          <p:cNvSpPr>
            <a:spLocks noGrp="1"/>
          </p:cNvSpPr>
          <p:nvPr>
            <p:ph type="sldNum" sz="quarter" idx="5"/>
          </p:nvPr>
        </p:nvSpPr>
        <p:spPr/>
        <p:txBody>
          <a:bodyPr/>
          <a:lstStyle/>
          <a:p>
            <a:fld id="{D7F19F0B-A8C2-4432-9A86-2D0EC09EA595}" type="slidenum">
              <a:rPr lang="en-US" smtClean="0"/>
              <a:t>15</a:t>
            </a:fld>
            <a:endParaRPr lang="en-US"/>
          </a:p>
        </p:txBody>
      </p:sp>
    </p:spTree>
    <p:extLst>
      <p:ext uri="{BB962C8B-B14F-4D97-AF65-F5344CB8AC3E}">
        <p14:creationId xmlns:p14="http://schemas.microsoft.com/office/powerpoint/2010/main" val="3099037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1" dirty="0">
                <a:effectLst/>
              </a:rPr>
              <a:t>Slide Talking Points</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WaTech is currently implementing a secured digital ecosystem which will span across Azure, AWS, and eventually GCP to deliver shared enterprise services (SIEM, </a:t>
            </a:r>
            <a:r>
              <a:rPr lang="en-US" sz="1200" dirty="0" err="1"/>
              <a:t>DCaaS</a:t>
            </a:r>
            <a:r>
              <a:rPr lang="en-US" sz="1200" dirty="0"/>
              <a:t>, Community Cloud, etc.) from the clouds which we refer to as the Cloud Government Network (CGN).  The initial shared services available within the CGN will consist of: </a:t>
            </a:r>
          </a:p>
          <a:p>
            <a:pPr marL="628650" lvl="1" indent="-171450">
              <a:buFont typeface="Courier New" panose="02070309020205020404" pitchFamily="49" charset="0"/>
              <a:buChar char="o"/>
            </a:pPr>
            <a:r>
              <a:rPr lang="en-US" b="0" i="0" dirty="0">
                <a:solidFill>
                  <a:srgbClr val="040C28"/>
                </a:solidFill>
                <a:effectLst/>
                <a:latin typeface="Google Sans"/>
              </a:rPr>
              <a:t>WaTech’s Security Information and Event Management (</a:t>
            </a:r>
            <a:r>
              <a:rPr lang="en-US" sz="1200" dirty="0"/>
              <a:t>SIEM) leveraging Azure Sentinel for consolidated security log analysis and threat intelligence.</a:t>
            </a:r>
          </a:p>
          <a:p>
            <a:pPr marL="628650" lvl="1" indent="-171450">
              <a:buFont typeface="Courier New" panose="02070309020205020404" pitchFamily="49" charset="0"/>
              <a:buChar char="o"/>
            </a:pPr>
            <a:r>
              <a:rPr lang="en-US" b="0" i="0" dirty="0">
                <a:solidFill>
                  <a:srgbClr val="040C28"/>
                </a:solidFill>
                <a:effectLst/>
                <a:latin typeface="Google Sans"/>
              </a:rPr>
              <a:t>WaTech’s </a:t>
            </a:r>
            <a:r>
              <a:rPr lang="en-US" sz="1200" dirty="0"/>
              <a:t>Domain Controller as a Service (</a:t>
            </a:r>
            <a:r>
              <a:rPr lang="en-US" sz="1200" dirty="0" err="1"/>
              <a:t>DCaaS</a:t>
            </a:r>
            <a:r>
              <a:rPr lang="en-US" sz="1200" dirty="0"/>
              <a:t>).</a:t>
            </a:r>
          </a:p>
          <a:p>
            <a:pPr marL="628650" lvl="1" indent="-171450">
              <a:buFont typeface="Courier New" panose="02070309020205020404" pitchFamily="49" charset="0"/>
              <a:buChar char="o"/>
            </a:pPr>
            <a:r>
              <a:rPr lang="en-US" b="0" i="0" dirty="0">
                <a:solidFill>
                  <a:srgbClr val="040C28"/>
                </a:solidFill>
                <a:effectLst/>
                <a:latin typeface="Google Sans"/>
              </a:rPr>
              <a:t>WaTech’s</a:t>
            </a:r>
            <a:r>
              <a:rPr lang="en-US" sz="1200" dirty="0"/>
              <a:t> Community Cloud (IaaS).</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CGN is essentially a ‘hub of [cloud] hubs’ which leverages SD-WAN to interconnect WaTech’s shared service clouds while employing Security as a Service (SECaaS) protections to safeguard state agency clouds.</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t>
            </a:r>
            <a:r>
              <a:rPr lang="en-US" sz="2400" dirty="0">
                <a:solidFill>
                  <a:srgbClr val="003B5C"/>
                </a:solidFill>
                <a:latin typeface="Arial" panose="020B0604020202020204" pitchFamily="34" charset="0"/>
                <a:cs typeface="Arial" panose="020B0604020202020204" pitchFamily="34" charset="0"/>
              </a:rPr>
              <a:t>CGN centralizes visibility and isolates state agency clouds from the threats inherent to the Internet and each other.</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The </a:t>
            </a:r>
            <a:r>
              <a:rPr lang="en-US" sz="4400" dirty="0">
                <a:solidFill>
                  <a:srgbClr val="003B5C"/>
                </a:solidFill>
                <a:latin typeface="Arial" panose="020B0604020202020204" pitchFamily="34" charset="0"/>
                <a:cs typeface="Arial" panose="020B0604020202020204" pitchFamily="34" charset="0"/>
              </a:rPr>
              <a:t>CGN’s</a:t>
            </a:r>
            <a:r>
              <a:rPr lang="en-US" sz="2400" dirty="0">
                <a:solidFill>
                  <a:srgbClr val="003B5C"/>
                </a:solidFill>
                <a:latin typeface="Arial" panose="020B0604020202020204" pitchFamily="34" charset="0"/>
                <a:cs typeface="Arial" panose="020B0604020202020204" pitchFamily="34" charset="0"/>
              </a:rPr>
              <a:t> security segmentation will enable cloud-based traffic to traverse between public clouds without having to pass through an on-premises data center which will improve performance and a user’s experience.</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3B5C"/>
                </a:solidFill>
                <a:latin typeface="Arial" panose="020B0604020202020204" pitchFamily="34" charset="0"/>
                <a:cs typeface="Arial" panose="020B0604020202020204" pitchFamily="34" charset="0"/>
              </a:rPr>
              <a:t>The CGN will also enable </a:t>
            </a:r>
            <a:r>
              <a:rPr lang="en-US" sz="1200" dirty="0"/>
              <a:t>WaTech to effectively constrain lateral movement of security incidents from one cloud environment (agency) to another while allowing WaTech to orchestrate threat remediation activities more efficiently (reducing the blast radius of a cybersecurity attack).</a:t>
            </a:r>
          </a:p>
        </p:txBody>
      </p:sp>
      <p:sp>
        <p:nvSpPr>
          <p:cNvPr id="4" name="Slide Number Placeholder 3"/>
          <p:cNvSpPr>
            <a:spLocks noGrp="1"/>
          </p:cNvSpPr>
          <p:nvPr>
            <p:ph type="sldNum" sz="quarter" idx="5"/>
          </p:nvPr>
        </p:nvSpPr>
        <p:spPr/>
        <p:txBody>
          <a:bodyPr/>
          <a:lstStyle/>
          <a:p>
            <a:fld id="{D7F19F0B-A8C2-4432-9A86-2D0EC09EA595}" type="slidenum">
              <a:rPr lang="en-US" smtClean="0"/>
              <a:t>16</a:t>
            </a:fld>
            <a:endParaRPr lang="en-US"/>
          </a:p>
        </p:txBody>
      </p:sp>
    </p:spTree>
    <p:extLst>
      <p:ext uri="{BB962C8B-B14F-4D97-AF65-F5344CB8AC3E}">
        <p14:creationId xmlns:p14="http://schemas.microsoft.com/office/powerpoint/2010/main" val="3639290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Thank you for your time and attention concerning this matter.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Please let us know if we can address any clarifying questions that you may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latin typeface="Arial" panose="020B0604020202020204" pitchFamily="34" charset="0"/>
                <a:cs typeface="Arial" panose="020B0604020202020204" pitchFamily="34" charset="0"/>
              </a:rPr>
              <a:t>Questions may be sent to: </a:t>
            </a:r>
            <a:r>
              <a:rPr lang="en-US" sz="1200" dirty="0">
                <a:latin typeface="Arial" panose="020B0604020202020204" pitchFamily="34" charset="0"/>
                <a:cs typeface="Arial" panose="020B0604020202020204" pitchFamily="34" charset="0"/>
                <a:hlinkClick r:id="rId3"/>
              </a:rPr>
              <a:t>Mike.costello@watech.wa.gov</a:t>
            </a:r>
            <a:r>
              <a:rPr lang="en-US" sz="1200"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D7F19F0B-A8C2-4432-9A86-2D0EC09EA595}" type="slidenum">
              <a:rPr lang="en-US" smtClean="0"/>
              <a:t>17</a:t>
            </a:fld>
            <a:endParaRPr lang="en-US"/>
          </a:p>
        </p:txBody>
      </p:sp>
    </p:spTree>
    <p:extLst>
      <p:ext uri="{BB962C8B-B14F-4D97-AF65-F5344CB8AC3E}">
        <p14:creationId xmlns:p14="http://schemas.microsoft.com/office/powerpoint/2010/main" val="244458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MQ introducing presenters.</a:t>
            </a:r>
          </a:p>
        </p:txBody>
      </p:sp>
      <p:sp>
        <p:nvSpPr>
          <p:cNvPr id="4" name="Slide Number Placeholder 3"/>
          <p:cNvSpPr>
            <a:spLocks noGrp="1"/>
          </p:cNvSpPr>
          <p:nvPr>
            <p:ph type="sldNum" sz="quarter" idx="5"/>
          </p:nvPr>
        </p:nvSpPr>
        <p:spPr/>
        <p:txBody>
          <a:bodyPr/>
          <a:lstStyle/>
          <a:p>
            <a:fld id="{D7F19F0B-A8C2-4432-9A86-2D0EC09EA595}" type="slidenum">
              <a:rPr lang="en-US" smtClean="0"/>
              <a:t>2</a:t>
            </a:fld>
            <a:endParaRPr lang="en-US"/>
          </a:p>
        </p:txBody>
      </p:sp>
    </p:spTree>
    <p:extLst>
      <p:ext uri="{BB962C8B-B14F-4D97-AF65-F5344CB8AC3E}">
        <p14:creationId xmlns:p14="http://schemas.microsoft.com/office/powerpoint/2010/main" val="246035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Mikel to summarize the agenda and expectations to be shared about the following content.</a:t>
            </a:r>
          </a:p>
        </p:txBody>
      </p:sp>
      <p:sp>
        <p:nvSpPr>
          <p:cNvPr id="4" name="Slide Number Placeholder 3"/>
          <p:cNvSpPr>
            <a:spLocks noGrp="1"/>
          </p:cNvSpPr>
          <p:nvPr>
            <p:ph type="sldNum" sz="quarter" idx="5"/>
          </p:nvPr>
        </p:nvSpPr>
        <p:spPr/>
        <p:txBody>
          <a:bodyPr/>
          <a:lstStyle/>
          <a:p>
            <a:fld id="{D7F19F0B-A8C2-4432-9A86-2D0EC09EA595}" type="slidenum">
              <a:rPr lang="en-US" smtClean="0"/>
              <a:t>3</a:t>
            </a:fld>
            <a:endParaRPr lang="en-US"/>
          </a:p>
        </p:txBody>
      </p:sp>
    </p:spTree>
    <p:extLst>
      <p:ext uri="{BB962C8B-B14F-4D97-AF65-F5344CB8AC3E}">
        <p14:creationId xmlns:p14="http://schemas.microsoft.com/office/powerpoint/2010/main" val="3500202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Andrew to brief the next four slides about how WaTech is alignment with Secure Access Service Edge (SASE); not about what SASE is.</a:t>
            </a:r>
          </a:p>
        </p:txBody>
      </p:sp>
      <p:sp>
        <p:nvSpPr>
          <p:cNvPr id="4" name="Slide Number Placeholder 3"/>
          <p:cNvSpPr>
            <a:spLocks noGrp="1"/>
          </p:cNvSpPr>
          <p:nvPr>
            <p:ph type="sldNum" sz="quarter" idx="5"/>
          </p:nvPr>
        </p:nvSpPr>
        <p:spPr/>
        <p:txBody>
          <a:bodyPr/>
          <a:lstStyle/>
          <a:p>
            <a:fld id="{D7F19F0B-A8C2-4432-9A86-2D0EC09EA595}" type="slidenum">
              <a:rPr lang="en-US" smtClean="0"/>
              <a:t>4</a:t>
            </a:fld>
            <a:endParaRPr lang="en-US"/>
          </a:p>
        </p:txBody>
      </p:sp>
    </p:spTree>
    <p:extLst>
      <p:ext uri="{BB962C8B-B14F-4D97-AF65-F5344CB8AC3E}">
        <p14:creationId xmlns:p14="http://schemas.microsoft.com/office/powerpoint/2010/main" val="336027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Tx/>
              <a:buNone/>
              <a:tabLst/>
              <a:defRPr/>
            </a:pPr>
            <a:r>
              <a:rPr lang="en-US" sz="1200" b="1" dirty="0">
                <a:effectLst/>
              </a:rPr>
              <a:t>Slide Talking Points</a:t>
            </a:r>
          </a:p>
          <a:p>
            <a:pPr marL="0" indent="0" defTabSz="996094">
              <a:buFont typeface="Arial" panose="020B0604020202020204" pitchFamily="34" charset="0"/>
              <a:buNone/>
              <a:defRPr/>
            </a:pPr>
            <a:r>
              <a:rPr lang="en-US" sz="1200" dirty="0"/>
              <a:t>This slide illustrates how WaTech is aligning with a Secure Access Service Edge (SASE) Framework.</a:t>
            </a:r>
          </a:p>
          <a:p>
            <a:pPr marL="171450" indent="-171450" defTabSz="996094">
              <a:buFont typeface="Arial" panose="020B0604020202020204" pitchFamily="34" charset="0"/>
              <a:buChar char="•"/>
              <a:defRPr/>
            </a:pPr>
            <a:r>
              <a:rPr lang="en-US" sz="1200" dirty="0"/>
              <a:t>WaTech has integrated Cisco Viptela as an inherent feature of WaTech’s Wide Area Network (WAN) Transport and Connectivity service.</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WaTech is in the process of expanding its cloud security capabilities by deploying a Distributed Cloud Web Application Firewall (WAF).</a:t>
            </a:r>
          </a:p>
          <a:p>
            <a:pPr marL="171450" indent="-171450" defTabSz="996094">
              <a:buFont typeface="Arial" panose="020B0604020202020204" pitchFamily="34" charset="0"/>
              <a:buChar char="•"/>
              <a:defRPr/>
            </a:pPr>
            <a:r>
              <a:rPr lang="en-US" sz="1200" dirty="0"/>
              <a:t>WaTech is diligently working to deploy Netskope’s Secure Service Edge (SSE) as an enterprise service to state-owned laptops, desktops, and mobile devices.</a:t>
            </a:r>
          </a:p>
          <a:p>
            <a:pPr marL="171450" indent="-171450" defTabSz="996094">
              <a:buFont typeface="Arial" panose="020B0604020202020204" pitchFamily="34" charset="0"/>
              <a:buChar char="•"/>
              <a:defRPr/>
            </a:pPr>
            <a:r>
              <a:rPr lang="en-US" sz="1200" dirty="0"/>
              <a:t>WaTech is upgrading the state’s Cloud Highway to 30Gb of capacity to expand this Cloud Access Security Broker (CASB) service.</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WaTech has implemented Next Generation Firewalls (NGFWs) with a Unified Threat Management (UTM) feature set that is available to state agencies to leverage while continuing to expand security capabilities on-premises.</a:t>
            </a:r>
          </a:p>
        </p:txBody>
      </p:sp>
      <p:sp>
        <p:nvSpPr>
          <p:cNvPr id="4" name="Slide Number Placeholder 3"/>
          <p:cNvSpPr>
            <a:spLocks noGrp="1"/>
          </p:cNvSpPr>
          <p:nvPr>
            <p:ph type="sldNum" sz="quarter" idx="5"/>
          </p:nvPr>
        </p:nvSpPr>
        <p:spPr/>
        <p:txBody>
          <a:bodyPr/>
          <a:lstStyle/>
          <a:p>
            <a:fld id="{D7F19F0B-A8C2-4432-9A86-2D0EC09EA595}" type="slidenum">
              <a:rPr lang="en-US" smtClean="0"/>
              <a:t>5</a:t>
            </a:fld>
            <a:endParaRPr lang="en-US"/>
          </a:p>
        </p:txBody>
      </p:sp>
    </p:spTree>
    <p:extLst>
      <p:ext uri="{BB962C8B-B14F-4D97-AF65-F5344CB8AC3E}">
        <p14:creationId xmlns:p14="http://schemas.microsoft.com/office/powerpoint/2010/main" val="40280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1" dirty="0">
                <a:effectLst/>
              </a:rPr>
              <a:t>Slide Talking Points</a:t>
            </a:r>
          </a:p>
          <a:p>
            <a:pPr marL="171450" indent="-171450" defTabSz="996094">
              <a:buFont typeface="Arial" panose="020B0604020202020204" pitchFamily="34" charset="0"/>
              <a:buChar char="•"/>
              <a:defRPr/>
            </a:pPr>
            <a:r>
              <a:rPr lang="en-US" sz="1200" dirty="0">
                <a:solidFill>
                  <a:schemeClr val="accent6">
                    <a:lumMod val="50000"/>
                  </a:schemeClr>
                </a:solidFill>
              </a:rPr>
              <a:t>SD-WAN is bolstering the resiliency of the state’s Wide Area Network (WAN) by coupling dynamic fault tolerance (self-healing networking) with the resiliency of broadband Internet.</a:t>
            </a:r>
          </a:p>
          <a:p>
            <a:pPr marL="171450" indent="-171450" defTabSz="996094">
              <a:buFont typeface="Arial" panose="020B0604020202020204" pitchFamily="34" charset="0"/>
              <a:buChar char="•"/>
              <a:defRPr/>
            </a:pPr>
            <a:r>
              <a:rPr lang="en-US" sz="1200" dirty="0">
                <a:solidFill>
                  <a:schemeClr val="accent6">
                    <a:lumMod val="50000"/>
                  </a:schemeClr>
                </a:solidFill>
              </a:rPr>
              <a:t>SD-WAN will be providing direct-to-cloud (cloud-direct) connectivity to shared services in the clouds while enabling cloud-to-cloud interconnectivity without having to traverse on-premises for cloud-based resources.</a:t>
            </a:r>
          </a:p>
        </p:txBody>
      </p:sp>
      <p:sp>
        <p:nvSpPr>
          <p:cNvPr id="4" name="Slide Number Placeholder 3"/>
          <p:cNvSpPr>
            <a:spLocks noGrp="1"/>
          </p:cNvSpPr>
          <p:nvPr>
            <p:ph type="sldNum" sz="quarter" idx="5"/>
          </p:nvPr>
        </p:nvSpPr>
        <p:spPr/>
        <p:txBody>
          <a:bodyPr/>
          <a:lstStyle/>
          <a:p>
            <a:fld id="{D7F19F0B-A8C2-4432-9A86-2D0EC09EA595}" type="slidenum">
              <a:rPr lang="en-US" smtClean="0"/>
              <a:t>6</a:t>
            </a:fld>
            <a:endParaRPr lang="en-US"/>
          </a:p>
        </p:txBody>
      </p:sp>
    </p:spTree>
    <p:extLst>
      <p:ext uri="{BB962C8B-B14F-4D97-AF65-F5344CB8AC3E}">
        <p14:creationId xmlns:p14="http://schemas.microsoft.com/office/powerpoint/2010/main" val="403070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6094" rtl="0" eaLnBrk="1" fontAlgn="auto" latinLnBrk="0" hangingPunct="1">
              <a:lnSpc>
                <a:spcPct val="100000"/>
              </a:lnSpc>
              <a:spcBef>
                <a:spcPts val="0"/>
              </a:spcBef>
              <a:spcAft>
                <a:spcPts val="0"/>
              </a:spcAft>
              <a:buClrTx/>
              <a:buSzTx/>
              <a:buFont typeface="+mj-lt"/>
              <a:buNone/>
              <a:tabLst/>
              <a:defRPr/>
            </a:pPr>
            <a:r>
              <a:rPr lang="en-US" sz="1200" b="1" dirty="0">
                <a:effectLst/>
              </a:rPr>
              <a:t>Slide Talking Points</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WaTech’s Next Generation Firewalls (NGFWs) are implemented within a Firewall as a Service (FWaaS) model that is interoperable with WaTech’s SIEM service using Azure Sentinel.</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WaTech’s NGFWs constrains lateral movements between agencies by ensuring north-south and east-west network security inspection capabilities. </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capabilities that are available for agencies to use include advanced firewall inspection, Intrusion Prevention Systems (IPS) functionality, network isolation, and eventually Deep Packet Inspection (DPI) using identity-based policy enforcement.</a:t>
            </a:r>
          </a:p>
          <a:p>
            <a:pPr marL="171450" marR="0" lvl="0" indent="-171450" algn="l" defTabSz="99609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Using WaTech’s NGFWs increases the state’s cybersecurity intelligence to improve the state’s threat remediation tactics if/when a breach occurs.</a:t>
            </a:r>
            <a:endParaRPr lang="en-US" sz="1200" dirty="0">
              <a:solidFill>
                <a:schemeClr val="accent6">
                  <a:lumMod val="50000"/>
                </a:schemeClr>
              </a:solidFill>
            </a:endParaRPr>
          </a:p>
        </p:txBody>
      </p:sp>
      <p:sp>
        <p:nvSpPr>
          <p:cNvPr id="4" name="Slide Number Placeholder 3"/>
          <p:cNvSpPr>
            <a:spLocks noGrp="1"/>
          </p:cNvSpPr>
          <p:nvPr>
            <p:ph type="sldNum" sz="quarter" idx="5"/>
          </p:nvPr>
        </p:nvSpPr>
        <p:spPr/>
        <p:txBody>
          <a:bodyPr/>
          <a:lstStyle/>
          <a:p>
            <a:fld id="{D7F19F0B-A8C2-4432-9A86-2D0EC09EA595}" type="slidenum">
              <a:rPr lang="en-US" smtClean="0"/>
              <a:t>7</a:t>
            </a:fld>
            <a:endParaRPr lang="en-US"/>
          </a:p>
        </p:txBody>
      </p:sp>
    </p:spTree>
    <p:extLst>
      <p:ext uri="{BB962C8B-B14F-4D97-AF65-F5344CB8AC3E}">
        <p14:creationId xmlns:p14="http://schemas.microsoft.com/office/powerpoint/2010/main" val="307451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Slide Talking Points</a:t>
            </a:r>
          </a:p>
          <a:p>
            <a:pPr marL="171450" indent="-171450">
              <a:buFont typeface="Arial" panose="020B0604020202020204" pitchFamily="34" charset="0"/>
              <a:buChar char="•"/>
            </a:pPr>
            <a:r>
              <a:rPr lang="en-US" dirty="0"/>
              <a:t>Secure Service Edge (SSE) is essential for modernizing our security strategy in an era where remote work and cloud applications are the norm. SSE integrates crucial security functions like secure web gateways, cloud access security brokers, and zero trust network access into a unified cloud-native platform. By implementing SSE, WaTech can ensure consistent, scalable protection across all user connections, regardless of their location or device. This approach not only simplifies our security infrastructure but also enhances our ability to quickly adapt to emerging threats and shifting business needs. Adopting SSE means gaining robust, streamlined security that effectively safeguards our digital environment while supporting the state’s growth and agility.</a:t>
            </a:r>
            <a:endParaRPr lang="en-US" sz="1200" dirty="0">
              <a:solidFill>
                <a:schemeClr val="accent6">
                  <a:lumMod val="50000"/>
                </a:schemeClr>
              </a:solidFill>
            </a:endParaRPr>
          </a:p>
          <a:p>
            <a:pPr marL="171450" indent="-171450">
              <a:buFont typeface="Arial" panose="020B0604020202020204" pitchFamily="34" charset="0"/>
              <a:buChar char="•"/>
            </a:pPr>
            <a:r>
              <a:rPr lang="en-US" sz="1200" dirty="0">
                <a:solidFill>
                  <a:schemeClr val="accent6">
                    <a:lumMod val="50000"/>
                  </a:schemeClr>
                </a:solidFill>
              </a:rPr>
              <a:t>SSE Use Cases (per Gartner) consist of:</a:t>
            </a:r>
          </a:p>
          <a:p>
            <a:pPr marL="643967" lvl="1" indent="-186767">
              <a:buFont typeface="Courier New" panose="02070309020205020404" pitchFamily="49" charset="0"/>
              <a:buChar char="o"/>
            </a:pPr>
            <a:r>
              <a:rPr lang="en-US" sz="1200" dirty="0">
                <a:solidFill>
                  <a:schemeClr val="accent6">
                    <a:lumMod val="50000"/>
                  </a:schemeClr>
                </a:solidFill>
              </a:rPr>
              <a:t>SaaS applications (accessed using the Internet).</a:t>
            </a:r>
          </a:p>
          <a:p>
            <a:pPr marL="643967" lvl="1" indent="-186767">
              <a:buFont typeface="Courier New" panose="02070309020205020404" pitchFamily="49" charset="0"/>
              <a:buChar char="o"/>
            </a:pPr>
            <a:r>
              <a:rPr lang="en-US" sz="1200" dirty="0">
                <a:solidFill>
                  <a:schemeClr val="accent6">
                    <a:lumMod val="50000"/>
                  </a:schemeClr>
                </a:solidFill>
              </a:rPr>
              <a:t>Internet-accessible websites.</a:t>
            </a:r>
          </a:p>
          <a:p>
            <a:pPr marL="643967" lvl="1" indent="-186767">
              <a:buFont typeface="Courier New" panose="02070309020205020404" pitchFamily="49" charset="0"/>
              <a:buChar char="o"/>
            </a:pPr>
            <a:r>
              <a:rPr lang="en-US" sz="1200" dirty="0">
                <a:solidFill>
                  <a:schemeClr val="accent6">
                    <a:lumMod val="50000"/>
                  </a:schemeClr>
                </a:solidFill>
              </a:rPr>
              <a:t>Private applications accessed via the Internet or via a proxy (which WaTech proxies for state government).</a:t>
            </a:r>
            <a:endParaRPr lang="en-US" dirty="0"/>
          </a:p>
        </p:txBody>
      </p:sp>
      <p:sp>
        <p:nvSpPr>
          <p:cNvPr id="4" name="Slide Number Placeholder 3"/>
          <p:cNvSpPr>
            <a:spLocks noGrp="1"/>
          </p:cNvSpPr>
          <p:nvPr>
            <p:ph type="sldNum" sz="quarter" idx="5"/>
          </p:nvPr>
        </p:nvSpPr>
        <p:spPr/>
        <p:txBody>
          <a:bodyPr/>
          <a:lstStyle/>
          <a:p>
            <a:fld id="{D7F19F0B-A8C2-4432-9A86-2D0EC09EA595}" type="slidenum">
              <a:rPr lang="en-US" smtClean="0"/>
              <a:t>8</a:t>
            </a:fld>
            <a:endParaRPr lang="en-US"/>
          </a:p>
        </p:txBody>
      </p:sp>
    </p:spTree>
    <p:extLst>
      <p:ext uri="{BB962C8B-B14F-4D97-AF65-F5344CB8AC3E}">
        <p14:creationId xmlns:p14="http://schemas.microsoft.com/office/powerpoint/2010/main" val="125609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to brief the next three slides about WaTech’s Capability Taxonomy.</a:t>
            </a:r>
          </a:p>
        </p:txBody>
      </p:sp>
      <p:sp>
        <p:nvSpPr>
          <p:cNvPr id="4" name="Slide Number Placeholder 3"/>
          <p:cNvSpPr>
            <a:spLocks noGrp="1"/>
          </p:cNvSpPr>
          <p:nvPr>
            <p:ph type="sldNum" sz="quarter" idx="5"/>
          </p:nvPr>
        </p:nvSpPr>
        <p:spPr/>
        <p:txBody>
          <a:bodyPr/>
          <a:lstStyle/>
          <a:p>
            <a:fld id="{D7F19F0B-A8C2-4432-9A86-2D0EC09EA595}" type="slidenum">
              <a:rPr lang="en-US" smtClean="0"/>
              <a:t>9</a:t>
            </a:fld>
            <a:endParaRPr lang="en-US"/>
          </a:p>
        </p:txBody>
      </p:sp>
    </p:spTree>
    <p:extLst>
      <p:ext uri="{BB962C8B-B14F-4D97-AF65-F5344CB8AC3E}">
        <p14:creationId xmlns:p14="http://schemas.microsoft.com/office/powerpoint/2010/main" val="2608467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4" name="Picture 23" descr="A close up of a circuit board&#10;&#10;Description automatically generated">
            <a:extLst>
              <a:ext uri="{FF2B5EF4-FFF2-40B4-BE49-F238E27FC236}">
                <a16:creationId xmlns:a16="http://schemas.microsoft.com/office/drawing/2014/main" id="{1E88A55A-F1F5-9650-12AC-25C1446860EF}"/>
              </a:ext>
            </a:extLst>
          </p:cNvPr>
          <p:cNvPicPr>
            <a:picLocks noChangeAspect="1"/>
          </p:cNvPicPr>
          <p:nvPr userDrawn="1"/>
        </p:nvPicPr>
        <p:blipFill>
          <a:blip r:embed="rId2">
            <a:extLst>
              <a:ext uri="{28A0092B-C50C-407E-A947-70E740481C1C}">
                <a14:useLocalDpi xmlns:a14="http://schemas.microsoft.com/office/drawing/2010/main" val="0"/>
              </a:ext>
            </a:extLst>
          </a:blip>
          <a:srcRect b="15633"/>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1FAD02B3-3D7B-9410-816E-45DA0FB26AAD}"/>
              </a:ext>
            </a:extLst>
          </p:cNvPr>
          <p:cNvSpPr/>
          <p:nvPr userDrawn="1"/>
        </p:nvSpPr>
        <p:spPr>
          <a:xfrm>
            <a:off x="0" y="-1"/>
            <a:ext cx="12192000" cy="6858001"/>
          </a:xfrm>
          <a:prstGeom prst="rect">
            <a:avLst/>
          </a:prstGeom>
          <a:gradFill>
            <a:gsLst>
              <a:gs pos="0">
                <a:schemeClr val="bg1"/>
              </a:gs>
              <a:gs pos="100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1D088CA-CC93-FED7-0870-629132E614F7}"/>
              </a:ext>
            </a:extLst>
          </p:cNvPr>
          <p:cNvSpPr>
            <a:spLocks noGrp="1"/>
          </p:cNvSpPr>
          <p:nvPr>
            <p:ph type="sldNum" sz="quarter" idx="12"/>
          </p:nvPr>
        </p:nvSpPr>
        <p:spPr>
          <a:xfrm>
            <a:off x="653582" y="6356350"/>
            <a:ext cx="2743200" cy="365125"/>
          </a:xfrm>
          <a:prstGeom prst="rect">
            <a:avLst/>
          </a:prstGeom>
        </p:spPr>
        <p:txBody>
          <a:bodyPr/>
          <a:lstStyle>
            <a:lvl1pPr algn="l">
              <a:defRPr/>
            </a:lvl1pPr>
          </a:lstStyle>
          <a:p>
            <a:fld id="{5B6F42FF-CECC-4F0F-BEDA-D211917B8EFB}" type="slidenum">
              <a:rPr lang="en-US" smtClean="0"/>
              <a:pPr/>
              <a:t>‹#›</a:t>
            </a:fld>
            <a:endParaRPr lang="en-US"/>
          </a:p>
        </p:txBody>
      </p:sp>
      <p:sp>
        <p:nvSpPr>
          <p:cNvPr id="7" name="Text Placeholder 6">
            <a:extLst>
              <a:ext uri="{FF2B5EF4-FFF2-40B4-BE49-F238E27FC236}">
                <a16:creationId xmlns:a16="http://schemas.microsoft.com/office/drawing/2014/main" id="{35381E8A-5AB4-3F12-212C-9043FEABEED7}"/>
              </a:ext>
            </a:extLst>
          </p:cNvPr>
          <p:cNvSpPr>
            <a:spLocks noGrp="1"/>
          </p:cNvSpPr>
          <p:nvPr>
            <p:ph type="body" sz="quarter" idx="13" hasCustomPrompt="1"/>
          </p:nvPr>
        </p:nvSpPr>
        <p:spPr>
          <a:xfrm>
            <a:off x="653581" y="2461749"/>
            <a:ext cx="9412633" cy="2309033"/>
          </a:xfrm>
        </p:spPr>
        <p:txBody>
          <a:bodyPr anchor="b" anchorCtr="0">
            <a:normAutofit/>
          </a:bodyPr>
          <a:lstStyle>
            <a:lvl1pPr marL="0" indent="0">
              <a:buNone/>
              <a:defRPr sz="6600">
                <a:solidFill>
                  <a:schemeClr val="tx2"/>
                </a:solidFill>
              </a:defRPr>
            </a:lvl1pPr>
          </a:lstStyle>
          <a:p>
            <a:pPr lvl="0"/>
            <a:r>
              <a:rPr lang="en-US" dirty="0"/>
              <a:t>Title</a:t>
            </a:r>
          </a:p>
        </p:txBody>
      </p:sp>
      <p:sp>
        <p:nvSpPr>
          <p:cNvPr id="9" name="Text Placeholder 6">
            <a:extLst>
              <a:ext uri="{FF2B5EF4-FFF2-40B4-BE49-F238E27FC236}">
                <a16:creationId xmlns:a16="http://schemas.microsoft.com/office/drawing/2014/main" id="{702676D7-9FF8-3E61-DC21-8035A9A31CDA}"/>
              </a:ext>
            </a:extLst>
          </p:cNvPr>
          <p:cNvSpPr>
            <a:spLocks noGrp="1"/>
          </p:cNvSpPr>
          <p:nvPr>
            <p:ph type="body" sz="quarter" idx="14" hasCustomPrompt="1"/>
          </p:nvPr>
        </p:nvSpPr>
        <p:spPr>
          <a:xfrm>
            <a:off x="653582" y="4909929"/>
            <a:ext cx="5644668" cy="365125"/>
          </a:xfrm>
        </p:spPr>
        <p:txBody>
          <a:bodyPr>
            <a:normAutofit/>
          </a:bodyPr>
          <a:lstStyle>
            <a:lvl1pPr marL="0" indent="0">
              <a:buNone/>
              <a:defRPr sz="2800">
                <a:solidFill>
                  <a:schemeClr val="tx1"/>
                </a:solidFill>
                <a:latin typeface="Avenir Next LT Pro Demi" panose="020B0704020202020204" pitchFamily="34" charset="0"/>
              </a:defRPr>
            </a:lvl1pPr>
          </a:lstStyle>
          <a:p>
            <a:pPr lvl="0"/>
            <a:r>
              <a:rPr lang="en-US" dirty="0"/>
              <a:t>Subtitle</a:t>
            </a:r>
          </a:p>
        </p:txBody>
      </p:sp>
      <p:cxnSp>
        <p:nvCxnSpPr>
          <p:cNvPr id="10" name="Straight Connector 9">
            <a:extLst>
              <a:ext uri="{FF2B5EF4-FFF2-40B4-BE49-F238E27FC236}">
                <a16:creationId xmlns:a16="http://schemas.microsoft.com/office/drawing/2014/main" id="{8CC96E87-D054-E9D7-6272-D4712851E7D4}"/>
              </a:ext>
            </a:extLst>
          </p:cNvPr>
          <p:cNvCxnSpPr>
            <a:cxnSpLocks/>
          </p:cNvCxnSpPr>
          <p:nvPr userDrawn="1"/>
        </p:nvCxnSpPr>
        <p:spPr>
          <a:xfrm>
            <a:off x="755781" y="4805201"/>
            <a:ext cx="5542469" cy="0"/>
          </a:xfrm>
          <a:prstGeom prst="line">
            <a:avLst/>
          </a:prstGeom>
          <a:ln w="25400">
            <a:solidFill>
              <a:schemeClr val="accent3"/>
            </a:solidFill>
          </a:ln>
        </p:spPr>
        <p:style>
          <a:lnRef idx="2">
            <a:schemeClr val="accent1"/>
          </a:lnRef>
          <a:fillRef idx="0">
            <a:schemeClr val="accent1"/>
          </a:fillRef>
          <a:effectRef idx="1">
            <a:schemeClr val="accent1"/>
          </a:effectRef>
          <a:fontRef idx="minor">
            <a:schemeClr val="tx1"/>
          </a:fontRef>
        </p:style>
      </p:cxnSp>
      <p:pic>
        <p:nvPicPr>
          <p:cNvPr id="28" name="Picture 27" descr="A blue and black logo&#10;&#10;Description automatically generated">
            <a:extLst>
              <a:ext uri="{FF2B5EF4-FFF2-40B4-BE49-F238E27FC236}">
                <a16:creationId xmlns:a16="http://schemas.microsoft.com/office/drawing/2014/main" id="{589BD589-966C-590B-6F59-EBC3F9C626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4457" y="580996"/>
            <a:ext cx="1808928" cy="508895"/>
          </a:xfrm>
          <a:prstGeom prst="rect">
            <a:avLst/>
          </a:prstGeom>
        </p:spPr>
      </p:pic>
      <p:pic>
        <p:nvPicPr>
          <p:cNvPr id="29" name="Picture 28" descr="A blue text on a black background&#10;&#10;Description automatically generated">
            <a:extLst>
              <a:ext uri="{FF2B5EF4-FFF2-40B4-BE49-F238E27FC236}">
                <a16:creationId xmlns:a16="http://schemas.microsoft.com/office/drawing/2014/main" id="{BAFDD24F-243D-7769-FEFA-C940673675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8615" y="290433"/>
            <a:ext cx="2931424" cy="1090020"/>
          </a:xfrm>
          <a:prstGeom prst="rect">
            <a:avLst/>
          </a:prstGeom>
        </p:spPr>
      </p:pic>
    </p:spTree>
    <p:extLst>
      <p:ext uri="{BB962C8B-B14F-4D97-AF65-F5344CB8AC3E}">
        <p14:creationId xmlns:p14="http://schemas.microsoft.com/office/powerpoint/2010/main" val="32823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5392616" y="1848920"/>
            <a:ext cx="6478953" cy="3595957"/>
          </a:xfrm>
        </p:spPr>
        <p:txBody>
          <a:bodyPr/>
          <a:lstStyle>
            <a:lvl1pPr marL="0" indent="0">
              <a:buNone/>
              <a:defRPr>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837542" y="1848920"/>
            <a:ext cx="4390950" cy="4098773"/>
          </a:xfrm>
        </p:spPr>
        <p:txBody>
          <a:bodyPr/>
          <a:lstStyle/>
          <a:p>
            <a:endParaRPr lang="en-US" dirty="0"/>
          </a:p>
        </p:txBody>
      </p:sp>
      <p:pic>
        <p:nvPicPr>
          <p:cNvPr id="6" name="Picture 5" descr="A white text on a black background&#10;&#10;Description automatically generated">
            <a:extLst>
              <a:ext uri="{FF2B5EF4-FFF2-40B4-BE49-F238E27FC236}">
                <a16:creationId xmlns:a16="http://schemas.microsoft.com/office/drawing/2014/main" id="{217BDBC7-9E3C-B75D-4B89-C49AFF02EB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85527" y="5947693"/>
            <a:ext cx="1660188" cy="467050"/>
          </a:xfrm>
          <a:prstGeom prst="rect">
            <a:avLst/>
          </a:prstGeom>
        </p:spPr>
      </p:pic>
      <p:pic>
        <p:nvPicPr>
          <p:cNvPr id="9" name="Picture 8" descr="A blue and white text on a black background&#10;&#10;Description automatically generated">
            <a:extLst>
              <a:ext uri="{FF2B5EF4-FFF2-40B4-BE49-F238E27FC236}">
                <a16:creationId xmlns:a16="http://schemas.microsoft.com/office/drawing/2014/main" id="{F037AE5E-43D2-6C91-1582-AB37D0133B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400" y="519987"/>
            <a:ext cx="3098007" cy="1151963"/>
          </a:xfrm>
          <a:prstGeom prst="rect">
            <a:avLst/>
          </a:prstGeom>
        </p:spPr>
      </p:pic>
      <p:sp>
        <p:nvSpPr>
          <p:cNvPr id="16" name="Text Placeholder 15">
            <a:extLst>
              <a:ext uri="{FF2B5EF4-FFF2-40B4-BE49-F238E27FC236}">
                <a16:creationId xmlns:a16="http://schemas.microsoft.com/office/drawing/2014/main" id="{578EAA13-0C84-B42A-6FED-DAFFE3CB905E}"/>
              </a:ext>
            </a:extLst>
          </p:cNvPr>
          <p:cNvSpPr>
            <a:spLocks noGrp="1"/>
          </p:cNvSpPr>
          <p:nvPr>
            <p:ph type="body" sz="quarter" idx="12" hasCustomPrompt="1"/>
          </p:nvPr>
        </p:nvSpPr>
        <p:spPr>
          <a:xfrm>
            <a:off x="837542" y="520334"/>
            <a:ext cx="7079443" cy="1150937"/>
          </a:xfrm>
          <a:solidFill>
            <a:srgbClr val="0095C5"/>
          </a:solidFill>
        </p:spPr>
        <p:txBody>
          <a:bodyPr anchor="ctr" anchorCtr="0"/>
          <a:lstStyle>
            <a:lvl1pPr marL="182880" indent="0">
              <a:buNone/>
              <a:defRPr b="1">
                <a:solidFill>
                  <a:schemeClr val="bg2">
                    <a:lumMod val="10000"/>
                  </a:schemeClr>
                </a:solidFill>
              </a:defRPr>
            </a:lvl1pPr>
          </a:lstStyle>
          <a:p>
            <a:pPr lvl="0"/>
            <a:r>
              <a:rPr lang="en-US" dirty="0"/>
              <a:t>Presenter Name and Title</a:t>
            </a:r>
          </a:p>
        </p:txBody>
      </p:sp>
    </p:spTree>
    <p:extLst>
      <p:ext uri="{BB962C8B-B14F-4D97-AF65-F5344CB8AC3E}">
        <p14:creationId xmlns:p14="http://schemas.microsoft.com/office/powerpoint/2010/main" val="353997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resent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3391877" y="2332887"/>
            <a:ext cx="8479693" cy="1684217"/>
          </a:xfrm>
        </p:spPr>
        <p:txBody>
          <a:bodyPr/>
          <a:lstStyle>
            <a:lvl1pPr marL="0" indent="0">
              <a:buNone/>
              <a:defRPr>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833637" y="1829041"/>
            <a:ext cx="2464455" cy="2188063"/>
          </a:xfrm>
        </p:spPr>
        <p:txBody>
          <a:bodyPr/>
          <a:lstStyle/>
          <a:p>
            <a:endParaRPr lang="en-US" dirty="0"/>
          </a:p>
        </p:txBody>
      </p:sp>
      <p:pic>
        <p:nvPicPr>
          <p:cNvPr id="6" name="Picture 5" descr="A white text on a black background&#10;&#10;Description automatically generated">
            <a:extLst>
              <a:ext uri="{FF2B5EF4-FFF2-40B4-BE49-F238E27FC236}">
                <a16:creationId xmlns:a16="http://schemas.microsoft.com/office/drawing/2014/main" id="{217BDBC7-9E3C-B75D-4B89-C49AFF02EB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637" y="519987"/>
            <a:ext cx="1660188" cy="467050"/>
          </a:xfrm>
          <a:prstGeom prst="rect">
            <a:avLst/>
          </a:prstGeom>
        </p:spPr>
      </p:pic>
      <p:pic>
        <p:nvPicPr>
          <p:cNvPr id="9" name="Picture 8" descr="A blue and white text on a black background&#10;&#10;Description automatically generated">
            <a:extLst>
              <a:ext uri="{FF2B5EF4-FFF2-40B4-BE49-F238E27FC236}">
                <a16:creationId xmlns:a16="http://schemas.microsoft.com/office/drawing/2014/main" id="{F037AE5E-43D2-6C91-1582-AB37D0133B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400" y="519987"/>
            <a:ext cx="3098007" cy="1151963"/>
          </a:xfrm>
          <a:prstGeom prst="rect">
            <a:avLst/>
          </a:prstGeom>
        </p:spPr>
      </p:pic>
      <p:sp>
        <p:nvSpPr>
          <p:cNvPr id="8" name="Content Placeholder 2">
            <a:extLst>
              <a:ext uri="{FF2B5EF4-FFF2-40B4-BE49-F238E27FC236}">
                <a16:creationId xmlns:a16="http://schemas.microsoft.com/office/drawing/2014/main" id="{DAC3979B-ADBF-93DF-5223-A97DFD98E93E}"/>
              </a:ext>
            </a:extLst>
          </p:cNvPr>
          <p:cNvSpPr>
            <a:spLocks noGrp="1"/>
          </p:cNvSpPr>
          <p:nvPr>
            <p:ph sz="half" idx="13"/>
          </p:nvPr>
        </p:nvSpPr>
        <p:spPr>
          <a:xfrm>
            <a:off x="3387971" y="4829904"/>
            <a:ext cx="8479693" cy="1684217"/>
          </a:xfrm>
        </p:spPr>
        <p:txBody>
          <a:bodyPr/>
          <a:lstStyle>
            <a:lvl1pPr marL="0" indent="0">
              <a:buNone/>
              <a:defRPr>
                <a:solidFill>
                  <a:schemeClr val="bg1"/>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753A5794-D92F-F9F0-B907-9702FC6F7D11}"/>
              </a:ext>
            </a:extLst>
          </p:cNvPr>
          <p:cNvSpPr>
            <a:spLocks noGrp="1"/>
          </p:cNvSpPr>
          <p:nvPr>
            <p:ph type="pic" sz="quarter" idx="14"/>
          </p:nvPr>
        </p:nvSpPr>
        <p:spPr>
          <a:xfrm>
            <a:off x="829731" y="4333874"/>
            <a:ext cx="2464455" cy="2180248"/>
          </a:xfrm>
        </p:spPr>
        <p:txBody>
          <a:bodyPr/>
          <a:lstStyle/>
          <a:p>
            <a:endParaRPr lang="en-US" dirty="0"/>
          </a:p>
        </p:txBody>
      </p:sp>
      <p:sp>
        <p:nvSpPr>
          <p:cNvPr id="13" name="Text Placeholder 12">
            <a:extLst>
              <a:ext uri="{FF2B5EF4-FFF2-40B4-BE49-F238E27FC236}">
                <a16:creationId xmlns:a16="http://schemas.microsoft.com/office/drawing/2014/main" id="{00C3D80E-F4F0-9176-7CA5-385726D74E7B}"/>
              </a:ext>
            </a:extLst>
          </p:cNvPr>
          <p:cNvSpPr>
            <a:spLocks noGrp="1"/>
          </p:cNvSpPr>
          <p:nvPr>
            <p:ph type="body" sz="quarter" idx="15" hasCustomPrompt="1"/>
          </p:nvPr>
        </p:nvSpPr>
        <p:spPr>
          <a:xfrm>
            <a:off x="3391877" y="1829041"/>
            <a:ext cx="8475787" cy="503846"/>
          </a:xfrm>
          <a:solidFill>
            <a:srgbClr val="0095C5"/>
          </a:solidFill>
        </p:spPr>
        <p:txBody>
          <a:bodyPr/>
          <a:lstStyle>
            <a:lvl1pPr marL="0" indent="0">
              <a:buNone/>
              <a:defRPr b="1">
                <a:solidFill>
                  <a:schemeClr val="bg2">
                    <a:lumMod val="10000"/>
                  </a:schemeClr>
                </a:solidFill>
              </a:defRPr>
            </a:lvl1pPr>
          </a:lstStyle>
          <a:p>
            <a:pPr lvl="0"/>
            <a:r>
              <a:rPr lang="en-US" dirty="0"/>
              <a:t>Presenter Name and Title</a:t>
            </a:r>
          </a:p>
        </p:txBody>
      </p:sp>
      <p:sp>
        <p:nvSpPr>
          <p:cNvPr id="14" name="Text Placeholder 12">
            <a:extLst>
              <a:ext uri="{FF2B5EF4-FFF2-40B4-BE49-F238E27FC236}">
                <a16:creationId xmlns:a16="http://schemas.microsoft.com/office/drawing/2014/main" id="{1D79F4D9-BF9B-FDC1-D47E-54E6E6DC8CF4}"/>
              </a:ext>
            </a:extLst>
          </p:cNvPr>
          <p:cNvSpPr>
            <a:spLocks noGrp="1"/>
          </p:cNvSpPr>
          <p:nvPr>
            <p:ph type="body" sz="quarter" idx="16" hasCustomPrompt="1"/>
          </p:nvPr>
        </p:nvSpPr>
        <p:spPr>
          <a:xfrm>
            <a:off x="3387971" y="4333873"/>
            <a:ext cx="8483599" cy="503846"/>
          </a:xfrm>
          <a:solidFill>
            <a:srgbClr val="0095C5"/>
          </a:solidFill>
        </p:spPr>
        <p:txBody>
          <a:bodyPr/>
          <a:lstStyle>
            <a:lvl1pPr marL="0" indent="0">
              <a:buNone/>
              <a:defRPr b="1">
                <a:solidFill>
                  <a:schemeClr val="bg2">
                    <a:lumMod val="10000"/>
                  </a:schemeClr>
                </a:solidFill>
              </a:defRPr>
            </a:lvl1pPr>
          </a:lstStyle>
          <a:p>
            <a:pPr lvl="0"/>
            <a:r>
              <a:rPr lang="en-US" dirty="0"/>
              <a:t>Presenter Name and Title</a:t>
            </a:r>
          </a:p>
        </p:txBody>
      </p:sp>
    </p:spTree>
    <p:extLst>
      <p:ext uri="{BB962C8B-B14F-4D97-AF65-F5344CB8AC3E}">
        <p14:creationId xmlns:p14="http://schemas.microsoft.com/office/powerpoint/2010/main" val="311266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resent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833637" y="1847941"/>
            <a:ext cx="3200400" cy="2969600"/>
          </a:xfrm>
        </p:spPr>
        <p:txBody>
          <a:bodyPr/>
          <a:lstStyle/>
          <a:p>
            <a:endParaRPr lang="en-US" dirty="0"/>
          </a:p>
        </p:txBody>
      </p:sp>
      <p:pic>
        <p:nvPicPr>
          <p:cNvPr id="6" name="Picture 5" descr="A white text on a black background&#10;&#10;Description automatically generated">
            <a:extLst>
              <a:ext uri="{FF2B5EF4-FFF2-40B4-BE49-F238E27FC236}">
                <a16:creationId xmlns:a16="http://schemas.microsoft.com/office/drawing/2014/main" id="{217BDBC7-9E3C-B75D-4B89-C49AFF02EB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637" y="519987"/>
            <a:ext cx="1660188" cy="467050"/>
          </a:xfrm>
          <a:prstGeom prst="rect">
            <a:avLst/>
          </a:prstGeom>
        </p:spPr>
      </p:pic>
      <p:pic>
        <p:nvPicPr>
          <p:cNvPr id="9" name="Picture 8" descr="A blue and white text on a black background&#10;&#10;Description automatically generated">
            <a:extLst>
              <a:ext uri="{FF2B5EF4-FFF2-40B4-BE49-F238E27FC236}">
                <a16:creationId xmlns:a16="http://schemas.microsoft.com/office/drawing/2014/main" id="{F037AE5E-43D2-6C91-1582-AB37D0133B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53400" y="519987"/>
            <a:ext cx="3098007" cy="1151963"/>
          </a:xfrm>
          <a:prstGeom prst="rect">
            <a:avLst/>
          </a:prstGeom>
        </p:spPr>
      </p:pic>
      <p:sp>
        <p:nvSpPr>
          <p:cNvPr id="14" name="Text Placeholder 12">
            <a:extLst>
              <a:ext uri="{FF2B5EF4-FFF2-40B4-BE49-F238E27FC236}">
                <a16:creationId xmlns:a16="http://schemas.microsoft.com/office/drawing/2014/main" id="{1D79F4D9-BF9B-FDC1-D47E-54E6E6DC8CF4}"/>
              </a:ext>
            </a:extLst>
          </p:cNvPr>
          <p:cNvSpPr>
            <a:spLocks noGrp="1"/>
          </p:cNvSpPr>
          <p:nvPr>
            <p:ph type="body" sz="quarter" idx="16" hasCustomPrompt="1"/>
          </p:nvPr>
        </p:nvSpPr>
        <p:spPr>
          <a:xfrm>
            <a:off x="840155" y="5154491"/>
            <a:ext cx="3200400" cy="1215046"/>
          </a:xfrm>
          <a:solidFill>
            <a:srgbClr val="0095C5"/>
          </a:solidFill>
        </p:spPr>
        <p:txBody>
          <a:bodyPr anchor="ctr" anchorCtr="0"/>
          <a:lstStyle>
            <a:lvl1pPr marL="0" indent="0">
              <a:buNone/>
              <a:defRPr b="1">
                <a:solidFill>
                  <a:schemeClr val="bg2">
                    <a:lumMod val="10000"/>
                  </a:schemeClr>
                </a:solidFill>
              </a:defRPr>
            </a:lvl1pPr>
          </a:lstStyle>
          <a:p>
            <a:pPr lvl="0"/>
            <a:r>
              <a:rPr lang="en-US" dirty="0"/>
              <a:t>Presenter Name and Title</a:t>
            </a:r>
          </a:p>
        </p:txBody>
      </p:sp>
      <p:sp>
        <p:nvSpPr>
          <p:cNvPr id="3" name="Picture Placeholder 9">
            <a:extLst>
              <a:ext uri="{FF2B5EF4-FFF2-40B4-BE49-F238E27FC236}">
                <a16:creationId xmlns:a16="http://schemas.microsoft.com/office/drawing/2014/main" id="{64858190-4F36-2099-871E-80E139C02EA3}"/>
              </a:ext>
            </a:extLst>
          </p:cNvPr>
          <p:cNvSpPr>
            <a:spLocks noGrp="1"/>
          </p:cNvSpPr>
          <p:nvPr>
            <p:ph type="pic" sz="quarter" idx="17"/>
          </p:nvPr>
        </p:nvSpPr>
        <p:spPr>
          <a:xfrm>
            <a:off x="4452166" y="1851850"/>
            <a:ext cx="3200400" cy="2969600"/>
          </a:xfrm>
        </p:spPr>
        <p:txBody>
          <a:bodyPr/>
          <a:lstStyle/>
          <a:p>
            <a:endParaRPr lang="en-US" dirty="0"/>
          </a:p>
        </p:txBody>
      </p:sp>
      <p:sp>
        <p:nvSpPr>
          <p:cNvPr id="4" name="Text Placeholder 12">
            <a:extLst>
              <a:ext uri="{FF2B5EF4-FFF2-40B4-BE49-F238E27FC236}">
                <a16:creationId xmlns:a16="http://schemas.microsoft.com/office/drawing/2014/main" id="{87FB9685-12D7-D8D0-EB9C-07FFE18EB9F5}"/>
              </a:ext>
            </a:extLst>
          </p:cNvPr>
          <p:cNvSpPr>
            <a:spLocks noGrp="1"/>
          </p:cNvSpPr>
          <p:nvPr>
            <p:ph type="body" sz="quarter" idx="18" hasCustomPrompt="1"/>
          </p:nvPr>
        </p:nvSpPr>
        <p:spPr>
          <a:xfrm>
            <a:off x="4452166" y="5158400"/>
            <a:ext cx="3200400" cy="1215046"/>
          </a:xfrm>
          <a:solidFill>
            <a:srgbClr val="0095C5"/>
          </a:solidFill>
        </p:spPr>
        <p:txBody>
          <a:bodyPr anchor="ctr" anchorCtr="0"/>
          <a:lstStyle>
            <a:lvl1pPr marL="0" indent="0">
              <a:buNone/>
              <a:defRPr b="1">
                <a:solidFill>
                  <a:schemeClr val="bg2">
                    <a:lumMod val="10000"/>
                  </a:schemeClr>
                </a:solidFill>
              </a:defRPr>
            </a:lvl1pPr>
          </a:lstStyle>
          <a:p>
            <a:pPr lvl="0"/>
            <a:r>
              <a:rPr lang="en-US" dirty="0"/>
              <a:t>Presenter Name and Title</a:t>
            </a:r>
          </a:p>
        </p:txBody>
      </p:sp>
      <p:sp>
        <p:nvSpPr>
          <p:cNvPr id="15" name="Picture Placeholder 9">
            <a:extLst>
              <a:ext uri="{FF2B5EF4-FFF2-40B4-BE49-F238E27FC236}">
                <a16:creationId xmlns:a16="http://schemas.microsoft.com/office/drawing/2014/main" id="{52013E7A-3D53-654C-2DE6-62A821999B6F}"/>
              </a:ext>
            </a:extLst>
          </p:cNvPr>
          <p:cNvSpPr>
            <a:spLocks noGrp="1"/>
          </p:cNvSpPr>
          <p:nvPr>
            <p:ph type="pic" sz="quarter" idx="19"/>
          </p:nvPr>
        </p:nvSpPr>
        <p:spPr>
          <a:xfrm>
            <a:off x="8070696" y="1871391"/>
            <a:ext cx="3200400" cy="2969600"/>
          </a:xfrm>
        </p:spPr>
        <p:txBody>
          <a:bodyPr/>
          <a:lstStyle/>
          <a:p>
            <a:endParaRPr lang="en-US" dirty="0"/>
          </a:p>
        </p:txBody>
      </p:sp>
      <p:sp>
        <p:nvSpPr>
          <p:cNvPr id="16" name="Text Placeholder 12">
            <a:extLst>
              <a:ext uri="{FF2B5EF4-FFF2-40B4-BE49-F238E27FC236}">
                <a16:creationId xmlns:a16="http://schemas.microsoft.com/office/drawing/2014/main" id="{08850DFF-D0BA-C84D-AFDB-9D7024DADCA8}"/>
              </a:ext>
            </a:extLst>
          </p:cNvPr>
          <p:cNvSpPr>
            <a:spLocks noGrp="1"/>
          </p:cNvSpPr>
          <p:nvPr>
            <p:ph type="body" sz="quarter" idx="20" hasCustomPrompt="1"/>
          </p:nvPr>
        </p:nvSpPr>
        <p:spPr>
          <a:xfrm>
            <a:off x="8070696" y="5177941"/>
            <a:ext cx="3200400" cy="1215046"/>
          </a:xfrm>
          <a:solidFill>
            <a:srgbClr val="0095C5"/>
          </a:solidFill>
        </p:spPr>
        <p:txBody>
          <a:bodyPr anchor="ctr" anchorCtr="0"/>
          <a:lstStyle>
            <a:lvl1pPr marL="0" indent="0">
              <a:buNone/>
              <a:defRPr b="1">
                <a:solidFill>
                  <a:schemeClr val="bg2">
                    <a:lumMod val="10000"/>
                  </a:schemeClr>
                </a:solidFill>
              </a:defRPr>
            </a:lvl1pPr>
          </a:lstStyle>
          <a:p>
            <a:pPr lvl="0"/>
            <a:r>
              <a:rPr lang="en-US" dirty="0"/>
              <a:t>Presenter Name and Title</a:t>
            </a:r>
          </a:p>
        </p:txBody>
      </p:sp>
    </p:spTree>
    <p:extLst>
      <p:ext uri="{BB962C8B-B14F-4D97-AF65-F5344CB8AC3E}">
        <p14:creationId xmlns:p14="http://schemas.microsoft.com/office/powerpoint/2010/main" val="373226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92A32C-23E3-165B-CC88-9CA2FB93091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3B402A3-307A-232F-8ABA-24C9496A5A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DC8EB1F-6C1A-9430-EE79-21E5AC141306}"/>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13" name="Text Placeholder 12">
            <a:extLst>
              <a:ext uri="{FF2B5EF4-FFF2-40B4-BE49-F238E27FC236}">
                <a16:creationId xmlns:a16="http://schemas.microsoft.com/office/drawing/2014/main" id="{9A659C01-ADBA-AD47-79F4-5B259994B786}"/>
              </a:ext>
            </a:extLst>
          </p:cNvPr>
          <p:cNvSpPr>
            <a:spLocks noGrp="1"/>
          </p:cNvSpPr>
          <p:nvPr>
            <p:ph type="body" sz="quarter" idx="13" hasCustomPrompt="1"/>
          </p:nvPr>
        </p:nvSpPr>
        <p:spPr>
          <a:xfrm>
            <a:off x="838200" y="2803198"/>
            <a:ext cx="4524834" cy="1251604"/>
          </a:xfrm>
        </p:spPr>
        <p:txBody>
          <a:bodyPr anchor="ctr" anchorCtr="0">
            <a:noAutofit/>
          </a:bodyPr>
          <a:lstStyle>
            <a:lvl1pPr marL="0" indent="0">
              <a:buNone/>
              <a:defRPr sz="4400" b="0">
                <a:solidFill>
                  <a:schemeClr val="tx1"/>
                </a:solidFill>
                <a:latin typeface="Avenir Next LT Pro Demi" panose="020B07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Introduce a new subject here</a:t>
            </a:r>
          </a:p>
        </p:txBody>
      </p:sp>
      <p:pic>
        <p:nvPicPr>
          <p:cNvPr id="8" name="Picture 7" descr="A blue and black logo&#10;&#10;Description automatically generated">
            <a:extLst>
              <a:ext uri="{FF2B5EF4-FFF2-40B4-BE49-F238E27FC236}">
                <a16:creationId xmlns:a16="http://schemas.microsoft.com/office/drawing/2014/main" id="{5FDA61CF-7901-4CDD-DE0C-DE03FC0BC6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4457" y="580996"/>
            <a:ext cx="1808928" cy="508895"/>
          </a:xfrm>
          <a:prstGeom prst="rect">
            <a:avLst/>
          </a:prstGeom>
        </p:spPr>
      </p:pic>
      <p:pic>
        <p:nvPicPr>
          <p:cNvPr id="9" name="Picture 8" descr="A blue text on a black background&#10;&#10;Description automatically generated">
            <a:extLst>
              <a:ext uri="{FF2B5EF4-FFF2-40B4-BE49-F238E27FC236}">
                <a16:creationId xmlns:a16="http://schemas.microsoft.com/office/drawing/2014/main" id="{A53449F0-897F-C276-FCF0-DD20B67E84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15" y="290433"/>
            <a:ext cx="2931424" cy="1090020"/>
          </a:xfrm>
          <a:prstGeom prst="rect">
            <a:avLst/>
          </a:prstGeom>
        </p:spPr>
      </p:pic>
    </p:spTree>
    <p:extLst>
      <p:ext uri="{BB962C8B-B14F-4D97-AF65-F5344CB8AC3E}">
        <p14:creationId xmlns:p14="http://schemas.microsoft.com/office/powerpoint/2010/main" val="4087978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9C94-7942-EB0B-02DF-4367F71D8305}"/>
              </a:ext>
            </a:extLst>
          </p:cNvPr>
          <p:cNvSpPr>
            <a:spLocks noGrp="1"/>
          </p:cNvSpPr>
          <p:nvPr>
            <p:ph type="title" hasCustomPrompt="1"/>
          </p:nvPr>
        </p:nvSpPr>
        <p:spPr>
          <a:xfrm>
            <a:off x="1422400" y="2546374"/>
            <a:ext cx="2749550" cy="1866900"/>
          </a:xfrm>
        </p:spPr>
        <p:txBody>
          <a:bodyPr anchor="ctr" anchorCtr="0">
            <a:noAutofit/>
          </a:bodyPr>
          <a:lstStyle>
            <a:lvl1pPr>
              <a:defRPr sz="4400">
                <a:solidFill>
                  <a:schemeClr val="tx1"/>
                </a:solidFill>
                <a:latin typeface="Avenir Next LT Pro Demi" panose="020B0704020202020204" pitchFamily="34" charset="0"/>
              </a:defRPr>
            </a:lvl1pPr>
          </a:lstStyle>
          <a:p>
            <a:r>
              <a:rPr lang="en-US" dirty="0"/>
              <a:t>Callout an idea here</a:t>
            </a:r>
          </a:p>
        </p:txBody>
      </p:sp>
      <p:sp>
        <p:nvSpPr>
          <p:cNvPr id="4" name="Date Placeholder 3">
            <a:extLst>
              <a:ext uri="{FF2B5EF4-FFF2-40B4-BE49-F238E27FC236}">
                <a16:creationId xmlns:a16="http://schemas.microsoft.com/office/drawing/2014/main" id="{B07B60D0-D045-4644-605F-6986EB3A3D6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BD32074-E18E-2509-F951-08D3270D37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371D5C-F289-BB90-A715-EA14ED6CD722}"/>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7" name="Rectangle 6">
            <a:extLst>
              <a:ext uri="{FF2B5EF4-FFF2-40B4-BE49-F238E27FC236}">
                <a16:creationId xmlns:a16="http://schemas.microsoft.com/office/drawing/2014/main" id="{B5807D8E-CC15-891A-5766-F76BBA57D739}"/>
              </a:ext>
              <a:ext uri="{C183D7F6-B498-43B3-948B-1728B52AA6E4}">
                <adec:decorative xmlns:adec="http://schemas.microsoft.com/office/drawing/2017/decorative" val="1"/>
              </a:ext>
            </a:extLst>
          </p:cNvPr>
          <p:cNvSpPr/>
          <p:nvPr userDrawn="1"/>
        </p:nvSpPr>
        <p:spPr>
          <a:xfrm>
            <a:off x="4410075" y="1852296"/>
            <a:ext cx="95250" cy="3429000"/>
          </a:xfrm>
          <a:prstGeom prst="rect">
            <a:avLst/>
          </a:prstGeom>
          <a:gradFill>
            <a:gsLst>
              <a:gs pos="100000">
                <a:schemeClr val="accent3">
                  <a:alpha val="0"/>
                </a:schemeClr>
              </a:gs>
              <a:gs pos="0">
                <a:schemeClr val="tx2"/>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Placeholder 15">
            <a:extLst>
              <a:ext uri="{FF2B5EF4-FFF2-40B4-BE49-F238E27FC236}">
                <a16:creationId xmlns:a16="http://schemas.microsoft.com/office/drawing/2014/main" id="{ABB1ADFB-07F8-179E-5A27-89ED13265DFD}"/>
              </a:ext>
            </a:extLst>
          </p:cNvPr>
          <p:cNvSpPr>
            <a:spLocks noGrp="1"/>
          </p:cNvSpPr>
          <p:nvPr>
            <p:ph type="body" sz="quarter" idx="15" hasCustomPrompt="1"/>
          </p:nvPr>
        </p:nvSpPr>
        <p:spPr>
          <a:xfrm>
            <a:off x="4739721" y="2000331"/>
            <a:ext cx="6444094" cy="2958986"/>
          </a:xfrm>
        </p:spPr>
        <p:txBody>
          <a:bodyPr anchor="ctr" anchorCtr="0">
            <a:noAutofit/>
          </a:bodyPr>
          <a:lstStyle>
            <a:lvl1pPr marL="0" indent="0">
              <a:buNone/>
              <a:defRPr sz="2600">
                <a:solidFill>
                  <a:schemeClr val="accent6">
                    <a:lumMod val="50000"/>
                  </a:schemeClr>
                </a:solidFill>
                <a:latin typeface="Avenir Next LT Pro Demi" panose="020B07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maximus </a:t>
            </a:r>
            <a:r>
              <a:rPr lang="en-US" dirty="0" err="1"/>
              <a:t>ullamcorper</a:t>
            </a:r>
            <a:r>
              <a:rPr lang="en-US" dirty="0"/>
              <a:t> </a:t>
            </a:r>
            <a:r>
              <a:rPr lang="en-US" dirty="0" err="1"/>
              <a:t>hendrerit</a:t>
            </a:r>
            <a:r>
              <a:rPr lang="en-US" dirty="0"/>
              <a:t>. Aenean </a:t>
            </a:r>
            <a:r>
              <a:rPr lang="en-US" dirty="0" err="1"/>
              <a:t>tincidunt</a:t>
            </a:r>
            <a:r>
              <a:rPr lang="en-US" dirty="0"/>
              <a:t>, dolor </a:t>
            </a:r>
            <a:r>
              <a:rPr lang="en-US" dirty="0" err="1"/>
              <a:t>posuere</a:t>
            </a:r>
            <a:r>
              <a:rPr lang="en-US" dirty="0"/>
              <a:t> </a:t>
            </a:r>
            <a:r>
              <a:rPr lang="en-US" dirty="0" err="1"/>
              <a:t>scelerisque</a:t>
            </a:r>
            <a:r>
              <a:rPr lang="en-US" dirty="0"/>
              <a:t> </a:t>
            </a:r>
            <a:r>
              <a:rPr lang="en-US" dirty="0" err="1"/>
              <a:t>ultrices</a:t>
            </a:r>
            <a:r>
              <a:rPr lang="en-US" dirty="0"/>
              <a:t>, </a:t>
            </a:r>
            <a:r>
              <a:rPr lang="en-US" dirty="0" err="1"/>
              <a:t>lectus</a:t>
            </a:r>
            <a:r>
              <a:rPr lang="en-US" dirty="0"/>
              <a:t> </a:t>
            </a:r>
            <a:r>
              <a:rPr lang="en-US" dirty="0" err="1"/>
              <a:t>lacus</a:t>
            </a:r>
            <a:r>
              <a:rPr lang="en-US" dirty="0"/>
              <a:t> </a:t>
            </a:r>
            <a:r>
              <a:rPr lang="en-US" dirty="0" err="1"/>
              <a:t>aliquam</a:t>
            </a:r>
            <a:r>
              <a:rPr lang="en-US" dirty="0"/>
              <a:t> </a:t>
            </a:r>
            <a:r>
              <a:rPr lang="en-US" dirty="0" err="1"/>
              <a:t>nunc</a:t>
            </a:r>
            <a:r>
              <a:rPr lang="en-US" dirty="0"/>
              <a:t>, sit </a:t>
            </a:r>
            <a:r>
              <a:rPr lang="en-US" dirty="0" err="1"/>
              <a:t>amet</a:t>
            </a:r>
            <a:r>
              <a:rPr lang="en-US" dirty="0"/>
              <a:t> </a:t>
            </a:r>
            <a:r>
              <a:rPr lang="en-US" dirty="0" err="1"/>
              <a:t>mattis</a:t>
            </a:r>
            <a:r>
              <a:rPr lang="en-US" dirty="0"/>
              <a:t> ligula </a:t>
            </a:r>
            <a:r>
              <a:rPr lang="en-US" dirty="0" err="1"/>
              <a:t>tellus</a:t>
            </a:r>
            <a:r>
              <a:rPr lang="en-US" dirty="0"/>
              <a:t> </a:t>
            </a:r>
            <a:r>
              <a:rPr lang="en-US" dirty="0" err="1"/>
              <a:t>quis</a:t>
            </a:r>
            <a:r>
              <a:rPr lang="en-US" dirty="0"/>
              <a:t> dui.</a:t>
            </a:r>
          </a:p>
        </p:txBody>
      </p:sp>
      <p:pic>
        <p:nvPicPr>
          <p:cNvPr id="66" name="Picture 65" descr="A blue and black logo&#10;&#10;Description automatically generated">
            <a:extLst>
              <a:ext uri="{FF2B5EF4-FFF2-40B4-BE49-F238E27FC236}">
                <a16:creationId xmlns:a16="http://schemas.microsoft.com/office/drawing/2014/main" id="{7D38C47A-D800-96B4-10E3-BEC636C1D1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4457" y="580996"/>
            <a:ext cx="1808928" cy="508895"/>
          </a:xfrm>
          <a:prstGeom prst="rect">
            <a:avLst/>
          </a:prstGeom>
        </p:spPr>
      </p:pic>
      <p:pic>
        <p:nvPicPr>
          <p:cNvPr id="67" name="Picture 66" descr="A blue text on a black background&#10;&#10;Description automatically generated">
            <a:extLst>
              <a:ext uri="{FF2B5EF4-FFF2-40B4-BE49-F238E27FC236}">
                <a16:creationId xmlns:a16="http://schemas.microsoft.com/office/drawing/2014/main" id="{78E9421C-BACB-1354-9AFF-A9D0BFA91F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15" y="290433"/>
            <a:ext cx="2931424" cy="1090020"/>
          </a:xfrm>
          <a:prstGeom prst="rect">
            <a:avLst/>
          </a:prstGeom>
        </p:spPr>
      </p:pic>
    </p:spTree>
    <p:extLst>
      <p:ext uri="{BB962C8B-B14F-4D97-AF65-F5344CB8AC3E}">
        <p14:creationId xmlns:p14="http://schemas.microsoft.com/office/powerpoint/2010/main" val="28182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59DF89A6-7DE7-6E76-AB17-00A75233A2F2}"/>
              </a:ext>
            </a:extLst>
          </p:cNvPr>
          <p:cNvSpPr/>
          <p:nvPr userDrawn="1"/>
        </p:nvSpPr>
        <p:spPr>
          <a:xfrm>
            <a:off x="2" y="0"/>
            <a:ext cx="2749550" cy="6858000"/>
          </a:xfrm>
          <a:prstGeom prst="rect">
            <a:avLst/>
          </a:prstGeom>
          <a:solidFill>
            <a:schemeClr val="accent3">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7C8D0E1-CA61-0BE2-67DB-490917CD528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9D981075-96A7-95A6-04BB-7206BACB64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9925D5E-DDFC-4461-6CF8-400C10A91C58}"/>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71" name="Text Placeholder 70">
            <a:extLst>
              <a:ext uri="{FF2B5EF4-FFF2-40B4-BE49-F238E27FC236}">
                <a16:creationId xmlns:a16="http://schemas.microsoft.com/office/drawing/2014/main" id="{FA9BF771-4B4F-FC5D-E557-DAACBD47150B}"/>
              </a:ext>
            </a:extLst>
          </p:cNvPr>
          <p:cNvSpPr>
            <a:spLocks noGrp="1"/>
          </p:cNvSpPr>
          <p:nvPr>
            <p:ph type="body" sz="quarter" idx="13" hasCustomPrompt="1"/>
          </p:nvPr>
        </p:nvSpPr>
        <p:spPr>
          <a:xfrm>
            <a:off x="3332860" y="1492738"/>
            <a:ext cx="7814369" cy="4578172"/>
          </a:xfrm>
        </p:spPr>
        <p:txBody>
          <a:bodyPr anchor="ctr" anchorCtr="0"/>
          <a:lstStyle>
            <a:lvl1pPr marL="0" indent="0">
              <a:lnSpc>
                <a:spcPct val="150000"/>
              </a:lnSpc>
              <a:buFont typeface="Arial" panose="020B0604020202020204" pitchFamily="34" charset="0"/>
              <a:buNone/>
              <a:defRPr sz="2400" b="1">
                <a:latin typeface="Avenir Next LT Pro Demi" panose="020B0704020202020204" pitchFamily="34" charset="0"/>
              </a:defRPr>
            </a:lvl1pPr>
            <a:lvl2pPr marL="457200" indent="0">
              <a:buNone/>
              <a:defRPr sz="2400"/>
            </a:lvl2pPr>
            <a:lvl3pPr marL="914400" indent="0">
              <a:buNone/>
              <a:defRPr/>
            </a:lvl3pPr>
            <a:lvl4pPr marL="1371600" indent="0">
              <a:buNone/>
              <a:defRPr/>
            </a:lvl4pPr>
            <a:lvl5pPr marL="1828800" indent="0">
              <a:buNone/>
              <a:defRPr/>
            </a:lvl5pPr>
          </a:lstStyle>
          <a:p>
            <a:pPr lvl="0"/>
            <a:r>
              <a:rPr lang="en-US" dirty="0"/>
              <a:t>Agenda Item 1</a:t>
            </a:r>
          </a:p>
          <a:p>
            <a:pPr lvl="1"/>
            <a:r>
              <a:rPr lang="en-US" sz="2200" dirty="0"/>
              <a:t>Sub Item</a:t>
            </a:r>
          </a:p>
          <a:p>
            <a:pPr lvl="0"/>
            <a:r>
              <a:rPr lang="en-US" dirty="0"/>
              <a:t>Agenda Item 2</a:t>
            </a:r>
          </a:p>
          <a:p>
            <a:pPr lvl="1"/>
            <a:r>
              <a:rPr lang="en-US" sz="2200" dirty="0"/>
              <a:t>Sub Item</a:t>
            </a:r>
          </a:p>
          <a:p>
            <a:pPr lvl="0"/>
            <a:r>
              <a:rPr lang="en-US" dirty="0"/>
              <a:t>Agenda Item 3</a:t>
            </a:r>
          </a:p>
          <a:p>
            <a:pPr lvl="1"/>
            <a:r>
              <a:rPr lang="en-US" sz="2200" dirty="0"/>
              <a:t>Sub Item</a:t>
            </a:r>
          </a:p>
          <a:p>
            <a:pPr lvl="0"/>
            <a:r>
              <a:rPr lang="en-US" dirty="0"/>
              <a:t>Agenda Item 4</a:t>
            </a:r>
          </a:p>
          <a:p>
            <a:pPr lvl="1"/>
            <a:r>
              <a:rPr lang="en-US" sz="2200" dirty="0"/>
              <a:t>Sub Item</a:t>
            </a:r>
          </a:p>
        </p:txBody>
      </p:sp>
      <p:sp>
        <p:nvSpPr>
          <p:cNvPr id="82" name="Title 1">
            <a:extLst>
              <a:ext uri="{FF2B5EF4-FFF2-40B4-BE49-F238E27FC236}">
                <a16:creationId xmlns:a16="http://schemas.microsoft.com/office/drawing/2014/main" id="{546F1C80-15E6-0233-2EE9-C7CD61F5B155}"/>
              </a:ext>
            </a:extLst>
          </p:cNvPr>
          <p:cNvSpPr>
            <a:spLocks noGrp="1"/>
          </p:cNvSpPr>
          <p:nvPr>
            <p:ph type="title" hasCustomPrompt="1"/>
          </p:nvPr>
        </p:nvSpPr>
        <p:spPr>
          <a:xfrm>
            <a:off x="326808" y="2495550"/>
            <a:ext cx="2422744" cy="1866900"/>
          </a:xfrm>
        </p:spPr>
        <p:txBody>
          <a:bodyPr anchor="t">
            <a:noAutofit/>
          </a:bodyPr>
          <a:lstStyle>
            <a:lvl1pPr>
              <a:defRPr sz="4400">
                <a:solidFill>
                  <a:schemeClr val="tx1"/>
                </a:solidFill>
                <a:latin typeface="Avenir Next LT Pro Demi" panose="020B0704020202020204" pitchFamily="34" charset="0"/>
              </a:defRPr>
            </a:lvl1pPr>
          </a:lstStyle>
          <a:p>
            <a:r>
              <a:rPr lang="en-US" dirty="0"/>
              <a:t>Today’s</a:t>
            </a:r>
            <a:br>
              <a:rPr lang="en-US" dirty="0"/>
            </a:br>
            <a:r>
              <a:rPr lang="en-US" dirty="0"/>
              <a:t>Agenda</a:t>
            </a:r>
          </a:p>
        </p:txBody>
      </p:sp>
      <p:pic>
        <p:nvPicPr>
          <p:cNvPr id="69" name="Picture 68" descr="A blue text on a black background&#10;&#10;Description automatically generated">
            <a:extLst>
              <a:ext uri="{FF2B5EF4-FFF2-40B4-BE49-F238E27FC236}">
                <a16:creationId xmlns:a16="http://schemas.microsoft.com/office/drawing/2014/main" id="{12B64970-44C9-DC4D-1BA9-8418CAB80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3768" y="247361"/>
            <a:ext cx="2931424" cy="1090020"/>
          </a:xfrm>
          <a:prstGeom prst="rect">
            <a:avLst/>
          </a:prstGeom>
        </p:spPr>
      </p:pic>
      <p:pic>
        <p:nvPicPr>
          <p:cNvPr id="72" name="Picture 71" descr="A blue and black logo&#10;&#10;Description automatically generated">
            <a:extLst>
              <a:ext uri="{FF2B5EF4-FFF2-40B4-BE49-F238E27FC236}">
                <a16:creationId xmlns:a16="http://schemas.microsoft.com/office/drawing/2014/main" id="{8912D9C5-86DC-B5C2-EF62-BC677A67A9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313" y="534396"/>
            <a:ext cx="1808928" cy="508895"/>
          </a:xfrm>
          <a:prstGeom prst="rect">
            <a:avLst/>
          </a:prstGeom>
        </p:spPr>
      </p:pic>
    </p:spTree>
    <p:extLst>
      <p:ext uri="{BB962C8B-B14F-4D97-AF65-F5344CB8AC3E}">
        <p14:creationId xmlns:p14="http://schemas.microsoft.com/office/powerpoint/2010/main" val="393503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6C67AF5-6665-CCF7-C33E-981F84FD6A59}"/>
              </a:ext>
            </a:extLst>
          </p:cNvPr>
          <p:cNvSpPr/>
          <p:nvPr userDrawn="1"/>
        </p:nvSpPr>
        <p:spPr>
          <a:xfrm>
            <a:off x="8661940" y="0"/>
            <a:ext cx="3530059" cy="6858000"/>
          </a:xfrm>
          <a:prstGeom prst="rect">
            <a:avLst/>
          </a:prstGeom>
          <a:solidFill>
            <a:schemeClr val="accent3">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8BA3DF34-C5F3-8DE6-F126-C6DD331A6AF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D5CCFD8-6541-68C6-9985-13C8FF21F6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E0FB76-E443-D0F6-C58A-6F9DC77170ED}"/>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11" name="Text Placeholder 15">
            <a:extLst>
              <a:ext uri="{FF2B5EF4-FFF2-40B4-BE49-F238E27FC236}">
                <a16:creationId xmlns:a16="http://schemas.microsoft.com/office/drawing/2014/main" id="{3BD2FA70-C3F3-DDAE-648D-918E8029A9A2}"/>
              </a:ext>
            </a:extLst>
          </p:cNvPr>
          <p:cNvSpPr>
            <a:spLocks noGrp="1"/>
          </p:cNvSpPr>
          <p:nvPr>
            <p:ph type="body" sz="quarter" idx="15" hasCustomPrompt="1"/>
          </p:nvPr>
        </p:nvSpPr>
        <p:spPr>
          <a:xfrm>
            <a:off x="722676" y="2494691"/>
            <a:ext cx="7430724" cy="3505200"/>
          </a:xfrm>
        </p:spPr>
        <p:txBody>
          <a:bodyPr>
            <a:normAutofit/>
          </a:bodyPr>
          <a:lstStyle>
            <a:lvl1pPr marL="0" indent="0">
              <a:buNone/>
              <a:defRPr sz="2400">
                <a:solidFill>
                  <a:schemeClr val="accent6">
                    <a:lumMod val="50000"/>
                  </a:schemeClr>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maximus </a:t>
            </a:r>
            <a:r>
              <a:rPr lang="en-US" dirty="0" err="1"/>
              <a:t>ullamcorper</a:t>
            </a:r>
            <a:r>
              <a:rPr lang="en-US" dirty="0"/>
              <a:t> </a:t>
            </a:r>
            <a:r>
              <a:rPr lang="en-US" dirty="0" err="1"/>
              <a:t>hendrerit</a:t>
            </a:r>
            <a:r>
              <a:rPr lang="en-US" dirty="0"/>
              <a:t>. Aenean </a:t>
            </a:r>
            <a:r>
              <a:rPr lang="en-US" dirty="0" err="1"/>
              <a:t>tincidunt</a:t>
            </a:r>
            <a:r>
              <a:rPr lang="en-US" dirty="0"/>
              <a:t>, dolor </a:t>
            </a:r>
            <a:r>
              <a:rPr lang="en-US" dirty="0" err="1"/>
              <a:t>posuere</a:t>
            </a:r>
            <a:r>
              <a:rPr lang="en-US" dirty="0"/>
              <a:t> </a:t>
            </a:r>
            <a:r>
              <a:rPr lang="en-US" dirty="0" err="1"/>
              <a:t>scelerisque</a:t>
            </a:r>
            <a:r>
              <a:rPr lang="en-US" dirty="0"/>
              <a:t> </a:t>
            </a:r>
            <a:r>
              <a:rPr lang="en-US" dirty="0" err="1"/>
              <a:t>ultrices</a:t>
            </a:r>
            <a:r>
              <a:rPr lang="en-US" dirty="0"/>
              <a:t>, </a:t>
            </a:r>
            <a:r>
              <a:rPr lang="en-US" dirty="0" err="1"/>
              <a:t>lectus</a:t>
            </a:r>
            <a:r>
              <a:rPr lang="en-US" dirty="0"/>
              <a:t> </a:t>
            </a:r>
            <a:r>
              <a:rPr lang="en-US" dirty="0" err="1"/>
              <a:t>lacus</a:t>
            </a:r>
            <a:r>
              <a:rPr lang="en-US" dirty="0"/>
              <a:t> </a:t>
            </a:r>
            <a:r>
              <a:rPr lang="en-US" dirty="0" err="1"/>
              <a:t>aliquam</a:t>
            </a:r>
            <a:r>
              <a:rPr lang="en-US" dirty="0"/>
              <a:t> </a:t>
            </a:r>
            <a:r>
              <a:rPr lang="en-US" dirty="0" err="1"/>
              <a:t>nunc</a:t>
            </a:r>
            <a:r>
              <a:rPr lang="en-US" dirty="0"/>
              <a:t>, sit </a:t>
            </a:r>
            <a:r>
              <a:rPr lang="en-US" dirty="0" err="1"/>
              <a:t>amet</a:t>
            </a:r>
            <a:r>
              <a:rPr lang="en-US" dirty="0"/>
              <a:t> </a:t>
            </a:r>
            <a:r>
              <a:rPr lang="en-US" dirty="0" err="1"/>
              <a:t>mattis</a:t>
            </a:r>
            <a:r>
              <a:rPr lang="en-US" dirty="0"/>
              <a:t> ligula </a:t>
            </a:r>
            <a:r>
              <a:rPr lang="en-US" dirty="0" err="1"/>
              <a:t>tellus</a:t>
            </a:r>
            <a:r>
              <a:rPr lang="en-US" dirty="0"/>
              <a:t> </a:t>
            </a:r>
            <a:r>
              <a:rPr lang="en-US" dirty="0" err="1"/>
              <a:t>quis</a:t>
            </a:r>
            <a:r>
              <a:rPr lang="en-US" dirty="0"/>
              <a:t> dui. </a:t>
            </a:r>
            <a:r>
              <a:rPr lang="en-US" dirty="0" err="1"/>
              <a:t>Nulla</a:t>
            </a:r>
            <a:r>
              <a:rPr lang="en-US" dirty="0"/>
              <a:t> id </a:t>
            </a:r>
            <a:r>
              <a:rPr lang="en-US" dirty="0" err="1"/>
              <a:t>rhoncus</a:t>
            </a:r>
            <a:r>
              <a:rPr lang="en-US" dirty="0"/>
              <a:t> </a:t>
            </a:r>
            <a:r>
              <a:rPr lang="en-US" dirty="0" err="1"/>
              <a:t>lectus</a:t>
            </a:r>
            <a:r>
              <a:rPr lang="en-US" dirty="0"/>
              <a:t>. Duis </a:t>
            </a:r>
            <a:r>
              <a:rPr lang="en-US" dirty="0" err="1"/>
              <a:t>bibendum</a:t>
            </a:r>
            <a:r>
              <a:rPr lang="en-US" dirty="0"/>
              <a:t> </a:t>
            </a:r>
            <a:r>
              <a:rPr lang="en-US" dirty="0" err="1"/>
              <a:t>felis</a:t>
            </a:r>
            <a:r>
              <a:rPr lang="en-US" dirty="0"/>
              <a:t> porta </a:t>
            </a:r>
            <a:r>
              <a:rPr lang="en-US" dirty="0" err="1"/>
              <a:t>ornare</a:t>
            </a:r>
            <a:r>
              <a:rPr lang="en-US" dirty="0"/>
              <a:t> </a:t>
            </a:r>
            <a:r>
              <a:rPr lang="en-US" dirty="0" err="1"/>
              <a:t>ultrices</a:t>
            </a:r>
            <a:r>
              <a:rPr lang="en-US" dirty="0"/>
              <a:t>. Integer </a:t>
            </a:r>
            <a:r>
              <a:rPr lang="en-US" dirty="0" err="1"/>
              <a:t>commodo</a:t>
            </a:r>
            <a:r>
              <a:rPr lang="en-US" dirty="0"/>
              <a:t> </a:t>
            </a:r>
            <a:r>
              <a:rPr lang="en-US" dirty="0" err="1"/>
              <a:t>orci</a:t>
            </a:r>
            <a:r>
              <a:rPr lang="en-US" dirty="0"/>
              <a:t> at </a:t>
            </a:r>
            <a:r>
              <a:rPr lang="en-US" dirty="0" err="1"/>
              <a:t>vehicula</a:t>
            </a:r>
            <a:r>
              <a:rPr lang="en-US" dirty="0"/>
              <a:t> </a:t>
            </a:r>
            <a:r>
              <a:rPr lang="en-US" dirty="0" err="1"/>
              <a:t>viverra</a:t>
            </a:r>
            <a:r>
              <a:rPr lang="en-US" dirty="0"/>
              <a:t>. </a:t>
            </a:r>
            <a:r>
              <a:rPr lang="en-US" dirty="0" err="1"/>
              <a:t>Nulla</a:t>
            </a:r>
            <a:r>
              <a:rPr lang="en-US" dirty="0"/>
              <a:t> </a:t>
            </a:r>
            <a:r>
              <a:rPr lang="en-US" dirty="0" err="1"/>
              <a:t>facilisi</a:t>
            </a:r>
            <a:r>
              <a:rPr lang="en-US" dirty="0"/>
              <a:t>.</a:t>
            </a:r>
          </a:p>
        </p:txBody>
      </p:sp>
      <p:cxnSp>
        <p:nvCxnSpPr>
          <p:cNvPr id="14" name="Straight Connector 13">
            <a:extLst>
              <a:ext uri="{FF2B5EF4-FFF2-40B4-BE49-F238E27FC236}">
                <a16:creationId xmlns:a16="http://schemas.microsoft.com/office/drawing/2014/main" id="{676E0617-6AED-0D6A-D7E1-7735E1081995}"/>
              </a:ext>
            </a:extLst>
          </p:cNvPr>
          <p:cNvCxnSpPr>
            <a:cxnSpLocks/>
          </p:cNvCxnSpPr>
          <p:nvPr userDrawn="1"/>
        </p:nvCxnSpPr>
        <p:spPr>
          <a:xfrm>
            <a:off x="774928" y="2325191"/>
            <a:ext cx="7378472"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BC7AA021-6A0F-D929-D4D3-BFB6E7CBEFF7}"/>
              </a:ext>
            </a:extLst>
          </p:cNvPr>
          <p:cNvSpPr>
            <a:spLocks noGrp="1"/>
          </p:cNvSpPr>
          <p:nvPr>
            <p:ph type="body" sz="quarter" idx="16" hasCustomPrompt="1"/>
          </p:nvPr>
        </p:nvSpPr>
        <p:spPr>
          <a:xfrm>
            <a:off x="774699" y="1641741"/>
            <a:ext cx="7378472" cy="670931"/>
          </a:xfrm>
        </p:spPr>
        <p:txBody>
          <a:bodyPr anchor="b" anchorCtr="0">
            <a:noAutofit/>
          </a:bodyPr>
          <a:lstStyle>
            <a:lvl1pPr marL="0" indent="0">
              <a:buNone/>
              <a:defRPr sz="4400">
                <a:solidFill>
                  <a:schemeClr val="tx1"/>
                </a:solidFill>
                <a:latin typeface="Avenir Next LT Pro Demi" panose="020B0704020202020204" pitchFamily="34" charset="0"/>
              </a:defRPr>
            </a:lvl1pPr>
          </a:lstStyle>
          <a:p>
            <a:pPr lvl="0"/>
            <a:r>
              <a:rPr lang="en-US"/>
              <a:t>Title</a:t>
            </a:r>
          </a:p>
        </p:txBody>
      </p:sp>
      <p:pic>
        <p:nvPicPr>
          <p:cNvPr id="4" name="Picture 3" descr="A blue and black logo&#10;&#10;Description automatically generated">
            <a:extLst>
              <a:ext uri="{FF2B5EF4-FFF2-40B4-BE49-F238E27FC236}">
                <a16:creationId xmlns:a16="http://schemas.microsoft.com/office/drawing/2014/main" id="{ED793E08-00E0-43FD-9517-3E1726A05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615620"/>
            <a:ext cx="1808928" cy="508895"/>
          </a:xfrm>
          <a:prstGeom prst="rect">
            <a:avLst/>
          </a:prstGeom>
        </p:spPr>
      </p:pic>
      <p:pic>
        <p:nvPicPr>
          <p:cNvPr id="15" name="Picture 14" descr="A blue text on a black background&#10;&#10;Description automatically generated">
            <a:extLst>
              <a:ext uri="{FF2B5EF4-FFF2-40B4-BE49-F238E27FC236}">
                <a16:creationId xmlns:a16="http://schemas.microsoft.com/office/drawing/2014/main" id="{398F67C3-301F-1D40-0F40-49FBBD8DEB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33768" y="247361"/>
            <a:ext cx="2931424" cy="1090020"/>
          </a:xfrm>
          <a:prstGeom prst="rect">
            <a:avLst/>
          </a:prstGeom>
        </p:spPr>
      </p:pic>
    </p:spTree>
    <p:extLst>
      <p:ext uri="{BB962C8B-B14F-4D97-AF65-F5344CB8AC3E}">
        <p14:creationId xmlns:p14="http://schemas.microsoft.com/office/powerpoint/2010/main" val="383191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4163161-4F94-899F-535B-CCAEE290C666}"/>
              </a:ext>
            </a:extLst>
          </p:cNvPr>
          <p:cNvSpPr/>
          <p:nvPr userDrawn="1"/>
        </p:nvSpPr>
        <p:spPr>
          <a:xfrm>
            <a:off x="2" y="0"/>
            <a:ext cx="3581398" cy="6858000"/>
          </a:xfrm>
          <a:prstGeom prst="rect">
            <a:avLst/>
          </a:prstGeom>
          <a:solidFill>
            <a:schemeClr val="accent3">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8BA3DF34-C5F3-8DE6-F126-C6DD331A6AF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D5CCFD8-6541-68C6-9985-13C8FF21F6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4E0FB76-E443-D0F6-C58A-6F9DC77170ED}"/>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11" name="Text Placeholder 15">
            <a:extLst>
              <a:ext uri="{FF2B5EF4-FFF2-40B4-BE49-F238E27FC236}">
                <a16:creationId xmlns:a16="http://schemas.microsoft.com/office/drawing/2014/main" id="{3BD2FA70-C3F3-DDAE-648D-918E8029A9A2}"/>
              </a:ext>
            </a:extLst>
          </p:cNvPr>
          <p:cNvSpPr>
            <a:spLocks noGrp="1"/>
          </p:cNvSpPr>
          <p:nvPr>
            <p:ph type="body" sz="quarter" idx="15" hasCustomPrompt="1"/>
          </p:nvPr>
        </p:nvSpPr>
        <p:spPr>
          <a:xfrm>
            <a:off x="4038601" y="1480990"/>
            <a:ext cx="7315200" cy="4624084"/>
          </a:xfrm>
        </p:spPr>
        <p:txBody>
          <a:bodyPr>
            <a:normAutofit/>
          </a:bodyPr>
          <a:lstStyle>
            <a:lvl1pPr marL="0" indent="0">
              <a:buNone/>
              <a:defRPr sz="2400">
                <a:solidFill>
                  <a:schemeClr val="accent6">
                    <a:lumMod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Mauris</a:t>
            </a:r>
            <a:r>
              <a:rPr lang="en-US"/>
              <a:t> maximus </a:t>
            </a:r>
            <a:r>
              <a:rPr lang="en-US" err="1"/>
              <a:t>ullamcorper</a:t>
            </a:r>
            <a:r>
              <a:rPr lang="en-US"/>
              <a:t> </a:t>
            </a:r>
            <a:r>
              <a:rPr lang="en-US" err="1"/>
              <a:t>hendrerit</a:t>
            </a:r>
            <a:r>
              <a:rPr lang="en-US"/>
              <a:t>. Aenean </a:t>
            </a:r>
            <a:r>
              <a:rPr lang="en-US" err="1"/>
              <a:t>tincidunt</a:t>
            </a:r>
            <a:r>
              <a:rPr lang="en-US"/>
              <a:t>, dolor </a:t>
            </a:r>
            <a:r>
              <a:rPr lang="en-US" err="1"/>
              <a:t>posuere</a:t>
            </a:r>
            <a:r>
              <a:rPr lang="en-US"/>
              <a:t> </a:t>
            </a:r>
            <a:r>
              <a:rPr lang="en-US" err="1"/>
              <a:t>scelerisque</a:t>
            </a:r>
            <a:r>
              <a:rPr lang="en-US"/>
              <a:t> </a:t>
            </a:r>
            <a:r>
              <a:rPr lang="en-US" err="1"/>
              <a:t>ultrices</a:t>
            </a:r>
            <a:r>
              <a:rPr lang="en-US"/>
              <a:t>, </a:t>
            </a:r>
            <a:r>
              <a:rPr lang="en-US" err="1"/>
              <a:t>lectus</a:t>
            </a:r>
            <a:r>
              <a:rPr lang="en-US"/>
              <a:t> </a:t>
            </a:r>
            <a:r>
              <a:rPr lang="en-US" err="1"/>
              <a:t>lacus</a:t>
            </a:r>
            <a:r>
              <a:rPr lang="en-US"/>
              <a:t> </a:t>
            </a:r>
            <a:r>
              <a:rPr lang="en-US" err="1"/>
              <a:t>aliquam</a:t>
            </a:r>
            <a:r>
              <a:rPr lang="en-US"/>
              <a:t> </a:t>
            </a:r>
            <a:r>
              <a:rPr lang="en-US" err="1"/>
              <a:t>nunc</a:t>
            </a:r>
            <a:r>
              <a:rPr lang="en-US"/>
              <a:t>, sit </a:t>
            </a:r>
            <a:r>
              <a:rPr lang="en-US" err="1"/>
              <a:t>amet</a:t>
            </a:r>
            <a:r>
              <a:rPr lang="en-US"/>
              <a:t> </a:t>
            </a:r>
            <a:r>
              <a:rPr lang="en-US" err="1"/>
              <a:t>mattis</a:t>
            </a:r>
            <a:r>
              <a:rPr lang="en-US"/>
              <a:t> ligula </a:t>
            </a:r>
            <a:r>
              <a:rPr lang="en-US" err="1"/>
              <a:t>tellus</a:t>
            </a:r>
            <a:r>
              <a:rPr lang="en-US"/>
              <a:t> </a:t>
            </a:r>
            <a:r>
              <a:rPr lang="en-US" err="1"/>
              <a:t>quis</a:t>
            </a:r>
            <a:r>
              <a:rPr lang="en-US"/>
              <a:t> dui. </a:t>
            </a:r>
            <a:r>
              <a:rPr lang="en-US" err="1"/>
              <a:t>Nulla</a:t>
            </a:r>
            <a:r>
              <a:rPr lang="en-US"/>
              <a:t> id </a:t>
            </a:r>
            <a:r>
              <a:rPr lang="en-US" err="1"/>
              <a:t>rhoncus</a:t>
            </a:r>
            <a:r>
              <a:rPr lang="en-US"/>
              <a:t> </a:t>
            </a:r>
            <a:r>
              <a:rPr lang="en-US" err="1"/>
              <a:t>lectus</a:t>
            </a:r>
            <a:r>
              <a:rPr lang="en-US"/>
              <a:t>. Duis </a:t>
            </a:r>
            <a:r>
              <a:rPr lang="en-US" err="1"/>
              <a:t>bibendum</a:t>
            </a:r>
            <a:r>
              <a:rPr lang="en-US"/>
              <a:t> </a:t>
            </a:r>
            <a:r>
              <a:rPr lang="en-US" err="1"/>
              <a:t>felis</a:t>
            </a:r>
            <a:r>
              <a:rPr lang="en-US"/>
              <a:t> porta </a:t>
            </a:r>
            <a:r>
              <a:rPr lang="en-US" err="1"/>
              <a:t>ornare</a:t>
            </a:r>
            <a:r>
              <a:rPr lang="en-US"/>
              <a:t> </a:t>
            </a:r>
            <a:r>
              <a:rPr lang="en-US" err="1"/>
              <a:t>ultrices</a:t>
            </a:r>
            <a:r>
              <a:rPr lang="en-US"/>
              <a:t>. Integer </a:t>
            </a:r>
            <a:r>
              <a:rPr lang="en-US" err="1"/>
              <a:t>commodo</a:t>
            </a:r>
            <a:r>
              <a:rPr lang="en-US"/>
              <a:t> </a:t>
            </a:r>
            <a:r>
              <a:rPr lang="en-US" err="1"/>
              <a:t>orci</a:t>
            </a:r>
            <a:r>
              <a:rPr lang="en-US"/>
              <a:t> at </a:t>
            </a:r>
            <a:r>
              <a:rPr lang="en-US" err="1"/>
              <a:t>vehicula</a:t>
            </a:r>
            <a:r>
              <a:rPr lang="en-US"/>
              <a:t> </a:t>
            </a:r>
            <a:r>
              <a:rPr lang="en-US" err="1"/>
              <a:t>viverra</a:t>
            </a:r>
            <a:r>
              <a:rPr lang="en-US"/>
              <a:t>. </a:t>
            </a:r>
            <a:r>
              <a:rPr lang="en-US" err="1"/>
              <a:t>Nulla</a:t>
            </a:r>
            <a:r>
              <a:rPr lang="en-US"/>
              <a:t> </a:t>
            </a:r>
            <a:r>
              <a:rPr lang="en-US" err="1"/>
              <a:t>facilisi</a:t>
            </a:r>
            <a:r>
              <a:rPr lang="en-US"/>
              <a:t>. </a:t>
            </a:r>
            <a:r>
              <a:rPr lang="en-US" err="1"/>
              <a:t>Nulla</a:t>
            </a:r>
            <a:r>
              <a:rPr lang="en-US"/>
              <a:t> </a:t>
            </a:r>
            <a:r>
              <a:rPr lang="en-US" err="1"/>
              <a:t>facilisi</a:t>
            </a:r>
            <a:r>
              <a:rPr lang="en-US"/>
              <a:t>. Morbi vel </a:t>
            </a:r>
            <a:r>
              <a:rPr lang="en-US" err="1"/>
              <a:t>ultricies</a:t>
            </a:r>
            <a:r>
              <a:rPr lang="en-US"/>
              <a:t> ligula, a </a:t>
            </a:r>
            <a:r>
              <a:rPr lang="en-US" err="1"/>
              <a:t>sodales</a:t>
            </a:r>
            <a:r>
              <a:rPr lang="en-US"/>
              <a:t> eros. Vestibulum </a:t>
            </a:r>
            <a:r>
              <a:rPr lang="en-US" err="1"/>
              <a:t>porttitor</a:t>
            </a:r>
            <a:r>
              <a:rPr lang="en-US"/>
              <a:t> </a:t>
            </a:r>
            <a:r>
              <a:rPr lang="en-US" err="1"/>
              <a:t>aliquet</a:t>
            </a:r>
            <a:r>
              <a:rPr lang="en-US"/>
              <a:t> ex, id </a:t>
            </a:r>
            <a:r>
              <a:rPr lang="en-US" err="1"/>
              <a:t>sodales</a:t>
            </a:r>
            <a:r>
              <a:rPr lang="en-US"/>
              <a:t> </a:t>
            </a:r>
            <a:r>
              <a:rPr lang="en-US" err="1"/>
              <a:t>nunc</a:t>
            </a:r>
            <a:r>
              <a:rPr lang="en-US"/>
              <a:t> </a:t>
            </a:r>
            <a:r>
              <a:rPr lang="en-US" err="1"/>
              <a:t>volutpat</a:t>
            </a:r>
            <a:r>
              <a:rPr lang="en-US"/>
              <a:t> ac. </a:t>
            </a:r>
            <a:r>
              <a:rPr lang="en-US" err="1"/>
              <a:t>Suspendisse</a:t>
            </a:r>
            <a:r>
              <a:rPr lang="en-US"/>
              <a:t> </a:t>
            </a:r>
            <a:r>
              <a:rPr lang="en-US" err="1"/>
              <a:t>luctus</a:t>
            </a:r>
            <a:r>
              <a:rPr lang="en-US"/>
              <a:t> cursus </a:t>
            </a:r>
            <a:r>
              <a:rPr lang="en-US" err="1"/>
              <a:t>mauris</a:t>
            </a:r>
            <a:r>
              <a:rPr lang="en-US"/>
              <a:t>.</a:t>
            </a:r>
          </a:p>
        </p:txBody>
      </p:sp>
      <p:cxnSp>
        <p:nvCxnSpPr>
          <p:cNvPr id="14" name="Straight Connector 13">
            <a:extLst>
              <a:ext uri="{FF2B5EF4-FFF2-40B4-BE49-F238E27FC236}">
                <a16:creationId xmlns:a16="http://schemas.microsoft.com/office/drawing/2014/main" id="{676E0617-6AED-0D6A-D7E1-7735E1081995}"/>
              </a:ext>
            </a:extLst>
          </p:cNvPr>
          <p:cNvCxnSpPr>
            <a:cxnSpLocks/>
          </p:cNvCxnSpPr>
          <p:nvPr userDrawn="1"/>
        </p:nvCxnSpPr>
        <p:spPr>
          <a:xfrm>
            <a:off x="4056752" y="1311490"/>
            <a:ext cx="7247054" cy="0"/>
          </a:xfrm>
          <a:prstGeom prst="line">
            <a:avLst/>
          </a:prstGeom>
          <a:ln w="28575">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ext Placeholder 2">
            <a:extLst>
              <a:ext uri="{FF2B5EF4-FFF2-40B4-BE49-F238E27FC236}">
                <a16:creationId xmlns:a16="http://schemas.microsoft.com/office/drawing/2014/main" id="{B51CAB81-8032-EFFB-08AD-70A7AE58CC99}"/>
              </a:ext>
            </a:extLst>
          </p:cNvPr>
          <p:cNvSpPr>
            <a:spLocks noGrp="1"/>
          </p:cNvSpPr>
          <p:nvPr>
            <p:ph type="body" sz="quarter" idx="16" hasCustomPrompt="1"/>
          </p:nvPr>
        </p:nvSpPr>
        <p:spPr>
          <a:xfrm>
            <a:off x="4056752" y="630782"/>
            <a:ext cx="7247054" cy="670931"/>
          </a:xfrm>
        </p:spPr>
        <p:txBody>
          <a:bodyPr anchor="b" anchorCtr="0">
            <a:noAutofit/>
          </a:bodyPr>
          <a:lstStyle>
            <a:lvl1pPr marL="0" indent="0">
              <a:buNone/>
              <a:defRPr sz="4400">
                <a:solidFill>
                  <a:schemeClr val="tx1"/>
                </a:solidFill>
                <a:latin typeface="Avenir Next LT Pro Demi" panose="020B0704020202020204" pitchFamily="34" charset="0"/>
              </a:defRPr>
            </a:lvl1pPr>
          </a:lstStyle>
          <a:p>
            <a:pPr lvl="0"/>
            <a:r>
              <a:rPr lang="en-US"/>
              <a:t>Title</a:t>
            </a:r>
          </a:p>
        </p:txBody>
      </p:sp>
      <p:pic>
        <p:nvPicPr>
          <p:cNvPr id="17" name="Picture 16" descr="A blue text on a black background&#10;&#10;Description automatically generated">
            <a:extLst>
              <a:ext uri="{FF2B5EF4-FFF2-40B4-BE49-F238E27FC236}">
                <a16:creationId xmlns:a16="http://schemas.microsoft.com/office/drawing/2014/main" id="{DD8D53E7-E910-04CC-85D5-C0AE94A782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3460" y="247361"/>
            <a:ext cx="2931424" cy="1090020"/>
          </a:xfrm>
          <a:prstGeom prst="rect">
            <a:avLst/>
          </a:prstGeom>
        </p:spPr>
      </p:pic>
      <p:pic>
        <p:nvPicPr>
          <p:cNvPr id="18" name="Picture 17" descr="A blue and black logo&#10;&#10;Description automatically generated">
            <a:extLst>
              <a:ext uri="{FF2B5EF4-FFF2-40B4-BE49-F238E27FC236}">
                <a16:creationId xmlns:a16="http://schemas.microsoft.com/office/drawing/2014/main" id="{04CA2CAB-98D4-4F65-59FA-1D81A93D70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199" y="5965377"/>
            <a:ext cx="1808928" cy="508895"/>
          </a:xfrm>
          <a:prstGeom prst="rect">
            <a:avLst/>
          </a:prstGeom>
        </p:spPr>
      </p:pic>
    </p:spTree>
    <p:extLst>
      <p:ext uri="{BB962C8B-B14F-4D97-AF65-F5344CB8AC3E}">
        <p14:creationId xmlns:p14="http://schemas.microsoft.com/office/powerpoint/2010/main" val="3339489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71DAD7-7C95-E9E1-3E91-BF6F9C196394}"/>
              </a:ext>
            </a:extLst>
          </p:cNvPr>
          <p:cNvSpPr>
            <a:spLocks noGrp="1"/>
          </p:cNvSpPr>
          <p:nvPr>
            <p:ph sz="half" idx="1"/>
          </p:nvPr>
        </p:nvSpPr>
        <p:spPr>
          <a:xfrm>
            <a:off x="838200" y="2099999"/>
            <a:ext cx="5017655" cy="4076964"/>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24EB8F-62A0-DE85-808D-CBF2109008C3}"/>
              </a:ext>
            </a:extLst>
          </p:cNvPr>
          <p:cNvSpPr>
            <a:spLocks noGrp="1"/>
          </p:cNvSpPr>
          <p:nvPr>
            <p:ph sz="half" idx="2"/>
          </p:nvPr>
        </p:nvSpPr>
        <p:spPr>
          <a:xfrm>
            <a:off x="6172200" y="2099999"/>
            <a:ext cx="5017655" cy="4076964"/>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3F2A16B-4966-6295-0971-5E55F2B0F7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0057B9B-5A89-F2AC-1042-6B4E3B0E50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5DAC58-4817-5BE7-11AD-508AD0EA9E5C}"/>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10" name="Title 1">
            <a:extLst>
              <a:ext uri="{FF2B5EF4-FFF2-40B4-BE49-F238E27FC236}">
                <a16:creationId xmlns:a16="http://schemas.microsoft.com/office/drawing/2014/main" id="{611A0F0A-B3E9-D2FE-8E1A-F1D5DA68FC90}"/>
              </a:ext>
            </a:extLst>
          </p:cNvPr>
          <p:cNvSpPr>
            <a:spLocks noGrp="1"/>
          </p:cNvSpPr>
          <p:nvPr>
            <p:ph type="title"/>
          </p:nvPr>
        </p:nvSpPr>
        <p:spPr>
          <a:xfrm>
            <a:off x="870290" y="1392817"/>
            <a:ext cx="10360546" cy="707181"/>
          </a:xfrm>
        </p:spPr>
        <p:txBody>
          <a:bodyPr>
            <a:normAutofit/>
          </a:bodyPr>
          <a:lstStyle>
            <a:lvl1pPr algn="l">
              <a:defRPr sz="4000"/>
            </a:lvl1pPr>
          </a:lstStyle>
          <a:p>
            <a:r>
              <a:rPr lang="en-US"/>
              <a:t>Click to edit Master title style</a:t>
            </a:r>
            <a:endParaRPr lang="en-US" dirty="0"/>
          </a:p>
        </p:txBody>
      </p:sp>
      <p:pic>
        <p:nvPicPr>
          <p:cNvPr id="11" name="Picture 10" descr="A blue and black logo&#10;&#10;Description automatically generated">
            <a:extLst>
              <a:ext uri="{FF2B5EF4-FFF2-40B4-BE49-F238E27FC236}">
                <a16:creationId xmlns:a16="http://schemas.microsoft.com/office/drawing/2014/main" id="{01733B0C-53FC-9F06-F024-69E71E04B1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4457" y="580996"/>
            <a:ext cx="1808928" cy="50889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A90E27D8-A244-B9CA-D7CF-37D7978A7D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15" y="290433"/>
            <a:ext cx="2931424" cy="1090020"/>
          </a:xfrm>
          <a:prstGeom prst="rect">
            <a:avLst/>
          </a:prstGeom>
        </p:spPr>
      </p:pic>
      <p:sp>
        <p:nvSpPr>
          <p:cNvPr id="14" name="Rectangle 13">
            <a:extLst>
              <a:ext uri="{FF2B5EF4-FFF2-40B4-BE49-F238E27FC236}">
                <a16:creationId xmlns:a16="http://schemas.microsoft.com/office/drawing/2014/main" id="{362E8665-5FE9-DA78-34B2-5BA5B6C4566C}"/>
              </a:ext>
            </a:extLst>
          </p:cNvPr>
          <p:cNvSpPr/>
          <p:nvPr userDrawn="1"/>
        </p:nvSpPr>
        <p:spPr>
          <a:xfrm>
            <a:off x="2" y="0"/>
            <a:ext cx="326806" cy="6858000"/>
          </a:xfrm>
          <a:prstGeom prst="rect">
            <a:avLst/>
          </a:prstGeom>
          <a:solidFill>
            <a:schemeClr val="accent3">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25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A74344-B842-ABE4-4B5D-68EFC868A1E1}"/>
              </a:ext>
            </a:extLst>
          </p:cNvPr>
          <p:cNvGrpSpPr/>
          <p:nvPr userDrawn="1"/>
        </p:nvGrpSpPr>
        <p:grpSpPr>
          <a:xfrm>
            <a:off x="9547847" y="326377"/>
            <a:ext cx="2317345" cy="2277088"/>
            <a:chOff x="9509747" y="250177"/>
            <a:chExt cx="2317345" cy="2277088"/>
          </a:xfrm>
        </p:grpSpPr>
        <p:sp>
          <p:nvSpPr>
            <p:cNvPr id="25" name="Oval 24">
              <a:extLst>
                <a:ext uri="{FF2B5EF4-FFF2-40B4-BE49-F238E27FC236}">
                  <a16:creationId xmlns:a16="http://schemas.microsoft.com/office/drawing/2014/main" id="{607A2835-5AB5-CF87-4F1A-34C24863D7A2}"/>
                </a:ext>
              </a:extLst>
            </p:cNvPr>
            <p:cNvSpPr/>
            <p:nvPr/>
          </p:nvSpPr>
          <p:spPr>
            <a:xfrm>
              <a:off x="9509747"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6" name="Oval 25">
              <a:extLst>
                <a:ext uri="{FF2B5EF4-FFF2-40B4-BE49-F238E27FC236}">
                  <a16:creationId xmlns:a16="http://schemas.microsoft.com/office/drawing/2014/main" id="{71D24347-BAB0-65A7-9079-3CF3D3ED2C14}"/>
                </a:ext>
              </a:extLst>
            </p:cNvPr>
            <p:cNvSpPr/>
            <p:nvPr/>
          </p:nvSpPr>
          <p:spPr>
            <a:xfrm>
              <a:off x="9746544"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7" name="Oval 26">
              <a:extLst>
                <a:ext uri="{FF2B5EF4-FFF2-40B4-BE49-F238E27FC236}">
                  <a16:creationId xmlns:a16="http://schemas.microsoft.com/office/drawing/2014/main" id="{077E3C48-91FB-1E99-2814-3B224783F38C}"/>
                </a:ext>
              </a:extLst>
            </p:cNvPr>
            <p:cNvSpPr/>
            <p:nvPr/>
          </p:nvSpPr>
          <p:spPr>
            <a:xfrm>
              <a:off x="9746544"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8" name="Oval 27">
              <a:extLst>
                <a:ext uri="{FF2B5EF4-FFF2-40B4-BE49-F238E27FC236}">
                  <a16:creationId xmlns:a16="http://schemas.microsoft.com/office/drawing/2014/main" id="{34DF7FD1-F265-FA21-0EB5-73088184A010}"/>
                </a:ext>
              </a:extLst>
            </p:cNvPr>
            <p:cNvSpPr/>
            <p:nvPr/>
          </p:nvSpPr>
          <p:spPr>
            <a:xfrm>
              <a:off x="10005199"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9" name="Oval 28">
              <a:extLst>
                <a:ext uri="{FF2B5EF4-FFF2-40B4-BE49-F238E27FC236}">
                  <a16:creationId xmlns:a16="http://schemas.microsoft.com/office/drawing/2014/main" id="{BFEF37AE-5ED8-C4C6-B365-BBB3F93FDCDA}"/>
                </a:ext>
              </a:extLst>
            </p:cNvPr>
            <p:cNvSpPr/>
            <p:nvPr/>
          </p:nvSpPr>
          <p:spPr>
            <a:xfrm>
              <a:off x="10005199"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0" name="Oval 29">
              <a:extLst>
                <a:ext uri="{FF2B5EF4-FFF2-40B4-BE49-F238E27FC236}">
                  <a16:creationId xmlns:a16="http://schemas.microsoft.com/office/drawing/2014/main" id="{821A9005-D295-AEB3-9DE5-F88A2005CDC9}"/>
                </a:ext>
              </a:extLst>
            </p:cNvPr>
            <p:cNvSpPr/>
            <p:nvPr/>
          </p:nvSpPr>
          <p:spPr>
            <a:xfrm>
              <a:off x="10005199" y="71089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1" name="Oval 30">
              <a:extLst>
                <a:ext uri="{FF2B5EF4-FFF2-40B4-BE49-F238E27FC236}">
                  <a16:creationId xmlns:a16="http://schemas.microsoft.com/office/drawing/2014/main" id="{F50F10A9-62F5-AE0F-E97C-0D993EA09DB7}"/>
                </a:ext>
              </a:extLst>
            </p:cNvPr>
            <p:cNvSpPr/>
            <p:nvPr/>
          </p:nvSpPr>
          <p:spPr>
            <a:xfrm>
              <a:off x="10260211"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2" name="Oval 31">
              <a:extLst>
                <a:ext uri="{FF2B5EF4-FFF2-40B4-BE49-F238E27FC236}">
                  <a16:creationId xmlns:a16="http://schemas.microsoft.com/office/drawing/2014/main" id="{19AACCBA-7FFD-0890-A8DA-CC08866BEFFF}"/>
                </a:ext>
              </a:extLst>
            </p:cNvPr>
            <p:cNvSpPr/>
            <p:nvPr/>
          </p:nvSpPr>
          <p:spPr>
            <a:xfrm>
              <a:off x="10260211"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3" name="Oval 32">
              <a:extLst>
                <a:ext uri="{FF2B5EF4-FFF2-40B4-BE49-F238E27FC236}">
                  <a16:creationId xmlns:a16="http://schemas.microsoft.com/office/drawing/2014/main" id="{DEB780FC-8973-1853-A4A5-4B4B726DC203}"/>
                </a:ext>
              </a:extLst>
            </p:cNvPr>
            <p:cNvSpPr/>
            <p:nvPr/>
          </p:nvSpPr>
          <p:spPr>
            <a:xfrm>
              <a:off x="10260211"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4" name="Oval 33">
              <a:extLst>
                <a:ext uri="{FF2B5EF4-FFF2-40B4-BE49-F238E27FC236}">
                  <a16:creationId xmlns:a16="http://schemas.microsoft.com/office/drawing/2014/main" id="{9D69A8E9-762C-6164-6445-FF52531523E4}"/>
                </a:ext>
              </a:extLst>
            </p:cNvPr>
            <p:cNvSpPr/>
            <p:nvPr/>
          </p:nvSpPr>
          <p:spPr>
            <a:xfrm>
              <a:off x="10260211"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5" name="Oval 34">
              <a:extLst>
                <a:ext uri="{FF2B5EF4-FFF2-40B4-BE49-F238E27FC236}">
                  <a16:creationId xmlns:a16="http://schemas.microsoft.com/office/drawing/2014/main" id="{908C4CA1-7FD5-9896-2714-0E4F647D29AE}"/>
                </a:ext>
              </a:extLst>
            </p:cNvPr>
            <p:cNvSpPr/>
            <p:nvPr/>
          </p:nvSpPr>
          <p:spPr>
            <a:xfrm>
              <a:off x="10504910"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6" name="Oval 35">
              <a:extLst>
                <a:ext uri="{FF2B5EF4-FFF2-40B4-BE49-F238E27FC236}">
                  <a16:creationId xmlns:a16="http://schemas.microsoft.com/office/drawing/2014/main" id="{B1D1FD83-9E1F-2BB9-C0C1-92AED0575B8C}"/>
                </a:ext>
              </a:extLst>
            </p:cNvPr>
            <p:cNvSpPr/>
            <p:nvPr/>
          </p:nvSpPr>
          <p:spPr>
            <a:xfrm>
              <a:off x="10504910"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7" name="Oval 36">
              <a:extLst>
                <a:ext uri="{FF2B5EF4-FFF2-40B4-BE49-F238E27FC236}">
                  <a16:creationId xmlns:a16="http://schemas.microsoft.com/office/drawing/2014/main" id="{0D990F0C-BB1F-A44A-4D71-00F6E61A23B9}"/>
                </a:ext>
              </a:extLst>
            </p:cNvPr>
            <p:cNvSpPr/>
            <p:nvPr/>
          </p:nvSpPr>
          <p:spPr>
            <a:xfrm>
              <a:off x="10504910"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8" name="Oval 37">
              <a:extLst>
                <a:ext uri="{FF2B5EF4-FFF2-40B4-BE49-F238E27FC236}">
                  <a16:creationId xmlns:a16="http://schemas.microsoft.com/office/drawing/2014/main" id="{BCB6A0EA-F9C9-9C92-6190-5AC442792671}"/>
                </a:ext>
              </a:extLst>
            </p:cNvPr>
            <p:cNvSpPr/>
            <p:nvPr/>
          </p:nvSpPr>
          <p:spPr>
            <a:xfrm>
              <a:off x="10504910"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9" name="Oval 38">
              <a:extLst>
                <a:ext uri="{FF2B5EF4-FFF2-40B4-BE49-F238E27FC236}">
                  <a16:creationId xmlns:a16="http://schemas.microsoft.com/office/drawing/2014/main" id="{C7AD1FA6-1744-43DE-B05D-38C9D4A1F2BA}"/>
                </a:ext>
              </a:extLst>
            </p:cNvPr>
            <p:cNvSpPr/>
            <p:nvPr/>
          </p:nvSpPr>
          <p:spPr>
            <a:xfrm>
              <a:off x="10504910"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0" name="Oval 39">
              <a:extLst>
                <a:ext uri="{FF2B5EF4-FFF2-40B4-BE49-F238E27FC236}">
                  <a16:creationId xmlns:a16="http://schemas.microsoft.com/office/drawing/2014/main" id="{D29FEA58-ADBE-4D9B-695C-352CED787CF0}"/>
                </a:ext>
              </a:extLst>
            </p:cNvPr>
            <p:cNvSpPr/>
            <p:nvPr/>
          </p:nvSpPr>
          <p:spPr>
            <a:xfrm>
              <a:off x="10747033"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1" name="Oval 40">
              <a:extLst>
                <a:ext uri="{FF2B5EF4-FFF2-40B4-BE49-F238E27FC236}">
                  <a16:creationId xmlns:a16="http://schemas.microsoft.com/office/drawing/2014/main" id="{E8E4B14B-8E19-FE4E-81CB-EDC8F0F4087F}"/>
                </a:ext>
              </a:extLst>
            </p:cNvPr>
            <p:cNvSpPr/>
            <p:nvPr/>
          </p:nvSpPr>
          <p:spPr>
            <a:xfrm>
              <a:off x="10747033"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2" name="Oval 41">
              <a:extLst>
                <a:ext uri="{FF2B5EF4-FFF2-40B4-BE49-F238E27FC236}">
                  <a16:creationId xmlns:a16="http://schemas.microsoft.com/office/drawing/2014/main" id="{ED2F384A-F688-BC96-A571-0866602401A3}"/>
                </a:ext>
              </a:extLst>
            </p:cNvPr>
            <p:cNvSpPr/>
            <p:nvPr/>
          </p:nvSpPr>
          <p:spPr>
            <a:xfrm>
              <a:off x="10747033"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3" name="Oval 42">
              <a:extLst>
                <a:ext uri="{FF2B5EF4-FFF2-40B4-BE49-F238E27FC236}">
                  <a16:creationId xmlns:a16="http://schemas.microsoft.com/office/drawing/2014/main" id="{1094DAC7-8763-AFFE-C4CC-FD7B2B164286}"/>
                </a:ext>
              </a:extLst>
            </p:cNvPr>
            <p:cNvSpPr/>
            <p:nvPr/>
          </p:nvSpPr>
          <p:spPr>
            <a:xfrm>
              <a:off x="10747033"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4" name="Oval 43">
              <a:extLst>
                <a:ext uri="{FF2B5EF4-FFF2-40B4-BE49-F238E27FC236}">
                  <a16:creationId xmlns:a16="http://schemas.microsoft.com/office/drawing/2014/main" id="{692F3A07-7B3A-7CAC-4FF5-BB759FFDE07A}"/>
                </a:ext>
              </a:extLst>
            </p:cNvPr>
            <p:cNvSpPr/>
            <p:nvPr/>
          </p:nvSpPr>
          <p:spPr>
            <a:xfrm>
              <a:off x="10747033"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5" name="Oval 44">
              <a:extLst>
                <a:ext uri="{FF2B5EF4-FFF2-40B4-BE49-F238E27FC236}">
                  <a16:creationId xmlns:a16="http://schemas.microsoft.com/office/drawing/2014/main" id="{3F863F18-C510-743F-24D0-BB99A7E70EAC}"/>
                </a:ext>
              </a:extLst>
            </p:cNvPr>
            <p:cNvSpPr/>
            <p:nvPr/>
          </p:nvSpPr>
          <p:spPr>
            <a:xfrm>
              <a:off x="10747033"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6" name="Oval 45">
              <a:extLst>
                <a:ext uri="{FF2B5EF4-FFF2-40B4-BE49-F238E27FC236}">
                  <a16:creationId xmlns:a16="http://schemas.microsoft.com/office/drawing/2014/main" id="{AEFCE7E4-3A27-3D45-5F8C-2D7254F28904}"/>
                </a:ext>
              </a:extLst>
            </p:cNvPr>
            <p:cNvSpPr/>
            <p:nvPr/>
          </p:nvSpPr>
          <p:spPr>
            <a:xfrm>
              <a:off x="10986580"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7" name="Oval 46">
              <a:extLst>
                <a:ext uri="{FF2B5EF4-FFF2-40B4-BE49-F238E27FC236}">
                  <a16:creationId xmlns:a16="http://schemas.microsoft.com/office/drawing/2014/main" id="{19D3EB71-C261-95C0-CC6E-E96ECBA712B5}"/>
                </a:ext>
              </a:extLst>
            </p:cNvPr>
            <p:cNvSpPr/>
            <p:nvPr/>
          </p:nvSpPr>
          <p:spPr>
            <a:xfrm>
              <a:off x="10986580"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8" name="Oval 47">
              <a:extLst>
                <a:ext uri="{FF2B5EF4-FFF2-40B4-BE49-F238E27FC236}">
                  <a16:creationId xmlns:a16="http://schemas.microsoft.com/office/drawing/2014/main" id="{276735A1-CFC7-0BC9-A367-4F243786DDC7}"/>
                </a:ext>
              </a:extLst>
            </p:cNvPr>
            <p:cNvSpPr/>
            <p:nvPr/>
          </p:nvSpPr>
          <p:spPr>
            <a:xfrm>
              <a:off x="10986580"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9" name="Oval 48">
              <a:extLst>
                <a:ext uri="{FF2B5EF4-FFF2-40B4-BE49-F238E27FC236}">
                  <a16:creationId xmlns:a16="http://schemas.microsoft.com/office/drawing/2014/main" id="{749AE896-D57E-1F9A-73FD-D89185A7B4E3}"/>
                </a:ext>
              </a:extLst>
            </p:cNvPr>
            <p:cNvSpPr/>
            <p:nvPr/>
          </p:nvSpPr>
          <p:spPr>
            <a:xfrm>
              <a:off x="10986580"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0" name="Oval 49">
              <a:extLst>
                <a:ext uri="{FF2B5EF4-FFF2-40B4-BE49-F238E27FC236}">
                  <a16:creationId xmlns:a16="http://schemas.microsoft.com/office/drawing/2014/main" id="{07E061A3-4400-6D06-A8C1-0E3E81557A70}"/>
                </a:ext>
              </a:extLst>
            </p:cNvPr>
            <p:cNvSpPr/>
            <p:nvPr/>
          </p:nvSpPr>
          <p:spPr>
            <a:xfrm>
              <a:off x="10986580"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1" name="Oval 50">
              <a:extLst>
                <a:ext uri="{FF2B5EF4-FFF2-40B4-BE49-F238E27FC236}">
                  <a16:creationId xmlns:a16="http://schemas.microsoft.com/office/drawing/2014/main" id="{4D439213-655C-7F88-DB2B-F339D3DD2A21}"/>
                </a:ext>
              </a:extLst>
            </p:cNvPr>
            <p:cNvSpPr/>
            <p:nvPr/>
          </p:nvSpPr>
          <p:spPr>
            <a:xfrm>
              <a:off x="10986580"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2" name="Oval 51">
              <a:extLst>
                <a:ext uri="{FF2B5EF4-FFF2-40B4-BE49-F238E27FC236}">
                  <a16:creationId xmlns:a16="http://schemas.microsoft.com/office/drawing/2014/main" id="{A855C8FE-D127-26ED-2BF6-15C074244261}"/>
                </a:ext>
              </a:extLst>
            </p:cNvPr>
            <p:cNvSpPr/>
            <p:nvPr/>
          </p:nvSpPr>
          <p:spPr>
            <a:xfrm>
              <a:off x="10986580"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3" name="Oval 52">
              <a:extLst>
                <a:ext uri="{FF2B5EF4-FFF2-40B4-BE49-F238E27FC236}">
                  <a16:creationId xmlns:a16="http://schemas.microsoft.com/office/drawing/2014/main" id="{6FBACEC8-7E8E-02ED-F87A-D33627A3A5E7}"/>
                </a:ext>
              </a:extLst>
            </p:cNvPr>
            <p:cNvSpPr/>
            <p:nvPr/>
          </p:nvSpPr>
          <p:spPr>
            <a:xfrm>
              <a:off x="11220976"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4" name="Oval 53">
              <a:extLst>
                <a:ext uri="{FF2B5EF4-FFF2-40B4-BE49-F238E27FC236}">
                  <a16:creationId xmlns:a16="http://schemas.microsoft.com/office/drawing/2014/main" id="{27E631FE-B587-9E04-5254-4F0C8AE005BC}"/>
                </a:ext>
              </a:extLst>
            </p:cNvPr>
            <p:cNvSpPr/>
            <p:nvPr/>
          </p:nvSpPr>
          <p:spPr>
            <a:xfrm>
              <a:off x="11220976"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5" name="Oval 54">
              <a:extLst>
                <a:ext uri="{FF2B5EF4-FFF2-40B4-BE49-F238E27FC236}">
                  <a16:creationId xmlns:a16="http://schemas.microsoft.com/office/drawing/2014/main" id="{962A34A0-C5F2-794E-1C8F-03293F851490}"/>
                </a:ext>
              </a:extLst>
            </p:cNvPr>
            <p:cNvSpPr/>
            <p:nvPr/>
          </p:nvSpPr>
          <p:spPr>
            <a:xfrm>
              <a:off x="11220976"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6" name="Oval 55">
              <a:extLst>
                <a:ext uri="{FF2B5EF4-FFF2-40B4-BE49-F238E27FC236}">
                  <a16:creationId xmlns:a16="http://schemas.microsoft.com/office/drawing/2014/main" id="{9307B06D-A8DD-8A9F-DDE1-BDF9AA916B5F}"/>
                </a:ext>
              </a:extLst>
            </p:cNvPr>
            <p:cNvSpPr/>
            <p:nvPr/>
          </p:nvSpPr>
          <p:spPr>
            <a:xfrm>
              <a:off x="11220976"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7" name="Oval 56">
              <a:extLst>
                <a:ext uri="{FF2B5EF4-FFF2-40B4-BE49-F238E27FC236}">
                  <a16:creationId xmlns:a16="http://schemas.microsoft.com/office/drawing/2014/main" id="{BCF6DEFD-F44A-17DC-54DE-10EF22452CBE}"/>
                </a:ext>
              </a:extLst>
            </p:cNvPr>
            <p:cNvSpPr/>
            <p:nvPr/>
          </p:nvSpPr>
          <p:spPr>
            <a:xfrm>
              <a:off x="11220976"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8" name="Oval 57">
              <a:extLst>
                <a:ext uri="{FF2B5EF4-FFF2-40B4-BE49-F238E27FC236}">
                  <a16:creationId xmlns:a16="http://schemas.microsoft.com/office/drawing/2014/main" id="{B4561FD9-FC05-E75C-61C0-0A059B7E5B8B}"/>
                </a:ext>
              </a:extLst>
            </p:cNvPr>
            <p:cNvSpPr/>
            <p:nvPr/>
          </p:nvSpPr>
          <p:spPr>
            <a:xfrm>
              <a:off x="11220976"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9" name="Oval 58">
              <a:extLst>
                <a:ext uri="{FF2B5EF4-FFF2-40B4-BE49-F238E27FC236}">
                  <a16:creationId xmlns:a16="http://schemas.microsoft.com/office/drawing/2014/main" id="{91B65B57-D701-FB81-2213-7222D69DE5CD}"/>
                </a:ext>
              </a:extLst>
            </p:cNvPr>
            <p:cNvSpPr/>
            <p:nvPr/>
          </p:nvSpPr>
          <p:spPr>
            <a:xfrm>
              <a:off x="11220976"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0" name="Oval 59">
              <a:extLst>
                <a:ext uri="{FF2B5EF4-FFF2-40B4-BE49-F238E27FC236}">
                  <a16:creationId xmlns:a16="http://schemas.microsoft.com/office/drawing/2014/main" id="{F8D6C52D-FB17-B206-3E73-61396D267850}"/>
                </a:ext>
              </a:extLst>
            </p:cNvPr>
            <p:cNvSpPr/>
            <p:nvPr/>
          </p:nvSpPr>
          <p:spPr>
            <a:xfrm>
              <a:off x="11220976" y="190125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1" name="Oval 60">
              <a:extLst>
                <a:ext uri="{FF2B5EF4-FFF2-40B4-BE49-F238E27FC236}">
                  <a16:creationId xmlns:a16="http://schemas.microsoft.com/office/drawing/2014/main" id="{8A2BB906-E2EB-8169-CB9C-FB939E30329A}"/>
                </a:ext>
              </a:extLst>
            </p:cNvPr>
            <p:cNvSpPr/>
            <p:nvPr/>
          </p:nvSpPr>
          <p:spPr>
            <a:xfrm>
              <a:off x="11462136"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2" name="Oval 61">
              <a:extLst>
                <a:ext uri="{FF2B5EF4-FFF2-40B4-BE49-F238E27FC236}">
                  <a16:creationId xmlns:a16="http://schemas.microsoft.com/office/drawing/2014/main" id="{EAD33801-2EF6-B966-99E5-F350904A9DFD}"/>
                </a:ext>
              </a:extLst>
            </p:cNvPr>
            <p:cNvSpPr/>
            <p:nvPr/>
          </p:nvSpPr>
          <p:spPr>
            <a:xfrm>
              <a:off x="11462136"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3" name="Oval 62">
              <a:extLst>
                <a:ext uri="{FF2B5EF4-FFF2-40B4-BE49-F238E27FC236}">
                  <a16:creationId xmlns:a16="http://schemas.microsoft.com/office/drawing/2014/main" id="{8DE732EB-B05A-2288-A16F-B45308051948}"/>
                </a:ext>
              </a:extLst>
            </p:cNvPr>
            <p:cNvSpPr/>
            <p:nvPr/>
          </p:nvSpPr>
          <p:spPr>
            <a:xfrm>
              <a:off x="11462136"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4" name="Oval 63">
              <a:extLst>
                <a:ext uri="{FF2B5EF4-FFF2-40B4-BE49-F238E27FC236}">
                  <a16:creationId xmlns:a16="http://schemas.microsoft.com/office/drawing/2014/main" id="{56127BA9-8E73-6778-3A31-3678334A64A6}"/>
                </a:ext>
              </a:extLst>
            </p:cNvPr>
            <p:cNvSpPr/>
            <p:nvPr/>
          </p:nvSpPr>
          <p:spPr>
            <a:xfrm>
              <a:off x="11462136"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5" name="Oval 64">
              <a:extLst>
                <a:ext uri="{FF2B5EF4-FFF2-40B4-BE49-F238E27FC236}">
                  <a16:creationId xmlns:a16="http://schemas.microsoft.com/office/drawing/2014/main" id="{72965B46-C9F8-7463-14CD-6A133BC5E634}"/>
                </a:ext>
              </a:extLst>
            </p:cNvPr>
            <p:cNvSpPr/>
            <p:nvPr/>
          </p:nvSpPr>
          <p:spPr>
            <a:xfrm>
              <a:off x="11462136"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6" name="Oval 65">
              <a:extLst>
                <a:ext uri="{FF2B5EF4-FFF2-40B4-BE49-F238E27FC236}">
                  <a16:creationId xmlns:a16="http://schemas.microsoft.com/office/drawing/2014/main" id="{999E3A87-F603-159D-8C93-93D9ACEB61BC}"/>
                </a:ext>
              </a:extLst>
            </p:cNvPr>
            <p:cNvSpPr/>
            <p:nvPr/>
          </p:nvSpPr>
          <p:spPr>
            <a:xfrm>
              <a:off x="11462136"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7" name="Oval 66">
              <a:extLst>
                <a:ext uri="{FF2B5EF4-FFF2-40B4-BE49-F238E27FC236}">
                  <a16:creationId xmlns:a16="http://schemas.microsoft.com/office/drawing/2014/main" id="{D73177FC-1DFB-6E3C-C6FE-647470272BCE}"/>
                </a:ext>
              </a:extLst>
            </p:cNvPr>
            <p:cNvSpPr/>
            <p:nvPr/>
          </p:nvSpPr>
          <p:spPr>
            <a:xfrm>
              <a:off x="11462136"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8" name="Oval 67">
              <a:extLst>
                <a:ext uri="{FF2B5EF4-FFF2-40B4-BE49-F238E27FC236}">
                  <a16:creationId xmlns:a16="http://schemas.microsoft.com/office/drawing/2014/main" id="{5475F3FA-FF38-31EB-B847-0AC27CD8AF74}"/>
                </a:ext>
              </a:extLst>
            </p:cNvPr>
            <p:cNvSpPr/>
            <p:nvPr/>
          </p:nvSpPr>
          <p:spPr>
            <a:xfrm>
              <a:off x="11462136" y="190125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9" name="Oval 68">
              <a:extLst>
                <a:ext uri="{FF2B5EF4-FFF2-40B4-BE49-F238E27FC236}">
                  <a16:creationId xmlns:a16="http://schemas.microsoft.com/office/drawing/2014/main" id="{5605A8E5-7DC5-D3BA-68AD-6EFB70A340E7}"/>
                </a:ext>
              </a:extLst>
            </p:cNvPr>
            <p:cNvSpPr/>
            <p:nvPr/>
          </p:nvSpPr>
          <p:spPr>
            <a:xfrm>
              <a:off x="11462136" y="2152983"/>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0" name="Oval 69">
              <a:extLst>
                <a:ext uri="{FF2B5EF4-FFF2-40B4-BE49-F238E27FC236}">
                  <a16:creationId xmlns:a16="http://schemas.microsoft.com/office/drawing/2014/main" id="{2A81822F-9E00-AC69-5EB6-53243854EBF0}"/>
                </a:ext>
              </a:extLst>
            </p:cNvPr>
            <p:cNvSpPr/>
            <p:nvPr/>
          </p:nvSpPr>
          <p:spPr>
            <a:xfrm>
              <a:off x="11704543"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1" name="Oval 70">
              <a:extLst>
                <a:ext uri="{FF2B5EF4-FFF2-40B4-BE49-F238E27FC236}">
                  <a16:creationId xmlns:a16="http://schemas.microsoft.com/office/drawing/2014/main" id="{31331649-5D4F-CAC6-D574-7379E633E7F6}"/>
                </a:ext>
              </a:extLst>
            </p:cNvPr>
            <p:cNvSpPr/>
            <p:nvPr/>
          </p:nvSpPr>
          <p:spPr>
            <a:xfrm>
              <a:off x="11704543"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2" name="Oval 71">
              <a:extLst>
                <a:ext uri="{FF2B5EF4-FFF2-40B4-BE49-F238E27FC236}">
                  <a16:creationId xmlns:a16="http://schemas.microsoft.com/office/drawing/2014/main" id="{88840B1D-A1FF-E9DC-4C39-D2CB9653550D}"/>
                </a:ext>
              </a:extLst>
            </p:cNvPr>
            <p:cNvSpPr/>
            <p:nvPr/>
          </p:nvSpPr>
          <p:spPr>
            <a:xfrm>
              <a:off x="11704543"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3" name="Oval 72">
              <a:extLst>
                <a:ext uri="{FF2B5EF4-FFF2-40B4-BE49-F238E27FC236}">
                  <a16:creationId xmlns:a16="http://schemas.microsoft.com/office/drawing/2014/main" id="{D7041F4A-001F-9827-5AD5-5B08EEA70637}"/>
                </a:ext>
              </a:extLst>
            </p:cNvPr>
            <p:cNvSpPr/>
            <p:nvPr/>
          </p:nvSpPr>
          <p:spPr>
            <a:xfrm>
              <a:off x="11704543"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4" name="Oval 73">
              <a:extLst>
                <a:ext uri="{FF2B5EF4-FFF2-40B4-BE49-F238E27FC236}">
                  <a16:creationId xmlns:a16="http://schemas.microsoft.com/office/drawing/2014/main" id="{80E80AF6-5162-1F73-82A8-C883333778AC}"/>
                </a:ext>
              </a:extLst>
            </p:cNvPr>
            <p:cNvSpPr/>
            <p:nvPr/>
          </p:nvSpPr>
          <p:spPr>
            <a:xfrm>
              <a:off x="11704543"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5" name="Oval 74">
              <a:extLst>
                <a:ext uri="{FF2B5EF4-FFF2-40B4-BE49-F238E27FC236}">
                  <a16:creationId xmlns:a16="http://schemas.microsoft.com/office/drawing/2014/main" id="{2FFE3472-5FE8-843D-55AC-868CCFF65A07}"/>
                </a:ext>
              </a:extLst>
            </p:cNvPr>
            <p:cNvSpPr/>
            <p:nvPr/>
          </p:nvSpPr>
          <p:spPr>
            <a:xfrm>
              <a:off x="11704543"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6" name="Oval 75">
              <a:extLst>
                <a:ext uri="{FF2B5EF4-FFF2-40B4-BE49-F238E27FC236}">
                  <a16:creationId xmlns:a16="http://schemas.microsoft.com/office/drawing/2014/main" id="{0351E3F8-523C-A189-F446-A4B0EAF39C4A}"/>
                </a:ext>
              </a:extLst>
            </p:cNvPr>
            <p:cNvSpPr/>
            <p:nvPr/>
          </p:nvSpPr>
          <p:spPr>
            <a:xfrm>
              <a:off x="11704543"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7" name="Oval 76">
              <a:extLst>
                <a:ext uri="{FF2B5EF4-FFF2-40B4-BE49-F238E27FC236}">
                  <a16:creationId xmlns:a16="http://schemas.microsoft.com/office/drawing/2014/main" id="{605A5D4C-FD95-3A29-84ED-4B28C7C84A50}"/>
                </a:ext>
              </a:extLst>
            </p:cNvPr>
            <p:cNvSpPr/>
            <p:nvPr/>
          </p:nvSpPr>
          <p:spPr>
            <a:xfrm>
              <a:off x="11704543" y="190125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8" name="Oval 77">
              <a:extLst>
                <a:ext uri="{FF2B5EF4-FFF2-40B4-BE49-F238E27FC236}">
                  <a16:creationId xmlns:a16="http://schemas.microsoft.com/office/drawing/2014/main" id="{B006F54A-02D4-D106-0598-E5A74E16D441}"/>
                </a:ext>
              </a:extLst>
            </p:cNvPr>
            <p:cNvSpPr/>
            <p:nvPr/>
          </p:nvSpPr>
          <p:spPr>
            <a:xfrm>
              <a:off x="11704543" y="2152983"/>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9" name="Oval 78">
              <a:extLst>
                <a:ext uri="{FF2B5EF4-FFF2-40B4-BE49-F238E27FC236}">
                  <a16:creationId xmlns:a16="http://schemas.microsoft.com/office/drawing/2014/main" id="{A4F1247C-7F00-54CA-6393-6C73ADA1AE18}"/>
                </a:ext>
              </a:extLst>
            </p:cNvPr>
            <p:cNvSpPr/>
            <p:nvPr/>
          </p:nvSpPr>
          <p:spPr>
            <a:xfrm>
              <a:off x="11704543" y="2404716"/>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grpSp>
      <p:sp>
        <p:nvSpPr>
          <p:cNvPr id="3" name="Content Placeholder 2">
            <a:extLst>
              <a:ext uri="{FF2B5EF4-FFF2-40B4-BE49-F238E27FC236}">
                <a16:creationId xmlns:a16="http://schemas.microsoft.com/office/drawing/2014/main" id="{AD71DAD7-7C95-E9E1-3E91-BF6F9C196394}"/>
              </a:ext>
            </a:extLst>
          </p:cNvPr>
          <p:cNvSpPr>
            <a:spLocks noGrp="1"/>
          </p:cNvSpPr>
          <p:nvPr>
            <p:ph sz="half" idx="1"/>
          </p:nvPr>
        </p:nvSpPr>
        <p:spPr>
          <a:xfrm>
            <a:off x="838200" y="2099998"/>
            <a:ext cx="10542178" cy="4076965"/>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3F2A16B-4966-6295-0971-5E55F2B0F7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0057B9B-5A89-F2AC-1042-6B4E3B0E50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5DAC58-4817-5BE7-11AD-508AD0EA9E5C}"/>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pic>
        <p:nvPicPr>
          <p:cNvPr id="11" name="Picture 10" descr="A blue and black logo&#10;&#10;Description automatically generated">
            <a:extLst>
              <a:ext uri="{FF2B5EF4-FFF2-40B4-BE49-F238E27FC236}">
                <a16:creationId xmlns:a16="http://schemas.microsoft.com/office/drawing/2014/main" id="{C027C2FE-D8A8-BBB2-3CDB-92E3C3D42E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4457" y="580996"/>
            <a:ext cx="1808928" cy="50889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AA902DB2-6E42-BCBC-21FF-27242DCCB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15" y="290433"/>
            <a:ext cx="2931424" cy="1090020"/>
          </a:xfrm>
          <a:prstGeom prst="rect">
            <a:avLst/>
          </a:prstGeom>
        </p:spPr>
      </p:pic>
      <p:sp>
        <p:nvSpPr>
          <p:cNvPr id="15" name="Title 1">
            <a:extLst>
              <a:ext uri="{FF2B5EF4-FFF2-40B4-BE49-F238E27FC236}">
                <a16:creationId xmlns:a16="http://schemas.microsoft.com/office/drawing/2014/main" id="{8BB1A640-BE53-0E71-9566-76206CD49A93}"/>
              </a:ext>
            </a:extLst>
          </p:cNvPr>
          <p:cNvSpPr>
            <a:spLocks noGrp="1"/>
          </p:cNvSpPr>
          <p:nvPr>
            <p:ph type="title"/>
          </p:nvPr>
        </p:nvSpPr>
        <p:spPr>
          <a:xfrm>
            <a:off x="870290" y="1392817"/>
            <a:ext cx="10510088" cy="707181"/>
          </a:xfrm>
        </p:spPr>
        <p:txBody>
          <a:bodyPr>
            <a:normAutofit/>
          </a:bodyPr>
          <a:lstStyle>
            <a:lvl1pPr algn="l">
              <a:defRPr sz="4000"/>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FFD6B126-5D28-17BA-4550-EAB6B95C8F80}"/>
              </a:ext>
            </a:extLst>
          </p:cNvPr>
          <p:cNvSpPr/>
          <p:nvPr userDrawn="1"/>
        </p:nvSpPr>
        <p:spPr>
          <a:xfrm>
            <a:off x="2" y="0"/>
            <a:ext cx="326806" cy="6858000"/>
          </a:xfrm>
          <a:prstGeom prst="rect">
            <a:avLst/>
          </a:prstGeom>
          <a:solidFill>
            <a:schemeClr val="accent3">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001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DA74344-B842-ABE4-4B5D-68EFC868A1E1}"/>
              </a:ext>
            </a:extLst>
          </p:cNvPr>
          <p:cNvGrpSpPr/>
          <p:nvPr userDrawn="1"/>
        </p:nvGrpSpPr>
        <p:grpSpPr>
          <a:xfrm>
            <a:off x="9547847" y="326377"/>
            <a:ext cx="2317345" cy="2277088"/>
            <a:chOff x="9509747" y="250177"/>
            <a:chExt cx="2317345" cy="2277088"/>
          </a:xfrm>
        </p:grpSpPr>
        <p:sp>
          <p:nvSpPr>
            <p:cNvPr id="25" name="Oval 24">
              <a:extLst>
                <a:ext uri="{FF2B5EF4-FFF2-40B4-BE49-F238E27FC236}">
                  <a16:creationId xmlns:a16="http://schemas.microsoft.com/office/drawing/2014/main" id="{607A2835-5AB5-CF87-4F1A-34C24863D7A2}"/>
                </a:ext>
              </a:extLst>
            </p:cNvPr>
            <p:cNvSpPr/>
            <p:nvPr/>
          </p:nvSpPr>
          <p:spPr>
            <a:xfrm>
              <a:off x="9509747"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6" name="Oval 25">
              <a:extLst>
                <a:ext uri="{FF2B5EF4-FFF2-40B4-BE49-F238E27FC236}">
                  <a16:creationId xmlns:a16="http://schemas.microsoft.com/office/drawing/2014/main" id="{71D24347-BAB0-65A7-9079-3CF3D3ED2C14}"/>
                </a:ext>
              </a:extLst>
            </p:cNvPr>
            <p:cNvSpPr/>
            <p:nvPr/>
          </p:nvSpPr>
          <p:spPr>
            <a:xfrm>
              <a:off x="9746544"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7" name="Oval 26">
              <a:extLst>
                <a:ext uri="{FF2B5EF4-FFF2-40B4-BE49-F238E27FC236}">
                  <a16:creationId xmlns:a16="http://schemas.microsoft.com/office/drawing/2014/main" id="{077E3C48-91FB-1E99-2814-3B224783F38C}"/>
                </a:ext>
              </a:extLst>
            </p:cNvPr>
            <p:cNvSpPr/>
            <p:nvPr/>
          </p:nvSpPr>
          <p:spPr>
            <a:xfrm>
              <a:off x="9746544"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8" name="Oval 27">
              <a:extLst>
                <a:ext uri="{FF2B5EF4-FFF2-40B4-BE49-F238E27FC236}">
                  <a16:creationId xmlns:a16="http://schemas.microsoft.com/office/drawing/2014/main" id="{34DF7FD1-F265-FA21-0EB5-73088184A010}"/>
                </a:ext>
              </a:extLst>
            </p:cNvPr>
            <p:cNvSpPr/>
            <p:nvPr/>
          </p:nvSpPr>
          <p:spPr>
            <a:xfrm>
              <a:off x="10005199"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29" name="Oval 28">
              <a:extLst>
                <a:ext uri="{FF2B5EF4-FFF2-40B4-BE49-F238E27FC236}">
                  <a16:creationId xmlns:a16="http://schemas.microsoft.com/office/drawing/2014/main" id="{BFEF37AE-5ED8-C4C6-B365-BBB3F93FDCDA}"/>
                </a:ext>
              </a:extLst>
            </p:cNvPr>
            <p:cNvSpPr/>
            <p:nvPr/>
          </p:nvSpPr>
          <p:spPr>
            <a:xfrm>
              <a:off x="10005199"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0" name="Oval 29">
              <a:extLst>
                <a:ext uri="{FF2B5EF4-FFF2-40B4-BE49-F238E27FC236}">
                  <a16:creationId xmlns:a16="http://schemas.microsoft.com/office/drawing/2014/main" id="{821A9005-D295-AEB3-9DE5-F88A2005CDC9}"/>
                </a:ext>
              </a:extLst>
            </p:cNvPr>
            <p:cNvSpPr/>
            <p:nvPr/>
          </p:nvSpPr>
          <p:spPr>
            <a:xfrm>
              <a:off x="10005199" y="71089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1" name="Oval 30">
              <a:extLst>
                <a:ext uri="{FF2B5EF4-FFF2-40B4-BE49-F238E27FC236}">
                  <a16:creationId xmlns:a16="http://schemas.microsoft.com/office/drawing/2014/main" id="{F50F10A9-62F5-AE0F-E97C-0D993EA09DB7}"/>
                </a:ext>
              </a:extLst>
            </p:cNvPr>
            <p:cNvSpPr/>
            <p:nvPr/>
          </p:nvSpPr>
          <p:spPr>
            <a:xfrm>
              <a:off x="10260211"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2" name="Oval 31">
              <a:extLst>
                <a:ext uri="{FF2B5EF4-FFF2-40B4-BE49-F238E27FC236}">
                  <a16:creationId xmlns:a16="http://schemas.microsoft.com/office/drawing/2014/main" id="{19AACCBA-7FFD-0890-A8DA-CC08866BEFFF}"/>
                </a:ext>
              </a:extLst>
            </p:cNvPr>
            <p:cNvSpPr/>
            <p:nvPr/>
          </p:nvSpPr>
          <p:spPr>
            <a:xfrm>
              <a:off x="10260211"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3" name="Oval 32">
              <a:extLst>
                <a:ext uri="{FF2B5EF4-FFF2-40B4-BE49-F238E27FC236}">
                  <a16:creationId xmlns:a16="http://schemas.microsoft.com/office/drawing/2014/main" id="{DEB780FC-8973-1853-A4A5-4B4B726DC203}"/>
                </a:ext>
              </a:extLst>
            </p:cNvPr>
            <p:cNvSpPr/>
            <p:nvPr/>
          </p:nvSpPr>
          <p:spPr>
            <a:xfrm>
              <a:off x="10260211"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4" name="Oval 33">
              <a:extLst>
                <a:ext uri="{FF2B5EF4-FFF2-40B4-BE49-F238E27FC236}">
                  <a16:creationId xmlns:a16="http://schemas.microsoft.com/office/drawing/2014/main" id="{9D69A8E9-762C-6164-6445-FF52531523E4}"/>
                </a:ext>
              </a:extLst>
            </p:cNvPr>
            <p:cNvSpPr/>
            <p:nvPr/>
          </p:nvSpPr>
          <p:spPr>
            <a:xfrm>
              <a:off x="10260211"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5" name="Oval 34">
              <a:extLst>
                <a:ext uri="{FF2B5EF4-FFF2-40B4-BE49-F238E27FC236}">
                  <a16:creationId xmlns:a16="http://schemas.microsoft.com/office/drawing/2014/main" id="{908C4CA1-7FD5-9896-2714-0E4F647D29AE}"/>
                </a:ext>
              </a:extLst>
            </p:cNvPr>
            <p:cNvSpPr/>
            <p:nvPr/>
          </p:nvSpPr>
          <p:spPr>
            <a:xfrm>
              <a:off x="10504910"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6" name="Oval 35">
              <a:extLst>
                <a:ext uri="{FF2B5EF4-FFF2-40B4-BE49-F238E27FC236}">
                  <a16:creationId xmlns:a16="http://schemas.microsoft.com/office/drawing/2014/main" id="{B1D1FD83-9E1F-2BB9-C0C1-92AED0575B8C}"/>
                </a:ext>
              </a:extLst>
            </p:cNvPr>
            <p:cNvSpPr/>
            <p:nvPr/>
          </p:nvSpPr>
          <p:spPr>
            <a:xfrm>
              <a:off x="10504910"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7" name="Oval 36">
              <a:extLst>
                <a:ext uri="{FF2B5EF4-FFF2-40B4-BE49-F238E27FC236}">
                  <a16:creationId xmlns:a16="http://schemas.microsoft.com/office/drawing/2014/main" id="{0D990F0C-BB1F-A44A-4D71-00F6E61A23B9}"/>
                </a:ext>
              </a:extLst>
            </p:cNvPr>
            <p:cNvSpPr/>
            <p:nvPr/>
          </p:nvSpPr>
          <p:spPr>
            <a:xfrm>
              <a:off x="10504910"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8" name="Oval 37">
              <a:extLst>
                <a:ext uri="{FF2B5EF4-FFF2-40B4-BE49-F238E27FC236}">
                  <a16:creationId xmlns:a16="http://schemas.microsoft.com/office/drawing/2014/main" id="{BCB6A0EA-F9C9-9C92-6190-5AC442792671}"/>
                </a:ext>
              </a:extLst>
            </p:cNvPr>
            <p:cNvSpPr/>
            <p:nvPr/>
          </p:nvSpPr>
          <p:spPr>
            <a:xfrm>
              <a:off x="10504910"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39" name="Oval 38">
              <a:extLst>
                <a:ext uri="{FF2B5EF4-FFF2-40B4-BE49-F238E27FC236}">
                  <a16:creationId xmlns:a16="http://schemas.microsoft.com/office/drawing/2014/main" id="{C7AD1FA6-1744-43DE-B05D-38C9D4A1F2BA}"/>
                </a:ext>
              </a:extLst>
            </p:cNvPr>
            <p:cNvSpPr/>
            <p:nvPr/>
          </p:nvSpPr>
          <p:spPr>
            <a:xfrm>
              <a:off x="10504910"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0" name="Oval 39">
              <a:extLst>
                <a:ext uri="{FF2B5EF4-FFF2-40B4-BE49-F238E27FC236}">
                  <a16:creationId xmlns:a16="http://schemas.microsoft.com/office/drawing/2014/main" id="{D29FEA58-ADBE-4D9B-695C-352CED787CF0}"/>
                </a:ext>
              </a:extLst>
            </p:cNvPr>
            <p:cNvSpPr/>
            <p:nvPr/>
          </p:nvSpPr>
          <p:spPr>
            <a:xfrm>
              <a:off x="10747033"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1" name="Oval 40">
              <a:extLst>
                <a:ext uri="{FF2B5EF4-FFF2-40B4-BE49-F238E27FC236}">
                  <a16:creationId xmlns:a16="http://schemas.microsoft.com/office/drawing/2014/main" id="{E8E4B14B-8E19-FE4E-81CB-EDC8F0F4087F}"/>
                </a:ext>
              </a:extLst>
            </p:cNvPr>
            <p:cNvSpPr/>
            <p:nvPr/>
          </p:nvSpPr>
          <p:spPr>
            <a:xfrm>
              <a:off x="10747033"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2" name="Oval 41">
              <a:extLst>
                <a:ext uri="{FF2B5EF4-FFF2-40B4-BE49-F238E27FC236}">
                  <a16:creationId xmlns:a16="http://schemas.microsoft.com/office/drawing/2014/main" id="{ED2F384A-F688-BC96-A571-0866602401A3}"/>
                </a:ext>
              </a:extLst>
            </p:cNvPr>
            <p:cNvSpPr/>
            <p:nvPr/>
          </p:nvSpPr>
          <p:spPr>
            <a:xfrm>
              <a:off x="10747033"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3" name="Oval 42">
              <a:extLst>
                <a:ext uri="{FF2B5EF4-FFF2-40B4-BE49-F238E27FC236}">
                  <a16:creationId xmlns:a16="http://schemas.microsoft.com/office/drawing/2014/main" id="{1094DAC7-8763-AFFE-C4CC-FD7B2B164286}"/>
                </a:ext>
              </a:extLst>
            </p:cNvPr>
            <p:cNvSpPr/>
            <p:nvPr/>
          </p:nvSpPr>
          <p:spPr>
            <a:xfrm>
              <a:off x="10747033"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4" name="Oval 43">
              <a:extLst>
                <a:ext uri="{FF2B5EF4-FFF2-40B4-BE49-F238E27FC236}">
                  <a16:creationId xmlns:a16="http://schemas.microsoft.com/office/drawing/2014/main" id="{692F3A07-7B3A-7CAC-4FF5-BB759FFDE07A}"/>
                </a:ext>
              </a:extLst>
            </p:cNvPr>
            <p:cNvSpPr/>
            <p:nvPr/>
          </p:nvSpPr>
          <p:spPr>
            <a:xfrm>
              <a:off x="10747033"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5" name="Oval 44">
              <a:extLst>
                <a:ext uri="{FF2B5EF4-FFF2-40B4-BE49-F238E27FC236}">
                  <a16:creationId xmlns:a16="http://schemas.microsoft.com/office/drawing/2014/main" id="{3F863F18-C510-743F-24D0-BB99A7E70EAC}"/>
                </a:ext>
              </a:extLst>
            </p:cNvPr>
            <p:cNvSpPr/>
            <p:nvPr/>
          </p:nvSpPr>
          <p:spPr>
            <a:xfrm>
              <a:off x="10747033"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6" name="Oval 45">
              <a:extLst>
                <a:ext uri="{FF2B5EF4-FFF2-40B4-BE49-F238E27FC236}">
                  <a16:creationId xmlns:a16="http://schemas.microsoft.com/office/drawing/2014/main" id="{AEFCE7E4-3A27-3D45-5F8C-2D7254F28904}"/>
                </a:ext>
              </a:extLst>
            </p:cNvPr>
            <p:cNvSpPr/>
            <p:nvPr/>
          </p:nvSpPr>
          <p:spPr>
            <a:xfrm>
              <a:off x="10986580"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7" name="Oval 46">
              <a:extLst>
                <a:ext uri="{FF2B5EF4-FFF2-40B4-BE49-F238E27FC236}">
                  <a16:creationId xmlns:a16="http://schemas.microsoft.com/office/drawing/2014/main" id="{19D3EB71-C261-95C0-CC6E-E96ECBA712B5}"/>
                </a:ext>
              </a:extLst>
            </p:cNvPr>
            <p:cNvSpPr/>
            <p:nvPr/>
          </p:nvSpPr>
          <p:spPr>
            <a:xfrm>
              <a:off x="10986580"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8" name="Oval 47">
              <a:extLst>
                <a:ext uri="{FF2B5EF4-FFF2-40B4-BE49-F238E27FC236}">
                  <a16:creationId xmlns:a16="http://schemas.microsoft.com/office/drawing/2014/main" id="{276735A1-CFC7-0BC9-A367-4F243786DDC7}"/>
                </a:ext>
              </a:extLst>
            </p:cNvPr>
            <p:cNvSpPr/>
            <p:nvPr/>
          </p:nvSpPr>
          <p:spPr>
            <a:xfrm>
              <a:off x="10986580"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49" name="Oval 48">
              <a:extLst>
                <a:ext uri="{FF2B5EF4-FFF2-40B4-BE49-F238E27FC236}">
                  <a16:creationId xmlns:a16="http://schemas.microsoft.com/office/drawing/2014/main" id="{749AE896-D57E-1F9A-73FD-D89185A7B4E3}"/>
                </a:ext>
              </a:extLst>
            </p:cNvPr>
            <p:cNvSpPr/>
            <p:nvPr/>
          </p:nvSpPr>
          <p:spPr>
            <a:xfrm>
              <a:off x="10986580"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0" name="Oval 49">
              <a:extLst>
                <a:ext uri="{FF2B5EF4-FFF2-40B4-BE49-F238E27FC236}">
                  <a16:creationId xmlns:a16="http://schemas.microsoft.com/office/drawing/2014/main" id="{07E061A3-4400-6D06-A8C1-0E3E81557A70}"/>
                </a:ext>
              </a:extLst>
            </p:cNvPr>
            <p:cNvSpPr/>
            <p:nvPr/>
          </p:nvSpPr>
          <p:spPr>
            <a:xfrm>
              <a:off x="10986580"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1" name="Oval 50">
              <a:extLst>
                <a:ext uri="{FF2B5EF4-FFF2-40B4-BE49-F238E27FC236}">
                  <a16:creationId xmlns:a16="http://schemas.microsoft.com/office/drawing/2014/main" id="{4D439213-655C-7F88-DB2B-F339D3DD2A21}"/>
                </a:ext>
              </a:extLst>
            </p:cNvPr>
            <p:cNvSpPr/>
            <p:nvPr/>
          </p:nvSpPr>
          <p:spPr>
            <a:xfrm>
              <a:off x="10986580"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2" name="Oval 51">
              <a:extLst>
                <a:ext uri="{FF2B5EF4-FFF2-40B4-BE49-F238E27FC236}">
                  <a16:creationId xmlns:a16="http://schemas.microsoft.com/office/drawing/2014/main" id="{A855C8FE-D127-26ED-2BF6-15C074244261}"/>
                </a:ext>
              </a:extLst>
            </p:cNvPr>
            <p:cNvSpPr/>
            <p:nvPr/>
          </p:nvSpPr>
          <p:spPr>
            <a:xfrm>
              <a:off x="10986580"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3" name="Oval 52">
              <a:extLst>
                <a:ext uri="{FF2B5EF4-FFF2-40B4-BE49-F238E27FC236}">
                  <a16:creationId xmlns:a16="http://schemas.microsoft.com/office/drawing/2014/main" id="{6FBACEC8-7E8E-02ED-F87A-D33627A3A5E7}"/>
                </a:ext>
              </a:extLst>
            </p:cNvPr>
            <p:cNvSpPr/>
            <p:nvPr/>
          </p:nvSpPr>
          <p:spPr>
            <a:xfrm>
              <a:off x="11220976"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4" name="Oval 53">
              <a:extLst>
                <a:ext uri="{FF2B5EF4-FFF2-40B4-BE49-F238E27FC236}">
                  <a16:creationId xmlns:a16="http://schemas.microsoft.com/office/drawing/2014/main" id="{27E631FE-B587-9E04-5254-4F0C8AE005BC}"/>
                </a:ext>
              </a:extLst>
            </p:cNvPr>
            <p:cNvSpPr/>
            <p:nvPr/>
          </p:nvSpPr>
          <p:spPr>
            <a:xfrm>
              <a:off x="11220976"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5" name="Oval 54">
              <a:extLst>
                <a:ext uri="{FF2B5EF4-FFF2-40B4-BE49-F238E27FC236}">
                  <a16:creationId xmlns:a16="http://schemas.microsoft.com/office/drawing/2014/main" id="{962A34A0-C5F2-794E-1C8F-03293F851490}"/>
                </a:ext>
              </a:extLst>
            </p:cNvPr>
            <p:cNvSpPr/>
            <p:nvPr/>
          </p:nvSpPr>
          <p:spPr>
            <a:xfrm>
              <a:off x="11220976"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6" name="Oval 55">
              <a:extLst>
                <a:ext uri="{FF2B5EF4-FFF2-40B4-BE49-F238E27FC236}">
                  <a16:creationId xmlns:a16="http://schemas.microsoft.com/office/drawing/2014/main" id="{9307B06D-A8DD-8A9F-DDE1-BDF9AA916B5F}"/>
                </a:ext>
              </a:extLst>
            </p:cNvPr>
            <p:cNvSpPr/>
            <p:nvPr/>
          </p:nvSpPr>
          <p:spPr>
            <a:xfrm>
              <a:off x="11220976"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7" name="Oval 56">
              <a:extLst>
                <a:ext uri="{FF2B5EF4-FFF2-40B4-BE49-F238E27FC236}">
                  <a16:creationId xmlns:a16="http://schemas.microsoft.com/office/drawing/2014/main" id="{BCF6DEFD-F44A-17DC-54DE-10EF22452CBE}"/>
                </a:ext>
              </a:extLst>
            </p:cNvPr>
            <p:cNvSpPr/>
            <p:nvPr/>
          </p:nvSpPr>
          <p:spPr>
            <a:xfrm>
              <a:off x="11220976"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8" name="Oval 57">
              <a:extLst>
                <a:ext uri="{FF2B5EF4-FFF2-40B4-BE49-F238E27FC236}">
                  <a16:creationId xmlns:a16="http://schemas.microsoft.com/office/drawing/2014/main" id="{B4561FD9-FC05-E75C-61C0-0A059B7E5B8B}"/>
                </a:ext>
              </a:extLst>
            </p:cNvPr>
            <p:cNvSpPr/>
            <p:nvPr/>
          </p:nvSpPr>
          <p:spPr>
            <a:xfrm>
              <a:off x="11220976"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59" name="Oval 58">
              <a:extLst>
                <a:ext uri="{FF2B5EF4-FFF2-40B4-BE49-F238E27FC236}">
                  <a16:creationId xmlns:a16="http://schemas.microsoft.com/office/drawing/2014/main" id="{91B65B57-D701-FB81-2213-7222D69DE5CD}"/>
                </a:ext>
              </a:extLst>
            </p:cNvPr>
            <p:cNvSpPr/>
            <p:nvPr/>
          </p:nvSpPr>
          <p:spPr>
            <a:xfrm>
              <a:off x="11220976"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0" name="Oval 59">
              <a:extLst>
                <a:ext uri="{FF2B5EF4-FFF2-40B4-BE49-F238E27FC236}">
                  <a16:creationId xmlns:a16="http://schemas.microsoft.com/office/drawing/2014/main" id="{F8D6C52D-FB17-B206-3E73-61396D267850}"/>
                </a:ext>
              </a:extLst>
            </p:cNvPr>
            <p:cNvSpPr/>
            <p:nvPr/>
          </p:nvSpPr>
          <p:spPr>
            <a:xfrm>
              <a:off x="11220976" y="190125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1" name="Oval 60">
              <a:extLst>
                <a:ext uri="{FF2B5EF4-FFF2-40B4-BE49-F238E27FC236}">
                  <a16:creationId xmlns:a16="http://schemas.microsoft.com/office/drawing/2014/main" id="{8A2BB906-E2EB-8169-CB9C-FB939E30329A}"/>
                </a:ext>
              </a:extLst>
            </p:cNvPr>
            <p:cNvSpPr/>
            <p:nvPr/>
          </p:nvSpPr>
          <p:spPr>
            <a:xfrm>
              <a:off x="11462136"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2" name="Oval 61">
              <a:extLst>
                <a:ext uri="{FF2B5EF4-FFF2-40B4-BE49-F238E27FC236}">
                  <a16:creationId xmlns:a16="http://schemas.microsoft.com/office/drawing/2014/main" id="{EAD33801-2EF6-B966-99E5-F350904A9DFD}"/>
                </a:ext>
              </a:extLst>
            </p:cNvPr>
            <p:cNvSpPr/>
            <p:nvPr/>
          </p:nvSpPr>
          <p:spPr>
            <a:xfrm>
              <a:off x="11462136"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3" name="Oval 62">
              <a:extLst>
                <a:ext uri="{FF2B5EF4-FFF2-40B4-BE49-F238E27FC236}">
                  <a16:creationId xmlns:a16="http://schemas.microsoft.com/office/drawing/2014/main" id="{8DE732EB-B05A-2288-A16F-B45308051948}"/>
                </a:ext>
              </a:extLst>
            </p:cNvPr>
            <p:cNvSpPr/>
            <p:nvPr/>
          </p:nvSpPr>
          <p:spPr>
            <a:xfrm>
              <a:off x="11462136"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4" name="Oval 63">
              <a:extLst>
                <a:ext uri="{FF2B5EF4-FFF2-40B4-BE49-F238E27FC236}">
                  <a16:creationId xmlns:a16="http://schemas.microsoft.com/office/drawing/2014/main" id="{56127BA9-8E73-6778-3A31-3678334A64A6}"/>
                </a:ext>
              </a:extLst>
            </p:cNvPr>
            <p:cNvSpPr/>
            <p:nvPr/>
          </p:nvSpPr>
          <p:spPr>
            <a:xfrm>
              <a:off x="11462136"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5" name="Oval 64">
              <a:extLst>
                <a:ext uri="{FF2B5EF4-FFF2-40B4-BE49-F238E27FC236}">
                  <a16:creationId xmlns:a16="http://schemas.microsoft.com/office/drawing/2014/main" id="{72965B46-C9F8-7463-14CD-6A133BC5E634}"/>
                </a:ext>
              </a:extLst>
            </p:cNvPr>
            <p:cNvSpPr/>
            <p:nvPr/>
          </p:nvSpPr>
          <p:spPr>
            <a:xfrm>
              <a:off x="11462136"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6" name="Oval 65">
              <a:extLst>
                <a:ext uri="{FF2B5EF4-FFF2-40B4-BE49-F238E27FC236}">
                  <a16:creationId xmlns:a16="http://schemas.microsoft.com/office/drawing/2014/main" id="{999E3A87-F603-159D-8C93-93D9ACEB61BC}"/>
                </a:ext>
              </a:extLst>
            </p:cNvPr>
            <p:cNvSpPr/>
            <p:nvPr/>
          </p:nvSpPr>
          <p:spPr>
            <a:xfrm>
              <a:off x="11462136"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7" name="Oval 66">
              <a:extLst>
                <a:ext uri="{FF2B5EF4-FFF2-40B4-BE49-F238E27FC236}">
                  <a16:creationId xmlns:a16="http://schemas.microsoft.com/office/drawing/2014/main" id="{D73177FC-1DFB-6E3C-C6FE-647470272BCE}"/>
                </a:ext>
              </a:extLst>
            </p:cNvPr>
            <p:cNvSpPr/>
            <p:nvPr/>
          </p:nvSpPr>
          <p:spPr>
            <a:xfrm>
              <a:off x="11462136"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8" name="Oval 67">
              <a:extLst>
                <a:ext uri="{FF2B5EF4-FFF2-40B4-BE49-F238E27FC236}">
                  <a16:creationId xmlns:a16="http://schemas.microsoft.com/office/drawing/2014/main" id="{5475F3FA-FF38-31EB-B847-0AC27CD8AF74}"/>
                </a:ext>
              </a:extLst>
            </p:cNvPr>
            <p:cNvSpPr/>
            <p:nvPr/>
          </p:nvSpPr>
          <p:spPr>
            <a:xfrm>
              <a:off x="11462136" y="190125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69" name="Oval 68">
              <a:extLst>
                <a:ext uri="{FF2B5EF4-FFF2-40B4-BE49-F238E27FC236}">
                  <a16:creationId xmlns:a16="http://schemas.microsoft.com/office/drawing/2014/main" id="{5605A8E5-7DC5-D3BA-68AD-6EFB70A340E7}"/>
                </a:ext>
              </a:extLst>
            </p:cNvPr>
            <p:cNvSpPr/>
            <p:nvPr/>
          </p:nvSpPr>
          <p:spPr>
            <a:xfrm>
              <a:off x="11462136" y="2152983"/>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0" name="Oval 69">
              <a:extLst>
                <a:ext uri="{FF2B5EF4-FFF2-40B4-BE49-F238E27FC236}">
                  <a16:creationId xmlns:a16="http://schemas.microsoft.com/office/drawing/2014/main" id="{2A81822F-9E00-AC69-5EB6-53243854EBF0}"/>
                </a:ext>
              </a:extLst>
            </p:cNvPr>
            <p:cNvSpPr/>
            <p:nvPr/>
          </p:nvSpPr>
          <p:spPr>
            <a:xfrm>
              <a:off x="11704543" y="25017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1" name="Oval 70">
              <a:extLst>
                <a:ext uri="{FF2B5EF4-FFF2-40B4-BE49-F238E27FC236}">
                  <a16:creationId xmlns:a16="http://schemas.microsoft.com/office/drawing/2014/main" id="{31331649-5D4F-CAC6-D574-7379E633E7F6}"/>
                </a:ext>
              </a:extLst>
            </p:cNvPr>
            <p:cNvSpPr/>
            <p:nvPr/>
          </p:nvSpPr>
          <p:spPr>
            <a:xfrm>
              <a:off x="11704543" y="47604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2" name="Oval 71">
              <a:extLst>
                <a:ext uri="{FF2B5EF4-FFF2-40B4-BE49-F238E27FC236}">
                  <a16:creationId xmlns:a16="http://schemas.microsoft.com/office/drawing/2014/main" id="{88840B1D-A1FF-E9DC-4C39-D2CB9653550D}"/>
                </a:ext>
              </a:extLst>
            </p:cNvPr>
            <p:cNvSpPr/>
            <p:nvPr/>
          </p:nvSpPr>
          <p:spPr>
            <a:xfrm>
              <a:off x="11704543" y="70724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3" name="Oval 72">
              <a:extLst>
                <a:ext uri="{FF2B5EF4-FFF2-40B4-BE49-F238E27FC236}">
                  <a16:creationId xmlns:a16="http://schemas.microsoft.com/office/drawing/2014/main" id="{D7041F4A-001F-9827-5AD5-5B08EEA70637}"/>
                </a:ext>
              </a:extLst>
            </p:cNvPr>
            <p:cNvSpPr/>
            <p:nvPr/>
          </p:nvSpPr>
          <p:spPr>
            <a:xfrm>
              <a:off x="11704543" y="93311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4" name="Oval 73">
              <a:extLst>
                <a:ext uri="{FF2B5EF4-FFF2-40B4-BE49-F238E27FC236}">
                  <a16:creationId xmlns:a16="http://schemas.microsoft.com/office/drawing/2014/main" id="{80E80AF6-5162-1F73-82A8-C883333778AC}"/>
                </a:ext>
              </a:extLst>
            </p:cNvPr>
            <p:cNvSpPr/>
            <p:nvPr/>
          </p:nvSpPr>
          <p:spPr>
            <a:xfrm>
              <a:off x="11704543" y="1172304"/>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5" name="Oval 74">
              <a:extLst>
                <a:ext uri="{FF2B5EF4-FFF2-40B4-BE49-F238E27FC236}">
                  <a16:creationId xmlns:a16="http://schemas.microsoft.com/office/drawing/2014/main" id="{2FFE3472-5FE8-843D-55AC-868CCFF65A07}"/>
                </a:ext>
              </a:extLst>
            </p:cNvPr>
            <p:cNvSpPr/>
            <p:nvPr/>
          </p:nvSpPr>
          <p:spPr>
            <a:xfrm>
              <a:off x="11704543" y="1414428"/>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6" name="Oval 75">
              <a:extLst>
                <a:ext uri="{FF2B5EF4-FFF2-40B4-BE49-F238E27FC236}">
                  <a16:creationId xmlns:a16="http://schemas.microsoft.com/office/drawing/2014/main" id="{0351E3F8-523C-A189-F446-A4B0EAF39C4A}"/>
                </a:ext>
              </a:extLst>
            </p:cNvPr>
            <p:cNvSpPr/>
            <p:nvPr/>
          </p:nvSpPr>
          <p:spPr>
            <a:xfrm>
              <a:off x="11704543" y="1659127"/>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7" name="Oval 76">
              <a:extLst>
                <a:ext uri="{FF2B5EF4-FFF2-40B4-BE49-F238E27FC236}">
                  <a16:creationId xmlns:a16="http://schemas.microsoft.com/office/drawing/2014/main" id="{605A5D4C-FD95-3A29-84ED-4B28C7C84A50}"/>
                </a:ext>
              </a:extLst>
            </p:cNvPr>
            <p:cNvSpPr/>
            <p:nvPr/>
          </p:nvSpPr>
          <p:spPr>
            <a:xfrm>
              <a:off x="11704543" y="1901250"/>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8" name="Oval 77">
              <a:extLst>
                <a:ext uri="{FF2B5EF4-FFF2-40B4-BE49-F238E27FC236}">
                  <a16:creationId xmlns:a16="http://schemas.microsoft.com/office/drawing/2014/main" id="{B006F54A-02D4-D106-0598-E5A74E16D441}"/>
                </a:ext>
              </a:extLst>
            </p:cNvPr>
            <p:cNvSpPr/>
            <p:nvPr/>
          </p:nvSpPr>
          <p:spPr>
            <a:xfrm>
              <a:off x="11704543" y="2152983"/>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sp>
          <p:nvSpPr>
            <p:cNvPr id="79" name="Oval 78">
              <a:extLst>
                <a:ext uri="{FF2B5EF4-FFF2-40B4-BE49-F238E27FC236}">
                  <a16:creationId xmlns:a16="http://schemas.microsoft.com/office/drawing/2014/main" id="{A4F1247C-7F00-54CA-6393-6C73ADA1AE18}"/>
                </a:ext>
              </a:extLst>
            </p:cNvPr>
            <p:cNvSpPr/>
            <p:nvPr/>
          </p:nvSpPr>
          <p:spPr>
            <a:xfrm>
              <a:off x="11704543" y="2404716"/>
              <a:ext cx="122549" cy="122549"/>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baseline="-25000"/>
            </a:p>
          </p:txBody>
        </p:sp>
      </p:grpSp>
      <p:sp>
        <p:nvSpPr>
          <p:cNvPr id="3" name="Content Placeholder 2">
            <a:extLst>
              <a:ext uri="{FF2B5EF4-FFF2-40B4-BE49-F238E27FC236}">
                <a16:creationId xmlns:a16="http://schemas.microsoft.com/office/drawing/2014/main" id="{AD71DAD7-7C95-E9E1-3E91-BF6F9C196394}"/>
              </a:ext>
            </a:extLst>
          </p:cNvPr>
          <p:cNvSpPr>
            <a:spLocks noGrp="1"/>
          </p:cNvSpPr>
          <p:nvPr>
            <p:ph sz="half" idx="1"/>
          </p:nvPr>
        </p:nvSpPr>
        <p:spPr>
          <a:xfrm>
            <a:off x="838199" y="2099997"/>
            <a:ext cx="3381104" cy="4076965"/>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3F2A16B-4966-6295-0971-5E55F2B0F7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0057B9B-5A89-F2AC-1042-6B4E3B0E50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5DAC58-4817-5BE7-11AD-508AD0EA9E5C}"/>
              </a:ext>
            </a:extLst>
          </p:cNvPr>
          <p:cNvSpPr>
            <a:spLocks noGrp="1"/>
          </p:cNvSpPr>
          <p:nvPr>
            <p:ph type="sldNum" sz="quarter" idx="12"/>
          </p:nvPr>
        </p:nvSpPr>
        <p:spPr>
          <a:xfrm>
            <a:off x="8610600" y="6356350"/>
            <a:ext cx="2743200" cy="365125"/>
          </a:xfrm>
          <a:prstGeom prst="rect">
            <a:avLst/>
          </a:prstGeom>
        </p:spPr>
        <p:txBody>
          <a:bodyPr/>
          <a:lstStyle/>
          <a:p>
            <a:fld id="{5B6F42FF-CECC-4F0F-BEDA-D211917B8EFB}" type="slidenum">
              <a:rPr lang="en-US" smtClean="0"/>
              <a:t>‹#›</a:t>
            </a:fld>
            <a:endParaRPr lang="en-US"/>
          </a:p>
        </p:txBody>
      </p:sp>
      <p:sp>
        <p:nvSpPr>
          <p:cNvPr id="14" name="Content Placeholder 2">
            <a:extLst>
              <a:ext uri="{FF2B5EF4-FFF2-40B4-BE49-F238E27FC236}">
                <a16:creationId xmlns:a16="http://schemas.microsoft.com/office/drawing/2014/main" id="{9F70088B-C8ED-CB37-DEF7-3A0BBA7B49D5}"/>
              </a:ext>
            </a:extLst>
          </p:cNvPr>
          <p:cNvSpPr>
            <a:spLocks noGrp="1"/>
          </p:cNvSpPr>
          <p:nvPr>
            <p:ph sz="half" idx="13"/>
          </p:nvPr>
        </p:nvSpPr>
        <p:spPr>
          <a:xfrm>
            <a:off x="4417421" y="2099997"/>
            <a:ext cx="3381104" cy="4076965"/>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DC4C22D5-6BDE-6BAB-15D3-5EAE1B5FC958}"/>
              </a:ext>
            </a:extLst>
          </p:cNvPr>
          <p:cNvSpPr>
            <a:spLocks noGrp="1"/>
          </p:cNvSpPr>
          <p:nvPr>
            <p:ph sz="half" idx="14"/>
          </p:nvPr>
        </p:nvSpPr>
        <p:spPr>
          <a:xfrm>
            <a:off x="7983581" y="2099997"/>
            <a:ext cx="3381104" cy="4076965"/>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blue and black logo&#10;&#10;Description automatically generated">
            <a:extLst>
              <a:ext uri="{FF2B5EF4-FFF2-40B4-BE49-F238E27FC236}">
                <a16:creationId xmlns:a16="http://schemas.microsoft.com/office/drawing/2014/main" id="{4396B899-DFB9-A713-772C-AB837C7745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4457" y="580996"/>
            <a:ext cx="1808928" cy="508895"/>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63E7C6BD-B387-C7DF-2EC6-1EEF28CE4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615" y="290433"/>
            <a:ext cx="2931424" cy="1090020"/>
          </a:xfrm>
          <a:prstGeom prst="rect">
            <a:avLst/>
          </a:prstGeom>
        </p:spPr>
      </p:pic>
      <p:sp>
        <p:nvSpPr>
          <p:cNvPr id="11" name="Title 1">
            <a:extLst>
              <a:ext uri="{FF2B5EF4-FFF2-40B4-BE49-F238E27FC236}">
                <a16:creationId xmlns:a16="http://schemas.microsoft.com/office/drawing/2014/main" id="{C3881A8D-C530-E493-3E24-320320002865}"/>
              </a:ext>
            </a:extLst>
          </p:cNvPr>
          <p:cNvSpPr>
            <a:spLocks noGrp="1"/>
          </p:cNvSpPr>
          <p:nvPr>
            <p:ph type="title"/>
          </p:nvPr>
        </p:nvSpPr>
        <p:spPr>
          <a:xfrm>
            <a:off x="870289" y="1392817"/>
            <a:ext cx="10494395" cy="707181"/>
          </a:xfrm>
        </p:spPr>
        <p:txBody>
          <a:bodyPr>
            <a:normAutofit/>
          </a:bodyPr>
          <a:lstStyle>
            <a:lvl1pPr algn="l">
              <a:defRPr sz="4000"/>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70451ED4-4F28-94A2-DC3F-09896747B3FD}"/>
              </a:ext>
            </a:extLst>
          </p:cNvPr>
          <p:cNvSpPr/>
          <p:nvPr userDrawn="1"/>
        </p:nvSpPr>
        <p:spPr>
          <a:xfrm>
            <a:off x="2" y="0"/>
            <a:ext cx="326806" cy="6858000"/>
          </a:xfrm>
          <a:prstGeom prst="rect">
            <a:avLst/>
          </a:prstGeom>
          <a:solidFill>
            <a:schemeClr val="accent3">
              <a:alpha val="2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6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018C0B-3A5E-379E-819B-059F678261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44AC0-6F0F-9C1B-FD43-CD73B8FB1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624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6" r:id="rId5"/>
    <p:sldLayoutId id="2147483660" r:id="rId6"/>
    <p:sldLayoutId id="2147483652" r:id="rId7"/>
    <p:sldLayoutId id="2147483662" r:id="rId8"/>
    <p:sldLayoutId id="214748366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venir Next LT Pro Demi" panose="020B07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50000"/>
            </a:schemeClr>
          </a:solidFill>
          <a:latin typeface="Avenir Next LT Pro Light" panose="020B03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b="1" kern="1200">
          <a:solidFill>
            <a:schemeClr val="accent6">
              <a:lumMod val="50000"/>
            </a:schemeClr>
          </a:solidFill>
          <a:latin typeface="Avenir Next LT Pro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accent6">
              <a:lumMod val="50000"/>
            </a:schemeClr>
          </a:solidFill>
          <a:latin typeface="Avenir Next LT Pro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6">
              <a:lumMod val="50000"/>
            </a:schemeClr>
          </a:solidFill>
          <a:latin typeface="Avenir Next LT Pro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50000"/>
            </a:schemeClr>
          </a:solidFill>
          <a:latin typeface="Avenir Next LT Pro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5E165-0CE6-4AF1-8483-18A106B6B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AEC444-E9CE-4430-8527-C788DF03E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838741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288">
          <p15:clr>
            <a:srgbClr val="F26B43"/>
          </p15:clr>
        </p15:guide>
        <p15:guide id="3" pos="739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cisa.gov/securebydesign"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tinet.com/resources/cyberglossary/firewall-as-a-service-fwaa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99DAB0-C8C2-70D6-D6FE-108981C1F63A}"/>
              </a:ext>
            </a:extLst>
          </p:cNvPr>
          <p:cNvSpPr>
            <a:spLocks noGrp="1"/>
          </p:cNvSpPr>
          <p:nvPr>
            <p:ph type="sldNum" sz="quarter" idx="12"/>
          </p:nvPr>
        </p:nvSpPr>
        <p:spPr/>
        <p:txBody>
          <a:bodyPr/>
          <a:lstStyle/>
          <a:p>
            <a:fld id="{5B6F42FF-CECC-4F0F-BEDA-D211917B8EFB}" type="slidenum">
              <a:rPr lang="en-US" smtClean="0"/>
              <a:pPr/>
              <a:t>1</a:t>
            </a:fld>
            <a:endParaRPr lang="en-US"/>
          </a:p>
        </p:txBody>
      </p:sp>
      <p:sp>
        <p:nvSpPr>
          <p:cNvPr id="3" name="Text Placeholder 2">
            <a:extLst>
              <a:ext uri="{FF2B5EF4-FFF2-40B4-BE49-F238E27FC236}">
                <a16:creationId xmlns:a16="http://schemas.microsoft.com/office/drawing/2014/main" id="{3CDF1A45-0F43-E471-F540-B3A964775979}"/>
              </a:ext>
            </a:extLst>
          </p:cNvPr>
          <p:cNvSpPr>
            <a:spLocks noGrp="1"/>
          </p:cNvSpPr>
          <p:nvPr>
            <p:ph type="body" sz="quarter" idx="13"/>
          </p:nvPr>
        </p:nvSpPr>
        <p:spPr>
          <a:xfrm>
            <a:off x="653581" y="2461749"/>
            <a:ext cx="10335695" cy="2309033"/>
          </a:xfrm>
        </p:spPr>
        <p:txBody>
          <a:bodyPr/>
          <a:lstStyle/>
          <a:p>
            <a:r>
              <a:rPr lang="en-US" dirty="0"/>
              <a:t>WaTech’s Journey towards Zero Trust</a:t>
            </a:r>
          </a:p>
        </p:txBody>
      </p:sp>
    </p:spTree>
    <p:extLst>
      <p:ext uri="{BB962C8B-B14F-4D97-AF65-F5344CB8AC3E}">
        <p14:creationId xmlns:p14="http://schemas.microsoft.com/office/powerpoint/2010/main" val="2802654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667DF7-5C2B-DEDC-C2AB-F5E35B588300}"/>
              </a:ext>
            </a:extLst>
          </p:cNvPr>
          <p:cNvSpPr>
            <a:spLocks noGrp="1"/>
          </p:cNvSpPr>
          <p:nvPr>
            <p:ph sz="half" idx="1"/>
          </p:nvPr>
        </p:nvSpPr>
        <p:spPr>
          <a:xfrm>
            <a:off x="838200" y="2099998"/>
            <a:ext cx="11018722" cy="4076965"/>
          </a:xfrm>
        </p:spPr>
        <p:txBody>
          <a:bodyPr>
            <a:normAutofit fontScale="77500" lnSpcReduction="20000"/>
          </a:bodyPr>
          <a:lstStyle/>
          <a:p>
            <a:pPr>
              <a:spcBef>
                <a:spcPts val="500"/>
              </a:spcBef>
              <a:defRPr/>
            </a:pPr>
            <a:r>
              <a:rPr lang="en-US" dirty="0">
                <a:solidFill>
                  <a:srgbClr val="003B5C"/>
                </a:solidFill>
                <a:latin typeface="Arial" panose="020B0604020202020204" pitchFamily="34" charset="0"/>
                <a:cs typeface="Arial" panose="020B0604020202020204" pitchFamily="34" charset="0"/>
              </a:rPr>
              <a:t>Outcome: identify capability gaps (shortfalls)</a:t>
            </a:r>
          </a:p>
          <a:p>
            <a:pPr>
              <a:spcBef>
                <a:spcPts val="500"/>
              </a:spcBef>
              <a:defRPr/>
            </a:pPr>
            <a:r>
              <a:rPr lang="en-US" dirty="0">
                <a:solidFill>
                  <a:srgbClr val="003B5C"/>
                </a:solidFill>
                <a:latin typeface="Arial" panose="020B0604020202020204" pitchFamily="34" charset="0"/>
                <a:cs typeface="Arial" panose="020B0604020202020204" pitchFamily="34" charset="0"/>
              </a:rPr>
              <a:t>Ascertain current state</a:t>
            </a:r>
          </a:p>
          <a:p>
            <a:pPr lvl="1">
              <a:buFont typeface="Courier New" panose="02070309020205020404" pitchFamily="49" charset="0"/>
              <a:buChar char="o"/>
              <a:defRPr/>
            </a:pPr>
            <a:r>
              <a:rPr lang="en-US" b="0" dirty="0">
                <a:latin typeface="Arial" panose="020B0604020202020204" pitchFamily="34" charset="0"/>
                <a:cs typeface="Arial" panose="020B0604020202020204" pitchFamily="34" charset="0"/>
              </a:rPr>
              <a:t>Identify business capabilities (enterprise architecture, business partners)</a:t>
            </a:r>
          </a:p>
          <a:p>
            <a:pPr>
              <a:spcBef>
                <a:spcPts val="500"/>
              </a:spcBef>
              <a:defRPr/>
            </a:pPr>
            <a:r>
              <a:rPr lang="en-US" dirty="0">
                <a:solidFill>
                  <a:srgbClr val="003B5C"/>
                </a:solidFill>
                <a:latin typeface="Arial" panose="020B0604020202020204" pitchFamily="34" charset="0"/>
                <a:cs typeface="Arial" panose="020B0604020202020204" pitchFamily="34" charset="0"/>
              </a:rPr>
              <a:t>Confirm future state</a:t>
            </a:r>
          </a:p>
          <a:p>
            <a:pPr lvl="1">
              <a:lnSpc>
                <a:spcPct val="90000"/>
              </a:lnSpc>
              <a:spcAft>
                <a:spcPts val="0"/>
              </a:spcAft>
              <a:buFont typeface="Courier New" panose="02070309020205020404" pitchFamily="49" charset="0"/>
              <a:buChar char="o"/>
              <a:defRPr/>
            </a:pPr>
            <a:r>
              <a:rPr lang="en-US" b="0" dirty="0">
                <a:latin typeface="Arial" panose="020B0604020202020204" pitchFamily="34" charset="0"/>
                <a:cs typeface="Arial" panose="020B0604020202020204" pitchFamily="34" charset="0"/>
              </a:rPr>
              <a:t>Desired service capabilities by WaTech service</a:t>
            </a:r>
          </a:p>
          <a:p>
            <a:pPr lvl="1">
              <a:lnSpc>
                <a:spcPct val="90000"/>
              </a:lnSpc>
              <a:spcAft>
                <a:spcPts val="0"/>
              </a:spcAft>
              <a:buFont typeface="Courier New" panose="02070309020205020404" pitchFamily="49" charset="0"/>
              <a:buChar char="o"/>
              <a:defRPr/>
            </a:pPr>
            <a:r>
              <a:rPr lang="en-US" b="0" dirty="0">
                <a:latin typeface="Arial" panose="020B0604020202020204" pitchFamily="34" charset="0"/>
                <a:cs typeface="Arial" panose="020B0604020202020204" pitchFamily="34" charset="0"/>
              </a:rPr>
              <a:t>Capabilities inherent to SASE Framework (Secure Service Edge)</a:t>
            </a:r>
          </a:p>
          <a:p>
            <a:pPr>
              <a:buFont typeface="Courier New" panose="02070309020205020404" pitchFamily="49" charset="0"/>
              <a:buChar char="o"/>
              <a:defRPr/>
            </a:pPr>
            <a:r>
              <a:rPr lang="en-US" b="0" dirty="0">
                <a:latin typeface="Arial" panose="020B0604020202020204" pitchFamily="34" charset="0"/>
                <a:cs typeface="Arial" panose="020B0604020202020204" pitchFamily="34" charset="0"/>
              </a:rPr>
              <a:t> </a:t>
            </a:r>
            <a:r>
              <a:rPr lang="en-US" dirty="0">
                <a:solidFill>
                  <a:srgbClr val="003B5C"/>
                </a:solidFill>
                <a:latin typeface="Arial" panose="020B0604020202020204" pitchFamily="34" charset="0"/>
                <a:cs typeface="Arial" panose="020B0604020202020204" pitchFamily="34" charset="0"/>
              </a:rPr>
              <a:t>Conduct crosswalk with strategic considerations and standards</a:t>
            </a:r>
          </a:p>
          <a:p>
            <a:pPr lvl="1">
              <a:lnSpc>
                <a:spcPct val="90000"/>
              </a:lnSpc>
              <a:spcAft>
                <a:spcPts val="0"/>
              </a:spcAft>
              <a:buFont typeface="Courier New" panose="02070309020205020404" pitchFamily="49" charset="0"/>
              <a:buChar char="o"/>
              <a:defRPr/>
            </a:pPr>
            <a:r>
              <a:rPr lang="en-US" b="0" dirty="0">
                <a:latin typeface="Arial" panose="020B0604020202020204" pitchFamily="34" charset="0"/>
                <a:cs typeface="Arial" panose="020B0604020202020204" pitchFamily="34" charset="0"/>
              </a:rPr>
              <a:t>Enterprise Strategic IT Plan, NIST, CIS, CISA, DoD, CSA, Gartner, Info-Tech, etc.</a:t>
            </a:r>
          </a:p>
          <a:p>
            <a:pPr>
              <a:lnSpc>
                <a:spcPct val="90000"/>
              </a:lnSpc>
              <a:spcBef>
                <a:spcPts val="500"/>
              </a:spcBef>
              <a:spcAft>
                <a:spcPts val="0"/>
              </a:spcAft>
              <a:defRPr/>
            </a:pPr>
            <a:r>
              <a:rPr kumimoji="0" lang="en-US"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Deliverable: capability taxonomy</a:t>
            </a:r>
          </a:p>
          <a:p>
            <a:pPr lvl="1">
              <a:buFont typeface="Courier New" panose="02070309020205020404" pitchFamily="49" charset="0"/>
              <a:buChar char="o"/>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Reconciled capability sets and dependencies</a:t>
            </a:r>
          </a:p>
          <a:p>
            <a:pPr lvl="1">
              <a:lnSpc>
                <a:spcPct val="90000"/>
              </a:lnSpc>
              <a:spcAft>
                <a:spcPts val="0"/>
              </a:spcAft>
              <a:buFont typeface="Courier New" panose="02070309020205020404" pitchFamily="49" charset="0"/>
              <a:buChar char="o"/>
              <a:defRPr/>
            </a:pP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Characterized current vs. future state models</a:t>
            </a:r>
          </a:p>
          <a:p>
            <a:pPr lvl="1">
              <a:lnSpc>
                <a:spcPct val="90000"/>
              </a:lnSpc>
              <a:spcAft>
                <a:spcPts val="0"/>
              </a:spcAft>
              <a:buFont typeface="Courier New" panose="02070309020205020404" pitchFamily="49" charset="0"/>
              <a:buChar char="o"/>
              <a:defRPr/>
            </a:pPr>
            <a:r>
              <a:rPr lang="en-US" b="0" dirty="0">
                <a:latin typeface="Arial" panose="020B0604020202020204" pitchFamily="34" charset="0"/>
                <a:cs typeface="Arial" panose="020B0604020202020204" pitchFamily="34" charset="0"/>
              </a:rPr>
              <a:t>Capability </a:t>
            </a:r>
            <a:r>
              <a:rPr kumimoji="0" lang="en-US"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catalogued per service offering (service</a:t>
            </a:r>
            <a:r>
              <a:rPr lang="en-US" b="0" dirty="0">
                <a:latin typeface="Arial" panose="020B0604020202020204" pitchFamily="34" charset="0"/>
                <a:cs typeface="Arial" panose="020B0604020202020204" pitchFamily="34" charset="0"/>
              </a:rPr>
              <a:t> mapping)</a:t>
            </a:r>
          </a:p>
          <a:p>
            <a:pPr lvl="1">
              <a:lnSpc>
                <a:spcPct val="90000"/>
              </a:lnSpc>
              <a:spcAft>
                <a:spcPts val="0"/>
              </a:spcAft>
              <a:buFont typeface="Courier New" panose="02070309020205020404" pitchFamily="49" charset="0"/>
              <a:buChar char="o"/>
              <a:defRPr/>
            </a:pPr>
            <a:r>
              <a:rPr lang="en-US" b="0" dirty="0">
                <a:latin typeface="Arial" panose="020B0604020202020204" pitchFamily="34" charset="0"/>
                <a:cs typeface="Arial" panose="020B0604020202020204" pitchFamily="34" charset="0"/>
              </a:rPr>
              <a:t>Result: partial and future gaps identified</a:t>
            </a:r>
            <a:endPar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CF8381D7-EC45-46D6-D273-5A708E3CEA7F}"/>
              </a:ext>
            </a:extLst>
          </p:cNvPr>
          <p:cNvSpPr>
            <a:spLocks noGrp="1"/>
          </p:cNvSpPr>
          <p:nvPr>
            <p:ph type="sldNum" sz="quarter" idx="12"/>
          </p:nvPr>
        </p:nvSpPr>
        <p:spPr/>
        <p:txBody>
          <a:bodyPr/>
          <a:lstStyle/>
          <a:p>
            <a:fld id="{5B6F42FF-CECC-4F0F-BEDA-D211917B8EFB}" type="slidenum">
              <a:rPr lang="en-US" smtClean="0"/>
              <a:t>10</a:t>
            </a:fld>
            <a:endParaRPr lang="en-US"/>
          </a:p>
        </p:txBody>
      </p:sp>
      <p:sp>
        <p:nvSpPr>
          <p:cNvPr id="4" name="Title 3">
            <a:extLst>
              <a:ext uri="{FF2B5EF4-FFF2-40B4-BE49-F238E27FC236}">
                <a16:creationId xmlns:a16="http://schemas.microsoft.com/office/drawing/2014/main" id="{F00050BE-4BF8-DE74-5654-75133C324E4B}"/>
              </a:ext>
            </a:extLst>
          </p:cNvPr>
          <p:cNvSpPr>
            <a:spLocks noGrp="1"/>
          </p:cNvSpPr>
          <p:nvPr>
            <p:ph type="title"/>
          </p:nvPr>
        </p:nvSpPr>
        <p:spPr/>
        <p:txBody>
          <a:bodyPr/>
          <a:lstStyle/>
          <a:p>
            <a:r>
              <a:rPr lang="en-US" dirty="0"/>
              <a:t>Gap Analysis Framework</a:t>
            </a:r>
          </a:p>
        </p:txBody>
      </p:sp>
    </p:spTree>
    <p:extLst>
      <p:ext uri="{BB962C8B-B14F-4D97-AF65-F5344CB8AC3E}">
        <p14:creationId xmlns:p14="http://schemas.microsoft.com/office/powerpoint/2010/main" val="194960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8381D7-EC45-46D6-D273-5A708E3CEA7F}"/>
              </a:ext>
            </a:extLst>
          </p:cNvPr>
          <p:cNvSpPr>
            <a:spLocks noGrp="1"/>
          </p:cNvSpPr>
          <p:nvPr>
            <p:ph type="sldNum" sz="quarter" idx="12"/>
          </p:nvPr>
        </p:nvSpPr>
        <p:spPr/>
        <p:txBody>
          <a:bodyPr/>
          <a:lstStyle/>
          <a:p>
            <a:fld id="{5B6F42FF-CECC-4F0F-BEDA-D211917B8EFB}" type="slidenum">
              <a:rPr lang="en-US" smtClean="0"/>
              <a:t>11</a:t>
            </a:fld>
            <a:endParaRPr lang="en-US"/>
          </a:p>
        </p:txBody>
      </p:sp>
      <p:sp>
        <p:nvSpPr>
          <p:cNvPr id="4" name="Title 3">
            <a:extLst>
              <a:ext uri="{FF2B5EF4-FFF2-40B4-BE49-F238E27FC236}">
                <a16:creationId xmlns:a16="http://schemas.microsoft.com/office/drawing/2014/main" id="{F00050BE-4BF8-DE74-5654-75133C324E4B}"/>
              </a:ext>
            </a:extLst>
          </p:cNvPr>
          <p:cNvSpPr>
            <a:spLocks noGrp="1"/>
          </p:cNvSpPr>
          <p:nvPr>
            <p:ph type="title"/>
          </p:nvPr>
        </p:nvSpPr>
        <p:spPr/>
        <p:txBody>
          <a:bodyPr/>
          <a:lstStyle/>
          <a:p>
            <a:r>
              <a:rPr lang="en-US" dirty="0"/>
              <a:t>What is a Capability Taxonomy?</a:t>
            </a:r>
          </a:p>
        </p:txBody>
      </p:sp>
      <p:sp>
        <p:nvSpPr>
          <p:cNvPr id="6" name="Content Placeholder 5">
            <a:extLst>
              <a:ext uri="{FF2B5EF4-FFF2-40B4-BE49-F238E27FC236}">
                <a16:creationId xmlns:a16="http://schemas.microsoft.com/office/drawing/2014/main" id="{94240359-97DF-B3C3-0FC2-C24D1BA40469}"/>
              </a:ext>
            </a:extLst>
          </p:cNvPr>
          <p:cNvSpPr>
            <a:spLocks noGrp="1"/>
          </p:cNvSpPr>
          <p:nvPr>
            <p:ph sz="half" idx="1"/>
          </p:nvPr>
        </p:nvSpPr>
        <p:spPr>
          <a:xfrm>
            <a:off x="838200" y="2099998"/>
            <a:ext cx="5257800" cy="4076965"/>
          </a:xfrm>
        </p:spPr>
        <p:txBody>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What the taxonomy is not</a:t>
            </a:r>
          </a:p>
          <a:p>
            <a:pPr marL="461963" lvl="1">
              <a:lnSpc>
                <a:spcPct val="90000"/>
              </a:lnSpc>
              <a:spcAft>
                <a:spcPts val="0"/>
              </a:spcAft>
              <a:buClr>
                <a:srgbClr val="0086BF"/>
              </a:buClr>
              <a:buFont typeface="Courier New" panose="02070309020205020404" pitchFamily="49" charset="0"/>
              <a:buChar char="o"/>
              <a:defRPr/>
            </a:pPr>
            <a:r>
              <a:rPr lang="en-US" dirty="0">
                <a:solidFill>
                  <a:srgbClr val="003B5C"/>
                </a:solidFill>
                <a:latin typeface="Arial" panose="020B0604020202020204" pitchFamily="34" charset="0"/>
                <a:cs typeface="Arial" panose="020B0604020202020204" pitchFamily="34" charset="0"/>
              </a:rPr>
              <a:t>Not a strategy (cloud smart)</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lang="en-US" dirty="0">
                <a:solidFill>
                  <a:srgbClr val="003B5C"/>
                </a:solidFill>
                <a:latin typeface="Arial" panose="020B0604020202020204" pitchFamily="34" charset="0"/>
                <a:cs typeface="Arial" panose="020B0604020202020204" pitchFamily="34" charset="0"/>
              </a:rPr>
              <a:t>Not a principle (</a:t>
            </a:r>
            <a:r>
              <a:rPr lang="en-US" dirty="0">
                <a:solidFill>
                  <a:srgbClr val="003B5C"/>
                </a:solidFill>
                <a:latin typeface="Arial" panose="020B0604020202020204" pitchFamily="34" charset="0"/>
                <a:cs typeface="Arial" panose="020B0604020202020204" pitchFamily="34" charset="0"/>
                <a:hlinkClick r:id="rId3"/>
              </a:rPr>
              <a:t>secure by design</a:t>
            </a:r>
            <a:r>
              <a:rPr lang="en-US" dirty="0">
                <a:solidFill>
                  <a:srgbClr val="003B5C"/>
                </a:solidFill>
                <a:latin typeface="Arial" panose="020B0604020202020204" pitchFamily="34" charset="0"/>
                <a:cs typeface="Arial" panose="020B0604020202020204" pitchFamily="34" charset="0"/>
              </a:rPr>
              <a:t>)</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lang="en-US" dirty="0">
                <a:solidFill>
                  <a:srgbClr val="003B5C"/>
                </a:solidFill>
                <a:latin typeface="Arial" panose="020B0604020202020204" pitchFamily="34" charset="0"/>
                <a:cs typeface="Arial" panose="020B0604020202020204" pitchFamily="34" charset="0"/>
              </a:rPr>
              <a:t>Not a process (nor activity)</a:t>
            </a:r>
            <a:endPar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Not a service model (IaaS, SaaS, PaaS)</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lang="en-US" dirty="0">
                <a:solidFill>
                  <a:srgbClr val="003B5C"/>
                </a:solidFill>
                <a:latin typeface="Arial" panose="020B0604020202020204" pitchFamily="34" charset="0"/>
                <a:cs typeface="Arial" panose="020B0604020202020204" pitchFamily="34" charset="0"/>
              </a:rPr>
              <a:t>Not a resource (hardware, software, people)</a:t>
            </a:r>
          </a:p>
        </p:txBody>
      </p:sp>
      <p:sp>
        <p:nvSpPr>
          <p:cNvPr id="7" name="Content Placeholder 5">
            <a:extLst>
              <a:ext uri="{FF2B5EF4-FFF2-40B4-BE49-F238E27FC236}">
                <a16:creationId xmlns:a16="http://schemas.microsoft.com/office/drawing/2014/main" id="{5384FCC9-B2B8-F247-480E-00B4A108A0C2}"/>
              </a:ext>
            </a:extLst>
          </p:cNvPr>
          <p:cNvSpPr txBox="1">
            <a:spLocks/>
          </p:cNvSpPr>
          <p:nvPr/>
        </p:nvSpPr>
        <p:spPr>
          <a:xfrm>
            <a:off x="6125334" y="2099998"/>
            <a:ext cx="5797550" cy="3930554"/>
          </a:xfrm>
          <a:prstGeom prst="rect">
            <a:avLst/>
          </a:prstGeom>
        </p:spPr>
        <p:txBody>
          <a:bodyPr vert="horz" lIns="91440" tIns="45720" rIns="91440" bIns="45720" rtlCol="0" anchor="t">
            <a:normAutofit/>
          </a:bodyPr>
          <a:lstStyle>
            <a:lvl1pPr marL="228600" indent="-228600" algn="l" defTabSz="914400" rtl="0" eaLnBrk="1" latinLnBrk="0" hangingPunct="1">
              <a:lnSpc>
                <a:spcPct val="114000"/>
              </a:lnSpc>
              <a:spcBef>
                <a:spcPts val="10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5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8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What </a:t>
            </a:r>
            <a:r>
              <a:rPr lang="en-US" b="1" dirty="0">
                <a:solidFill>
                  <a:srgbClr val="003B5C"/>
                </a:solidFill>
                <a:latin typeface="Arial" panose="020B0604020202020204" pitchFamily="34" charset="0"/>
                <a:cs typeface="Arial" panose="020B0604020202020204" pitchFamily="34" charset="0"/>
              </a:rPr>
              <a:t>the </a:t>
            </a:r>
            <a:r>
              <a:rPr kumimoji="0" lang="en-US" sz="28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taxonomy</a:t>
            </a:r>
            <a:r>
              <a:rPr lang="en-US" b="1" dirty="0">
                <a:solidFill>
                  <a:srgbClr val="003B5C"/>
                </a:solidFill>
                <a:latin typeface="Arial" panose="020B0604020202020204" pitchFamily="34" charset="0"/>
                <a:cs typeface="Arial" panose="020B0604020202020204" pitchFamily="34" charset="0"/>
              </a:rPr>
              <a:t> is</a:t>
            </a:r>
            <a:endParaRPr kumimoji="0" lang="en-US" sz="2800" b="1"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a:p>
            <a:pPr marL="461963" lvl="1">
              <a:lnSpc>
                <a:spcPct val="90000"/>
              </a:lnSpc>
              <a:spcAft>
                <a:spcPts val="0"/>
              </a:spcAft>
              <a:buClr>
                <a:srgbClr val="0086BF"/>
              </a:buClr>
              <a:buFont typeface="Courier New" panose="02070309020205020404" pitchFamily="49" charset="0"/>
              <a:buChar char="o"/>
              <a:defRPr/>
            </a:pPr>
            <a:r>
              <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A resource </a:t>
            </a:r>
            <a:r>
              <a:rPr kumimoji="0" lang="en-US" b="0" i="0" u="sng"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outcome</a:t>
            </a:r>
          </a:p>
          <a:p>
            <a:pPr marL="461963" lvl="1">
              <a:lnSpc>
                <a:spcPct val="90000"/>
              </a:lnSpc>
              <a:spcAft>
                <a:spcPts val="0"/>
              </a:spcAft>
              <a:buClr>
                <a:srgbClr val="0086BF"/>
              </a:buClr>
              <a:buFont typeface="Courier New" panose="02070309020205020404" pitchFamily="49" charset="0"/>
              <a:buChar char="o"/>
              <a:defRPr/>
            </a:pPr>
            <a:r>
              <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Something WaTech is capable of</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Reconciliation of capability sets</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Current (existing) vs. Future (desired) characterization</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r>
              <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Capability dependencies</a:t>
            </a:r>
          </a:p>
          <a:p>
            <a:pPr marL="461963" lvl="1">
              <a:lnSpc>
                <a:spcPct val="90000"/>
              </a:lnSpc>
              <a:spcAft>
                <a:spcPts val="0"/>
              </a:spcAft>
              <a:buClr>
                <a:srgbClr val="0086BF"/>
              </a:buClr>
              <a:buFont typeface="Courier New" panose="02070309020205020404" pitchFamily="49" charset="0"/>
              <a:buChar char="o"/>
              <a:defRPr/>
            </a:pPr>
            <a:r>
              <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Catalogued per service offering (service</a:t>
            </a:r>
            <a:r>
              <a:rPr lang="en-US" dirty="0">
                <a:solidFill>
                  <a:srgbClr val="003B5C"/>
                </a:solidFill>
                <a:latin typeface="Arial" panose="020B0604020202020204" pitchFamily="34" charset="0"/>
                <a:cs typeface="Arial" panose="020B0604020202020204" pitchFamily="34" charset="0"/>
              </a:rPr>
              <a:t> mapping)</a:t>
            </a:r>
          </a:p>
          <a:p>
            <a:pPr marL="461963" marR="0" lvl="1" indent="-228600" algn="l" defTabSz="914400" rtl="0" eaLnBrk="1" fontAlgn="auto" latinLnBrk="0" hangingPunct="1">
              <a:lnSpc>
                <a:spcPct val="90000"/>
              </a:lnSpc>
              <a:spcBef>
                <a:spcPts val="500"/>
              </a:spcBef>
              <a:spcAft>
                <a:spcPts val="0"/>
              </a:spcAft>
              <a:buClr>
                <a:srgbClr val="0086BF"/>
              </a:buClr>
              <a:buSzTx/>
              <a:buFont typeface="Courier New" panose="02070309020205020404" pitchFamily="49" charset="0"/>
              <a:buChar char="o"/>
              <a:tabLst/>
              <a:defRPr/>
            </a:pPr>
            <a:endParaRPr kumimoji="0" lang="en-US"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488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8381D7-EC45-46D6-D273-5A708E3CEA7F}"/>
              </a:ext>
            </a:extLst>
          </p:cNvPr>
          <p:cNvSpPr>
            <a:spLocks noGrp="1"/>
          </p:cNvSpPr>
          <p:nvPr>
            <p:ph type="sldNum" sz="quarter" idx="12"/>
          </p:nvPr>
        </p:nvSpPr>
        <p:spPr/>
        <p:txBody>
          <a:bodyPr/>
          <a:lstStyle/>
          <a:p>
            <a:fld id="{5B6F42FF-CECC-4F0F-BEDA-D211917B8EFB}" type="slidenum">
              <a:rPr lang="en-US" smtClean="0"/>
              <a:t>12</a:t>
            </a:fld>
            <a:endParaRPr lang="en-US"/>
          </a:p>
        </p:txBody>
      </p:sp>
      <p:sp>
        <p:nvSpPr>
          <p:cNvPr id="4" name="Title 3">
            <a:extLst>
              <a:ext uri="{FF2B5EF4-FFF2-40B4-BE49-F238E27FC236}">
                <a16:creationId xmlns:a16="http://schemas.microsoft.com/office/drawing/2014/main" id="{F00050BE-4BF8-DE74-5654-75133C324E4B}"/>
              </a:ext>
            </a:extLst>
          </p:cNvPr>
          <p:cNvSpPr>
            <a:spLocks noGrp="1"/>
          </p:cNvSpPr>
          <p:nvPr>
            <p:ph type="title"/>
          </p:nvPr>
        </p:nvSpPr>
        <p:spPr/>
        <p:txBody>
          <a:bodyPr>
            <a:normAutofit/>
          </a:bodyPr>
          <a:lstStyle/>
          <a:p>
            <a:r>
              <a:rPr lang="en-US" dirty="0"/>
              <a:t>Capability Taxonomy Overview</a:t>
            </a:r>
          </a:p>
        </p:txBody>
      </p:sp>
      <p:pic>
        <p:nvPicPr>
          <p:cNvPr id="11" name="Picture 10">
            <a:extLst>
              <a:ext uri="{FF2B5EF4-FFF2-40B4-BE49-F238E27FC236}">
                <a16:creationId xmlns:a16="http://schemas.microsoft.com/office/drawing/2014/main" id="{74536FFB-82EC-EDEE-7A85-48F063EF0630}"/>
              </a:ext>
            </a:extLst>
          </p:cNvPr>
          <p:cNvPicPr>
            <a:picLocks noChangeAspect="1"/>
          </p:cNvPicPr>
          <p:nvPr/>
        </p:nvPicPr>
        <p:blipFill>
          <a:blip r:embed="rId3"/>
          <a:stretch>
            <a:fillRect/>
          </a:stretch>
        </p:blipFill>
        <p:spPr>
          <a:xfrm>
            <a:off x="1165708" y="2202943"/>
            <a:ext cx="9860583" cy="4237317"/>
          </a:xfrm>
          <a:prstGeom prst="rect">
            <a:avLst/>
          </a:prstGeom>
        </p:spPr>
      </p:pic>
    </p:spTree>
    <p:extLst>
      <p:ext uri="{BB962C8B-B14F-4D97-AF65-F5344CB8AC3E}">
        <p14:creationId xmlns:p14="http://schemas.microsoft.com/office/powerpoint/2010/main" val="264661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endParaRPr lang="en-US" dirty="0">
              <a:solidFill>
                <a:srgbClr val="003B5C"/>
              </a:solidFill>
              <a:latin typeface="Arial"/>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r>
              <a:rPr lang="en-US" b="1" dirty="0">
                <a:solidFill>
                  <a:srgbClr val="003B5C"/>
                </a:solidFill>
                <a:latin typeface="Arial"/>
                <a:cs typeface="Arial"/>
              </a:rPr>
              <a:t>Total capabilities 	= 423</a:t>
            </a:r>
          </a:p>
          <a:p>
            <a:pPr>
              <a:lnSpc>
                <a:spcPct val="90000"/>
              </a:lnSpc>
              <a:spcAft>
                <a:spcPts val="0"/>
              </a:spcAft>
              <a:defRPr/>
            </a:pPr>
            <a:r>
              <a:rPr kumimoji="0" lang="en-US" sz="2400" b="0" i="0" u="none" strike="noStrike" kern="1200" cap="none" spc="0" normalizeH="0" baseline="0" noProof="0" dirty="0">
                <a:ln>
                  <a:noFill/>
                </a:ln>
                <a:solidFill>
                  <a:srgbClr val="003B5C"/>
                </a:solidFill>
                <a:effectLst/>
                <a:uLnTx/>
                <a:uFillTx/>
                <a:latin typeface="Arial"/>
                <a:cs typeface="Arial"/>
              </a:rPr>
              <a:t>Current </a:t>
            </a:r>
            <a:r>
              <a:rPr lang="en-US" sz="2400" dirty="0">
                <a:solidFill>
                  <a:srgbClr val="003B5C"/>
                </a:solidFill>
                <a:latin typeface="Arial"/>
                <a:cs typeface="Arial"/>
              </a:rPr>
              <a:t>capabilities 	= 174</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03B5C"/>
                </a:solidFill>
                <a:latin typeface="Arial"/>
                <a:cs typeface="Arial"/>
              </a:rPr>
              <a:t>Capability Gaps 		= 249</a:t>
            </a:r>
            <a:endParaRPr lang="en-US" sz="2400" dirty="0">
              <a:solidFill>
                <a:srgbClr val="003B5C"/>
              </a:solidFill>
              <a:latin typeface="Arial" panose="020B0604020202020204" pitchFamily="34" charset="0"/>
              <a:cs typeface="Arial" panose="020B0604020202020204" pitchFamily="34" charset="0"/>
            </a:endParaRPr>
          </a:p>
          <a:p>
            <a:pPr lvl="1">
              <a:lnSpc>
                <a:spcPct val="100000"/>
              </a:lnSpc>
              <a:spcBef>
                <a:spcPts val="0"/>
              </a:spcBef>
              <a:spcAft>
                <a:spcPts val="0"/>
              </a:spcAft>
              <a:buFont typeface="Courier New" panose="02070309020205020404" pitchFamily="49" charset="0"/>
              <a:buChar char="o"/>
              <a:defRPr/>
            </a:pPr>
            <a:r>
              <a:rPr kumimoji="0" lang="en-US" sz="2000" b="0" i="0" u="none" strike="noStrike" kern="1200" cap="none" spc="0" normalizeH="0" baseline="0" noProof="0" dirty="0">
                <a:ln>
                  <a:noFill/>
                </a:ln>
                <a:effectLst/>
                <a:uLnTx/>
                <a:uFillTx/>
                <a:latin typeface="Arial"/>
                <a:cs typeface="Arial"/>
              </a:rPr>
              <a:t>Partial </a:t>
            </a:r>
            <a:r>
              <a:rPr lang="en-US" sz="2000" b="0" dirty="0">
                <a:latin typeface="Arial"/>
                <a:cs typeface="Arial"/>
              </a:rPr>
              <a:t>gaps = 135</a:t>
            </a:r>
            <a:endParaRPr lang="en-US" sz="2000" b="0" dirty="0">
              <a:latin typeface="Arial" panose="020B0604020202020204" pitchFamily="34" charset="0"/>
              <a:cs typeface="Arial" panose="020B0604020202020204" pitchFamily="34" charset="0"/>
            </a:endParaRPr>
          </a:p>
          <a:p>
            <a:pPr lvl="1">
              <a:lnSpc>
                <a:spcPct val="100000"/>
              </a:lnSpc>
              <a:spcBef>
                <a:spcPts val="0"/>
              </a:spcBef>
              <a:spcAft>
                <a:spcPts val="0"/>
              </a:spcAft>
              <a:buFont typeface="Courier New" panose="02070309020205020404" pitchFamily="49" charset="0"/>
              <a:buChar char="o"/>
              <a:defRPr/>
            </a:pPr>
            <a:r>
              <a:rPr kumimoji="0" lang="en-US" sz="2000" b="0" i="0" u="none" strike="noStrike" kern="1200" cap="none" spc="0" normalizeH="0" baseline="0" noProof="0" dirty="0">
                <a:ln>
                  <a:noFill/>
                </a:ln>
                <a:effectLst/>
                <a:uLnTx/>
                <a:uFillTx/>
                <a:latin typeface="Arial"/>
                <a:cs typeface="Arial"/>
              </a:rPr>
              <a:t>Future </a:t>
            </a:r>
            <a:r>
              <a:rPr lang="en-US" sz="2000" b="0" dirty="0">
                <a:latin typeface="Arial"/>
                <a:cs typeface="Arial"/>
              </a:rPr>
              <a:t>gaps = 114</a:t>
            </a:r>
          </a:p>
          <a:p>
            <a:pPr marL="0" indent="0">
              <a:lnSpc>
                <a:spcPct val="100000"/>
              </a:lnSpc>
              <a:spcBef>
                <a:spcPts val="0"/>
              </a:spcBef>
              <a:spcAft>
                <a:spcPts val="0"/>
              </a:spcAft>
              <a:buNone/>
              <a:defRPr/>
            </a:pPr>
            <a:endParaRPr lang="en-US" dirty="0">
              <a:latin typeface="Arial"/>
              <a:cs typeface="Arial"/>
            </a:endParaRPr>
          </a:p>
          <a:p>
            <a:pPr marL="0" indent="0" algn="ctr">
              <a:lnSpc>
                <a:spcPct val="100000"/>
              </a:lnSpc>
              <a:spcBef>
                <a:spcPts val="0"/>
              </a:spcBef>
              <a:spcAft>
                <a:spcPts val="0"/>
              </a:spcAft>
              <a:buNone/>
              <a:defRPr/>
            </a:pPr>
            <a:r>
              <a:rPr lang="en-US" sz="2200" i="1" dirty="0">
                <a:solidFill>
                  <a:srgbClr val="003B5C"/>
                </a:solidFill>
                <a:latin typeface="Arial"/>
                <a:cs typeface="Arial"/>
              </a:rPr>
              <a:t>Note: the format (16/48) represents 16 partial capabilities, and 48 future capabilities associated with the theme</a:t>
            </a:r>
            <a:endParaRPr lang="en-US" b="0" i="0" u="none" strike="noStrike" kern="1200" cap="none" spc="0" normalizeH="0" baseline="0" noProof="0" dirty="0">
              <a:ln>
                <a:noFill/>
              </a:ln>
              <a:solidFill>
                <a:srgbClr val="003B5C"/>
              </a:solidFill>
              <a:effectLst/>
              <a:uLnTx/>
              <a:uFillTx/>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9DE691-A47B-7D64-10D5-21A414485109}"/>
              </a:ext>
            </a:extLst>
          </p:cNvPr>
          <p:cNvSpPr>
            <a:spLocks noGrp="1"/>
          </p:cNvSpPr>
          <p:nvPr>
            <p:ph sz="half" idx="2"/>
          </p:nvPr>
        </p:nvSpPr>
        <p:spPr>
          <a:xfrm>
            <a:off x="6020874" y="2099999"/>
            <a:ext cx="5995116" cy="4076964"/>
          </a:xfrm>
        </p:spPr>
        <p:txBody>
          <a:bodyPr>
            <a:normAutofit/>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003B5C"/>
              </a:solidFill>
              <a:effectLst/>
              <a:uLnTx/>
              <a:uFillTx/>
              <a:latin typeface="Arial"/>
              <a:ea typeface="+mn-ea"/>
              <a:cs typeface="Aria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i="0" u="sng" strike="noStrike" kern="1200" cap="none" spc="0" normalizeH="0" baseline="0" noProof="0" dirty="0">
                <a:ln>
                  <a:noFill/>
                </a:ln>
                <a:solidFill>
                  <a:srgbClr val="003B5C"/>
                </a:solidFill>
                <a:effectLst/>
                <a:uLnTx/>
                <a:uFillTx/>
                <a:latin typeface="Arial"/>
                <a:ea typeface="+mn-ea"/>
                <a:cs typeface="Arial"/>
              </a:rPr>
              <a:t>Gap Themes (partial/future)</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SSE Deployment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16 / Future 48)</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CGN Deployment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14 / Future 20)</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NGFW w/ UTM Functionality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16 / Future 4)</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Data Mgmt. Strategy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5 / Future 6)</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Cloud WAF Strategy </a:t>
            </a:r>
            <a:r>
              <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rPr>
              <a:t>(Partial 9)</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Automated Patch Mgmt</a:t>
            </a:r>
            <a:r>
              <a:rPr kumimoji="0" lang="en-US" sz="1900" b="0" i="0" u="none" strike="noStrike" kern="1200" cap="none" spc="0" normalizeH="0" baseline="0" noProof="0" dirty="0">
                <a:ln>
                  <a:noFill/>
                </a:ln>
                <a:solidFill>
                  <a:srgbClr val="253D8D"/>
                </a:solidFill>
                <a:effectLst/>
                <a:uLnTx/>
                <a:uFillTx/>
                <a:latin typeface="Arial" panose="020B0604020202020204" pitchFamily="34" charset="0"/>
                <a:ea typeface="+mn-ea"/>
                <a:cs typeface="Arial" panose="020B0604020202020204" pitchFamily="34" charset="0"/>
              </a:rPr>
              <a:t>. </a:t>
            </a:r>
            <a:r>
              <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rPr>
              <a:t>(Partial 6 / Future 2)</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IAM Strategy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7)</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F5 Lifecycle Strategy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7)</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DNS Strategy 2.0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1 / </a:t>
            </a:r>
            <a:r>
              <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rPr>
              <a:t>Future</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 4)</a:t>
            </a: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a:ea typeface="+mn-ea"/>
                <a:cs typeface="Arial"/>
              </a:rPr>
              <a:t>Okta Implementation Strategy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4 /</a:t>
            </a:r>
            <a:r>
              <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rPr>
              <a:t> Future </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1)</a:t>
            </a:r>
            <a:endPar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0"/>
              </a:spcBef>
              <a:spcAft>
                <a:spcPts val="0"/>
              </a:spcAft>
              <a:buSzTx/>
              <a:tabLst/>
              <a:defRPr/>
            </a:pPr>
            <a:r>
              <a:rPr kumimoji="0" lang="en-US" sz="19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IT Operations Mgmt. </a:t>
            </a:r>
            <a:r>
              <a:rPr kumimoji="0" lang="en-US" sz="1900" b="0" i="0" u="none" strike="noStrike" kern="1200" cap="none" spc="0" normalizeH="0" baseline="0" noProof="0" dirty="0">
                <a:ln>
                  <a:noFill/>
                </a:ln>
                <a:solidFill>
                  <a:srgbClr val="003B5C"/>
                </a:solidFill>
                <a:effectLst/>
                <a:uLnTx/>
                <a:uFillTx/>
                <a:latin typeface="Arial"/>
                <a:ea typeface="+mn-ea"/>
                <a:cs typeface="Arial"/>
              </a:rPr>
              <a:t>Strategy </a:t>
            </a:r>
            <a:r>
              <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rPr>
              <a:t>(</a:t>
            </a:r>
            <a:r>
              <a:rPr kumimoji="0" lang="en-US" sz="1900" b="0" i="0" u="none" strike="noStrike" kern="1200" cap="none" spc="0" normalizeH="0" baseline="0" noProof="0" dirty="0">
                <a:ln>
                  <a:noFill/>
                </a:ln>
                <a:solidFill>
                  <a:srgbClr val="595959">
                    <a:lumMod val="50000"/>
                  </a:srgbClr>
                </a:solidFill>
                <a:effectLst/>
                <a:uLnTx/>
                <a:uFillTx/>
                <a:latin typeface="Arial"/>
                <a:ea typeface="+mn-ea"/>
                <a:cs typeface="Arial"/>
              </a:rPr>
              <a:t>Partial </a:t>
            </a:r>
            <a:r>
              <a:rPr kumimoji="0" lang="en-US" sz="1900" b="0" i="0" u="none" strike="noStrike" kern="1200" cap="none" spc="0" normalizeH="0" baseline="0" noProof="0" dirty="0">
                <a:ln>
                  <a:noFill/>
                </a:ln>
                <a:solidFill>
                  <a:srgbClr val="595959">
                    <a:lumMod val="50000"/>
                  </a:srgbClr>
                </a:solidFill>
                <a:effectLst/>
                <a:uLnTx/>
                <a:uFillTx/>
                <a:latin typeface="Arial" panose="020B0604020202020204" pitchFamily="34" charset="0"/>
                <a:ea typeface="+mn-ea"/>
                <a:cs typeface="Arial" panose="020B0604020202020204" pitchFamily="34" charset="0"/>
              </a:rPr>
              <a:t>2 / Future 0) </a:t>
            </a:r>
          </a:p>
          <a:p>
            <a:pPr marL="0" indent="0">
              <a:buNone/>
            </a:pPr>
            <a:endParaRPr lang="en-US" dirty="0"/>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13</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dirty="0"/>
              <a:t>Capability Taxonomy Summary</a:t>
            </a:r>
          </a:p>
        </p:txBody>
      </p:sp>
    </p:spTree>
    <p:extLst>
      <p:ext uri="{BB962C8B-B14F-4D97-AF65-F5344CB8AC3E}">
        <p14:creationId xmlns:p14="http://schemas.microsoft.com/office/powerpoint/2010/main" val="1286902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B935-7A11-29C5-B661-DFA0610E8534}"/>
              </a:ext>
            </a:extLst>
          </p:cNvPr>
          <p:cNvSpPr>
            <a:spLocks noGrp="1"/>
          </p:cNvSpPr>
          <p:nvPr>
            <p:ph type="title"/>
          </p:nvPr>
        </p:nvSpPr>
        <p:spPr/>
        <p:txBody>
          <a:bodyPr/>
          <a:lstStyle/>
          <a:p>
            <a:r>
              <a:rPr lang="en-US" dirty="0"/>
              <a:t>Zero Trust</a:t>
            </a:r>
          </a:p>
        </p:txBody>
      </p:sp>
      <p:sp>
        <p:nvSpPr>
          <p:cNvPr id="3" name="Slide Number Placeholder 2">
            <a:extLst>
              <a:ext uri="{FF2B5EF4-FFF2-40B4-BE49-F238E27FC236}">
                <a16:creationId xmlns:a16="http://schemas.microsoft.com/office/drawing/2014/main" id="{57415C44-351A-D425-F287-2E1FF7FC2CB7}"/>
              </a:ext>
            </a:extLst>
          </p:cNvPr>
          <p:cNvSpPr>
            <a:spLocks noGrp="1"/>
          </p:cNvSpPr>
          <p:nvPr>
            <p:ph type="sldNum" sz="quarter" idx="12"/>
          </p:nvPr>
        </p:nvSpPr>
        <p:spPr/>
        <p:txBody>
          <a:bodyPr/>
          <a:lstStyle/>
          <a:p>
            <a:fld id="{5B6F42FF-CECC-4F0F-BEDA-D211917B8EFB}" type="slidenum">
              <a:rPr lang="en-US" smtClean="0"/>
              <a:t>14</a:t>
            </a:fld>
            <a:endParaRPr lang="en-US"/>
          </a:p>
        </p:txBody>
      </p:sp>
      <p:sp>
        <p:nvSpPr>
          <p:cNvPr id="4" name="Text Placeholder 3">
            <a:extLst>
              <a:ext uri="{FF2B5EF4-FFF2-40B4-BE49-F238E27FC236}">
                <a16:creationId xmlns:a16="http://schemas.microsoft.com/office/drawing/2014/main" id="{01E9B9B7-0A1F-DECA-11B0-B57A20EA1ED0}"/>
              </a:ext>
            </a:extLst>
          </p:cNvPr>
          <p:cNvSpPr>
            <a:spLocks noGrp="1"/>
          </p:cNvSpPr>
          <p:nvPr>
            <p:ph type="body" sz="quarter" idx="15"/>
          </p:nvPr>
        </p:nvSpPr>
        <p:spPr/>
        <p:txBody>
          <a:bodyPr/>
          <a:lstStyle/>
          <a:p>
            <a:r>
              <a:rPr lang="en-US" sz="3200" dirty="0"/>
              <a:t>Next steps to adopt (align with) zero trust</a:t>
            </a:r>
          </a:p>
          <a:p>
            <a:endParaRPr lang="en-US" sz="3200" dirty="0"/>
          </a:p>
          <a:p>
            <a:endParaRPr lang="en-US" sz="3200" dirty="0"/>
          </a:p>
        </p:txBody>
      </p:sp>
      <p:pic>
        <p:nvPicPr>
          <p:cNvPr id="6" name="Picture 5">
            <a:extLst>
              <a:ext uri="{FF2B5EF4-FFF2-40B4-BE49-F238E27FC236}">
                <a16:creationId xmlns:a16="http://schemas.microsoft.com/office/drawing/2014/main" id="{0621154B-2E5E-F0D1-E438-7BBD5C7E330B}"/>
              </a:ext>
            </a:extLst>
          </p:cNvPr>
          <p:cNvPicPr>
            <a:picLocks noChangeAspect="1"/>
          </p:cNvPicPr>
          <p:nvPr/>
        </p:nvPicPr>
        <p:blipFill>
          <a:blip r:embed="rId3"/>
          <a:stretch>
            <a:fillRect/>
          </a:stretch>
        </p:blipFill>
        <p:spPr>
          <a:xfrm>
            <a:off x="5914413" y="3633770"/>
            <a:ext cx="3576638" cy="2024063"/>
          </a:xfrm>
          <a:prstGeom prst="rect">
            <a:avLst/>
          </a:prstGeom>
        </p:spPr>
      </p:pic>
    </p:spTree>
    <p:extLst>
      <p:ext uri="{BB962C8B-B14F-4D97-AF65-F5344CB8AC3E}">
        <p14:creationId xmlns:p14="http://schemas.microsoft.com/office/powerpoint/2010/main" val="362475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a:xfrm>
            <a:off x="838200" y="2099998"/>
            <a:ext cx="6335332" cy="4306857"/>
          </a:xfrm>
        </p:spPr>
        <p:txBody>
          <a:bodyPr>
            <a:normAutofit lnSpcReduction="10000"/>
          </a:bodyPr>
          <a:lstStyle/>
          <a:p>
            <a:pPr>
              <a:lnSpc>
                <a:spcPct val="100000"/>
              </a:lnSpc>
              <a:spcBef>
                <a:spcPts val="0"/>
              </a:spcBef>
              <a:spcAft>
                <a:spcPts val="0"/>
              </a:spcAft>
              <a:defRPr/>
            </a:pPr>
            <a:r>
              <a:rPr lang="en-US" sz="2400" dirty="0">
                <a:solidFill>
                  <a:srgbClr val="003B5C"/>
                </a:solidFill>
                <a:latin typeface="Arial" panose="020B0604020202020204" pitchFamily="34" charset="0"/>
                <a:cs typeface="Arial" panose="020B0604020202020204" pitchFamily="34" charset="0"/>
              </a:rPr>
              <a:t>SSE Implementation</a:t>
            </a:r>
          </a:p>
          <a:p>
            <a:pPr lvl="1">
              <a:lnSpc>
                <a:spcPct val="100000"/>
              </a:lnSpc>
              <a:spcBef>
                <a:spcPts val="0"/>
              </a:spcBef>
              <a:spcAft>
                <a:spcPts val="0"/>
              </a:spcAft>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Pilot Agencies: WaTech, DSHS, ECY</a:t>
            </a:r>
          </a:p>
          <a:p>
            <a:pPr lvl="1">
              <a:lnSpc>
                <a:spcPct val="100000"/>
              </a:lnSpc>
              <a:spcBef>
                <a:spcPts val="0"/>
              </a:spcBef>
              <a:spcAft>
                <a:spcPts val="0"/>
              </a:spcAft>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Project Timeline: 9-12 months</a:t>
            </a:r>
          </a:p>
          <a:p>
            <a:pPr>
              <a:lnSpc>
                <a:spcPct val="100000"/>
              </a:lnSpc>
              <a:spcBef>
                <a:spcPts val="0"/>
              </a:spcBef>
              <a:spcAft>
                <a:spcPts val="300"/>
              </a:spcAf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Workforce Identity (Okta)</a:t>
            </a:r>
          </a:p>
          <a:p>
            <a:pPr>
              <a:lnSpc>
                <a:spcPct val="100000"/>
              </a:lnSpc>
              <a:spcBef>
                <a:spcPts val="0"/>
              </a:spcBef>
              <a:spcAft>
                <a:spcPts val="300"/>
              </a:spcAft>
              <a:defRPr/>
            </a:pPr>
            <a:r>
              <a:rPr lang="en-US" sz="2400" dirty="0">
                <a:solidFill>
                  <a:srgbClr val="003B5C"/>
                </a:solidFill>
                <a:latin typeface="Arial" panose="020B0604020202020204" pitchFamily="34" charset="0"/>
                <a:cs typeface="Arial" panose="020B0604020202020204" pitchFamily="34" charset="0"/>
              </a:rPr>
              <a:t>ADFS to Entra ID migration</a:t>
            </a:r>
          </a:p>
          <a:p>
            <a:pPr>
              <a:lnSpc>
                <a:spcPct val="100000"/>
              </a:lnSpc>
              <a:spcBef>
                <a:spcPts val="0"/>
              </a:spcBef>
              <a:spcAft>
                <a:spcPts val="300"/>
              </a:spcAft>
              <a:defRPr/>
            </a:pPr>
            <a:r>
              <a:rPr lang="en-US" sz="2400" dirty="0">
                <a:solidFill>
                  <a:srgbClr val="003B5C"/>
                </a:solidFill>
                <a:latin typeface="Arial" panose="020B0604020202020204" pitchFamily="34" charset="0"/>
                <a:cs typeface="Arial" panose="020B0604020202020204" pitchFamily="34" charset="0"/>
              </a:rPr>
              <a:t>Cloud Government Network (next slide)</a:t>
            </a:r>
          </a:p>
          <a:p>
            <a:pPr>
              <a:lnSpc>
                <a:spcPct val="100000"/>
              </a:lnSpc>
              <a:spcBef>
                <a:spcPts val="0"/>
              </a:spcBef>
              <a:spcAft>
                <a:spcPts val="0"/>
              </a:spcAft>
              <a:defRPr/>
            </a:pPr>
            <a:r>
              <a:rPr lang="en-US" sz="2400" dirty="0">
                <a:solidFill>
                  <a:srgbClr val="003B5C"/>
                </a:solidFill>
                <a:latin typeface="Arial" panose="020B0604020202020204" pitchFamily="34" charset="0"/>
                <a:cs typeface="Arial" panose="020B0604020202020204" pitchFamily="34" charset="0"/>
              </a:rPr>
              <a:t>Zero Trust Blueprint</a:t>
            </a:r>
          </a:p>
          <a:p>
            <a:pPr lvl="1">
              <a:lnSpc>
                <a:spcPct val="100000"/>
              </a:lnSpc>
              <a:spcBef>
                <a:spcPts val="0"/>
              </a:spcBef>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Construct Zero Trust Framework</a:t>
            </a:r>
          </a:p>
          <a:p>
            <a:pPr lvl="1">
              <a:lnSpc>
                <a:spcPct val="100000"/>
              </a:lnSpc>
              <a:spcBef>
                <a:spcPts val="0"/>
              </a:spcBef>
              <a:spcAft>
                <a:spcPts val="0"/>
              </a:spcAft>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Align with Zero Trust ‘pillars’ (see right)</a:t>
            </a:r>
          </a:p>
          <a:p>
            <a:pPr lvl="1">
              <a:lnSpc>
                <a:spcPct val="100000"/>
              </a:lnSpc>
              <a:spcBef>
                <a:spcPts val="0"/>
              </a:spcBef>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Determine shortfalls to remediate</a:t>
            </a:r>
          </a:p>
          <a:p>
            <a:pPr lvl="1">
              <a:lnSpc>
                <a:spcPct val="100000"/>
              </a:lnSpc>
              <a:spcBef>
                <a:spcPts val="0"/>
              </a:spcBef>
              <a:spcAft>
                <a:spcPts val="0"/>
              </a:spcAft>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Create Zero Trust White Paper</a:t>
            </a:r>
          </a:p>
          <a:p>
            <a:pPr lvl="1">
              <a:lnSpc>
                <a:spcPct val="100000"/>
              </a:lnSpc>
              <a:spcBef>
                <a:spcPts val="0"/>
              </a:spcBef>
              <a:spcAft>
                <a:spcPts val="0"/>
              </a:spcAft>
              <a:buFont typeface="Courier New" panose="02070309020205020404" pitchFamily="49" charset="0"/>
              <a:buChar char="o"/>
              <a:defRPr/>
            </a:pPr>
            <a:r>
              <a:rPr lang="en-US" sz="2000" b="0" dirty="0">
                <a:latin typeface="Arial" panose="020B0604020202020204" pitchFamily="34" charset="0"/>
                <a:cs typeface="Arial" panose="020B0604020202020204" pitchFamily="34" charset="0"/>
              </a:rPr>
              <a:t>Develop Zero Trust Implementation Plan</a:t>
            </a:r>
          </a:p>
          <a:p>
            <a:pPr>
              <a:lnSpc>
                <a:spcPct val="100000"/>
              </a:lnSpc>
              <a:spcBef>
                <a:spcPts val="0"/>
              </a:spcBef>
              <a:spcAft>
                <a:spcPts val="0"/>
              </a:spcAft>
              <a:defRPr/>
            </a:pPr>
            <a:r>
              <a:rPr lang="en-US" sz="2400" dirty="0">
                <a:solidFill>
                  <a:srgbClr val="003B5C"/>
                </a:solidFill>
                <a:latin typeface="Arial" panose="020B0604020202020204" pitchFamily="34" charset="0"/>
                <a:cs typeface="Arial" panose="020B0604020202020204" pitchFamily="34" charset="0"/>
              </a:rPr>
              <a:t>Training zero trust change agents</a:t>
            </a:r>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15</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dirty="0"/>
              <a:t>Next Steps</a:t>
            </a:r>
          </a:p>
        </p:txBody>
      </p:sp>
      <p:pic>
        <p:nvPicPr>
          <p:cNvPr id="6" name="Picture 5" descr="Zero Trust-The Five Pillars of CISA Maturity Model">
            <a:extLst>
              <a:ext uri="{FF2B5EF4-FFF2-40B4-BE49-F238E27FC236}">
                <a16:creationId xmlns:a16="http://schemas.microsoft.com/office/drawing/2014/main" id="{503148A6-95FA-85E4-7C10-19F2302ACF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9320" y="2107568"/>
            <a:ext cx="4094480" cy="3148965"/>
          </a:xfrm>
          <a:prstGeom prst="rect">
            <a:avLst/>
          </a:prstGeom>
          <a:noFill/>
          <a:ln w="28575">
            <a:noFill/>
          </a:ln>
        </p:spPr>
      </p:pic>
    </p:spTree>
    <p:extLst>
      <p:ext uri="{BB962C8B-B14F-4D97-AF65-F5344CB8AC3E}">
        <p14:creationId xmlns:p14="http://schemas.microsoft.com/office/powerpoint/2010/main" val="3949326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AD5369-39BF-FA51-A23C-690F66D2DD87}"/>
              </a:ext>
            </a:extLst>
          </p:cNvPr>
          <p:cNvPicPr>
            <a:picLocks noChangeAspect="1"/>
          </p:cNvPicPr>
          <p:nvPr/>
        </p:nvPicPr>
        <p:blipFill>
          <a:blip r:embed="rId3"/>
          <a:stretch>
            <a:fillRect/>
          </a:stretch>
        </p:blipFill>
        <p:spPr>
          <a:xfrm>
            <a:off x="6016192" y="1879098"/>
            <a:ext cx="5305518" cy="4364477"/>
          </a:xfrm>
          <a:prstGeom prst="rect">
            <a:avLst/>
          </a:prstGeom>
        </p:spPr>
      </p:pic>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a:xfrm>
            <a:off x="838200" y="2099999"/>
            <a:ext cx="5005482" cy="4076964"/>
          </a:xfrm>
        </p:spPr>
        <p:txBody>
          <a:bodyPr>
            <a:normAutofit fontScale="77500" lnSpcReduction="20000"/>
          </a:bodyPr>
          <a:lstStyle/>
          <a:p>
            <a:pPr>
              <a:lnSpc>
                <a:spcPct val="150000"/>
              </a:lnSpc>
              <a:spcBef>
                <a:spcPts val="0"/>
              </a:spcBef>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Shared Service Model</a:t>
            </a:r>
          </a:p>
          <a:p>
            <a:pPr>
              <a:lnSpc>
                <a:spcPct val="150000"/>
              </a:lnSpc>
              <a:spcBef>
                <a:spcPts val="0"/>
              </a:spcBef>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Private Digital Ecosystem</a:t>
            </a:r>
          </a:p>
          <a:p>
            <a:pPr>
              <a:lnSpc>
                <a:spcPct val="150000"/>
              </a:lnSpc>
              <a:spcBef>
                <a:spcPts val="0"/>
              </a:spcBef>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Centralized Visibility</a:t>
            </a:r>
          </a:p>
          <a:p>
            <a:pPr>
              <a:lnSpc>
                <a:spcPct val="150000"/>
              </a:lnSpc>
              <a:spcBef>
                <a:spcPts val="0"/>
              </a:spcBef>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Cloud Security Perimeter</a:t>
            </a:r>
          </a:p>
          <a:p>
            <a:pPr>
              <a:lnSpc>
                <a:spcPct val="150000"/>
              </a:lnSpc>
              <a:spcBef>
                <a:spcPts val="0"/>
              </a:spcBef>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Agency Isolation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Security Segmentation</a:t>
            </a:r>
          </a:p>
          <a:p>
            <a:pPr marL="228600" marR="0" lvl="0" indent="-2286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Improve enterprise security</a:t>
            </a:r>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16</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dirty="0"/>
              <a:t>Cloud Government Network (CGN)</a:t>
            </a:r>
          </a:p>
        </p:txBody>
      </p:sp>
    </p:spTree>
    <p:extLst>
      <p:ext uri="{BB962C8B-B14F-4D97-AF65-F5344CB8AC3E}">
        <p14:creationId xmlns:p14="http://schemas.microsoft.com/office/powerpoint/2010/main" val="3915917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B935-7A11-29C5-B661-DFA0610E8534}"/>
              </a:ext>
            </a:extLst>
          </p:cNvPr>
          <p:cNvSpPr>
            <a:spLocks noGrp="1"/>
          </p:cNvSpPr>
          <p:nvPr>
            <p:ph type="title"/>
          </p:nvPr>
        </p:nvSpPr>
        <p:spPr>
          <a:xfrm>
            <a:off x="933718" y="2546374"/>
            <a:ext cx="3238232" cy="1866900"/>
          </a:xfrm>
        </p:spPr>
        <p:txBody>
          <a:bodyPr/>
          <a:lstStyle/>
          <a:p>
            <a:r>
              <a:rPr lang="en-US" dirty="0"/>
              <a:t>Questions?</a:t>
            </a:r>
            <a:br>
              <a:rPr lang="en-US" dirty="0"/>
            </a:br>
            <a:br>
              <a:rPr lang="en-US" dirty="0"/>
            </a:br>
            <a:br>
              <a:rPr lang="en-US" dirty="0"/>
            </a:br>
            <a:endParaRPr lang="en-US" dirty="0"/>
          </a:p>
        </p:txBody>
      </p:sp>
      <p:sp>
        <p:nvSpPr>
          <p:cNvPr id="3" name="Slide Number Placeholder 2">
            <a:extLst>
              <a:ext uri="{FF2B5EF4-FFF2-40B4-BE49-F238E27FC236}">
                <a16:creationId xmlns:a16="http://schemas.microsoft.com/office/drawing/2014/main" id="{57415C44-351A-D425-F287-2E1FF7FC2CB7}"/>
              </a:ext>
            </a:extLst>
          </p:cNvPr>
          <p:cNvSpPr>
            <a:spLocks noGrp="1"/>
          </p:cNvSpPr>
          <p:nvPr>
            <p:ph type="sldNum" sz="quarter" idx="12"/>
          </p:nvPr>
        </p:nvSpPr>
        <p:spPr/>
        <p:txBody>
          <a:bodyPr/>
          <a:lstStyle/>
          <a:p>
            <a:fld id="{5B6F42FF-CECC-4F0F-BEDA-D211917B8EFB}" type="slidenum">
              <a:rPr lang="en-US" smtClean="0"/>
              <a:t>17</a:t>
            </a:fld>
            <a:endParaRPr lang="en-US"/>
          </a:p>
        </p:txBody>
      </p:sp>
      <p:pic>
        <p:nvPicPr>
          <p:cNvPr id="7" name="Picture 6">
            <a:extLst>
              <a:ext uri="{FF2B5EF4-FFF2-40B4-BE49-F238E27FC236}">
                <a16:creationId xmlns:a16="http://schemas.microsoft.com/office/drawing/2014/main" id="{51E9E561-D993-F64F-9D4A-F83CF4427100}"/>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t="13985" b="7920"/>
          <a:stretch/>
        </p:blipFill>
        <p:spPr>
          <a:xfrm>
            <a:off x="1078242" y="3361747"/>
            <a:ext cx="2692935" cy="2103054"/>
          </a:xfrm>
          <a:prstGeom prst="rect">
            <a:avLst/>
          </a:prstGeom>
        </p:spPr>
      </p:pic>
      <p:sp>
        <p:nvSpPr>
          <p:cNvPr id="4" name="Text Placeholder 3">
            <a:extLst>
              <a:ext uri="{FF2B5EF4-FFF2-40B4-BE49-F238E27FC236}">
                <a16:creationId xmlns:a16="http://schemas.microsoft.com/office/drawing/2014/main" id="{5F4D60E6-4DD1-AD3A-5F81-C1B2BA8679B4}"/>
              </a:ext>
            </a:extLst>
          </p:cNvPr>
          <p:cNvSpPr>
            <a:spLocks noGrp="1"/>
          </p:cNvSpPr>
          <p:nvPr>
            <p:ph type="body" sz="quarter" idx="15"/>
          </p:nvPr>
        </p:nvSpPr>
        <p:spPr>
          <a:xfrm>
            <a:off x="4739721" y="2000331"/>
            <a:ext cx="6444094" cy="2958986"/>
          </a:xfrm>
        </p:spPr>
        <p:txBody>
          <a:bodyPr/>
          <a:lstStyle/>
          <a:p>
            <a:r>
              <a:rPr lang="en-US" sz="3200" dirty="0">
                <a:solidFill>
                  <a:srgbClr val="003B5C"/>
                </a:solidFill>
              </a:rPr>
              <a:t>Contributors include:</a:t>
            </a:r>
          </a:p>
          <a:p>
            <a:pPr marL="457200" indent="-457200">
              <a:buFont typeface="Arial" panose="020B0604020202020204" pitchFamily="34" charset="0"/>
              <a:buChar char="•"/>
            </a:pPr>
            <a:r>
              <a:rPr lang="en-US" sz="3200" dirty="0"/>
              <a:t>WaTech Planning &amp; Design</a:t>
            </a:r>
          </a:p>
        </p:txBody>
      </p:sp>
    </p:spTree>
    <p:extLst>
      <p:ext uri="{BB962C8B-B14F-4D97-AF65-F5344CB8AC3E}">
        <p14:creationId xmlns:p14="http://schemas.microsoft.com/office/powerpoint/2010/main" val="85425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EE5ECF-987F-C516-56A5-BC4E2D923D0B}"/>
              </a:ext>
            </a:extLst>
          </p:cNvPr>
          <p:cNvSpPr>
            <a:spLocks noGrp="1"/>
          </p:cNvSpPr>
          <p:nvPr>
            <p:ph type="body" sz="quarter" idx="16"/>
          </p:nvPr>
        </p:nvSpPr>
        <p:spPr>
          <a:xfrm>
            <a:off x="560068" y="5158400"/>
            <a:ext cx="3402332" cy="1215046"/>
          </a:xfrm>
        </p:spPr>
        <p:txBody>
          <a:bodyPr>
            <a:normAutofit lnSpcReduction="10000"/>
          </a:bodyPr>
          <a:lstStyle/>
          <a:p>
            <a:pPr>
              <a:lnSpc>
                <a:spcPct val="50000"/>
              </a:lnSpc>
            </a:pPr>
            <a:endParaRPr lang="en-US" b="1" i="0" dirty="0">
              <a:effectLst/>
            </a:endParaRPr>
          </a:p>
          <a:p>
            <a:pPr>
              <a:lnSpc>
                <a:spcPct val="50000"/>
              </a:lnSpc>
            </a:pPr>
            <a:endParaRPr lang="en-US" sz="1300" b="1" i="0" dirty="0">
              <a:effectLst/>
            </a:endParaRPr>
          </a:p>
          <a:p>
            <a:pPr>
              <a:lnSpc>
                <a:spcPct val="50000"/>
              </a:lnSpc>
            </a:pPr>
            <a:r>
              <a:rPr lang="en-US" b="1" i="0" dirty="0">
                <a:effectLst/>
              </a:rPr>
              <a:t>Mikel Costello</a:t>
            </a:r>
            <a:endParaRPr lang="en-US" b="1" dirty="0"/>
          </a:p>
          <a:p>
            <a:pPr>
              <a:lnSpc>
                <a:spcPct val="50000"/>
              </a:lnSpc>
            </a:pPr>
            <a:r>
              <a:rPr lang="en-US" sz="1200" i="0" dirty="0">
                <a:effectLst/>
                <a:latin typeface="Avenir Next LT Pro" panose="020B0504020202020204" pitchFamily="34" charset="0"/>
              </a:rPr>
              <a:t>Strategic Planning and Design Manager </a:t>
            </a:r>
          </a:p>
          <a:p>
            <a:pPr>
              <a:lnSpc>
                <a:spcPct val="50000"/>
              </a:lnSpc>
            </a:pPr>
            <a:r>
              <a:rPr lang="en-US" sz="1200" b="0" i="0" dirty="0">
                <a:effectLst/>
                <a:latin typeface="Avenir Next LT Pro" panose="020B0504020202020204" pitchFamily="34" charset="0"/>
              </a:rPr>
              <a:t>WaTech</a:t>
            </a:r>
            <a:endParaRPr lang="en-US" sz="1200" dirty="0">
              <a:latin typeface="Avenir Next LT Pro" panose="020B0504020202020204" pitchFamily="34" charset="0"/>
            </a:endParaRPr>
          </a:p>
          <a:p>
            <a:endParaRPr lang="en-US" dirty="0"/>
          </a:p>
        </p:txBody>
      </p:sp>
      <p:sp>
        <p:nvSpPr>
          <p:cNvPr id="5" name="Text Placeholder 4">
            <a:extLst>
              <a:ext uri="{FF2B5EF4-FFF2-40B4-BE49-F238E27FC236}">
                <a16:creationId xmlns:a16="http://schemas.microsoft.com/office/drawing/2014/main" id="{ECE3E1D8-52FA-EBAC-EBEB-07B33C840081}"/>
              </a:ext>
            </a:extLst>
          </p:cNvPr>
          <p:cNvSpPr>
            <a:spLocks noGrp="1"/>
          </p:cNvSpPr>
          <p:nvPr>
            <p:ph type="body" sz="quarter" idx="18"/>
          </p:nvPr>
        </p:nvSpPr>
        <p:spPr>
          <a:xfrm>
            <a:off x="4452166" y="5158400"/>
            <a:ext cx="3200400" cy="1214438"/>
          </a:xfrm>
        </p:spPr>
        <p:txBody>
          <a:bodyPr>
            <a:normAutofit fontScale="92500" lnSpcReduction="20000"/>
          </a:bodyPr>
          <a:lstStyle/>
          <a:p>
            <a:pPr>
              <a:lnSpc>
                <a:spcPct val="50000"/>
              </a:lnSpc>
            </a:pPr>
            <a:endParaRPr lang="en-US" b="1" i="0" dirty="0">
              <a:effectLst/>
            </a:endParaRPr>
          </a:p>
          <a:p>
            <a:pPr>
              <a:lnSpc>
                <a:spcPct val="50000"/>
              </a:lnSpc>
            </a:pPr>
            <a:endParaRPr lang="en-US" b="1" i="0" dirty="0">
              <a:effectLst/>
            </a:endParaRPr>
          </a:p>
          <a:p>
            <a:pPr>
              <a:lnSpc>
                <a:spcPct val="50000"/>
              </a:lnSpc>
            </a:pPr>
            <a:r>
              <a:rPr lang="en-US" sz="3000" b="1" i="0" dirty="0">
                <a:effectLst/>
              </a:rPr>
              <a:t>Daniel Langley</a:t>
            </a:r>
            <a:endParaRPr lang="en-US" sz="3000" b="1" dirty="0"/>
          </a:p>
          <a:p>
            <a:pPr>
              <a:lnSpc>
                <a:spcPct val="50000"/>
              </a:lnSpc>
            </a:pPr>
            <a:r>
              <a:rPr lang="en-US" sz="1300" i="0" dirty="0">
                <a:effectLst/>
                <a:latin typeface="Avenir Next LT Pro" panose="020B0504020202020204" pitchFamily="34" charset="0"/>
              </a:rPr>
              <a:t>Network Security Architect</a:t>
            </a:r>
          </a:p>
          <a:p>
            <a:pPr>
              <a:lnSpc>
                <a:spcPct val="50000"/>
              </a:lnSpc>
            </a:pPr>
            <a:r>
              <a:rPr lang="en-US" sz="1300" b="0" i="0" dirty="0">
                <a:effectLst/>
                <a:latin typeface="Avenir Next LT Pro" panose="020B0504020202020204" pitchFamily="34" charset="0"/>
              </a:rPr>
              <a:t>WaTech</a:t>
            </a:r>
            <a:endParaRPr lang="en-US" sz="1300" dirty="0">
              <a:latin typeface="Avenir Next LT Pro" panose="020B0504020202020204" pitchFamily="34" charset="0"/>
            </a:endParaRPr>
          </a:p>
          <a:p>
            <a:endParaRPr lang="en-US" dirty="0"/>
          </a:p>
        </p:txBody>
      </p:sp>
      <p:sp>
        <p:nvSpPr>
          <p:cNvPr id="14" name="Text Placeholder 11">
            <a:extLst>
              <a:ext uri="{FF2B5EF4-FFF2-40B4-BE49-F238E27FC236}">
                <a16:creationId xmlns:a16="http://schemas.microsoft.com/office/drawing/2014/main" id="{3B0733C8-792C-78CB-FB96-0651945812AA}"/>
              </a:ext>
            </a:extLst>
          </p:cNvPr>
          <p:cNvSpPr>
            <a:spLocks noGrp="1"/>
          </p:cNvSpPr>
          <p:nvPr>
            <p:ph type="body" sz="quarter" idx="20"/>
          </p:nvPr>
        </p:nvSpPr>
        <p:spPr>
          <a:xfrm>
            <a:off x="8070850" y="5178425"/>
            <a:ext cx="3200400" cy="1214438"/>
          </a:xfrm>
        </p:spPr>
        <p:txBody>
          <a:bodyPr>
            <a:normAutofit/>
          </a:bodyPr>
          <a:lstStyle/>
          <a:p>
            <a:pPr>
              <a:lnSpc>
                <a:spcPct val="50000"/>
              </a:lnSpc>
            </a:pPr>
            <a:r>
              <a:rPr lang="en-US" b="1" i="0" dirty="0">
                <a:effectLst/>
              </a:rPr>
              <a:t>Andrew Johnson</a:t>
            </a:r>
            <a:endParaRPr lang="en-US" b="1" dirty="0"/>
          </a:p>
          <a:p>
            <a:pPr>
              <a:lnSpc>
                <a:spcPct val="50000"/>
              </a:lnSpc>
            </a:pPr>
            <a:r>
              <a:rPr lang="en-US" sz="1200" i="0" dirty="0">
                <a:effectLst/>
                <a:latin typeface="Avenir Next LT Pro" panose="020B0504020202020204" pitchFamily="34" charset="0"/>
              </a:rPr>
              <a:t>Solutions Architect</a:t>
            </a:r>
            <a:endParaRPr lang="en-US" sz="1200" b="0" i="0" dirty="0">
              <a:effectLst/>
              <a:latin typeface="Avenir Next LT Pro" panose="020B0504020202020204" pitchFamily="34" charset="0"/>
            </a:endParaRPr>
          </a:p>
          <a:p>
            <a:pPr>
              <a:lnSpc>
                <a:spcPct val="50000"/>
              </a:lnSpc>
            </a:pPr>
            <a:r>
              <a:rPr lang="en-US" sz="1200" b="0" i="0" dirty="0">
                <a:effectLst/>
                <a:latin typeface="Avenir Next LT Pro" panose="020B0504020202020204" pitchFamily="34" charset="0"/>
              </a:rPr>
              <a:t>WaTech</a:t>
            </a:r>
            <a:endParaRPr lang="en-US" sz="1200" dirty="0">
              <a:latin typeface="Avenir Next LT Pro" panose="020B0504020202020204" pitchFamily="34" charset="0"/>
            </a:endParaRPr>
          </a:p>
        </p:txBody>
      </p:sp>
      <p:pic>
        <p:nvPicPr>
          <p:cNvPr id="7" name="Picture Placeholder 6" descr="A person with a beard smiling&#10;&#10;Description automatically generated">
            <a:extLst>
              <a:ext uri="{FF2B5EF4-FFF2-40B4-BE49-F238E27FC236}">
                <a16:creationId xmlns:a16="http://schemas.microsoft.com/office/drawing/2014/main" id="{F713AE69-7D90-4845-B8D8-7822D845CC4E}"/>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t="3621" b="3621"/>
          <a:stretch>
            <a:fillRect/>
          </a:stretch>
        </p:blipFill>
        <p:spPr/>
      </p:pic>
      <p:pic>
        <p:nvPicPr>
          <p:cNvPr id="8" name="Picture Placeholder 7" descr="A person in a vest smiling&#10;&#10;Description automatically generated">
            <a:extLst>
              <a:ext uri="{FF2B5EF4-FFF2-40B4-BE49-F238E27FC236}">
                <a16:creationId xmlns:a16="http://schemas.microsoft.com/office/drawing/2014/main" id="{123CCAE2-1A9A-D232-AD7B-F4DA886F2009}"/>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824" b="7824"/>
          <a:stretch>
            <a:fillRect/>
          </a:stretch>
        </p:blipFill>
        <p:spPr/>
      </p:pic>
      <p:pic>
        <p:nvPicPr>
          <p:cNvPr id="16" name="Picture Placeholder 15" descr="A person smiling for a picture&#10;&#10;Description automatically generated">
            <a:extLst>
              <a:ext uri="{FF2B5EF4-FFF2-40B4-BE49-F238E27FC236}">
                <a16:creationId xmlns:a16="http://schemas.microsoft.com/office/drawing/2014/main" id="{A7C53AAC-F860-54CE-AA65-26D977ED7EFE}"/>
              </a:ext>
            </a:extLst>
          </p:cNvPr>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8809" b="8809"/>
          <a:stretch>
            <a:fillRect/>
          </a:stretch>
        </p:blipFill>
        <p:spPr/>
      </p:pic>
    </p:spTree>
    <p:extLst>
      <p:ext uri="{BB962C8B-B14F-4D97-AF65-F5344CB8AC3E}">
        <p14:creationId xmlns:p14="http://schemas.microsoft.com/office/powerpoint/2010/main" val="4136623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33588-0321-571B-5392-1F8CA2108F80}"/>
              </a:ext>
            </a:extLst>
          </p:cNvPr>
          <p:cNvSpPr>
            <a:spLocks noGrp="1"/>
          </p:cNvSpPr>
          <p:nvPr>
            <p:ph type="sldNum" sz="quarter" idx="12"/>
          </p:nvPr>
        </p:nvSpPr>
        <p:spPr/>
        <p:txBody>
          <a:bodyPr/>
          <a:lstStyle/>
          <a:p>
            <a:fld id="{5B6F42FF-CECC-4F0F-BEDA-D211917B8EFB}" type="slidenum">
              <a:rPr lang="en-US" smtClean="0"/>
              <a:t>3</a:t>
            </a:fld>
            <a:endParaRPr lang="en-US"/>
          </a:p>
        </p:txBody>
      </p:sp>
      <p:sp>
        <p:nvSpPr>
          <p:cNvPr id="3" name="Text Placeholder 2">
            <a:extLst>
              <a:ext uri="{FF2B5EF4-FFF2-40B4-BE49-F238E27FC236}">
                <a16:creationId xmlns:a16="http://schemas.microsoft.com/office/drawing/2014/main" id="{5B6185E8-67D8-19F7-A8CE-AB74E1161298}"/>
              </a:ext>
            </a:extLst>
          </p:cNvPr>
          <p:cNvSpPr>
            <a:spLocks noGrp="1"/>
          </p:cNvSpPr>
          <p:nvPr>
            <p:ph type="body" sz="quarter" idx="13"/>
          </p:nvPr>
        </p:nvSpPr>
        <p:spPr/>
        <p:txBody>
          <a:bodyPr/>
          <a:lstStyle/>
          <a:p>
            <a:r>
              <a:rPr lang="en-US" sz="2800" dirty="0"/>
              <a:t>Secure Access Service Edge</a:t>
            </a:r>
          </a:p>
          <a:p>
            <a:pPr marL="457200" marR="0" lvl="1" indent="0" algn="l" defTabSz="914400" rtl="0" eaLnBrk="1" fontAlgn="auto" latinLnBrk="0" hangingPunct="1">
              <a:lnSpc>
                <a:spcPct val="90000"/>
              </a:lnSpc>
              <a:spcBef>
                <a:spcPts val="500"/>
              </a:spcBef>
              <a:spcAft>
                <a:spcPts val="0"/>
              </a:spcAft>
              <a:buClrTx/>
              <a:buSzTx/>
              <a:tabLst/>
              <a:defRPr/>
            </a:pPr>
            <a:r>
              <a:rPr lang="en-US" dirty="0">
                <a:solidFill>
                  <a:srgbClr val="595959">
                    <a:lumMod val="50000"/>
                  </a:srgbClr>
                </a:solidFill>
              </a:rPr>
              <a:t>How is WaTech aligning with SASE?</a:t>
            </a:r>
            <a:endParaRPr kumimoji="0" lang="en-US" sz="2400" b="1" i="0" u="none" strike="noStrike" kern="1200" cap="none" spc="0" normalizeH="0" baseline="0" noProof="0" dirty="0">
              <a:ln>
                <a:noFill/>
              </a:ln>
              <a:solidFill>
                <a:srgbClr val="595959">
                  <a:lumMod val="50000"/>
                </a:srgbClr>
              </a:solidFill>
              <a:effectLst/>
              <a:uLnTx/>
              <a:uFillTx/>
              <a:latin typeface="Avenir Next LT Pro Light" panose="020B0304020202020204" pitchFamily="34" charset="0"/>
              <a:ea typeface="+mn-ea"/>
              <a:cs typeface="+mn-cs"/>
            </a:endParaRPr>
          </a:p>
          <a:p>
            <a:r>
              <a:rPr lang="en-US" sz="2800" dirty="0"/>
              <a:t>Gap Analysis Overview</a:t>
            </a:r>
          </a:p>
          <a:p>
            <a:pPr lvl="1"/>
            <a:r>
              <a:rPr lang="en-US" sz="2400" dirty="0">
                <a:solidFill>
                  <a:schemeClr val="accent6">
                    <a:lumMod val="50000"/>
                  </a:schemeClr>
                </a:solidFill>
              </a:rPr>
              <a:t>Capability Taxonomy Summary</a:t>
            </a:r>
          </a:p>
          <a:p>
            <a:r>
              <a:rPr lang="en-US" sz="2800" dirty="0"/>
              <a:t>The Future is Zero Trust</a:t>
            </a:r>
          </a:p>
          <a:p>
            <a:pPr lvl="1"/>
            <a:r>
              <a:rPr lang="en-US" dirty="0"/>
              <a:t>Next steps in our evolution</a:t>
            </a:r>
          </a:p>
        </p:txBody>
      </p:sp>
      <p:sp>
        <p:nvSpPr>
          <p:cNvPr id="4" name="Title 3">
            <a:extLst>
              <a:ext uri="{FF2B5EF4-FFF2-40B4-BE49-F238E27FC236}">
                <a16:creationId xmlns:a16="http://schemas.microsoft.com/office/drawing/2014/main" id="{8909575E-B04E-EC9F-8FE8-961E5CDA341E}"/>
              </a:ext>
            </a:extLst>
          </p:cNvPr>
          <p:cNvSpPr>
            <a:spLocks noGrp="1"/>
          </p:cNvSpPr>
          <p:nvPr>
            <p:ph type="title"/>
          </p:nvPr>
        </p:nvSpPr>
        <p:spPr/>
        <p:txBody>
          <a:bodyPr/>
          <a:lstStyle/>
          <a:p>
            <a:br>
              <a:rPr lang="en-US" dirty="0"/>
            </a:br>
            <a:r>
              <a:rPr lang="en-US" dirty="0"/>
              <a:t>Agenda</a:t>
            </a:r>
          </a:p>
        </p:txBody>
      </p:sp>
    </p:spTree>
    <p:extLst>
      <p:ext uri="{BB962C8B-B14F-4D97-AF65-F5344CB8AC3E}">
        <p14:creationId xmlns:p14="http://schemas.microsoft.com/office/powerpoint/2010/main" val="74231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B935-7A11-29C5-B661-DFA0610E8534}"/>
              </a:ext>
            </a:extLst>
          </p:cNvPr>
          <p:cNvSpPr>
            <a:spLocks noGrp="1"/>
          </p:cNvSpPr>
          <p:nvPr>
            <p:ph type="title"/>
          </p:nvPr>
        </p:nvSpPr>
        <p:spPr>
          <a:xfrm>
            <a:off x="290669" y="2546374"/>
            <a:ext cx="3899825" cy="1866900"/>
          </a:xfrm>
        </p:spPr>
        <p:txBody>
          <a:bodyPr/>
          <a:lstStyle/>
          <a:p>
            <a:pPr algn="ctr"/>
            <a:r>
              <a:rPr lang="en-US" dirty="0"/>
              <a:t>Secure Access Service Edge </a:t>
            </a:r>
          </a:p>
        </p:txBody>
      </p:sp>
      <p:sp>
        <p:nvSpPr>
          <p:cNvPr id="3" name="Slide Number Placeholder 2">
            <a:extLst>
              <a:ext uri="{FF2B5EF4-FFF2-40B4-BE49-F238E27FC236}">
                <a16:creationId xmlns:a16="http://schemas.microsoft.com/office/drawing/2014/main" id="{57415C44-351A-D425-F287-2E1FF7FC2CB7}"/>
              </a:ext>
            </a:extLst>
          </p:cNvPr>
          <p:cNvSpPr>
            <a:spLocks noGrp="1"/>
          </p:cNvSpPr>
          <p:nvPr>
            <p:ph type="sldNum" sz="quarter" idx="12"/>
          </p:nvPr>
        </p:nvSpPr>
        <p:spPr/>
        <p:txBody>
          <a:bodyPr/>
          <a:lstStyle/>
          <a:p>
            <a:fld id="{5B6F42FF-CECC-4F0F-BEDA-D211917B8EFB}" type="slidenum">
              <a:rPr lang="en-US" smtClean="0"/>
              <a:t>4</a:t>
            </a:fld>
            <a:endParaRPr lang="en-US"/>
          </a:p>
        </p:txBody>
      </p:sp>
      <p:sp>
        <p:nvSpPr>
          <p:cNvPr id="4" name="Text Placeholder 3">
            <a:extLst>
              <a:ext uri="{FF2B5EF4-FFF2-40B4-BE49-F238E27FC236}">
                <a16:creationId xmlns:a16="http://schemas.microsoft.com/office/drawing/2014/main" id="{01E9B9B7-0A1F-DECA-11B0-B57A20EA1ED0}"/>
              </a:ext>
            </a:extLst>
          </p:cNvPr>
          <p:cNvSpPr>
            <a:spLocks noGrp="1"/>
          </p:cNvSpPr>
          <p:nvPr>
            <p:ph type="body" sz="quarter" idx="15"/>
          </p:nvPr>
        </p:nvSpPr>
        <p:spPr/>
        <p:txBody>
          <a:bodyPr/>
          <a:lstStyle/>
          <a:p>
            <a:r>
              <a:rPr lang="en-US" sz="3200" dirty="0"/>
              <a:t>How is WaTech aligning with SASE?</a:t>
            </a:r>
          </a:p>
        </p:txBody>
      </p:sp>
    </p:spTree>
    <p:extLst>
      <p:ext uri="{BB962C8B-B14F-4D97-AF65-F5344CB8AC3E}">
        <p14:creationId xmlns:p14="http://schemas.microsoft.com/office/powerpoint/2010/main" val="248598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a:xfrm>
            <a:off x="838199" y="2099999"/>
            <a:ext cx="4992329" cy="4076964"/>
          </a:xfrm>
        </p:spPr>
        <p:txBody>
          <a:bodyPr>
            <a:normAutofit/>
          </a:bodyPr>
          <a:lstStyle/>
          <a:p>
            <a:pPr>
              <a:lnSpc>
                <a:spcPct val="100000"/>
              </a:lnSpc>
              <a:spcBef>
                <a:spcPts val="0"/>
              </a:spcBef>
              <a:spcAft>
                <a:spcPts val="300"/>
              </a:spcAft>
              <a:defRPr/>
            </a:pPr>
            <a:r>
              <a:rPr kumimoji="0" lang="en-US" sz="28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SD-WAN</a:t>
            </a:r>
          </a:p>
          <a:p>
            <a:pPr lvl="1">
              <a:lnSpc>
                <a:spcPct val="100000"/>
              </a:lnSpc>
              <a:spcBef>
                <a:spcPts val="0"/>
              </a:spcBef>
              <a:spcAft>
                <a:spcPts val="300"/>
              </a:spcAft>
              <a:buFont typeface="Courier New" panose="02070309020205020404" pitchFamily="49" charset="0"/>
              <a:buChar char="o"/>
              <a:defRPr/>
            </a:pPr>
            <a:r>
              <a:rPr lang="en-US" sz="2400" b="0" dirty="0">
                <a:latin typeface="Arial" panose="020B0604020202020204" pitchFamily="34" charset="0"/>
                <a:cs typeface="Arial" panose="020B0604020202020204" pitchFamily="34" charset="0"/>
              </a:rPr>
              <a:t>Cisco</a:t>
            </a: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Viptela</a:t>
            </a:r>
          </a:p>
          <a:p>
            <a:pPr>
              <a:lnSpc>
                <a:spcPct val="100000"/>
              </a:lnSpc>
              <a:spcBef>
                <a:spcPts val="0"/>
              </a:spcBef>
              <a:spcAft>
                <a:spcPts val="300"/>
              </a:spcAft>
              <a:defRPr/>
            </a:pPr>
            <a:r>
              <a:rPr lang="en-US" sz="2800" dirty="0">
                <a:solidFill>
                  <a:srgbClr val="003B5C"/>
                </a:solidFill>
                <a:latin typeface="Arial" panose="020B0604020202020204" pitchFamily="34" charset="0"/>
                <a:cs typeface="Arial" panose="020B0604020202020204" pitchFamily="34" charset="0"/>
              </a:rPr>
              <a:t>Expanding cloud security</a:t>
            </a:r>
          </a:p>
          <a:p>
            <a:pPr lvl="1">
              <a:lnSpc>
                <a:spcPct val="100000"/>
              </a:lnSpc>
              <a:spcBef>
                <a:spcPts val="0"/>
              </a:spcBef>
              <a:spcAft>
                <a:spcPts val="300"/>
              </a:spcAft>
              <a:buFont typeface="Courier New" panose="02070309020205020404" pitchFamily="49" charset="0"/>
              <a:buChar char="o"/>
              <a:defRPr/>
            </a:pPr>
            <a:r>
              <a:rPr lang="en-US" sz="2400" b="0" dirty="0">
                <a:latin typeface="Arial" panose="020B0604020202020204" pitchFamily="34" charset="0"/>
                <a:cs typeface="Arial" panose="020B0604020202020204" pitchFamily="34" charset="0"/>
              </a:rPr>
              <a:t>F5 Distributed Cloud WAF</a:t>
            </a:r>
          </a:p>
          <a:p>
            <a:pPr>
              <a:lnSpc>
                <a:spcPct val="100000"/>
              </a:lnSpc>
              <a:spcBef>
                <a:spcPts val="0"/>
              </a:spcBef>
              <a:spcAft>
                <a:spcPts val="300"/>
              </a:spcAft>
              <a:defRPr/>
            </a:pPr>
            <a:r>
              <a:rPr kumimoji="0" lang="en-US" sz="28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Secure Service Edge</a:t>
            </a:r>
          </a:p>
          <a:p>
            <a:pPr lvl="1">
              <a:lnSpc>
                <a:spcPct val="100000"/>
              </a:lnSpc>
              <a:spcBef>
                <a:spcPts val="0"/>
              </a:spcBef>
              <a:spcAft>
                <a:spcPts val="300"/>
              </a:spcAft>
              <a:buFont typeface="Courier New" panose="02070309020205020404" pitchFamily="49" charset="0"/>
              <a:buChar char="o"/>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Netskope</a:t>
            </a:r>
          </a:p>
          <a:p>
            <a:pPr>
              <a:lnSpc>
                <a:spcPct val="100000"/>
              </a:lnSpc>
              <a:spcBef>
                <a:spcPts val="0"/>
              </a:spcBef>
              <a:spcAft>
                <a:spcPts val="300"/>
              </a:spcAft>
              <a:defRPr/>
            </a:pPr>
            <a:r>
              <a:rPr lang="en-US" sz="2800" dirty="0">
                <a:solidFill>
                  <a:srgbClr val="003B5C"/>
                </a:solidFill>
                <a:latin typeface="Arial" panose="020B0604020202020204" pitchFamily="34" charset="0"/>
                <a:cs typeface="Arial" panose="020B0604020202020204" pitchFamily="34" charset="0"/>
              </a:rPr>
              <a:t>Next Generation Firewalls</a:t>
            </a:r>
          </a:p>
          <a:p>
            <a:pPr lvl="1">
              <a:lnSpc>
                <a:spcPct val="100000"/>
              </a:lnSpc>
              <a:spcBef>
                <a:spcPts val="0"/>
              </a:spcBef>
              <a:spcAft>
                <a:spcPts val="300"/>
              </a:spcAft>
              <a:buFont typeface="Courier New" panose="02070309020205020404" pitchFamily="49" charset="0"/>
              <a:buChar char="o"/>
              <a:defRPr/>
            </a:pPr>
            <a:r>
              <a:rPr lang="en-US" sz="2400" b="0" dirty="0">
                <a:latin typeface="Arial" panose="020B0604020202020204" pitchFamily="34" charset="0"/>
                <a:cs typeface="Arial" panose="020B0604020202020204" pitchFamily="34" charset="0"/>
              </a:rPr>
              <a:t>Fortinet with UTM features</a:t>
            </a:r>
          </a:p>
          <a:p>
            <a:pPr>
              <a:lnSpc>
                <a:spcPct val="100000"/>
              </a:lnSpc>
              <a:spcBef>
                <a:spcPts val="0"/>
              </a:spcBef>
              <a:spcAft>
                <a:spcPts val="300"/>
              </a:spcAft>
              <a:defRPr/>
            </a:pPr>
            <a:r>
              <a:rPr lang="en-US" dirty="0">
                <a:solidFill>
                  <a:srgbClr val="003B5C"/>
                </a:solidFill>
                <a:latin typeface="Arial" panose="020B0604020202020204" pitchFamily="34" charset="0"/>
                <a:cs typeface="Arial" panose="020B0604020202020204" pitchFamily="34" charset="0"/>
              </a:rPr>
              <a:t>Cloud Highway/VPN (CASB)</a:t>
            </a:r>
            <a:endParaRPr lang="en-US" sz="2800" dirty="0">
              <a:solidFill>
                <a:srgbClr val="003B5C"/>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5</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dirty="0"/>
              <a:t>Secure Access Service Edge Alignment</a:t>
            </a:r>
          </a:p>
        </p:txBody>
      </p:sp>
      <p:pic>
        <p:nvPicPr>
          <p:cNvPr id="22" name="Picture 21">
            <a:extLst>
              <a:ext uri="{FF2B5EF4-FFF2-40B4-BE49-F238E27FC236}">
                <a16:creationId xmlns:a16="http://schemas.microsoft.com/office/drawing/2014/main" id="{3E90DFA5-A4AD-80E3-A75C-26DAB4119F28}"/>
              </a:ext>
            </a:extLst>
          </p:cNvPr>
          <p:cNvPicPr>
            <a:picLocks noChangeAspect="1"/>
          </p:cNvPicPr>
          <p:nvPr/>
        </p:nvPicPr>
        <p:blipFill>
          <a:blip r:embed="rId3"/>
          <a:stretch>
            <a:fillRect/>
          </a:stretch>
        </p:blipFill>
        <p:spPr>
          <a:xfrm>
            <a:off x="5859780" y="2413363"/>
            <a:ext cx="5958840" cy="3180335"/>
          </a:xfrm>
          <a:prstGeom prst="rect">
            <a:avLst/>
          </a:prstGeom>
        </p:spPr>
      </p:pic>
    </p:spTree>
    <p:extLst>
      <p:ext uri="{BB962C8B-B14F-4D97-AF65-F5344CB8AC3E}">
        <p14:creationId xmlns:p14="http://schemas.microsoft.com/office/powerpoint/2010/main" val="917903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a:xfrm>
            <a:off x="838200" y="2099999"/>
            <a:ext cx="4590245" cy="4076964"/>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endPar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Broadband Internet adoption</a:t>
            </a:r>
          </a:p>
          <a:p>
            <a:pPr>
              <a:lnSpc>
                <a:spcPct val="100000"/>
              </a:lnSpc>
              <a:spcBef>
                <a:spcPts val="0"/>
              </a:spcBef>
              <a:spcAft>
                <a:spcPts val="0"/>
              </a:spcAf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Centralize management and visibility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Cloud-direct connectivity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Dynamic fault tolerance</a:t>
            </a:r>
          </a:p>
          <a:p>
            <a:pPr>
              <a:lnSpc>
                <a:spcPct val="100000"/>
              </a:lnSpc>
              <a:spcBef>
                <a:spcPts val="0"/>
              </a:spcBef>
              <a:spcAft>
                <a:spcPts val="0"/>
              </a:spcAft>
              <a:defRPr/>
            </a:pPr>
            <a:r>
              <a:rPr lang="en-US" sz="2400" dirty="0">
                <a:solidFill>
                  <a:srgbClr val="003B5C"/>
                </a:solidFill>
                <a:latin typeface="Arial"/>
                <a:cs typeface="Arial"/>
              </a:rPr>
              <a:t>Low-touch appliance provisioning</a:t>
            </a:r>
            <a:endParaRPr lang="en-US" sz="2400" b="0" i="0" u="none" strike="noStrike" kern="1200" cap="none" spc="0" normalizeH="0" baseline="0" noProof="0" dirty="0">
              <a:ln>
                <a:noFill/>
              </a:ln>
              <a:solidFill>
                <a:srgbClr val="003B5C"/>
              </a:solidFill>
              <a:effectLst/>
              <a:uLnTx/>
              <a:uFillTx/>
              <a:latin typeface="Arial"/>
              <a:cs typeface="Arial"/>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Increase WAN resiliency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Improve user experience</a:t>
            </a:r>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6</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dirty="0"/>
              <a:t>SD-WAN Implementation</a:t>
            </a:r>
          </a:p>
        </p:txBody>
      </p:sp>
      <p:pic>
        <p:nvPicPr>
          <p:cNvPr id="3" name="Picture 2">
            <a:extLst>
              <a:ext uri="{FF2B5EF4-FFF2-40B4-BE49-F238E27FC236}">
                <a16:creationId xmlns:a16="http://schemas.microsoft.com/office/drawing/2014/main" id="{75EB24A7-AD56-475D-2E5E-3521D07CF9DA}"/>
              </a:ext>
            </a:extLst>
          </p:cNvPr>
          <p:cNvPicPr>
            <a:picLocks noChangeAspect="1"/>
          </p:cNvPicPr>
          <p:nvPr/>
        </p:nvPicPr>
        <p:blipFill>
          <a:blip r:embed="rId3"/>
          <a:stretch>
            <a:fillRect/>
          </a:stretch>
        </p:blipFill>
        <p:spPr>
          <a:xfrm>
            <a:off x="5455632" y="1925670"/>
            <a:ext cx="6736368" cy="4324813"/>
          </a:xfrm>
          <a:prstGeom prst="rect">
            <a:avLst/>
          </a:prstGeom>
        </p:spPr>
      </p:pic>
    </p:spTree>
    <p:extLst>
      <p:ext uri="{BB962C8B-B14F-4D97-AF65-F5344CB8AC3E}">
        <p14:creationId xmlns:p14="http://schemas.microsoft.com/office/powerpoint/2010/main" val="429008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a:xfrm>
            <a:off x="838200" y="2099999"/>
            <a:ext cx="4590245" cy="4076964"/>
          </a:xfrm>
        </p:spPr>
        <p:txBody>
          <a:bodyPr>
            <a:noAutofit/>
          </a:bodyPr>
          <a:lstStyle/>
          <a:p>
            <a:pPr marL="0" marR="0" lvl="0" indent="0" algn="l" defTabSz="914400" rtl="0" eaLnBrk="1" fontAlgn="auto" latinLnBrk="0" hangingPunct="1">
              <a:lnSpc>
                <a:spcPct val="100000"/>
              </a:lnSpc>
              <a:spcBef>
                <a:spcPts val="0"/>
              </a:spcBef>
              <a:spcAft>
                <a:spcPts val="0"/>
              </a:spcAft>
              <a:buClrTx/>
              <a:buSzTx/>
              <a:buNone/>
              <a:tabLst/>
              <a:defRPr/>
            </a:pPr>
            <a:endPar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Firewall as a Service (</a:t>
            </a: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hlinkClick r:id="rId3"/>
              </a:rPr>
              <a:t>FWaaS</a:t>
            </a: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 model</a:t>
            </a:r>
          </a:p>
          <a:p>
            <a:pPr>
              <a:lnSpc>
                <a:spcPct val="100000"/>
              </a:lnSpc>
              <a:spcBef>
                <a:spcPts val="0"/>
              </a:spcBef>
              <a:spcAft>
                <a:spcPts val="0"/>
              </a:spcAf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Coupled with SIEM</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Edge IDS/IPS functionality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Constrains lateral movements</a:t>
            </a:r>
          </a:p>
          <a:p>
            <a:pPr>
              <a:lnSpc>
                <a:spcPct val="100000"/>
              </a:lnSpc>
              <a:spcBef>
                <a:spcPts val="0"/>
              </a:spcBef>
              <a:spcAft>
                <a:spcPts val="0"/>
              </a:spcAf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Identity-based policies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Increases cybersecurity intelligence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003B5C"/>
                </a:solidFill>
                <a:latin typeface="Arial" panose="020B0604020202020204" pitchFamily="34" charset="0"/>
                <a:cs typeface="Arial" panose="020B0604020202020204" pitchFamily="34" charset="0"/>
              </a:rPr>
              <a:t>Faster </a:t>
            </a:r>
            <a:r>
              <a:rPr kumimoji="0" lang="en-US" sz="2400" b="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threat remediation</a:t>
            </a:r>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7</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dirty="0"/>
              <a:t>NGFW Implementation</a:t>
            </a:r>
          </a:p>
        </p:txBody>
      </p:sp>
      <p:pic>
        <p:nvPicPr>
          <p:cNvPr id="6" name="Picture 5">
            <a:extLst>
              <a:ext uri="{FF2B5EF4-FFF2-40B4-BE49-F238E27FC236}">
                <a16:creationId xmlns:a16="http://schemas.microsoft.com/office/drawing/2014/main" id="{8075D388-63AB-50AC-D11F-8939E2D2BCA5}"/>
              </a:ext>
            </a:extLst>
          </p:cNvPr>
          <p:cNvPicPr>
            <a:picLocks noChangeAspect="1"/>
          </p:cNvPicPr>
          <p:nvPr/>
        </p:nvPicPr>
        <p:blipFill>
          <a:blip r:embed="rId4"/>
          <a:stretch>
            <a:fillRect/>
          </a:stretch>
        </p:blipFill>
        <p:spPr>
          <a:xfrm>
            <a:off x="5657075" y="2517992"/>
            <a:ext cx="6589986" cy="3240977"/>
          </a:xfrm>
          <a:prstGeom prst="rect">
            <a:avLst/>
          </a:prstGeom>
        </p:spPr>
      </p:pic>
    </p:spTree>
    <p:extLst>
      <p:ext uri="{BB962C8B-B14F-4D97-AF65-F5344CB8AC3E}">
        <p14:creationId xmlns:p14="http://schemas.microsoft.com/office/powerpoint/2010/main" val="403066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290897-E5A0-0F5F-18F9-625E5EB62943}"/>
              </a:ext>
            </a:extLst>
          </p:cNvPr>
          <p:cNvSpPr>
            <a:spLocks noGrp="1"/>
          </p:cNvSpPr>
          <p:nvPr>
            <p:ph sz="half" idx="1"/>
          </p:nvPr>
        </p:nvSpPr>
        <p:spPr>
          <a:xfrm>
            <a:off x="838200" y="2099999"/>
            <a:ext cx="5257800" cy="4076964"/>
          </a:xfrm>
        </p:spPr>
        <p:txBody>
          <a:bodyPr>
            <a:normAutofit/>
          </a:bodyPr>
          <a:lstStyle/>
          <a:p>
            <a:pPr>
              <a:defRPr/>
            </a:pPr>
            <a:r>
              <a:rPr kumimoji="0" lang="en-US" sz="240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SASE Subcomponent</a:t>
            </a:r>
          </a:p>
          <a:p>
            <a:pPr marL="461963" marR="0" lvl="1" indent="-228600" algn="l" defTabSz="914400" rtl="0" eaLnBrk="1" fontAlgn="auto" latinLnBrk="0" hangingPunct="1">
              <a:lnSpc>
                <a:spcPct val="90000"/>
              </a:lnSpc>
              <a:spcBef>
                <a:spcPts val="500"/>
              </a:spcBef>
              <a:spcAft>
                <a:spcPts val="0"/>
              </a:spcAft>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Couples SWG, CASB, ZTNA</a:t>
            </a:r>
          </a:p>
          <a:p>
            <a:pPr marL="461963" marR="0" lvl="1" indent="-228600" algn="l" defTabSz="914400" rtl="0" eaLnBrk="1" fontAlgn="auto" latinLnBrk="0" hangingPunct="1">
              <a:lnSpc>
                <a:spcPct val="90000"/>
              </a:lnSpc>
              <a:spcBef>
                <a:spcPts val="500"/>
              </a:spcBef>
              <a:spcAft>
                <a:spcPts val="0"/>
              </a:spcAft>
              <a:buSzTx/>
              <a:buFont typeface="Courier New" panose="02070309020205020404" pitchFamily="49" charset="0"/>
              <a:buChar char="o"/>
              <a:tabLst/>
              <a:defRPr/>
            </a:pPr>
            <a:r>
              <a:rPr lang="en-US" sz="2000" b="0" dirty="0">
                <a:latin typeface="Arial" panose="020B0604020202020204" pitchFamily="34" charset="0"/>
                <a:cs typeface="Arial" panose="020B0604020202020204" pitchFamily="34" charset="0"/>
              </a:rPr>
              <a:t>Capability set aligns with zero trust</a:t>
            </a:r>
            <a:endPar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Use Cases</a:t>
            </a:r>
          </a:p>
          <a:p>
            <a:pPr marL="461963" marR="0" lvl="1" indent="-228600" algn="l" defTabSz="914400" rtl="0" eaLnBrk="1" fontAlgn="auto" latinLnBrk="0" hangingPunct="1">
              <a:lnSpc>
                <a:spcPct val="90000"/>
              </a:lnSpc>
              <a:spcBef>
                <a:spcPts val="500"/>
              </a:spcBef>
              <a:spcAft>
                <a:spcPts val="0"/>
              </a:spcAft>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SaaS applications</a:t>
            </a:r>
          </a:p>
          <a:p>
            <a:pPr marL="461963" marR="0" lvl="1" indent="-228600" algn="l" defTabSz="914400" rtl="0" eaLnBrk="1" fontAlgn="auto" latinLnBrk="0" hangingPunct="1">
              <a:lnSpc>
                <a:spcPct val="90000"/>
              </a:lnSpc>
              <a:spcBef>
                <a:spcPts val="500"/>
              </a:spcBef>
              <a:spcAft>
                <a:spcPts val="0"/>
              </a:spcAft>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Internet websites</a:t>
            </a:r>
          </a:p>
          <a:p>
            <a:pPr marL="461963" marR="0" lvl="1" indent="-228600" algn="l" defTabSz="914400" rtl="0" eaLnBrk="1" fontAlgn="auto" latinLnBrk="0" hangingPunct="1">
              <a:lnSpc>
                <a:spcPct val="90000"/>
              </a:lnSpc>
              <a:spcBef>
                <a:spcPts val="500"/>
              </a:spcBef>
              <a:spcAft>
                <a:spcPts val="0"/>
              </a:spcAft>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Private (proxied) applications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3B5C"/>
                </a:solidFill>
                <a:effectLst/>
                <a:uLnTx/>
                <a:uFillTx/>
                <a:latin typeface="Arial" panose="020B0604020202020204" pitchFamily="34" charset="0"/>
                <a:ea typeface="+mn-ea"/>
                <a:cs typeface="Arial" panose="020B0604020202020204" pitchFamily="34" charset="0"/>
              </a:rPr>
              <a:t>Supportability</a:t>
            </a:r>
          </a:p>
          <a:p>
            <a:pPr marL="461963" lvl="1">
              <a:lnSpc>
                <a:spcPct val="90000"/>
              </a:lnSpc>
              <a:spcAft>
                <a:spcPts val="0"/>
              </a:spcAft>
              <a:buFont typeface="Courier New" panose="02070309020205020404" pitchFamily="49" charset="0"/>
              <a:buChar char="o"/>
              <a:defRPr/>
            </a:pPr>
            <a:r>
              <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Remote workforce</a:t>
            </a:r>
          </a:p>
          <a:p>
            <a:pPr marL="461963" marR="0" lvl="1" indent="-228600" algn="l" defTabSz="914400" rtl="0" eaLnBrk="1" fontAlgn="auto" latinLnBrk="0" hangingPunct="1">
              <a:lnSpc>
                <a:spcPct val="90000"/>
              </a:lnSpc>
              <a:spcBef>
                <a:spcPts val="500"/>
              </a:spcBef>
              <a:spcAft>
                <a:spcPts val="0"/>
              </a:spcAft>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Hybrid, multi-cloud ecosystem</a:t>
            </a:r>
          </a:p>
        </p:txBody>
      </p:sp>
      <p:sp>
        <p:nvSpPr>
          <p:cNvPr id="4" name="Slide Number Placeholder 3">
            <a:extLst>
              <a:ext uri="{FF2B5EF4-FFF2-40B4-BE49-F238E27FC236}">
                <a16:creationId xmlns:a16="http://schemas.microsoft.com/office/drawing/2014/main" id="{68CEAE54-21BF-1DE9-DB57-2B8E55E5076F}"/>
              </a:ext>
            </a:extLst>
          </p:cNvPr>
          <p:cNvSpPr>
            <a:spLocks noGrp="1"/>
          </p:cNvSpPr>
          <p:nvPr>
            <p:ph type="sldNum" sz="quarter" idx="12"/>
          </p:nvPr>
        </p:nvSpPr>
        <p:spPr/>
        <p:txBody>
          <a:bodyPr/>
          <a:lstStyle/>
          <a:p>
            <a:fld id="{5B6F42FF-CECC-4F0F-BEDA-D211917B8EFB}" type="slidenum">
              <a:rPr lang="en-US" smtClean="0"/>
              <a:t>8</a:t>
            </a:fld>
            <a:endParaRPr lang="en-US"/>
          </a:p>
        </p:txBody>
      </p:sp>
      <p:sp>
        <p:nvSpPr>
          <p:cNvPr id="5" name="Title 4">
            <a:extLst>
              <a:ext uri="{FF2B5EF4-FFF2-40B4-BE49-F238E27FC236}">
                <a16:creationId xmlns:a16="http://schemas.microsoft.com/office/drawing/2014/main" id="{EE15A03E-F79B-F32B-499E-2DFB79643A1D}"/>
              </a:ext>
            </a:extLst>
          </p:cNvPr>
          <p:cNvSpPr>
            <a:spLocks noGrp="1"/>
          </p:cNvSpPr>
          <p:nvPr>
            <p:ph type="title"/>
          </p:nvPr>
        </p:nvSpPr>
        <p:spPr/>
        <p:txBody>
          <a:bodyPr/>
          <a:lstStyle/>
          <a:p>
            <a:r>
              <a:rPr lang="en-US" b="1" dirty="0">
                <a:cs typeface="Arial" panose="020B0604020202020204" pitchFamily="34" charset="0"/>
              </a:rPr>
              <a:t>Secure Service Edge (SSE)</a:t>
            </a:r>
            <a:endParaRPr lang="en-US" dirty="0"/>
          </a:p>
        </p:txBody>
      </p:sp>
      <p:pic>
        <p:nvPicPr>
          <p:cNvPr id="3" name="Picture 2">
            <a:extLst>
              <a:ext uri="{FF2B5EF4-FFF2-40B4-BE49-F238E27FC236}">
                <a16:creationId xmlns:a16="http://schemas.microsoft.com/office/drawing/2014/main" id="{0DF9113F-7417-4473-078B-FD20B981D6C7}"/>
              </a:ext>
            </a:extLst>
          </p:cNvPr>
          <p:cNvPicPr>
            <a:picLocks noChangeAspect="1"/>
          </p:cNvPicPr>
          <p:nvPr/>
        </p:nvPicPr>
        <p:blipFill>
          <a:blip r:embed="rId3"/>
          <a:stretch>
            <a:fillRect/>
          </a:stretch>
        </p:blipFill>
        <p:spPr>
          <a:xfrm>
            <a:off x="6695768" y="1804369"/>
            <a:ext cx="4323735" cy="4497904"/>
          </a:xfrm>
          <a:prstGeom prst="rect">
            <a:avLst/>
          </a:prstGeom>
        </p:spPr>
      </p:pic>
    </p:spTree>
    <p:extLst>
      <p:ext uri="{BB962C8B-B14F-4D97-AF65-F5344CB8AC3E}">
        <p14:creationId xmlns:p14="http://schemas.microsoft.com/office/powerpoint/2010/main" val="342918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B935-7A11-29C5-B661-DFA0610E8534}"/>
              </a:ext>
            </a:extLst>
          </p:cNvPr>
          <p:cNvSpPr>
            <a:spLocks noGrp="1"/>
          </p:cNvSpPr>
          <p:nvPr>
            <p:ph type="title"/>
          </p:nvPr>
        </p:nvSpPr>
        <p:spPr/>
        <p:txBody>
          <a:bodyPr/>
          <a:lstStyle/>
          <a:p>
            <a:r>
              <a:rPr lang="en-US" dirty="0"/>
              <a:t>Gap Analysis</a:t>
            </a:r>
          </a:p>
        </p:txBody>
      </p:sp>
      <p:sp>
        <p:nvSpPr>
          <p:cNvPr id="3" name="Slide Number Placeholder 2">
            <a:extLst>
              <a:ext uri="{FF2B5EF4-FFF2-40B4-BE49-F238E27FC236}">
                <a16:creationId xmlns:a16="http://schemas.microsoft.com/office/drawing/2014/main" id="{57415C44-351A-D425-F287-2E1FF7FC2CB7}"/>
              </a:ext>
            </a:extLst>
          </p:cNvPr>
          <p:cNvSpPr>
            <a:spLocks noGrp="1"/>
          </p:cNvSpPr>
          <p:nvPr>
            <p:ph type="sldNum" sz="quarter" idx="12"/>
          </p:nvPr>
        </p:nvSpPr>
        <p:spPr/>
        <p:txBody>
          <a:bodyPr/>
          <a:lstStyle/>
          <a:p>
            <a:fld id="{5B6F42FF-CECC-4F0F-BEDA-D211917B8EFB}" type="slidenum">
              <a:rPr lang="en-US" smtClean="0"/>
              <a:t>9</a:t>
            </a:fld>
            <a:endParaRPr lang="en-US"/>
          </a:p>
        </p:txBody>
      </p:sp>
      <p:sp>
        <p:nvSpPr>
          <p:cNvPr id="4" name="Text Placeholder 3">
            <a:extLst>
              <a:ext uri="{FF2B5EF4-FFF2-40B4-BE49-F238E27FC236}">
                <a16:creationId xmlns:a16="http://schemas.microsoft.com/office/drawing/2014/main" id="{01E9B9B7-0A1F-DECA-11B0-B57A20EA1ED0}"/>
              </a:ext>
            </a:extLst>
          </p:cNvPr>
          <p:cNvSpPr>
            <a:spLocks noGrp="1"/>
          </p:cNvSpPr>
          <p:nvPr>
            <p:ph type="body" sz="quarter" idx="15"/>
          </p:nvPr>
        </p:nvSpPr>
        <p:spPr>
          <a:xfrm>
            <a:off x="4739721" y="2000331"/>
            <a:ext cx="6029879" cy="2958986"/>
          </a:xfrm>
        </p:spPr>
        <p:txBody>
          <a:bodyPr/>
          <a:lstStyle/>
          <a:p>
            <a:r>
              <a:rPr lang="en-US" sz="3200" dirty="0"/>
              <a:t>Business Capability Analysis and Taxonomy</a:t>
            </a:r>
          </a:p>
        </p:txBody>
      </p:sp>
    </p:spTree>
    <p:extLst>
      <p:ext uri="{BB962C8B-B14F-4D97-AF65-F5344CB8AC3E}">
        <p14:creationId xmlns:p14="http://schemas.microsoft.com/office/powerpoint/2010/main" val="3436889928"/>
      </p:ext>
    </p:extLst>
  </p:cSld>
  <p:clrMapOvr>
    <a:masterClrMapping/>
  </p:clrMapOvr>
</p:sld>
</file>

<file path=ppt/theme/theme1.xml><?xml version="1.0" encoding="utf-8"?>
<a:theme xmlns:a="http://schemas.openxmlformats.org/drawingml/2006/main" name="Office Theme">
  <a:themeElements>
    <a:clrScheme name="Custom 22">
      <a:dk1>
        <a:srgbClr val="0F1939"/>
      </a:dk1>
      <a:lt1>
        <a:sysClr val="window" lastClr="FFFFFF"/>
      </a:lt1>
      <a:dk2>
        <a:srgbClr val="007FAC"/>
      </a:dk2>
      <a:lt2>
        <a:srgbClr val="E7E6E6"/>
      </a:lt2>
      <a:accent1>
        <a:srgbClr val="007CA8"/>
      </a:accent1>
      <a:accent2>
        <a:srgbClr val="595959"/>
      </a:accent2>
      <a:accent3>
        <a:srgbClr val="00AEEF"/>
      </a:accent3>
      <a:accent4>
        <a:srgbClr val="253D8D"/>
      </a:accent4>
      <a:accent5>
        <a:srgbClr val="E7E6E6"/>
      </a:accent5>
      <a:accent6>
        <a:srgbClr val="595959"/>
      </a:accent6>
      <a:hlink>
        <a:srgbClr val="253D8D"/>
      </a:hlink>
      <a:folHlink>
        <a:srgbClr val="6790C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ybersecurity Awareness Month Template" id="{8647C5B6-C9F0-42AE-97DE-4346F0DCB788}" vid="{0D59EAB3-71D5-4ADD-958F-8FB6AC9E2657}"/>
    </a:ext>
  </a:extLst>
</a:theme>
</file>

<file path=ppt/theme/theme2.xml><?xml version="1.0" encoding="utf-8"?>
<a:theme xmlns:a="http://schemas.openxmlformats.org/drawingml/2006/main" name="1_Office Theme">
  <a:themeElements>
    <a:clrScheme name="WaTech Theme Colors">
      <a:dk1>
        <a:srgbClr val="253D8D"/>
      </a:dk1>
      <a:lt1>
        <a:sysClr val="window" lastClr="FFFFFF"/>
      </a:lt1>
      <a:dk2>
        <a:srgbClr val="6790CB"/>
      </a:dk2>
      <a:lt2>
        <a:srgbClr val="E7E6E6"/>
      </a:lt2>
      <a:accent1>
        <a:srgbClr val="253D8D"/>
      </a:accent1>
      <a:accent2>
        <a:srgbClr val="C8DC54"/>
      </a:accent2>
      <a:accent3>
        <a:srgbClr val="1DB89A"/>
      </a:accent3>
      <a:accent4>
        <a:srgbClr val="EC6839"/>
      </a:accent4>
      <a:accent5>
        <a:srgbClr val="7F7F7F"/>
      </a:accent5>
      <a:accent6>
        <a:srgbClr val="595959"/>
      </a:accent6>
      <a:hlink>
        <a:srgbClr val="253D8D"/>
      </a:hlink>
      <a:folHlink>
        <a:srgbClr val="6790CB"/>
      </a:folHlink>
    </a:clrScheme>
    <a:fontScheme name="Custom 2">
      <a:majorFont>
        <a:latin typeface="Montserra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security Awareness Month Template" id="{8647C5B6-C9F0-42AE-97DE-4346F0DCB788}" vid="{7D888433-BA7C-4239-ACBA-0819C57466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27EBC305E6A042A23352E510ED962C" ma:contentTypeVersion="20" ma:contentTypeDescription="Create a new document." ma:contentTypeScope="" ma:versionID="af8447e0cdf9da4036fab93313fa8c41">
  <xsd:schema xmlns:xsd="http://www.w3.org/2001/XMLSchema" xmlns:xs="http://www.w3.org/2001/XMLSchema" xmlns:p="http://schemas.microsoft.com/office/2006/metadata/properties" xmlns:ns1="http://schemas.microsoft.com/sharepoint/v3" xmlns:ns2="a76cd3a5-e798-46dc-bca1-b38ab7cbdfaf" xmlns:ns3="6b96b6cc-58be-4934-8347-9f65a3b6acb7" xmlns:ns4="e0bd3d7d-30d5-4615-b907-e13208bb8d0f" targetNamespace="http://schemas.microsoft.com/office/2006/metadata/properties" ma:root="true" ma:fieldsID="dda7e0b21295df4219bde702aed3ece2" ns1:_="" ns2:_="" ns3:_="" ns4:_="">
    <xsd:import namespace="http://schemas.microsoft.com/sharepoint/v3"/>
    <xsd:import namespace="a76cd3a5-e798-46dc-bca1-b38ab7cbdfaf"/>
    <xsd:import namespace="6b96b6cc-58be-4934-8347-9f65a3b6acb7"/>
    <xsd:import namespace="e0bd3d7d-30d5-4615-b907-e13208bb8d0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1:_ip_UnifiedCompliancePolicyProperties" minOccurs="0"/>
                <xsd:element ref="ns1:_ip_UnifiedCompliancePolicyUIAction" minOccurs="0"/>
                <xsd:element ref="ns4:SharedWithUsers" minOccurs="0"/>
                <xsd:element ref="ns4:SharedWithDetail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cd3a5-e798-46dc-bca1-b38ab7cbdfa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b96b6cc-58be-4934-8347-9f65a3b6ac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bd3d7d-30d5-4615-b907-e13208bb8d0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0E2CC51E-43C2-47F6-BCD5-9423A5D9DEEC}">
  <ds:schemaRefs>
    <ds:schemaRef ds:uri="http://schemas.microsoft.com/sharepoint/v3/contenttype/forms"/>
  </ds:schemaRefs>
</ds:datastoreItem>
</file>

<file path=customXml/itemProps2.xml><?xml version="1.0" encoding="utf-8"?>
<ds:datastoreItem xmlns:ds="http://schemas.openxmlformats.org/officeDocument/2006/customXml" ds:itemID="{A771AB6D-A3C2-47C0-B2C9-2170A8BAE2FB}">
  <ds:schemaRefs>
    <ds:schemaRef ds:uri="http://www.w3.org/XML/1998/namespace"/>
    <ds:schemaRef ds:uri="http://schemas.microsoft.com/office/2006/metadata/properties"/>
    <ds:schemaRef ds:uri="http://purl.org/dc/elements/1.1/"/>
    <ds:schemaRef ds:uri="http://purl.org/dc/dcmitype/"/>
    <ds:schemaRef ds:uri="e0bd3d7d-30d5-4615-b907-e13208bb8d0f"/>
    <ds:schemaRef ds:uri="a76cd3a5-e798-46dc-bca1-b38ab7cbdfaf"/>
    <ds:schemaRef ds:uri="http://schemas.microsoft.com/office/infopath/2007/PartnerControls"/>
    <ds:schemaRef ds:uri="http://schemas.microsoft.com/office/2006/documentManagement/types"/>
    <ds:schemaRef ds:uri="http://schemas.openxmlformats.org/package/2006/metadata/core-properties"/>
    <ds:schemaRef ds:uri="6b96b6cc-58be-4934-8347-9f65a3b6acb7"/>
    <ds:schemaRef ds:uri="http://schemas.microsoft.com/sharepoint/v3"/>
    <ds:schemaRef ds:uri="http://purl.org/dc/terms/"/>
  </ds:schemaRefs>
</ds:datastoreItem>
</file>

<file path=customXml/itemProps3.xml><?xml version="1.0" encoding="utf-8"?>
<ds:datastoreItem xmlns:ds="http://schemas.openxmlformats.org/officeDocument/2006/customXml" ds:itemID="{F02B7001-2246-46EE-83BF-67F0EE208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6cd3a5-e798-46dc-bca1-b38ab7cbdfaf"/>
    <ds:schemaRef ds:uri="6b96b6cc-58be-4934-8347-9f65a3b6acb7"/>
    <ds:schemaRef ds:uri="e0bd3d7d-30d5-4615-b907-e13208bb8d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CA716EB-4A72-4F5C-A530-561665DBE9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Cybersecurity Awareness Month Template</Template>
  <TotalTime>1715</TotalTime>
  <Words>2263</Words>
  <Application>Microsoft Office PowerPoint</Application>
  <PresentationFormat>Widescreen</PresentationFormat>
  <Paragraphs>247</Paragraphs>
  <Slides>17</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Aptos</vt:lpstr>
      <vt:lpstr>Arial</vt:lpstr>
      <vt:lpstr>Avenir Next LT Pro</vt:lpstr>
      <vt:lpstr>Avenir Next LT Pro Demi</vt:lpstr>
      <vt:lpstr>Avenir Next LT Pro Light</vt:lpstr>
      <vt:lpstr>Courier New</vt:lpstr>
      <vt:lpstr>Google Sans</vt:lpstr>
      <vt:lpstr>Roboto</vt:lpstr>
      <vt:lpstr>Office Theme</vt:lpstr>
      <vt:lpstr>1_Office Theme</vt:lpstr>
      <vt:lpstr>PowerPoint Presentation</vt:lpstr>
      <vt:lpstr>PowerPoint Presentation</vt:lpstr>
      <vt:lpstr> Agenda</vt:lpstr>
      <vt:lpstr>Secure Access Service Edge </vt:lpstr>
      <vt:lpstr>Secure Access Service Edge Alignment</vt:lpstr>
      <vt:lpstr>SD-WAN Implementation</vt:lpstr>
      <vt:lpstr>NGFW Implementation</vt:lpstr>
      <vt:lpstr>Secure Service Edge (SSE)</vt:lpstr>
      <vt:lpstr>Gap Analysis</vt:lpstr>
      <vt:lpstr>Gap Analysis Framework</vt:lpstr>
      <vt:lpstr>What is a Capability Taxonomy?</vt:lpstr>
      <vt:lpstr>Capability Taxonomy Overview</vt:lpstr>
      <vt:lpstr>Capability Taxonomy Summary</vt:lpstr>
      <vt:lpstr>Zero Trust</vt:lpstr>
      <vt:lpstr>Next Steps</vt:lpstr>
      <vt:lpstr>Cloud Government Network (CGN)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Mendel, Rhonda (WaTech)</dc:creator>
  <cp:lastModifiedBy>Costello, Mike (WaTech)</cp:lastModifiedBy>
  <cp:revision>46</cp:revision>
  <dcterms:created xsi:type="dcterms:W3CDTF">2024-10-01T20:23:24Z</dcterms:created>
  <dcterms:modified xsi:type="dcterms:W3CDTF">2024-10-09T18:36:57Z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0x0101008127EBC305E6A042A23352E510ED962C</vt:lpwstr>
  </property>
  <property fmtid="{D5CDD505-2E9C-101B-9397-08002B2CF9AE}" pid="3" name="MediaServiceImageTags">
    <vt:lpwstr/>
  </property>
  <property fmtid="{D5CDD505-2E9C-101B-9397-08002B2CF9AE}" pid="4" name="MSIP_Label_1520fa42-cf58-4c22-8b93-58cf1d3bd1cb_Enabled">
    <vt:lpwstr>true</vt:lpwstr>
  </property>
  <property fmtid="{D5CDD505-2E9C-101B-9397-08002B2CF9AE}" pid="5" name="MSIP_Label_1520fa42-cf58-4c22-8b93-58cf1d3bd1cb_SetDate">
    <vt:lpwstr>2024-08-13T21:03:12Z</vt:lpwstr>
  </property>
  <property fmtid="{D5CDD505-2E9C-101B-9397-08002B2CF9AE}" pid="6" name="MSIP_Label_1520fa42-cf58-4c22-8b93-58cf1d3bd1cb_Method">
    <vt:lpwstr>Standard</vt:lpwstr>
  </property>
  <property fmtid="{D5CDD505-2E9C-101B-9397-08002B2CF9AE}" pid="7" name="MSIP_Label_1520fa42-cf58-4c22-8b93-58cf1d3bd1cb_Name">
    <vt:lpwstr>Public Information</vt:lpwstr>
  </property>
  <property fmtid="{D5CDD505-2E9C-101B-9397-08002B2CF9AE}" pid="8" name="MSIP_Label_1520fa42-cf58-4c22-8b93-58cf1d3bd1cb_SiteId">
    <vt:lpwstr>11d0e217-264e-400a-8ba0-57dcc127d72d</vt:lpwstr>
  </property>
  <property fmtid="{D5CDD505-2E9C-101B-9397-08002B2CF9AE}" pid="9" name="MSIP_Label_1520fa42-cf58-4c22-8b93-58cf1d3bd1cb_ActionId">
    <vt:lpwstr>bc4d0a40-5f81-43f4-957c-b065d330ee9e</vt:lpwstr>
  </property>
  <property fmtid="{D5CDD505-2E9C-101B-9397-08002B2CF9AE}" pid="10" name="MSIP_Label_1520fa42-cf58-4c22-8b93-58cf1d3bd1cb_ContentBits">
    <vt:lpwstr>0</vt:lpwstr>
  </property>
</Properties>
</file>