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5" r:id="rId6"/>
    <p:sldId id="267" r:id="rId7"/>
    <p:sldId id="269" r:id="rId8"/>
    <p:sldId id="271" r:id="rId9"/>
    <p:sldId id="273" r:id="rId10"/>
    <p:sldId id="275" r:id="rId11"/>
    <p:sldId id="277" r:id="rId12"/>
    <p:sldId id="279" r:id="rId13"/>
    <p:sldId id="281" r:id="rId14"/>
    <p:sldId id="283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oan, Iain (LCB)" userId="1e062988-d692-4bb8-aac3-3037209cc47f" providerId="ADAL" clId="{9B489544-1CDF-47BD-8469-5B6AE33946E7}"/>
    <pc:docChg chg="delSld modSld">
      <pc:chgData name="Sloan, Iain (LCB)" userId="1e062988-d692-4bb8-aac3-3037209cc47f" providerId="ADAL" clId="{9B489544-1CDF-47BD-8469-5B6AE33946E7}" dt="2025-10-14T13:51:03.942" v="24" actId="20577"/>
      <pc:docMkLst>
        <pc:docMk/>
      </pc:docMkLst>
      <pc:sldChg chg="modSp mod">
        <pc:chgData name="Sloan, Iain (LCB)" userId="1e062988-d692-4bb8-aac3-3037209cc47f" providerId="ADAL" clId="{9B489544-1CDF-47BD-8469-5B6AE33946E7}" dt="2025-10-14T13:51:03.942" v="24" actId="20577"/>
        <pc:sldMkLst>
          <pc:docMk/>
          <pc:sldMk cId="2399223176" sldId="257"/>
        </pc:sldMkLst>
        <pc:spChg chg="mod">
          <ac:chgData name="Sloan, Iain (LCB)" userId="1e062988-d692-4bb8-aac3-3037209cc47f" providerId="ADAL" clId="{9B489544-1CDF-47BD-8469-5B6AE33946E7}" dt="2025-10-14T13:51:03.942" v="24" actId="20577"/>
          <ac:spMkLst>
            <pc:docMk/>
            <pc:sldMk cId="2399223176" sldId="257"/>
            <ac:spMk id="6" creationId="{55C09839-B924-626A-927A-2D37C51745B7}"/>
          </ac:spMkLst>
        </pc:spChg>
      </pc:sldChg>
      <pc:sldChg chg="del">
        <pc:chgData name="Sloan, Iain (LCB)" userId="1e062988-d692-4bb8-aac3-3037209cc47f" providerId="ADAL" clId="{9B489544-1CDF-47BD-8469-5B6AE33946E7}" dt="2025-10-14T13:49:12.096" v="0" actId="47"/>
        <pc:sldMkLst>
          <pc:docMk/>
          <pc:sldMk cId="318847166" sldId="259"/>
        </pc:sldMkLst>
      </pc:sldChg>
      <pc:sldChg chg="del">
        <pc:chgData name="Sloan, Iain (LCB)" userId="1e062988-d692-4bb8-aac3-3037209cc47f" providerId="ADAL" clId="{9B489544-1CDF-47BD-8469-5B6AE33946E7}" dt="2025-10-14T13:49:41.448" v="14" actId="47"/>
        <pc:sldMkLst>
          <pc:docMk/>
          <pc:sldMk cId="970540424" sldId="261"/>
        </pc:sldMkLst>
      </pc:sldChg>
      <pc:sldChg chg="del">
        <pc:chgData name="Sloan, Iain (LCB)" userId="1e062988-d692-4bb8-aac3-3037209cc47f" providerId="ADAL" clId="{9B489544-1CDF-47BD-8469-5B6AE33946E7}" dt="2025-10-14T13:49:13.937" v="1" actId="47"/>
        <pc:sldMkLst>
          <pc:docMk/>
          <pc:sldMk cId="1548873783" sldId="262"/>
        </pc:sldMkLst>
      </pc:sldChg>
      <pc:sldChg chg="del">
        <pc:chgData name="Sloan, Iain (LCB)" userId="1e062988-d692-4bb8-aac3-3037209cc47f" providerId="ADAL" clId="{9B489544-1CDF-47BD-8469-5B6AE33946E7}" dt="2025-10-14T13:49:15.347" v="2" actId="47"/>
        <pc:sldMkLst>
          <pc:docMk/>
          <pc:sldMk cId="1277561948" sldId="264"/>
        </pc:sldMkLst>
      </pc:sldChg>
      <pc:sldChg chg="del">
        <pc:chgData name="Sloan, Iain (LCB)" userId="1e062988-d692-4bb8-aac3-3037209cc47f" providerId="ADAL" clId="{9B489544-1CDF-47BD-8469-5B6AE33946E7}" dt="2025-10-14T13:49:19.674" v="3" actId="47"/>
        <pc:sldMkLst>
          <pc:docMk/>
          <pc:sldMk cId="2434994359" sldId="266"/>
        </pc:sldMkLst>
      </pc:sldChg>
      <pc:sldChg chg="del">
        <pc:chgData name="Sloan, Iain (LCB)" userId="1e062988-d692-4bb8-aac3-3037209cc47f" providerId="ADAL" clId="{9B489544-1CDF-47BD-8469-5B6AE33946E7}" dt="2025-10-14T13:49:21.830" v="4" actId="47"/>
        <pc:sldMkLst>
          <pc:docMk/>
          <pc:sldMk cId="218821709" sldId="268"/>
        </pc:sldMkLst>
      </pc:sldChg>
      <pc:sldChg chg="del">
        <pc:chgData name="Sloan, Iain (LCB)" userId="1e062988-d692-4bb8-aac3-3037209cc47f" providerId="ADAL" clId="{9B489544-1CDF-47BD-8469-5B6AE33946E7}" dt="2025-10-14T13:49:24.426" v="5" actId="47"/>
        <pc:sldMkLst>
          <pc:docMk/>
          <pc:sldMk cId="13790776" sldId="270"/>
        </pc:sldMkLst>
      </pc:sldChg>
      <pc:sldChg chg="del">
        <pc:chgData name="Sloan, Iain (LCB)" userId="1e062988-d692-4bb8-aac3-3037209cc47f" providerId="ADAL" clId="{9B489544-1CDF-47BD-8469-5B6AE33946E7}" dt="2025-10-14T13:49:26.292" v="6" actId="47"/>
        <pc:sldMkLst>
          <pc:docMk/>
          <pc:sldMk cId="3062664390" sldId="272"/>
        </pc:sldMkLst>
      </pc:sldChg>
      <pc:sldChg chg="del">
        <pc:chgData name="Sloan, Iain (LCB)" userId="1e062988-d692-4bb8-aac3-3037209cc47f" providerId="ADAL" clId="{9B489544-1CDF-47BD-8469-5B6AE33946E7}" dt="2025-10-14T13:49:28.093" v="7" actId="47"/>
        <pc:sldMkLst>
          <pc:docMk/>
          <pc:sldMk cId="2366954875" sldId="274"/>
        </pc:sldMkLst>
      </pc:sldChg>
      <pc:sldChg chg="del">
        <pc:chgData name="Sloan, Iain (LCB)" userId="1e062988-d692-4bb8-aac3-3037209cc47f" providerId="ADAL" clId="{9B489544-1CDF-47BD-8469-5B6AE33946E7}" dt="2025-10-14T13:49:29.952" v="8" actId="47"/>
        <pc:sldMkLst>
          <pc:docMk/>
          <pc:sldMk cId="2247817662" sldId="276"/>
        </pc:sldMkLst>
      </pc:sldChg>
      <pc:sldChg chg="del">
        <pc:chgData name="Sloan, Iain (LCB)" userId="1e062988-d692-4bb8-aac3-3037209cc47f" providerId="ADAL" clId="{9B489544-1CDF-47BD-8469-5B6AE33946E7}" dt="2025-10-14T13:49:32.052" v="9" actId="47"/>
        <pc:sldMkLst>
          <pc:docMk/>
          <pc:sldMk cId="1884569871" sldId="278"/>
        </pc:sldMkLst>
      </pc:sldChg>
      <pc:sldChg chg="del">
        <pc:chgData name="Sloan, Iain (LCB)" userId="1e062988-d692-4bb8-aac3-3037209cc47f" providerId="ADAL" clId="{9B489544-1CDF-47BD-8469-5B6AE33946E7}" dt="2025-10-14T13:49:33.745" v="10" actId="47"/>
        <pc:sldMkLst>
          <pc:docMk/>
          <pc:sldMk cId="3285597024" sldId="280"/>
        </pc:sldMkLst>
      </pc:sldChg>
      <pc:sldChg chg="del">
        <pc:chgData name="Sloan, Iain (LCB)" userId="1e062988-d692-4bb8-aac3-3037209cc47f" providerId="ADAL" clId="{9B489544-1CDF-47BD-8469-5B6AE33946E7}" dt="2025-10-14T13:49:35.484" v="11" actId="47"/>
        <pc:sldMkLst>
          <pc:docMk/>
          <pc:sldMk cId="2507693735" sldId="282"/>
        </pc:sldMkLst>
      </pc:sldChg>
      <pc:sldChg chg="del">
        <pc:chgData name="Sloan, Iain (LCB)" userId="1e062988-d692-4bb8-aac3-3037209cc47f" providerId="ADAL" clId="{9B489544-1CDF-47BD-8469-5B6AE33946E7}" dt="2025-10-14T13:49:37.025" v="12" actId="47"/>
        <pc:sldMkLst>
          <pc:docMk/>
          <pc:sldMk cId="1969865129" sldId="284"/>
        </pc:sldMkLst>
      </pc:sldChg>
      <pc:sldChg chg="del">
        <pc:chgData name="Sloan, Iain (LCB)" userId="1e062988-d692-4bb8-aac3-3037209cc47f" providerId="ADAL" clId="{9B489544-1CDF-47BD-8469-5B6AE33946E7}" dt="2025-10-14T13:49:39.986" v="13" actId="47"/>
        <pc:sldMkLst>
          <pc:docMk/>
          <pc:sldMk cId="2172727633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C7C79-19F3-1DA0-D9B3-9BE97708A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A87B3-19A7-19FA-8F2A-E797E4234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F2567-094E-50D4-61D2-3231E569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39D80-274D-C389-22F5-B4F529EE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CBBA4-ED24-1F90-0988-D92AA660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9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11DB-18C7-C56B-0422-F8E7E9AD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2FC81D-36B9-AD51-BFA8-CD6E0F795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50DEE-7F59-5355-8004-0F7046C4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9ED88-BC2A-05F7-2F52-F7CAFBC2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EEDBD-5378-8B33-AEE8-39BC5927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1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EF265B-7004-56AC-8AE3-075470E23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E0C79-4A8F-E152-D59D-66B5C7CE4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BDBFB-360D-C72F-3B73-70609FBA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2DEFA-FF65-2784-7DA0-184C14DF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B2FAF-30DC-D56D-5B47-1C1A4163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C1DE-4A0E-DF1B-76FD-DE96688A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B337-B540-5548-6267-C16CB29A2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20D57-C33D-11DC-E702-562E8AD0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2631-7885-8C50-059F-253A2778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75A2-F1C3-2516-6971-AC27E089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5EF5-8072-9B8C-028C-32F506C75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AAC78-8C4B-AA51-B5B9-1DCD90375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C9224-CAD5-EDF9-BD02-456E885A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D08E1-22A6-282A-70E8-94EC3D53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9DC1B-566A-33E3-7664-6CB32E37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6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41C33-01B3-8432-0592-84940344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AD730-320E-92CD-BAA4-EFDC79C4A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E1F98-685D-2D69-7B22-4B27628E1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42747-8F92-9104-4F1F-CA605FC6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84744-69DA-0DC1-3102-3AF8CE54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07A7D-718C-CD48-142E-AA7DB9F9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9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747A-5ECB-0FE3-4AA0-A7D02FD5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2B48F-A1F5-38AF-FEE4-9F7605C2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A5A0A-128D-46CA-89BE-4BD06FBCF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D0B88-E422-3CF7-1DD1-546BC2202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AC6034-6911-8C97-05D8-E9FF38649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6B435-D9CE-4CAD-0A1C-B735C294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C5E7ED-14CF-9C2A-96FE-4EBB3B1D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C4BD74-9702-D50E-5E3A-E0D69C20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1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840E-DD9E-ECEA-C9FF-5E31CB95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0675E-EFE0-31EA-6C79-26A70555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64A1D-95EB-E4D7-9211-E5C0EAA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8D5C7-E259-65E2-B469-163A278B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DA0DDC-0AF3-08BC-B174-31751CAB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3BBA5-1E2E-51A8-33A1-813C8D6F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8258D-F6A5-067B-437F-EB9BF919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5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5B936-3F13-F499-3747-45090051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5503-CC1C-7F1B-216C-4ADAE4B20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F512-19B8-7914-3BE7-261409C6E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8E621-EB2A-48EB-C6D6-9ED8040E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73B9D-3A0A-A601-DA5E-A32A5AC5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5E7FD-4D92-87F7-C8C1-CB333199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1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4AF33-3B17-7749-EEB2-1CBB858E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F74EC2-5D1E-2B7F-3187-BFD1B15A8B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DF36A-D85D-3D6D-0100-1CA3119A5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2748A-440F-F69A-C9D6-3685A857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80F47-841E-EF9F-E7BC-DF5D2F01F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50F1F-933D-B680-8FF9-EE4F886C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4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2C29D1-127D-CA3D-BCE7-3C9B376C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AA96-F859-857E-4316-42838C1AC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42ECA-90BF-3BD2-A979-3FDA3C533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B86DDF-848F-46B7-933D-38A22B1E38DC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79C00-DB28-BE36-2A22-9994DA447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E91F2-55CD-1EDE-B0A8-DFB00061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9F319D-650E-402C-ADE3-A1AF1C437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53A5D6-DD41-FC9F-2966-F051E79D945D}"/>
              </a:ext>
            </a:extLst>
          </p:cNvPr>
          <p:cNvSpPr txBox="1"/>
          <p:nvPr/>
        </p:nvSpPr>
        <p:spPr>
          <a:xfrm rot="980561">
            <a:off x="1718709" y="1417702"/>
            <a:ext cx="9870791" cy="193899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2000" b="1" dirty="0"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Don’t Panic!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01FAA-873A-D53B-8828-97EB361E9E71}"/>
              </a:ext>
            </a:extLst>
          </p:cNvPr>
          <p:cNvSpPr txBox="1"/>
          <p:nvPr/>
        </p:nvSpPr>
        <p:spPr>
          <a:xfrm>
            <a:off x="1864639" y="4357336"/>
            <a:ext cx="8462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blipFill>
                  <a:blip r:embed="rId2"/>
                  <a:stretch>
                    <a:fillRect/>
                  </a:stretch>
                </a:blip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 Hitchhikers guide to Incident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7EF89B-8DF0-5DAF-C856-C08CD23A5AAC}"/>
              </a:ext>
            </a:extLst>
          </p:cNvPr>
          <p:cNvSpPr txBox="1"/>
          <p:nvPr/>
        </p:nvSpPr>
        <p:spPr>
          <a:xfrm>
            <a:off x="90617" y="6425514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A0485-5089-9BF9-F25A-5F2DD5EACD94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</p:spTree>
    <p:extLst>
      <p:ext uri="{BB962C8B-B14F-4D97-AF65-F5344CB8AC3E}">
        <p14:creationId xmlns:p14="http://schemas.microsoft.com/office/powerpoint/2010/main" val="366531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31E6C-397C-2A69-DF9E-28D0C26B3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A1690F-936C-ED91-E5EC-6657B1717647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2DD28C-BA2E-14B9-8924-B6017E6744BC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D4EDD-6325-4432-481A-405DC109729F}"/>
              </a:ext>
            </a:extLst>
          </p:cNvPr>
          <p:cNvSpPr txBox="1"/>
          <p:nvPr/>
        </p:nvSpPr>
        <p:spPr>
          <a:xfrm>
            <a:off x="626075" y="1361588"/>
            <a:ext cx="97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Deep Thought's Answer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02B64-5E95-B312-56B3-C058040B4C7E}"/>
              </a:ext>
            </a:extLst>
          </p:cNvPr>
          <p:cNvSpPr txBox="1"/>
          <p:nvPr/>
        </p:nvSpPr>
        <p:spPr>
          <a:xfrm>
            <a:off x="733168" y="2339546"/>
            <a:ext cx="10041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Metrics That Actually Matter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"I think the problem, to be quite honest with you, is that you've never actually known what the question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Regulatory Reality: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Mean Time to Detection (MTTD) - How fast you spot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Mean Time to Containment (MTTC) - How fast you stop the bleeding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Communication Timeline - Who knew what 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Process Adherence - Did people actually follow the plan?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55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408411-60A7-75FA-CB99-1CA0E3302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F85236-D30D-9775-3C89-6CB9BCC44766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45C5A-2368-2E75-6EB6-54AA87F88FDF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48934-7BDC-DF15-4B16-F9308B3FE7C0}"/>
              </a:ext>
            </a:extLst>
          </p:cNvPr>
          <p:cNvSpPr txBox="1"/>
          <p:nvPr/>
        </p:nvSpPr>
        <p:spPr>
          <a:xfrm>
            <a:off x="626075" y="1361588"/>
            <a:ext cx="97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Guide's Philosophy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86EA4-77CE-2159-3ADD-6061206560B5}"/>
              </a:ext>
            </a:extLst>
          </p:cNvPr>
          <p:cNvSpPr txBox="1"/>
          <p:nvPr/>
        </p:nvSpPr>
        <p:spPr>
          <a:xfrm>
            <a:off x="733168" y="2339546"/>
            <a:ext cx="100419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Building Muscle Memory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"Don't Panic" - Easy to say, harder to do without practice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Why Regular Drills Matter: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Stress makes smart people forget basic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Tools work differently under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Communication breaks down when it matters most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Confidence comes from repetition, not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31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4C6692-CE8B-FA53-75B2-8898D8321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9015C4-056E-7E72-73BF-3E82DF14B819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9CC5D-1DA8-983D-7BBE-62E6D8A28FB7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F80E0-F771-2BA3-0B1F-301BB2E6BCD9}"/>
              </a:ext>
            </a:extLst>
          </p:cNvPr>
          <p:cNvSpPr txBox="1"/>
          <p:nvPr/>
        </p:nvSpPr>
        <p:spPr>
          <a:xfrm>
            <a:off x="626075" y="1361588"/>
            <a:ext cx="97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Mostly Harmless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3D7A4-A752-BA77-B58F-86DCC43ED1D6}"/>
              </a:ext>
            </a:extLst>
          </p:cNvPr>
          <p:cNvSpPr txBox="1"/>
          <p:nvPr/>
        </p:nvSpPr>
        <p:spPr>
          <a:xfrm>
            <a:off x="733168" y="2339546"/>
            <a:ext cx="10041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Learning from Practice (Without the Trauma)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After Action Reviews: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worked as expected?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failed spectacularly?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Where did communication break down?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What assumptions were wrong?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080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2C0B81-14C0-35D0-1676-7BAF98AA8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F0234D-5E01-E1E2-1C2E-DEF763ECAC8D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E52AF-7E7B-91D0-6C36-E52805E4FE4F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394FC-DB55-4F85-C64E-65DA115EF8C9}"/>
              </a:ext>
            </a:extLst>
          </p:cNvPr>
          <p:cNvSpPr txBox="1"/>
          <p:nvPr/>
        </p:nvSpPr>
        <p:spPr>
          <a:xfrm>
            <a:off x="626075" y="1361588"/>
            <a:ext cx="97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So Long, and Thanks for All the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C9729-00F5-54A2-AB2C-7E4C1002E1C2}"/>
              </a:ext>
            </a:extLst>
          </p:cNvPr>
          <p:cNvSpPr txBox="1"/>
          <p:nvPr/>
        </p:nvSpPr>
        <p:spPr>
          <a:xfrm>
            <a:off x="733168" y="2339546"/>
            <a:ext cx="10041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Key Takeaways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Practice like lives depend on it (because careers do)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Communication is harder than containment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Your plan will fail in creative 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Regular drills beat perfect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Don't panic, but do prepare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"In the beginning the Universe was created. This has made a lot of people very angry and been widely regarded as a bad move."</a:t>
            </a:r>
          </a:p>
        </p:txBody>
      </p:sp>
    </p:spTree>
    <p:extLst>
      <p:ext uri="{BB962C8B-B14F-4D97-AF65-F5344CB8AC3E}">
        <p14:creationId xmlns:p14="http://schemas.microsoft.com/office/powerpoint/2010/main" val="3536809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6EACD2-A982-7879-0A03-AA4A60770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8DAB61-9516-B60C-A555-C73476EFC633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0908B-506F-863E-68D7-7E26FE4B7232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314DD-C7AD-11CD-3599-C1F4ACBE2C60}"/>
              </a:ext>
            </a:extLst>
          </p:cNvPr>
          <p:cNvSpPr txBox="1"/>
          <p:nvPr/>
        </p:nvSpPr>
        <p:spPr>
          <a:xfrm>
            <a:off x="626075" y="1361588"/>
            <a:ext cx="97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Don't Forget Your Guide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E82851-3CAF-B15E-0179-1CA1F9FEC86F}"/>
              </a:ext>
            </a:extLst>
          </p:cNvPr>
          <p:cNvSpPr txBox="1"/>
          <p:nvPr/>
        </p:nvSpPr>
        <p:spPr>
          <a:xfrm>
            <a:off x="733168" y="2339546"/>
            <a:ext cx="10041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NIST SP 800-61: Computer Security Incident Handling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SANS Incident Response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Your organization's actual IR procedures (read your guide and keep it close)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NIST Cybersecurity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Tabletop exercise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Industry-specific playbooks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Remember: The best incident response plan is the one your team actually knows how to execute.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6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F316FB-C4B9-8396-2CCC-D9B71C604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CBCF49-D989-164D-DC3D-B4A4A40DF3BD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2F8EB-3315-3FFF-5B2E-385BC49EBA87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CE171-6429-AB2A-6B10-867557F9EE83}"/>
              </a:ext>
            </a:extLst>
          </p:cNvPr>
          <p:cNvSpPr txBox="1"/>
          <p:nvPr/>
        </p:nvSpPr>
        <p:spPr>
          <a:xfrm>
            <a:off x="626075" y="1361588"/>
            <a:ext cx="97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When basic drills become routine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23D3C-0645-7060-FBF5-10571279DC8F}"/>
              </a:ext>
            </a:extLst>
          </p:cNvPr>
          <p:cNvSpPr txBox="1"/>
          <p:nvPr/>
        </p:nvSpPr>
        <p:spPr>
          <a:xfrm>
            <a:off x="733168" y="2339546"/>
            <a:ext cx="10041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Nightmare Scenarios to Practice: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The Magrathea Special: </a:t>
            </a:r>
            <a:r>
              <a:rPr lang="en-US" dirty="0">
                <a:solidFill>
                  <a:schemeClr val="bg1"/>
                </a:solidFill>
              </a:rPr>
              <a:t>Total infrastructure rebuild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The Vogon Constructor Fleet: </a:t>
            </a:r>
            <a:r>
              <a:rPr lang="en-US" dirty="0">
                <a:solidFill>
                  <a:schemeClr val="bg1"/>
                </a:solidFill>
              </a:rPr>
              <a:t>Compliance deadlines during active incident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The Bistromathic Drive: </a:t>
            </a:r>
            <a:r>
              <a:rPr lang="en-US" dirty="0">
                <a:solidFill>
                  <a:schemeClr val="bg1"/>
                </a:solidFill>
              </a:rPr>
              <a:t>When your backup plans have backup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The Somebody Else's Problem Field: </a:t>
            </a:r>
            <a:r>
              <a:rPr lang="en-US" dirty="0">
                <a:solidFill>
                  <a:schemeClr val="bg1"/>
                </a:solidFill>
              </a:rPr>
              <a:t>When it's definitely your problem</a:t>
            </a:r>
          </a:p>
        </p:txBody>
      </p:sp>
    </p:spTree>
    <p:extLst>
      <p:ext uri="{BB962C8B-B14F-4D97-AF65-F5344CB8AC3E}">
        <p14:creationId xmlns:p14="http://schemas.microsoft.com/office/powerpoint/2010/main" val="96786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5CA29-1104-E815-0182-CD4523AD2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29FA4-DEE1-5DD2-F1DC-5AD3A13ED145}"/>
              </a:ext>
            </a:extLst>
          </p:cNvPr>
          <p:cNvSpPr txBox="1"/>
          <p:nvPr/>
        </p:nvSpPr>
        <p:spPr>
          <a:xfrm>
            <a:off x="90617" y="6425514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6536C-701C-4554-E53B-914C2E31410C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09839-B924-626A-927A-2D37C51745B7}"/>
              </a:ext>
            </a:extLst>
          </p:cNvPr>
          <p:cNvSpPr txBox="1"/>
          <p:nvPr/>
        </p:nvSpPr>
        <p:spPr>
          <a:xfrm>
            <a:off x="626075" y="3075057"/>
            <a:ext cx="11433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What do you get when you multiply six </a:t>
            </a:r>
            <a:r>
              <a:rPr lang="en-US" sz="4000" b="1">
                <a:solidFill>
                  <a:schemeClr val="bg1"/>
                </a:solidFill>
              </a:rPr>
              <a:t>by seven</a:t>
            </a:r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922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CC1740-229A-87DC-41F9-27358168D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B564D-A515-19D3-8567-A960F9297A8F}"/>
              </a:ext>
            </a:extLst>
          </p:cNvPr>
          <p:cNvSpPr txBox="1"/>
          <p:nvPr/>
        </p:nvSpPr>
        <p:spPr>
          <a:xfrm>
            <a:off x="90617" y="6425514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84A23-932D-1D8A-57F7-AF05A54A088A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90EE6-9ED8-CF98-3A69-FA52F20F91A2}"/>
              </a:ext>
            </a:extLst>
          </p:cNvPr>
          <p:cNvSpPr txBox="1"/>
          <p:nvPr/>
        </p:nvSpPr>
        <p:spPr>
          <a:xfrm>
            <a:off x="626075" y="1361588"/>
            <a:ext cx="6186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Know where your towel is!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BD7BE-13FD-36B7-35AD-8DA28290041D}"/>
              </a:ext>
            </a:extLst>
          </p:cNvPr>
          <p:cNvSpPr txBox="1"/>
          <p:nvPr/>
        </p:nvSpPr>
        <p:spPr>
          <a:xfrm>
            <a:off x="733168" y="2339546"/>
            <a:ext cx="10041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Runbooks</a:t>
            </a:r>
            <a:r>
              <a:rPr lang="en-US" dirty="0">
                <a:solidFill>
                  <a:schemeClr val="bg1"/>
                </a:solidFill>
              </a:rPr>
              <a:t> - Step-by-step procedures that work when your brain doesn’t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Contact Lists</a:t>
            </a:r>
            <a:r>
              <a:rPr lang="en-US" dirty="0">
                <a:solidFill>
                  <a:schemeClr val="bg1"/>
                </a:solidFill>
              </a:rPr>
              <a:t> - Updated this century, preferably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Communication Templates</a:t>
            </a:r>
            <a:r>
              <a:rPr lang="en-US" dirty="0">
                <a:solidFill>
                  <a:schemeClr val="bg1"/>
                </a:solidFill>
              </a:rPr>
              <a:t> - Pre-written because words are hard during incidents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Evidence Collection Tools</a:t>
            </a:r>
            <a:r>
              <a:rPr lang="en-US" dirty="0">
                <a:solidFill>
                  <a:schemeClr val="bg1"/>
                </a:solidFill>
              </a:rPr>
              <a:t> – A Digital forensics kit of </a:t>
            </a:r>
            <a:r>
              <a:rPr lang="en-US" dirty="0" err="1">
                <a:solidFill>
                  <a:schemeClr val="bg1"/>
                </a:solidFill>
              </a:rPr>
              <a:t>somesort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Decision Trees</a:t>
            </a:r>
            <a:r>
              <a:rPr lang="en-US" dirty="0">
                <a:solidFill>
                  <a:schemeClr val="bg1"/>
                </a:solidFill>
              </a:rPr>
              <a:t> - For when "should we pull the plug?" becomes urgent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1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1DC33-887A-90AF-43D5-D4F0D7389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9DB111-03D7-6E73-4092-AF17B4077686}"/>
              </a:ext>
            </a:extLst>
          </p:cNvPr>
          <p:cNvSpPr txBox="1"/>
          <p:nvPr/>
        </p:nvSpPr>
        <p:spPr>
          <a:xfrm>
            <a:off x="90617" y="6425514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2B7E4-CF76-B53E-09E4-4D0A0665C29B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CF213D-8727-7EE9-3281-850E7EEC5620}"/>
              </a:ext>
            </a:extLst>
          </p:cNvPr>
          <p:cNvSpPr txBox="1"/>
          <p:nvPr/>
        </p:nvSpPr>
        <p:spPr>
          <a:xfrm>
            <a:off x="626075" y="1361588"/>
            <a:ext cx="6186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Babel Fish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08787-3404-06C2-2615-383291DDB5AB}"/>
              </a:ext>
            </a:extLst>
          </p:cNvPr>
          <p:cNvSpPr txBox="1"/>
          <p:nvPr/>
        </p:nvSpPr>
        <p:spPr>
          <a:xfrm>
            <a:off x="733168" y="2339546"/>
            <a:ext cx="10041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Communicating during a Crisis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“The poor Babel fish has caused more and bloodier wars than anything else in the history of creation.”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Technical teams vs. Executive teams speak different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Legal wants details, PR wants silence, IT wants coffee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External communications while maintaining operational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9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7D7E59-371A-3EA1-77E0-1C5C25DE5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1F5ECA-AB43-C591-A7F9-B9A765EA31B5}"/>
              </a:ext>
            </a:extLst>
          </p:cNvPr>
          <p:cNvSpPr txBox="1"/>
          <p:nvPr/>
        </p:nvSpPr>
        <p:spPr>
          <a:xfrm>
            <a:off x="90617" y="6425514"/>
            <a:ext cx="245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3B81A-08BC-A781-7FE7-248BB2DEB072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AE6D4-290A-879A-0A57-2188817A0F4D}"/>
              </a:ext>
            </a:extLst>
          </p:cNvPr>
          <p:cNvSpPr txBox="1"/>
          <p:nvPr/>
        </p:nvSpPr>
        <p:spPr>
          <a:xfrm>
            <a:off x="626075" y="1361588"/>
            <a:ext cx="7504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Infinite Improbability Drive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C5355-68D5-05F2-0D00-37B2F459DDC8}"/>
              </a:ext>
            </a:extLst>
          </p:cNvPr>
          <p:cNvSpPr txBox="1"/>
          <p:nvPr/>
        </p:nvSpPr>
        <p:spPr>
          <a:xfrm>
            <a:off x="733168" y="2339546"/>
            <a:ext cx="10041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Why Murphy's Law Rules Incident Response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“Everything that can go wrong, will go wrong... at the worst possible moment”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Backup communication channels that aren't actually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Decision makers who are unreachable when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Tools that work in testing but fail under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Procedures that assume everything goes perfectly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131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3AE47-4CEC-1B8A-14D7-4DBD3910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1517D-3D18-7BF2-990F-666B7A50CE0D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D8260-B15B-4347-E611-5DA65D672CD8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794061-C16A-A83B-2A14-B882264117B8}"/>
              </a:ext>
            </a:extLst>
          </p:cNvPr>
          <p:cNvSpPr txBox="1"/>
          <p:nvPr/>
        </p:nvSpPr>
        <p:spPr>
          <a:xfrm>
            <a:off x="626075" y="1361588"/>
            <a:ext cx="7504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Total Perspective Vortex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65952-5607-C578-F9FA-3B0F2581CFE4}"/>
              </a:ext>
            </a:extLst>
          </p:cNvPr>
          <p:cNvSpPr txBox="1"/>
          <p:nvPr/>
        </p:nvSpPr>
        <p:spPr>
          <a:xfrm>
            <a:off x="733168" y="2339546"/>
            <a:ext cx="10041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Maintaining Perspective Under Pressure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“The Total Perspective Vortex derives its picture of the whole Universe on the principle of extrapolation from a piece of fairy cake.”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Step back and assess the bigger picture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Don't extrapolate massive conclusions from limited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Remember: most incidents aren't existential 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Document everything, assume nothing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8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C0C59-F927-64F8-DFC9-8A5AA671C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E15367-313B-0D40-167D-A0D53B849B79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A54822-E6AC-C357-7926-627519E107BE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AE3C1-96F1-8C1E-BDCB-29EBD84A7D7A}"/>
              </a:ext>
            </a:extLst>
          </p:cNvPr>
          <p:cNvSpPr txBox="1"/>
          <p:nvPr/>
        </p:nvSpPr>
        <p:spPr>
          <a:xfrm>
            <a:off x="626075" y="1361588"/>
            <a:ext cx="7504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Heart of Gold's Crew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436F7-6005-0D2C-AA75-416D5EC5F87F}"/>
              </a:ext>
            </a:extLst>
          </p:cNvPr>
          <p:cNvSpPr txBox="1"/>
          <p:nvPr/>
        </p:nvSpPr>
        <p:spPr>
          <a:xfrm>
            <a:off x="733168" y="2339546"/>
            <a:ext cx="10041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Roles and Responsibilities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Incident Commander – 	(Arthur Dent) - Confused but learning 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Security Staff 		(Ford Prefect) - Knows the real 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Communications Staff	(Trillian) - Actually competent at talking to people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Executive Sponsor	(Zaphod) - Makes decisions (hopefully better ones)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IT Operations Team	(Marvin) - Depressed but gets stuff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72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D4CEE-84CE-9E5D-56DE-392AFA98B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9BB2FE-2DBE-8A00-46D6-B00CC168F3F4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6456C-0172-99B7-186E-FEEC489490CC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22744-A5FC-4831-DC7E-B26316D657F4}"/>
              </a:ext>
            </a:extLst>
          </p:cNvPr>
          <p:cNvSpPr txBox="1"/>
          <p:nvPr/>
        </p:nvSpPr>
        <p:spPr>
          <a:xfrm>
            <a:off x="626075" y="1361588"/>
            <a:ext cx="97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Restaurant at the End of the Universe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BF790-7435-73BF-7958-85046C289C6F}"/>
              </a:ext>
            </a:extLst>
          </p:cNvPr>
          <p:cNvSpPr txBox="1"/>
          <p:nvPr/>
        </p:nvSpPr>
        <p:spPr>
          <a:xfrm>
            <a:off x="733168" y="2339546"/>
            <a:ext cx="10041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Tabletop Exercises That Don't Suck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Scenario-Based Practice: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Start simple: "The website's down and customers are angry“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Escalate realistically: Add time pressure, communication failures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Include curveballs: Key personnel unavailable, tools fail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End with lessons learned, not blame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1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4000">
              <a:srgbClr val="0070C0"/>
            </a:gs>
            <a:gs pos="91000">
              <a:srgbClr val="00206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F2C95-315A-15C3-573D-B85A36C77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D6F0-7065-C205-7CB5-C06C7F60AB62}"/>
              </a:ext>
            </a:extLst>
          </p:cNvPr>
          <p:cNvSpPr txBox="1"/>
          <p:nvPr/>
        </p:nvSpPr>
        <p:spPr>
          <a:xfrm>
            <a:off x="90617" y="6425514"/>
            <a:ext cx="306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DB320-6878-E0B2-8D8C-0B705B2AEFA2}"/>
              </a:ext>
            </a:extLst>
          </p:cNvPr>
          <p:cNvSpPr txBox="1"/>
          <p:nvPr/>
        </p:nvSpPr>
        <p:spPr>
          <a:xfrm>
            <a:off x="11088134" y="6356264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Iain Sloan ©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2CF5F-105D-5340-4738-AAA728B22DB7}"/>
              </a:ext>
            </a:extLst>
          </p:cNvPr>
          <p:cNvSpPr txBox="1"/>
          <p:nvPr/>
        </p:nvSpPr>
        <p:spPr>
          <a:xfrm>
            <a:off x="626075" y="1361588"/>
            <a:ext cx="97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Vogon Bureaucracy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50D0B-102D-6B03-35A3-384FA359E16E}"/>
              </a:ext>
            </a:extLst>
          </p:cNvPr>
          <p:cNvSpPr txBox="1"/>
          <p:nvPr/>
        </p:nvSpPr>
        <p:spPr>
          <a:xfrm>
            <a:off x="733168" y="2339546"/>
            <a:ext cx="100419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When Compliance Meets Chaos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"Resistance is useless!"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Regulatory Reality: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GDPR breach notifications (72 hours)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SEC disclosure requirements (4 business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Industry-specific mandates (HIPAA, PCI-DSS,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Documentation requirements that actually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24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d0e217-264e-400a-8ba0-57dcc127d72d}" enabled="0" method="" siteId="{11d0e217-264e-400a-8ba0-57dcc127d7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833</Words>
  <Application>Microsoft Office PowerPoint</Application>
  <PresentationFormat>Widescreen</PresentationFormat>
  <Paragraphs>194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Sloan, Iain (LCB)</dc:creator>
  <cp:lastModifiedBy>Sloan, Iain (LCB)</cp:lastModifiedBy>
  <cp:revision>2</cp:revision>
  <dcterms:created xsi:type="dcterms:W3CDTF">2025-09-19T13:25:53Z</dcterms:created>
  <dcterms:modified xsi:type="dcterms:W3CDTF">2025-10-14T13:51:04Z</dcterms:modified>
</cp:coreProperties>
</file>