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73" r:id="rId6"/>
    <p:sldId id="263" r:id="rId7"/>
    <p:sldId id="275" r:id="rId8"/>
    <p:sldId id="276" r:id="rId9"/>
    <p:sldId id="277" r:id="rId10"/>
    <p:sldId id="278" r:id="rId11"/>
    <p:sldId id="268" r:id="rId12"/>
    <p:sldId id="270" r:id="rId13"/>
    <p:sldId id="279" r:id="rId14"/>
    <p:sldId id="266" r:id="rId15"/>
    <p:sldId id="262" r:id="rId16"/>
    <p:sldId id="269" r:id="rId17"/>
    <p:sldId id="280" r:id="rId18"/>
    <p:sldId id="260" r:id="rId19"/>
    <p:sldId id="274" r:id="rId20"/>
    <p:sldId id="271"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648E88-9156-4B3D-A706-682F72736E5B}" v="56" dt="2025-10-29T17:44:23.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1" autoAdjust="0"/>
    <p:restoredTop sz="94660"/>
  </p:normalViewPr>
  <p:slideViewPr>
    <p:cSldViewPr snapToGrid="0">
      <p:cViewPr varScale="1">
        <p:scale>
          <a:sx n="96" d="100"/>
          <a:sy n="96" d="100"/>
        </p:scale>
        <p:origin x="61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diagrams/_rels/data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industrialcyber.co/cisa/us-agencies-warn-of-interlock-ransomware-targeting-critical-infrastructure-in-north-america-europe/?utm_source=chatgpt.com" TargetMode="External"/><Relationship Id="rId7" Type="http://schemas.openxmlformats.org/officeDocument/2006/relationships/image" Target="../media/image26.svg"/><Relationship Id="rId2" Type="http://schemas.openxmlformats.org/officeDocument/2006/relationships/hyperlink" Target="https://www.cisa.gov/news-events/cybersecurity-advisories/aa25-203a?utm_source=chatgpt.com" TargetMode="External"/><Relationship Id="rId1" Type="http://schemas.openxmlformats.org/officeDocument/2006/relationships/hyperlink" Target="https://www.cisa.gov/news-events/alerts/2025/07/22/joint-advisory-issued-protecting-against-interlock-ransomware?utm_source=chatgpt.com" TargetMode="Externa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diagrams/_rels/data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7.xml.rels><?xml version="1.0" encoding="UTF-8" standalone="yes"?>
<Relationships xmlns="http://schemas.openxmlformats.org/package/2006/relationships"><Relationship Id="rId2" Type="http://schemas.openxmlformats.org/officeDocument/2006/relationships/hyperlink" Target="https://www.dhs.gov/homeland-security-information-network-hsin" TargetMode="External"/><Relationship Id="rId1" Type="http://schemas.openxmlformats.org/officeDocument/2006/relationships/hyperlink" Target="https://public.govdelivery.com/accounts/USDHSCISA/subscriber/new"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cisa.gov/news-events/alerts/2025/07/22/joint-advisory-issued-protecting-against-interlock-ransomware?utm_source=chatgpt.com" TargetMode="External"/><Relationship Id="rId7" Type="http://schemas.openxmlformats.org/officeDocument/2006/relationships/hyperlink" Target="https://industrialcyber.co/cisa/us-agencies-warn-of-interlock-ransomware-targeting-critical-infrastructure-in-north-america-europe/?utm_source=chatgpt.com" TargetMode="External"/><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www.cisa.gov/news-events/cybersecurity-advisories/aa25-203a?utm_source=chatgpt.com" TargetMode="External"/><Relationship Id="rId9" Type="http://schemas.openxmlformats.org/officeDocument/2006/relationships/image" Target="../media/image2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7.xml.rels><?xml version="1.0" encoding="UTF-8" standalone="yes"?>
<Relationships xmlns="http://schemas.openxmlformats.org/package/2006/relationships"><Relationship Id="rId2" Type="http://schemas.openxmlformats.org/officeDocument/2006/relationships/hyperlink" Target="https://www.dhs.gov/homeland-security-information-network-hsin" TargetMode="External"/><Relationship Id="rId1" Type="http://schemas.openxmlformats.org/officeDocument/2006/relationships/hyperlink" Target="https://public.govdelivery.com/accounts/USDHSCISA/subscriber/new"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5F530F-E8B1-4ED3-8DDA-18354A6B6F1D}"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1503A405-9A80-44A1-8FB2-48215961299B}">
      <dgm:prSet/>
      <dgm:spPr/>
      <dgm:t>
        <a:bodyPr/>
        <a:lstStyle/>
        <a:p>
          <a:r>
            <a:rPr lang="en-US"/>
            <a:t>CISA = Cybersecurity and Infrastructure Security Agency</a:t>
          </a:r>
        </a:p>
      </dgm:t>
    </dgm:pt>
    <dgm:pt modelId="{76153A89-5EA9-42E9-9254-4B1C935AFD6F}" type="parTrans" cxnId="{2E7310C9-DC69-408D-A136-E52E086A2139}">
      <dgm:prSet/>
      <dgm:spPr/>
      <dgm:t>
        <a:bodyPr/>
        <a:lstStyle/>
        <a:p>
          <a:endParaRPr lang="en-US"/>
        </a:p>
      </dgm:t>
    </dgm:pt>
    <dgm:pt modelId="{C83AE6A0-96B3-4EA1-82EB-A8B87FB42B97}" type="sibTrans" cxnId="{2E7310C9-DC69-408D-A136-E52E086A2139}">
      <dgm:prSet/>
      <dgm:spPr/>
      <dgm:t>
        <a:bodyPr/>
        <a:lstStyle/>
        <a:p>
          <a:endParaRPr lang="en-US"/>
        </a:p>
      </dgm:t>
    </dgm:pt>
    <dgm:pt modelId="{E0AA5A9A-F67F-413C-8CEA-CFEB1B8EFBFC}">
      <dgm:prSet/>
      <dgm:spPr/>
      <dgm:t>
        <a:bodyPr/>
        <a:lstStyle/>
        <a:p>
          <a:pPr>
            <a:lnSpc>
              <a:spcPct val="100000"/>
            </a:lnSpc>
          </a:pPr>
          <a:r>
            <a:rPr lang="en-US" dirty="0"/>
            <a:t>Mission: “Lead the national effort to understand and manage cyber and physical risk to our critical infrastructure.”</a:t>
          </a:r>
        </a:p>
      </dgm:t>
    </dgm:pt>
    <dgm:pt modelId="{B31903FB-7D2E-4EF4-B3A7-C1E59AB19060}" type="parTrans" cxnId="{8A23BD8B-51E7-4269-A413-8CBDCD483698}">
      <dgm:prSet/>
      <dgm:spPr/>
      <dgm:t>
        <a:bodyPr/>
        <a:lstStyle/>
        <a:p>
          <a:endParaRPr lang="en-US"/>
        </a:p>
      </dgm:t>
    </dgm:pt>
    <dgm:pt modelId="{F6C31026-22D9-4652-9220-ADB7BA07DDE6}" type="sibTrans" cxnId="{8A23BD8B-51E7-4269-A413-8CBDCD483698}">
      <dgm:prSet/>
      <dgm:spPr/>
      <dgm:t>
        <a:bodyPr/>
        <a:lstStyle/>
        <a:p>
          <a:endParaRPr lang="en-US"/>
        </a:p>
      </dgm:t>
    </dgm:pt>
    <dgm:pt modelId="{7B659D1D-9002-4248-99C9-5F65ACB7A0D4}">
      <dgm:prSet/>
      <dgm:spPr/>
      <dgm:t>
        <a:bodyPr/>
        <a:lstStyle/>
        <a:p>
          <a:r>
            <a:rPr lang="en-US" dirty="0"/>
            <a:t>“Sih-</a:t>
          </a:r>
          <a:r>
            <a:rPr lang="en-US" dirty="0" err="1"/>
            <a:t>zuh</a:t>
          </a:r>
          <a:r>
            <a:rPr lang="en-US" dirty="0"/>
            <a:t>”</a:t>
          </a:r>
        </a:p>
      </dgm:t>
    </dgm:pt>
    <dgm:pt modelId="{BA54CD94-5A50-4491-A134-4DA197565F87}" type="parTrans" cxnId="{086E2026-E722-495A-9BF8-86A9F96226B6}">
      <dgm:prSet/>
      <dgm:spPr/>
      <dgm:t>
        <a:bodyPr/>
        <a:lstStyle/>
        <a:p>
          <a:endParaRPr lang="en-US"/>
        </a:p>
      </dgm:t>
    </dgm:pt>
    <dgm:pt modelId="{00203A0A-6E62-41AA-BF84-E2A37B54EAF4}" type="sibTrans" cxnId="{086E2026-E722-495A-9BF8-86A9F96226B6}">
      <dgm:prSet/>
      <dgm:spPr/>
      <dgm:t>
        <a:bodyPr/>
        <a:lstStyle/>
        <a:p>
          <a:endParaRPr lang="en-US"/>
        </a:p>
      </dgm:t>
    </dgm:pt>
    <dgm:pt modelId="{3F254939-A1DD-41C3-9280-2097E30E2D93}">
      <dgm:prSet/>
      <dgm:spPr/>
      <dgm:t>
        <a:bodyPr/>
        <a:lstStyle/>
        <a:p>
          <a:r>
            <a:rPr lang="en-US"/>
            <a:t>Falls under the DHS umbrella (e.g. USCIS, FEMA, etc)</a:t>
          </a:r>
          <a:br>
            <a:rPr lang="en-US"/>
          </a:br>
          <a:endParaRPr lang="en-US" dirty="0"/>
        </a:p>
      </dgm:t>
    </dgm:pt>
    <dgm:pt modelId="{793906F8-22AD-4302-B569-4E58CBE37666}" type="parTrans" cxnId="{6C998C2D-4114-42E0-A5C8-B9D322A75617}">
      <dgm:prSet/>
      <dgm:spPr/>
      <dgm:t>
        <a:bodyPr/>
        <a:lstStyle/>
        <a:p>
          <a:endParaRPr lang="en-US"/>
        </a:p>
      </dgm:t>
    </dgm:pt>
    <dgm:pt modelId="{AFBA7568-EEB4-46B2-8CCA-DCF55F60F018}" type="sibTrans" cxnId="{6C998C2D-4114-42E0-A5C8-B9D322A75617}">
      <dgm:prSet/>
      <dgm:spPr/>
      <dgm:t>
        <a:bodyPr/>
        <a:lstStyle/>
        <a:p>
          <a:endParaRPr lang="en-US"/>
        </a:p>
      </dgm:t>
    </dgm:pt>
    <dgm:pt modelId="{5923D659-927C-4D4F-A1E6-E00AA3C33436}">
      <dgm:prSet/>
      <dgm:spPr/>
      <dgm:t>
        <a:bodyPr/>
        <a:lstStyle/>
        <a:p>
          <a:r>
            <a:rPr lang="en-US"/>
            <a:t>Key roles: </a:t>
          </a:r>
        </a:p>
      </dgm:t>
    </dgm:pt>
    <dgm:pt modelId="{3BD91FDB-3973-4C81-9A91-1C909546FA70}" type="parTrans" cxnId="{61AE0322-F029-46EE-81D4-B4B7C2B70931}">
      <dgm:prSet/>
      <dgm:spPr/>
      <dgm:t>
        <a:bodyPr/>
        <a:lstStyle/>
        <a:p>
          <a:endParaRPr lang="en-US"/>
        </a:p>
      </dgm:t>
    </dgm:pt>
    <dgm:pt modelId="{84A8C8C9-658B-44E0-ABE2-62FC942AC258}" type="sibTrans" cxnId="{61AE0322-F029-46EE-81D4-B4B7C2B70931}">
      <dgm:prSet/>
      <dgm:spPr/>
      <dgm:t>
        <a:bodyPr/>
        <a:lstStyle/>
        <a:p>
          <a:endParaRPr lang="en-US"/>
        </a:p>
      </dgm:t>
    </dgm:pt>
    <dgm:pt modelId="{EBAE1C5D-DE72-4F1A-9FD5-23F0B295FF00}">
      <dgm:prSet/>
      <dgm:spPr/>
      <dgm:t>
        <a:bodyPr/>
        <a:lstStyle/>
        <a:p>
          <a:pPr>
            <a:lnSpc>
              <a:spcPct val="100000"/>
            </a:lnSpc>
          </a:pPr>
          <a:r>
            <a:rPr lang="en-US" dirty="0"/>
            <a:t>Protecting federal networks</a:t>
          </a:r>
        </a:p>
      </dgm:t>
    </dgm:pt>
    <dgm:pt modelId="{2224283B-1097-4E88-B25C-12FE099BBDB6}" type="parTrans" cxnId="{0377721D-93F7-49DA-875C-5B5A4AF0C558}">
      <dgm:prSet/>
      <dgm:spPr/>
      <dgm:t>
        <a:bodyPr/>
        <a:lstStyle/>
        <a:p>
          <a:endParaRPr lang="en-US"/>
        </a:p>
      </dgm:t>
    </dgm:pt>
    <dgm:pt modelId="{2A86C921-3813-4B5A-8765-E4ED639C1724}" type="sibTrans" cxnId="{0377721D-93F7-49DA-875C-5B5A4AF0C558}">
      <dgm:prSet/>
      <dgm:spPr/>
      <dgm:t>
        <a:bodyPr/>
        <a:lstStyle/>
        <a:p>
          <a:endParaRPr lang="en-US"/>
        </a:p>
      </dgm:t>
    </dgm:pt>
    <dgm:pt modelId="{39305E40-4F57-4E49-B209-13AD39C3BA13}">
      <dgm:prSet/>
      <dgm:spPr/>
      <dgm:t>
        <a:bodyPr/>
        <a:lstStyle/>
        <a:p>
          <a:pPr>
            <a:lnSpc>
              <a:spcPct val="100000"/>
            </a:lnSpc>
          </a:pPr>
          <a:r>
            <a:rPr lang="en-US"/>
            <a:t>Protect and defend U.S. critical infrastructure from cyber and physical threats</a:t>
          </a:r>
        </a:p>
      </dgm:t>
    </dgm:pt>
    <dgm:pt modelId="{D0ABB133-CE11-4B9D-9FEA-DFEDA7054465}" type="parTrans" cxnId="{0A0B325F-800F-48DE-99E5-05D060EF9896}">
      <dgm:prSet/>
      <dgm:spPr/>
      <dgm:t>
        <a:bodyPr/>
        <a:lstStyle/>
        <a:p>
          <a:endParaRPr lang="en-US"/>
        </a:p>
      </dgm:t>
    </dgm:pt>
    <dgm:pt modelId="{DC2EDFFF-2D2B-49B8-B4A9-C0C33144CD8F}" type="sibTrans" cxnId="{0A0B325F-800F-48DE-99E5-05D060EF9896}">
      <dgm:prSet/>
      <dgm:spPr/>
      <dgm:t>
        <a:bodyPr/>
        <a:lstStyle/>
        <a:p>
          <a:endParaRPr lang="en-US"/>
        </a:p>
      </dgm:t>
    </dgm:pt>
    <dgm:pt modelId="{31DB23E5-9C43-4017-9841-D7B76B0EADAA}">
      <dgm:prSet/>
      <dgm:spPr/>
      <dgm:t>
        <a:bodyPr/>
        <a:lstStyle/>
        <a:p>
          <a:pPr>
            <a:lnSpc>
              <a:spcPct val="100000"/>
            </a:lnSpc>
          </a:pPr>
          <a:r>
            <a:rPr lang="en-US"/>
            <a:t>Threat response coordination </a:t>
          </a:r>
        </a:p>
      </dgm:t>
    </dgm:pt>
    <dgm:pt modelId="{94B3DB18-A504-4EB6-91C5-0549563D4C9D}" type="parTrans" cxnId="{60B7AC9A-AF60-46B8-A18A-3575EE35219A}">
      <dgm:prSet/>
      <dgm:spPr/>
      <dgm:t>
        <a:bodyPr/>
        <a:lstStyle/>
        <a:p>
          <a:endParaRPr lang="en-US"/>
        </a:p>
      </dgm:t>
    </dgm:pt>
    <dgm:pt modelId="{91154196-9476-422D-B353-3DD168B32576}" type="sibTrans" cxnId="{60B7AC9A-AF60-46B8-A18A-3575EE35219A}">
      <dgm:prSet/>
      <dgm:spPr/>
      <dgm:t>
        <a:bodyPr/>
        <a:lstStyle/>
        <a:p>
          <a:endParaRPr lang="en-US"/>
        </a:p>
      </dgm:t>
    </dgm:pt>
    <dgm:pt modelId="{663D2CE9-4401-4C46-8051-41023DD857B4}">
      <dgm:prSet/>
      <dgm:spPr/>
      <dgm:t>
        <a:bodyPr/>
        <a:lstStyle/>
        <a:p>
          <a:pPr>
            <a:lnSpc>
              <a:spcPct val="100000"/>
            </a:lnSpc>
          </a:pPr>
          <a:r>
            <a:rPr lang="en-US"/>
            <a:t>Provide tools, services, and guidance for organizations of all sizes</a:t>
          </a:r>
        </a:p>
      </dgm:t>
    </dgm:pt>
    <dgm:pt modelId="{E9103EBD-FD93-4A98-85A8-8B40A5A4BEB5}" type="parTrans" cxnId="{898D3552-D497-4AB4-966B-6EB9052AE545}">
      <dgm:prSet/>
      <dgm:spPr/>
      <dgm:t>
        <a:bodyPr/>
        <a:lstStyle/>
        <a:p>
          <a:endParaRPr lang="en-US"/>
        </a:p>
      </dgm:t>
    </dgm:pt>
    <dgm:pt modelId="{C717160C-734D-44F8-96B2-65EBA0AD2C8F}" type="sibTrans" cxnId="{898D3552-D497-4AB4-966B-6EB9052AE545}">
      <dgm:prSet/>
      <dgm:spPr/>
      <dgm:t>
        <a:bodyPr/>
        <a:lstStyle/>
        <a:p>
          <a:endParaRPr lang="en-US"/>
        </a:p>
      </dgm:t>
    </dgm:pt>
    <dgm:pt modelId="{09236460-34F9-4A80-9042-66F5BFFA98F0}">
      <dgm:prSet/>
      <dgm:spPr/>
      <dgm:t>
        <a:bodyPr/>
        <a:lstStyle/>
        <a:p>
          <a:pPr>
            <a:lnSpc>
              <a:spcPct val="100000"/>
            </a:lnSpc>
          </a:pPr>
          <a:r>
            <a:rPr lang="en-US"/>
            <a:t>Promote secure-by-design technology adoption</a:t>
          </a:r>
        </a:p>
      </dgm:t>
    </dgm:pt>
    <dgm:pt modelId="{08577B3C-1EB6-4911-B2A5-69AAB946DAE3}" type="parTrans" cxnId="{38303BD9-D7D3-4D7C-B4EA-0DE614C296AA}">
      <dgm:prSet/>
      <dgm:spPr/>
      <dgm:t>
        <a:bodyPr/>
        <a:lstStyle/>
        <a:p>
          <a:endParaRPr lang="en-US"/>
        </a:p>
      </dgm:t>
    </dgm:pt>
    <dgm:pt modelId="{661DCAB0-DFDD-4DB4-9915-16D6AF213357}" type="sibTrans" cxnId="{38303BD9-D7D3-4D7C-B4EA-0DE614C296AA}">
      <dgm:prSet/>
      <dgm:spPr/>
      <dgm:t>
        <a:bodyPr/>
        <a:lstStyle/>
        <a:p>
          <a:endParaRPr lang="en-US"/>
        </a:p>
      </dgm:t>
    </dgm:pt>
    <dgm:pt modelId="{ED319A86-B94E-449F-ACEE-19F11631F72C}">
      <dgm:prSet/>
      <dgm:spPr/>
      <dgm:t>
        <a:bodyPr/>
        <a:lstStyle/>
        <a:p>
          <a:pPr>
            <a:lnSpc>
              <a:spcPct val="100000"/>
            </a:lnSpc>
          </a:pPr>
          <a:r>
            <a:rPr lang="en-US"/>
            <a:t>Run by binding directives, collaboration with SLTT, private sector</a:t>
          </a:r>
        </a:p>
      </dgm:t>
    </dgm:pt>
    <dgm:pt modelId="{B6BA8010-519D-43AA-88D5-E4DCE3F30881}" type="parTrans" cxnId="{F290B487-E755-4D3D-A1A4-B968F37636B6}">
      <dgm:prSet/>
      <dgm:spPr/>
      <dgm:t>
        <a:bodyPr/>
        <a:lstStyle/>
        <a:p>
          <a:endParaRPr lang="en-US"/>
        </a:p>
      </dgm:t>
    </dgm:pt>
    <dgm:pt modelId="{F873A98F-7470-4BE0-A3CA-58F2E493E0D9}" type="sibTrans" cxnId="{F290B487-E755-4D3D-A1A4-B968F37636B6}">
      <dgm:prSet/>
      <dgm:spPr/>
      <dgm:t>
        <a:bodyPr/>
        <a:lstStyle/>
        <a:p>
          <a:endParaRPr lang="en-US"/>
        </a:p>
      </dgm:t>
    </dgm:pt>
    <dgm:pt modelId="{55E4FFA5-FC12-48C3-B45A-C277EA23950C}">
      <dgm:prSet/>
      <dgm:spPr/>
      <dgm:t>
        <a:bodyPr/>
        <a:lstStyle/>
        <a:p>
          <a:pPr>
            <a:lnSpc>
              <a:spcPct val="100000"/>
            </a:lnSpc>
          </a:pPr>
          <a:r>
            <a:rPr lang="en-US"/>
            <a:t>Lead federal efforts for cybersecurity resilience</a:t>
          </a:r>
        </a:p>
      </dgm:t>
    </dgm:pt>
    <dgm:pt modelId="{7237DA7C-4B1C-4B1E-9F13-299CFC7FD5CE}" type="parTrans" cxnId="{520ABD40-4DDD-4833-8F1D-210DB59DB234}">
      <dgm:prSet/>
      <dgm:spPr/>
      <dgm:t>
        <a:bodyPr/>
        <a:lstStyle/>
        <a:p>
          <a:endParaRPr lang="en-US"/>
        </a:p>
      </dgm:t>
    </dgm:pt>
    <dgm:pt modelId="{38A691E9-AD55-4038-A8DA-D82455CD5BA4}" type="sibTrans" cxnId="{520ABD40-4DDD-4833-8F1D-210DB59DB234}">
      <dgm:prSet/>
      <dgm:spPr/>
      <dgm:t>
        <a:bodyPr/>
        <a:lstStyle/>
        <a:p>
          <a:endParaRPr lang="en-US"/>
        </a:p>
      </dgm:t>
    </dgm:pt>
    <dgm:pt modelId="{D17DBC52-623E-4FFB-974A-16D670DF10D4}">
      <dgm:prSet/>
      <dgm:spPr/>
      <dgm:t>
        <a:bodyPr/>
        <a:lstStyle/>
        <a:p>
          <a:pPr>
            <a:lnSpc>
              <a:spcPct val="100000"/>
            </a:lnSpc>
          </a:pPr>
          <a:r>
            <a:rPr lang="en-US"/>
            <a:t>Facilitate public-private-SLTT collaboration and information sharing</a:t>
          </a:r>
        </a:p>
      </dgm:t>
    </dgm:pt>
    <dgm:pt modelId="{4DD4AB1E-D25B-45DB-A982-C021378015A2}" type="parTrans" cxnId="{4093971F-1AA6-4546-8A4F-005610ED7594}">
      <dgm:prSet/>
      <dgm:spPr/>
      <dgm:t>
        <a:bodyPr/>
        <a:lstStyle/>
        <a:p>
          <a:endParaRPr lang="en-US"/>
        </a:p>
      </dgm:t>
    </dgm:pt>
    <dgm:pt modelId="{D3F8E222-E9E4-4828-9A3F-15970B81AC5C}" type="sibTrans" cxnId="{4093971F-1AA6-4546-8A4F-005610ED7594}">
      <dgm:prSet/>
      <dgm:spPr/>
      <dgm:t>
        <a:bodyPr/>
        <a:lstStyle/>
        <a:p>
          <a:endParaRPr lang="en-US"/>
        </a:p>
      </dgm:t>
    </dgm:pt>
    <dgm:pt modelId="{9CED6B4E-76ED-44A7-BB89-31ECCC4FE875}">
      <dgm:prSet/>
      <dgm:spPr/>
      <dgm:t>
        <a:bodyPr/>
        <a:lstStyle/>
        <a:p>
          <a:pPr>
            <a:lnSpc>
              <a:spcPct val="100000"/>
            </a:lnSpc>
          </a:pPr>
          <a:r>
            <a:rPr lang="en-US" dirty="0"/>
            <a:t>CISA was created and signed into law in November 2018</a:t>
          </a:r>
        </a:p>
      </dgm:t>
    </dgm:pt>
    <dgm:pt modelId="{41E33322-83F9-4EBA-A45E-D174B6443B71}" type="parTrans" cxnId="{8C7665A4-8653-44F2-B1F0-FF41819DFD22}">
      <dgm:prSet/>
      <dgm:spPr/>
      <dgm:t>
        <a:bodyPr/>
        <a:lstStyle/>
        <a:p>
          <a:endParaRPr lang="en-US"/>
        </a:p>
      </dgm:t>
    </dgm:pt>
    <dgm:pt modelId="{5C8E3AD5-F042-4915-B22C-065B59D68CE3}" type="sibTrans" cxnId="{8C7665A4-8653-44F2-B1F0-FF41819DFD22}">
      <dgm:prSet/>
      <dgm:spPr/>
      <dgm:t>
        <a:bodyPr/>
        <a:lstStyle/>
        <a:p>
          <a:endParaRPr lang="en-US"/>
        </a:p>
      </dgm:t>
    </dgm:pt>
    <dgm:pt modelId="{E0E792FD-DBC4-4A95-A631-D18338A0C310}">
      <dgm:prSet/>
      <dgm:spPr/>
      <dgm:t>
        <a:bodyPr/>
        <a:lstStyle/>
        <a:p>
          <a:pPr>
            <a:lnSpc>
              <a:spcPct val="100000"/>
            </a:lnSpc>
          </a:pPr>
          <a:r>
            <a:rPr lang="en-US" dirty="0"/>
            <a:t>PSA: Pronounced like “scissors” or the grammy award winning artist </a:t>
          </a:r>
          <a:r>
            <a:rPr lang="en-US" dirty="0" err="1"/>
            <a:t>Sza</a:t>
          </a:r>
          <a:endParaRPr lang="en-US" dirty="0"/>
        </a:p>
      </dgm:t>
    </dgm:pt>
    <dgm:pt modelId="{8C53F51F-E686-4BA9-B999-8C0DABCC199A}" type="parTrans" cxnId="{1F3C713E-E00C-4EAB-8D2C-1D51AB965DCC}">
      <dgm:prSet/>
      <dgm:spPr/>
      <dgm:t>
        <a:bodyPr/>
        <a:lstStyle/>
        <a:p>
          <a:endParaRPr lang="en-US"/>
        </a:p>
      </dgm:t>
    </dgm:pt>
    <dgm:pt modelId="{C3EDF33C-CE57-4A7F-BFEB-D01AC62F1C87}" type="sibTrans" cxnId="{1F3C713E-E00C-4EAB-8D2C-1D51AB965DCC}">
      <dgm:prSet/>
      <dgm:spPr/>
      <dgm:t>
        <a:bodyPr/>
        <a:lstStyle/>
        <a:p>
          <a:endParaRPr lang="en-US"/>
        </a:p>
      </dgm:t>
    </dgm:pt>
    <dgm:pt modelId="{6DF224E5-6314-40E1-9AB8-CE0690611743}">
      <dgm:prSet/>
      <dgm:spPr/>
      <dgm:t>
        <a:bodyPr/>
        <a:lstStyle/>
        <a:p>
          <a:r>
            <a:rPr lang="en-US" dirty="0"/>
            <a:t>“Sih-</a:t>
          </a:r>
          <a:r>
            <a:rPr lang="en-US" dirty="0" err="1"/>
            <a:t>suh</a:t>
          </a:r>
          <a:r>
            <a:rPr lang="en-US" dirty="0"/>
            <a:t>” is acceptable </a:t>
          </a:r>
          <a:br>
            <a:rPr lang="en-US" dirty="0"/>
          </a:br>
          <a:endParaRPr lang="en-US" dirty="0"/>
        </a:p>
      </dgm:t>
    </dgm:pt>
    <dgm:pt modelId="{8D243AF4-913C-4AAF-986B-99D8E04536EF}" type="parTrans" cxnId="{8BA9EEB3-74B9-45E5-90D8-F507D88EDCE1}">
      <dgm:prSet/>
      <dgm:spPr/>
    </dgm:pt>
    <dgm:pt modelId="{2651F985-69EE-4091-A4A3-5547D3809BED}" type="sibTrans" cxnId="{8BA9EEB3-74B9-45E5-90D8-F507D88EDCE1}">
      <dgm:prSet/>
      <dgm:spPr/>
    </dgm:pt>
    <dgm:pt modelId="{679822A2-0FBD-477A-B147-B87F10BCBF6B}" type="pres">
      <dgm:prSet presAssocID="{2E5F530F-E8B1-4ED3-8DDA-18354A6B6F1D}" presName="linear" presStyleCnt="0">
        <dgm:presLayoutVars>
          <dgm:dir/>
          <dgm:animLvl val="lvl"/>
          <dgm:resizeHandles val="exact"/>
        </dgm:presLayoutVars>
      </dgm:prSet>
      <dgm:spPr/>
    </dgm:pt>
    <dgm:pt modelId="{68DE43B6-376E-4E96-8F37-2525F3F1E0DA}" type="pres">
      <dgm:prSet presAssocID="{1503A405-9A80-44A1-8FB2-48215961299B}" presName="parentLin" presStyleCnt="0"/>
      <dgm:spPr/>
    </dgm:pt>
    <dgm:pt modelId="{BDF914E2-B755-4B58-A9EB-52C5BECEE4B7}" type="pres">
      <dgm:prSet presAssocID="{1503A405-9A80-44A1-8FB2-48215961299B}" presName="parentLeftMargin" presStyleLbl="node1" presStyleIdx="0" presStyleCnt="3"/>
      <dgm:spPr/>
    </dgm:pt>
    <dgm:pt modelId="{176A95E9-6F6A-4CA9-9BC3-C620D751763E}" type="pres">
      <dgm:prSet presAssocID="{1503A405-9A80-44A1-8FB2-48215961299B}" presName="parentText" presStyleLbl="node1" presStyleIdx="0" presStyleCnt="3">
        <dgm:presLayoutVars>
          <dgm:chMax val="0"/>
          <dgm:bulletEnabled val="1"/>
        </dgm:presLayoutVars>
      </dgm:prSet>
      <dgm:spPr/>
    </dgm:pt>
    <dgm:pt modelId="{EA01DE44-DBF9-4483-96F2-129DBCAD87F9}" type="pres">
      <dgm:prSet presAssocID="{1503A405-9A80-44A1-8FB2-48215961299B}" presName="negativeSpace" presStyleCnt="0"/>
      <dgm:spPr/>
    </dgm:pt>
    <dgm:pt modelId="{B29953E6-13D3-4E5D-942E-8938037E0454}" type="pres">
      <dgm:prSet presAssocID="{1503A405-9A80-44A1-8FB2-48215961299B}" presName="childText" presStyleLbl="conFgAcc1" presStyleIdx="0" presStyleCnt="3">
        <dgm:presLayoutVars>
          <dgm:bulletEnabled val="1"/>
        </dgm:presLayoutVars>
      </dgm:prSet>
      <dgm:spPr/>
    </dgm:pt>
    <dgm:pt modelId="{E359E66D-4074-40A7-A0F0-75165B536D4F}" type="pres">
      <dgm:prSet presAssocID="{C83AE6A0-96B3-4EA1-82EB-A8B87FB42B97}" presName="spaceBetweenRectangles" presStyleCnt="0"/>
      <dgm:spPr/>
    </dgm:pt>
    <dgm:pt modelId="{A9315DBC-7A79-4F23-B108-60A57DF5EC6D}" type="pres">
      <dgm:prSet presAssocID="{3F254939-A1DD-41C3-9280-2097E30E2D93}" presName="parentLin" presStyleCnt="0"/>
      <dgm:spPr/>
    </dgm:pt>
    <dgm:pt modelId="{D7DAFC64-4742-4862-AE9C-923C54403651}" type="pres">
      <dgm:prSet presAssocID="{3F254939-A1DD-41C3-9280-2097E30E2D93}" presName="parentLeftMargin" presStyleLbl="node1" presStyleIdx="0" presStyleCnt="3"/>
      <dgm:spPr/>
    </dgm:pt>
    <dgm:pt modelId="{3E6FC9DB-A348-4EED-9E56-B82BB9F725B1}" type="pres">
      <dgm:prSet presAssocID="{3F254939-A1DD-41C3-9280-2097E30E2D93}" presName="parentText" presStyleLbl="node1" presStyleIdx="1" presStyleCnt="3">
        <dgm:presLayoutVars>
          <dgm:chMax val="0"/>
          <dgm:bulletEnabled val="1"/>
        </dgm:presLayoutVars>
      </dgm:prSet>
      <dgm:spPr/>
    </dgm:pt>
    <dgm:pt modelId="{B8963DC9-C8D7-41ED-B246-205688F8415C}" type="pres">
      <dgm:prSet presAssocID="{3F254939-A1DD-41C3-9280-2097E30E2D93}" presName="negativeSpace" presStyleCnt="0"/>
      <dgm:spPr/>
    </dgm:pt>
    <dgm:pt modelId="{3E25BA0D-DC97-48C0-BD81-A6CE54262DD5}" type="pres">
      <dgm:prSet presAssocID="{3F254939-A1DD-41C3-9280-2097E30E2D93}" presName="childText" presStyleLbl="conFgAcc1" presStyleIdx="1" presStyleCnt="3">
        <dgm:presLayoutVars>
          <dgm:bulletEnabled val="1"/>
        </dgm:presLayoutVars>
      </dgm:prSet>
      <dgm:spPr/>
    </dgm:pt>
    <dgm:pt modelId="{28194D3C-7A97-4730-86EC-FEC47DC9E190}" type="pres">
      <dgm:prSet presAssocID="{AFBA7568-EEB4-46B2-8CCA-DCF55F60F018}" presName="spaceBetweenRectangles" presStyleCnt="0"/>
      <dgm:spPr/>
    </dgm:pt>
    <dgm:pt modelId="{C7F0419E-277E-44D2-9EFA-C888ED568D27}" type="pres">
      <dgm:prSet presAssocID="{5923D659-927C-4D4F-A1E6-E00AA3C33436}" presName="parentLin" presStyleCnt="0"/>
      <dgm:spPr/>
    </dgm:pt>
    <dgm:pt modelId="{CB1CFE7C-602B-47BD-9488-C1416FDE7902}" type="pres">
      <dgm:prSet presAssocID="{5923D659-927C-4D4F-A1E6-E00AA3C33436}" presName="parentLeftMargin" presStyleLbl="node1" presStyleIdx="1" presStyleCnt="3"/>
      <dgm:spPr/>
    </dgm:pt>
    <dgm:pt modelId="{52015E2B-432D-414F-9F53-1813B2A52C27}" type="pres">
      <dgm:prSet presAssocID="{5923D659-927C-4D4F-A1E6-E00AA3C33436}" presName="parentText" presStyleLbl="node1" presStyleIdx="2" presStyleCnt="3">
        <dgm:presLayoutVars>
          <dgm:chMax val="0"/>
          <dgm:bulletEnabled val="1"/>
        </dgm:presLayoutVars>
      </dgm:prSet>
      <dgm:spPr/>
    </dgm:pt>
    <dgm:pt modelId="{0DEB86CB-0C96-407F-9A1A-4F93C4FCAEE1}" type="pres">
      <dgm:prSet presAssocID="{5923D659-927C-4D4F-A1E6-E00AA3C33436}" presName="negativeSpace" presStyleCnt="0"/>
      <dgm:spPr/>
    </dgm:pt>
    <dgm:pt modelId="{7E571DE8-8C64-450D-9D51-E38EA8D88CBA}" type="pres">
      <dgm:prSet presAssocID="{5923D659-927C-4D4F-A1E6-E00AA3C33436}" presName="childText" presStyleLbl="conFgAcc1" presStyleIdx="2" presStyleCnt="3">
        <dgm:presLayoutVars>
          <dgm:bulletEnabled val="1"/>
        </dgm:presLayoutVars>
      </dgm:prSet>
      <dgm:spPr/>
    </dgm:pt>
  </dgm:ptLst>
  <dgm:cxnLst>
    <dgm:cxn modelId="{D43A400F-7045-4995-9D34-056118C991A2}" type="presOf" srcId="{663D2CE9-4401-4C46-8051-41023DD857B4}" destId="{7E571DE8-8C64-450D-9D51-E38EA8D88CBA}" srcOrd="0" destOrd="3" presId="urn:microsoft.com/office/officeart/2005/8/layout/list1"/>
    <dgm:cxn modelId="{BBA04312-BBD7-44F9-9B29-F3BEFCC5EBF0}" type="presOf" srcId="{9CED6B4E-76ED-44A7-BB89-31ECCC4FE875}" destId="{3E25BA0D-DC97-48C0-BD81-A6CE54262DD5}" srcOrd="0" destOrd="0" presId="urn:microsoft.com/office/officeart/2005/8/layout/list1"/>
    <dgm:cxn modelId="{0377721D-93F7-49DA-875C-5B5A4AF0C558}" srcId="{5923D659-927C-4D4F-A1E6-E00AA3C33436}" destId="{EBAE1C5D-DE72-4F1A-9FD5-23F0B295FF00}" srcOrd="0" destOrd="0" parTransId="{2224283B-1097-4E88-B25C-12FE099BBDB6}" sibTransId="{2A86C921-3813-4B5A-8765-E4ED639C1724}"/>
    <dgm:cxn modelId="{4093971F-1AA6-4546-8A4F-005610ED7594}" srcId="{5923D659-927C-4D4F-A1E6-E00AA3C33436}" destId="{D17DBC52-623E-4FFB-974A-16D670DF10D4}" srcOrd="7" destOrd="0" parTransId="{4DD4AB1E-D25B-45DB-A982-C021378015A2}" sibTransId="{D3F8E222-E9E4-4828-9A3F-15970B81AC5C}"/>
    <dgm:cxn modelId="{61AE0322-F029-46EE-81D4-B4B7C2B70931}" srcId="{2E5F530F-E8B1-4ED3-8DDA-18354A6B6F1D}" destId="{5923D659-927C-4D4F-A1E6-E00AA3C33436}" srcOrd="2" destOrd="0" parTransId="{3BD91FDB-3973-4C81-9A91-1C909546FA70}" sibTransId="{84A8C8C9-658B-44E0-ABE2-62FC942AC258}"/>
    <dgm:cxn modelId="{B98DF122-9674-4C4A-B7A2-3B13F25DDBA5}" type="presOf" srcId="{31DB23E5-9C43-4017-9841-D7B76B0EADAA}" destId="{7E571DE8-8C64-450D-9D51-E38EA8D88CBA}" srcOrd="0" destOrd="2" presId="urn:microsoft.com/office/officeart/2005/8/layout/list1"/>
    <dgm:cxn modelId="{84722523-5F58-486B-B99A-2806DE3846DE}" type="presOf" srcId="{09236460-34F9-4A80-9042-66F5BFFA98F0}" destId="{7E571DE8-8C64-450D-9D51-E38EA8D88CBA}" srcOrd="0" destOrd="4" presId="urn:microsoft.com/office/officeart/2005/8/layout/list1"/>
    <dgm:cxn modelId="{5B14ED23-1512-4E3F-8ADB-1C38B5A39823}" type="presOf" srcId="{1503A405-9A80-44A1-8FB2-48215961299B}" destId="{176A95E9-6F6A-4CA9-9BC3-C620D751763E}" srcOrd="1" destOrd="0" presId="urn:microsoft.com/office/officeart/2005/8/layout/list1"/>
    <dgm:cxn modelId="{086E2026-E722-495A-9BF8-86A9F96226B6}" srcId="{E0E792FD-DBC4-4A95-A631-D18338A0C310}" destId="{7B659D1D-9002-4248-99C9-5F65ACB7A0D4}" srcOrd="0" destOrd="0" parTransId="{BA54CD94-5A50-4491-A134-4DA197565F87}" sibTransId="{00203A0A-6E62-41AA-BF84-E2A37B54EAF4}"/>
    <dgm:cxn modelId="{6C998C2D-4114-42E0-A5C8-B9D322A75617}" srcId="{2E5F530F-E8B1-4ED3-8DDA-18354A6B6F1D}" destId="{3F254939-A1DD-41C3-9280-2097E30E2D93}" srcOrd="1" destOrd="0" parTransId="{793906F8-22AD-4302-B569-4E58CBE37666}" sibTransId="{AFBA7568-EEB4-46B2-8CCA-DCF55F60F018}"/>
    <dgm:cxn modelId="{1F3C713E-E00C-4EAB-8D2C-1D51AB965DCC}" srcId="{1503A405-9A80-44A1-8FB2-48215961299B}" destId="{E0E792FD-DBC4-4A95-A631-D18338A0C310}" srcOrd="1" destOrd="0" parTransId="{8C53F51F-E686-4BA9-B999-8C0DABCC199A}" sibTransId="{C3EDF33C-CE57-4A7F-BFEB-D01AC62F1C87}"/>
    <dgm:cxn modelId="{5337923F-2E32-4941-93BC-A542FEDAADAE}" type="presOf" srcId="{55E4FFA5-FC12-48C3-B45A-C277EA23950C}" destId="{7E571DE8-8C64-450D-9D51-E38EA8D88CBA}" srcOrd="0" destOrd="6" presId="urn:microsoft.com/office/officeart/2005/8/layout/list1"/>
    <dgm:cxn modelId="{520ABD40-4DDD-4833-8F1D-210DB59DB234}" srcId="{5923D659-927C-4D4F-A1E6-E00AA3C33436}" destId="{55E4FFA5-FC12-48C3-B45A-C277EA23950C}" srcOrd="6" destOrd="0" parTransId="{7237DA7C-4B1C-4B1E-9F13-299CFC7FD5CE}" sibTransId="{38A691E9-AD55-4038-A8DA-D82455CD5BA4}"/>
    <dgm:cxn modelId="{0A0B325F-800F-48DE-99E5-05D060EF9896}" srcId="{5923D659-927C-4D4F-A1E6-E00AA3C33436}" destId="{39305E40-4F57-4E49-B209-13AD39C3BA13}" srcOrd="1" destOrd="0" parTransId="{D0ABB133-CE11-4B9D-9FEA-DFEDA7054465}" sibTransId="{DC2EDFFF-2D2B-49B8-B4A9-C0C33144CD8F}"/>
    <dgm:cxn modelId="{4E8CF143-D17A-47E2-A26B-80E835E11363}" type="presOf" srcId="{EBAE1C5D-DE72-4F1A-9FD5-23F0B295FF00}" destId="{7E571DE8-8C64-450D-9D51-E38EA8D88CBA}" srcOrd="0" destOrd="0" presId="urn:microsoft.com/office/officeart/2005/8/layout/list1"/>
    <dgm:cxn modelId="{4A8FEC4D-88F5-4094-B8DA-34923B0CA410}" type="presOf" srcId="{ED319A86-B94E-449F-ACEE-19F11631F72C}" destId="{7E571DE8-8C64-450D-9D51-E38EA8D88CBA}" srcOrd="0" destOrd="5" presId="urn:microsoft.com/office/officeart/2005/8/layout/list1"/>
    <dgm:cxn modelId="{0489A06E-1CBE-4248-82DF-53ABB2CDBA0D}" type="presOf" srcId="{5923D659-927C-4D4F-A1E6-E00AA3C33436}" destId="{CB1CFE7C-602B-47BD-9488-C1416FDE7902}" srcOrd="0" destOrd="0" presId="urn:microsoft.com/office/officeart/2005/8/layout/list1"/>
    <dgm:cxn modelId="{898D3552-D497-4AB4-966B-6EB9052AE545}" srcId="{5923D659-927C-4D4F-A1E6-E00AA3C33436}" destId="{663D2CE9-4401-4C46-8051-41023DD857B4}" srcOrd="3" destOrd="0" parTransId="{E9103EBD-FD93-4A98-85A8-8B40A5A4BEB5}" sibTransId="{C717160C-734D-44F8-96B2-65EBA0AD2C8F}"/>
    <dgm:cxn modelId="{2F10EC54-899D-4C6F-9539-69E9CE9AC99F}" type="presOf" srcId="{5923D659-927C-4D4F-A1E6-E00AA3C33436}" destId="{52015E2B-432D-414F-9F53-1813B2A52C27}" srcOrd="1" destOrd="0" presId="urn:microsoft.com/office/officeart/2005/8/layout/list1"/>
    <dgm:cxn modelId="{6FF3A880-39F7-4D52-8F72-1709AB4F1BC7}" type="presOf" srcId="{39305E40-4F57-4E49-B209-13AD39C3BA13}" destId="{7E571DE8-8C64-450D-9D51-E38EA8D88CBA}" srcOrd="0" destOrd="1" presId="urn:microsoft.com/office/officeart/2005/8/layout/list1"/>
    <dgm:cxn modelId="{47365585-2E41-42E3-A205-7D0BD519E331}" type="presOf" srcId="{3F254939-A1DD-41C3-9280-2097E30E2D93}" destId="{3E6FC9DB-A348-4EED-9E56-B82BB9F725B1}" srcOrd="1" destOrd="0" presId="urn:microsoft.com/office/officeart/2005/8/layout/list1"/>
    <dgm:cxn modelId="{6A0ACC86-2B3D-411A-928B-1B350D45B564}" type="presOf" srcId="{1503A405-9A80-44A1-8FB2-48215961299B}" destId="{BDF914E2-B755-4B58-A9EB-52C5BECEE4B7}" srcOrd="0" destOrd="0" presId="urn:microsoft.com/office/officeart/2005/8/layout/list1"/>
    <dgm:cxn modelId="{F290B487-E755-4D3D-A1A4-B968F37636B6}" srcId="{5923D659-927C-4D4F-A1E6-E00AA3C33436}" destId="{ED319A86-B94E-449F-ACEE-19F11631F72C}" srcOrd="5" destOrd="0" parTransId="{B6BA8010-519D-43AA-88D5-E4DCE3F30881}" sibTransId="{F873A98F-7470-4BE0-A3CA-58F2E493E0D9}"/>
    <dgm:cxn modelId="{8A23BD8B-51E7-4269-A413-8CBDCD483698}" srcId="{1503A405-9A80-44A1-8FB2-48215961299B}" destId="{E0AA5A9A-F67F-413C-8CEA-CFEB1B8EFBFC}" srcOrd="0" destOrd="0" parTransId="{B31903FB-7D2E-4EF4-B3A7-C1E59AB19060}" sibTransId="{F6C31026-22D9-4652-9220-ADB7BA07DDE6}"/>
    <dgm:cxn modelId="{6DD0E88C-5F47-4425-945B-F650C2B4098D}" type="presOf" srcId="{7B659D1D-9002-4248-99C9-5F65ACB7A0D4}" destId="{B29953E6-13D3-4E5D-942E-8938037E0454}" srcOrd="0" destOrd="2" presId="urn:microsoft.com/office/officeart/2005/8/layout/list1"/>
    <dgm:cxn modelId="{60B7AC9A-AF60-46B8-A18A-3575EE35219A}" srcId="{5923D659-927C-4D4F-A1E6-E00AA3C33436}" destId="{31DB23E5-9C43-4017-9841-D7B76B0EADAA}" srcOrd="2" destOrd="0" parTransId="{94B3DB18-A504-4EB6-91C5-0549563D4C9D}" sibTransId="{91154196-9476-422D-B353-3DD168B32576}"/>
    <dgm:cxn modelId="{3C8730A0-AE08-461D-A515-02EEB80173CF}" type="presOf" srcId="{E0E792FD-DBC4-4A95-A631-D18338A0C310}" destId="{B29953E6-13D3-4E5D-942E-8938037E0454}" srcOrd="0" destOrd="1" presId="urn:microsoft.com/office/officeart/2005/8/layout/list1"/>
    <dgm:cxn modelId="{8C7665A4-8653-44F2-B1F0-FF41819DFD22}" srcId="{3F254939-A1DD-41C3-9280-2097E30E2D93}" destId="{9CED6B4E-76ED-44A7-BB89-31ECCC4FE875}" srcOrd="0" destOrd="0" parTransId="{41E33322-83F9-4EBA-A45E-D174B6443B71}" sibTransId="{5C8E3AD5-F042-4915-B22C-065B59D68CE3}"/>
    <dgm:cxn modelId="{8BA9EEB3-74B9-45E5-90D8-F507D88EDCE1}" srcId="{E0E792FD-DBC4-4A95-A631-D18338A0C310}" destId="{6DF224E5-6314-40E1-9AB8-CE0690611743}" srcOrd="1" destOrd="0" parTransId="{8D243AF4-913C-4AAF-986B-99D8E04536EF}" sibTransId="{2651F985-69EE-4091-A4A3-5547D3809BED}"/>
    <dgm:cxn modelId="{3396C9B9-3347-46EC-8854-1A1F44178F90}" type="presOf" srcId="{2E5F530F-E8B1-4ED3-8DDA-18354A6B6F1D}" destId="{679822A2-0FBD-477A-B147-B87F10BCBF6B}" srcOrd="0" destOrd="0" presId="urn:microsoft.com/office/officeart/2005/8/layout/list1"/>
    <dgm:cxn modelId="{BB0E2DBC-FFD6-4B89-9C64-887C9805C094}" type="presOf" srcId="{E0AA5A9A-F67F-413C-8CEA-CFEB1B8EFBFC}" destId="{B29953E6-13D3-4E5D-942E-8938037E0454}" srcOrd="0" destOrd="0" presId="urn:microsoft.com/office/officeart/2005/8/layout/list1"/>
    <dgm:cxn modelId="{2E7310C9-DC69-408D-A136-E52E086A2139}" srcId="{2E5F530F-E8B1-4ED3-8DDA-18354A6B6F1D}" destId="{1503A405-9A80-44A1-8FB2-48215961299B}" srcOrd="0" destOrd="0" parTransId="{76153A89-5EA9-42E9-9254-4B1C935AFD6F}" sibTransId="{C83AE6A0-96B3-4EA1-82EB-A8B87FB42B97}"/>
    <dgm:cxn modelId="{1775C6D4-AE6B-4CBE-B3A7-F66EC0251DB8}" type="presOf" srcId="{D17DBC52-623E-4FFB-974A-16D670DF10D4}" destId="{7E571DE8-8C64-450D-9D51-E38EA8D88CBA}" srcOrd="0" destOrd="7" presId="urn:microsoft.com/office/officeart/2005/8/layout/list1"/>
    <dgm:cxn modelId="{38303BD9-D7D3-4D7C-B4EA-0DE614C296AA}" srcId="{5923D659-927C-4D4F-A1E6-E00AA3C33436}" destId="{09236460-34F9-4A80-9042-66F5BFFA98F0}" srcOrd="4" destOrd="0" parTransId="{08577B3C-1EB6-4911-B2A5-69AAB946DAE3}" sibTransId="{661DCAB0-DFDD-4DB4-9915-16D6AF213357}"/>
    <dgm:cxn modelId="{A4D33ADC-0465-4E47-9A09-4525EFA756B7}" type="presOf" srcId="{3F254939-A1DD-41C3-9280-2097E30E2D93}" destId="{D7DAFC64-4742-4862-AE9C-923C54403651}" srcOrd="0" destOrd="0" presId="urn:microsoft.com/office/officeart/2005/8/layout/list1"/>
    <dgm:cxn modelId="{197220E2-18FE-4EB1-8F64-09B320BA68BC}" type="presOf" srcId="{6DF224E5-6314-40E1-9AB8-CE0690611743}" destId="{B29953E6-13D3-4E5D-942E-8938037E0454}" srcOrd="0" destOrd="3" presId="urn:microsoft.com/office/officeart/2005/8/layout/list1"/>
    <dgm:cxn modelId="{4E17F2E5-B8ED-4327-B689-E1734279C380}" type="presParOf" srcId="{679822A2-0FBD-477A-B147-B87F10BCBF6B}" destId="{68DE43B6-376E-4E96-8F37-2525F3F1E0DA}" srcOrd="0" destOrd="0" presId="urn:microsoft.com/office/officeart/2005/8/layout/list1"/>
    <dgm:cxn modelId="{A1FFA4C8-5DFA-4353-8311-FD89186A648D}" type="presParOf" srcId="{68DE43B6-376E-4E96-8F37-2525F3F1E0DA}" destId="{BDF914E2-B755-4B58-A9EB-52C5BECEE4B7}" srcOrd="0" destOrd="0" presId="urn:microsoft.com/office/officeart/2005/8/layout/list1"/>
    <dgm:cxn modelId="{8489A440-93AC-49C7-A443-7593EBDA1696}" type="presParOf" srcId="{68DE43B6-376E-4E96-8F37-2525F3F1E0DA}" destId="{176A95E9-6F6A-4CA9-9BC3-C620D751763E}" srcOrd="1" destOrd="0" presId="urn:microsoft.com/office/officeart/2005/8/layout/list1"/>
    <dgm:cxn modelId="{0A95589B-750C-4B84-8A89-4EC5AF84D794}" type="presParOf" srcId="{679822A2-0FBD-477A-B147-B87F10BCBF6B}" destId="{EA01DE44-DBF9-4483-96F2-129DBCAD87F9}" srcOrd="1" destOrd="0" presId="urn:microsoft.com/office/officeart/2005/8/layout/list1"/>
    <dgm:cxn modelId="{43B9AD9A-D0B0-4AEE-9402-8505B781383C}" type="presParOf" srcId="{679822A2-0FBD-477A-B147-B87F10BCBF6B}" destId="{B29953E6-13D3-4E5D-942E-8938037E0454}" srcOrd="2" destOrd="0" presId="urn:microsoft.com/office/officeart/2005/8/layout/list1"/>
    <dgm:cxn modelId="{9C6244AE-3B8B-4E31-A83F-34B9BD602F40}" type="presParOf" srcId="{679822A2-0FBD-477A-B147-B87F10BCBF6B}" destId="{E359E66D-4074-40A7-A0F0-75165B536D4F}" srcOrd="3" destOrd="0" presId="urn:microsoft.com/office/officeart/2005/8/layout/list1"/>
    <dgm:cxn modelId="{90470887-ABFA-4E95-9625-6313423AAFF6}" type="presParOf" srcId="{679822A2-0FBD-477A-B147-B87F10BCBF6B}" destId="{A9315DBC-7A79-4F23-B108-60A57DF5EC6D}" srcOrd="4" destOrd="0" presId="urn:microsoft.com/office/officeart/2005/8/layout/list1"/>
    <dgm:cxn modelId="{7962434C-BFF2-4E8F-89AB-44D050179C96}" type="presParOf" srcId="{A9315DBC-7A79-4F23-B108-60A57DF5EC6D}" destId="{D7DAFC64-4742-4862-AE9C-923C54403651}" srcOrd="0" destOrd="0" presId="urn:microsoft.com/office/officeart/2005/8/layout/list1"/>
    <dgm:cxn modelId="{627994E7-A2AB-4806-B826-340AF86519EC}" type="presParOf" srcId="{A9315DBC-7A79-4F23-B108-60A57DF5EC6D}" destId="{3E6FC9DB-A348-4EED-9E56-B82BB9F725B1}" srcOrd="1" destOrd="0" presId="urn:microsoft.com/office/officeart/2005/8/layout/list1"/>
    <dgm:cxn modelId="{18F79447-08E9-4318-AA4D-19B2A954C971}" type="presParOf" srcId="{679822A2-0FBD-477A-B147-B87F10BCBF6B}" destId="{B8963DC9-C8D7-41ED-B246-205688F8415C}" srcOrd="5" destOrd="0" presId="urn:microsoft.com/office/officeart/2005/8/layout/list1"/>
    <dgm:cxn modelId="{318AF9E0-238C-4C8B-B734-2471ED52293B}" type="presParOf" srcId="{679822A2-0FBD-477A-B147-B87F10BCBF6B}" destId="{3E25BA0D-DC97-48C0-BD81-A6CE54262DD5}" srcOrd="6" destOrd="0" presId="urn:microsoft.com/office/officeart/2005/8/layout/list1"/>
    <dgm:cxn modelId="{840D1F6C-7076-45C6-B0C6-10265D7E14BE}" type="presParOf" srcId="{679822A2-0FBD-477A-B147-B87F10BCBF6B}" destId="{28194D3C-7A97-4730-86EC-FEC47DC9E190}" srcOrd="7" destOrd="0" presId="urn:microsoft.com/office/officeart/2005/8/layout/list1"/>
    <dgm:cxn modelId="{5135A67E-7F3D-4BFE-822E-15D737DE12C3}" type="presParOf" srcId="{679822A2-0FBD-477A-B147-B87F10BCBF6B}" destId="{C7F0419E-277E-44D2-9EFA-C888ED568D27}" srcOrd="8" destOrd="0" presId="urn:microsoft.com/office/officeart/2005/8/layout/list1"/>
    <dgm:cxn modelId="{21F0CC61-FD92-4B0F-8D39-7AE917CB2618}" type="presParOf" srcId="{C7F0419E-277E-44D2-9EFA-C888ED568D27}" destId="{CB1CFE7C-602B-47BD-9488-C1416FDE7902}" srcOrd="0" destOrd="0" presId="urn:microsoft.com/office/officeart/2005/8/layout/list1"/>
    <dgm:cxn modelId="{65AD77CB-CC18-45C0-8BBD-88781B4A0C02}" type="presParOf" srcId="{C7F0419E-277E-44D2-9EFA-C888ED568D27}" destId="{52015E2B-432D-414F-9F53-1813B2A52C27}" srcOrd="1" destOrd="0" presId="urn:microsoft.com/office/officeart/2005/8/layout/list1"/>
    <dgm:cxn modelId="{8BCA1353-91FF-4707-8063-AC8C12491243}" type="presParOf" srcId="{679822A2-0FBD-477A-B147-B87F10BCBF6B}" destId="{0DEB86CB-0C96-407F-9A1A-4F93C4FCAEE1}" srcOrd="9" destOrd="0" presId="urn:microsoft.com/office/officeart/2005/8/layout/list1"/>
    <dgm:cxn modelId="{7317A369-0B0E-4577-85A1-046AAA66FA03}" type="presParOf" srcId="{679822A2-0FBD-477A-B147-B87F10BCBF6B}" destId="{7E571DE8-8C64-450D-9D51-E38EA8D88CB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4EB3D8-289E-4E2D-9144-2C05D2782637}"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3DF239A1-CE68-46D2-BB1B-AC497F9CC052}">
      <dgm:prSet/>
      <dgm:spPr/>
      <dgm:t>
        <a:bodyPr/>
        <a:lstStyle/>
        <a:p>
          <a:r>
            <a:rPr lang="en-US"/>
            <a:t>🏛️ </a:t>
          </a:r>
          <a:r>
            <a:rPr lang="en-US" b="1"/>
            <a:t>CISA’s Placement:</a:t>
          </a:r>
          <a:endParaRPr lang="en-US"/>
        </a:p>
      </dgm:t>
    </dgm:pt>
    <dgm:pt modelId="{C0FAFE8A-6EB8-464E-A9BF-9FF431BAD30F}" type="parTrans" cxnId="{B62C4561-858F-4F5B-9D6C-48DBCA5ABD30}">
      <dgm:prSet/>
      <dgm:spPr/>
      <dgm:t>
        <a:bodyPr/>
        <a:lstStyle/>
        <a:p>
          <a:endParaRPr lang="en-US"/>
        </a:p>
      </dgm:t>
    </dgm:pt>
    <dgm:pt modelId="{B7FE22DB-7C3C-475E-B1D7-BE42FD1CFBEC}" type="sibTrans" cxnId="{B62C4561-858F-4F5B-9D6C-48DBCA5ABD30}">
      <dgm:prSet/>
      <dgm:spPr/>
      <dgm:t>
        <a:bodyPr/>
        <a:lstStyle/>
        <a:p>
          <a:endParaRPr lang="en-US"/>
        </a:p>
      </dgm:t>
    </dgm:pt>
    <dgm:pt modelId="{2362181C-7A40-4133-B5F7-4C2793ADBD8D}">
      <dgm:prSet/>
      <dgm:spPr/>
      <dgm:t>
        <a:bodyPr/>
        <a:lstStyle/>
        <a:p>
          <a:r>
            <a:rPr lang="en-US"/>
            <a:t>Component agency under the Department of Homeland Security (DHS)</a:t>
          </a:r>
        </a:p>
      </dgm:t>
    </dgm:pt>
    <dgm:pt modelId="{B4746809-4CF9-4C53-AAE0-ED4AAFFE28D1}" type="parTrans" cxnId="{1F6F65BB-9889-41F2-A56B-93085AA8DA99}">
      <dgm:prSet/>
      <dgm:spPr/>
      <dgm:t>
        <a:bodyPr/>
        <a:lstStyle/>
        <a:p>
          <a:endParaRPr lang="en-US"/>
        </a:p>
      </dgm:t>
    </dgm:pt>
    <dgm:pt modelId="{02D8FC5E-DF14-4916-A170-E16B525BA76A}" type="sibTrans" cxnId="{1F6F65BB-9889-41F2-A56B-93085AA8DA99}">
      <dgm:prSet/>
      <dgm:spPr/>
      <dgm:t>
        <a:bodyPr/>
        <a:lstStyle/>
        <a:p>
          <a:endParaRPr lang="en-US"/>
        </a:p>
      </dgm:t>
    </dgm:pt>
    <dgm:pt modelId="{483DFF6C-5C68-4C44-9A0C-33C13C4AC85D}">
      <dgm:prSet/>
      <dgm:spPr/>
      <dgm:t>
        <a:bodyPr/>
        <a:lstStyle/>
        <a:p>
          <a:r>
            <a:rPr lang="en-US"/>
            <a:t>Director of CISA reports directly to the DHS Secretary</a:t>
          </a:r>
        </a:p>
      </dgm:t>
    </dgm:pt>
    <dgm:pt modelId="{EAEAD2E0-4953-436E-938B-F14E3579F5A5}" type="parTrans" cxnId="{CA5004E3-2790-4BF0-A6BC-42B940A6EC44}">
      <dgm:prSet/>
      <dgm:spPr/>
      <dgm:t>
        <a:bodyPr/>
        <a:lstStyle/>
        <a:p>
          <a:endParaRPr lang="en-US"/>
        </a:p>
      </dgm:t>
    </dgm:pt>
    <dgm:pt modelId="{D8E7ABB3-6507-4D5A-A83F-1DB02833F6FF}" type="sibTrans" cxnId="{CA5004E3-2790-4BF0-A6BC-42B940A6EC44}">
      <dgm:prSet/>
      <dgm:spPr/>
      <dgm:t>
        <a:bodyPr/>
        <a:lstStyle/>
        <a:p>
          <a:endParaRPr lang="en-US"/>
        </a:p>
      </dgm:t>
    </dgm:pt>
    <dgm:pt modelId="{91F32894-4148-40FA-B4FF-F1674587E7FE}">
      <dgm:prSet/>
      <dgm:spPr/>
      <dgm:t>
        <a:bodyPr/>
        <a:lstStyle/>
        <a:p>
          <a:r>
            <a:rPr lang="en-US"/>
            <a:t>Many teams have Supreme Court designation/authority</a:t>
          </a:r>
        </a:p>
      </dgm:t>
    </dgm:pt>
    <dgm:pt modelId="{B71AA548-90BC-476D-862D-50B6DEF2D171}" type="parTrans" cxnId="{C9F97E8D-6849-4288-ADDD-A454E737E68D}">
      <dgm:prSet/>
      <dgm:spPr/>
      <dgm:t>
        <a:bodyPr/>
        <a:lstStyle/>
        <a:p>
          <a:endParaRPr lang="en-US"/>
        </a:p>
      </dgm:t>
    </dgm:pt>
    <dgm:pt modelId="{AA8483D1-EC1F-4287-8CB1-3D34CC4B2B52}" type="sibTrans" cxnId="{C9F97E8D-6849-4288-ADDD-A454E737E68D}">
      <dgm:prSet/>
      <dgm:spPr/>
      <dgm:t>
        <a:bodyPr/>
        <a:lstStyle/>
        <a:p>
          <a:endParaRPr lang="en-US"/>
        </a:p>
      </dgm:t>
    </dgm:pt>
    <dgm:pt modelId="{C32EA872-A7A9-4811-BE33-944CB1EE58A9}">
      <dgm:prSet/>
      <dgm:spPr/>
      <dgm:t>
        <a:bodyPr/>
        <a:lstStyle/>
        <a:p>
          <a:r>
            <a:rPr lang="en-US"/>
            <a:t>🗂️ </a:t>
          </a:r>
          <a:r>
            <a:rPr lang="en-US" b="1"/>
            <a:t>Internal Divisions:</a:t>
          </a:r>
          <a:endParaRPr lang="en-US"/>
        </a:p>
      </dgm:t>
    </dgm:pt>
    <dgm:pt modelId="{88F07858-19D9-46BA-BC56-ABFEEB0E72CD}" type="parTrans" cxnId="{ADE3755B-439E-4811-A64F-D1D78FCDD9C2}">
      <dgm:prSet/>
      <dgm:spPr/>
      <dgm:t>
        <a:bodyPr/>
        <a:lstStyle/>
        <a:p>
          <a:endParaRPr lang="en-US"/>
        </a:p>
      </dgm:t>
    </dgm:pt>
    <dgm:pt modelId="{8DC1C663-5039-4363-89DD-91D5CFB9C965}" type="sibTrans" cxnId="{ADE3755B-439E-4811-A64F-D1D78FCDD9C2}">
      <dgm:prSet/>
      <dgm:spPr/>
      <dgm:t>
        <a:bodyPr/>
        <a:lstStyle/>
        <a:p>
          <a:endParaRPr lang="en-US"/>
        </a:p>
      </dgm:t>
    </dgm:pt>
    <dgm:pt modelId="{A6E52D0C-E74C-4B30-A403-CA703B247B4C}">
      <dgm:prSet/>
      <dgm:spPr/>
      <dgm:t>
        <a:bodyPr/>
        <a:lstStyle/>
        <a:p>
          <a:r>
            <a:rPr lang="en-US"/>
            <a:t>Cybersecurity Division (CSD): Cyber defense, advisories, threat intel</a:t>
          </a:r>
        </a:p>
      </dgm:t>
    </dgm:pt>
    <dgm:pt modelId="{1F5DDD81-548D-4E61-8B1D-4E7B60003287}" type="parTrans" cxnId="{ADC78B96-8E72-4D84-BF77-C738A8E099E4}">
      <dgm:prSet/>
      <dgm:spPr/>
      <dgm:t>
        <a:bodyPr/>
        <a:lstStyle/>
        <a:p>
          <a:endParaRPr lang="en-US"/>
        </a:p>
      </dgm:t>
    </dgm:pt>
    <dgm:pt modelId="{95F76D10-6331-45EA-984D-E5C7CCCA9AE5}" type="sibTrans" cxnId="{ADC78B96-8E72-4D84-BF77-C738A8E099E4}">
      <dgm:prSet/>
      <dgm:spPr/>
      <dgm:t>
        <a:bodyPr/>
        <a:lstStyle/>
        <a:p>
          <a:endParaRPr lang="en-US"/>
        </a:p>
      </dgm:t>
    </dgm:pt>
    <dgm:pt modelId="{D4214144-D382-4AC4-B631-FAFD0E59A848}">
      <dgm:prSet/>
      <dgm:spPr/>
      <dgm:t>
        <a:bodyPr/>
        <a:lstStyle/>
        <a:p>
          <a:r>
            <a:rPr lang="en-US"/>
            <a:t>Infrastructure Security Division (ISD): Critical infrastructure protection</a:t>
          </a:r>
        </a:p>
      </dgm:t>
    </dgm:pt>
    <dgm:pt modelId="{F09E017F-49CC-4424-B06D-536666764309}" type="parTrans" cxnId="{110944A7-C580-440E-945D-C9C4F77DD885}">
      <dgm:prSet/>
      <dgm:spPr/>
      <dgm:t>
        <a:bodyPr/>
        <a:lstStyle/>
        <a:p>
          <a:endParaRPr lang="en-US"/>
        </a:p>
      </dgm:t>
    </dgm:pt>
    <dgm:pt modelId="{03BE6654-48AD-4B83-8094-AC34A91E8474}" type="sibTrans" cxnId="{110944A7-C580-440E-945D-C9C4F77DD885}">
      <dgm:prSet/>
      <dgm:spPr/>
      <dgm:t>
        <a:bodyPr/>
        <a:lstStyle/>
        <a:p>
          <a:endParaRPr lang="en-US"/>
        </a:p>
      </dgm:t>
    </dgm:pt>
    <dgm:pt modelId="{08F4D831-1A8E-4AD2-926E-41EBCD06BEE3}">
      <dgm:prSet/>
      <dgm:spPr/>
      <dgm:t>
        <a:bodyPr/>
        <a:lstStyle/>
        <a:p>
          <a:r>
            <a:rPr lang="en-US" dirty="0"/>
            <a:t>Emergency Communications Division (ECD): Public safety/emergency comms</a:t>
          </a:r>
        </a:p>
      </dgm:t>
    </dgm:pt>
    <dgm:pt modelId="{C465551F-D712-485E-9311-A2C9CB504D9D}" type="parTrans" cxnId="{16DE3B2C-D7D1-4342-959A-2AAAF2D4EB25}">
      <dgm:prSet/>
      <dgm:spPr/>
      <dgm:t>
        <a:bodyPr/>
        <a:lstStyle/>
        <a:p>
          <a:endParaRPr lang="en-US"/>
        </a:p>
      </dgm:t>
    </dgm:pt>
    <dgm:pt modelId="{E59C6DAC-D0CD-4B01-873A-EFE16C83B5DA}" type="sibTrans" cxnId="{16DE3B2C-D7D1-4342-959A-2AAAF2D4EB25}">
      <dgm:prSet/>
      <dgm:spPr/>
      <dgm:t>
        <a:bodyPr/>
        <a:lstStyle/>
        <a:p>
          <a:endParaRPr lang="en-US"/>
        </a:p>
      </dgm:t>
    </dgm:pt>
    <dgm:pt modelId="{77B0B519-4E7C-476D-A18B-C2102763CC11}">
      <dgm:prSet/>
      <dgm:spPr/>
      <dgm:t>
        <a:bodyPr/>
        <a:lstStyle/>
        <a:p>
          <a:r>
            <a:rPr lang="en-US"/>
            <a:t>🌍 </a:t>
          </a:r>
          <a:r>
            <a:rPr lang="en-US" b="1"/>
            <a:t>Regional Presence:</a:t>
          </a:r>
          <a:endParaRPr lang="en-US"/>
        </a:p>
      </dgm:t>
    </dgm:pt>
    <dgm:pt modelId="{69D0C903-266F-41DC-8309-9DCA358913F5}" type="parTrans" cxnId="{68D2A3D5-B142-4CD7-9762-58246CC250A2}">
      <dgm:prSet/>
      <dgm:spPr/>
      <dgm:t>
        <a:bodyPr/>
        <a:lstStyle/>
        <a:p>
          <a:endParaRPr lang="en-US"/>
        </a:p>
      </dgm:t>
    </dgm:pt>
    <dgm:pt modelId="{F9567E77-B869-48A5-A9EB-B668F4223DB5}" type="sibTrans" cxnId="{68D2A3D5-B142-4CD7-9762-58246CC250A2}">
      <dgm:prSet/>
      <dgm:spPr/>
      <dgm:t>
        <a:bodyPr/>
        <a:lstStyle/>
        <a:p>
          <a:endParaRPr lang="en-US"/>
        </a:p>
      </dgm:t>
    </dgm:pt>
    <dgm:pt modelId="{52C18E27-E56F-467E-BF79-EF8A5F20DE74}">
      <dgm:prSet/>
      <dgm:spPr/>
      <dgm:t>
        <a:bodyPr/>
        <a:lstStyle/>
        <a:p>
          <a:r>
            <a:rPr lang="en-US"/>
            <a:t>10 Regional Offices with Cybersecurity Advisors (CSAs) and Protective Security Advisors (PSAs)</a:t>
          </a:r>
        </a:p>
      </dgm:t>
    </dgm:pt>
    <dgm:pt modelId="{F07577A1-1D64-4696-8F9E-DADA93E63ECA}" type="parTrans" cxnId="{3795D7C8-E08F-43FF-84DC-AC22BF355DDA}">
      <dgm:prSet/>
      <dgm:spPr/>
      <dgm:t>
        <a:bodyPr/>
        <a:lstStyle/>
        <a:p>
          <a:endParaRPr lang="en-US"/>
        </a:p>
      </dgm:t>
    </dgm:pt>
    <dgm:pt modelId="{FA7DA577-1F89-4549-A0B4-B70E48000CAB}" type="sibTrans" cxnId="{3795D7C8-E08F-43FF-84DC-AC22BF355DDA}">
      <dgm:prSet/>
      <dgm:spPr/>
      <dgm:t>
        <a:bodyPr/>
        <a:lstStyle/>
        <a:p>
          <a:endParaRPr lang="en-US"/>
        </a:p>
      </dgm:t>
    </dgm:pt>
    <dgm:pt modelId="{02C19329-71A4-4511-B8D6-2CD302E60D5A}">
      <dgm:prSet/>
      <dgm:spPr/>
      <dgm:t>
        <a:bodyPr/>
        <a:lstStyle/>
        <a:p>
          <a:r>
            <a:rPr lang="en-US"/>
            <a:t>🤝 </a:t>
          </a:r>
          <a:r>
            <a:rPr lang="en-US" b="1"/>
            <a:t>Partnerships:</a:t>
          </a:r>
          <a:endParaRPr lang="en-US"/>
        </a:p>
      </dgm:t>
    </dgm:pt>
    <dgm:pt modelId="{CDE28A0A-D629-47B0-AC5A-64347E072DE0}" type="parTrans" cxnId="{D4ABCE2A-BE03-4BCC-BD84-99EA8409144E}">
      <dgm:prSet/>
      <dgm:spPr/>
      <dgm:t>
        <a:bodyPr/>
        <a:lstStyle/>
        <a:p>
          <a:endParaRPr lang="en-US"/>
        </a:p>
      </dgm:t>
    </dgm:pt>
    <dgm:pt modelId="{34F5C710-C446-41CD-BBEC-1FA07B1199C0}" type="sibTrans" cxnId="{D4ABCE2A-BE03-4BCC-BD84-99EA8409144E}">
      <dgm:prSet/>
      <dgm:spPr/>
      <dgm:t>
        <a:bodyPr/>
        <a:lstStyle/>
        <a:p>
          <a:endParaRPr lang="en-US"/>
        </a:p>
      </dgm:t>
    </dgm:pt>
    <dgm:pt modelId="{EB37EB6E-E5BA-4F5A-BDB8-B30FF9DF3769}">
      <dgm:prSet/>
      <dgm:spPr/>
      <dgm:t>
        <a:bodyPr/>
        <a:lstStyle/>
        <a:p>
          <a:r>
            <a:rPr lang="en-US" dirty="0"/>
            <a:t>FBI: Law enforcement and investigations</a:t>
          </a:r>
        </a:p>
      </dgm:t>
    </dgm:pt>
    <dgm:pt modelId="{78FBDCA6-484A-46A7-8E20-940E63C51B32}" type="parTrans" cxnId="{4D754E96-5C0A-4C32-A520-602031BE2C32}">
      <dgm:prSet/>
      <dgm:spPr/>
      <dgm:t>
        <a:bodyPr/>
        <a:lstStyle/>
        <a:p>
          <a:endParaRPr lang="en-US"/>
        </a:p>
      </dgm:t>
    </dgm:pt>
    <dgm:pt modelId="{D5B8F745-C2E5-4A29-8EBA-7B74DB23E474}" type="sibTrans" cxnId="{4D754E96-5C0A-4C32-A520-602031BE2C32}">
      <dgm:prSet/>
      <dgm:spPr/>
      <dgm:t>
        <a:bodyPr/>
        <a:lstStyle/>
        <a:p>
          <a:endParaRPr lang="en-US"/>
        </a:p>
      </dgm:t>
    </dgm:pt>
    <dgm:pt modelId="{BCD4A7BB-E9FF-4BFB-BF2B-646F44600F07}">
      <dgm:prSet/>
      <dgm:spPr/>
      <dgm:t>
        <a:bodyPr/>
        <a:lstStyle/>
        <a:p>
          <a:r>
            <a:rPr lang="en-US"/>
            <a:t>NSA / U.S. Cyber Command: Intelligence and military cyber defense</a:t>
          </a:r>
        </a:p>
      </dgm:t>
    </dgm:pt>
    <dgm:pt modelId="{3D04A669-69A7-4715-B94E-D2FFF9CE7FB0}" type="parTrans" cxnId="{E49F5374-EB8F-4AB0-903E-52A8EF3FD3BE}">
      <dgm:prSet/>
      <dgm:spPr/>
      <dgm:t>
        <a:bodyPr/>
        <a:lstStyle/>
        <a:p>
          <a:endParaRPr lang="en-US"/>
        </a:p>
      </dgm:t>
    </dgm:pt>
    <dgm:pt modelId="{90C3EE85-E89D-4337-ADDA-A00D6B814FEA}" type="sibTrans" cxnId="{E49F5374-EB8F-4AB0-903E-52A8EF3FD3BE}">
      <dgm:prSet/>
      <dgm:spPr/>
      <dgm:t>
        <a:bodyPr/>
        <a:lstStyle/>
        <a:p>
          <a:endParaRPr lang="en-US"/>
        </a:p>
      </dgm:t>
    </dgm:pt>
    <dgm:pt modelId="{F9B8508F-3A02-4E73-B327-315922D7481F}">
      <dgm:prSet/>
      <dgm:spPr/>
      <dgm:t>
        <a:bodyPr/>
        <a:lstStyle/>
        <a:p>
          <a:r>
            <a:rPr lang="en-US" dirty="0"/>
            <a:t>Sector Risk Management Agencies (Energy, Treasury, HHS, etc.)</a:t>
          </a:r>
        </a:p>
      </dgm:t>
    </dgm:pt>
    <dgm:pt modelId="{052644E2-27AA-4871-900B-9950322C085B}" type="parTrans" cxnId="{4D85A908-79FD-4341-B275-A1A6EBBBF526}">
      <dgm:prSet/>
      <dgm:spPr/>
      <dgm:t>
        <a:bodyPr/>
        <a:lstStyle/>
        <a:p>
          <a:endParaRPr lang="en-US"/>
        </a:p>
      </dgm:t>
    </dgm:pt>
    <dgm:pt modelId="{F2344B00-7C01-4D65-9484-A2A2029CD2FF}" type="sibTrans" cxnId="{4D85A908-79FD-4341-B275-A1A6EBBBF526}">
      <dgm:prSet/>
      <dgm:spPr/>
      <dgm:t>
        <a:bodyPr/>
        <a:lstStyle/>
        <a:p>
          <a:endParaRPr lang="en-US"/>
        </a:p>
      </dgm:t>
    </dgm:pt>
    <dgm:pt modelId="{38AACDFF-7B26-433A-8C2E-A37AC534FB1E}">
      <dgm:prSet/>
      <dgm:spPr/>
      <dgm:t>
        <a:bodyPr/>
        <a:lstStyle/>
        <a:p>
          <a:r>
            <a:rPr lang="en-US" dirty="0"/>
            <a:t>SLTT</a:t>
          </a:r>
        </a:p>
      </dgm:t>
    </dgm:pt>
    <dgm:pt modelId="{118C567B-FA47-46FB-B677-0AE901867D36}" type="parTrans" cxnId="{9904BC29-9AF6-4A80-83B5-C3C2C93261C0}">
      <dgm:prSet/>
      <dgm:spPr/>
    </dgm:pt>
    <dgm:pt modelId="{428C965D-3B3C-4319-B69A-F15D75B27D1C}" type="sibTrans" cxnId="{9904BC29-9AF6-4A80-83B5-C3C2C93261C0}">
      <dgm:prSet/>
      <dgm:spPr/>
    </dgm:pt>
    <dgm:pt modelId="{4C2E4639-181A-4383-BBA3-A09251A89DC7}">
      <dgm:prSet/>
      <dgm:spPr/>
      <dgm:t>
        <a:bodyPr/>
        <a:lstStyle/>
        <a:p>
          <a:r>
            <a:rPr lang="en-US" dirty="0"/>
            <a:t>Private Sector</a:t>
          </a:r>
        </a:p>
      </dgm:t>
    </dgm:pt>
    <dgm:pt modelId="{87F0CCCB-CE53-4D22-9DA5-A933470613BA}" type="parTrans" cxnId="{1B6C810A-DF4A-48C1-9FD7-79417A466B0B}">
      <dgm:prSet/>
      <dgm:spPr/>
    </dgm:pt>
    <dgm:pt modelId="{AFB254CA-51A5-4F60-833A-1161C827ED49}" type="sibTrans" cxnId="{1B6C810A-DF4A-48C1-9FD7-79417A466B0B}">
      <dgm:prSet/>
      <dgm:spPr/>
    </dgm:pt>
    <dgm:pt modelId="{54523AE7-DB5F-4E5B-B8C4-2609C2B1166C}" type="pres">
      <dgm:prSet presAssocID="{504EB3D8-289E-4E2D-9144-2C05D2782637}" presName="linear" presStyleCnt="0">
        <dgm:presLayoutVars>
          <dgm:dir/>
          <dgm:animLvl val="lvl"/>
          <dgm:resizeHandles val="exact"/>
        </dgm:presLayoutVars>
      </dgm:prSet>
      <dgm:spPr/>
    </dgm:pt>
    <dgm:pt modelId="{A53FAB19-02CB-4A13-BF50-86730B91E838}" type="pres">
      <dgm:prSet presAssocID="{3DF239A1-CE68-46D2-BB1B-AC497F9CC052}" presName="parentLin" presStyleCnt="0"/>
      <dgm:spPr/>
    </dgm:pt>
    <dgm:pt modelId="{5D68E715-BC7E-415D-B8A1-240C08800C35}" type="pres">
      <dgm:prSet presAssocID="{3DF239A1-CE68-46D2-BB1B-AC497F9CC052}" presName="parentLeftMargin" presStyleLbl="node1" presStyleIdx="0" presStyleCnt="4"/>
      <dgm:spPr/>
    </dgm:pt>
    <dgm:pt modelId="{AAEC89A0-221A-43A7-9839-EE7B9E1B9825}" type="pres">
      <dgm:prSet presAssocID="{3DF239A1-CE68-46D2-BB1B-AC497F9CC052}" presName="parentText" presStyleLbl="node1" presStyleIdx="0" presStyleCnt="4">
        <dgm:presLayoutVars>
          <dgm:chMax val="0"/>
          <dgm:bulletEnabled val="1"/>
        </dgm:presLayoutVars>
      </dgm:prSet>
      <dgm:spPr/>
    </dgm:pt>
    <dgm:pt modelId="{234240FB-E42B-4112-8552-5A647CF942A5}" type="pres">
      <dgm:prSet presAssocID="{3DF239A1-CE68-46D2-BB1B-AC497F9CC052}" presName="negativeSpace" presStyleCnt="0"/>
      <dgm:spPr/>
    </dgm:pt>
    <dgm:pt modelId="{14D69F38-CC22-4246-B43C-EA4A345920BB}" type="pres">
      <dgm:prSet presAssocID="{3DF239A1-CE68-46D2-BB1B-AC497F9CC052}" presName="childText" presStyleLbl="conFgAcc1" presStyleIdx="0" presStyleCnt="4">
        <dgm:presLayoutVars>
          <dgm:bulletEnabled val="1"/>
        </dgm:presLayoutVars>
      </dgm:prSet>
      <dgm:spPr/>
    </dgm:pt>
    <dgm:pt modelId="{DD73EDF4-6B01-4141-ABC6-41D2EFAA846E}" type="pres">
      <dgm:prSet presAssocID="{B7FE22DB-7C3C-475E-B1D7-BE42FD1CFBEC}" presName="spaceBetweenRectangles" presStyleCnt="0"/>
      <dgm:spPr/>
    </dgm:pt>
    <dgm:pt modelId="{125EC6BC-7CA8-4D23-930B-BEA91578955E}" type="pres">
      <dgm:prSet presAssocID="{C32EA872-A7A9-4811-BE33-944CB1EE58A9}" presName="parentLin" presStyleCnt="0"/>
      <dgm:spPr/>
    </dgm:pt>
    <dgm:pt modelId="{D62C15EB-4032-41C8-980E-D303B52BB991}" type="pres">
      <dgm:prSet presAssocID="{C32EA872-A7A9-4811-BE33-944CB1EE58A9}" presName="parentLeftMargin" presStyleLbl="node1" presStyleIdx="0" presStyleCnt="4"/>
      <dgm:spPr/>
    </dgm:pt>
    <dgm:pt modelId="{31F8EF7A-B05E-4DF4-BB9E-48364D0EB465}" type="pres">
      <dgm:prSet presAssocID="{C32EA872-A7A9-4811-BE33-944CB1EE58A9}" presName="parentText" presStyleLbl="node1" presStyleIdx="1" presStyleCnt="4">
        <dgm:presLayoutVars>
          <dgm:chMax val="0"/>
          <dgm:bulletEnabled val="1"/>
        </dgm:presLayoutVars>
      </dgm:prSet>
      <dgm:spPr/>
    </dgm:pt>
    <dgm:pt modelId="{5CC3F34F-E03F-4FAD-9278-927131C3CED2}" type="pres">
      <dgm:prSet presAssocID="{C32EA872-A7A9-4811-BE33-944CB1EE58A9}" presName="negativeSpace" presStyleCnt="0"/>
      <dgm:spPr/>
    </dgm:pt>
    <dgm:pt modelId="{6DE734B9-2A3A-4455-A3DE-887BAD6B356A}" type="pres">
      <dgm:prSet presAssocID="{C32EA872-A7A9-4811-BE33-944CB1EE58A9}" presName="childText" presStyleLbl="conFgAcc1" presStyleIdx="1" presStyleCnt="4">
        <dgm:presLayoutVars>
          <dgm:bulletEnabled val="1"/>
        </dgm:presLayoutVars>
      </dgm:prSet>
      <dgm:spPr/>
    </dgm:pt>
    <dgm:pt modelId="{8A405A43-4AA7-4970-81AC-3F8A5C05D4BC}" type="pres">
      <dgm:prSet presAssocID="{8DC1C663-5039-4363-89DD-91D5CFB9C965}" presName="spaceBetweenRectangles" presStyleCnt="0"/>
      <dgm:spPr/>
    </dgm:pt>
    <dgm:pt modelId="{60410C16-72C2-4EA3-9C58-9C361E555241}" type="pres">
      <dgm:prSet presAssocID="{77B0B519-4E7C-476D-A18B-C2102763CC11}" presName="parentLin" presStyleCnt="0"/>
      <dgm:spPr/>
    </dgm:pt>
    <dgm:pt modelId="{6D85226E-1311-40ED-91AC-9215C31D7072}" type="pres">
      <dgm:prSet presAssocID="{77B0B519-4E7C-476D-A18B-C2102763CC11}" presName="parentLeftMargin" presStyleLbl="node1" presStyleIdx="1" presStyleCnt="4"/>
      <dgm:spPr/>
    </dgm:pt>
    <dgm:pt modelId="{F767869C-CFB8-49D3-B294-9D83FC3F189B}" type="pres">
      <dgm:prSet presAssocID="{77B0B519-4E7C-476D-A18B-C2102763CC11}" presName="parentText" presStyleLbl="node1" presStyleIdx="2" presStyleCnt="4">
        <dgm:presLayoutVars>
          <dgm:chMax val="0"/>
          <dgm:bulletEnabled val="1"/>
        </dgm:presLayoutVars>
      </dgm:prSet>
      <dgm:spPr/>
    </dgm:pt>
    <dgm:pt modelId="{C7B72917-423B-4404-A3FF-223E44FE363A}" type="pres">
      <dgm:prSet presAssocID="{77B0B519-4E7C-476D-A18B-C2102763CC11}" presName="negativeSpace" presStyleCnt="0"/>
      <dgm:spPr/>
    </dgm:pt>
    <dgm:pt modelId="{F74021CD-4437-4A7B-8B31-9CD78C89CF5F}" type="pres">
      <dgm:prSet presAssocID="{77B0B519-4E7C-476D-A18B-C2102763CC11}" presName="childText" presStyleLbl="conFgAcc1" presStyleIdx="2" presStyleCnt="4">
        <dgm:presLayoutVars>
          <dgm:bulletEnabled val="1"/>
        </dgm:presLayoutVars>
      </dgm:prSet>
      <dgm:spPr/>
    </dgm:pt>
    <dgm:pt modelId="{3AA6A09B-9C3E-482E-AACD-53E811F1C50C}" type="pres">
      <dgm:prSet presAssocID="{F9567E77-B869-48A5-A9EB-B668F4223DB5}" presName="spaceBetweenRectangles" presStyleCnt="0"/>
      <dgm:spPr/>
    </dgm:pt>
    <dgm:pt modelId="{18AC9B8E-9E96-4C6E-B14B-5D2666EBDD29}" type="pres">
      <dgm:prSet presAssocID="{02C19329-71A4-4511-B8D6-2CD302E60D5A}" presName="parentLin" presStyleCnt="0"/>
      <dgm:spPr/>
    </dgm:pt>
    <dgm:pt modelId="{920B320F-C69C-49FF-A619-A0090B28288E}" type="pres">
      <dgm:prSet presAssocID="{02C19329-71A4-4511-B8D6-2CD302E60D5A}" presName="parentLeftMargin" presStyleLbl="node1" presStyleIdx="2" presStyleCnt="4"/>
      <dgm:spPr/>
    </dgm:pt>
    <dgm:pt modelId="{29843D30-30E0-4BDF-B257-678D22B26B0E}" type="pres">
      <dgm:prSet presAssocID="{02C19329-71A4-4511-B8D6-2CD302E60D5A}" presName="parentText" presStyleLbl="node1" presStyleIdx="3" presStyleCnt="4">
        <dgm:presLayoutVars>
          <dgm:chMax val="0"/>
          <dgm:bulletEnabled val="1"/>
        </dgm:presLayoutVars>
      </dgm:prSet>
      <dgm:spPr/>
    </dgm:pt>
    <dgm:pt modelId="{2D2CA6F6-5BD5-434F-A5FE-D0199C90393F}" type="pres">
      <dgm:prSet presAssocID="{02C19329-71A4-4511-B8D6-2CD302E60D5A}" presName="negativeSpace" presStyleCnt="0"/>
      <dgm:spPr/>
    </dgm:pt>
    <dgm:pt modelId="{18492D0D-5392-40EA-A9AB-A55837E4C541}" type="pres">
      <dgm:prSet presAssocID="{02C19329-71A4-4511-B8D6-2CD302E60D5A}" presName="childText" presStyleLbl="conFgAcc1" presStyleIdx="3" presStyleCnt="4">
        <dgm:presLayoutVars>
          <dgm:bulletEnabled val="1"/>
        </dgm:presLayoutVars>
      </dgm:prSet>
      <dgm:spPr/>
    </dgm:pt>
  </dgm:ptLst>
  <dgm:cxnLst>
    <dgm:cxn modelId="{4D85A908-79FD-4341-B275-A1A6EBBBF526}" srcId="{02C19329-71A4-4511-B8D6-2CD302E60D5A}" destId="{F9B8508F-3A02-4E73-B327-315922D7481F}" srcOrd="2" destOrd="0" parTransId="{052644E2-27AA-4871-900B-9950322C085B}" sibTransId="{F2344B00-7C01-4D65-9484-A2A2029CD2FF}"/>
    <dgm:cxn modelId="{1B6C810A-DF4A-48C1-9FD7-79417A466B0B}" srcId="{02C19329-71A4-4511-B8D6-2CD302E60D5A}" destId="{4C2E4639-181A-4383-BBA3-A09251A89DC7}" srcOrd="4" destOrd="0" parTransId="{87F0CCCB-CE53-4D22-9DA5-A933470613BA}" sibTransId="{AFB254CA-51A5-4F60-833A-1161C827ED49}"/>
    <dgm:cxn modelId="{D989A20D-6448-4A6C-A849-4054BD6B6626}" type="presOf" srcId="{3DF239A1-CE68-46D2-BB1B-AC497F9CC052}" destId="{AAEC89A0-221A-43A7-9839-EE7B9E1B9825}" srcOrd="1" destOrd="0" presId="urn:microsoft.com/office/officeart/2005/8/layout/list1"/>
    <dgm:cxn modelId="{7C2B5D12-014F-4303-9045-5151F4623F4D}" type="presOf" srcId="{3DF239A1-CE68-46D2-BB1B-AC497F9CC052}" destId="{5D68E715-BC7E-415D-B8A1-240C08800C35}" srcOrd="0" destOrd="0" presId="urn:microsoft.com/office/officeart/2005/8/layout/list1"/>
    <dgm:cxn modelId="{08CF9A13-3523-4A93-931D-31FC5B6103F3}" type="presOf" srcId="{A6E52D0C-E74C-4B30-A403-CA703B247B4C}" destId="{6DE734B9-2A3A-4455-A3DE-887BAD6B356A}" srcOrd="0" destOrd="0" presId="urn:microsoft.com/office/officeart/2005/8/layout/list1"/>
    <dgm:cxn modelId="{43FB2125-C692-44F4-A3A7-D38C0CAB1F6E}" type="presOf" srcId="{D4214144-D382-4AC4-B631-FAFD0E59A848}" destId="{6DE734B9-2A3A-4455-A3DE-887BAD6B356A}" srcOrd="0" destOrd="1" presId="urn:microsoft.com/office/officeart/2005/8/layout/list1"/>
    <dgm:cxn modelId="{446EDA25-4422-469F-9017-13EF648DDC23}" type="presOf" srcId="{483DFF6C-5C68-4C44-9A0C-33C13C4AC85D}" destId="{14D69F38-CC22-4246-B43C-EA4A345920BB}" srcOrd="0" destOrd="1" presId="urn:microsoft.com/office/officeart/2005/8/layout/list1"/>
    <dgm:cxn modelId="{0CA16328-6164-44E5-B119-C9425E8422C6}" type="presOf" srcId="{77B0B519-4E7C-476D-A18B-C2102763CC11}" destId="{F767869C-CFB8-49D3-B294-9D83FC3F189B}" srcOrd="1" destOrd="0" presId="urn:microsoft.com/office/officeart/2005/8/layout/list1"/>
    <dgm:cxn modelId="{9E0BCB28-EE06-4304-A48D-EAD7427E7772}" type="presOf" srcId="{08F4D831-1A8E-4AD2-926E-41EBCD06BEE3}" destId="{6DE734B9-2A3A-4455-A3DE-887BAD6B356A}" srcOrd="0" destOrd="2" presId="urn:microsoft.com/office/officeart/2005/8/layout/list1"/>
    <dgm:cxn modelId="{9904BC29-9AF6-4A80-83B5-C3C2C93261C0}" srcId="{02C19329-71A4-4511-B8D6-2CD302E60D5A}" destId="{38AACDFF-7B26-433A-8C2E-A37AC534FB1E}" srcOrd="3" destOrd="0" parTransId="{118C567B-FA47-46FB-B677-0AE901867D36}" sibTransId="{428C965D-3B3C-4319-B69A-F15D75B27D1C}"/>
    <dgm:cxn modelId="{D4ABCE2A-BE03-4BCC-BD84-99EA8409144E}" srcId="{504EB3D8-289E-4E2D-9144-2C05D2782637}" destId="{02C19329-71A4-4511-B8D6-2CD302E60D5A}" srcOrd="3" destOrd="0" parTransId="{CDE28A0A-D629-47B0-AC5A-64347E072DE0}" sibTransId="{34F5C710-C446-41CD-BBEC-1FA07B1199C0}"/>
    <dgm:cxn modelId="{AF58AC2B-44B5-463A-9491-FC89E3D4A147}" type="presOf" srcId="{C32EA872-A7A9-4811-BE33-944CB1EE58A9}" destId="{D62C15EB-4032-41C8-980E-D303B52BB991}" srcOrd="0" destOrd="0" presId="urn:microsoft.com/office/officeart/2005/8/layout/list1"/>
    <dgm:cxn modelId="{16DE3B2C-D7D1-4342-959A-2AAAF2D4EB25}" srcId="{C32EA872-A7A9-4811-BE33-944CB1EE58A9}" destId="{08F4D831-1A8E-4AD2-926E-41EBCD06BEE3}" srcOrd="2" destOrd="0" parTransId="{C465551F-D712-485E-9311-A2C9CB504D9D}" sibTransId="{E59C6DAC-D0CD-4B01-873A-EFE16C83B5DA}"/>
    <dgm:cxn modelId="{DDC0AD38-85FD-4A35-8636-B52195BB211D}" type="presOf" srcId="{91F32894-4148-40FA-B4FF-F1674587E7FE}" destId="{14D69F38-CC22-4246-B43C-EA4A345920BB}" srcOrd="0" destOrd="2" presId="urn:microsoft.com/office/officeart/2005/8/layout/list1"/>
    <dgm:cxn modelId="{ADE3755B-439E-4811-A64F-D1D78FCDD9C2}" srcId="{504EB3D8-289E-4E2D-9144-2C05D2782637}" destId="{C32EA872-A7A9-4811-BE33-944CB1EE58A9}" srcOrd="1" destOrd="0" parTransId="{88F07858-19D9-46BA-BC56-ABFEEB0E72CD}" sibTransId="{8DC1C663-5039-4363-89DD-91D5CFB9C965}"/>
    <dgm:cxn modelId="{9300E55D-0D4A-4496-BB95-9A4FE6DA1E6D}" type="presOf" srcId="{F9B8508F-3A02-4E73-B327-315922D7481F}" destId="{18492D0D-5392-40EA-A9AB-A55837E4C541}" srcOrd="0" destOrd="2" presId="urn:microsoft.com/office/officeart/2005/8/layout/list1"/>
    <dgm:cxn modelId="{B62C4561-858F-4F5B-9D6C-48DBCA5ABD30}" srcId="{504EB3D8-289E-4E2D-9144-2C05D2782637}" destId="{3DF239A1-CE68-46D2-BB1B-AC497F9CC052}" srcOrd="0" destOrd="0" parTransId="{C0FAFE8A-6EB8-464E-A9BF-9FF431BAD30F}" sibTransId="{B7FE22DB-7C3C-475E-B1D7-BE42FD1CFBEC}"/>
    <dgm:cxn modelId="{2BE7E76A-622B-4460-B86F-A82C42D140C0}" type="presOf" srcId="{02C19329-71A4-4511-B8D6-2CD302E60D5A}" destId="{920B320F-C69C-49FF-A619-A0090B28288E}" srcOrd="0" destOrd="0" presId="urn:microsoft.com/office/officeart/2005/8/layout/list1"/>
    <dgm:cxn modelId="{E49F5374-EB8F-4AB0-903E-52A8EF3FD3BE}" srcId="{02C19329-71A4-4511-B8D6-2CD302E60D5A}" destId="{BCD4A7BB-E9FF-4BFB-BF2B-646F44600F07}" srcOrd="1" destOrd="0" parTransId="{3D04A669-69A7-4715-B94E-D2FFF9CE7FB0}" sibTransId="{90C3EE85-E89D-4337-ADDA-A00D6B814FEA}"/>
    <dgm:cxn modelId="{EDCE7259-63FB-46C5-B4C2-30160A6AA3B2}" type="presOf" srcId="{4C2E4639-181A-4383-BBA3-A09251A89DC7}" destId="{18492D0D-5392-40EA-A9AB-A55837E4C541}" srcOrd="0" destOrd="4" presId="urn:microsoft.com/office/officeart/2005/8/layout/list1"/>
    <dgm:cxn modelId="{F366517A-7302-4882-8620-7D0C4EA8F5D0}" type="presOf" srcId="{52C18E27-E56F-467E-BF79-EF8A5F20DE74}" destId="{F74021CD-4437-4A7B-8B31-9CD78C89CF5F}" srcOrd="0" destOrd="0" presId="urn:microsoft.com/office/officeart/2005/8/layout/list1"/>
    <dgm:cxn modelId="{C9F97E8D-6849-4288-ADDD-A454E737E68D}" srcId="{3DF239A1-CE68-46D2-BB1B-AC497F9CC052}" destId="{91F32894-4148-40FA-B4FF-F1674587E7FE}" srcOrd="2" destOrd="0" parTransId="{B71AA548-90BC-476D-862D-50B6DEF2D171}" sibTransId="{AA8483D1-EC1F-4287-8CB1-3D34CC4B2B52}"/>
    <dgm:cxn modelId="{4D754E96-5C0A-4C32-A520-602031BE2C32}" srcId="{02C19329-71A4-4511-B8D6-2CD302E60D5A}" destId="{EB37EB6E-E5BA-4F5A-BDB8-B30FF9DF3769}" srcOrd="0" destOrd="0" parTransId="{78FBDCA6-484A-46A7-8E20-940E63C51B32}" sibTransId="{D5B8F745-C2E5-4A29-8EBA-7B74DB23E474}"/>
    <dgm:cxn modelId="{ADC78B96-8E72-4D84-BF77-C738A8E099E4}" srcId="{C32EA872-A7A9-4811-BE33-944CB1EE58A9}" destId="{A6E52D0C-E74C-4B30-A403-CA703B247B4C}" srcOrd="0" destOrd="0" parTransId="{1F5DDD81-548D-4E61-8B1D-4E7B60003287}" sibTransId="{95F76D10-6331-45EA-984D-E5C7CCCA9AE5}"/>
    <dgm:cxn modelId="{CFA9699A-7E20-477B-ADE5-EFFFCBED55C0}" type="presOf" srcId="{02C19329-71A4-4511-B8D6-2CD302E60D5A}" destId="{29843D30-30E0-4BDF-B257-678D22B26B0E}" srcOrd="1" destOrd="0" presId="urn:microsoft.com/office/officeart/2005/8/layout/list1"/>
    <dgm:cxn modelId="{110944A7-C580-440E-945D-C9C4F77DD885}" srcId="{C32EA872-A7A9-4811-BE33-944CB1EE58A9}" destId="{D4214144-D382-4AC4-B631-FAFD0E59A848}" srcOrd="1" destOrd="0" parTransId="{F09E017F-49CC-4424-B06D-536666764309}" sibTransId="{03BE6654-48AD-4B83-8094-AC34A91E8474}"/>
    <dgm:cxn modelId="{E2A7FEB2-62F7-4B04-9FB9-A100AACB75EF}" type="presOf" srcId="{C32EA872-A7A9-4811-BE33-944CB1EE58A9}" destId="{31F8EF7A-B05E-4DF4-BB9E-48364D0EB465}" srcOrd="1" destOrd="0" presId="urn:microsoft.com/office/officeart/2005/8/layout/list1"/>
    <dgm:cxn modelId="{1F6F65BB-9889-41F2-A56B-93085AA8DA99}" srcId="{3DF239A1-CE68-46D2-BB1B-AC497F9CC052}" destId="{2362181C-7A40-4133-B5F7-4C2793ADBD8D}" srcOrd="0" destOrd="0" parTransId="{B4746809-4CF9-4C53-AAE0-ED4AAFFE28D1}" sibTransId="{02D8FC5E-DF14-4916-A170-E16B525BA76A}"/>
    <dgm:cxn modelId="{3795D7C8-E08F-43FF-84DC-AC22BF355DDA}" srcId="{77B0B519-4E7C-476D-A18B-C2102763CC11}" destId="{52C18E27-E56F-467E-BF79-EF8A5F20DE74}" srcOrd="0" destOrd="0" parTransId="{F07577A1-1D64-4696-8F9E-DADA93E63ECA}" sibTransId="{FA7DA577-1F89-4549-A0B4-B70E48000CAB}"/>
    <dgm:cxn modelId="{6F95FACE-20C4-4A83-9EF2-996B170FE2CF}" type="presOf" srcId="{38AACDFF-7B26-433A-8C2E-A37AC534FB1E}" destId="{18492D0D-5392-40EA-A9AB-A55837E4C541}" srcOrd="0" destOrd="3" presId="urn:microsoft.com/office/officeart/2005/8/layout/list1"/>
    <dgm:cxn modelId="{F768FDD0-95C2-4A6C-AD79-BAAD71FCE71C}" type="presOf" srcId="{EB37EB6E-E5BA-4F5A-BDB8-B30FF9DF3769}" destId="{18492D0D-5392-40EA-A9AB-A55837E4C541}" srcOrd="0" destOrd="0" presId="urn:microsoft.com/office/officeart/2005/8/layout/list1"/>
    <dgm:cxn modelId="{68D2A3D5-B142-4CD7-9762-58246CC250A2}" srcId="{504EB3D8-289E-4E2D-9144-2C05D2782637}" destId="{77B0B519-4E7C-476D-A18B-C2102763CC11}" srcOrd="2" destOrd="0" parTransId="{69D0C903-266F-41DC-8309-9DCA358913F5}" sibTransId="{F9567E77-B869-48A5-A9EB-B668F4223DB5}"/>
    <dgm:cxn modelId="{4C6D7BDC-3041-4464-AB92-DD8DA114341C}" type="presOf" srcId="{504EB3D8-289E-4E2D-9144-2C05D2782637}" destId="{54523AE7-DB5F-4E5B-B8C4-2609C2B1166C}" srcOrd="0" destOrd="0" presId="urn:microsoft.com/office/officeart/2005/8/layout/list1"/>
    <dgm:cxn modelId="{CA5004E3-2790-4BF0-A6BC-42B940A6EC44}" srcId="{3DF239A1-CE68-46D2-BB1B-AC497F9CC052}" destId="{483DFF6C-5C68-4C44-9A0C-33C13C4AC85D}" srcOrd="1" destOrd="0" parTransId="{EAEAD2E0-4953-436E-938B-F14E3579F5A5}" sibTransId="{D8E7ABB3-6507-4D5A-A83F-1DB02833F6FF}"/>
    <dgm:cxn modelId="{8902CEEB-E5F0-4E99-AC16-76F9E06FDEBD}" type="presOf" srcId="{BCD4A7BB-E9FF-4BFB-BF2B-646F44600F07}" destId="{18492D0D-5392-40EA-A9AB-A55837E4C541}" srcOrd="0" destOrd="1" presId="urn:microsoft.com/office/officeart/2005/8/layout/list1"/>
    <dgm:cxn modelId="{47A529EC-01BF-4C65-B0C3-05D99067C2AD}" type="presOf" srcId="{77B0B519-4E7C-476D-A18B-C2102763CC11}" destId="{6D85226E-1311-40ED-91AC-9215C31D7072}" srcOrd="0" destOrd="0" presId="urn:microsoft.com/office/officeart/2005/8/layout/list1"/>
    <dgm:cxn modelId="{9B1070F8-16C0-40FB-A093-10BF723333CF}" type="presOf" srcId="{2362181C-7A40-4133-B5F7-4C2793ADBD8D}" destId="{14D69F38-CC22-4246-B43C-EA4A345920BB}" srcOrd="0" destOrd="0" presId="urn:microsoft.com/office/officeart/2005/8/layout/list1"/>
    <dgm:cxn modelId="{126B9E11-C0A6-4292-B43F-39DF397838BC}" type="presParOf" srcId="{54523AE7-DB5F-4E5B-B8C4-2609C2B1166C}" destId="{A53FAB19-02CB-4A13-BF50-86730B91E838}" srcOrd="0" destOrd="0" presId="urn:microsoft.com/office/officeart/2005/8/layout/list1"/>
    <dgm:cxn modelId="{8608C9C0-7BDD-4AE4-BF13-DDF339359DC6}" type="presParOf" srcId="{A53FAB19-02CB-4A13-BF50-86730B91E838}" destId="{5D68E715-BC7E-415D-B8A1-240C08800C35}" srcOrd="0" destOrd="0" presId="urn:microsoft.com/office/officeart/2005/8/layout/list1"/>
    <dgm:cxn modelId="{52DC202A-5299-4586-9EAC-60A69C49300F}" type="presParOf" srcId="{A53FAB19-02CB-4A13-BF50-86730B91E838}" destId="{AAEC89A0-221A-43A7-9839-EE7B9E1B9825}" srcOrd="1" destOrd="0" presId="urn:microsoft.com/office/officeart/2005/8/layout/list1"/>
    <dgm:cxn modelId="{A18E8282-4ACF-4D10-8F33-F7C79E978768}" type="presParOf" srcId="{54523AE7-DB5F-4E5B-B8C4-2609C2B1166C}" destId="{234240FB-E42B-4112-8552-5A647CF942A5}" srcOrd="1" destOrd="0" presId="urn:microsoft.com/office/officeart/2005/8/layout/list1"/>
    <dgm:cxn modelId="{215CEDAA-8B20-4BF0-8729-E74FC755056C}" type="presParOf" srcId="{54523AE7-DB5F-4E5B-B8C4-2609C2B1166C}" destId="{14D69F38-CC22-4246-B43C-EA4A345920BB}" srcOrd="2" destOrd="0" presId="urn:microsoft.com/office/officeart/2005/8/layout/list1"/>
    <dgm:cxn modelId="{10FD46FB-02DA-4E38-83A5-C1BDDC8C977B}" type="presParOf" srcId="{54523AE7-DB5F-4E5B-B8C4-2609C2B1166C}" destId="{DD73EDF4-6B01-4141-ABC6-41D2EFAA846E}" srcOrd="3" destOrd="0" presId="urn:microsoft.com/office/officeart/2005/8/layout/list1"/>
    <dgm:cxn modelId="{6B65DA01-96E7-4B18-B27B-6AAC26572F01}" type="presParOf" srcId="{54523AE7-DB5F-4E5B-B8C4-2609C2B1166C}" destId="{125EC6BC-7CA8-4D23-930B-BEA91578955E}" srcOrd="4" destOrd="0" presId="urn:microsoft.com/office/officeart/2005/8/layout/list1"/>
    <dgm:cxn modelId="{5E702640-4647-49B6-8E10-2B3D1E5C0335}" type="presParOf" srcId="{125EC6BC-7CA8-4D23-930B-BEA91578955E}" destId="{D62C15EB-4032-41C8-980E-D303B52BB991}" srcOrd="0" destOrd="0" presId="urn:microsoft.com/office/officeart/2005/8/layout/list1"/>
    <dgm:cxn modelId="{56D7FF4F-E5CA-4C98-901A-A2EA02CE75E5}" type="presParOf" srcId="{125EC6BC-7CA8-4D23-930B-BEA91578955E}" destId="{31F8EF7A-B05E-4DF4-BB9E-48364D0EB465}" srcOrd="1" destOrd="0" presId="urn:microsoft.com/office/officeart/2005/8/layout/list1"/>
    <dgm:cxn modelId="{2AD44E52-5AEC-4537-88EC-B32C3A42216C}" type="presParOf" srcId="{54523AE7-DB5F-4E5B-B8C4-2609C2B1166C}" destId="{5CC3F34F-E03F-4FAD-9278-927131C3CED2}" srcOrd="5" destOrd="0" presId="urn:microsoft.com/office/officeart/2005/8/layout/list1"/>
    <dgm:cxn modelId="{DEA36CE0-B112-4CB5-A952-048BB1953FDA}" type="presParOf" srcId="{54523AE7-DB5F-4E5B-B8C4-2609C2B1166C}" destId="{6DE734B9-2A3A-4455-A3DE-887BAD6B356A}" srcOrd="6" destOrd="0" presId="urn:microsoft.com/office/officeart/2005/8/layout/list1"/>
    <dgm:cxn modelId="{4CDB371B-D284-48E9-B5A2-E2442B1EA104}" type="presParOf" srcId="{54523AE7-DB5F-4E5B-B8C4-2609C2B1166C}" destId="{8A405A43-4AA7-4970-81AC-3F8A5C05D4BC}" srcOrd="7" destOrd="0" presId="urn:microsoft.com/office/officeart/2005/8/layout/list1"/>
    <dgm:cxn modelId="{D49B7C53-5A1B-4514-AFC7-371D12345BCA}" type="presParOf" srcId="{54523AE7-DB5F-4E5B-B8C4-2609C2B1166C}" destId="{60410C16-72C2-4EA3-9C58-9C361E555241}" srcOrd="8" destOrd="0" presId="urn:microsoft.com/office/officeart/2005/8/layout/list1"/>
    <dgm:cxn modelId="{94150412-A106-40E7-91F0-C05516301766}" type="presParOf" srcId="{60410C16-72C2-4EA3-9C58-9C361E555241}" destId="{6D85226E-1311-40ED-91AC-9215C31D7072}" srcOrd="0" destOrd="0" presId="urn:microsoft.com/office/officeart/2005/8/layout/list1"/>
    <dgm:cxn modelId="{EAA868FD-508A-4329-A922-6C805258AD73}" type="presParOf" srcId="{60410C16-72C2-4EA3-9C58-9C361E555241}" destId="{F767869C-CFB8-49D3-B294-9D83FC3F189B}" srcOrd="1" destOrd="0" presId="urn:microsoft.com/office/officeart/2005/8/layout/list1"/>
    <dgm:cxn modelId="{E9B1FF11-D927-42E1-80A3-E182E5AFDAB5}" type="presParOf" srcId="{54523AE7-DB5F-4E5B-B8C4-2609C2B1166C}" destId="{C7B72917-423B-4404-A3FF-223E44FE363A}" srcOrd="9" destOrd="0" presId="urn:microsoft.com/office/officeart/2005/8/layout/list1"/>
    <dgm:cxn modelId="{1B8981B1-4FBB-45B8-B0DA-EA4985B64854}" type="presParOf" srcId="{54523AE7-DB5F-4E5B-B8C4-2609C2B1166C}" destId="{F74021CD-4437-4A7B-8B31-9CD78C89CF5F}" srcOrd="10" destOrd="0" presId="urn:microsoft.com/office/officeart/2005/8/layout/list1"/>
    <dgm:cxn modelId="{90930AC1-1D74-4BB0-AA5F-434ACEDFB72B}" type="presParOf" srcId="{54523AE7-DB5F-4E5B-B8C4-2609C2B1166C}" destId="{3AA6A09B-9C3E-482E-AACD-53E811F1C50C}" srcOrd="11" destOrd="0" presId="urn:microsoft.com/office/officeart/2005/8/layout/list1"/>
    <dgm:cxn modelId="{26E22882-E683-449C-A40B-121DBACA93CE}" type="presParOf" srcId="{54523AE7-DB5F-4E5B-B8C4-2609C2B1166C}" destId="{18AC9B8E-9E96-4C6E-B14B-5D2666EBDD29}" srcOrd="12" destOrd="0" presId="urn:microsoft.com/office/officeart/2005/8/layout/list1"/>
    <dgm:cxn modelId="{A64503F6-4673-494D-B005-1BD3BE9A49B9}" type="presParOf" srcId="{18AC9B8E-9E96-4C6E-B14B-5D2666EBDD29}" destId="{920B320F-C69C-49FF-A619-A0090B28288E}" srcOrd="0" destOrd="0" presId="urn:microsoft.com/office/officeart/2005/8/layout/list1"/>
    <dgm:cxn modelId="{EBEE0494-B634-44D9-BDF5-1B225C9988B9}" type="presParOf" srcId="{18AC9B8E-9E96-4C6E-B14B-5D2666EBDD29}" destId="{29843D30-30E0-4BDF-B257-678D22B26B0E}" srcOrd="1" destOrd="0" presId="urn:microsoft.com/office/officeart/2005/8/layout/list1"/>
    <dgm:cxn modelId="{A8502DE7-D348-428C-9F46-F04272748C26}" type="presParOf" srcId="{54523AE7-DB5F-4E5B-B8C4-2609C2B1166C}" destId="{2D2CA6F6-5BD5-434F-A5FE-D0199C90393F}" srcOrd="13" destOrd="0" presId="urn:microsoft.com/office/officeart/2005/8/layout/list1"/>
    <dgm:cxn modelId="{B34D189D-F8F8-4344-A20B-D11B69E4BFFE}" type="presParOf" srcId="{54523AE7-DB5F-4E5B-B8C4-2609C2B1166C}" destId="{18492D0D-5392-40EA-A9AB-A55837E4C54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4DA3D1-C5F0-49A5-B68B-2E092D0F76FD}"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27AC8E76-242D-46C8-B7EC-CD1443327EEA}">
      <dgm:prSet/>
      <dgm:spPr/>
      <dgm:t>
        <a:bodyPr/>
        <a:lstStyle/>
        <a:p>
          <a:pPr>
            <a:lnSpc>
              <a:spcPct val="100000"/>
            </a:lnSpc>
            <a:defRPr cap="all"/>
          </a:pPr>
          <a:r>
            <a:rPr lang="en-US" b="1"/>
            <a:t>CISA Services Catalog </a:t>
          </a:r>
          <a:r>
            <a:rPr lang="en-US"/>
            <a:t>– Unified listing of services</a:t>
          </a:r>
        </a:p>
      </dgm:t>
    </dgm:pt>
    <dgm:pt modelId="{090B076A-1F1F-4DFB-B6AE-D697BF12BCF0}" type="parTrans" cxnId="{EFEE1EA8-2214-4584-85D3-570F21B2AB84}">
      <dgm:prSet/>
      <dgm:spPr/>
      <dgm:t>
        <a:bodyPr/>
        <a:lstStyle/>
        <a:p>
          <a:endParaRPr lang="en-US"/>
        </a:p>
      </dgm:t>
    </dgm:pt>
    <dgm:pt modelId="{7218424A-4B66-40C1-96A4-085623530B93}" type="sibTrans" cxnId="{EFEE1EA8-2214-4584-85D3-570F21B2AB84}">
      <dgm:prSet/>
      <dgm:spPr/>
      <dgm:t>
        <a:bodyPr/>
        <a:lstStyle/>
        <a:p>
          <a:pPr>
            <a:lnSpc>
              <a:spcPct val="100000"/>
            </a:lnSpc>
          </a:pPr>
          <a:endParaRPr lang="en-US"/>
        </a:p>
      </dgm:t>
    </dgm:pt>
    <dgm:pt modelId="{7410BD95-877F-4437-8DA6-87DE34E9AF92}">
      <dgm:prSet/>
      <dgm:spPr/>
      <dgm:t>
        <a:bodyPr/>
        <a:lstStyle/>
        <a:p>
          <a:pPr>
            <a:lnSpc>
              <a:spcPct val="100000"/>
            </a:lnSpc>
            <a:defRPr cap="all"/>
          </a:pPr>
          <a:r>
            <a:rPr lang="en-US" b="1"/>
            <a:t>Free Cybersecurity Services &amp; Tools Portal</a:t>
          </a:r>
          <a:r>
            <a:rPr lang="en-US"/>
            <a:t> – Curated database of free services</a:t>
          </a:r>
        </a:p>
      </dgm:t>
    </dgm:pt>
    <dgm:pt modelId="{9585E971-9347-4059-90A0-A9D9FDB50BDD}" type="parTrans" cxnId="{249D0741-F6D2-403E-8170-E6EAE72F6281}">
      <dgm:prSet/>
      <dgm:spPr/>
      <dgm:t>
        <a:bodyPr/>
        <a:lstStyle/>
        <a:p>
          <a:endParaRPr lang="en-US"/>
        </a:p>
      </dgm:t>
    </dgm:pt>
    <dgm:pt modelId="{C7518844-B25F-4100-80EA-014FADD068AD}" type="sibTrans" cxnId="{249D0741-F6D2-403E-8170-E6EAE72F6281}">
      <dgm:prSet/>
      <dgm:spPr/>
      <dgm:t>
        <a:bodyPr/>
        <a:lstStyle/>
        <a:p>
          <a:pPr>
            <a:lnSpc>
              <a:spcPct val="100000"/>
            </a:lnSpc>
          </a:pPr>
          <a:endParaRPr lang="en-US"/>
        </a:p>
      </dgm:t>
    </dgm:pt>
    <dgm:pt modelId="{67EA14C0-056A-4314-B1C3-F6C2B1E7DB9F}">
      <dgm:prSet/>
      <dgm:spPr/>
      <dgm:t>
        <a:bodyPr/>
        <a:lstStyle/>
        <a:p>
          <a:pPr>
            <a:lnSpc>
              <a:spcPct val="100000"/>
            </a:lnSpc>
            <a:defRPr cap="all"/>
          </a:pPr>
          <a:r>
            <a:rPr lang="en-US" b="1"/>
            <a:t>Resources &amp; Tools Library </a:t>
          </a:r>
          <a:r>
            <a:rPr lang="en-US"/>
            <a:t>– Landing page for all tools and guidance</a:t>
          </a:r>
        </a:p>
      </dgm:t>
    </dgm:pt>
    <dgm:pt modelId="{BC4F8AF9-3181-4CD8-885B-CD124A59811C}" type="parTrans" cxnId="{86D05313-62E8-4CB0-92F6-3CE5F2267E7F}">
      <dgm:prSet/>
      <dgm:spPr/>
      <dgm:t>
        <a:bodyPr/>
        <a:lstStyle/>
        <a:p>
          <a:endParaRPr lang="en-US"/>
        </a:p>
      </dgm:t>
    </dgm:pt>
    <dgm:pt modelId="{D21A4B35-6E8B-49FC-BC65-DF6AF272C92F}" type="sibTrans" cxnId="{86D05313-62E8-4CB0-92F6-3CE5F2267E7F}">
      <dgm:prSet/>
      <dgm:spPr/>
      <dgm:t>
        <a:bodyPr/>
        <a:lstStyle/>
        <a:p>
          <a:pPr>
            <a:lnSpc>
              <a:spcPct val="100000"/>
            </a:lnSpc>
          </a:pPr>
          <a:endParaRPr lang="en-US"/>
        </a:p>
      </dgm:t>
    </dgm:pt>
    <dgm:pt modelId="{5F1CC603-26EC-4339-83FE-2E45057EAB30}">
      <dgm:prSet/>
      <dgm:spPr/>
      <dgm:t>
        <a:bodyPr/>
        <a:lstStyle/>
        <a:p>
          <a:pPr>
            <a:lnSpc>
              <a:spcPct val="100000"/>
            </a:lnSpc>
            <a:defRPr cap="all"/>
          </a:pPr>
          <a:r>
            <a:rPr lang="en-US" b="1"/>
            <a:t>SLTT Services Catalog </a:t>
          </a:r>
          <a:r>
            <a:rPr lang="en-US"/>
            <a:t>– Tailored for state, local, tribal, territorial entities</a:t>
          </a:r>
        </a:p>
      </dgm:t>
    </dgm:pt>
    <dgm:pt modelId="{611F8C72-5195-460D-84C7-3BD4A6749918}" type="parTrans" cxnId="{E62DD0DD-1031-4174-BBEE-36C1D5B9CC55}">
      <dgm:prSet/>
      <dgm:spPr/>
      <dgm:t>
        <a:bodyPr/>
        <a:lstStyle/>
        <a:p>
          <a:endParaRPr lang="en-US"/>
        </a:p>
      </dgm:t>
    </dgm:pt>
    <dgm:pt modelId="{575E88D6-4E23-4FC9-80B1-6CE564F91449}" type="sibTrans" cxnId="{E62DD0DD-1031-4174-BBEE-36C1D5B9CC55}">
      <dgm:prSet/>
      <dgm:spPr/>
      <dgm:t>
        <a:bodyPr/>
        <a:lstStyle/>
        <a:p>
          <a:pPr>
            <a:lnSpc>
              <a:spcPct val="100000"/>
            </a:lnSpc>
          </a:pPr>
          <a:endParaRPr lang="en-US"/>
        </a:p>
      </dgm:t>
    </dgm:pt>
    <dgm:pt modelId="{F51FC386-C466-4DB9-9208-755C8F740611}">
      <dgm:prSet/>
      <dgm:spPr/>
      <dgm:t>
        <a:bodyPr/>
        <a:lstStyle/>
        <a:p>
          <a:pPr>
            <a:lnSpc>
              <a:spcPct val="100000"/>
            </a:lnSpc>
            <a:defRPr cap="all"/>
          </a:pPr>
          <a:r>
            <a:rPr lang="en-US" b="1"/>
            <a:t>TIC 3.0 Security Capabilities Catalog </a:t>
          </a:r>
          <a:r>
            <a:rPr lang="en-US"/>
            <a:t>– Federal network boundary controls</a:t>
          </a:r>
        </a:p>
      </dgm:t>
    </dgm:pt>
    <dgm:pt modelId="{3922E790-3048-4887-B55D-D40113B39EC8}" type="parTrans" cxnId="{52A4994C-3C46-4FB7-B00F-B76D16FB5835}">
      <dgm:prSet/>
      <dgm:spPr/>
      <dgm:t>
        <a:bodyPr/>
        <a:lstStyle/>
        <a:p>
          <a:endParaRPr lang="en-US"/>
        </a:p>
      </dgm:t>
    </dgm:pt>
    <dgm:pt modelId="{5A495532-DEED-4B78-AE06-5E9797F97F67}" type="sibTrans" cxnId="{52A4994C-3C46-4FB7-B00F-B76D16FB5835}">
      <dgm:prSet/>
      <dgm:spPr/>
      <dgm:t>
        <a:bodyPr/>
        <a:lstStyle/>
        <a:p>
          <a:endParaRPr lang="en-US"/>
        </a:p>
      </dgm:t>
    </dgm:pt>
    <dgm:pt modelId="{F284BEF7-267E-4E6F-8DAF-D47811F5682A}" type="pres">
      <dgm:prSet presAssocID="{554DA3D1-C5F0-49A5-B68B-2E092D0F76FD}" presName="root" presStyleCnt="0">
        <dgm:presLayoutVars>
          <dgm:dir/>
          <dgm:resizeHandles val="exact"/>
        </dgm:presLayoutVars>
      </dgm:prSet>
      <dgm:spPr/>
    </dgm:pt>
    <dgm:pt modelId="{28C20F79-A59C-4FD7-B372-E175236506CC}" type="pres">
      <dgm:prSet presAssocID="{27AC8E76-242D-46C8-B7EC-CD1443327EEA}" presName="compNode" presStyleCnt="0"/>
      <dgm:spPr/>
    </dgm:pt>
    <dgm:pt modelId="{09D474D7-07AE-4C3C-AA1B-434972258F0A}" type="pres">
      <dgm:prSet presAssocID="{27AC8E76-242D-46C8-B7EC-CD1443327EEA}" presName="iconBgRect" presStyleLbl="bgShp" presStyleIdx="0" presStyleCnt="5"/>
      <dgm:spPr/>
    </dgm:pt>
    <dgm:pt modelId="{73476DC3-5BB7-4CBD-A939-BFEDCA9BF7F7}" type="pres">
      <dgm:prSet presAssocID="{27AC8E76-242D-46C8-B7EC-CD1443327EE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me"/>
        </a:ext>
      </dgm:extLst>
    </dgm:pt>
    <dgm:pt modelId="{E4C24B88-3B71-4704-A210-74AD20DFED7C}" type="pres">
      <dgm:prSet presAssocID="{27AC8E76-242D-46C8-B7EC-CD1443327EEA}" presName="spaceRect" presStyleCnt="0"/>
      <dgm:spPr/>
    </dgm:pt>
    <dgm:pt modelId="{C9162725-D355-47DA-82C6-DFAB392875B7}" type="pres">
      <dgm:prSet presAssocID="{27AC8E76-242D-46C8-B7EC-CD1443327EEA}" presName="textRect" presStyleLbl="revTx" presStyleIdx="0" presStyleCnt="5">
        <dgm:presLayoutVars>
          <dgm:chMax val="1"/>
          <dgm:chPref val="1"/>
        </dgm:presLayoutVars>
      </dgm:prSet>
      <dgm:spPr/>
    </dgm:pt>
    <dgm:pt modelId="{7DDA9201-F71D-4354-9FA8-E2267931FB9F}" type="pres">
      <dgm:prSet presAssocID="{7218424A-4B66-40C1-96A4-085623530B93}" presName="sibTrans" presStyleCnt="0"/>
      <dgm:spPr/>
    </dgm:pt>
    <dgm:pt modelId="{4B7AA7FE-817F-4077-9589-8453291E1A7F}" type="pres">
      <dgm:prSet presAssocID="{7410BD95-877F-4437-8DA6-87DE34E9AF92}" presName="compNode" presStyleCnt="0"/>
      <dgm:spPr/>
    </dgm:pt>
    <dgm:pt modelId="{4647913B-4077-4D7F-8064-9F0E8E063C79}" type="pres">
      <dgm:prSet presAssocID="{7410BD95-877F-4437-8DA6-87DE34E9AF92}" presName="iconBgRect" presStyleLbl="bgShp" presStyleIdx="1" presStyleCnt="5"/>
      <dgm:spPr/>
    </dgm:pt>
    <dgm:pt modelId="{38233D07-572A-40C5-B0A1-F740F378F77D}" type="pres">
      <dgm:prSet presAssocID="{7410BD95-877F-4437-8DA6-87DE34E9AF9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ock"/>
        </a:ext>
      </dgm:extLst>
    </dgm:pt>
    <dgm:pt modelId="{C9FAFD57-9FFE-4F93-B932-CB1439563FC3}" type="pres">
      <dgm:prSet presAssocID="{7410BD95-877F-4437-8DA6-87DE34E9AF92}" presName="spaceRect" presStyleCnt="0"/>
      <dgm:spPr/>
    </dgm:pt>
    <dgm:pt modelId="{9022A911-7848-46BD-9DC2-385514C58346}" type="pres">
      <dgm:prSet presAssocID="{7410BD95-877F-4437-8DA6-87DE34E9AF92}" presName="textRect" presStyleLbl="revTx" presStyleIdx="1" presStyleCnt="5">
        <dgm:presLayoutVars>
          <dgm:chMax val="1"/>
          <dgm:chPref val="1"/>
        </dgm:presLayoutVars>
      </dgm:prSet>
      <dgm:spPr/>
    </dgm:pt>
    <dgm:pt modelId="{948219D0-1FD2-40D3-B41D-CFD70D84E834}" type="pres">
      <dgm:prSet presAssocID="{C7518844-B25F-4100-80EA-014FADD068AD}" presName="sibTrans" presStyleCnt="0"/>
      <dgm:spPr/>
    </dgm:pt>
    <dgm:pt modelId="{FB3963A0-6F42-408B-B799-1B8671759DA9}" type="pres">
      <dgm:prSet presAssocID="{67EA14C0-056A-4314-B1C3-F6C2B1E7DB9F}" presName="compNode" presStyleCnt="0"/>
      <dgm:spPr/>
    </dgm:pt>
    <dgm:pt modelId="{CF50E05B-7C1A-4F18-BCA0-83E3B6D207CA}" type="pres">
      <dgm:prSet presAssocID="{67EA14C0-056A-4314-B1C3-F6C2B1E7DB9F}" presName="iconBgRect" presStyleLbl="bgShp" presStyleIdx="2" presStyleCnt="5"/>
      <dgm:spPr/>
    </dgm:pt>
    <dgm:pt modelId="{D867E26D-9140-4822-84EC-E5F6BEE226C4}" type="pres">
      <dgm:prSet presAssocID="{67EA14C0-056A-4314-B1C3-F6C2B1E7DB9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on Shelf"/>
        </a:ext>
      </dgm:extLst>
    </dgm:pt>
    <dgm:pt modelId="{DBD40DC8-4F27-4DFE-87C7-217AB87D24B5}" type="pres">
      <dgm:prSet presAssocID="{67EA14C0-056A-4314-B1C3-F6C2B1E7DB9F}" presName="spaceRect" presStyleCnt="0"/>
      <dgm:spPr/>
    </dgm:pt>
    <dgm:pt modelId="{C2C2717D-EF24-4A5D-835C-EBFBFB464EED}" type="pres">
      <dgm:prSet presAssocID="{67EA14C0-056A-4314-B1C3-F6C2B1E7DB9F}" presName="textRect" presStyleLbl="revTx" presStyleIdx="2" presStyleCnt="5">
        <dgm:presLayoutVars>
          <dgm:chMax val="1"/>
          <dgm:chPref val="1"/>
        </dgm:presLayoutVars>
      </dgm:prSet>
      <dgm:spPr/>
    </dgm:pt>
    <dgm:pt modelId="{F8F5ADCA-AD08-4CE0-8F72-01FB059CFA0A}" type="pres">
      <dgm:prSet presAssocID="{D21A4B35-6E8B-49FC-BC65-DF6AF272C92F}" presName="sibTrans" presStyleCnt="0"/>
      <dgm:spPr/>
    </dgm:pt>
    <dgm:pt modelId="{D82A02F1-B6EC-479B-AB26-CA40120A23CA}" type="pres">
      <dgm:prSet presAssocID="{5F1CC603-26EC-4339-83FE-2E45057EAB30}" presName="compNode" presStyleCnt="0"/>
      <dgm:spPr/>
    </dgm:pt>
    <dgm:pt modelId="{FB028C05-DD31-4BFA-B32E-83645BC7181B}" type="pres">
      <dgm:prSet presAssocID="{5F1CC603-26EC-4339-83FE-2E45057EAB30}" presName="iconBgRect" presStyleLbl="bgShp" presStyleIdx="3" presStyleCnt="5"/>
      <dgm:spPr/>
    </dgm:pt>
    <dgm:pt modelId="{77D5A6D4-BDEF-4E91-AB9B-584C3D032824}" type="pres">
      <dgm:prSet presAssocID="{5F1CC603-26EC-4339-83FE-2E45057EAB3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arm scene"/>
        </a:ext>
      </dgm:extLst>
    </dgm:pt>
    <dgm:pt modelId="{F5568FF6-3CF8-4C01-8535-A56F08EE8F95}" type="pres">
      <dgm:prSet presAssocID="{5F1CC603-26EC-4339-83FE-2E45057EAB30}" presName="spaceRect" presStyleCnt="0"/>
      <dgm:spPr/>
    </dgm:pt>
    <dgm:pt modelId="{39DE2273-7CD8-4DBC-9A00-B83F2BA65E82}" type="pres">
      <dgm:prSet presAssocID="{5F1CC603-26EC-4339-83FE-2E45057EAB30}" presName="textRect" presStyleLbl="revTx" presStyleIdx="3" presStyleCnt="5">
        <dgm:presLayoutVars>
          <dgm:chMax val="1"/>
          <dgm:chPref val="1"/>
        </dgm:presLayoutVars>
      </dgm:prSet>
      <dgm:spPr/>
    </dgm:pt>
    <dgm:pt modelId="{157811E7-3FB3-488D-B5F0-B7B8BC59C682}" type="pres">
      <dgm:prSet presAssocID="{575E88D6-4E23-4FC9-80B1-6CE564F91449}" presName="sibTrans" presStyleCnt="0"/>
      <dgm:spPr/>
    </dgm:pt>
    <dgm:pt modelId="{F79C0538-2BBF-4535-B211-63782E16F885}" type="pres">
      <dgm:prSet presAssocID="{F51FC386-C466-4DB9-9208-755C8F740611}" presName="compNode" presStyleCnt="0"/>
      <dgm:spPr/>
    </dgm:pt>
    <dgm:pt modelId="{0AC2AB4B-27CB-48CD-B117-61B775E4380F}" type="pres">
      <dgm:prSet presAssocID="{F51FC386-C466-4DB9-9208-755C8F740611}" presName="iconBgRect" presStyleLbl="bgShp" presStyleIdx="4" presStyleCnt="5"/>
      <dgm:spPr/>
    </dgm:pt>
    <dgm:pt modelId="{6B591C18-936B-4F39-B8AD-F4670CD36D3C}" type="pres">
      <dgm:prSet presAssocID="{F51FC386-C466-4DB9-9208-755C8F74061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omputer"/>
        </a:ext>
      </dgm:extLst>
    </dgm:pt>
    <dgm:pt modelId="{D59072A7-6507-4D68-9986-8CD8C28263EC}" type="pres">
      <dgm:prSet presAssocID="{F51FC386-C466-4DB9-9208-755C8F740611}" presName="spaceRect" presStyleCnt="0"/>
      <dgm:spPr/>
    </dgm:pt>
    <dgm:pt modelId="{DE4863EC-06ED-42F0-97FE-0FDFDF9AA9B0}" type="pres">
      <dgm:prSet presAssocID="{F51FC386-C466-4DB9-9208-755C8F740611}" presName="textRect" presStyleLbl="revTx" presStyleIdx="4" presStyleCnt="5">
        <dgm:presLayoutVars>
          <dgm:chMax val="1"/>
          <dgm:chPref val="1"/>
        </dgm:presLayoutVars>
      </dgm:prSet>
      <dgm:spPr/>
    </dgm:pt>
  </dgm:ptLst>
  <dgm:cxnLst>
    <dgm:cxn modelId="{86D05313-62E8-4CB0-92F6-3CE5F2267E7F}" srcId="{554DA3D1-C5F0-49A5-B68B-2E092D0F76FD}" destId="{67EA14C0-056A-4314-B1C3-F6C2B1E7DB9F}" srcOrd="2" destOrd="0" parTransId="{BC4F8AF9-3181-4CD8-885B-CD124A59811C}" sibTransId="{D21A4B35-6E8B-49FC-BC65-DF6AF272C92F}"/>
    <dgm:cxn modelId="{249D0741-F6D2-403E-8170-E6EAE72F6281}" srcId="{554DA3D1-C5F0-49A5-B68B-2E092D0F76FD}" destId="{7410BD95-877F-4437-8DA6-87DE34E9AF92}" srcOrd="1" destOrd="0" parTransId="{9585E971-9347-4059-90A0-A9D9FDB50BDD}" sibTransId="{C7518844-B25F-4100-80EA-014FADD068AD}"/>
    <dgm:cxn modelId="{8DCF7165-9BFF-4615-90D0-56A17D3E0B8E}" type="presOf" srcId="{27AC8E76-242D-46C8-B7EC-CD1443327EEA}" destId="{C9162725-D355-47DA-82C6-DFAB392875B7}" srcOrd="0" destOrd="0" presId="urn:microsoft.com/office/officeart/2018/5/layout/IconCircleLabelList"/>
    <dgm:cxn modelId="{52A4994C-3C46-4FB7-B00F-B76D16FB5835}" srcId="{554DA3D1-C5F0-49A5-B68B-2E092D0F76FD}" destId="{F51FC386-C466-4DB9-9208-755C8F740611}" srcOrd="4" destOrd="0" parTransId="{3922E790-3048-4887-B55D-D40113B39EC8}" sibTransId="{5A495532-DEED-4B78-AE06-5E9797F97F67}"/>
    <dgm:cxn modelId="{7752A856-B2C2-45E2-B7BB-6A2F3E9EBE4C}" type="presOf" srcId="{F51FC386-C466-4DB9-9208-755C8F740611}" destId="{DE4863EC-06ED-42F0-97FE-0FDFDF9AA9B0}" srcOrd="0" destOrd="0" presId="urn:microsoft.com/office/officeart/2018/5/layout/IconCircleLabelList"/>
    <dgm:cxn modelId="{7BE52385-9133-4125-9423-C2B0A6DA6591}" type="presOf" srcId="{5F1CC603-26EC-4339-83FE-2E45057EAB30}" destId="{39DE2273-7CD8-4DBC-9A00-B83F2BA65E82}" srcOrd="0" destOrd="0" presId="urn:microsoft.com/office/officeart/2018/5/layout/IconCircleLabelList"/>
    <dgm:cxn modelId="{1B3B0C86-2FD5-4D24-A06B-FEEF13B8B45E}" type="presOf" srcId="{67EA14C0-056A-4314-B1C3-F6C2B1E7DB9F}" destId="{C2C2717D-EF24-4A5D-835C-EBFBFB464EED}" srcOrd="0" destOrd="0" presId="urn:microsoft.com/office/officeart/2018/5/layout/IconCircleLabelList"/>
    <dgm:cxn modelId="{3329DB97-7124-41E8-A411-B4BD642283F5}" type="presOf" srcId="{554DA3D1-C5F0-49A5-B68B-2E092D0F76FD}" destId="{F284BEF7-267E-4E6F-8DAF-D47811F5682A}" srcOrd="0" destOrd="0" presId="urn:microsoft.com/office/officeart/2018/5/layout/IconCircleLabelList"/>
    <dgm:cxn modelId="{EFEE1EA8-2214-4584-85D3-570F21B2AB84}" srcId="{554DA3D1-C5F0-49A5-B68B-2E092D0F76FD}" destId="{27AC8E76-242D-46C8-B7EC-CD1443327EEA}" srcOrd="0" destOrd="0" parTransId="{090B076A-1F1F-4DFB-B6AE-D697BF12BCF0}" sibTransId="{7218424A-4B66-40C1-96A4-085623530B93}"/>
    <dgm:cxn modelId="{29E594D2-5F00-47FA-86E1-A7388C7027E6}" type="presOf" srcId="{7410BD95-877F-4437-8DA6-87DE34E9AF92}" destId="{9022A911-7848-46BD-9DC2-385514C58346}" srcOrd="0" destOrd="0" presId="urn:microsoft.com/office/officeart/2018/5/layout/IconCircleLabelList"/>
    <dgm:cxn modelId="{E62DD0DD-1031-4174-BBEE-36C1D5B9CC55}" srcId="{554DA3D1-C5F0-49A5-B68B-2E092D0F76FD}" destId="{5F1CC603-26EC-4339-83FE-2E45057EAB30}" srcOrd="3" destOrd="0" parTransId="{611F8C72-5195-460D-84C7-3BD4A6749918}" sibTransId="{575E88D6-4E23-4FC9-80B1-6CE564F91449}"/>
    <dgm:cxn modelId="{B3F427FD-17CA-46EE-9C6C-7A688CD64916}" type="presParOf" srcId="{F284BEF7-267E-4E6F-8DAF-D47811F5682A}" destId="{28C20F79-A59C-4FD7-B372-E175236506CC}" srcOrd="0" destOrd="0" presId="urn:microsoft.com/office/officeart/2018/5/layout/IconCircleLabelList"/>
    <dgm:cxn modelId="{FD1895BA-B1EB-49FE-AD02-FFBD999B8664}" type="presParOf" srcId="{28C20F79-A59C-4FD7-B372-E175236506CC}" destId="{09D474D7-07AE-4C3C-AA1B-434972258F0A}" srcOrd="0" destOrd="0" presId="urn:microsoft.com/office/officeart/2018/5/layout/IconCircleLabelList"/>
    <dgm:cxn modelId="{D739DD0F-DBE7-4F44-AD4A-8720E5DCE74E}" type="presParOf" srcId="{28C20F79-A59C-4FD7-B372-E175236506CC}" destId="{73476DC3-5BB7-4CBD-A939-BFEDCA9BF7F7}" srcOrd="1" destOrd="0" presId="urn:microsoft.com/office/officeart/2018/5/layout/IconCircleLabelList"/>
    <dgm:cxn modelId="{BB246EB0-281B-44C1-883A-5412FB575B1B}" type="presParOf" srcId="{28C20F79-A59C-4FD7-B372-E175236506CC}" destId="{E4C24B88-3B71-4704-A210-74AD20DFED7C}" srcOrd="2" destOrd="0" presId="urn:microsoft.com/office/officeart/2018/5/layout/IconCircleLabelList"/>
    <dgm:cxn modelId="{8876639B-4827-4462-BB2F-2FCFD2DC635D}" type="presParOf" srcId="{28C20F79-A59C-4FD7-B372-E175236506CC}" destId="{C9162725-D355-47DA-82C6-DFAB392875B7}" srcOrd="3" destOrd="0" presId="urn:microsoft.com/office/officeart/2018/5/layout/IconCircleLabelList"/>
    <dgm:cxn modelId="{77BB2A01-A682-418A-98AD-D9BDCEAA2EF7}" type="presParOf" srcId="{F284BEF7-267E-4E6F-8DAF-D47811F5682A}" destId="{7DDA9201-F71D-4354-9FA8-E2267931FB9F}" srcOrd="1" destOrd="0" presId="urn:microsoft.com/office/officeart/2018/5/layout/IconCircleLabelList"/>
    <dgm:cxn modelId="{C676437F-DB75-4B48-A2A5-853C2F994965}" type="presParOf" srcId="{F284BEF7-267E-4E6F-8DAF-D47811F5682A}" destId="{4B7AA7FE-817F-4077-9589-8453291E1A7F}" srcOrd="2" destOrd="0" presId="urn:microsoft.com/office/officeart/2018/5/layout/IconCircleLabelList"/>
    <dgm:cxn modelId="{B25C5262-1537-4D0E-B7BE-0AED564E8C46}" type="presParOf" srcId="{4B7AA7FE-817F-4077-9589-8453291E1A7F}" destId="{4647913B-4077-4D7F-8064-9F0E8E063C79}" srcOrd="0" destOrd="0" presId="urn:microsoft.com/office/officeart/2018/5/layout/IconCircleLabelList"/>
    <dgm:cxn modelId="{9C6BB74D-92ED-4FAA-80E4-A2E07ECAABF9}" type="presParOf" srcId="{4B7AA7FE-817F-4077-9589-8453291E1A7F}" destId="{38233D07-572A-40C5-B0A1-F740F378F77D}" srcOrd="1" destOrd="0" presId="urn:microsoft.com/office/officeart/2018/5/layout/IconCircleLabelList"/>
    <dgm:cxn modelId="{E5ACCD35-59B8-4244-9CB6-532206D9B21C}" type="presParOf" srcId="{4B7AA7FE-817F-4077-9589-8453291E1A7F}" destId="{C9FAFD57-9FFE-4F93-B932-CB1439563FC3}" srcOrd="2" destOrd="0" presId="urn:microsoft.com/office/officeart/2018/5/layout/IconCircleLabelList"/>
    <dgm:cxn modelId="{DF8F7A74-E19D-4CAC-B35F-AEE71FA92A40}" type="presParOf" srcId="{4B7AA7FE-817F-4077-9589-8453291E1A7F}" destId="{9022A911-7848-46BD-9DC2-385514C58346}" srcOrd="3" destOrd="0" presId="urn:microsoft.com/office/officeart/2018/5/layout/IconCircleLabelList"/>
    <dgm:cxn modelId="{7D952FF6-D05A-4A8F-8BD2-5CCA2E817A96}" type="presParOf" srcId="{F284BEF7-267E-4E6F-8DAF-D47811F5682A}" destId="{948219D0-1FD2-40D3-B41D-CFD70D84E834}" srcOrd="3" destOrd="0" presId="urn:microsoft.com/office/officeart/2018/5/layout/IconCircleLabelList"/>
    <dgm:cxn modelId="{C3C8935D-2961-41A7-A729-CA42F8304D6B}" type="presParOf" srcId="{F284BEF7-267E-4E6F-8DAF-D47811F5682A}" destId="{FB3963A0-6F42-408B-B799-1B8671759DA9}" srcOrd="4" destOrd="0" presId="urn:microsoft.com/office/officeart/2018/5/layout/IconCircleLabelList"/>
    <dgm:cxn modelId="{2DE13B2B-BFC2-41B0-9B38-645444775265}" type="presParOf" srcId="{FB3963A0-6F42-408B-B799-1B8671759DA9}" destId="{CF50E05B-7C1A-4F18-BCA0-83E3B6D207CA}" srcOrd="0" destOrd="0" presId="urn:microsoft.com/office/officeart/2018/5/layout/IconCircleLabelList"/>
    <dgm:cxn modelId="{FA831577-CC8F-44BC-BBBF-60E7BA5E0AD9}" type="presParOf" srcId="{FB3963A0-6F42-408B-B799-1B8671759DA9}" destId="{D867E26D-9140-4822-84EC-E5F6BEE226C4}" srcOrd="1" destOrd="0" presId="urn:microsoft.com/office/officeart/2018/5/layout/IconCircleLabelList"/>
    <dgm:cxn modelId="{4B390652-CE39-48E9-8F85-1DA26E27C724}" type="presParOf" srcId="{FB3963A0-6F42-408B-B799-1B8671759DA9}" destId="{DBD40DC8-4F27-4DFE-87C7-217AB87D24B5}" srcOrd="2" destOrd="0" presId="urn:microsoft.com/office/officeart/2018/5/layout/IconCircleLabelList"/>
    <dgm:cxn modelId="{7E9A9847-145F-4CB2-8D99-4D9E65FC0099}" type="presParOf" srcId="{FB3963A0-6F42-408B-B799-1B8671759DA9}" destId="{C2C2717D-EF24-4A5D-835C-EBFBFB464EED}" srcOrd="3" destOrd="0" presId="urn:microsoft.com/office/officeart/2018/5/layout/IconCircleLabelList"/>
    <dgm:cxn modelId="{4E87F25D-9289-4319-B925-A4AFF50CF4B2}" type="presParOf" srcId="{F284BEF7-267E-4E6F-8DAF-D47811F5682A}" destId="{F8F5ADCA-AD08-4CE0-8F72-01FB059CFA0A}" srcOrd="5" destOrd="0" presId="urn:microsoft.com/office/officeart/2018/5/layout/IconCircleLabelList"/>
    <dgm:cxn modelId="{54357CB3-CFB2-46B5-8827-58C8D90BBB90}" type="presParOf" srcId="{F284BEF7-267E-4E6F-8DAF-D47811F5682A}" destId="{D82A02F1-B6EC-479B-AB26-CA40120A23CA}" srcOrd="6" destOrd="0" presId="urn:microsoft.com/office/officeart/2018/5/layout/IconCircleLabelList"/>
    <dgm:cxn modelId="{B5257B44-1279-497C-826F-2A5B3BF49C22}" type="presParOf" srcId="{D82A02F1-B6EC-479B-AB26-CA40120A23CA}" destId="{FB028C05-DD31-4BFA-B32E-83645BC7181B}" srcOrd="0" destOrd="0" presId="urn:microsoft.com/office/officeart/2018/5/layout/IconCircleLabelList"/>
    <dgm:cxn modelId="{8433F0F1-4EDF-4ECC-8E58-1FB96D39661F}" type="presParOf" srcId="{D82A02F1-B6EC-479B-AB26-CA40120A23CA}" destId="{77D5A6D4-BDEF-4E91-AB9B-584C3D032824}" srcOrd="1" destOrd="0" presId="urn:microsoft.com/office/officeart/2018/5/layout/IconCircleLabelList"/>
    <dgm:cxn modelId="{AD64C0AD-E79B-4238-AB0D-BDFB832B4D98}" type="presParOf" srcId="{D82A02F1-B6EC-479B-AB26-CA40120A23CA}" destId="{F5568FF6-3CF8-4C01-8535-A56F08EE8F95}" srcOrd="2" destOrd="0" presId="urn:microsoft.com/office/officeart/2018/5/layout/IconCircleLabelList"/>
    <dgm:cxn modelId="{50B3FA1C-41C6-412A-AA66-6B5A51CDDE20}" type="presParOf" srcId="{D82A02F1-B6EC-479B-AB26-CA40120A23CA}" destId="{39DE2273-7CD8-4DBC-9A00-B83F2BA65E82}" srcOrd="3" destOrd="0" presId="urn:microsoft.com/office/officeart/2018/5/layout/IconCircleLabelList"/>
    <dgm:cxn modelId="{A722FFE9-88D1-40DF-A21C-4E78CAF9108F}" type="presParOf" srcId="{F284BEF7-267E-4E6F-8DAF-D47811F5682A}" destId="{157811E7-3FB3-488D-B5F0-B7B8BC59C682}" srcOrd="7" destOrd="0" presId="urn:microsoft.com/office/officeart/2018/5/layout/IconCircleLabelList"/>
    <dgm:cxn modelId="{BF5AD63A-CCBF-4255-982D-A3AA37F2425E}" type="presParOf" srcId="{F284BEF7-267E-4E6F-8DAF-D47811F5682A}" destId="{F79C0538-2BBF-4535-B211-63782E16F885}" srcOrd="8" destOrd="0" presId="urn:microsoft.com/office/officeart/2018/5/layout/IconCircleLabelList"/>
    <dgm:cxn modelId="{C1BA7F9A-79AE-4DD7-B200-7EEBDBF33B34}" type="presParOf" srcId="{F79C0538-2BBF-4535-B211-63782E16F885}" destId="{0AC2AB4B-27CB-48CD-B117-61B775E4380F}" srcOrd="0" destOrd="0" presId="urn:microsoft.com/office/officeart/2018/5/layout/IconCircleLabelList"/>
    <dgm:cxn modelId="{947F7E97-6D07-4523-8722-DD2DA21BFC67}" type="presParOf" srcId="{F79C0538-2BBF-4535-B211-63782E16F885}" destId="{6B591C18-936B-4F39-B8AD-F4670CD36D3C}" srcOrd="1" destOrd="0" presId="urn:microsoft.com/office/officeart/2018/5/layout/IconCircleLabelList"/>
    <dgm:cxn modelId="{0C27ABAC-8548-4BB4-AC32-19C6D16F0862}" type="presParOf" srcId="{F79C0538-2BBF-4535-B211-63782E16F885}" destId="{D59072A7-6507-4D68-9986-8CD8C28263EC}" srcOrd="2" destOrd="0" presId="urn:microsoft.com/office/officeart/2018/5/layout/IconCircleLabelList"/>
    <dgm:cxn modelId="{0747F375-E935-42EE-9600-300F328E2806}" type="presParOf" srcId="{F79C0538-2BBF-4535-B211-63782E16F885}" destId="{DE4863EC-06ED-42F0-97FE-0FDFDF9AA9B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6075EB-11F3-4D30-A429-DB6C3954949C}"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223B6CDE-E50A-466B-B3B1-6C98BBBC4DC8}">
      <dgm:prSet/>
      <dgm:spPr/>
      <dgm:t>
        <a:bodyPr/>
        <a:lstStyle/>
        <a:p>
          <a:pPr>
            <a:defRPr cap="all"/>
          </a:pPr>
          <a:r>
            <a:rPr lang="en-US" b="1"/>
            <a:t>Cyber Resilience Reviews (CRRs) </a:t>
          </a:r>
          <a:r>
            <a:rPr lang="en-US"/>
            <a:t>– Evaluate cyber maturity</a:t>
          </a:r>
        </a:p>
      </dgm:t>
    </dgm:pt>
    <dgm:pt modelId="{8CD4139C-3D47-4CA1-8F33-72BCAD532C27}" type="parTrans" cxnId="{BBA89290-3BD4-4917-A208-6B761B0B3CA6}">
      <dgm:prSet/>
      <dgm:spPr/>
      <dgm:t>
        <a:bodyPr/>
        <a:lstStyle/>
        <a:p>
          <a:endParaRPr lang="en-US"/>
        </a:p>
      </dgm:t>
    </dgm:pt>
    <dgm:pt modelId="{BBC20308-A856-45E6-9BB7-156F568E36E8}" type="sibTrans" cxnId="{BBA89290-3BD4-4917-A208-6B761B0B3CA6}">
      <dgm:prSet/>
      <dgm:spPr/>
      <dgm:t>
        <a:bodyPr/>
        <a:lstStyle/>
        <a:p>
          <a:endParaRPr lang="en-US"/>
        </a:p>
      </dgm:t>
    </dgm:pt>
    <dgm:pt modelId="{A005DB41-F904-4515-85FB-5C6F1722058F}">
      <dgm:prSet/>
      <dgm:spPr/>
      <dgm:t>
        <a:bodyPr/>
        <a:lstStyle/>
        <a:p>
          <a:pPr>
            <a:defRPr cap="all"/>
          </a:pPr>
          <a:r>
            <a:rPr lang="en-US" b="1"/>
            <a:t>Tabletop Exercise Packages </a:t>
          </a:r>
          <a:r>
            <a:rPr lang="en-US"/>
            <a:t>– Ready-made scenarios for testing readiness</a:t>
          </a:r>
        </a:p>
      </dgm:t>
    </dgm:pt>
    <dgm:pt modelId="{F4AC5E9F-5645-4B92-B783-581E8F0C5391}" type="parTrans" cxnId="{95B6FC7C-F8F3-401C-8C4B-F6E8E84492CA}">
      <dgm:prSet/>
      <dgm:spPr/>
      <dgm:t>
        <a:bodyPr/>
        <a:lstStyle/>
        <a:p>
          <a:endParaRPr lang="en-US"/>
        </a:p>
      </dgm:t>
    </dgm:pt>
    <dgm:pt modelId="{110B1F9D-AAE0-4354-A14F-E00283F0F3F0}" type="sibTrans" cxnId="{95B6FC7C-F8F3-401C-8C4B-F6E8E84492CA}">
      <dgm:prSet/>
      <dgm:spPr/>
      <dgm:t>
        <a:bodyPr/>
        <a:lstStyle/>
        <a:p>
          <a:endParaRPr lang="en-US"/>
        </a:p>
      </dgm:t>
    </dgm:pt>
    <dgm:pt modelId="{5BAF280A-1DDF-489F-8CE6-2B0836728337}">
      <dgm:prSet/>
      <dgm:spPr/>
      <dgm:t>
        <a:bodyPr/>
        <a:lstStyle/>
        <a:p>
          <a:pPr>
            <a:defRPr cap="all"/>
          </a:pPr>
          <a:r>
            <a:rPr lang="en-US" b="1"/>
            <a:t>Risk and Vulnerability Assessments </a:t>
          </a:r>
          <a:r>
            <a:rPr lang="en-US"/>
            <a:t>– In-depth testing of organizational risk</a:t>
          </a:r>
        </a:p>
      </dgm:t>
    </dgm:pt>
    <dgm:pt modelId="{CF6B4E0D-7C72-4171-AA1B-AC53C9F10121}" type="parTrans" cxnId="{69B552E0-8FC2-49B8-9C8A-4587CC724B38}">
      <dgm:prSet/>
      <dgm:spPr/>
      <dgm:t>
        <a:bodyPr/>
        <a:lstStyle/>
        <a:p>
          <a:endParaRPr lang="en-US"/>
        </a:p>
      </dgm:t>
    </dgm:pt>
    <dgm:pt modelId="{19567EDF-892D-4C5E-B3D3-B0595FD2328F}" type="sibTrans" cxnId="{69B552E0-8FC2-49B8-9C8A-4587CC724B38}">
      <dgm:prSet/>
      <dgm:spPr/>
      <dgm:t>
        <a:bodyPr/>
        <a:lstStyle/>
        <a:p>
          <a:endParaRPr lang="en-US"/>
        </a:p>
      </dgm:t>
    </dgm:pt>
    <dgm:pt modelId="{0F332029-98A5-45DA-BD85-44B706F10D97}">
      <dgm:prSet/>
      <dgm:spPr/>
      <dgm:t>
        <a:bodyPr/>
        <a:lstStyle/>
        <a:p>
          <a:pPr>
            <a:defRPr cap="all"/>
          </a:pPr>
          <a:r>
            <a:rPr lang="en-US" b="1"/>
            <a:t>Infrastructure Resilience Assessments </a:t>
          </a:r>
          <a:r>
            <a:rPr lang="en-US"/>
            <a:t>– Identify critical weak points</a:t>
          </a:r>
        </a:p>
      </dgm:t>
    </dgm:pt>
    <dgm:pt modelId="{EC9D1465-DFD3-437A-B6AF-F22E38A43131}" type="parTrans" cxnId="{311B8DC7-D15E-4C90-A3F1-CBCDE14D3C26}">
      <dgm:prSet/>
      <dgm:spPr/>
      <dgm:t>
        <a:bodyPr/>
        <a:lstStyle/>
        <a:p>
          <a:endParaRPr lang="en-US"/>
        </a:p>
      </dgm:t>
    </dgm:pt>
    <dgm:pt modelId="{BAD06A61-43FC-4B5F-9FF4-487393D15876}" type="sibTrans" cxnId="{311B8DC7-D15E-4C90-A3F1-CBCDE14D3C26}">
      <dgm:prSet/>
      <dgm:spPr/>
      <dgm:t>
        <a:bodyPr/>
        <a:lstStyle/>
        <a:p>
          <a:endParaRPr lang="en-US"/>
        </a:p>
      </dgm:t>
    </dgm:pt>
    <dgm:pt modelId="{C3B1A609-5FF3-4105-AAD0-875D11F48E9E}" type="pres">
      <dgm:prSet presAssocID="{896075EB-11F3-4D30-A429-DB6C3954949C}" presName="root" presStyleCnt="0">
        <dgm:presLayoutVars>
          <dgm:dir/>
          <dgm:resizeHandles val="exact"/>
        </dgm:presLayoutVars>
      </dgm:prSet>
      <dgm:spPr/>
    </dgm:pt>
    <dgm:pt modelId="{B5819386-48E3-4416-8D3E-ED592DADA513}" type="pres">
      <dgm:prSet presAssocID="{223B6CDE-E50A-466B-B3B1-6C98BBBC4DC8}" presName="compNode" presStyleCnt="0"/>
      <dgm:spPr/>
    </dgm:pt>
    <dgm:pt modelId="{97240D01-12A7-465C-8E70-0B259D194B41}" type="pres">
      <dgm:prSet presAssocID="{223B6CDE-E50A-466B-B3B1-6C98BBBC4DC8}" presName="iconBgRect" presStyleLbl="bgShp" presStyleIdx="0" presStyleCnt="4"/>
      <dgm:spPr/>
    </dgm:pt>
    <dgm:pt modelId="{7D309D65-C4E4-4E2A-B4F6-3B9D5C8EC031}" type="pres">
      <dgm:prSet presAssocID="{223B6CDE-E50A-466B-B3B1-6C98BBBC4DC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ud Computing"/>
        </a:ext>
      </dgm:extLst>
    </dgm:pt>
    <dgm:pt modelId="{357A6055-8071-4897-BCA6-FEAA93EDA832}" type="pres">
      <dgm:prSet presAssocID="{223B6CDE-E50A-466B-B3B1-6C98BBBC4DC8}" presName="spaceRect" presStyleCnt="0"/>
      <dgm:spPr/>
    </dgm:pt>
    <dgm:pt modelId="{C2CAA366-B8C6-43BA-968D-75729D63902A}" type="pres">
      <dgm:prSet presAssocID="{223B6CDE-E50A-466B-B3B1-6C98BBBC4DC8}" presName="textRect" presStyleLbl="revTx" presStyleIdx="0" presStyleCnt="4">
        <dgm:presLayoutVars>
          <dgm:chMax val="1"/>
          <dgm:chPref val="1"/>
        </dgm:presLayoutVars>
      </dgm:prSet>
      <dgm:spPr/>
    </dgm:pt>
    <dgm:pt modelId="{90BEA869-7FDB-4CDE-9D58-4A0444B44538}" type="pres">
      <dgm:prSet presAssocID="{BBC20308-A856-45E6-9BB7-156F568E36E8}" presName="sibTrans" presStyleCnt="0"/>
      <dgm:spPr/>
    </dgm:pt>
    <dgm:pt modelId="{B4242AFA-9C0A-4F61-9FA2-4B4331845835}" type="pres">
      <dgm:prSet presAssocID="{A005DB41-F904-4515-85FB-5C6F1722058F}" presName="compNode" presStyleCnt="0"/>
      <dgm:spPr/>
    </dgm:pt>
    <dgm:pt modelId="{95BF685F-275A-4295-8371-1E1548895530}" type="pres">
      <dgm:prSet presAssocID="{A005DB41-F904-4515-85FB-5C6F1722058F}" presName="iconBgRect" presStyleLbl="bgShp" presStyleIdx="1" presStyleCnt="4"/>
      <dgm:spPr/>
    </dgm:pt>
    <dgm:pt modelId="{B357F03D-49C8-4D54-B229-2C5DD1563EE0}" type="pres">
      <dgm:prSet presAssocID="{A005DB41-F904-4515-85FB-5C6F1722058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blet"/>
        </a:ext>
      </dgm:extLst>
    </dgm:pt>
    <dgm:pt modelId="{F069CCB2-B0E2-47EF-BB37-5EF781BCA99F}" type="pres">
      <dgm:prSet presAssocID="{A005DB41-F904-4515-85FB-5C6F1722058F}" presName="spaceRect" presStyleCnt="0"/>
      <dgm:spPr/>
    </dgm:pt>
    <dgm:pt modelId="{73C1B664-B6FD-4BC1-B20F-2F9D117FAB41}" type="pres">
      <dgm:prSet presAssocID="{A005DB41-F904-4515-85FB-5C6F1722058F}" presName="textRect" presStyleLbl="revTx" presStyleIdx="1" presStyleCnt="4">
        <dgm:presLayoutVars>
          <dgm:chMax val="1"/>
          <dgm:chPref val="1"/>
        </dgm:presLayoutVars>
      </dgm:prSet>
      <dgm:spPr/>
    </dgm:pt>
    <dgm:pt modelId="{9253F778-23D3-42DD-A94C-557C48BA9212}" type="pres">
      <dgm:prSet presAssocID="{110B1F9D-AAE0-4354-A14F-E00283F0F3F0}" presName="sibTrans" presStyleCnt="0"/>
      <dgm:spPr/>
    </dgm:pt>
    <dgm:pt modelId="{0CD83C0C-C504-4605-A6BC-922933FCFB4C}" type="pres">
      <dgm:prSet presAssocID="{5BAF280A-1DDF-489F-8CE6-2B0836728337}" presName="compNode" presStyleCnt="0"/>
      <dgm:spPr/>
    </dgm:pt>
    <dgm:pt modelId="{936EF9CD-0D5E-49B3-9344-14C18AC17AE1}" type="pres">
      <dgm:prSet presAssocID="{5BAF280A-1DDF-489F-8CE6-2B0836728337}" presName="iconBgRect" presStyleLbl="bgShp" presStyleIdx="2" presStyleCnt="4"/>
      <dgm:spPr/>
    </dgm:pt>
    <dgm:pt modelId="{303DBDB1-1ACB-43CC-8540-430C67BE4F13}" type="pres">
      <dgm:prSet presAssocID="{5BAF280A-1DDF-489F-8CE6-2B083672833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g under Magnifying Glass"/>
        </a:ext>
      </dgm:extLst>
    </dgm:pt>
    <dgm:pt modelId="{9FB8E185-33B5-454A-90E0-841DEC5C420E}" type="pres">
      <dgm:prSet presAssocID="{5BAF280A-1DDF-489F-8CE6-2B0836728337}" presName="spaceRect" presStyleCnt="0"/>
      <dgm:spPr/>
    </dgm:pt>
    <dgm:pt modelId="{109C6FED-8CD3-49ED-BFC9-FE50732F69E9}" type="pres">
      <dgm:prSet presAssocID="{5BAF280A-1DDF-489F-8CE6-2B0836728337}" presName="textRect" presStyleLbl="revTx" presStyleIdx="2" presStyleCnt="4">
        <dgm:presLayoutVars>
          <dgm:chMax val="1"/>
          <dgm:chPref val="1"/>
        </dgm:presLayoutVars>
      </dgm:prSet>
      <dgm:spPr/>
    </dgm:pt>
    <dgm:pt modelId="{D23526BC-434D-4C73-94E8-58E93499B909}" type="pres">
      <dgm:prSet presAssocID="{19567EDF-892D-4C5E-B3D3-B0595FD2328F}" presName="sibTrans" presStyleCnt="0"/>
      <dgm:spPr/>
    </dgm:pt>
    <dgm:pt modelId="{B609E7BA-9325-4696-B17D-90A13BCE5951}" type="pres">
      <dgm:prSet presAssocID="{0F332029-98A5-45DA-BD85-44B706F10D97}" presName="compNode" presStyleCnt="0"/>
      <dgm:spPr/>
    </dgm:pt>
    <dgm:pt modelId="{EBC9E7F1-A986-4455-B537-0EFAD3F00382}" type="pres">
      <dgm:prSet presAssocID="{0F332029-98A5-45DA-BD85-44B706F10D97}" presName="iconBgRect" presStyleLbl="bgShp" presStyleIdx="3" presStyleCnt="4"/>
      <dgm:spPr/>
    </dgm:pt>
    <dgm:pt modelId="{3FA84041-16FB-47AD-BD29-A2301EE334CB}" type="pres">
      <dgm:prSet presAssocID="{0F332029-98A5-45DA-BD85-44B706F10D9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7DA97A8D-FD59-4154-8C78-58E9B080B467}" type="pres">
      <dgm:prSet presAssocID="{0F332029-98A5-45DA-BD85-44B706F10D97}" presName="spaceRect" presStyleCnt="0"/>
      <dgm:spPr/>
    </dgm:pt>
    <dgm:pt modelId="{D722AD75-E91E-4EF8-B323-37233DAA64EB}" type="pres">
      <dgm:prSet presAssocID="{0F332029-98A5-45DA-BD85-44B706F10D97}" presName="textRect" presStyleLbl="revTx" presStyleIdx="3" presStyleCnt="4">
        <dgm:presLayoutVars>
          <dgm:chMax val="1"/>
          <dgm:chPref val="1"/>
        </dgm:presLayoutVars>
      </dgm:prSet>
      <dgm:spPr/>
    </dgm:pt>
  </dgm:ptLst>
  <dgm:cxnLst>
    <dgm:cxn modelId="{3BE76E1B-A72B-4EBF-AC4A-48B93555B966}" type="presOf" srcId="{5BAF280A-1DDF-489F-8CE6-2B0836728337}" destId="{109C6FED-8CD3-49ED-BFC9-FE50732F69E9}" srcOrd="0" destOrd="0" presId="urn:microsoft.com/office/officeart/2018/5/layout/IconCircleLabelList"/>
    <dgm:cxn modelId="{10DC4860-CE6B-4DF9-A2B3-42798C0AC445}" type="presOf" srcId="{896075EB-11F3-4D30-A429-DB6C3954949C}" destId="{C3B1A609-5FF3-4105-AAD0-875D11F48E9E}" srcOrd="0" destOrd="0" presId="urn:microsoft.com/office/officeart/2018/5/layout/IconCircleLabelList"/>
    <dgm:cxn modelId="{6FDAD677-5A2B-4C98-8F4E-543091992C23}" type="presOf" srcId="{0F332029-98A5-45DA-BD85-44B706F10D97}" destId="{D722AD75-E91E-4EF8-B323-37233DAA64EB}" srcOrd="0" destOrd="0" presId="urn:microsoft.com/office/officeart/2018/5/layout/IconCircleLabelList"/>
    <dgm:cxn modelId="{95B6FC7C-F8F3-401C-8C4B-F6E8E84492CA}" srcId="{896075EB-11F3-4D30-A429-DB6C3954949C}" destId="{A005DB41-F904-4515-85FB-5C6F1722058F}" srcOrd="1" destOrd="0" parTransId="{F4AC5E9F-5645-4B92-B783-581E8F0C5391}" sibTransId="{110B1F9D-AAE0-4354-A14F-E00283F0F3F0}"/>
    <dgm:cxn modelId="{BBA89290-3BD4-4917-A208-6B761B0B3CA6}" srcId="{896075EB-11F3-4D30-A429-DB6C3954949C}" destId="{223B6CDE-E50A-466B-B3B1-6C98BBBC4DC8}" srcOrd="0" destOrd="0" parTransId="{8CD4139C-3D47-4CA1-8F33-72BCAD532C27}" sibTransId="{BBC20308-A856-45E6-9BB7-156F568E36E8}"/>
    <dgm:cxn modelId="{71A5409C-A942-4890-A45A-66CC3C2A3594}" type="presOf" srcId="{A005DB41-F904-4515-85FB-5C6F1722058F}" destId="{73C1B664-B6FD-4BC1-B20F-2F9D117FAB41}" srcOrd="0" destOrd="0" presId="urn:microsoft.com/office/officeart/2018/5/layout/IconCircleLabelList"/>
    <dgm:cxn modelId="{311B8DC7-D15E-4C90-A3F1-CBCDE14D3C26}" srcId="{896075EB-11F3-4D30-A429-DB6C3954949C}" destId="{0F332029-98A5-45DA-BD85-44B706F10D97}" srcOrd="3" destOrd="0" parTransId="{EC9D1465-DFD3-437A-B6AF-F22E38A43131}" sibTransId="{BAD06A61-43FC-4B5F-9FF4-487393D15876}"/>
    <dgm:cxn modelId="{C5A482DB-D6AA-45A6-9E6E-9E2A1B2A3CA7}" type="presOf" srcId="{223B6CDE-E50A-466B-B3B1-6C98BBBC4DC8}" destId="{C2CAA366-B8C6-43BA-968D-75729D63902A}" srcOrd="0" destOrd="0" presId="urn:microsoft.com/office/officeart/2018/5/layout/IconCircleLabelList"/>
    <dgm:cxn modelId="{69B552E0-8FC2-49B8-9C8A-4587CC724B38}" srcId="{896075EB-11F3-4D30-A429-DB6C3954949C}" destId="{5BAF280A-1DDF-489F-8CE6-2B0836728337}" srcOrd="2" destOrd="0" parTransId="{CF6B4E0D-7C72-4171-AA1B-AC53C9F10121}" sibTransId="{19567EDF-892D-4C5E-B3D3-B0595FD2328F}"/>
    <dgm:cxn modelId="{1EC5B3B0-D415-4FE5-80A3-E972A76A15C0}" type="presParOf" srcId="{C3B1A609-5FF3-4105-AAD0-875D11F48E9E}" destId="{B5819386-48E3-4416-8D3E-ED592DADA513}" srcOrd="0" destOrd="0" presId="urn:microsoft.com/office/officeart/2018/5/layout/IconCircleLabelList"/>
    <dgm:cxn modelId="{CEB93BBE-2474-460F-9D40-92F009BE8D5A}" type="presParOf" srcId="{B5819386-48E3-4416-8D3E-ED592DADA513}" destId="{97240D01-12A7-465C-8E70-0B259D194B41}" srcOrd="0" destOrd="0" presId="urn:microsoft.com/office/officeart/2018/5/layout/IconCircleLabelList"/>
    <dgm:cxn modelId="{8BCC384C-E341-43A7-A46D-B2D1B234F016}" type="presParOf" srcId="{B5819386-48E3-4416-8D3E-ED592DADA513}" destId="{7D309D65-C4E4-4E2A-B4F6-3B9D5C8EC031}" srcOrd="1" destOrd="0" presId="urn:microsoft.com/office/officeart/2018/5/layout/IconCircleLabelList"/>
    <dgm:cxn modelId="{11E5C1A4-45B0-4B34-B317-D9ABE8EE446B}" type="presParOf" srcId="{B5819386-48E3-4416-8D3E-ED592DADA513}" destId="{357A6055-8071-4897-BCA6-FEAA93EDA832}" srcOrd="2" destOrd="0" presId="urn:microsoft.com/office/officeart/2018/5/layout/IconCircleLabelList"/>
    <dgm:cxn modelId="{37CB4436-692C-477C-B32A-FFE8FC75FB21}" type="presParOf" srcId="{B5819386-48E3-4416-8D3E-ED592DADA513}" destId="{C2CAA366-B8C6-43BA-968D-75729D63902A}" srcOrd="3" destOrd="0" presId="urn:microsoft.com/office/officeart/2018/5/layout/IconCircleLabelList"/>
    <dgm:cxn modelId="{4D7C7248-532E-419F-93FD-3D6A2B76A204}" type="presParOf" srcId="{C3B1A609-5FF3-4105-AAD0-875D11F48E9E}" destId="{90BEA869-7FDB-4CDE-9D58-4A0444B44538}" srcOrd="1" destOrd="0" presId="urn:microsoft.com/office/officeart/2018/5/layout/IconCircleLabelList"/>
    <dgm:cxn modelId="{B8535DD7-D0DB-4403-A5E8-2161D7C635AC}" type="presParOf" srcId="{C3B1A609-5FF3-4105-AAD0-875D11F48E9E}" destId="{B4242AFA-9C0A-4F61-9FA2-4B4331845835}" srcOrd="2" destOrd="0" presId="urn:microsoft.com/office/officeart/2018/5/layout/IconCircleLabelList"/>
    <dgm:cxn modelId="{0F63238C-7238-4C54-8EFD-F9DF95A33FB6}" type="presParOf" srcId="{B4242AFA-9C0A-4F61-9FA2-4B4331845835}" destId="{95BF685F-275A-4295-8371-1E1548895530}" srcOrd="0" destOrd="0" presId="urn:microsoft.com/office/officeart/2018/5/layout/IconCircleLabelList"/>
    <dgm:cxn modelId="{E88BD412-6496-4FE6-9F8C-E49DA003DAC1}" type="presParOf" srcId="{B4242AFA-9C0A-4F61-9FA2-4B4331845835}" destId="{B357F03D-49C8-4D54-B229-2C5DD1563EE0}" srcOrd="1" destOrd="0" presId="urn:microsoft.com/office/officeart/2018/5/layout/IconCircleLabelList"/>
    <dgm:cxn modelId="{552B7FBF-C8C7-474F-B1F8-E1A5015160BB}" type="presParOf" srcId="{B4242AFA-9C0A-4F61-9FA2-4B4331845835}" destId="{F069CCB2-B0E2-47EF-BB37-5EF781BCA99F}" srcOrd="2" destOrd="0" presId="urn:microsoft.com/office/officeart/2018/5/layout/IconCircleLabelList"/>
    <dgm:cxn modelId="{7447B942-7887-43A1-83D0-A34F5E4A5824}" type="presParOf" srcId="{B4242AFA-9C0A-4F61-9FA2-4B4331845835}" destId="{73C1B664-B6FD-4BC1-B20F-2F9D117FAB41}" srcOrd="3" destOrd="0" presId="urn:microsoft.com/office/officeart/2018/5/layout/IconCircleLabelList"/>
    <dgm:cxn modelId="{7A0D1568-90E6-48F6-AF1B-84C4698F0B33}" type="presParOf" srcId="{C3B1A609-5FF3-4105-AAD0-875D11F48E9E}" destId="{9253F778-23D3-42DD-A94C-557C48BA9212}" srcOrd="3" destOrd="0" presId="urn:microsoft.com/office/officeart/2018/5/layout/IconCircleLabelList"/>
    <dgm:cxn modelId="{1FC53095-ED1E-41F7-A645-DCFC59189BB0}" type="presParOf" srcId="{C3B1A609-5FF3-4105-AAD0-875D11F48E9E}" destId="{0CD83C0C-C504-4605-A6BC-922933FCFB4C}" srcOrd="4" destOrd="0" presId="urn:microsoft.com/office/officeart/2018/5/layout/IconCircleLabelList"/>
    <dgm:cxn modelId="{F65329C5-49EA-439C-BD05-74FC7DCFD896}" type="presParOf" srcId="{0CD83C0C-C504-4605-A6BC-922933FCFB4C}" destId="{936EF9CD-0D5E-49B3-9344-14C18AC17AE1}" srcOrd="0" destOrd="0" presId="urn:microsoft.com/office/officeart/2018/5/layout/IconCircleLabelList"/>
    <dgm:cxn modelId="{86641D47-1C2E-4A6C-A463-2D4457F48656}" type="presParOf" srcId="{0CD83C0C-C504-4605-A6BC-922933FCFB4C}" destId="{303DBDB1-1ACB-43CC-8540-430C67BE4F13}" srcOrd="1" destOrd="0" presId="urn:microsoft.com/office/officeart/2018/5/layout/IconCircleLabelList"/>
    <dgm:cxn modelId="{B784D21C-ECDA-4B29-A352-22946227D31D}" type="presParOf" srcId="{0CD83C0C-C504-4605-A6BC-922933FCFB4C}" destId="{9FB8E185-33B5-454A-90E0-841DEC5C420E}" srcOrd="2" destOrd="0" presId="urn:microsoft.com/office/officeart/2018/5/layout/IconCircleLabelList"/>
    <dgm:cxn modelId="{642B8A5F-F758-4D95-967B-D5E56E06A54D}" type="presParOf" srcId="{0CD83C0C-C504-4605-A6BC-922933FCFB4C}" destId="{109C6FED-8CD3-49ED-BFC9-FE50732F69E9}" srcOrd="3" destOrd="0" presId="urn:microsoft.com/office/officeart/2018/5/layout/IconCircleLabelList"/>
    <dgm:cxn modelId="{32D89590-720C-42EB-89F4-90D416D49C51}" type="presParOf" srcId="{C3B1A609-5FF3-4105-AAD0-875D11F48E9E}" destId="{D23526BC-434D-4C73-94E8-58E93499B909}" srcOrd="5" destOrd="0" presId="urn:microsoft.com/office/officeart/2018/5/layout/IconCircleLabelList"/>
    <dgm:cxn modelId="{7D23EBDE-7572-4C8B-80A1-3A4D682C9AF8}" type="presParOf" srcId="{C3B1A609-5FF3-4105-AAD0-875D11F48E9E}" destId="{B609E7BA-9325-4696-B17D-90A13BCE5951}" srcOrd="6" destOrd="0" presId="urn:microsoft.com/office/officeart/2018/5/layout/IconCircleLabelList"/>
    <dgm:cxn modelId="{B0ABE748-9B3A-4B4F-AE72-C00DBFBEBF08}" type="presParOf" srcId="{B609E7BA-9325-4696-B17D-90A13BCE5951}" destId="{EBC9E7F1-A986-4455-B537-0EFAD3F00382}" srcOrd="0" destOrd="0" presId="urn:microsoft.com/office/officeart/2018/5/layout/IconCircleLabelList"/>
    <dgm:cxn modelId="{4DE67C2D-A3A5-4D58-BA4F-4EAB275FD66E}" type="presParOf" srcId="{B609E7BA-9325-4696-B17D-90A13BCE5951}" destId="{3FA84041-16FB-47AD-BD29-A2301EE334CB}" srcOrd="1" destOrd="0" presId="urn:microsoft.com/office/officeart/2018/5/layout/IconCircleLabelList"/>
    <dgm:cxn modelId="{CD24F548-E83E-4F9A-A656-74C4B3EA8AFF}" type="presParOf" srcId="{B609E7BA-9325-4696-B17D-90A13BCE5951}" destId="{7DA97A8D-FD59-4154-8C78-58E9B080B467}" srcOrd="2" destOrd="0" presId="urn:microsoft.com/office/officeart/2018/5/layout/IconCircleLabelList"/>
    <dgm:cxn modelId="{1E3AA439-5711-4A02-BB20-1F30D36E3A72}" type="presParOf" srcId="{B609E7BA-9325-4696-B17D-90A13BCE5951}" destId="{D722AD75-E91E-4EF8-B323-37233DAA64E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5E4E02-8AB4-485E-812F-735B6CF1A2DF}"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EB27494-B55F-47A6-9881-DF5F80C6B792}">
      <dgm:prSet/>
      <dgm:spPr/>
      <dgm:t>
        <a:bodyPr/>
        <a:lstStyle/>
        <a:p>
          <a:pPr>
            <a:lnSpc>
              <a:spcPct val="100000"/>
            </a:lnSpc>
            <a:defRPr b="1"/>
          </a:pPr>
          <a:r>
            <a:rPr lang="en-US" b="1" dirty="0"/>
            <a:t>Overview: </a:t>
          </a:r>
          <a:br>
            <a:rPr lang="en-US" b="1" dirty="0"/>
          </a:br>
          <a:r>
            <a:rPr lang="en-US" dirty="0"/>
            <a:t>🔗 Link: https://www.cisa.gov/news-events/alerts/2025/07/22/joint-advisory-issued-protecting-against-interlock-ransomware</a:t>
          </a:r>
        </a:p>
      </dgm:t>
    </dgm:pt>
    <dgm:pt modelId="{A8170D86-652B-47CE-878A-E403F3DC6DD0}" type="parTrans" cxnId="{F9EBEBC5-E56F-44DA-9C68-B3D491FDF360}">
      <dgm:prSet/>
      <dgm:spPr/>
      <dgm:t>
        <a:bodyPr/>
        <a:lstStyle/>
        <a:p>
          <a:endParaRPr lang="en-US"/>
        </a:p>
      </dgm:t>
    </dgm:pt>
    <dgm:pt modelId="{4E1C3575-B239-4E63-AA93-2205EA5D5EF5}" type="sibTrans" cxnId="{F9EBEBC5-E56F-44DA-9C68-B3D491FDF360}">
      <dgm:prSet/>
      <dgm:spPr/>
      <dgm:t>
        <a:bodyPr/>
        <a:lstStyle/>
        <a:p>
          <a:endParaRPr lang="en-US"/>
        </a:p>
      </dgm:t>
    </dgm:pt>
    <dgm:pt modelId="{4BDD6C90-C2A5-4C01-B44E-E6B228827209}">
      <dgm:prSet/>
      <dgm:spPr/>
      <dgm:t>
        <a:bodyPr/>
        <a:lstStyle/>
        <a:p>
          <a:pPr>
            <a:lnSpc>
              <a:spcPct val="100000"/>
            </a:lnSpc>
          </a:pPr>
          <a:r>
            <a:rPr lang="en-US"/>
            <a:t>On </a:t>
          </a:r>
          <a:r>
            <a:rPr lang="en-US" b="1"/>
            <a:t>July 22, 2025</a:t>
          </a:r>
          <a:r>
            <a:rPr lang="en-US"/>
            <a:t>, CISA, FBI, HHS, and MS-ISAC published a </a:t>
          </a:r>
          <a:r>
            <a:rPr lang="en-US" b="1"/>
            <a:t>joint advisory</a:t>
          </a:r>
          <a:r>
            <a:rPr lang="en-US"/>
            <a:t> on the </a:t>
          </a:r>
          <a:r>
            <a:rPr lang="en-US" b="1"/>
            <a:t>Interlock ransomware</a:t>
          </a:r>
          <a:r>
            <a:rPr lang="en-US"/>
            <a:t> campaign. </a:t>
          </a:r>
          <a:r>
            <a:rPr lang="en-US">
              <a:hlinkClick xmlns:r="http://schemas.openxmlformats.org/officeDocument/2006/relationships" r:id="rId1"/>
            </a:rPr>
            <a:t>CISA+2CISA+2</a:t>
          </a:r>
          <a:br>
            <a:rPr lang="en-US"/>
          </a:br>
          <a:endParaRPr lang="en-US" dirty="0"/>
        </a:p>
      </dgm:t>
    </dgm:pt>
    <dgm:pt modelId="{3B1A620C-AFF5-4ECF-8C5C-BB8631AB2D40}" type="parTrans" cxnId="{44AD7F0E-3BE6-4E90-9CFB-E82FD33EB08F}">
      <dgm:prSet/>
      <dgm:spPr/>
      <dgm:t>
        <a:bodyPr/>
        <a:lstStyle/>
        <a:p>
          <a:endParaRPr lang="en-US"/>
        </a:p>
      </dgm:t>
    </dgm:pt>
    <dgm:pt modelId="{6E9F76B6-F04E-469B-880D-85AA2AD61724}" type="sibTrans" cxnId="{44AD7F0E-3BE6-4E90-9CFB-E82FD33EB08F}">
      <dgm:prSet/>
      <dgm:spPr/>
      <dgm:t>
        <a:bodyPr/>
        <a:lstStyle/>
        <a:p>
          <a:endParaRPr lang="en-US"/>
        </a:p>
      </dgm:t>
    </dgm:pt>
    <dgm:pt modelId="{734BB409-62EC-45C0-BF3A-63DC06C3C6D0}">
      <dgm:prSet/>
      <dgm:spPr/>
      <dgm:t>
        <a:bodyPr/>
        <a:lstStyle/>
        <a:p>
          <a:pPr>
            <a:lnSpc>
              <a:spcPct val="100000"/>
            </a:lnSpc>
          </a:pPr>
          <a:r>
            <a:rPr lang="en-US"/>
            <a:t>Interlock is relatively new (first observed ~September 2024) and targets both </a:t>
          </a:r>
          <a:r>
            <a:rPr lang="en-US" b="1"/>
            <a:t>business and critical infrastructure</a:t>
          </a:r>
          <a:r>
            <a:rPr lang="en-US"/>
            <a:t> organizations across North America and Europe. </a:t>
          </a:r>
          <a:r>
            <a:rPr lang="en-US">
              <a:hlinkClick xmlns:r="http://schemas.openxmlformats.org/officeDocument/2006/relationships" r:id="rId2"/>
            </a:rPr>
            <a:t>CISA+2CISA+2</a:t>
          </a:r>
          <a:br>
            <a:rPr lang="en-US"/>
          </a:br>
          <a:endParaRPr lang="en-US" dirty="0"/>
        </a:p>
      </dgm:t>
    </dgm:pt>
    <dgm:pt modelId="{94F21133-FD3B-46CB-94EC-97889C765D09}" type="parTrans" cxnId="{80207D98-C084-49E3-892C-F0BAB3A82BE3}">
      <dgm:prSet/>
      <dgm:spPr/>
      <dgm:t>
        <a:bodyPr/>
        <a:lstStyle/>
        <a:p>
          <a:endParaRPr lang="en-US"/>
        </a:p>
      </dgm:t>
    </dgm:pt>
    <dgm:pt modelId="{688616EB-E52D-4E9B-89CF-D1CF94104632}" type="sibTrans" cxnId="{80207D98-C084-49E3-892C-F0BAB3A82BE3}">
      <dgm:prSet/>
      <dgm:spPr/>
      <dgm:t>
        <a:bodyPr/>
        <a:lstStyle/>
        <a:p>
          <a:endParaRPr lang="en-US"/>
        </a:p>
      </dgm:t>
    </dgm:pt>
    <dgm:pt modelId="{8D385289-8D9C-4989-AE25-28CADA69159F}">
      <dgm:prSet/>
      <dgm:spPr/>
      <dgm:t>
        <a:bodyPr/>
        <a:lstStyle/>
        <a:p>
          <a:pPr>
            <a:lnSpc>
              <a:spcPct val="100000"/>
            </a:lnSpc>
          </a:pPr>
          <a:r>
            <a:rPr lang="en-US" dirty="0"/>
            <a:t>It’s </a:t>
          </a:r>
          <a:r>
            <a:rPr lang="en-US" b="1" dirty="0"/>
            <a:t>financially motivated</a:t>
          </a:r>
          <a:r>
            <a:rPr lang="en-US" dirty="0"/>
            <a:t>, using a </a:t>
          </a:r>
          <a:r>
            <a:rPr lang="en-US" b="1" dirty="0"/>
            <a:t>double extortion model</a:t>
          </a:r>
          <a:r>
            <a:rPr lang="en-US" dirty="0"/>
            <a:t>: exfiltrate data, then encrypt systems. Victims face pressure to pay for decryption and to prevent leakage. </a:t>
          </a:r>
          <a:r>
            <a:rPr lang="en-US" dirty="0">
              <a:hlinkClick xmlns:r="http://schemas.openxmlformats.org/officeDocument/2006/relationships" r:id="rId2"/>
            </a:rPr>
            <a:t>CISA+2CISA+2</a:t>
          </a:r>
          <a:br>
            <a:rPr lang="en-US" dirty="0"/>
          </a:br>
          <a:endParaRPr lang="en-US" dirty="0"/>
        </a:p>
      </dgm:t>
    </dgm:pt>
    <dgm:pt modelId="{431C8FF2-2186-4D5C-87E7-6B8E74E5FBE1}" type="parTrans" cxnId="{8E0016BF-3DF6-49C1-85AD-ACB4755D05B9}">
      <dgm:prSet/>
      <dgm:spPr/>
      <dgm:t>
        <a:bodyPr/>
        <a:lstStyle/>
        <a:p>
          <a:endParaRPr lang="en-US"/>
        </a:p>
      </dgm:t>
    </dgm:pt>
    <dgm:pt modelId="{E1E920D0-480C-46BA-8274-AC082CE13AFD}" type="sibTrans" cxnId="{8E0016BF-3DF6-49C1-85AD-ACB4755D05B9}">
      <dgm:prSet/>
      <dgm:spPr/>
      <dgm:t>
        <a:bodyPr/>
        <a:lstStyle/>
        <a:p>
          <a:endParaRPr lang="en-US"/>
        </a:p>
      </dgm:t>
    </dgm:pt>
    <dgm:pt modelId="{6785556C-ACC3-4A91-82C7-6C5E7386CDCC}">
      <dgm:prSet/>
      <dgm:spPr/>
      <dgm:t>
        <a:bodyPr/>
        <a:lstStyle/>
        <a:p>
          <a:pPr>
            <a:lnSpc>
              <a:spcPct val="100000"/>
            </a:lnSpc>
            <a:defRPr b="1"/>
          </a:pPr>
          <a:r>
            <a:rPr lang="en-US" b="1" dirty="0"/>
            <a:t>Tactics, Techniques &amp; Procedures (TTPs):</a:t>
          </a:r>
          <a:endParaRPr lang="en-US" dirty="0"/>
        </a:p>
      </dgm:t>
    </dgm:pt>
    <dgm:pt modelId="{D9EB1B3B-C7DF-4889-960C-15556A1C9D00}" type="parTrans" cxnId="{8E0B5ABF-1BCF-486F-B944-5D53554AD7C2}">
      <dgm:prSet/>
      <dgm:spPr/>
      <dgm:t>
        <a:bodyPr/>
        <a:lstStyle/>
        <a:p>
          <a:endParaRPr lang="en-US"/>
        </a:p>
      </dgm:t>
    </dgm:pt>
    <dgm:pt modelId="{13BC3DC9-9F3B-484E-B154-987E9427CC4A}" type="sibTrans" cxnId="{8E0B5ABF-1BCF-486F-B944-5D53554AD7C2}">
      <dgm:prSet/>
      <dgm:spPr/>
      <dgm:t>
        <a:bodyPr/>
        <a:lstStyle/>
        <a:p>
          <a:endParaRPr lang="en-US"/>
        </a:p>
      </dgm:t>
    </dgm:pt>
    <dgm:pt modelId="{09EF5B32-9B80-4859-8039-0DB20D4BC677}">
      <dgm:prSet/>
      <dgm:spPr/>
      <dgm:t>
        <a:bodyPr/>
        <a:lstStyle/>
        <a:p>
          <a:pPr>
            <a:lnSpc>
              <a:spcPct val="100000"/>
            </a:lnSpc>
          </a:pPr>
          <a:r>
            <a:rPr lang="en-US" b="1" dirty="0"/>
            <a:t>Initial Access</a:t>
          </a:r>
          <a:r>
            <a:rPr lang="en-US" dirty="0"/>
            <a:t>:</a:t>
          </a:r>
        </a:p>
      </dgm:t>
    </dgm:pt>
    <dgm:pt modelId="{0BF9B57D-CE15-472A-9D7F-4A61B396CDCB}" type="parTrans" cxnId="{4969F9AF-F5BA-42E5-B518-98C6CF8536F9}">
      <dgm:prSet/>
      <dgm:spPr/>
      <dgm:t>
        <a:bodyPr/>
        <a:lstStyle/>
        <a:p>
          <a:endParaRPr lang="en-US"/>
        </a:p>
      </dgm:t>
    </dgm:pt>
    <dgm:pt modelId="{B064ED2F-6C68-4544-80B8-D79018D03C3C}" type="sibTrans" cxnId="{4969F9AF-F5BA-42E5-B518-98C6CF8536F9}">
      <dgm:prSet/>
      <dgm:spPr/>
      <dgm:t>
        <a:bodyPr/>
        <a:lstStyle/>
        <a:p>
          <a:endParaRPr lang="en-US"/>
        </a:p>
      </dgm:t>
    </dgm:pt>
    <dgm:pt modelId="{48243570-5538-4405-BF3B-F9311F02DA10}">
      <dgm:prSet/>
      <dgm:spPr/>
      <dgm:t>
        <a:bodyPr/>
        <a:lstStyle/>
        <a:p>
          <a:r>
            <a:rPr lang="en-US" dirty="0"/>
            <a:t>Drive-by download from compromised legitimate websites (uncommon in ransomware). </a:t>
          </a:r>
          <a:r>
            <a:rPr lang="en-US" dirty="0">
              <a:hlinkClick xmlns:r="http://schemas.openxmlformats.org/officeDocument/2006/relationships" r:id="rId2"/>
            </a:rPr>
            <a:t>CISA+2CISA+2</a:t>
          </a:r>
          <a:endParaRPr lang="en-US" dirty="0"/>
        </a:p>
      </dgm:t>
    </dgm:pt>
    <dgm:pt modelId="{496EAFFE-6A56-4AF3-A0B5-75F830F3FCE0}" type="parTrans" cxnId="{7D44667E-4251-4258-BB9F-3BA0728BBA98}">
      <dgm:prSet/>
      <dgm:spPr/>
      <dgm:t>
        <a:bodyPr/>
        <a:lstStyle/>
        <a:p>
          <a:endParaRPr lang="en-US"/>
        </a:p>
      </dgm:t>
    </dgm:pt>
    <dgm:pt modelId="{AF82D178-D8D5-4963-BE05-81464CA8723B}" type="sibTrans" cxnId="{7D44667E-4251-4258-BB9F-3BA0728BBA98}">
      <dgm:prSet/>
      <dgm:spPr/>
      <dgm:t>
        <a:bodyPr/>
        <a:lstStyle/>
        <a:p>
          <a:endParaRPr lang="en-US"/>
        </a:p>
      </dgm:t>
    </dgm:pt>
    <dgm:pt modelId="{9A5269F6-4767-49FA-9FF3-6B069CCB0775}">
      <dgm:prSet/>
      <dgm:spPr/>
      <dgm:t>
        <a:bodyPr/>
        <a:lstStyle/>
        <a:p>
          <a:r>
            <a:rPr lang="en-US" dirty="0" err="1"/>
            <a:t>ClickFix</a:t>
          </a:r>
          <a:r>
            <a:rPr lang="en-US" dirty="0"/>
            <a:t> social engineering: victims are tricked into running payloads disguised as a fix or CAPTCHA procedure. </a:t>
          </a:r>
          <a:r>
            <a:rPr lang="en-US" dirty="0">
              <a:hlinkClick xmlns:r="http://schemas.openxmlformats.org/officeDocument/2006/relationships" r:id="rId2"/>
            </a:rPr>
            <a:t>Ransomware.org+3CISA+3CISA+3</a:t>
          </a:r>
          <a:br>
            <a:rPr lang="en-US" dirty="0"/>
          </a:br>
          <a:endParaRPr lang="en-US" dirty="0"/>
        </a:p>
      </dgm:t>
    </dgm:pt>
    <dgm:pt modelId="{9C105C24-19C0-417D-8706-CBC80F743EA8}" type="parTrans" cxnId="{893288CB-97F7-4B5C-A56B-AEA186BEC7BA}">
      <dgm:prSet/>
      <dgm:spPr/>
      <dgm:t>
        <a:bodyPr/>
        <a:lstStyle/>
        <a:p>
          <a:endParaRPr lang="en-US"/>
        </a:p>
      </dgm:t>
    </dgm:pt>
    <dgm:pt modelId="{5FBB2CCE-3006-492D-ABA9-50BF13003895}" type="sibTrans" cxnId="{893288CB-97F7-4B5C-A56B-AEA186BEC7BA}">
      <dgm:prSet/>
      <dgm:spPr/>
      <dgm:t>
        <a:bodyPr/>
        <a:lstStyle/>
        <a:p>
          <a:endParaRPr lang="en-US"/>
        </a:p>
      </dgm:t>
    </dgm:pt>
    <dgm:pt modelId="{112BFB9F-E8E1-43BA-BE38-5188D40A0CFD}">
      <dgm:prSet/>
      <dgm:spPr/>
      <dgm:t>
        <a:bodyPr/>
        <a:lstStyle/>
        <a:p>
          <a:pPr>
            <a:lnSpc>
              <a:spcPct val="100000"/>
            </a:lnSpc>
          </a:pPr>
          <a:r>
            <a:rPr lang="en-US" b="1"/>
            <a:t>Lateral Movement &amp; Persistence</a:t>
          </a:r>
          <a:r>
            <a:rPr lang="en-US"/>
            <a:t>:</a:t>
          </a:r>
        </a:p>
      </dgm:t>
    </dgm:pt>
    <dgm:pt modelId="{F784E35E-609C-4702-BCAB-DEE8E0BCDCD9}" type="parTrans" cxnId="{893B4C23-22E3-4D2E-A672-D096E6E7B5EA}">
      <dgm:prSet/>
      <dgm:spPr/>
      <dgm:t>
        <a:bodyPr/>
        <a:lstStyle/>
        <a:p>
          <a:endParaRPr lang="en-US"/>
        </a:p>
      </dgm:t>
    </dgm:pt>
    <dgm:pt modelId="{183CBE60-231C-457D-8EF9-EC68E3666A86}" type="sibTrans" cxnId="{893B4C23-22E3-4D2E-A672-D096E6E7B5EA}">
      <dgm:prSet/>
      <dgm:spPr/>
      <dgm:t>
        <a:bodyPr/>
        <a:lstStyle/>
        <a:p>
          <a:endParaRPr lang="en-US"/>
        </a:p>
      </dgm:t>
    </dgm:pt>
    <dgm:pt modelId="{1831E873-814B-4595-B3B5-1851CBCD9D61}">
      <dgm:prSet/>
      <dgm:spPr/>
      <dgm:t>
        <a:bodyPr/>
        <a:lstStyle/>
        <a:p>
          <a:r>
            <a:rPr lang="en-US" dirty="0"/>
            <a:t>After access, use credential harvesting, remote access tools (e.g. RATs), PowerShell scripts, registry run keys, placing files in Startup folders. </a:t>
          </a:r>
          <a:r>
            <a:rPr lang="en-US" dirty="0">
              <a:hlinkClick xmlns:r="http://schemas.openxmlformats.org/officeDocument/2006/relationships" r:id="rId3"/>
            </a:rPr>
            <a:t>Industrial Cyber+2CISA+2</a:t>
          </a:r>
          <a:endParaRPr lang="en-US" dirty="0"/>
        </a:p>
      </dgm:t>
    </dgm:pt>
    <dgm:pt modelId="{227E492B-4E6C-4B71-82F5-C3B34A535E6B}" type="parTrans" cxnId="{8E1CC38F-8C51-464A-917A-0A402E600CA1}">
      <dgm:prSet/>
      <dgm:spPr/>
      <dgm:t>
        <a:bodyPr/>
        <a:lstStyle/>
        <a:p>
          <a:endParaRPr lang="en-US"/>
        </a:p>
      </dgm:t>
    </dgm:pt>
    <dgm:pt modelId="{AA5D2713-4D67-48A4-B95A-70AEB4BD5BF0}" type="sibTrans" cxnId="{8E1CC38F-8C51-464A-917A-0A402E600CA1}">
      <dgm:prSet/>
      <dgm:spPr/>
      <dgm:t>
        <a:bodyPr/>
        <a:lstStyle/>
        <a:p>
          <a:endParaRPr lang="en-US"/>
        </a:p>
      </dgm:t>
    </dgm:pt>
    <dgm:pt modelId="{8CCC3435-195B-4F62-8190-C1991A17F1DF}">
      <dgm:prSet/>
      <dgm:spPr/>
      <dgm:t>
        <a:bodyPr/>
        <a:lstStyle/>
        <a:p>
          <a:r>
            <a:rPr lang="en-US" dirty="0"/>
            <a:t>Use Cobalt Strike, </a:t>
          </a:r>
          <a:r>
            <a:rPr lang="en-US" dirty="0" err="1"/>
            <a:t>AnyDesk</a:t>
          </a:r>
          <a:r>
            <a:rPr lang="en-US" dirty="0"/>
            <a:t>, </a:t>
          </a:r>
          <a:r>
            <a:rPr lang="en-US" dirty="0" err="1"/>
            <a:t>SystemBC</a:t>
          </a:r>
          <a:r>
            <a:rPr lang="en-US" dirty="0"/>
            <a:t>, and other common attacker tools for command &amp; control. </a:t>
          </a:r>
          <a:r>
            <a:rPr lang="en-US" dirty="0">
              <a:hlinkClick xmlns:r="http://schemas.openxmlformats.org/officeDocument/2006/relationships" r:id="rId3"/>
            </a:rPr>
            <a:t>Industrial Cyber+2Ransomware.org+2</a:t>
          </a:r>
          <a:br>
            <a:rPr lang="en-US" dirty="0"/>
          </a:br>
          <a:endParaRPr lang="en-US" dirty="0"/>
        </a:p>
      </dgm:t>
    </dgm:pt>
    <dgm:pt modelId="{6B342C5C-6A45-4B46-BC30-E79FE440F6A1}" type="parTrans" cxnId="{2083AF9F-FF2C-4403-98BF-FA14AF8D63CE}">
      <dgm:prSet/>
      <dgm:spPr/>
      <dgm:t>
        <a:bodyPr/>
        <a:lstStyle/>
        <a:p>
          <a:endParaRPr lang="en-US"/>
        </a:p>
      </dgm:t>
    </dgm:pt>
    <dgm:pt modelId="{5805B1E6-7049-457B-911D-0D1802B66543}" type="sibTrans" cxnId="{2083AF9F-FF2C-4403-98BF-FA14AF8D63CE}">
      <dgm:prSet/>
      <dgm:spPr/>
      <dgm:t>
        <a:bodyPr/>
        <a:lstStyle/>
        <a:p>
          <a:endParaRPr lang="en-US"/>
        </a:p>
      </dgm:t>
    </dgm:pt>
    <dgm:pt modelId="{21008327-5D98-44DB-BF4E-64E9074B94D7}">
      <dgm:prSet/>
      <dgm:spPr/>
      <dgm:t>
        <a:bodyPr/>
        <a:lstStyle/>
        <a:p>
          <a:pPr>
            <a:lnSpc>
              <a:spcPct val="100000"/>
            </a:lnSpc>
          </a:pPr>
          <a:r>
            <a:rPr lang="en-US" b="1"/>
            <a:t>Notable Behaviors:</a:t>
          </a:r>
          <a:endParaRPr lang="en-US"/>
        </a:p>
      </dgm:t>
    </dgm:pt>
    <dgm:pt modelId="{ABA674FB-FE15-4553-821B-E81B549323D8}" type="parTrans" cxnId="{843A9265-DEDE-4F64-BDB0-035F5C18AAD4}">
      <dgm:prSet/>
      <dgm:spPr/>
      <dgm:t>
        <a:bodyPr/>
        <a:lstStyle/>
        <a:p>
          <a:endParaRPr lang="en-US"/>
        </a:p>
      </dgm:t>
    </dgm:pt>
    <dgm:pt modelId="{C138412D-2974-4A1C-A094-EB229788C314}" type="sibTrans" cxnId="{843A9265-DEDE-4F64-BDB0-035F5C18AAD4}">
      <dgm:prSet/>
      <dgm:spPr/>
      <dgm:t>
        <a:bodyPr/>
        <a:lstStyle/>
        <a:p>
          <a:endParaRPr lang="en-US"/>
        </a:p>
      </dgm:t>
    </dgm:pt>
    <dgm:pt modelId="{A4564F88-06BE-4337-8AC4-2E1A24B04EAD}">
      <dgm:prSet/>
      <dgm:spPr/>
      <dgm:t>
        <a:bodyPr/>
        <a:lstStyle/>
        <a:p>
          <a:pPr>
            <a:lnSpc>
              <a:spcPct val="100000"/>
            </a:lnSpc>
          </a:pPr>
          <a:r>
            <a:rPr lang="en-US" dirty="0"/>
            <a:t>Interlock does </a:t>
          </a:r>
          <a:r>
            <a:rPr lang="en-US" b="1" dirty="0"/>
            <a:t>not</a:t>
          </a:r>
          <a:r>
            <a:rPr lang="en-US" dirty="0"/>
            <a:t> leave an initial ransom demand or payment instructions. Victims receive a unique code and must contact the group via a </a:t>
          </a:r>
          <a:r>
            <a:rPr lang="en-US" b="1" dirty="0"/>
            <a:t>.onion (Tor)</a:t>
          </a:r>
          <a:r>
            <a:rPr lang="en-US" dirty="0"/>
            <a:t> address to negotiate. </a:t>
          </a:r>
          <a:r>
            <a:rPr lang="en-US" dirty="0">
              <a:hlinkClick xmlns:r="http://schemas.openxmlformats.org/officeDocument/2006/relationships" r:id="rId2"/>
            </a:rPr>
            <a:t>CISA+2CISA+2</a:t>
          </a:r>
          <a:endParaRPr lang="en-US" dirty="0"/>
        </a:p>
      </dgm:t>
    </dgm:pt>
    <dgm:pt modelId="{C4E125D0-5AB5-4D15-A0CC-EEA8D74BFBB5}" type="parTrans" cxnId="{4CE2DB8A-F808-4B7A-A714-EA9A8EAA3883}">
      <dgm:prSet/>
      <dgm:spPr/>
      <dgm:t>
        <a:bodyPr/>
        <a:lstStyle/>
        <a:p>
          <a:endParaRPr lang="en-US"/>
        </a:p>
      </dgm:t>
    </dgm:pt>
    <dgm:pt modelId="{848DE86A-ECCF-47B6-BE59-5D33E0F14046}" type="sibTrans" cxnId="{4CE2DB8A-F808-4B7A-A714-EA9A8EAA3883}">
      <dgm:prSet/>
      <dgm:spPr/>
      <dgm:t>
        <a:bodyPr/>
        <a:lstStyle/>
        <a:p>
          <a:endParaRPr lang="en-US"/>
        </a:p>
      </dgm:t>
    </dgm:pt>
    <dgm:pt modelId="{9AB5DCF2-80E1-4394-A975-311A58273D40}">
      <dgm:prSet/>
      <dgm:spPr/>
      <dgm:t>
        <a:bodyPr/>
        <a:lstStyle/>
        <a:p>
          <a:pPr>
            <a:lnSpc>
              <a:spcPct val="100000"/>
            </a:lnSpc>
          </a:pPr>
          <a:r>
            <a:rPr lang="en-US"/>
            <a:t>It has encryptors for </a:t>
          </a:r>
          <a:r>
            <a:rPr lang="en-US" b="1"/>
            <a:t>Windows and Linux</a:t>
          </a:r>
          <a:r>
            <a:rPr lang="en-US"/>
            <a:t> platforms, focusing on encrypted virtual machines across both. </a:t>
          </a:r>
          <a:r>
            <a:rPr lang="en-US">
              <a:hlinkClick xmlns:r="http://schemas.openxmlformats.org/officeDocument/2006/relationships" r:id="rId2"/>
            </a:rPr>
            <a:t>Picus Security+3CISA+3CISA+3</a:t>
          </a:r>
          <a:br>
            <a:rPr lang="en-US"/>
          </a:br>
          <a:endParaRPr lang="en-US"/>
        </a:p>
      </dgm:t>
    </dgm:pt>
    <dgm:pt modelId="{7257C678-FAE0-42EB-9B80-2326DDD3A053}" type="parTrans" cxnId="{7A81DE5B-828A-4DB3-AAA9-AB1CB3EC250E}">
      <dgm:prSet/>
      <dgm:spPr/>
      <dgm:t>
        <a:bodyPr/>
        <a:lstStyle/>
        <a:p>
          <a:endParaRPr lang="en-US"/>
        </a:p>
      </dgm:t>
    </dgm:pt>
    <dgm:pt modelId="{FA68F0FA-986E-42BD-A59D-5A185D5BF225}" type="sibTrans" cxnId="{7A81DE5B-828A-4DB3-AAA9-AB1CB3EC250E}">
      <dgm:prSet/>
      <dgm:spPr/>
      <dgm:t>
        <a:bodyPr/>
        <a:lstStyle/>
        <a:p>
          <a:endParaRPr lang="en-US"/>
        </a:p>
      </dgm:t>
    </dgm:pt>
    <dgm:pt modelId="{2A5F219D-4733-41AF-A034-DB6B853852BE}">
      <dgm:prSet/>
      <dgm:spPr/>
      <dgm:t>
        <a:bodyPr/>
        <a:lstStyle/>
        <a:p>
          <a:pPr>
            <a:lnSpc>
              <a:spcPct val="100000"/>
            </a:lnSpc>
            <a:defRPr b="1"/>
          </a:pPr>
          <a:r>
            <a:rPr lang="en-US" b="1"/>
            <a:t>Recommended Mitigations (from the Advisory):</a:t>
          </a:r>
          <a:endParaRPr lang="en-US"/>
        </a:p>
      </dgm:t>
    </dgm:pt>
    <dgm:pt modelId="{AB43D85E-B06E-48DA-AB7C-C65DA5DA07A0}" type="parTrans" cxnId="{381D648E-387F-4FFB-B49A-4B61C3756877}">
      <dgm:prSet/>
      <dgm:spPr/>
      <dgm:t>
        <a:bodyPr/>
        <a:lstStyle/>
        <a:p>
          <a:endParaRPr lang="en-US"/>
        </a:p>
      </dgm:t>
    </dgm:pt>
    <dgm:pt modelId="{F0FE460B-58CB-4CA7-871A-5E73722D7713}" type="sibTrans" cxnId="{381D648E-387F-4FFB-B49A-4B61C3756877}">
      <dgm:prSet/>
      <dgm:spPr/>
      <dgm:t>
        <a:bodyPr/>
        <a:lstStyle/>
        <a:p>
          <a:endParaRPr lang="en-US"/>
        </a:p>
      </dgm:t>
    </dgm:pt>
    <dgm:pt modelId="{FDF3A0CA-64C3-4B79-9116-B33FCD98237E}">
      <dgm:prSet/>
      <dgm:spPr/>
      <dgm:t>
        <a:bodyPr/>
        <a:lstStyle/>
        <a:p>
          <a:pPr>
            <a:lnSpc>
              <a:spcPct val="100000"/>
            </a:lnSpc>
          </a:pPr>
          <a:r>
            <a:rPr lang="en-US" b="1" dirty="0"/>
            <a:t>Prevent initial access</a:t>
          </a:r>
          <a:endParaRPr lang="en-US" dirty="0"/>
        </a:p>
      </dgm:t>
    </dgm:pt>
    <dgm:pt modelId="{414FD1FC-4638-439B-912D-7CFD98FDBD22}" type="parTrans" cxnId="{E3E99089-DB56-4C1F-B40C-1507AFD3BB7D}">
      <dgm:prSet/>
      <dgm:spPr/>
      <dgm:t>
        <a:bodyPr/>
        <a:lstStyle/>
        <a:p>
          <a:endParaRPr lang="en-US"/>
        </a:p>
      </dgm:t>
    </dgm:pt>
    <dgm:pt modelId="{36D1E2A4-327E-425F-9FA3-98FDCD8BEF6E}" type="sibTrans" cxnId="{E3E99089-DB56-4C1F-B40C-1507AFD3BB7D}">
      <dgm:prSet/>
      <dgm:spPr/>
      <dgm:t>
        <a:bodyPr/>
        <a:lstStyle/>
        <a:p>
          <a:endParaRPr lang="en-US"/>
        </a:p>
      </dgm:t>
    </dgm:pt>
    <dgm:pt modelId="{617AD793-AF88-47AB-B3DF-C45ABE59DB0D}">
      <dgm:prSet/>
      <dgm:spPr/>
      <dgm:t>
        <a:bodyPr/>
        <a:lstStyle/>
        <a:p>
          <a:r>
            <a:rPr lang="en-US"/>
            <a:t>Use DNS filtering, web access firewalls</a:t>
          </a:r>
        </a:p>
      </dgm:t>
    </dgm:pt>
    <dgm:pt modelId="{4EF6F028-A977-4529-92FA-F312231E2057}" type="parTrans" cxnId="{AA720D09-1BE1-4483-9D89-2BCC7DC06AB1}">
      <dgm:prSet/>
      <dgm:spPr/>
      <dgm:t>
        <a:bodyPr/>
        <a:lstStyle/>
        <a:p>
          <a:endParaRPr lang="en-US"/>
        </a:p>
      </dgm:t>
    </dgm:pt>
    <dgm:pt modelId="{877B509C-ACA6-4A13-BE8A-15E94960E17C}" type="sibTrans" cxnId="{AA720D09-1BE1-4483-9D89-2BCC7DC06AB1}">
      <dgm:prSet/>
      <dgm:spPr/>
      <dgm:t>
        <a:bodyPr/>
        <a:lstStyle/>
        <a:p>
          <a:endParaRPr lang="en-US"/>
        </a:p>
      </dgm:t>
    </dgm:pt>
    <dgm:pt modelId="{3E2ECB1F-FC84-4376-9260-851212113AEC}">
      <dgm:prSet/>
      <dgm:spPr/>
      <dgm:t>
        <a:bodyPr/>
        <a:lstStyle/>
        <a:p>
          <a:r>
            <a:rPr lang="en-US" dirty="0"/>
            <a:t>Train users on spotting social engineering attempts </a:t>
          </a:r>
          <a:r>
            <a:rPr lang="en-US" dirty="0">
              <a:hlinkClick xmlns:r="http://schemas.openxmlformats.org/officeDocument/2006/relationships" r:id="rId1"/>
            </a:rPr>
            <a:t>CISA+1</a:t>
          </a:r>
          <a:br>
            <a:rPr lang="en-US" dirty="0"/>
          </a:br>
          <a:endParaRPr lang="en-US" dirty="0"/>
        </a:p>
      </dgm:t>
    </dgm:pt>
    <dgm:pt modelId="{E0911BA1-D298-4238-BDAB-6EA16FA053EC}" type="parTrans" cxnId="{B2481368-34AC-4A57-ABDD-537C8AD12E9E}">
      <dgm:prSet/>
      <dgm:spPr/>
      <dgm:t>
        <a:bodyPr/>
        <a:lstStyle/>
        <a:p>
          <a:endParaRPr lang="en-US"/>
        </a:p>
      </dgm:t>
    </dgm:pt>
    <dgm:pt modelId="{F8FA939A-6798-4E1C-9440-7AB300094CF7}" type="sibTrans" cxnId="{B2481368-34AC-4A57-ABDD-537C8AD12E9E}">
      <dgm:prSet/>
      <dgm:spPr/>
      <dgm:t>
        <a:bodyPr/>
        <a:lstStyle/>
        <a:p>
          <a:endParaRPr lang="en-US"/>
        </a:p>
      </dgm:t>
    </dgm:pt>
    <dgm:pt modelId="{7EAB33C1-C8FD-41D4-B090-D258057575A5}">
      <dgm:prSet/>
      <dgm:spPr/>
      <dgm:t>
        <a:bodyPr/>
        <a:lstStyle/>
        <a:p>
          <a:pPr>
            <a:lnSpc>
              <a:spcPct val="100000"/>
            </a:lnSpc>
          </a:pPr>
          <a:r>
            <a:rPr lang="en-US" b="1"/>
            <a:t>Patch and update systems / software / firmware</a:t>
          </a:r>
          <a:endParaRPr lang="en-US"/>
        </a:p>
      </dgm:t>
    </dgm:pt>
    <dgm:pt modelId="{C8D15A32-C4B0-4992-B681-211145978F1A}" type="parTrans" cxnId="{84CC5176-A528-402F-9033-5EB953081765}">
      <dgm:prSet/>
      <dgm:spPr/>
      <dgm:t>
        <a:bodyPr/>
        <a:lstStyle/>
        <a:p>
          <a:endParaRPr lang="en-US"/>
        </a:p>
      </dgm:t>
    </dgm:pt>
    <dgm:pt modelId="{A71A3B75-1E4A-4FAF-B1D9-648C1A83B704}" type="sibTrans" cxnId="{84CC5176-A528-402F-9033-5EB953081765}">
      <dgm:prSet/>
      <dgm:spPr/>
      <dgm:t>
        <a:bodyPr/>
        <a:lstStyle/>
        <a:p>
          <a:endParaRPr lang="en-US"/>
        </a:p>
      </dgm:t>
    </dgm:pt>
    <dgm:pt modelId="{1855FE90-34B1-4452-B341-58FC4325B6B7}">
      <dgm:prSet/>
      <dgm:spPr/>
      <dgm:t>
        <a:bodyPr/>
        <a:lstStyle/>
        <a:p>
          <a:r>
            <a:rPr lang="en-US" dirty="0"/>
            <a:t>Address known vulnerabilities promptly </a:t>
          </a:r>
          <a:r>
            <a:rPr lang="en-US" dirty="0">
              <a:hlinkClick xmlns:r="http://schemas.openxmlformats.org/officeDocument/2006/relationships" r:id="rId1"/>
            </a:rPr>
            <a:t>Ransomware.org+3CISA+3CISA+3</a:t>
          </a:r>
          <a:br>
            <a:rPr lang="en-US" dirty="0"/>
          </a:br>
          <a:endParaRPr lang="en-US" dirty="0"/>
        </a:p>
      </dgm:t>
    </dgm:pt>
    <dgm:pt modelId="{EFD84215-F044-4243-9622-736CBF047879}" type="parTrans" cxnId="{003919CB-AE0C-407C-9C29-5AE1CF8E240B}">
      <dgm:prSet/>
      <dgm:spPr/>
      <dgm:t>
        <a:bodyPr/>
        <a:lstStyle/>
        <a:p>
          <a:endParaRPr lang="en-US"/>
        </a:p>
      </dgm:t>
    </dgm:pt>
    <dgm:pt modelId="{3E2D1FC4-5442-44EB-AF8F-D9B08ABA542A}" type="sibTrans" cxnId="{003919CB-AE0C-407C-9C29-5AE1CF8E240B}">
      <dgm:prSet/>
      <dgm:spPr/>
      <dgm:t>
        <a:bodyPr/>
        <a:lstStyle/>
        <a:p>
          <a:endParaRPr lang="en-US"/>
        </a:p>
      </dgm:t>
    </dgm:pt>
    <dgm:pt modelId="{DE13811B-B719-4A43-BB48-D04D74131EA4}">
      <dgm:prSet/>
      <dgm:spPr/>
      <dgm:t>
        <a:bodyPr/>
        <a:lstStyle/>
        <a:p>
          <a:pPr>
            <a:lnSpc>
              <a:spcPct val="100000"/>
            </a:lnSpc>
          </a:pPr>
          <a:r>
            <a:rPr lang="en-US" b="1"/>
            <a:t>Segment networks</a:t>
          </a:r>
          <a:endParaRPr lang="en-US"/>
        </a:p>
      </dgm:t>
    </dgm:pt>
    <dgm:pt modelId="{2A09BD1A-D649-4B7B-8A07-92A57342C4C8}" type="parTrans" cxnId="{8471A1B0-6A44-4DC9-BB35-8F82F5E60B80}">
      <dgm:prSet/>
      <dgm:spPr/>
      <dgm:t>
        <a:bodyPr/>
        <a:lstStyle/>
        <a:p>
          <a:endParaRPr lang="en-US"/>
        </a:p>
      </dgm:t>
    </dgm:pt>
    <dgm:pt modelId="{BE891D53-2621-412A-ADF0-494D6A51B66F}" type="sibTrans" cxnId="{8471A1B0-6A44-4DC9-BB35-8F82F5E60B80}">
      <dgm:prSet/>
      <dgm:spPr/>
      <dgm:t>
        <a:bodyPr/>
        <a:lstStyle/>
        <a:p>
          <a:endParaRPr lang="en-US"/>
        </a:p>
      </dgm:t>
    </dgm:pt>
    <dgm:pt modelId="{CDC85669-B0C8-4D23-93C1-A0E4DBA413E2}">
      <dgm:prSet/>
      <dgm:spPr/>
      <dgm:t>
        <a:bodyPr/>
        <a:lstStyle/>
        <a:p>
          <a:r>
            <a:rPr lang="en-US" dirty="0"/>
            <a:t>Restrict lateral movement between systems </a:t>
          </a:r>
          <a:r>
            <a:rPr lang="en-US" dirty="0" err="1">
              <a:hlinkClick xmlns:r="http://schemas.openxmlformats.org/officeDocument/2006/relationships" r:id="rId1"/>
            </a:rPr>
            <a:t>Picus</a:t>
          </a:r>
          <a:r>
            <a:rPr lang="en-US" dirty="0">
              <a:hlinkClick xmlns:r="http://schemas.openxmlformats.org/officeDocument/2006/relationships" r:id="rId1"/>
            </a:rPr>
            <a:t> Security+3CISA+3CISA+3</a:t>
          </a:r>
          <a:br>
            <a:rPr lang="en-US" dirty="0"/>
          </a:br>
          <a:endParaRPr lang="en-US" dirty="0"/>
        </a:p>
      </dgm:t>
    </dgm:pt>
    <dgm:pt modelId="{BF749F94-8CFB-41CB-9DFA-DE47BD76ADF6}" type="parTrans" cxnId="{6846F154-62BB-42F3-A265-9986C6694169}">
      <dgm:prSet/>
      <dgm:spPr/>
      <dgm:t>
        <a:bodyPr/>
        <a:lstStyle/>
        <a:p>
          <a:endParaRPr lang="en-US"/>
        </a:p>
      </dgm:t>
    </dgm:pt>
    <dgm:pt modelId="{2FF40FCA-4C7C-4B22-9B83-00536CDB3E76}" type="sibTrans" cxnId="{6846F154-62BB-42F3-A265-9986C6694169}">
      <dgm:prSet/>
      <dgm:spPr/>
      <dgm:t>
        <a:bodyPr/>
        <a:lstStyle/>
        <a:p>
          <a:endParaRPr lang="en-US"/>
        </a:p>
      </dgm:t>
    </dgm:pt>
    <dgm:pt modelId="{A352EF63-23A6-4019-A089-446291ABDD35}">
      <dgm:prSet/>
      <dgm:spPr/>
      <dgm:t>
        <a:bodyPr/>
        <a:lstStyle/>
        <a:p>
          <a:pPr>
            <a:lnSpc>
              <a:spcPct val="100000"/>
            </a:lnSpc>
          </a:pPr>
          <a:r>
            <a:rPr lang="en-US" b="1"/>
            <a:t>Strengthen identity, credential, access management</a:t>
          </a:r>
          <a:endParaRPr lang="en-US"/>
        </a:p>
      </dgm:t>
    </dgm:pt>
    <dgm:pt modelId="{E9F09CCE-F436-45E1-BEBE-CD84A4DE9A01}" type="parTrans" cxnId="{42E2EC28-A1FD-453D-AABF-A91973CDF1CA}">
      <dgm:prSet/>
      <dgm:spPr/>
      <dgm:t>
        <a:bodyPr/>
        <a:lstStyle/>
        <a:p>
          <a:endParaRPr lang="en-US"/>
        </a:p>
      </dgm:t>
    </dgm:pt>
    <dgm:pt modelId="{E22D74AA-61AF-4652-84E3-A394D0F1E9A7}" type="sibTrans" cxnId="{42E2EC28-A1FD-453D-AABF-A91973CDF1CA}">
      <dgm:prSet/>
      <dgm:spPr/>
      <dgm:t>
        <a:bodyPr/>
        <a:lstStyle/>
        <a:p>
          <a:endParaRPr lang="en-US"/>
        </a:p>
      </dgm:t>
    </dgm:pt>
    <dgm:pt modelId="{E56FFD96-DB71-4AE2-ADAE-E5FC3452DC5F}">
      <dgm:prSet/>
      <dgm:spPr/>
      <dgm:t>
        <a:bodyPr/>
        <a:lstStyle/>
        <a:p>
          <a:r>
            <a:rPr lang="en-US" dirty="0"/>
            <a:t>Enforce multifactor authentication wherever possible </a:t>
          </a:r>
          <a:r>
            <a:rPr lang="en-US" dirty="0">
              <a:hlinkClick xmlns:r="http://schemas.openxmlformats.org/officeDocument/2006/relationships" r:id="rId1"/>
            </a:rPr>
            <a:t>CISA+2CISA+2</a:t>
          </a:r>
          <a:br>
            <a:rPr lang="en-US" dirty="0"/>
          </a:br>
          <a:endParaRPr lang="en-US" dirty="0"/>
        </a:p>
      </dgm:t>
    </dgm:pt>
    <dgm:pt modelId="{03577BC5-EAC3-493C-88B0-75B790FC4797}" type="parTrans" cxnId="{3B821C50-668E-4B14-BC07-6891629A7AB0}">
      <dgm:prSet/>
      <dgm:spPr/>
      <dgm:t>
        <a:bodyPr/>
        <a:lstStyle/>
        <a:p>
          <a:endParaRPr lang="en-US"/>
        </a:p>
      </dgm:t>
    </dgm:pt>
    <dgm:pt modelId="{A20CC41F-503C-4E93-8447-FD5F00B4E762}" type="sibTrans" cxnId="{3B821C50-668E-4B14-BC07-6891629A7AB0}">
      <dgm:prSet/>
      <dgm:spPr/>
      <dgm:t>
        <a:bodyPr/>
        <a:lstStyle/>
        <a:p>
          <a:endParaRPr lang="en-US"/>
        </a:p>
      </dgm:t>
    </dgm:pt>
    <dgm:pt modelId="{8DD77E49-F4F8-4039-A6AB-397EBB7EDAE5}">
      <dgm:prSet/>
      <dgm:spPr/>
      <dgm:t>
        <a:bodyPr/>
        <a:lstStyle/>
        <a:p>
          <a:pPr>
            <a:lnSpc>
              <a:spcPct val="100000"/>
            </a:lnSpc>
          </a:pPr>
          <a:r>
            <a:rPr lang="en-US" b="1"/>
            <a:t>Integrate IOCs into security monitoring</a:t>
          </a:r>
          <a:r>
            <a:rPr lang="en-US"/>
            <a:t> and response workflows</a:t>
          </a:r>
        </a:p>
      </dgm:t>
    </dgm:pt>
    <dgm:pt modelId="{825C6AC7-3C8C-4315-93B6-EB92E6795145}" type="parTrans" cxnId="{B2D99A57-867C-45C4-A532-1F291C51A5D2}">
      <dgm:prSet/>
      <dgm:spPr/>
      <dgm:t>
        <a:bodyPr/>
        <a:lstStyle/>
        <a:p>
          <a:endParaRPr lang="en-US"/>
        </a:p>
      </dgm:t>
    </dgm:pt>
    <dgm:pt modelId="{B8B3A109-2D81-4AA0-A1AA-A3D0E1BFFDBB}" type="sibTrans" cxnId="{B2D99A57-867C-45C4-A532-1F291C51A5D2}">
      <dgm:prSet/>
      <dgm:spPr/>
      <dgm:t>
        <a:bodyPr/>
        <a:lstStyle/>
        <a:p>
          <a:endParaRPr lang="en-US"/>
        </a:p>
      </dgm:t>
    </dgm:pt>
    <dgm:pt modelId="{BB27D785-DE87-43D0-918F-0BC1CD64A705}">
      <dgm:prSet/>
      <dgm:spPr/>
      <dgm:t>
        <a:bodyPr/>
        <a:lstStyle/>
        <a:p>
          <a:r>
            <a:rPr lang="en-US"/>
            <a:t>Download and use provided STIX / JSON indicator feeds from the advisory</a:t>
          </a:r>
        </a:p>
      </dgm:t>
    </dgm:pt>
    <dgm:pt modelId="{7E035575-077A-4CA1-B481-27B17B0BB518}" type="parTrans" cxnId="{174DF6FD-D4B5-421F-B2C4-AB69A223BB2C}">
      <dgm:prSet/>
      <dgm:spPr/>
      <dgm:t>
        <a:bodyPr/>
        <a:lstStyle/>
        <a:p>
          <a:endParaRPr lang="en-US"/>
        </a:p>
      </dgm:t>
    </dgm:pt>
    <dgm:pt modelId="{4563338E-56A7-4732-A069-4E55DBB74C7D}" type="sibTrans" cxnId="{174DF6FD-D4B5-421F-B2C4-AB69A223BB2C}">
      <dgm:prSet/>
      <dgm:spPr/>
      <dgm:t>
        <a:bodyPr/>
        <a:lstStyle/>
        <a:p>
          <a:endParaRPr lang="en-US"/>
        </a:p>
      </dgm:t>
    </dgm:pt>
    <dgm:pt modelId="{9A6AD6F3-A1CD-40B3-9A5F-5EB2653A6B33}" type="pres">
      <dgm:prSet presAssocID="{945E4E02-8AB4-485E-812F-735B6CF1A2DF}" presName="root" presStyleCnt="0">
        <dgm:presLayoutVars>
          <dgm:dir/>
          <dgm:resizeHandles val="exact"/>
        </dgm:presLayoutVars>
      </dgm:prSet>
      <dgm:spPr/>
    </dgm:pt>
    <dgm:pt modelId="{560CD2B1-E93A-41F8-9487-8D8DF7089A2D}" type="pres">
      <dgm:prSet presAssocID="{2EB27494-B55F-47A6-9881-DF5F80C6B792}" presName="compNode" presStyleCnt="0"/>
      <dgm:spPr/>
    </dgm:pt>
    <dgm:pt modelId="{3E588741-C636-43FF-8988-7A7F22E3E29D}" type="pres">
      <dgm:prSet presAssocID="{2EB27494-B55F-47A6-9881-DF5F80C6B792}" presName="iconRect" presStyleLbl="node1" presStyleIdx="0" presStyleCnt="3" custScaleX="76380" custScaleY="77404" custLinFactNeighborY="-8190"/>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Paperclip"/>
        </a:ext>
      </dgm:extLst>
    </dgm:pt>
    <dgm:pt modelId="{2BC01CB0-862C-4B61-B5B8-2FAFE71FB377}" type="pres">
      <dgm:prSet presAssocID="{2EB27494-B55F-47A6-9881-DF5F80C6B792}" presName="iconSpace" presStyleCnt="0"/>
      <dgm:spPr/>
    </dgm:pt>
    <dgm:pt modelId="{330546CC-EB05-4C77-A9A3-0B94E18BFAD9}" type="pres">
      <dgm:prSet presAssocID="{2EB27494-B55F-47A6-9881-DF5F80C6B792}" presName="parTx" presStyleLbl="revTx" presStyleIdx="0" presStyleCnt="6">
        <dgm:presLayoutVars>
          <dgm:chMax val="0"/>
          <dgm:chPref val="0"/>
        </dgm:presLayoutVars>
      </dgm:prSet>
      <dgm:spPr/>
    </dgm:pt>
    <dgm:pt modelId="{646F63EA-9400-4805-8BEF-123696059B4C}" type="pres">
      <dgm:prSet presAssocID="{2EB27494-B55F-47A6-9881-DF5F80C6B792}" presName="txSpace" presStyleCnt="0"/>
      <dgm:spPr/>
    </dgm:pt>
    <dgm:pt modelId="{D36986A5-5A0F-4864-8E91-A95FB21AF3B6}" type="pres">
      <dgm:prSet presAssocID="{2EB27494-B55F-47A6-9881-DF5F80C6B792}" presName="desTx" presStyleLbl="revTx" presStyleIdx="1" presStyleCnt="6" custLinFactNeighborX="642" custLinFactNeighborY="28544">
        <dgm:presLayoutVars/>
      </dgm:prSet>
      <dgm:spPr/>
    </dgm:pt>
    <dgm:pt modelId="{C6967DFA-40B4-4BE4-A6EB-8A29B6B88230}" type="pres">
      <dgm:prSet presAssocID="{4E1C3575-B239-4E63-AA93-2205EA5D5EF5}" presName="sibTrans" presStyleCnt="0"/>
      <dgm:spPr/>
    </dgm:pt>
    <dgm:pt modelId="{DF8838B4-763C-4F3A-AA68-41788B3992F2}" type="pres">
      <dgm:prSet presAssocID="{6785556C-ACC3-4A91-82C7-6C5E7386CDCC}" presName="compNode" presStyleCnt="0"/>
      <dgm:spPr/>
    </dgm:pt>
    <dgm:pt modelId="{FDA4193D-C26A-408A-BC58-3E2F6F9B822F}" type="pres">
      <dgm:prSet presAssocID="{6785556C-ACC3-4A91-82C7-6C5E7386CDCC}" presName="iconRect" presStyleLbl="node1" presStyleIdx="1" presStyleCnt="3" custScaleX="88832" custScaleY="85013" custLinFactNeighborY="-10920"/>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Download"/>
        </a:ext>
      </dgm:extLst>
    </dgm:pt>
    <dgm:pt modelId="{7DD5FF97-4368-4CD5-B93E-095FC0B0DDEB}" type="pres">
      <dgm:prSet presAssocID="{6785556C-ACC3-4A91-82C7-6C5E7386CDCC}" presName="iconSpace" presStyleCnt="0"/>
      <dgm:spPr/>
    </dgm:pt>
    <dgm:pt modelId="{F74409DD-C678-4D85-9F95-938B8378DFF4}" type="pres">
      <dgm:prSet presAssocID="{6785556C-ACC3-4A91-82C7-6C5E7386CDCC}" presName="parTx" presStyleLbl="revTx" presStyleIdx="2" presStyleCnt="6" custLinFactNeighborX="-586" custLinFactNeighborY="-15733">
        <dgm:presLayoutVars>
          <dgm:chMax val="0"/>
          <dgm:chPref val="0"/>
        </dgm:presLayoutVars>
      </dgm:prSet>
      <dgm:spPr/>
    </dgm:pt>
    <dgm:pt modelId="{8B2DF3F2-3D2B-4C42-A914-CA3201F172DE}" type="pres">
      <dgm:prSet presAssocID="{6785556C-ACC3-4A91-82C7-6C5E7386CDCC}" presName="txSpace" presStyleCnt="0"/>
      <dgm:spPr/>
    </dgm:pt>
    <dgm:pt modelId="{87FC1DE7-5725-4AE2-8EDD-3FEB54902039}" type="pres">
      <dgm:prSet presAssocID="{6785556C-ACC3-4A91-82C7-6C5E7386CDCC}" presName="desTx" presStyleLbl="revTx" presStyleIdx="3" presStyleCnt="6" custLinFactNeighborX="-586" custLinFactNeighborY="-56068">
        <dgm:presLayoutVars/>
      </dgm:prSet>
      <dgm:spPr/>
    </dgm:pt>
    <dgm:pt modelId="{3C481C87-E6DD-4C25-B3CB-018B65EED389}" type="pres">
      <dgm:prSet presAssocID="{13BC3DC9-9F3B-484E-B154-987E9427CC4A}" presName="sibTrans" presStyleCnt="0"/>
      <dgm:spPr/>
    </dgm:pt>
    <dgm:pt modelId="{CC53B6BF-B58C-494F-B7D7-A1AC4A0AFD8A}" type="pres">
      <dgm:prSet presAssocID="{2A5F219D-4733-41AF-A034-DB6B853852BE}" presName="compNode" presStyleCnt="0"/>
      <dgm:spPr/>
    </dgm:pt>
    <dgm:pt modelId="{1E8AB1BA-A39C-4456-8AF6-9E50CF053500}" type="pres">
      <dgm:prSet presAssocID="{2A5F219D-4733-41AF-A034-DB6B853852BE}" presName="iconRect" presStyleLbl="node1" presStyleIdx="2" presStyleCnt="3" custLinFactNeighborY="-955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Disconnected"/>
        </a:ext>
      </dgm:extLst>
    </dgm:pt>
    <dgm:pt modelId="{30400B80-9F42-4604-AA86-1E10BBB8DB7A}" type="pres">
      <dgm:prSet presAssocID="{2A5F219D-4733-41AF-A034-DB6B853852BE}" presName="iconSpace" presStyleCnt="0"/>
      <dgm:spPr/>
    </dgm:pt>
    <dgm:pt modelId="{F8E88064-D91E-4CB9-8FDE-DE045B469E88}" type="pres">
      <dgm:prSet presAssocID="{2A5F219D-4733-41AF-A034-DB6B853852BE}" presName="parTx" presStyleLbl="revTx" presStyleIdx="4" presStyleCnt="6">
        <dgm:presLayoutVars>
          <dgm:chMax val="0"/>
          <dgm:chPref val="0"/>
        </dgm:presLayoutVars>
      </dgm:prSet>
      <dgm:spPr/>
    </dgm:pt>
    <dgm:pt modelId="{997B3C06-7446-44E5-ADFB-CA1C4BDB12F9}" type="pres">
      <dgm:prSet presAssocID="{2A5F219D-4733-41AF-A034-DB6B853852BE}" presName="txSpace" presStyleCnt="0"/>
      <dgm:spPr/>
    </dgm:pt>
    <dgm:pt modelId="{C6A7AF36-5309-4699-BFD9-70DF7B68C7D9}" type="pres">
      <dgm:prSet presAssocID="{2A5F219D-4733-41AF-A034-DB6B853852BE}" presName="desTx" presStyleLbl="revTx" presStyleIdx="5" presStyleCnt="6" custLinFactNeighborX="-407" custLinFactNeighborY="-26838">
        <dgm:presLayoutVars/>
      </dgm:prSet>
      <dgm:spPr/>
    </dgm:pt>
  </dgm:ptLst>
  <dgm:cxnLst>
    <dgm:cxn modelId="{AA720D09-1BE1-4483-9D89-2BCC7DC06AB1}" srcId="{FDF3A0CA-64C3-4B79-9116-B33FCD98237E}" destId="{617AD793-AF88-47AB-B3DF-C45ABE59DB0D}" srcOrd="0" destOrd="0" parTransId="{4EF6F028-A977-4529-92FA-F312231E2057}" sibTransId="{877B509C-ACA6-4A13-BE8A-15E94960E17C}"/>
    <dgm:cxn modelId="{44AD7F0E-3BE6-4E90-9CFB-E82FD33EB08F}" srcId="{2EB27494-B55F-47A6-9881-DF5F80C6B792}" destId="{4BDD6C90-C2A5-4C01-B44E-E6B228827209}" srcOrd="0" destOrd="0" parTransId="{3B1A620C-AFF5-4ECF-8C5C-BB8631AB2D40}" sibTransId="{6E9F76B6-F04E-469B-880D-85AA2AD61724}"/>
    <dgm:cxn modelId="{A4F69115-BBDD-44A6-84A0-2DEFDC15F2A4}" type="presOf" srcId="{09EF5B32-9B80-4859-8039-0DB20D4BC677}" destId="{87FC1DE7-5725-4AE2-8EDD-3FEB54902039}" srcOrd="0" destOrd="0" presId="urn:microsoft.com/office/officeart/2018/2/layout/IconLabelDescriptionList"/>
    <dgm:cxn modelId="{893B4C23-22E3-4D2E-A672-D096E6E7B5EA}" srcId="{6785556C-ACC3-4A91-82C7-6C5E7386CDCC}" destId="{112BFB9F-E8E1-43BA-BE38-5188D40A0CFD}" srcOrd="1" destOrd="0" parTransId="{F784E35E-609C-4702-BCAB-DEE8E0BCDCD9}" sibTransId="{183CBE60-231C-457D-8EF9-EC68E3666A86}"/>
    <dgm:cxn modelId="{42E2EC28-A1FD-453D-AABF-A91973CDF1CA}" srcId="{2A5F219D-4733-41AF-A034-DB6B853852BE}" destId="{A352EF63-23A6-4019-A089-446291ABDD35}" srcOrd="3" destOrd="0" parTransId="{E9F09CCE-F436-45E1-BEBE-CD84A4DE9A01}" sibTransId="{E22D74AA-61AF-4652-84E3-A394D0F1E9A7}"/>
    <dgm:cxn modelId="{24B1F02B-E293-4907-84D5-8DD083EEE1B6}" type="presOf" srcId="{6785556C-ACC3-4A91-82C7-6C5E7386CDCC}" destId="{F74409DD-C678-4D85-9F95-938B8378DFF4}" srcOrd="0" destOrd="0" presId="urn:microsoft.com/office/officeart/2018/2/layout/IconLabelDescriptionList"/>
    <dgm:cxn modelId="{6A07DB34-4CFB-47D4-9B27-0976E5F03381}" type="presOf" srcId="{8D385289-8D9C-4989-AE25-28CADA69159F}" destId="{D36986A5-5A0F-4864-8E91-A95FB21AF3B6}" srcOrd="0" destOrd="2" presId="urn:microsoft.com/office/officeart/2018/2/layout/IconLabelDescriptionList"/>
    <dgm:cxn modelId="{1A79043F-3E14-4A0D-92B8-86E141874E6A}" type="presOf" srcId="{A4564F88-06BE-4337-8AC4-2E1A24B04EAD}" destId="{87FC1DE7-5725-4AE2-8EDD-3FEB54902039}" srcOrd="0" destOrd="7" presId="urn:microsoft.com/office/officeart/2018/2/layout/IconLabelDescriptionList"/>
    <dgm:cxn modelId="{7A81DE5B-828A-4DB3-AAA9-AB1CB3EC250E}" srcId="{6785556C-ACC3-4A91-82C7-6C5E7386CDCC}" destId="{9AB5DCF2-80E1-4394-A975-311A58273D40}" srcOrd="4" destOrd="0" parTransId="{7257C678-FAE0-42EB-9B80-2326DDD3A053}" sibTransId="{FA68F0FA-986E-42BD-A59D-5A185D5BF225}"/>
    <dgm:cxn modelId="{A3D0025F-0604-4ACA-918F-53482107C766}" type="presOf" srcId="{4BDD6C90-C2A5-4C01-B44E-E6B228827209}" destId="{D36986A5-5A0F-4864-8E91-A95FB21AF3B6}" srcOrd="0" destOrd="0" presId="urn:microsoft.com/office/officeart/2018/2/layout/IconLabelDescriptionList"/>
    <dgm:cxn modelId="{58A47864-5E75-4212-B355-F79DE620C13A}" type="presOf" srcId="{617AD793-AF88-47AB-B3DF-C45ABE59DB0D}" destId="{C6A7AF36-5309-4699-BFD9-70DF7B68C7D9}" srcOrd="0" destOrd="1" presId="urn:microsoft.com/office/officeart/2018/2/layout/IconLabelDescriptionList"/>
    <dgm:cxn modelId="{FEE87865-C854-4547-A4C8-49A8FA04A328}" type="presOf" srcId="{21008327-5D98-44DB-BF4E-64E9074B94D7}" destId="{87FC1DE7-5725-4AE2-8EDD-3FEB54902039}" srcOrd="0" destOrd="6" presId="urn:microsoft.com/office/officeart/2018/2/layout/IconLabelDescriptionList"/>
    <dgm:cxn modelId="{843A9265-DEDE-4F64-BDB0-035F5C18AAD4}" srcId="{6785556C-ACC3-4A91-82C7-6C5E7386CDCC}" destId="{21008327-5D98-44DB-BF4E-64E9074B94D7}" srcOrd="2" destOrd="0" parTransId="{ABA674FB-FE15-4553-821B-E81B549323D8}" sibTransId="{C138412D-2974-4A1C-A094-EB229788C314}"/>
    <dgm:cxn modelId="{63294266-8BFE-4733-B7EE-811A691E4DDB}" type="presOf" srcId="{1831E873-814B-4595-B3B5-1851CBCD9D61}" destId="{87FC1DE7-5725-4AE2-8EDD-3FEB54902039}" srcOrd="0" destOrd="4" presId="urn:microsoft.com/office/officeart/2018/2/layout/IconLabelDescriptionList"/>
    <dgm:cxn modelId="{B2481368-34AC-4A57-ABDD-537C8AD12E9E}" srcId="{FDF3A0CA-64C3-4B79-9116-B33FCD98237E}" destId="{3E2ECB1F-FC84-4376-9260-851212113AEC}" srcOrd="1" destOrd="0" parTransId="{E0911BA1-D298-4238-BDAB-6EA16FA053EC}" sibTransId="{F8FA939A-6798-4E1C-9440-7AB300094CF7}"/>
    <dgm:cxn modelId="{63F7116A-8347-41CE-BC86-7B024AFF816E}" type="presOf" srcId="{E56FFD96-DB71-4AE2-ADAE-E5FC3452DC5F}" destId="{C6A7AF36-5309-4699-BFD9-70DF7B68C7D9}" srcOrd="0" destOrd="8" presId="urn:microsoft.com/office/officeart/2018/2/layout/IconLabelDescriptionList"/>
    <dgm:cxn modelId="{69DF634A-436E-4C35-9FE7-928659B28EBB}" type="presOf" srcId="{8CCC3435-195B-4F62-8190-C1991A17F1DF}" destId="{87FC1DE7-5725-4AE2-8EDD-3FEB54902039}" srcOrd="0" destOrd="5" presId="urn:microsoft.com/office/officeart/2018/2/layout/IconLabelDescriptionList"/>
    <dgm:cxn modelId="{5B18604B-F245-4242-ADA3-358DE51154BC}" type="presOf" srcId="{BB27D785-DE87-43D0-918F-0BC1CD64A705}" destId="{C6A7AF36-5309-4699-BFD9-70DF7B68C7D9}" srcOrd="0" destOrd="10" presId="urn:microsoft.com/office/officeart/2018/2/layout/IconLabelDescriptionList"/>
    <dgm:cxn modelId="{332CEB4C-336B-4710-A89A-ABF2004E1CF9}" type="presOf" srcId="{FDF3A0CA-64C3-4B79-9116-B33FCD98237E}" destId="{C6A7AF36-5309-4699-BFD9-70DF7B68C7D9}" srcOrd="0" destOrd="0" presId="urn:microsoft.com/office/officeart/2018/2/layout/IconLabelDescriptionList"/>
    <dgm:cxn modelId="{3B821C50-668E-4B14-BC07-6891629A7AB0}" srcId="{A352EF63-23A6-4019-A089-446291ABDD35}" destId="{E56FFD96-DB71-4AE2-ADAE-E5FC3452DC5F}" srcOrd="0" destOrd="0" parTransId="{03577BC5-EAC3-493C-88B0-75B790FC4797}" sibTransId="{A20CC41F-503C-4E93-8447-FD5F00B4E762}"/>
    <dgm:cxn modelId="{6846F154-62BB-42F3-A265-9986C6694169}" srcId="{DE13811B-B719-4A43-BB48-D04D74131EA4}" destId="{CDC85669-B0C8-4D23-93C1-A0E4DBA413E2}" srcOrd="0" destOrd="0" parTransId="{BF749F94-8CFB-41CB-9DFA-DE47BD76ADF6}" sibTransId="{2FF40FCA-4C7C-4B22-9B83-00536CDB3E76}"/>
    <dgm:cxn modelId="{84CC5176-A528-402F-9033-5EB953081765}" srcId="{2A5F219D-4733-41AF-A034-DB6B853852BE}" destId="{7EAB33C1-C8FD-41D4-B090-D258057575A5}" srcOrd="1" destOrd="0" parTransId="{C8D15A32-C4B0-4992-B681-211145978F1A}" sibTransId="{A71A3B75-1E4A-4FAF-B1D9-648C1A83B704}"/>
    <dgm:cxn modelId="{B2D99A57-867C-45C4-A532-1F291C51A5D2}" srcId="{2A5F219D-4733-41AF-A034-DB6B853852BE}" destId="{8DD77E49-F4F8-4039-A6AB-397EBB7EDAE5}" srcOrd="4" destOrd="0" parTransId="{825C6AC7-3C8C-4315-93B6-EB92E6795145}" sibTransId="{B8B3A109-2D81-4AA0-A1AA-A3D0E1BFFDBB}"/>
    <dgm:cxn modelId="{70EB9B5A-09B3-4418-A885-E501A4EF8295}" type="presOf" srcId="{112BFB9F-E8E1-43BA-BE38-5188D40A0CFD}" destId="{87FC1DE7-5725-4AE2-8EDD-3FEB54902039}" srcOrd="0" destOrd="3" presId="urn:microsoft.com/office/officeart/2018/2/layout/IconLabelDescriptionList"/>
    <dgm:cxn modelId="{7D44667E-4251-4258-BB9F-3BA0728BBA98}" srcId="{09EF5B32-9B80-4859-8039-0DB20D4BC677}" destId="{48243570-5538-4405-BF3B-F9311F02DA10}" srcOrd="0" destOrd="0" parTransId="{496EAFFE-6A56-4AF3-A0B5-75F830F3FCE0}" sibTransId="{AF82D178-D8D5-4963-BE05-81464CA8723B}"/>
    <dgm:cxn modelId="{AF355C84-C6A5-4C40-8092-EB715EEA333D}" type="presOf" srcId="{8DD77E49-F4F8-4039-A6AB-397EBB7EDAE5}" destId="{C6A7AF36-5309-4699-BFD9-70DF7B68C7D9}" srcOrd="0" destOrd="9" presId="urn:microsoft.com/office/officeart/2018/2/layout/IconLabelDescriptionList"/>
    <dgm:cxn modelId="{597A3F89-1AAC-4448-8AC7-AE72455977D9}" type="presOf" srcId="{2EB27494-B55F-47A6-9881-DF5F80C6B792}" destId="{330546CC-EB05-4C77-A9A3-0B94E18BFAD9}" srcOrd="0" destOrd="0" presId="urn:microsoft.com/office/officeart/2018/2/layout/IconLabelDescriptionList"/>
    <dgm:cxn modelId="{E3E99089-DB56-4C1F-B40C-1507AFD3BB7D}" srcId="{2A5F219D-4733-41AF-A034-DB6B853852BE}" destId="{FDF3A0CA-64C3-4B79-9116-B33FCD98237E}" srcOrd="0" destOrd="0" parTransId="{414FD1FC-4638-439B-912D-7CFD98FDBD22}" sibTransId="{36D1E2A4-327E-425F-9FA3-98FDCD8BEF6E}"/>
    <dgm:cxn modelId="{4CE2DB8A-F808-4B7A-A714-EA9A8EAA3883}" srcId="{6785556C-ACC3-4A91-82C7-6C5E7386CDCC}" destId="{A4564F88-06BE-4337-8AC4-2E1A24B04EAD}" srcOrd="3" destOrd="0" parTransId="{C4E125D0-5AB5-4D15-A0CC-EEA8D74BFBB5}" sibTransId="{848DE86A-ECCF-47B6-BE59-5D33E0F14046}"/>
    <dgm:cxn modelId="{381D648E-387F-4FFB-B49A-4B61C3756877}" srcId="{945E4E02-8AB4-485E-812F-735B6CF1A2DF}" destId="{2A5F219D-4733-41AF-A034-DB6B853852BE}" srcOrd="2" destOrd="0" parTransId="{AB43D85E-B06E-48DA-AB7C-C65DA5DA07A0}" sibTransId="{F0FE460B-58CB-4CA7-871A-5E73722D7713}"/>
    <dgm:cxn modelId="{8E1CC38F-8C51-464A-917A-0A402E600CA1}" srcId="{112BFB9F-E8E1-43BA-BE38-5188D40A0CFD}" destId="{1831E873-814B-4595-B3B5-1851CBCD9D61}" srcOrd="0" destOrd="0" parTransId="{227E492B-4E6C-4B71-82F5-C3B34A535E6B}" sibTransId="{AA5D2713-4D67-48A4-B95A-70AEB4BD5BF0}"/>
    <dgm:cxn modelId="{D38A0895-D637-4800-A257-D66B44B30F1B}" type="presOf" srcId="{9AB5DCF2-80E1-4394-A975-311A58273D40}" destId="{87FC1DE7-5725-4AE2-8EDD-3FEB54902039}" srcOrd="0" destOrd="8" presId="urn:microsoft.com/office/officeart/2018/2/layout/IconLabelDescriptionList"/>
    <dgm:cxn modelId="{313A2B95-1063-4B0E-9E74-46101F503D95}" type="presOf" srcId="{9A5269F6-4767-49FA-9FF3-6B069CCB0775}" destId="{87FC1DE7-5725-4AE2-8EDD-3FEB54902039}" srcOrd="0" destOrd="2" presId="urn:microsoft.com/office/officeart/2018/2/layout/IconLabelDescriptionList"/>
    <dgm:cxn modelId="{80207D98-C084-49E3-892C-F0BAB3A82BE3}" srcId="{2EB27494-B55F-47A6-9881-DF5F80C6B792}" destId="{734BB409-62EC-45C0-BF3A-63DC06C3C6D0}" srcOrd="1" destOrd="0" parTransId="{94F21133-FD3B-46CB-94EC-97889C765D09}" sibTransId="{688616EB-E52D-4E9B-89CF-D1CF94104632}"/>
    <dgm:cxn modelId="{92666F9C-36AA-4A23-AA9E-C43AE977A20E}" type="presOf" srcId="{CDC85669-B0C8-4D23-93C1-A0E4DBA413E2}" destId="{C6A7AF36-5309-4699-BFD9-70DF7B68C7D9}" srcOrd="0" destOrd="6" presId="urn:microsoft.com/office/officeart/2018/2/layout/IconLabelDescriptionList"/>
    <dgm:cxn modelId="{2083AF9F-FF2C-4403-98BF-FA14AF8D63CE}" srcId="{112BFB9F-E8E1-43BA-BE38-5188D40A0CFD}" destId="{8CCC3435-195B-4F62-8190-C1991A17F1DF}" srcOrd="1" destOrd="0" parTransId="{6B342C5C-6A45-4B46-BC30-E79FE440F6A1}" sibTransId="{5805B1E6-7049-457B-911D-0D1802B66543}"/>
    <dgm:cxn modelId="{25B9C89F-6C7D-4C74-91A4-4F26CA05B5D3}" type="presOf" srcId="{2A5F219D-4733-41AF-A034-DB6B853852BE}" destId="{F8E88064-D91E-4CB9-8FDE-DE045B469E88}" srcOrd="0" destOrd="0" presId="urn:microsoft.com/office/officeart/2018/2/layout/IconLabelDescriptionList"/>
    <dgm:cxn modelId="{644335A5-62AB-4C0C-B246-705DEAA517EE}" type="presOf" srcId="{48243570-5538-4405-BF3B-F9311F02DA10}" destId="{87FC1DE7-5725-4AE2-8EDD-3FEB54902039}" srcOrd="0" destOrd="1" presId="urn:microsoft.com/office/officeart/2018/2/layout/IconLabelDescriptionList"/>
    <dgm:cxn modelId="{4969F9AF-F5BA-42E5-B518-98C6CF8536F9}" srcId="{6785556C-ACC3-4A91-82C7-6C5E7386CDCC}" destId="{09EF5B32-9B80-4859-8039-0DB20D4BC677}" srcOrd="0" destOrd="0" parTransId="{0BF9B57D-CE15-472A-9D7F-4A61B396CDCB}" sibTransId="{B064ED2F-6C68-4544-80B8-D79018D03C3C}"/>
    <dgm:cxn modelId="{8471A1B0-6A44-4DC9-BB35-8F82F5E60B80}" srcId="{2A5F219D-4733-41AF-A034-DB6B853852BE}" destId="{DE13811B-B719-4A43-BB48-D04D74131EA4}" srcOrd="2" destOrd="0" parTransId="{2A09BD1A-D649-4B7B-8A07-92A57342C4C8}" sibTransId="{BE891D53-2621-412A-ADF0-494D6A51B66F}"/>
    <dgm:cxn modelId="{8E0016BF-3DF6-49C1-85AD-ACB4755D05B9}" srcId="{2EB27494-B55F-47A6-9881-DF5F80C6B792}" destId="{8D385289-8D9C-4989-AE25-28CADA69159F}" srcOrd="2" destOrd="0" parTransId="{431C8FF2-2186-4D5C-87E7-6B8E74E5FBE1}" sibTransId="{E1E920D0-480C-46BA-8274-AC082CE13AFD}"/>
    <dgm:cxn modelId="{8E0B5ABF-1BCF-486F-B944-5D53554AD7C2}" srcId="{945E4E02-8AB4-485E-812F-735B6CF1A2DF}" destId="{6785556C-ACC3-4A91-82C7-6C5E7386CDCC}" srcOrd="1" destOrd="0" parTransId="{D9EB1B3B-C7DF-4889-960C-15556A1C9D00}" sibTransId="{13BC3DC9-9F3B-484E-B154-987E9427CC4A}"/>
    <dgm:cxn modelId="{F9EBEBC5-E56F-44DA-9C68-B3D491FDF360}" srcId="{945E4E02-8AB4-485E-812F-735B6CF1A2DF}" destId="{2EB27494-B55F-47A6-9881-DF5F80C6B792}" srcOrd="0" destOrd="0" parTransId="{A8170D86-652B-47CE-878A-E403F3DC6DD0}" sibTransId="{4E1C3575-B239-4E63-AA93-2205EA5D5EF5}"/>
    <dgm:cxn modelId="{D08FB4C9-9674-4733-AA27-B912D8233C6D}" type="presOf" srcId="{3E2ECB1F-FC84-4376-9260-851212113AEC}" destId="{C6A7AF36-5309-4699-BFD9-70DF7B68C7D9}" srcOrd="0" destOrd="2" presId="urn:microsoft.com/office/officeart/2018/2/layout/IconLabelDescriptionList"/>
    <dgm:cxn modelId="{003919CB-AE0C-407C-9C29-5AE1CF8E240B}" srcId="{7EAB33C1-C8FD-41D4-B090-D258057575A5}" destId="{1855FE90-34B1-4452-B341-58FC4325B6B7}" srcOrd="0" destOrd="0" parTransId="{EFD84215-F044-4243-9622-736CBF047879}" sibTransId="{3E2D1FC4-5442-44EB-AF8F-D9B08ABA542A}"/>
    <dgm:cxn modelId="{893288CB-97F7-4B5C-A56B-AEA186BEC7BA}" srcId="{09EF5B32-9B80-4859-8039-0DB20D4BC677}" destId="{9A5269F6-4767-49FA-9FF3-6B069CCB0775}" srcOrd="1" destOrd="0" parTransId="{9C105C24-19C0-417D-8706-CBC80F743EA8}" sibTransId="{5FBB2CCE-3006-492D-ABA9-50BF13003895}"/>
    <dgm:cxn modelId="{733180D7-D436-425E-946C-0FB96331A538}" type="presOf" srcId="{DE13811B-B719-4A43-BB48-D04D74131EA4}" destId="{C6A7AF36-5309-4699-BFD9-70DF7B68C7D9}" srcOrd="0" destOrd="5" presId="urn:microsoft.com/office/officeart/2018/2/layout/IconLabelDescriptionList"/>
    <dgm:cxn modelId="{875A30DA-6206-487A-A3FC-E36755741962}" type="presOf" srcId="{A352EF63-23A6-4019-A089-446291ABDD35}" destId="{C6A7AF36-5309-4699-BFD9-70DF7B68C7D9}" srcOrd="0" destOrd="7" presId="urn:microsoft.com/office/officeart/2018/2/layout/IconLabelDescriptionList"/>
    <dgm:cxn modelId="{B73777E4-8072-4A21-98F5-E137D7CB5C0C}" type="presOf" srcId="{7EAB33C1-C8FD-41D4-B090-D258057575A5}" destId="{C6A7AF36-5309-4699-BFD9-70DF7B68C7D9}" srcOrd="0" destOrd="3" presId="urn:microsoft.com/office/officeart/2018/2/layout/IconLabelDescriptionList"/>
    <dgm:cxn modelId="{12F657E5-41D8-4ED7-98DE-AE8CA5D486D5}" type="presOf" srcId="{1855FE90-34B1-4452-B341-58FC4325B6B7}" destId="{C6A7AF36-5309-4699-BFD9-70DF7B68C7D9}" srcOrd="0" destOrd="4" presId="urn:microsoft.com/office/officeart/2018/2/layout/IconLabelDescriptionList"/>
    <dgm:cxn modelId="{821911EE-EBEC-45C1-BA8D-90F3EB68BDE4}" type="presOf" srcId="{945E4E02-8AB4-485E-812F-735B6CF1A2DF}" destId="{9A6AD6F3-A1CD-40B3-9A5F-5EB2653A6B33}" srcOrd="0" destOrd="0" presId="urn:microsoft.com/office/officeart/2018/2/layout/IconLabelDescriptionList"/>
    <dgm:cxn modelId="{B4CFB5F9-A158-4655-B7B6-99B82B2AC70C}" type="presOf" srcId="{734BB409-62EC-45C0-BF3A-63DC06C3C6D0}" destId="{D36986A5-5A0F-4864-8E91-A95FB21AF3B6}" srcOrd="0" destOrd="1" presId="urn:microsoft.com/office/officeart/2018/2/layout/IconLabelDescriptionList"/>
    <dgm:cxn modelId="{174DF6FD-D4B5-421F-B2C4-AB69A223BB2C}" srcId="{8DD77E49-F4F8-4039-A6AB-397EBB7EDAE5}" destId="{BB27D785-DE87-43D0-918F-0BC1CD64A705}" srcOrd="0" destOrd="0" parTransId="{7E035575-077A-4CA1-B481-27B17B0BB518}" sibTransId="{4563338E-56A7-4732-A069-4E55DBB74C7D}"/>
    <dgm:cxn modelId="{C0A6406E-1385-44C0-A8B0-E1332339DB69}" type="presParOf" srcId="{9A6AD6F3-A1CD-40B3-9A5F-5EB2653A6B33}" destId="{560CD2B1-E93A-41F8-9487-8D8DF7089A2D}" srcOrd="0" destOrd="0" presId="urn:microsoft.com/office/officeart/2018/2/layout/IconLabelDescriptionList"/>
    <dgm:cxn modelId="{38B5A30D-92EB-4CD9-BB09-893DB8024DD5}" type="presParOf" srcId="{560CD2B1-E93A-41F8-9487-8D8DF7089A2D}" destId="{3E588741-C636-43FF-8988-7A7F22E3E29D}" srcOrd="0" destOrd="0" presId="urn:microsoft.com/office/officeart/2018/2/layout/IconLabelDescriptionList"/>
    <dgm:cxn modelId="{4E55CB6A-7B01-49E1-95C4-9B5647AD4BC2}" type="presParOf" srcId="{560CD2B1-E93A-41F8-9487-8D8DF7089A2D}" destId="{2BC01CB0-862C-4B61-B5B8-2FAFE71FB377}" srcOrd="1" destOrd="0" presId="urn:microsoft.com/office/officeart/2018/2/layout/IconLabelDescriptionList"/>
    <dgm:cxn modelId="{02375B87-BF54-4362-8FCA-D8D0C8CF88AA}" type="presParOf" srcId="{560CD2B1-E93A-41F8-9487-8D8DF7089A2D}" destId="{330546CC-EB05-4C77-A9A3-0B94E18BFAD9}" srcOrd="2" destOrd="0" presId="urn:microsoft.com/office/officeart/2018/2/layout/IconLabelDescriptionList"/>
    <dgm:cxn modelId="{BC1C68D0-0D01-4B55-AC85-A14E08C8E8A3}" type="presParOf" srcId="{560CD2B1-E93A-41F8-9487-8D8DF7089A2D}" destId="{646F63EA-9400-4805-8BEF-123696059B4C}" srcOrd="3" destOrd="0" presId="urn:microsoft.com/office/officeart/2018/2/layout/IconLabelDescriptionList"/>
    <dgm:cxn modelId="{024762D3-45FE-49D7-87A6-7DCD52260353}" type="presParOf" srcId="{560CD2B1-E93A-41F8-9487-8D8DF7089A2D}" destId="{D36986A5-5A0F-4864-8E91-A95FB21AF3B6}" srcOrd="4" destOrd="0" presId="urn:microsoft.com/office/officeart/2018/2/layout/IconLabelDescriptionList"/>
    <dgm:cxn modelId="{50EDCB69-2410-45C3-A7EB-2A21C82539ED}" type="presParOf" srcId="{9A6AD6F3-A1CD-40B3-9A5F-5EB2653A6B33}" destId="{C6967DFA-40B4-4BE4-A6EB-8A29B6B88230}" srcOrd="1" destOrd="0" presId="urn:microsoft.com/office/officeart/2018/2/layout/IconLabelDescriptionList"/>
    <dgm:cxn modelId="{33419B6F-2FB9-4D0C-9764-F0175F19D06F}" type="presParOf" srcId="{9A6AD6F3-A1CD-40B3-9A5F-5EB2653A6B33}" destId="{DF8838B4-763C-4F3A-AA68-41788B3992F2}" srcOrd="2" destOrd="0" presId="urn:microsoft.com/office/officeart/2018/2/layout/IconLabelDescriptionList"/>
    <dgm:cxn modelId="{DBACFC2B-0640-4091-847C-B150AE5059CA}" type="presParOf" srcId="{DF8838B4-763C-4F3A-AA68-41788B3992F2}" destId="{FDA4193D-C26A-408A-BC58-3E2F6F9B822F}" srcOrd="0" destOrd="0" presId="urn:microsoft.com/office/officeart/2018/2/layout/IconLabelDescriptionList"/>
    <dgm:cxn modelId="{D3A980ED-F59E-4739-A57C-45A954C28C81}" type="presParOf" srcId="{DF8838B4-763C-4F3A-AA68-41788B3992F2}" destId="{7DD5FF97-4368-4CD5-B93E-095FC0B0DDEB}" srcOrd="1" destOrd="0" presId="urn:microsoft.com/office/officeart/2018/2/layout/IconLabelDescriptionList"/>
    <dgm:cxn modelId="{B79090F0-C42F-49E3-9E27-DF7CEF3AF63F}" type="presParOf" srcId="{DF8838B4-763C-4F3A-AA68-41788B3992F2}" destId="{F74409DD-C678-4D85-9F95-938B8378DFF4}" srcOrd="2" destOrd="0" presId="urn:microsoft.com/office/officeart/2018/2/layout/IconLabelDescriptionList"/>
    <dgm:cxn modelId="{1EF27A6C-8FE6-4846-9064-7C76E68A6E9C}" type="presParOf" srcId="{DF8838B4-763C-4F3A-AA68-41788B3992F2}" destId="{8B2DF3F2-3D2B-4C42-A914-CA3201F172DE}" srcOrd="3" destOrd="0" presId="urn:microsoft.com/office/officeart/2018/2/layout/IconLabelDescriptionList"/>
    <dgm:cxn modelId="{9400429A-0D4C-4072-8062-4A1BB81514EE}" type="presParOf" srcId="{DF8838B4-763C-4F3A-AA68-41788B3992F2}" destId="{87FC1DE7-5725-4AE2-8EDD-3FEB54902039}" srcOrd="4" destOrd="0" presId="urn:microsoft.com/office/officeart/2018/2/layout/IconLabelDescriptionList"/>
    <dgm:cxn modelId="{26BAA9E2-DC2E-4B3C-BF2D-68069A3A9AB4}" type="presParOf" srcId="{9A6AD6F3-A1CD-40B3-9A5F-5EB2653A6B33}" destId="{3C481C87-E6DD-4C25-B3CB-018B65EED389}" srcOrd="3" destOrd="0" presId="urn:microsoft.com/office/officeart/2018/2/layout/IconLabelDescriptionList"/>
    <dgm:cxn modelId="{00F5B198-907B-45DD-90B8-7D26C1B7AE95}" type="presParOf" srcId="{9A6AD6F3-A1CD-40B3-9A5F-5EB2653A6B33}" destId="{CC53B6BF-B58C-494F-B7D7-A1AC4A0AFD8A}" srcOrd="4" destOrd="0" presId="urn:microsoft.com/office/officeart/2018/2/layout/IconLabelDescriptionList"/>
    <dgm:cxn modelId="{4B16759F-EF86-4F1C-AA09-EA86A82072EA}" type="presParOf" srcId="{CC53B6BF-B58C-494F-B7D7-A1AC4A0AFD8A}" destId="{1E8AB1BA-A39C-4456-8AF6-9E50CF053500}" srcOrd="0" destOrd="0" presId="urn:microsoft.com/office/officeart/2018/2/layout/IconLabelDescriptionList"/>
    <dgm:cxn modelId="{55E77EBC-09C4-4E74-AD79-80013753F01A}" type="presParOf" srcId="{CC53B6BF-B58C-494F-B7D7-A1AC4A0AFD8A}" destId="{30400B80-9F42-4604-AA86-1E10BBB8DB7A}" srcOrd="1" destOrd="0" presId="urn:microsoft.com/office/officeart/2018/2/layout/IconLabelDescriptionList"/>
    <dgm:cxn modelId="{74040CE8-45DD-4402-BFE4-0D84E9B5F615}" type="presParOf" srcId="{CC53B6BF-B58C-494F-B7D7-A1AC4A0AFD8A}" destId="{F8E88064-D91E-4CB9-8FDE-DE045B469E88}" srcOrd="2" destOrd="0" presId="urn:microsoft.com/office/officeart/2018/2/layout/IconLabelDescriptionList"/>
    <dgm:cxn modelId="{5EEEE689-16F5-4C5F-B83B-3A5FD8F0B5BC}" type="presParOf" srcId="{CC53B6BF-B58C-494F-B7D7-A1AC4A0AFD8A}" destId="{997B3C06-7446-44E5-ADFB-CA1C4BDB12F9}" srcOrd="3" destOrd="0" presId="urn:microsoft.com/office/officeart/2018/2/layout/IconLabelDescriptionList"/>
    <dgm:cxn modelId="{1F8B6E7C-5012-491C-B377-14F69E39766F}" type="presParOf" srcId="{CC53B6BF-B58C-494F-B7D7-A1AC4A0AFD8A}" destId="{C6A7AF36-5309-4699-BFD9-70DF7B68C7D9}"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5E4E02-8AB4-485E-812F-735B6CF1A2DF}"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EB27494-B55F-47A6-9881-DF5F80C6B792}">
      <dgm:prSet/>
      <dgm:spPr/>
      <dgm:t>
        <a:bodyPr/>
        <a:lstStyle/>
        <a:p>
          <a:pPr>
            <a:lnSpc>
              <a:spcPct val="100000"/>
            </a:lnSpc>
            <a:defRPr b="1"/>
          </a:pPr>
          <a:r>
            <a:rPr lang="en-US" b="1" dirty="0"/>
            <a:t>Overview: </a:t>
          </a:r>
          <a:br>
            <a:rPr lang="en-US" b="1" dirty="0"/>
          </a:br>
          <a:r>
            <a:rPr lang="en-US" b="0" dirty="0"/>
            <a:t>Ransomware attack hits multiple Washington state &amp; county system during a Cascadia tremor disrupting power and communications.</a:t>
          </a:r>
        </a:p>
      </dgm:t>
    </dgm:pt>
    <dgm:pt modelId="{A8170D86-652B-47CE-878A-E403F3DC6DD0}" type="parTrans" cxnId="{F9EBEBC5-E56F-44DA-9C68-B3D491FDF360}">
      <dgm:prSet/>
      <dgm:spPr/>
      <dgm:t>
        <a:bodyPr/>
        <a:lstStyle/>
        <a:p>
          <a:endParaRPr lang="en-US"/>
        </a:p>
      </dgm:t>
    </dgm:pt>
    <dgm:pt modelId="{4E1C3575-B239-4E63-AA93-2205EA5D5EF5}" type="sibTrans" cxnId="{F9EBEBC5-E56F-44DA-9C68-B3D491FDF360}">
      <dgm:prSet/>
      <dgm:spPr/>
      <dgm:t>
        <a:bodyPr/>
        <a:lstStyle/>
        <a:p>
          <a:endParaRPr lang="en-US"/>
        </a:p>
      </dgm:t>
    </dgm:pt>
    <dgm:pt modelId="{4BDD6C90-C2A5-4C01-B44E-E6B228827209}">
      <dgm:prSet custT="1"/>
      <dgm:spPr/>
      <dgm:t>
        <a:bodyPr/>
        <a:lstStyle/>
        <a:p>
          <a:pPr>
            <a:lnSpc>
              <a:spcPct val="100000"/>
            </a:lnSpc>
          </a:pPr>
          <a:br>
            <a:rPr lang="en-US" sz="1100" dirty="0"/>
          </a:br>
          <a:r>
            <a:rPr lang="en-US" sz="1400" b="1" dirty="0"/>
            <a:t>Objective: </a:t>
          </a:r>
        </a:p>
        <a:p>
          <a:pPr>
            <a:lnSpc>
              <a:spcPct val="100000"/>
            </a:lnSpc>
          </a:pPr>
          <a:r>
            <a:rPr lang="en-US" sz="1100" b="1" dirty="0"/>
            <a:t>1. Test interagency cyber crisis coordination.</a:t>
          </a:r>
        </a:p>
        <a:p>
          <a:pPr>
            <a:lnSpc>
              <a:spcPct val="100000"/>
            </a:lnSpc>
          </a:pPr>
          <a:r>
            <a:rPr lang="en-US" sz="1100" b="1" dirty="0"/>
            <a:t>2. Maintain operations amidst dual </a:t>
          </a:r>
          <a:r>
            <a:rPr lang="en-US" sz="1100" b="1" dirty="0" err="1"/>
            <a:t>cyber+physical</a:t>
          </a:r>
          <a:r>
            <a:rPr lang="en-US" sz="1100" b="1" dirty="0"/>
            <a:t> emergencies</a:t>
          </a:r>
        </a:p>
        <a:p>
          <a:pPr>
            <a:lnSpc>
              <a:spcPct val="100000"/>
            </a:lnSpc>
          </a:pPr>
          <a:r>
            <a:rPr lang="en-US" sz="1100" b="1" dirty="0"/>
            <a:t>3. Evaluate response alignment with CISA CPG’s &amp; NIST CSF</a:t>
          </a:r>
        </a:p>
        <a:p>
          <a:pPr>
            <a:lnSpc>
              <a:spcPct val="100000"/>
            </a:lnSpc>
          </a:pPr>
          <a:r>
            <a:rPr lang="en-US" sz="1100" b="1" dirty="0"/>
            <a:t> </a:t>
          </a:r>
          <a:endParaRPr lang="en-US" sz="1100" dirty="0"/>
        </a:p>
      </dgm:t>
    </dgm:pt>
    <dgm:pt modelId="{3B1A620C-AFF5-4ECF-8C5C-BB8631AB2D40}" type="parTrans" cxnId="{44AD7F0E-3BE6-4E90-9CFB-E82FD33EB08F}">
      <dgm:prSet/>
      <dgm:spPr/>
      <dgm:t>
        <a:bodyPr/>
        <a:lstStyle/>
        <a:p>
          <a:endParaRPr lang="en-US"/>
        </a:p>
      </dgm:t>
    </dgm:pt>
    <dgm:pt modelId="{6E9F76B6-F04E-469B-880D-85AA2AD61724}" type="sibTrans" cxnId="{44AD7F0E-3BE6-4E90-9CFB-E82FD33EB08F}">
      <dgm:prSet/>
      <dgm:spPr/>
      <dgm:t>
        <a:bodyPr/>
        <a:lstStyle/>
        <a:p>
          <a:endParaRPr lang="en-US"/>
        </a:p>
      </dgm:t>
    </dgm:pt>
    <dgm:pt modelId="{6785556C-ACC3-4A91-82C7-6C5E7386CDCC}">
      <dgm:prSet/>
      <dgm:spPr/>
      <dgm:t>
        <a:bodyPr/>
        <a:lstStyle/>
        <a:p>
          <a:pPr>
            <a:lnSpc>
              <a:spcPct val="100000"/>
            </a:lnSpc>
            <a:defRPr b="1"/>
          </a:pPr>
          <a:r>
            <a:rPr lang="en-US" b="1" dirty="0"/>
            <a:t>Key Injects</a:t>
          </a:r>
          <a:endParaRPr lang="en-US" dirty="0"/>
        </a:p>
      </dgm:t>
    </dgm:pt>
    <dgm:pt modelId="{D9EB1B3B-C7DF-4889-960C-15556A1C9D00}" type="parTrans" cxnId="{8E0B5ABF-1BCF-486F-B944-5D53554AD7C2}">
      <dgm:prSet/>
      <dgm:spPr/>
      <dgm:t>
        <a:bodyPr/>
        <a:lstStyle/>
        <a:p>
          <a:endParaRPr lang="en-US"/>
        </a:p>
      </dgm:t>
    </dgm:pt>
    <dgm:pt modelId="{13BC3DC9-9F3B-484E-B154-987E9427CC4A}" type="sibTrans" cxnId="{8E0B5ABF-1BCF-486F-B944-5D53554AD7C2}">
      <dgm:prSet/>
      <dgm:spPr/>
      <dgm:t>
        <a:bodyPr/>
        <a:lstStyle/>
        <a:p>
          <a:endParaRPr lang="en-US"/>
        </a:p>
      </dgm:t>
    </dgm:pt>
    <dgm:pt modelId="{09EF5B32-9B80-4859-8039-0DB20D4BC677}">
      <dgm:prSet/>
      <dgm:spPr/>
      <dgm:t>
        <a:bodyPr/>
        <a:lstStyle/>
        <a:p>
          <a:pPr>
            <a:lnSpc>
              <a:spcPct val="100000"/>
            </a:lnSpc>
          </a:pPr>
          <a:r>
            <a:rPr lang="en-US" b="1" dirty="0"/>
            <a:t>Morning</a:t>
          </a:r>
          <a:r>
            <a:rPr lang="en-US" dirty="0"/>
            <a:t>:</a:t>
          </a:r>
        </a:p>
      </dgm:t>
    </dgm:pt>
    <dgm:pt modelId="{0BF9B57D-CE15-472A-9D7F-4A61B396CDCB}" type="parTrans" cxnId="{4969F9AF-F5BA-42E5-B518-98C6CF8536F9}">
      <dgm:prSet/>
      <dgm:spPr/>
      <dgm:t>
        <a:bodyPr/>
        <a:lstStyle/>
        <a:p>
          <a:endParaRPr lang="en-US"/>
        </a:p>
      </dgm:t>
    </dgm:pt>
    <dgm:pt modelId="{B064ED2F-6C68-4544-80B8-D79018D03C3C}" type="sibTrans" cxnId="{4969F9AF-F5BA-42E5-B518-98C6CF8536F9}">
      <dgm:prSet/>
      <dgm:spPr/>
      <dgm:t>
        <a:bodyPr/>
        <a:lstStyle/>
        <a:p>
          <a:endParaRPr lang="en-US"/>
        </a:p>
      </dgm:t>
    </dgm:pt>
    <dgm:pt modelId="{9A5269F6-4767-49FA-9FF3-6B069CCB0775}">
      <dgm:prSet/>
      <dgm:spPr/>
      <dgm:t>
        <a:bodyPr/>
        <a:lstStyle/>
        <a:p>
          <a:r>
            <a:rPr lang="en-US" dirty="0"/>
            <a:t>Ransomware detected in DOE systems </a:t>
          </a:r>
          <a:r>
            <a:rPr lang="en-US" dirty="0">
              <a:sym typeface="Wingdings" panose="05000000000000000000" pitchFamily="2" charset="2"/>
            </a:rPr>
            <a:t> Isolate or contain?</a:t>
          </a:r>
          <a:br>
            <a:rPr lang="en-US" dirty="0"/>
          </a:br>
          <a:endParaRPr lang="en-US" dirty="0"/>
        </a:p>
      </dgm:t>
    </dgm:pt>
    <dgm:pt modelId="{9C105C24-19C0-417D-8706-CBC80F743EA8}" type="parTrans" cxnId="{893288CB-97F7-4B5C-A56B-AEA186BEC7BA}">
      <dgm:prSet/>
      <dgm:spPr/>
      <dgm:t>
        <a:bodyPr/>
        <a:lstStyle/>
        <a:p>
          <a:endParaRPr lang="en-US"/>
        </a:p>
      </dgm:t>
    </dgm:pt>
    <dgm:pt modelId="{5FBB2CCE-3006-492D-ABA9-50BF13003895}" type="sibTrans" cxnId="{893288CB-97F7-4B5C-A56B-AEA186BEC7BA}">
      <dgm:prSet/>
      <dgm:spPr/>
      <dgm:t>
        <a:bodyPr/>
        <a:lstStyle/>
        <a:p>
          <a:endParaRPr lang="en-US"/>
        </a:p>
      </dgm:t>
    </dgm:pt>
    <dgm:pt modelId="{112BFB9F-E8E1-43BA-BE38-5188D40A0CFD}">
      <dgm:prSet/>
      <dgm:spPr/>
      <dgm:t>
        <a:bodyPr/>
        <a:lstStyle/>
        <a:p>
          <a:pPr>
            <a:lnSpc>
              <a:spcPct val="100000"/>
            </a:lnSpc>
          </a:pPr>
          <a:r>
            <a:rPr lang="en-US" b="1" dirty="0"/>
            <a:t>Midday</a:t>
          </a:r>
          <a:r>
            <a:rPr lang="en-US" dirty="0"/>
            <a:t>:</a:t>
          </a:r>
        </a:p>
      </dgm:t>
    </dgm:pt>
    <dgm:pt modelId="{F784E35E-609C-4702-BCAB-DEE8E0BCDCD9}" type="parTrans" cxnId="{893B4C23-22E3-4D2E-A672-D096E6E7B5EA}">
      <dgm:prSet/>
      <dgm:spPr/>
      <dgm:t>
        <a:bodyPr/>
        <a:lstStyle/>
        <a:p>
          <a:endParaRPr lang="en-US"/>
        </a:p>
      </dgm:t>
    </dgm:pt>
    <dgm:pt modelId="{183CBE60-231C-457D-8EF9-EC68E3666A86}" type="sibTrans" cxnId="{893B4C23-22E3-4D2E-A672-D096E6E7B5EA}">
      <dgm:prSet/>
      <dgm:spPr/>
      <dgm:t>
        <a:bodyPr/>
        <a:lstStyle/>
        <a:p>
          <a:endParaRPr lang="en-US"/>
        </a:p>
      </dgm:t>
    </dgm:pt>
    <dgm:pt modelId="{1831E873-814B-4595-B3B5-1851CBCD9D61}">
      <dgm:prSet/>
      <dgm:spPr/>
      <dgm:t>
        <a:bodyPr/>
        <a:lstStyle/>
        <a:p>
          <a:r>
            <a:rPr lang="en-US" dirty="0"/>
            <a:t>Counties report outages + disruption </a:t>
          </a:r>
          <a:r>
            <a:rPr lang="en-US" dirty="0">
              <a:sym typeface="Wingdings" panose="05000000000000000000" pitchFamily="2" charset="2"/>
            </a:rPr>
            <a:t> coordination stress test</a:t>
          </a:r>
          <a:br>
            <a:rPr lang="en-US" dirty="0"/>
          </a:br>
          <a:endParaRPr lang="en-US" dirty="0"/>
        </a:p>
      </dgm:t>
    </dgm:pt>
    <dgm:pt modelId="{227E492B-4E6C-4B71-82F5-C3B34A535E6B}" type="parTrans" cxnId="{8E1CC38F-8C51-464A-917A-0A402E600CA1}">
      <dgm:prSet/>
      <dgm:spPr/>
      <dgm:t>
        <a:bodyPr/>
        <a:lstStyle/>
        <a:p>
          <a:endParaRPr lang="en-US"/>
        </a:p>
      </dgm:t>
    </dgm:pt>
    <dgm:pt modelId="{AA5D2713-4D67-48A4-B95A-70AEB4BD5BF0}" type="sibTrans" cxnId="{8E1CC38F-8C51-464A-917A-0A402E600CA1}">
      <dgm:prSet/>
      <dgm:spPr/>
      <dgm:t>
        <a:bodyPr/>
        <a:lstStyle/>
        <a:p>
          <a:endParaRPr lang="en-US"/>
        </a:p>
      </dgm:t>
    </dgm:pt>
    <dgm:pt modelId="{21008327-5D98-44DB-BF4E-64E9074B94D7}">
      <dgm:prSet/>
      <dgm:spPr/>
      <dgm:t>
        <a:bodyPr/>
        <a:lstStyle/>
        <a:p>
          <a:pPr>
            <a:lnSpc>
              <a:spcPct val="100000"/>
            </a:lnSpc>
          </a:pPr>
          <a:r>
            <a:rPr lang="en-US" b="1" dirty="0"/>
            <a:t>Afternoon:</a:t>
          </a:r>
          <a:endParaRPr lang="en-US" dirty="0"/>
        </a:p>
      </dgm:t>
    </dgm:pt>
    <dgm:pt modelId="{ABA674FB-FE15-4553-821B-E81B549323D8}" type="parTrans" cxnId="{843A9265-DEDE-4F64-BDB0-035F5C18AAD4}">
      <dgm:prSet/>
      <dgm:spPr/>
      <dgm:t>
        <a:bodyPr/>
        <a:lstStyle/>
        <a:p>
          <a:endParaRPr lang="en-US"/>
        </a:p>
      </dgm:t>
    </dgm:pt>
    <dgm:pt modelId="{C138412D-2974-4A1C-A094-EB229788C314}" type="sibTrans" cxnId="{843A9265-DEDE-4F64-BDB0-035F5C18AAD4}">
      <dgm:prSet/>
      <dgm:spPr/>
      <dgm:t>
        <a:bodyPr/>
        <a:lstStyle/>
        <a:p>
          <a:endParaRPr lang="en-US"/>
        </a:p>
      </dgm:t>
    </dgm:pt>
    <dgm:pt modelId="{A4564F88-06BE-4337-8AC4-2E1A24B04EAD}">
      <dgm:prSet/>
      <dgm:spPr/>
      <dgm:t>
        <a:bodyPr/>
        <a:lstStyle/>
        <a:p>
          <a:pPr>
            <a:lnSpc>
              <a:spcPct val="100000"/>
            </a:lnSpc>
          </a:pPr>
          <a:r>
            <a:rPr lang="en-US" dirty="0"/>
            <a:t>Backups compromised </a:t>
          </a:r>
          <a:br>
            <a:rPr lang="en-US" dirty="0"/>
          </a:br>
          <a:endParaRPr lang="en-US" dirty="0"/>
        </a:p>
      </dgm:t>
    </dgm:pt>
    <dgm:pt modelId="{C4E125D0-5AB5-4D15-A0CC-EEA8D74BFBB5}" type="parTrans" cxnId="{4CE2DB8A-F808-4B7A-A714-EA9A8EAA3883}">
      <dgm:prSet/>
      <dgm:spPr/>
      <dgm:t>
        <a:bodyPr/>
        <a:lstStyle/>
        <a:p>
          <a:endParaRPr lang="en-US"/>
        </a:p>
      </dgm:t>
    </dgm:pt>
    <dgm:pt modelId="{848DE86A-ECCF-47B6-BE59-5D33E0F14046}" type="sibTrans" cxnId="{4CE2DB8A-F808-4B7A-A714-EA9A8EAA3883}">
      <dgm:prSet/>
      <dgm:spPr/>
      <dgm:t>
        <a:bodyPr/>
        <a:lstStyle/>
        <a:p>
          <a:endParaRPr lang="en-US"/>
        </a:p>
      </dgm:t>
    </dgm:pt>
    <dgm:pt modelId="{2A5F219D-4733-41AF-A034-DB6B853852BE}">
      <dgm:prSet/>
      <dgm:spPr/>
      <dgm:t>
        <a:bodyPr/>
        <a:lstStyle/>
        <a:p>
          <a:pPr>
            <a:lnSpc>
              <a:spcPct val="100000"/>
            </a:lnSpc>
            <a:defRPr b="1"/>
          </a:pPr>
          <a:r>
            <a:rPr lang="en-US" dirty="0"/>
            <a:t>Framework Alignments and Outcome</a:t>
          </a:r>
        </a:p>
      </dgm:t>
    </dgm:pt>
    <dgm:pt modelId="{AB43D85E-B06E-48DA-AB7C-C65DA5DA07A0}" type="parTrans" cxnId="{381D648E-387F-4FFB-B49A-4B61C3756877}">
      <dgm:prSet/>
      <dgm:spPr/>
      <dgm:t>
        <a:bodyPr/>
        <a:lstStyle/>
        <a:p>
          <a:endParaRPr lang="en-US"/>
        </a:p>
      </dgm:t>
    </dgm:pt>
    <dgm:pt modelId="{F0FE460B-58CB-4CA7-871A-5E73722D7713}" type="sibTrans" cxnId="{381D648E-387F-4FFB-B49A-4B61C3756877}">
      <dgm:prSet/>
      <dgm:spPr/>
      <dgm:t>
        <a:bodyPr/>
        <a:lstStyle/>
        <a:p>
          <a:endParaRPr lang="en-US"/>
        </a:p>
      </dgm:t>
    </dgm:pt>
    <dgm:pt modelId="{FDF3A0CA-64C3-4B79-9116-B33FCD98237E}">
      <dgm:prSet/>
      <dgm:spPr/>
      <dgm:t>
        <a:bodyPr/>
        <a:lstStyle/>
        <a:p>
          <a:pPr>
            <a:lnSpc>
              <a:spcPct val="100000"/>
            </a:lnSpc>
          </a:pPr>
          <a:r>
            <a:rPr lang="en-US" b="1" dirty="0"/>
            <a:t>Conduct step-by-step plans to assess cyber resilience, refine escalation paths, update state cyber incident plans.</a:t>
          </a:r>
        </a:p>
        <a:p>
          <a:pPr>
            <a:lnSpc>
              <a:spcPct val="100000"/>
            </a:lnSpc>
          </a:pPr>
          <a:endParaRPr lang="en-US" b="1" dirty="0"/>
        </a:p>
        <a:p>
          <a:pPr>
            <a:lnSpc>
              <a:spcPct val="100000"/>
            </a:lnSpc>
          </a:pPr>
          <a:r>
            <a:rPr lang="en-US" b="1" dirty="0"/>
            <a:t>Examples:</a:t>
          </a:r>
        </a:p>
        <a:p>
          <a:pPr>
            <a:lnSpc>
              <a:spcPct val="100000"/>
            </a:lnSpc>
          </a:pPr>
          <a:r>
            <a:rPr lang="en-US" b="1" dirty="0"/>
            <a:t>	</a:t>
          </a:r>
          <a:r>
            <a:rPr lang="en-US" b="0" dirty="0"/>
            <a:t>1.Asset &amp; risk mapping</a:t>
          </a:r>
          <a:br>
            <a:rPr lang="en-US" b="0" dirty="0"/>
          </a:br>
          <a:endParaRPr lang="en-US" b="0" dirty="0"/>
        </a:p>
      </dgm:t>
    </dgm:pt>
    <dgm:pt modelId="{414FD1FC-4638-439B-912D-7CFD98FDBD22}" type="parTrans" cxnId="{E3E99089-DB56-4C1F-B40C-1507AFD3BB7D}">
      <dgm:prSet/>
      <dgm:spPr/>
      <dgm:t>
        <a:bodyPr/>
        <a:lstStyle/>
        <a:p>
          <a:endParaRPr lang="en-US"/>
        </a:p>
      </dgm:t>
    </dgm:pt>
    <dgm:pt modelId="{36D1E2A4-327E-425F-9FA3-98FDCD8BEF6E}" type="sibTrans" cxnId="{E3E99089-DB56-4C1F-B40C-1507AFD3BB7D}">
      <dgm:prSet/>
      <dgm:spPr/>
      <dgm:t>
        <a:bodyPr/>
        <a:lstStyle/>
        <a:p>
          <a:endParaRPr lang="en-US"/>
        </a:p>
      </dgm:t>
    </dgm:pt>
    <dgm:pt modelId="{7EAB33C1-C8FD-41D4-B090-D258057575A5}">
      <dgm:prSet/>
      <dgm:spPr/>
      <dgm:t>
        <a:bodyPr/>
        <a:lstStyle/>
        <a:p>
          <a:pPr>
            <a:lnSpc>
              <a:spcPct val="100000"/>
            </a:lnSpc>
          </a:pPr>
          <a:r>
            <a:rPr lang="en-US" b="0" dirty="0"/>
            <a:t>                  2. Incident response actions</a:t>
          </a:r>
        </a:p>
      </dgm:t>
    </dgm:pt>
    <dgm:pt modelId="{C8D15A32-C4B0-4992-B681-211145978F1A}" type="parTrans" cxnId="{84CC5176-A528-402F-9033-5EB953081765}">
      <dgm:prSet/>
      <dgm:spPr/>
      <dgm:t>
        <a:bodyPr/>
        <a:lstStyle/>
        <a:p>
          <a:endParaRPr lang="en-US"/>
        </a:p>
      </dgm:t>
    </dgm:pt>
    <dgm:pt modelId="{A71A3B75-1E4A-4FAF-B1D9-648C1A83B704}" type="sibTrans" cxnId="{84CC5176-A528-402F-9033-5EB953081765}">
      <dgm:prSet/>
      <dgm:spPr/>
      <dgm:t>
        <a:bodyPr/>
        <a:lstStyle/>
        <a:p>
          <a:endParaRPr lang="en-US"/>
        </a:p>
      </dgm:t>
    </dgm:pt>
    <dgm:pt modelId="{1855FE90-34B1-4452-B341-58FC4325B6B7}">
      <dgm:prSet/>
      <dgm:spPr/>
      <dgm:t>
        <a:bodyPr/>
        <a:lstStyle/>
        <a:p>
          <a:pPr>
            <a:lnSpc>
              <a:spcPct val="100000"/>
            </a:lnSpc>
          </a:pPr>
          <a:endParaRPr lang="en-US" b="0" dirty="0"/>
        </a:p>
      </dgm:t>
    </dgm:pt>
    <dgm:pt modelId="{EFD84215-F044-4243-9622-736CBF047879}" type="parTrans" cxnId="{003919CB-AE0C-407C-9C29-5AE1CF8E240B}">
      <dgm:prSet/>
      <dgm:spPr/>
      <dgm:t>
        <a:bodyPr/>
        <a:lstStyle/>
        <a:p>
          <a:endParaRPr lang="en-US"/>
        </a:p>
      </dgm:t>
    </dgm:pt>
    <dgm:pt modelId="{3E2D1FC4-5442-44EB-AF8F-D9B08ABA542A}" type="sibTrans" cxnId="{003919CB-AE0C-407C-9C29-5AE1CF8E240B}">
      <dgm:prSet/>
      <dgm:spPr/>
      <dgm:t>
        <a:bodyPr/>
        <a:lstStyle/>
        <a:p>
          <a:endParaRPr lang="en-US"/>
        </a:p>
      </dgm:t>
    </dgm:pt>
    <dgm:pt modelId="{DE13811B-B719-4A43-BB48-D04D74131EA4}">
      <dgm:prSet/>
      <dgm:spPr/>
      <dgm:t>
        <a:bodyPr/>
        <a:lstStyle/>
        <a:p>
          <a:pPr>
            <a:lnSpc>
              <a:spcPct val="100000"/>
            </a:lnSpc>
          </a:pPr>
          <a:r>
            <a:rPr lang="en-US" b="0" dirty="0"/>
            <a:t>                  3. Interagency info sharing</a:t>
          </a:r>
        </a:p>
        <a:p>
          <a:pPr>
            <a:lnSpc>
              <a:spcPct val="100000"/>
            </a:lnSpc>
          </a:pPr>
          <a:endParaRPr lang="en-US" b="0" dirty="0"/>
        </a:p>
        <a:p>
          <a:pPr>
            <a:lnSpc>
              <a:spcPct val="100000"/>
            </a:lnSpc>
          </a:pPr>
          <a:r>
            <a:rPr lang="en-US" b="0" dirty="0"/>
            <a:t>                  4. Coop &amp; after-action/lessons learned</a:t>
          </a:r>
        </a:p>
        <a:p>
          <a:pPr>
            <a:lnSpc>
              <a:spcPct val="100000"/>
            </a:lnSpc>
          </a:pPr>
          <a:endParaRPr lang="en-US" b="1" dirty="0"/>
        </a:p>
      </dgm:t>
    </dgm:pt>
    <dgm:pt modelId="{2A09BD1A-D649-4B7B-8A07-92A57342C4C8}" type="parTrans" cxnId="{8471A1B0-6A44-4DC9-BB35-8F82F5E60B80}">
      <dgm:prSet/>
      <dgm:spPr/>
      <dgm:t>
        <a:bodyPr/>
        <a:lstStyle/>
        <a:p>
          <a:endParaRPr lang="en-US"/>
        </a:p>
      </dgm:t>
    </dgm:pt>
    <dgm:pt modelId="{BE891D53-2621-412A-ADF0-494D6A51B66F}" type="sibTrans" cxnId="{8471A1B0-6A44-4DC9-BB35-8F82F5E60B80}">
      <dgm:prSet/>
      <dgm:spPr/>
      <dgm:t>
        <a:bodyPr/>
        <a:lstStyle/>
        <a:p>
          <a:endParaRPr lang="en-US"/>
        </a:p>
      </dgm:t>
    </dgm:pt>
    <dgm:pt modelId="{CDC85669-B0C8-4D23-93C1-A0E4DBA413E2}">
      <dgm:prSet/>
      <dgm:spPr/>
      <dgm:t>
        <a:bodyPr/>
        <a:lstStyle/>
        <a:p>
          <a:pPr>
            <a:lnSpc>
              <a:spcPct val="100000"/>
            </a:lnSpc>
          </a:pPr>
          <a:br>
            <a:rPr lang="en-US" dirty="0"/>
          </a:br>
          <a:endParaRPr lang="en-US" dirty="0"/>
        </a:p>
      </dgm:t>
    </dgm:pt>
    <dgm:pt modelId="{BF749F94-8CFB-41CB-9DFA-DE47BD76ADF6}" type="parTrans" cxnId="{6846F154-62BB-42F3-A265-9986C6694169}">
      <dgm:prSet/>
      <dgm:spPr/>
      <dgm:t>
        <a:bodyPr/>
        <a:lstStyle/>
        <a:p>
          <a:endParaRPr lang="en-US"/>
        </a:p>
      </dgm:t>
    </dgm:pt>
    <dgm:pt modelId="{2FF40FCA-4C7C-4B22-9B83-00536CDB3E76}" type="sibTrans" cxnId="{6846F154-62BB-42F3-A265-9986C6694169}">
      <dgm:prSet/>
      <dgm:spPr/>
      <dgm:t>
        <a:bodyPr/>
        <a:lstStyle/>
        <a:p>
          <a:endParaRPr lang="en-US"/>
        </a:p>
      </dgm:t>
    </dgm:pt>
    <dgm:pt modelId="{9A6AD6F3-A1CD-40B3-9A5F-5EB2653A6B33}" type="pres">
      <dgm:prSet presAssocID="{945E4E02-8AB4-485E-812F-735B6CF1A2DF}" presName="root" presStyleCnt="0">
        <dgm:presLayoutVars>
          <dgm:dir/>
          <dgm:resizeHandles val="exact"/>
        </dgm:presLayoutVars>
      </dgm:prSet>
      <dgm:spPr/>
    </dgm:pt>
    <dgm:pt modelId="{560CD2B1-E93A-41F8-9487-8D8DF7089A2D}" type="pres">
      <dgm:prSet presAssocID="{2EB27494-B55F-47A6-9881-DF5F80C6B792}" presName="compNode" presStyleCnt="0"/>
      <dgm:spPr/>
    </dgm:pt>
    <dgm:pt modelId="{3E588741-C636-43FF-8988-7A7F22E3E29D}" type="pres">
      <dgm:prSet presAssocID="{2EB27494-B55F-47A6-9881-DF5F80C6B792}" presName="iconRect" presStyleLbl="node1" presStyleIdx="0" presStyleCnt="3" custScaleX="76380" custScaleY="77404" custLinFactNeighborY="-819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perclip"/>
        </a:ext>
      </dgm:extLst>
    </dgm:pt>
    <dgm:pt modelId="{2BC01CB0-862C-4B61-B5B8-2FAFE71FB377}" type="pres">
      <dgm:prSet presAssocID="{2EB27494-B55F-47A6-9881-DF5F80C6B792}" presName="iconSpace" presStyleCnt="0"/>
      <dgm:spPr/>
    </dgm:pt>
    <dgm:pt modelId="{330546CC-EB05-4C77-A9A3-0B94E18BFAD9}" type="pres">
      <dgm:prSet presAssocID="{2EB27494-B55F-47A6-9881-DF5F80C6B792}" presName="parTx" presStyleLbl="revTx" presStyleIdx="0" presStyleCnt="6">
        <dgm:presLayoutVars>
          <dgm:chMax val="0"/>
          <dgm:chPref val="0"/>
        </dgm:presLayoutVars>
      </dgm:prSet>
      <dgm:spPr/>
    </dgm:pt>
    <dgm:pt modelId="{646F63EA-9400-4805-8BEF-123696059B4C}" type="pres">
      <dgm:prSet presAssocID="{2EB27494-B55F-47A6-9881-DF5F80C6B792}" presName="txSpace" presStyleCnt="0"/>
      <dgm:spPr/>
    </dgm:pt>
    <dgm:pt modelId="{D36986A5-5A0F-4864-8E91-A95FB21AF3B6}" type="pres">
      <dgm:prSet presAssocID="{2EB27494-B55F-47A6-9881-DF5F80C6B792}" presName="desTx" presStyleLbl="revTx" presStyleIdx="1" presStyleCnt="6" custLinFactNeighborX="642" custLinFactNeighborY="28544">
        <dgm:presLayoutVars/>
      </dgm:prSet>
      <dgm:spPr/>
    </dgm:pt>
    <dgm:pt modelId="{C6967DFA-40B4-4BE4-A6EB-8A29B6B88230}" type="pres">
      <dgm:prSet presAssocID="{4E1C3575-B239-4E63-AA93-2205EA5D5EF5}" presName="sibTrans" presStyleCnt="0"/>
      <dgm:spPr/>
    </dgm:pt>
    <dgm:pt modelId="{DF8838B4-763C-4F3A-AA68-41788B3992F2}" type="pres">
      <dgm:prSet presAssocID="{6785556C-ACC3-4A91-82C7-6C5E7386CDCC}" presName="compNode" presStyleCnt="0"/>
      <dgm:spPr/>
    </dgm:pt>
    <dgm:pt modelId="{FDA4193D-C26A-408A-BC58-3E2F6F9B822F}" type="pres">
      <dgm:prSet presAssocID="{6785556C-ACC3-4A91-82C7-6C5E7386CDCC}" presName="iconRect" presStyleLbl="node1" presStyleIdx="1" presStyleCnt="3" custScaleX="88832" custScaleY="85013" custLinFactNeighborY="-1092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wnload"/>
        </a:ext>
      </dgm:extLst>
    </dgm:pt>
    <dgm:pt modelId="{7DD5FF97-4368-4CD5-B93E-095FC0B0DDEB}" type="pres">
      <dgm:prSet presAssocID="{6785556C-ACC3-4A91-82C7-6C5E7386CDCC}" presName="iconSpace" presStyleCnt="0"/>
      <dgm:spPr/>
    </dgm:pt>
    <dgm:pt modelId="{F74409DD-C678-4D85-9F95-938B8378DFF4}" type="pres">
      <dgm:prSet presAssocID="{6785556C-ACC3-4A91-82C7-6C5E7386CDCC}" presName="parTx" presStyleLbl="revTx" presStyleIdx="2" presStyleCnt="6" custLinFactNeighborX="-586" custLinFactNeighborY="-15733">
        <dgm:presLayoutVars>
          <dgm:chMax val="0"/>
          <dgm:chPref val="0"/>
        </dgm:presLayoutVars>
      </dgm:prSet>
      <dgm:spPr/>
    </dgm:pt>
    <dgm:pt modelId="{8B2DF3F2-3D2B-4C42-A914-CA3201F172DE}" type="pres">
      <dgm:prSet presAssocID="{6785556C-ACC3-4A91-82C7-6C5E7386CDCC}" presName="txSpace" presStyleCnt="0"/>
      <dgm:spPr/>
    </dgm:pt>
    <dgm:pt modelId="{87FC1DE7-5725-4AE2-8EDD-3FEB54902039}" type="pres">
      <dgm:prSet presAssocID="{6785556C-ACC3-4A91-82C7-6C5E7386CDCC}" presName="desTx" presStyleLbl="revTx" presStyleIdx="3" presStyleCnt="6" custLinFactNeighborX="-586" custLinFactNeighborY="-56068">
        <dgm:presLayoutVars/>
      </dgm:prSet>
      <dgm:spPr/>
    </dgm:pt>
    <dgm:pt modelId="{3C481C87-E6DD-4C25-B3CB-018B65EED389}" type="pres">
      <dgm:prSet presAssocID="{13BC3DC9-9F3B-484E-B154-987E9427CC4A}" presName="sibTrans" presStyleCnt="0"/>
      <dgm:spPr/>
    </dgm:pt>
    <dgm:pt modelId="{CC53B6BF-B58C-494F-B7D7-A1AC4A0AFD8A}" type="pres">
      <dgm:prSet presAssocID="{2A5F219D-4733-41AF-A034-DB6B853852BE}" presName="compNode" presStyleCnt="0"/>
      <dgm:spPr/>
    </dgm:pt>
    <dgm:pt modelId="{1E8AB1BA-A39C-4456-8AF6-9E50CF053500}" type="pres">
      <dgm:prSet presAssocID="{2A5F219D-4733-41AF-A034-DB6B853852BE}" presName="iconRect" presStyleLbl="node1" presStyleIdx="2" presStyleCnt="3" custLinFactNeighborY="-955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sconnected"/>
        </a:ext>
      </dgm:extLst>
    </dgm:pt>
    <dgm:pt modelId="{30400B80-9F42-4604-AA86-1E10BBB8DB7A}" type="pres">
      <dgm:prSet presAssocID="{2A5F219D-4733-41AF-A034-DB6B853852BE}" presName="iconSpace" presStyleCnt="0"/>
      <dgm:spPr/>
    </dgm:pt>
    <dgm:pt modelId="{F8E88064-D91E-4CB9-8FDE-DE045B469E88}" type="pres">
      <dgm:prSet presAssocID="{2A5F219D-4733-41AF-A034-DB6B853852BE}" presName="parTx" presStyleLbl="revTx" presStyleIdx="4" presStyleCnt="6">
        <dgm:presLayoutVars>
          <dgm:chMax val="0"/>
          <dgm:chPref val="0"/>
        </dgm:presLayoutVars>
      </dgm:prSet>
      <dgm:spPr/>
    </dgm:pt>
    <dgm:pt modelId="{997B3C06-7446-44E5-ADFB-CA1C4BDB12F9}" type="pres">
      <dgm:prSet presAssocID="{2A5F219D-4733-41AF-A034-DB6B853852BE}" presName="txSpace" presStyleCnt="0"/>
      <dgm:spPr/>
    </dgm:pt>
    <dgm:pt modelId="{C6A7AF36-5309-4699-BFD9-70DF7B68C7D9}" type="pres">
      <dgm:prSet presAssocID="{2A5F219D-4733-41AF-A034-DB6B853852BE}" presName="desTx" presStyleLbl="revTx" presStyleIdx="5" presStyleCnt="6" custLinFactNeighborX="-407" custLinFactNeighborY="-26838">
        <dgm:presLayoutVars/>
      </dgm:prSet>
      <dgm:spPr/>
    </dgm:pt>
  </dgm:ptLst>
  <dgm:cxnLst>
    <dgm:cxn modelId="{44AD7F0E-3BE6-4E90-9CFB-E82FD33EB08F}" srcId="{2EB27494-B55F-47A6-9881-DF5F80C6B792}" destId="{4BDD6C90-C2A5-4C01-B44E-E6B228827209}" srcOrd="0" destOrd="0" parTransId="{3B1A620C-AFF5-4ECF-8C5C-BB8631AB2D40}" sibTransId="{6E9F76B6-F04E-469B-880D-85AA2AD61724}"/>
    <dgm:cxn modelId="{E5265810-E47F-4F29-B7C9-E856DC50BA40}" type="presOf" srcId="{A4564F88-06BE-4337-8AC4-2E1A24B04EAD}" destId="{87FC1DE7-5725-4AE2-8EDD-3FEB54902039}" srcOrd="0" destOrd="5" presId="urn:microsoft.com/office/officeart/2018/2/layout/IconLabelDescriptionList"/>
    <dgm:cxn modelId="{80EC0D1C-90CE-4805-A232-27731982A910}" type="presOf" srcId="{21008327-5D98-44DB-BF4E-64E9074B94D7}" destId="{87FC1DE7-5725-4AE2-8EDD-3FEB54902039}" srcOrd="0" destOrd="4" presId="urn:microsoft.com/office/officeart/2018/2/layout/IconLabelDescriptionList"/>
    <dgm:cxn modelId="{893B4C23-22E3-4D2E-A672-D096E6E7B5EA}" srcId="{6785556C-ACC3-4A91-82C7-6C5E7386CDCC}" destId="{112BFB9F-E8E1-43BA-BE38-5188D40A0CFD}" srcOrd="1" destOrd="0" parTransId="{F784E35E-609C-4702-BCAB-DEE8E0BCDCD9}" sibTransId="{183CBE60-231C-457D-8EF9-EC68E3666A86}"/>
    <dgm:cxn modelId="{60713841-88E5-4BF0-8E69-B24E384B5BD6}" type="presOf" srcId="{7EAB33C1-C8FD-41D4-B090-D258057575A5}" destId="{C6A7AF36-5309-4699-BFD9-70DF7B68C7D9}" srcOrd="0" destOrd="1" presId="urn:microsoft.com/office/officeart/2018/2/layout/IconLabelDescriptionList"/>
    <dgm:cxn modelId="{843A9265-DEDE-4F64-BDB0-035F5C18AAD4}" srcId="{6785556C-ACC3-4A91-82C7-6C5E7386CDCC}" destId="{21008327-5D98-44DB-BF4E-64E9074B94D7}" srcOrd="2" destOrd="0" parTransId="{ABA674FB-FE15-4553-821B-E81B549323D8}" sibTransId="{C138412D-2974-4A1C-A094-EB229788C314}"/>
    <dgm:cxn modelId="{32849B4A-4D59-499B-879F-2C506585A0B0}" type="presOf" srcId="{9A5269F6-4767-49FA-9FF3-6B069CCB0775}" destId="{87FC1DE7-5725-4AE2-8EDD-3FEB54902039}" srcOrd="0" destOrd="1" presId="urn:microsoft.com/office/officeart/2018/2/layout/IconLabelDescriptionList"/>
    <dgm:cxn modelId="{6846F154-62BB-42F3-A265-9986C6694169}" srcId="{2A5F219D-4733-41AF-A034-DB6B853852BE}" destId="{CDC85669-B0C8-4D23-93C1-A0E4DBA413E2}" srcOrd="4" destOrd="0" parTransId="{BF749F94-8CFB-41CB-9DFA-DE47BD76ADF6}" sibTransId="{2FF40FCA-4C7C-4B22-9B83-00536CDB3E76}"/>
    <dgm:cxn modelId="{84CC5176-A528-402F-9033-5EB953081765}" srcId="{2A5F219D-4733-41AF-A034-DB6B853852BE}" destId="{7EAB33C1-C8FD-41D4-B090-D258057575A5}" srcOrd="1" destOrd="0" parTransId="{C8D15A32-C4B0-4992-B681-211145978F1A}" sibTransId="{A71A3B75-1E4A-4FAF-B1D9-648C1A83B704}"/>
    <dgm:cxn modelId="{64B19C76-5D58-4E43-BFA8-32C407151F2B}" type="presOf" srcId="{DE13811B-B719-4A43-BB48-D04D74131EA4}" destId="{C6A7AF36-5309-4699-BFD9-70DF7B68C7D9}" srcOrd="0" destOrd="3" presId="urn:microsoft.com/office/officeart/2018/2/layout/IconLabelDescriptionList"/>
    <dgm:cxn modelId="{E3E99089-DB56-4C1F-B40C-1507AFD3BB7D}" srcId="{2A5F219D-4733-41AF-A034-DB6B853852BE}" destId="{FDF3A0CA-64C3-4B79-9116-B33FCD98237E}" srcOrd="0" destOrd="0" parTransId="{414FD1FC-4638-439B-912D-7CFD98FDBD22}" sibTransId="{36D1E2A4-327E-425F-9FA3-98FDCD8BEF6E}"/>
    <dgm:cxn modelId="{4CE2DB8A-F808-4B7A-A714-EA9A8EAA3883}" srcId="{6785556C-ACC3-4A91-82C7-6C5E7386CDCC}" destId="{A4564F88-06BE-4337-8AC4-2E1A24B04EAD}" srcOrd="3" destOrd="0" parTransId="{C4E125D0-5AB5-4D15-A0CC-EEA8D74BFBB5}" sibTransId="{848DE86A-ECCF-47B6-BE59-5D33E0F14046}"/>
    <dgm:cxn modelId="{0015668D-FBBC-4D97-8AC7-BE526053B1EF}" type="presOf" srcId="{1855FE90-34B1-4452-B341-58FC4325B6B7}" destId="{C6A7AF36-5309-4699-BFD9-70DF7B68C7D9}" srcOrd="0" destOrd="2" presId="urn:microsoft.com/office/officeart/2018/2/layout/IconLabelDescriptionList"/>
    <dgm:cxn modelId="{381D648E-387F-4FFB-B49A-4B61C3756877}" srcId="{945E4E02-8AB4-485E-812F-735B6CF1A2DF}" destId="{2A5F219D-4733-41AF-A034-DB6B853852BE}" srcOrd="2" destOrd="0" parTransId="{AB43D85E-B06E-48DA-AB7C-C65DA5DA07A0}" sibTransId="{F0FE460B-58CB-4CA7-871A-5E73722D7713}"/>
    <dgm:cxn modelId="{8E1CC38F-8C51-464A-917A-0A402E600CA1}" srcId="{112BFB9F-E8E1-43BA-BE38-5188D40A0CFD}" destId="{1831E873-814B-4595-B3B5-1851CBCD9D61}" srcOrd="0" destOrd="0" parTransId="{227E492B-4E6C-4B71-82F5-C3B34A535E6B}" sibTransId="{AA5D2713-4D67-48A4-B95A-70AEB4BD5BF0}"/>
    <dgm:cxn modelId="{EBBDDF9A-365D-4202-8A00-BB8B8023C4D7}" type="presOf" srcId="{FDF3A0CA-64C3-4B79-9116-B33FCD98237E}" destId="{C6A7AF36-5309-4699-BFD9-70DF7B68C7D9}" srcOrd="0" destOrd="0" presId="urn:microsoft.com/office/officeart/2018/2/layout/IconLabelDescriptionList"/>
    <dgm:cxn modelId="{E4BDB2A5-793C-4773-9BCF-7FB451604D7A}" type="presOf" srcId="{2A5F219D-4733-41AF-A034-DB6B853852BE}" destId="{F8E88064-D91E-4CB9-8FDE-DE045B469E88}" srcOrd="0" destOrd="0" presId="urn:microsoft.com/office/officeart/2018/2/layout/IconLabelDescriptionList"/>
    <dgm:cxn modelId="{4969F9AF-F5BA-42E5-B518-98C6CF8536F9}" srcId="{6785556C-ACC3-4A91-82C7-6C5E7386CDCC}" destId="{09EF5B32-9B80-4859-8039-0DB20D4BC677}" srcOrd="0" destOrd="0" parTransId="{0BF9B57D-CE15-472A-9D7F-4A61B396CDCB}" sibTransId="{B064ED2F-6C68-4544-80B8-D79018D03C3C}"/>
    <dgm:cxn modelId="{8471A1B0-6A44-4DC9-BB35-8F82F5E60B80}" srcId="{2A5F219D-4733-41AF-A034-DB6B853852BE}" destId="{DE13811B-B719-4A43-BB48-D04D74131EA4}" srcOrd="3" destOrd="0" parTransId="{2A09BD1A-D649-4B7B-8A07-92A57342C4C8}" sibTransId="{BE891D53-2621-412A-ADF0-494D6A51B66F}"/>
    <dgm:cxn modelId="{EE40D1B2-CBFC-4F8D-B265-80631FAA12B4}" type="presOf" srcId="{1831E873-814B-4595-B3B5-1851CBCD9D61}" destId="{87FC1DE7-5725-4AE2-8EDD-3FEB54902039}" srcOrd="0" destOrd="3" presId="urn:microsoft.com/office/officeart/2018/2/layout/IconLabelDescriptionList"/>
    <dgm:cxn modelId="{76C1A0BB-3275-4DD5-A148-50A78817543C}" type="presOf" srcId="{09EF5B32-9B80-4859-8039-0DB20D4BC677}" destId="{87FC1DE7-5725-4AE2-8EDD-3FEB54902039}" srcOrd="0" destOrd="0" presId="urn:microsoft.com/office/officeart/2018/2/layout/IconLabelDescriptionList"/>
    <dgm:cxn modelId="{C99352BD-2454-456D-A1E5-0E59FDB10EB5}" type="presOf" srcId="{112BFB9F-E8E1-43BA-BE38-5188D40A0CFD}" destId="{87FC1DE7-5725-4AE2-8EDD-3FEB54902039}" srcOrd="0" destOrd="2" presId="urn:microsoft.com/office/officeart/2018/2/layout/IconLabelDescriptionList"/>
    <dgm:cxn modelId="{8E0B5ABF-1BCF-486F-B944-5D53554AD7C2}" srcId="{945E4E02-8AB4-485E-812F-735B6CF1A2DF}" destId="{6785556C-ACC3-4A91-82C7-6C5E7386CDCC}" srcOrd="1" destOrd="0" parTransId="{D9EB1B3B-C7DF-4889-960C-15556A1C9D00}" sibTransId="{13BC3DC9-9F3B-484E-B154-987E9427CC4A}"/>
    <dgm:cxn modelId="{F9EBEBC5-E56F-44DA-9C68-B3D491FDF360}" srcId="{945E4E02-8AB4-485E-812F-735B6CF1A2DF}" destId="{2EB27494-B55F-47A6-9881-DF5F80C6B792}" srcOrd="0" destOrd="0" parTransId="{A8170D86-652B-47CE-878A-E403F3DC6DD0}" sibTransId="{4E1C3575-B239-4E63-AA93-2205EA5D5EF5}"/>
    <dgm:cxn modelId="{003919CB-AE0C-407C-9C29-5AE1CF8E240B}" srcId="{2A5F219D-4733-41AF-A034-DB6B853852BE}" destId="{1855FE90-34B1-4452-B341-58FC4325B6B7}" srcOrd="2" destOrd="0" parTransId="{EFD84215-F044-4243-9622-736CBF047879}" sibTransId="{3E2D1FC4-5442-44EB-AF8F-D9B08ABA542A}"/>
    <dgm:cxn modelId="{893288CB-97F7-4B5C-A56B-AEA186BEC7BA}" srcId="{09EF5B32-9B80-4859-8039-0DB20D4BC677}" destId="{9A5269F6-4767-49FA-9FF3-6B069CCB0775}" srcOrd="0" destOrd="0" parTransId="{9C105C24-19C0-417D-8706-CBC80F743EA8}" sibTransId="{5FBB2CCE-3006-492D-ABA9-50BF13003895}"/>
    <dgm:cxn modelId="{AFEE11D2-4A79-4531-8C58-FB8BC75615F3}" type="presOf" srcId="{4BDD6C90-C2A5-4C01-B44E-E6B228827209}" destId="{D36986A5-5A0F-4864-8E91-A95FB21AF3B6}" srcOrd="0" destOrd="0" presId="urn:microsoft.com/office/officeart/2018/2/layout/IconLabelDescriptionList"/>
    <dgm:cxn modelId="{E8FB27D4-B262-4B0B-98F1-9C0D77ACC866}" type="presOf" srcId="{2EB27494-B55F-47A6-9881-DF5F80C6B792}" destId="{330546CC-EB05-4C77-A9A3-0B94E18BFAD9}" srcOrd="0" destOrd="0" presId="urn:microsoft.com/office/officeart/2018/2/layout/IconLabelDescriptionList"/>
    <dgm:cxn modelId="{332DF5E2-B01A-49AA-8BBA-2A935A57BB3D}" type="presOf" srcId="{CDC85669-B0C8-4D23-93C1-A0E4DBA413E2}" destId="{C6A7AF36-5309-4699-BFD9-70DF7B68C7D9}" srcOrd="0" destOrd="4" presId="urn:microsoft.com/office/officeart/2018/2/layout/IconLabelDescriptionList"/>
    <dgm:cxn modelId="{A597AEE8-27AC-4A6F-9BDC-7E60A18097F3}" type="presOf" srcId="{6785556C-ACC3-4A91-82C7-6C5E7386CDCC}" destId="{F74409DD-C678-4D85-9F95-938B8378DFF4}" srcOrd="0" destOrd="0" presId="urn:microsoft.com/office/officeart/2018/2/layout/IconLabelDescriptionList"/>
    <dgm:cxn modelId="{821911EE-EBEC-45C1-BA8D-90F3EB68BDE4}" type="presOf" srcId="{945E4E02-8AB4-485E-812F-735B6CF1A2DF}" destId="{9A6AD6F3-A1CD-40B3-9A5F-5EB2653A6B33}" srcOrd="0" destOrd="0" presId="urn:microsoft.com/office/officeart/2018/2/layout/IconLabelDescriptionList"/>
    <dgm:cxn modelId="{8C5EAC8E-F65D-43B4-BC02-B45A09CEE3A7}" type="presParOf" srcId="{9A6AD6F3-A1CD-40B3-9A5F-5EB2653A6B33}" destId="{560CD2B1-E93A-41F8-9487-8D8DF7089A2D}" srcOrd="0" destOrd="0" presId="urn:microsoft.com/office/officeart/2018/2/layout/IconLabelDescriptionList"/>
    <dgm:cxn modelId="{7B3D16CE-7E7E-45A1-B2AB-AAE3D9DBBD9D}" type="presParOf" srcId="{560CD2B1-E93A-41F8-9487-8D8DF7089A2D}" destId="{3E588741-C636-43FF-8988-7A7F22E3E29D}" srcOrd="0" destOrd="0" presId="urn:microsoft.com/office/officeart/2018/2/layout/IconLabelDescriptionList"/>
    <dgm:cxn modelId="{AC972D65-3B95-4DC4-A52E-5282F8D64040}" type="presParOf" srcId="{560CD2B1-E93A-41F8-9487-8D8DF7089A2D}" destId="{2BC01CB0-862C-4B61-B5B8-2FAFE71FB377}" srcOrd="1" destOrd="0" presId="urn:microsoft.com/office/officeart/2018/2/layout/IconLabelDescriptionList"/>
    <dgm:cxn modelId="{59F23F95-DFA5-4F6A-B9C1-DBFD01BEDC17}" type="presParOf" srcId="{560CD2B1-E93A-41F8-9487-8D8DF7089A2D}" destId="{330546CC-EB05-4C77-A9A3-0B94E18BFAD9}" srcOrd="2" destOrd="0" presId="urn:microsoft.com/office/officeart/2018/2/layout/IconLabelDescriptionList"/>
    <dgm:cxn modelId="{22BF3881-84FC-45E1-9D16-E6F98C90BB67}" type="presParOf" srcId="{560CD2B1-E93A-41F8-9487-8D8DF7089A2D}" destId="{646F63EA-9400-4805-8BEF-123696059B4C}" srcOrd="3" destOrd="0" presId="urn:microsoft.com/office/officeart/2018/2/layout/IconLabelDescriptionList"/>
    <dgm:cxn modelId="{F686969D-0ED8-4E4A-A2E6-7CFEE769C97F}" type="presParOf" srcId="{560CD2B1-E93A-41F8-9487-8D8DF7089A2D}" destId="{D36986A5-5A0F-4864-8E91-A95FB21AF3B6}" srcOrd="4" destOrd="0" presId="urn:microsoft.com/office/officeart/2018/2/layout/IconLabelDescriptionList"/>
    <dgm:cxn modelId="{0E1991C9-03A0-4F7A-AF70-93EBEF7B3E75}" type="presParOf" srcId="{9A6AD6F3-A1CD-40B3-9A5F-5EB2653A6B33}" destId="{C6967DFA-40B4-4BE4-A6EB-8A29B6B88230}" srcOrd="1" destOrd="0" presId="urn:microsoft.com/office/officeart/2018/2/layout/IconLabelDescriptionList"/>
    <dgm:cxn modelId="{85F950A9-36AA-4331-811A-78FF35CF220C}" type="presParOf" srcId="{9A6AD6F3-A1CD-40B3-9A5F-5EB2653A6B33}" destId="{DF8838B4-763C-4F3A-AA68-41788B3992F2}" srcOrd="2" destOrd="0" presId="urn:microsoft.com/office/officeart/2018/2/layout/IconLabelDescriptionList"/>
    <dgm:cxn modelId="{EED303A5-F282-4914-BB94-3AF58996D5D7}" type="presParOf" srcId="{DF8838B4-763C-4F3A-AA68-41788B3992F2}" destId="{FDA4193D-C26A-408A-BC58-3E2F6F9B822F}" srcOrd="0" destOrd="0" presId="urn:microsoft.com/office/officeart/2018/2/layout/IconLabelDescriptionList"/>
    <dgm:cxn modelId="{C3642C45-29CB-4868-8C2D-BB24F6A61302}" type="presParOf" srcId="{DF8838B4-763C-4F3A-AA68-41788B3992F2}" destId="{7DD5FF97-4368-4CD5-B93E-095FC0B0DDEB}" srcOrd="1" destOrd="0" presId="urn:microsoft.com/office/officeart/2018/2/layout/IconLabelDescriptionList"/>
    <dgm:cxn modelId="{B52B6B0F-E19B-49E3-B8AD-5127434DBB5D}" type="presParOf" srcId="{DF8838B4-763C-4F3A-AA68-41788B3992F2}" destId="{F74409DD-C678-4D85-9F95-938B8378DFF4}" srcOrd="2" destOrd="0" presId="urn:microsoft.com/office/officeart/2018/2/layout/IconLabelDescriptionList"/>
    <dgm:cxn modelId="{D961C4D5-B005-4A00-A563-6F51F1956930}" type="presParOf" srcId="{DF8838B4-763C-4F3A-AA68-41788B3992F2}" destId="{8B2DF3F2-3D2B-4C42-A914-CA3201F172DE}" srcOrd="3" destOrd="0" presId="urn:microsoft.com/office/officeart/2018/2/layout/IconLabelDescriptionList"/>
    <dgm:cxn modelId="{1B89982E-099C-4CB8-9F2C-4B960A59D20A}" type="presParOf" srcId="{DF8838B4-763C-4F3A-AA68-41788B3992F2}" destId="{87FC1DE7-5725-4AE2-8EDD-3FEB54902039}" srcOrd="4" destOrd="0" presId="urn:microsoft.com/office/officeart/2018/2/layout/IconLabelDescriptionList"/>
    <dgm:cxn modelId="{3D2C80D3-B273-4189-97ED-B150C46098AB}" type="presParOf" srcId="{9A6AD6F3-A1CD-40B3-9A5F-5EB2653A6B33}" destId="{3C481C87-E6DD-4C25-B3CB-018B65EED389}" srcOrd="3" destOrd="0" presId="urn:microsoft.com/office/officeart/2018/2/layout/IconLabelDescriptionList"/>
    <dgm:cxn modelId="{4B29D2BE-6383-4727-AFCB-15DF8EF54E65}" type="presParOf" srcId="{9A6AD6F3-A1CD-40B3-9A5F-5EB2653A6B33}" destId="{CC53B6BF-B58C-494F-B7D7-A1AC4A0AFD8A}" srcOrd="4" destOrd="0" presId="urn:microsoft.com/office/officeart/2018/2/layout/IconLabelDescriptionList"/>
    <dgm:cxn modelId="{3205DAB3-19AE-4846-B9F4-F22608C4F849}" type="presParOf" srcId="{CC53B6BF-B58C-494F-B7D7-A1AC4A0AFD8A}" destId="{1E8AB1BA-A39C-4456-8AF6-9E50CF053500}" srcOrd="0" destOrd="0" presId="urn:microsoft.com/office/officeart/2018/2/layout/IconLabelDescriptionList"/>
    <dgm:cxn modelId="{15AACE03-B380-472E-8138-DEF786DA79A5}" type="presParOf" srcId="{CC53B6BF-B58C-494F-B7D7-A1AC4A0AFD8A}" destId="{30400B80-9F42-4604-AA86-1E10BBB8DB7A}" srcOrd="1" destOrd="0" presId="urn:microsoft.com/office/officeart/2018/2/layout/IconLabelDescriptionList"/>
    <dgm:cxn modelId="{13FFB12B-80A3-41A6-ACB6-E9C7949E1C7A}" type="presParOf" srcId="{CC53B6BF-B58C-494F-B7D7-A1AC4A0AFD8A}" destId="{F8E88064-D91E-4CB9-8FDE-DE045B469E88}" srcOrd="2" destOrd="0" presId="urn:microsoft.com/office/officeart/2018/2/layout/IconLabelDescriptionList"/>
    <dgm:cxn modelId="{96AC0E40-7F58-44CD-A900-66FFA5656281}" type="presParOf" srcId="{CC53B6BF-B58C-494F-B7D7-A1AC4A0AFD8A}" destId="{997B3C06-7446-44E5-ADFB-CA1C4BDB12F9}" srcOrd="3" destOrd="0" presId="urn:microsoft.com/office/officeart/2018/2/layout/IconLabelDescriptionList"/>
    <dgm:cxn modelId="{D7AD23B2-3C83-4C60-AFC0-67F2597E1B54}" type="presParOf" srcId="{CC53B6BF-B58C-494F-B7D7-A1AC4A0AFD8A}" destId="{C6A7AF36-5309-4699-BFD9-70DF7B68C7D9}"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B20DBC-867D-4566-964B-DF1B7A86D4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87DFA27-A8B0-45DE-8791-02835665A741}">
      <dgm:prSet/>
      <dgm:spPr/>
      <dgm:t>
        <a:bodyPr/>
        <a:lstStyle/>
        <a:p>
          <a:r>
            <a:rPr kumimoji="0" lang="en-US" altLang="en-US" b="0" i="0" u="none" strike="noStrike" cap="none" normalizeH="0" baseline="0">
              <a:ln>
                <a:noFill/>
              </a:ln>
              <a:solidFill>
                <a:schemeClr val="tx1"/>
              </a:solidFill>
              <a:effectLst/>
              <a:latin typeface="Arial" panose="020B0604020202020204" pitchFamily="34" charset="0"/>
            </a:rPr>
            <a:t>📧</a:t>
          </a:r>
          <a:r>
            <a:rPr lang="en-US"/>
            <a:t> </a:t>
          </a:r>
          <a:r>
            <a:rPr lang="en-US" b="1"/>
            <a:t>Subscribe to Alerts &amp; Updates:</a:t>
          </a:r>
          <a:endParaRPr lang="en-US" dirty="0"/>
        </a:p>
      </dgm:t>
    </dgm:pt>
    <dgm:pt modelId="{14F327DD-8A59-4C25-BC08-4B916408BBA0}" type="parTrans" cxnId="{E1FAE5D1-4315-43A6-B733-298B3C0152E7}">
      <dgm:prSet/>
      <dgm:spPr/>
      <dgm:t>
        <a:bodyPr/>
        <a:lstStyle/>
        <a:p>
          <a:endParaRPr lang="en-US"/>
        </a:p>
      </dgm:t>
    </dgm:pt>
    <dgm:pt modelId="{2E4D31C4-44AF-4609-B6BB-CD0BD295301F}" type="sibTrans" cxnId="{E1FAE5D1-4315-43A6-B733-298B3C0152E7}">
      <dgm:prSet/>
      <dgm:spPr/>
      <dgm:t>
        <a:bodyPr/>
        <a:lstStyle/>
        <a:p>
          <a:endParaRPr lang="en-US"/>
        </a:p>
      </dgm:t>
    </dgm:pt>
    <dgm:pt modelId="{54ABBEC7-B79C-44C0-BF82-60D74A763693}">
      <dgm:prSet/>
      <dgm:spPr/>
      <dgm:t>
        <a:bodyPr/>
        <a:lstStyle/>
        <a:p>
          <a:r>
            <a:rPr lang="en-US" dirty="0"/>
            <a:t>National Cyber Awareness System: https://www.cisa.gov/news-events/alerts</a:t>
          </a:r>
        </a:p>
      </dgm:t>
    </dgm:pt>
    <dgm:pt modelId="{459EC423-F803-4211-8A74-B96F98CD43FB}" type="parTrans" cxnId="{C2913C98-10B8-47B3-AFE5-5B37C9A233DC}">
      <dgm:prSet/>
      <dgm:spPr/>
      <dgm:t>
        <a:bodyPr/>
        <a:lstStyle/>
        <a:p>
          <a:endParaRPr lang="en-US"/>
        </a:p>
      </dgm:t>
    </dgm:pt>
    <dgm:pt modelId="{0FFA1AE1-E73D-48E2-8F85-8465706DDD65}" type="sibTrans" cxnId="{C2913C98-10B8-47B3-AFE5-5B37C9A233DC}">
      <dgm:prSet/>
      <dgm:spPr/>
      <dgm:t>
        <a:bodyPr/>
        <a:lstStyle/>
        <a:p>
          <a:endParaRPr lang="en-US"/>
        </a:p>
      </dgm:t>
    </dgm:pt>
    <dgm:pt modelId="{93E0D95C-E15D-47C0-9DA3-1D23578FAC32}">
      <dgm:prSet/>
      <dgm:spPr/>
      <dgm:t>
        <a:bodyPr/>
        <a:lstStyle/>
        <a:p>
          <a:r>
            <a:rPr lang="en-US" dirty="0"/>
            <a:t>GovDelivery Email Updates: </a:t>
          </a:r>
          <a:r>
            <a:rPr lang="en-US" dirty="0">
              <a:hlinkClick xmlns:r="http://schemas.openxmlformats.org/officeDocument/2006/relationships" r:id="rId1"/>
            </a:rPr>
            <a:t>https://public.govdelivery.com/accounts/USDHSCISA/subscriber/new</a:t>
          </a:r>
          <a:endParaRPr lang="en-US" dirty="0"/>
        </a:p>
      </dgm:t>
    </dgm:pt>
    <dgm:pt modelId="{E7725BC2-1259-418A-8424-792DD87747F0}" type="parTrans" cxnId="{23CCC372-57B5-47CB-B11C-B3A6BDBBD3FF}">
      <dgm:prSet/>
      <dgm:spPr/>
      <dgm:t>
        <a:bodyPr/>
        <a:lstStyle/>
        <a:p>
          <a:endParaRPr lang="en-US"/>
        </a:p>
      </dgm:t>
    </dgm:pt>
    <dgm:pt modelId="{D5064738-97CF-4777-8E5D-153089337568}" type="sibTrans" cxnId="{23CCC372-57B5-47CB-B11C-B3A6BDBBD3FF}">
      <dgm:prSet/>
      <dgm:spPr/>
      <dgm:t>
        <a:bodyPr/>
        <a:lstStyle/>
        <a:p>
          <a:endParaRPr lang="en-US"/>
        </a:p>
      </dgm:t>
    </dgm:pt>
    <dgm:pt modelId="{4890E6C2-B7B9-42EE-B12C-EFADA29D7B3D}">
      <dgm:prSet/>
      <dgm:spPr/>
      <dgm:t>
        <a:bodyPr/>
        <a:lstStyle/>
        <a:p>
          <a:r>
            <a:rPr kumimoji="0" lang="en-US" altLang="en-US" b="0" i="0" u="none" strike="noStrike" cap="none" normalizeH="0" baseline="0">
              <a:ln>
                <a:noFill/>
              </a:ln>
              <a:solidFill>
                <a:schemeClr val="tx1"/>
              </a:solidFill>
              <a:effectLst/>
              <a:latin typeface="Arial" panose="020B0604020202020204" pitchFamily="34" charset="0"/>
            </a:rPr>
            <a:t>📱</a:t>
          </a:r>
          <a:r>
            <a:rPr lang="en-US"/>
            <a:t> </a:t>
          </a:r>
          <a:r>
            <a:rPr lang="en-US" b="1"/>
            <a:t>Follow on Social Media:</a:t>
          </a:r>
          <a:endParaRPr lang="en-US" dirty="0"/>
        </a:p>
      </dgm:t>
    </dgm:pt>
    <dgm:pt modelId="{3A9D16F2-DB72-4BC6-843D-2C5F628B4E20}" type="parTrans" cxnId="{04883F63-A1D1-4AEE-A1CA-3F9FB6024624}">
      <dgm:prSet/>
      <dgm:spPr/>
      <dgm:t>
        <a:bodyPr/>
        <a:lstStyle/>
        <a:p>
          <a:endParaRPr lang="en-US"/>
        </a:p>
      </dgm:t>
    </dgm:pt>
    <dgm:pt modelId="{0BB4FE2B-252C-45F9-A816-24772331CF92}" type="sibTrans" cxnId="{04883F63-A1D1-4AEE-A1CA-3F9FB6024624}">
      <dgm:prSet/>
      <dgm:spPr/>
      <dgm:t>
        <a:bodyPr/>
        <a:lstStyle/>
        <a:p>
          <a:endParaRPr lang="en-US"/>
        </a:p>
      </dgm:t>
    </dgm:pt>
    <dgm:pt modelId="{44AE9E52-7842-45CA-A736-DC0D1D02CCF1}">
      <dgm:prSet/>
      <dgm:spPr/>
      <dgm:t>
        <a:bodyPr/>
        <a:lstStyle/>
        <a:p>
          <a:r>
            <a:rPr lang="en-US" dirty="0"/>
            <a:t>LinkedIn: https://www.linkedin.com/company/cisagov/</a:t>
          </a:r>
        </a:p>
      </dgm:t>
    </dgm:pt>
    <dgm:pt modelId="{7F2C1628-DE70-4C56-A1F1-87C880509163}" type="parTrans" cxnId="{7AB4A9C8-AD2D-4510-B4F6-2F9427A4041A}">
      <dgm:prSet/>
      <dgm:spPr/>
      <dgm:t>
        <a:bodyPr/>
        <a:lstStyle/>
        <a:p>
          <a:endParaRPr lang="en-US"/>
        </a:p>
      </dgm:t>
    </dgm:pt>
    <dgm:pt modelId="{07302C5A-2868-4BE9-9B18-8C4496798605}" type="sibTrans" cxnId="{7AB4A9C8-AD2D-4510-B4F6-2F9427A4041A}">
      <dgm:prSet/>
      <dgm:spPr/>
      <dgm:t>
        <a:bodyPr/>
        <a:lstStyle/>
        <a:p>
          <a:endParaRPr lang="en-US"/>
        </a:p>
      </dgm:t>
    </dgm:pt>
    <dgm:pt modelId="{84CE695F-B7A7-4E03-B024-C07A99E6CBFC}">
      <dgm:prSet/>
      <dgm:spPr/>
      <dgm:t>
        <a:bodyPr/>
        <a:lstStyle/>
        <a:p>
          <a:r>
            <a:rPr lang="en-US" dirty="0"/>
            <a:t>X (Twitter): https://twitter.com/CISAgov and @CISACyber</a:t>
          </a:r>
        </a:p>
      </dgm:t>
    </dgm:pt>
    <dgm:pt modelId="{9D2B4E78-05F7-4C10-85E4-BC8528AD378A}" type="parTrans" cxnId="{12F815B1-6A02-4186-AF12-894A4F9651BA}">
      <dgm:prSet/>
      <dgm:spPr/>
      <dgm:t>
        <a:bodyPr/>
        <a:lstStyle/>
        <a:p>
          <a:endParaRPr lang="en-US"/>
        </a:p>
      </dgm:t>
    </dgm:pt>
    <dgm:pt modelId="{B21EA695-970C-4541-8258-22838D6507F4}" type="sibTrans" cxnId="{12F815B1-6A02-4186-AF12-894A4F9651BA}">
      <dgm:prSet/>
      <dgm:spPr/>
      <dgm:t>
        <a:bodyPr/>
        <a:lstStyle/>
        <a:p>
          <a:endParaRPr lang="en-US"/>
        </a:p>
      </dgm:t>
    </dgm:pt>
    <dgm:pt modelId="{7D78CFF6-438C-4910-B02B-BCC8E1C4B3F3}">
      <dgm:prSet/>
      <dgm:spPr/>
      <dgm:t>
        <a:bodyPr/>
        <a:lstStyle/>
        <a:p>
          <a:r>
            <a:rPr kumimoji="0" lang="en-US" altLang="en-US" b="0" i="0" u="none" strike="noStrike" cap="none" normalizeH="0" baseline="0">
              <a:ln>
                <a:noFill/>
              </a:ln>
              <a:solidFill>
                <a:schemeClr val="tx1"/>
              </a:solidFill>
              <a:effectLst/>
              <a:latin typeface="Arial" panose="020B0604020202020204" pitchFamily="34" charset="0"/>
            </a:rPr>
            <a:t>🛠️</a:t>
          </a:r>
          <a:r>
            <a:rPr lang="en-US"/>
            <a:t> </a:t>
          </a:r>
          <a:r>
            <a:rPr lang="en-US" b="1"/>
            <a:t>Explore CISA Resources:</a:t>
          </a:r>
          <a:endParaRPr lang="en-US" dirty="0"/>
        </a:p>
      </dgm:t>
    </dgm:pt>
    <dgm:pt modelId="{86EB019B-3304-4D99-8E73-56563D634424}" type="parTrans" cxnId="{CF58FE6F-6CC9-4A97-9F01-B3F3C021B069}">
      <dgm:prSet/>
      <dgm:spPr/>
      <dgm:t>
        <a:bodyPr/>
        <a:lstStyle/>
        <a:p>
          <a:endParaRPr lang="en-US"/>
        </a:p>
      </dgm:t>
    </dgm:pt>
    <dgm:pt modelId="{13191361-E463-43ED-AB84-5928F3D02F5E}" type="sibTrans" cxnId="{CF58FE6F-6CC9-4A97-9F01-B3F3C021B069}">
      <dgm:prSet/>
      <dgm:spPr/>
      <dgm:t>
        <a:bodyPr/>
        <a:lstStyle/>
        <a:p>
          <a:endParaRPr lang="en-US"/>
        </a:p>
      </dgm:t>
    </dgm:pt>
    <dgm:pt modelId="{3B15F94E-DA67-45BE-9605-012EF1C4D3E8}">
      <dgm:prSet/>
      <dgm:spPr/>
      <dgm:t>
        <a:bodyPr/>
        <a:lstStyle/>
        <a:p>
          <a:r>
            <a:rPr lang="en-US" dirty="0"/>
            <a:t>Free Cybersecurity Services &amp; Tools: https://www.cisa.gov/free-cybersecurity-services-and-tools</a:t>
          </a:r>
        </a:p>
      </dgm:t>
    </dgm:pt>
    <dgm:pt modelId="{A63350EB-8B0B-49E1-B85F-23A45EF8DC40}" type="parTrans" cxnId="{93E04661-4FE7-402D-8875-8E17BC01CF1F}">
      <dgm:prSet/>
      <dgm:spPr/>
      <dgm:t>
        <a:bodyPr/>
        <a:lstStyle/>
        <a:p>
          <a:endParaRPr lang="en-US"/>
        </a:p>
      </dgm:t>
    </dgm:pt>
    <dgm:pt modelId="{300D459D-54CD-4166-AB26-4987DB95F9CD}" type="sibTrans" cxnId="{93E04661-4FE7-402D-8875-8E17BC01CF1F}">
      <dgm:prSet/>
      <dgm:spPr/>
      <dgm:t>
        <a:bodyPr/>
        <a:lstStyle/>
        <a:p>
          <a:endParaRPr lang="en-US"/>
        </a:p>
      </dgm:t>
    </dgm:pt>
    <dgm:pt modelId="{6E4043CD-41F8-4719-9B86-BE16A4F9ACDB}">
      <dgm:prSet/>
      <dgm:spPr/>
      <dgm:t>
        <a:bodyPr/>
        <a:lstStyle/>
        <a:p>
          <a:r>
            <a:rPr lang="en-US" dirty="0"/>
            <a:t>CISA Cybersecurity Advisories: https://www.cisa.gov/news-events/cybersecurity-advisories</a:t>
          </a:r>
        </a:p>
      </dgm:t>
    </dgm:pt>
    <dgm:pt modelId="{41DC5462-92BA-4F5F-8225-A026A950042C}" type="parTrans" cxnId="{AD296F55-1ACD-4F1F-A7D9-B1A5A6AB8526}">
      <dgm:prSet/>
      <dgm:spPr/>
      <dgm:t>
        <a:bodyPr/>
        <a:lstStyle/>
        <a:p>
          <a:endParaRPr lang="en-US"/>
        </a:p>
      </dgm:t>
    </dgm:pt>
    <dgm:pt modelId="{A673AA0F-78E4-4D59-B3CE-02D661B75719}" type="sibTrans" cxnId="{AD296F55-1ACD-4F1F-A7D9-B1A5A6AB8526}">
      <dgm:prSet/>
      <dgm:spPr/>
      <dgm:t>
        <a:bodyPr/>
        <a:lstStyle/>
        <a:p>
          <a:endParaRPr lang="en-US"/>
        </a:p>
      </dgm:t>
    </dgm:pt>
    <dgm:pt modelId="{BDA7A372-D15E-4D96-B3AD-D963F849F646}">
      <dgm:prSet/>
      <dgm:spPr/>
      <dgm:t>
        <a:bodyPr/>
        <a:lstStyle/>
        <a:p>
          <a:r>
            <a:rPr kumimoji="0" lang="en-US" altLang="en-US" b="0" i="0" u="none" strike="noStrike" cap="none" normalizeH="0" baseline="0">
              <a:ln>
                <a:noFill/>
              </a:ln>
              <a:solidFill>
                <a:schemeClr val="tx1"/>
              </a:solidFill>
              <a:effectLst/>
              <a:latin typeface="Arial" panose="020B0604020202020204" pitchFamily="34" charset="0"/>
            </a:rPr>
            <a:t>🌍</a:t>
          </a:r>
          <a:r>
            <a:rPr lang="en-US"/>
            <a:t> </a:t>
          </a:r>
          <a:r>
            <a:rPr lang="en-US" b="1"/>
            <a:t>Engage Locally:</a:t>
          </a:r>
          <a:endParaRPr lang="en-US" dirty="0"/>
        </a:p>
      </dgm:t>
    </dgm:pt>
    <dgm:pt modelId="{5D0BED80-CA12-4F48-9E92-73937A794611}" type="parTrans" cxnId="{99F47E0D-143F-4B2F-863B-E843E69C1B3F}">
      <dgm:prSet/>
      <dgm:spPr/>
      <dgm:t>
        <a:bodyPr/>
        <a:lstStyle/>
        <a:p>
          <a:endParaRPr lang="en-US"/>
        </a:p>
      </dgm:t>
    </dgm:pt>
    <dgm:pt modelId="{E0B03F1D-CA07-47EB-BAD2-7884274877B6}" type="sibTrans" cxnId="{99F47E0D-143F-4B2F-863B-E843E69C1B3F}">
      <dgm:prSet/>
      <dgm:spPr/>
      <dgm:t>
        <a:bodyPr/>
        <a:lstStyle/>
        <a:p>
          <a:endParaRPr lang="en-US"/>
        </a:p>
      </dgm:t>
    </dgm:pt>
    <dgm:pt modelId="{F6E628A8-4933-4954-882E-058E2C28F445}">
      <dgm:prSet/>
      <dgm:spPr/>
      <dgm:t>
        <a:bodyPr/>
        <a:lstStyle/>
        <a:p>
          <a:r>
            <a:rPr lang="en-US" dirty="0"/>
            <a:t>Connect with your Regional Cybersecurity Advisor (CSA) via CISA.gov</a:t>
          </a:r>
        </a:p>
      </dgm:t>
    </dgm:pt>
    <dgm:pt modelId="{0B03B9BA-628C-453C-A806-CADA1FDFFFCD}" type="parTrans" cxnId="{A2FA82DB-0F08-4CA6-8F2B-24E5E291E21C}">
      <dgm:prSet/>
      <dgm:spPr/>
      <dgm:t>
        <a:bodyPr/>
        <a:lstStyle/>
        <a:p>
          <a:endParaRPr lang="en-US"/>
        </a:p>
      </dgm:t>
    </dgm:pt>
    <dgm:pt modelId="{2550B7C2-4C85-4942-BA77-A7D4D277414D}" type="sibTrans" cxnId="{A2FA82DB-0F08-4CA6-8F2B-24E5E291E21C}">
      <dgm:prSet/>
      <dgm:spPr/>
      <dgm:t>
        <a:bodyPr/>
        <a:lstStyle/>
        <a:p>
          <a:endParaRPr lang="en-US"/>
        </a:p>
      </dgm:t>
    </dgm:pt>
    <dgm:pt modelId="{8DA3E342-17DA-4713-9DA4-2B01CA4C17CC}">
      <dgm:prSet/>
      <dgm:spPr/>
      <dgm:t>
        <a:bodyPr/>
        <a:lstStyle/>
        <a:p>
          <a:r>
            <a:rPr lang="en-US" dirty="0"/>
            <a:t>Homeland Information Security Network (HSIN): </a:t>
          </a:r>
          <a:r>
            <a:rPr lang="en-US" dirty="0">
              <a:hlinkClick xmlns:r="http://schemas.openxmlformats.org/officeDocument/2006/relationships" r:id="rId2"/>
            </a:rPr>
            <a:t>Homeland Security Information Network (HSIN) | Homeland Security</a:t>
          </a:r>
          <a:endParaRPr lang="en-US" dirty="0"/>
        </a:p>
      </dgm:t>
    </dgm:pt>
    <dgm:pt modelId="{0505AEE1-2706-4AA9-9553-454F46167141}" type="parTrans" cxnId="{9DD25E5E-3688-4CE2-8D23-1B23A584111A}">
      <dgm:prSet/>
      <dgm:spPr/>
    </dgm:pt>
    <dgm:pt modelId="{6C2A74DD-89D3-4094-A571-A0565B82CFBF}" type="sibTrans" cxnId="{9DD25E5E-3688-4CE2-8D23-1B23A584111A}">
      <dgm:prSet/>
      <dgm:spPr/>
      <dgm:t>
        <a:bodyPr/>
        <a:lstStyle/>
        <a:p>
          <a:endParaRPr lang="en-US"/>
        </a:p>
      </dgm:t>
    </dgm:pt>
    <dgm:pt modelId="{5D31C461-CF50-4A04-BEE6-2496B700350C}" type="pres">
      <dgm:prSet presAssocID="{1AB20DBC-867D-4566-964B-DF1B7A86D4C3}" presName="linear" presStyleCnt="0">
        <dgm:presLayoutVars>
          <dgm:animLvl val="lvl"/>
          <dgm:resizeHandles val="exact"/>
        </dgm:presLayoutVars>
      </dgm:prSet>
      <dgm:spPr/>
    </dgm:pt>
    <dgm:pt modelId="{ADE2511E-438B-452E-93C9-522C54516600}" type="pres">
      <dgm:prSet presAssocID="{A87DFA27-A8B0-45DE-8791-02835665A741}" presName="parentText" presStyleLbl="node1" presStyleIdx="0" presStyleCnt="4">
        <dgm:presLayoutVars>
          <dgm:chMax val="0"/>
          <dgm:bulletEnabled val="1"/>
        </dgm:presLayoutVars>
      </dgm:prSet>
      <dgm:spPr/>
    </dgm:pt>
    <dgm:pt modelId="{434CF0EC-43D0-4B29-8078-49C162E3E08E}" type="pres">
      <dgm:prSet presAssocID="{A87DFA27-A8B0-45DE-8791-02835665A741}" presName="childText" presStyleLbl="revTx" presStyleIdx="0" presStyleCnt="4">
        <dgm:presLayoutVars>
          <dgm:bulletEnabled val="1"/>
        </dgm:presLayoutVars>
      </dgm:prSet>
      <dgm:spPr/>
    </dgm:pt>
    <dgm:pt modelId="{351942A6-DCA7-4C1A-ADD5-EB78C02D8673}" type="pres">
      <dgm:prSet presAssocID="{4890E6C2-B7B9-42EE-B12C-EFADA29D7B3D}" presName="parentText" presStyleLbl="node1" presStyleIdx="1" presStyleCnt="4">
        <dgm:presLayoutVars>
          <dgm:chMax val="0"/>
          <dgm:bulletEnabled val="1"/>
        </dgm:presLayoutVars>
      </dgm:prSet>
      <dgm:spPr/>
    </dgm:pt>
    <dgm:pt modelId="{2CE82781-F0DF-43C8-94AA-88FDFFA9D296}" type="pres">
      <dgm:prSet presAssocID="{4890E6C2-B7B9-42EE-B12C-EFADA29D7B3D}" presName="childText" presStyleLbl="revTx" presStyleIdx="1" presStyleCnt="4">
        <dgm:presLayoutVars>
          <dgm:bulletEnabled val="1"/>
        </dgm:presLayoutVars>
      </dgm:prSet>
      <dgm:spPr/>
    </dgm:pt>
    <dgm:pt modelId="{57BE7BE5-2F32-4EA6-AE88-127F6C53D9C7}" type="pres">
      <dgm:prSet presAssocID="{7D78CFF6-438C-4910-B02B-BCC8E1C4B3F3}" presName="parentText" presStyleLbl="node1" presStyleIdx="2" presStyleCnt="4">
        <dgm:presLayoutVars>
          <dgm:chMax val="0"/>
          <dgm:bulletEnabled val="1"/>
        </dgm:presLayoutVars>
      </dgm:prSet>
      <dgm:spPr/>
    </dgm:pt>
    <dgm:pt modelId="{8186F107-A80E-4912-BBA2-CAFACD853734}" type="pres">
      <dgm:prSet presAssocID="{7D78CFF6-438C-4910-B02B-BCC8E1C4B3F3}" presName="childText" presStyleLbl="revTx" presStyleIdx="2" presStyleCnt="4">
        <dgm:presLayoutVars>
          <dgm:bulletEnabled val="1"/>
        </dgm:presLayoutVars>
      </dgm:prSet>
      <dgm:spPr/>
    </dgm:pt>
    <dgm:pt modelId="{FA51CDC8-B223-4A78-A36D-B3967B38957D}" type="pres">
      <dgm:prSet presAssocID="{BDA7A372-D15E-4D96-B3AD-D963F849F646}" presName="parentText" presStyleLbl="node1" presStyleIdx="3" presStyleCnt="4">
        <dgm:presLayoutVars>
          <dgm:chMax val="0"/>
          <dgm:bulletEnabled val="1"/>
        </dgm:presLayoutVars>
      </dgm:prSet>
      <dgm:spPr/>
    </dgm:pt>
    <dgm:pt modelId="{06D029E8-0DBC-4C9A-BBDB-014B0CD8338A}" type="pres">
      <dgm:prSet presAssocID="{BDA7A372-D15E-4D96-B3AD-D963F849F646}" presName="childText" presStyleLbl="revTx" presStyleIdx="3" presStyleCnt="4">
        <dgm:presLayoutVars>
          <dgm:bulletEnabled val="1"/>
        </dgm:presLayoutVars>
      </dgm:prSet>
      <dgm:spPr/>
    </dgm:pt>
  </dgm:ptLst>
  <dgm:cxnLst>
    <dgm:cxn modelId="{F2B3D301-D993-4087-8350-84E79EB28F44}" type="presOf" srcId="{84CE695F-B7A7-4E03-B024-C07A99E6CBFC}" destId="{2CE82781-F0DF-43C8-94AA-88FDFFA9D296}" srcOrd="0" destOrd="1" presId="urn:microsoft.com/office/officeart/2005/8/layout/vList2"/>
    <dgm:cxn modelId="{99F47E0D-143F-4B2F-863B-E843E69C1B3F}" srcId="{1AB20DBC-867D-4566-964B-DF1B7A86D4C3}" destId="{BDA7A372-D15E-4D96-B3AD-D963F849F646}" srcOrd="3" destOrd="0" parTransId="{5D0BED80-CA12-4F48-9E92-73937A794611}" sibTransId="{E0B03F1D-CA07-47EB-BAD2-7884274877B6}"/>
    <dgm:cxn modelId="{B57FE225-4993-4EA2-8219-0CF718B5094D}" type="presOf" srcId="{44AE9E52-7842-45CA-A736-DC0D1D02CCF1}" destId="{2CE82781-F0DF-43C8-94AA-88FDFFA9D296}" srcOrd="0" destOrd="0" presId="urn:microsoft.com/office/officeart/2005/8/layout/vList2"/>
    <dgm:cxn modelId="{4284FB2C-60E6-4927-9C4D-736AA8A90EA7}" type="presOf" srcId="{A87DFA27-A8B0-45DE-8791-02835665A741}" destId="{ADE2511E-438B-452E-93C9-522C54516600}" srcOrd="0" destOrd="0" presId="urn:microsoft.com/office/officeart/2005/8/layout/vList2"/>
    <dgm:cxn modelId="{AFBD783D-1C49-4748-A771-50A9ADFD930E}" type="presOf" srcId="{4890E6C2-B7B9-42EE-B12C-EFADA29D7B3D}" destId="{351942A6-DCA7-4C1A-ADD5-EB78C02D8673}" srcOrd="0" destOrd="0" presId="urn:microsoft.com/office/officeart/2005/8/layout/vList2"/>
    <dgm:cxn modelId="{459BD540-BD02-4305-B999-8FFA29D92E29}" type="presOf" srcId="{3B15F94E-DA67-45BE-9605-012EF1C4D3E8}" destId="{8186F107-A80E-4912-BBA2-CAFACD853734}" srcOrd="0" destOrd="0" presId="urn:microsoft.com/office/officeart/2005/8/layout/vList2"/>
    <dgm:cxn modelId="{9DD25E5E-3688-4CE2-8D23-1B23A584111A}" srcId="{A87DFA27-A8B0-45DE-8791-02835665A741}" destId="{8DA3E342-17DA-4713-9DA4-2B01CA4C17CC}" srcOrd="2" destOrd="0" parTransId="{0505AEE1-2706-4AA9-9553-454F46167141}" sibTransId="{6C2A74DD-89D3-4094-A571-A0565B82CFBF}"/>
    <dgm:cxn modelId="{93E04661-4FE7-402D-8875-8E17BC01CF1F}" srcId="{7D78CFF6-438C-4910-B02B-BCC8E1C4B3F3}" destId="{3B15F94E-DA67-45BE-9605-012EF1C4D3E8}" srcOrd="0" destOrd="0" parTransId="{A63350EB-8B0B-49E1-B85F-23A45EF8DC40}" sibTransId="{300D459D-54CD-4166-AB26-4987DB95F9CD}"/>
    <dgm:cxn modelId="{04883F63-A1D1-4AEE-A1CA-3F9FB6024624}" srcId="{1AB20DBC-867D-4566-964B-DF1B7A86D4C3}" destId="{4890E6C2-B7B9-42EE-B12C-EFADA29D7B3D}" srcOrd="1" destOrd="0" parTransId="{3A9D16F2-DB72-4BC6-843D-2C5F628B4E20}" sibTransId="{0BB4FE2B-252C-45F9-A816-24772331CF92}"/>
    <dgm:cxn modelId="{FA620744-25B6-427D-A80A-1B9917CBF8DA}" type="presOf" srcId="{8DA3E342-17DA-4713-9DA4-2B01CA4C17CC}" destId="{434CF0EC-43D0-4B29-8078-49C162E3E08E}" srcOrd="0" destOrd="2" presId="urn:microsoft.com/office/officeart/2005/8/layout/vList2"/>
    <dgm:cxn modelId="{CF58FE6F-6CC9-4A97-9F01-B3F3C021B069}" srcId="{1AB20DBC-867D-4566-964B-DF1B7A86D4C3}" destId="{7D78CFF6-438C-4910-B02B-BCC8E1C4B3F3}" srcOrd="2" destOrd="0" parTransId="{86EB019B-3304-4D99-8E73-56563D634424}" sibTransId="{13191361-E463-43ED-AB84-5928F3D02F5E}"/>
    <dgm:cxn modelId="{23CCC372-57B5-47CB-B11C-B3A6BDBBD3FF}" srcId="{A87DFA27-A8B0-45DE-8791-02835665A741}" destId="{93E0D95C-E15D-47C0-9DA3-1D23578FAC32}" srcOrd="1" destOrd="0" parTransId="{E7725BC2-1259-418A-8424-792DD87747F0}" sibTransId="{D5064738-97CF-4777-8E5D-153089337568}"/>
    <dgm:cxn modelId="{AD296F55-1ACD-4F1F-A7D9-B1A5A6AB8526}" srcId="{7D78CFF6-438C-4910-B02B-BCC8E1C4B3F3}" destId="{6E4043CD-41F8-4719-9B86-BE16A4F9ACDB}" srcOrd="1" destOrd="0" parTransId="{41DC5462-92BA-4F5F-8225-A026A950042C}" sibTransId="{A673AA0F-78E4-4D59-B3CE-02D661B75719}"/>
    <dgm:cxn modelId="{B7015756-E15B-4398-B091-AEE8807DACE8}" type="presOf" srcId="{93E0D95C-E15D-47C0-9DA3-1D23578FAC32}" destId="{434CF0EC-43D0-4B29-8078-49C162E3E08E}" srcOrd="0" destOrd="1" presId="urn:microsoft.com/office/officeart/2005/8/layout/vList2"/>
    <dgm:cxn modelId="{854F9C83-4603-4107-8EF7-23B8C9576C7D}" type="presOf" srcId="{54ABBEC7-B79C-44C0-BF82-60D74A763693}" destId="{434CF0EC-43D0-4B29-8078-49C162E3E08E}" srcOrd="0" destOrd="0" presId="urn:microsoft.com/office/officeart/2005/8/layout/vList2"/>
    <dgm:cxn modelId="{C2913C98-10B8-47B3-AFE5-5B37C9A233DC}" srcId="{A87DFA27-A8B0-45DE-8791-02835665A741}" destId="{54ABBEC7-B79C-44C0-BF82-60D74A763693}" srcOrd="0" destOrd="0" parTransId="{459EC423-F803-4211-8A74-B96F98CD43FB}" sibTransId="{0FFA1AE1-E73D-48E2-8F85-8465706DDD65}"/>
    <dgm:cxn modelId="{12F815B1-6A02-4186-AF12-894A4F9651BA}" srcId="{4890E6C2-B7B9-42EE-B12C-EFADA29D7B3D}" destId="{84CE695F-B7A7-4E03-B024-C07A99E6CBFC}" srcOrd="1" destOrd="0" parTransId="{9D2B4E78-05F7-4C10-85E4-BC8528AD378A}" sibTransId="{B21EA695-970C-4541-8258-22838D6507F4}"/>
    <dgm:cxn modelId="{124292B1-D63B-4025-AFF5-BAD4FDD1433E}" type="presOf" srcId="{BDA7A372-D15E-4D96-B3AD-D963F849F646}" destId="{FA51CDC8-B223-4A78-A36D-B3967B38957D}" srcOrd="0" destOrd="0" presId="urn:microsoft.com/office/officeart/2005/8/layout/vList2"/>
    <dgm:cxn modelId="{86FDE4C2-583F-4B35-8933-97B3B22D4A5F}" type="presOf" srcId="{7D78CFF6-438C-4910-B02B-BCC8E1C4B3F3}" destId="{57BE7BE5-2F32-4EA6-AE88-127F6C53D9C7}" srcOrd="0" destOrd="0" presId="urn:microsoft.com/office/officeart/2005/8/layout/vList2"/>
    <dgm:cxn modelId="{7AB4A9C8-AD2D-4510-B4F6-2F9427A4041A}" srcId="{4890E6C2-B7B9-42EE-B12C-EFADA29D7B3D}" destId="{44AE9E52-7842-45CA-A736-DC0D1D02CCF1}" srcOrd="0" destOrd="0" parTransId="{7F2C1628-DE70-4C56-A1F1-87C880509163}" sibTransId="{07302C5A-2868-4BE9-9B18-8C4496798605}"/>
    <dgm:cxn modelId="{E1FAE5D1-4315-43A6-B733-298B3C0152E7}" srcId="{1AB20DBC-867D-4566-964B-DF1B7A86D4C3}" destId="{A87DFA27-A8B0-45DE-8791-02835665A741}" srcOrd="0" destOrd="0" parTransId="{14F327DD-8A59-4C25-BC08-4B916408BBA0}" sibTransId="{2E4D31C4-44AF-4609-B6BB-CD0BD295301F}"/>
    <dgm:cxn modelId="{A2FA82DB-0F08-4CA6-8F2B-24E5E291E21C}" srcId="{BDA7A372-D15E-4D96-B3AD-D963F849F646}" destId="{F6E628A8-4933-4954-882E-058E2C28F445}" srcOrd="0" destOrd="0" parTransId="{0B03B9BA-628C-453C-A806-CADA1FDFFFCD}" sibTransId="{2550B7C2-4C85-4942-BA77-A7D4D277414D}"/>
    <dgm:cxn modelId="{CA7477E9-5B9E-46DC-85C6-F98649A8D925}" type="presOf" srcId="{6E4043CD-41F8-4719-9B86-BE16A4F9ACDB}" destId="{8186F107-A80E-4912-BBA2-CAFACD853734}" srcOrd="0" destOrd="1" presId="urn:microsoft.com/office/officeart/2005/8/layout/vList2"/>
    <dgm:cxn modelId="{20ADF9F2-2258-4BA5-BCAC-B1EB4350BB14}" type="presOf" srcId="{1AB20DBC-867D-4566-964B-DF1B7A86D4C3}" destId="{5D31C461-CF50-4A04-BEE6-2496B700350C}" srcOrd="0" destOrd="0" presId="urn:microsoft.com/office/officeart/2005/8/layout/vList2"/>
    <dgm:cxn modelId="{CCA9D7F5-3635-431E-9CA6-4CD351A71AB8}" type="presOf" srcId="{F6E628A8-4933-4954-882E-058E2C28F445}" destId="{06D029E8-0DBC-4C9A-BBDB-014B0CD8338A}" srcOrd="0" destOrd="0" presId="urn:microsoft.com/office/officeart/2005/8/layout/vList2"/>
    <dgm:cxn modelId="{E5D90E0C-DDB1-4828-9271-3B0D4B941584}" type="presParOf" srcId="{5D31C461-CF50-4A04-BEE6-2496B700350C}" destId="{ADE2511E-438B-452E-93C9-522C54516600}" srcOrd="0" destOrd="0" presId="urn:microsoft.com/office/officeart/2005/8/layout/vList2"/>
    <dgm:cxn modelId="{0DB5022D-37DA-4D46-851B-4E968302A0EC}" type="presParOf" srcId="{5D31C461-CF50-4A04-BEE6-2496B700350C}" destId="{434CF0EC-43D0-4B29-8078-49C162E3E08E}" srcOrd="1" destOrd="0" presId="urn:microsoft.com/office/officeart/2005/8/layout/vList2"/>
    <dgm:cxn modelId="{CBBC4E38-D0F5-447C-A2A4-2F8D85A28BFE}" type="presParOf" srcId="{5D31C461-CF50-4A04-BEE6-2496B700350C}" destId="{351942A6-DCA7-4C1A-ADD5-EB78C02D8673}" srcOrd="2" destOrd="0" presId="urn:microsoft.com/office/officeart/2005/8/layout/vList2"/>
    <dgm:cxn modelId="{66B987D6-43F4-4D83-A70A-03B49687E589}" type="presParOf" srcId="{5D31C461-CF50-4A04-BEE6-2496B700350C}" destId="{2CE82781-F0DF-43C8-94AA-88FDFFA9D296}" srcOrd="3" destOrd="0" presId="urn:microsoft.com/office/officeart/2005/8/layout/vList2"/>
    <dgm:cxn modelId="{AFE0F28E-F545-426D-BA01-0CAE27607BF9}" type="presParOf" srcId="{5D31C461-CF50-4A04-BEE6-2496B700350C}" destId="{57BE7BE5-2F32-4EA6-AE88-127F6C53D9C7}" srcOrd="4" destOrd="0" presId="urn:microsoft.com/office/officeart/2005/8/layout/vList2"/>
    <dgm:cxn modelId="{36801835-C2C9-4783-9DE6-91D89A9D7318}" type="presParOf" srcId="{5D31C461-CF50-4A04-BEE6-2496B700350C}" destId="{8186F107-A80E-4912-BBA2-CAFACD853734}" srcOrd="5" destOrd="0" presId="urn:microsoft.com/office/officeart/2005/8/layout/vList2"/>
    <dgm:cxn modelId="{1ACB71CE-C1A7-488D-A0B5-AA3F896B948E}" type="presParOf" srcId="{5D31C461-CF50-4A04-BEE6-2496B700350C}" destId="{FA51CDC8-B223-4A78-A36D-B3967B38957D}" srcOrd="6" destOrd="0" presId="urn:microsoft.com/office/officeart/2005/8/layout/vList2"/>
    <dgm:cxn modelId="{B914CF4A-3D8A-4BC1-AD97-770511B9E85C}" type="presParOf" srcId="{5D31C461-CF50-4A04-BEE6-2496B700350C}" destId="{06D029E8-0DBC-4C9A-BBDB-014B0CD8338A}"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953E6-13D3-4E5D-942E-8938037E0454}">
      <dsp:nvSpPr>
        <dsp:cNvPr id="0" name=""/>
        <dsp:cNvSpPr/>
      </dsp:nvSpPr>
      <dsp:spPr>
        <a:xfrm>
          <a:off x="0" y="349519"/>
          <a:ext cx="6666833" cy="163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70764" rIns="517420" bIns="92456" numCol="1" spcCol="1270" anchor="t" anchorCtr="0">
          <a:noAutofit/>
        </a:bodyPr>
        <a:lstStyle/>
        <a:p>
          <a:pPr marL="114300" lvl="1" indent="-114300" algn="l" defTabSz="577850">
            <a:lnSpc>
              <a:spcPct val="100000"/>
            </a:lnSpc>
            <a:spcBef>
              <a:spcPct val="0"/>
            </a:spcBef>
            <a:spcAft>
              <a:spcPct val="15000"/>
            </a:spcAft>
            <a:buChar char="•"/>
          </a:pPr>
          <a:r>
            <a:rPr lang="en-US" sz="1300" kern="1200" dirty="0"/>
            <a:t>Mission: “Lead the national effort to understand and manage cyber and physical risk to our critical infrastructure.”</a:t>
          </a:r>
        </a:p>
        <a:p>
          <a:pPr marL="114300" lvl="1" indent="-114300" algn="l" defTabSz="577850">
            <a:lnSpc>
              <a:spcPct val="100000"/>
            </a:lnSpc>
            <a:spcBef>
              <a:spcPct val="0"/>
            </a:spcBef>
            <a:spcAft>
              <a:spcPct val="15000"/>
            </a:spcAft>
            <a:buChar char="•"/>
          </a:pPr>
          <a:r>
            <a:rPr lang="en-US" sz="1300" kern="1200" dirty="0"/>
            <a:t>PSA: Pronounced like “scissors” or the grammy award winning artist </a:t>
          </a:r>
          <a:r>
            <a:rPr lang="en-US" sz="1300" kern="1200" dirty="0" err="1"/>
            <a:t>Sza</a:t>
          </a:r>
          <a:endParaRPr lang="en-US" sz="1300" kern="1200" dirty="0"/>
        </a:p>
        <a:p>
          <a:pPr marL="228600" lvl="2" indent="-114300" algn="l" defTabSz="577850">
            <a:lnSpc>
              <a:spcPct val="90000"/>
            </a:lnSpc>
            <a:spcBef>
              <a:spcPct val="0"/>
            </a:spcBef>
            <a:spcAft>
              <a:spcPct val="15000"/>
            </a:spcAft>
            <a:buChar char="•"/>
          </a:pPr>
          <a:r>
            <a:rPr lang="en-US" sz="1300" kern="1200" dirty="0"/>
            <a:t>“Sih-</a:t>
          </a:r>
          <a:r>
            <a:rPr lang="en-US" sz="1300" kern="1200" dirty="0" err="1"/>
            <a:t>zuh</a:t>
          </a:r>
          <a:r>
            <a:rPr lang="en-US" sz="1300" kern="1200" dirty="0"/>
            <a:t>”</a:t>
          </a:r>
        </a:p>
        <a:p>
          <a:pPr marL="228600" lvl="2" indent="-114300" algn="l" defTabSz="577850">
            <a:lnSpc>
              <a:spcPct val="90000"/>
            </a:lnSpc>
            <a:spcBef>
              <a:spcPct val="0"/>
            </a:spcBef>
            <a:spcAft>
              <a:spcPct val="15000"/>
            </a:spcAft>
            <a:buChar char="•"/>
          </a:pPr>
          <a:r>
            <a:rPr lang="en-US" sz="1300" kern="1200" dirty="0"/>
            <a:t>“Sih-</a:t>
          </a:r>
          <a:r>
            <a:rPr lang="en-US" sz="1300" kern="1200" dirty="0" err="1"/>
            <a:t>suh</a:t>
          </a:r>
          <a:r>
            <a:rPr lang="en-US" sz="1300" kern="1200" dirty="0"/>
            <a:t>” is acceptable </a:t>
          </a:r>
          <a:br>
            <a:rPr lang="en-US" sz="1300" kern="1200" dirty="0"/>
          </a:br>
          <a:endParaRPr lang="en-US" sz="1300" kern="1200" dirty="0"/>
        </a:p>
      </dsp:txBody>
      <dsp:txXfrm>
        <a:off x="0" y="349519"/>
        <a:ext cx="6666833" cy="1638000"/>
      </dsp:txXfrm>
    </dsp:sp>
    <dsp:sp modelId="{176A95E9-6F6A-4CA9-9BC3-C620D751763E}">
      <dsp:nvSpPr>
        <dsp:cNvPr id="0" name=""/>
        <dsp:cNvSpPr/>
      </dsp:nvSpPr>
      <dsp:spPr>
        <a:xfrm>
          <a:off x="333341" y="157639"/>
          <a:ext cx="4666783"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77850">
            <a:lnSpc>
              <a:spcPct val="90000"/>
            </a:lnSpc>
            <a:spcBef>
              <a:spcPct val="0"/>
            </a:spcBef>
            <a:spcAft>
              <a:spcPct val="35000"/>
            </a:spcAft>
            <a:buNone/>
          </a:pPr>
          <a:r>
            <a:rPr lang="en-US" sz="1300" kern="1200"/>
            <a:t>CISA = Cybersecurity and Infrastructure Security Agency</a:t>
          </a:r>
        </a:p>
      </dsp:txBody>
      <dsp:txXfrm>
        <a:off x="352075" y="176373"/>
        <a:ext cx="4629315" cy="346292"/>
      </dsp:txXfrm>
    </dsp:sp>
    <dsp:sp modelId="{3E25BA0D-DC97-48C0-BD81-A6CE54262DD5}">
      <dsp:nvSpPr>
        <dsp:cNvPr id="0" name=""/>
        <dsp:cNvSpPr/>
      </dsp:nvSpPr>
      <dsp:spPr>
        <a:xfrm>
          <a:off x="0" y="2249600"/>
          <a:ext cx="6666833" cy="573300"/>
        </a:xfrm>
        <a:prstGeom prst="rect">
          <a:avLst/>
        </a:prstGeom>
        <a:solidFill>
          <a:schemeClr val="lt1">
            <a:alpha val="90000"/>
            <a:hueOff val="0"/>
            <a:satOff val="0"/>
            <a:lumOff val="0"/>
            <a:alphaOff val="0"/>
          </a:schemeClr>
        </a:solidFill>
        <a:ln w="12700" cap="flat" cmpd="sng" algn="ctr">
          <a:solidFill>
            <a:schemeClr val="accent2">
              <a:hueOff val="3221807"/>
              <a:satOff val="-9246"/>
              <a:lumOff val="-1480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70764" rIns="517420" bIns="92456" numCol="1" spcCol="1270" anchor="t" anchorCtr="0">
          <a:noAutofit/>
        </a:bodyPr>
        <a:lstStyle/>
        <a:p>
          <a:pPr marL="114300" lvl="1" indent="-114300" algn="l" defTabSz="577850">
            <a:lnSpc>
              <a:spcPct val="100000"/>
            </a:lnSpc>
            <a:spcBef>
              <a:spcPct val="0"/>
            </a:spcBef>
            <a:spcAft>
              <a:spcPct val="15000"/>
            </a:spcAft>
            <a:buChar char="•"/>
          </a:pPr>
          <a:r>
            <a:rPr lang="en-US" sz="1300" kern="1200" dirty="0"/>
            <a:t>CISA was created and signed into law in November 2018</a:t>
          </a:r>
        </a:p>
      </dsp:txBody>
      <dsp:txXfrm>
        <a:off x="0" y="2249600"/>
        <a:ext cx="6666833" cy="573300"/>
      </dsp:txXfrm>
    </dsp:sp>
    <dsp:sp modelId="{3E6FC9DB-A348-4EED-9E56-B82BB9F725B1}">
      <dsp:nvSpPr>
        <dsp:cNvPr id="0" name=""/>
        <dsp:cNvSpPr/>
      </dsp:nvSpPr>
      <dsp:spPr>
        <a:xfrm>
          <a:off x="333341" y="2057720"/>
          <a:ext cx="4666783" cy="383760"/>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77850">
            <a:lnSpc>
              <a:spcPct val="90000"/>
            </a:lnSpc>
            <a:spcBef>
              <a:spcPct val="0"/>
            </a:spcBef>
            <a:spcAft>
              <a:spcPct val="35000"/>
            </a:spcAft>
            <a:buNone/>
          </a:pPr>
          <a:r>
            <a:rPr lang="en-US" sz="1300" kern="1200"/>
            <a:t>Falls under the DHS umbrella (e.g. USCIS, FEMA, etc)</a:t>
          </a:r>
          <a:br>
            <a:rPr lang="en-US" sz="1300" kern="1200"/>
          </a:br>
          <a:endParaRPr lang="en-US" sz="1300" kern="1200" dirty="0"/>
        </a:p>
      </dsp:txBody>
      <dsp:txXfrm>
        <a:off x="352075" y="2076454"/>
        <a:ext cx="4629315" cy="346292"/>
      </dsp:txXfrm>
    </dsp:sp>
    <dsp:sp modelId="{7E571DE8-8C64-450D-9D51-E38EA8D88CBA}">
      <dsp:nvSpPr>
        <dsp:cNvPr id="0" name=""/>
        <dsp:cNvSpPr/>
      </dsp:nvSpPr>
      <dsp:spPr>
        <a:xfrm>
          <a:off x="0" y="3084980"/>
          <a:ext cx="6666833" cy="2211300"/>
        </a:xfrm>
        <a:prstGeom prst="rect">
          <a:avLst/>
        </a:prstGeom>
        <a:solidFill>
          <a:schemeClr val="lt1">
            <a:alpha val="90000"/>
            <a:hueOff val="0"/>
            <a:satOff val="0"/>
            <a:lumOff val="0"/>
            <a:alphaOff val="0"/>
          </a:schemeClr>
        </a:soli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70764" rIns="517420" bIns="92456" numCol="1" spcCol="1270" anchor="t" anchorCtr="0">
          <a:noAutofit/>
        </a:bodyPr>
        <a:lstStyle/>
        <a:p>
          <a:pPr marL="114300" lvl="1" indent="-114300" algn="l" defTabSz="577850">
            <a:lnSpc>
              <a:spcPct val="100000"/>
            </a:lnSpc>
            <a:spcBef>
              <a:spcPct val="0"/>
            </a:spcBef>
            <a:spcAft>
              <a:spcPct val="15000"/>
            </a:spcAft>
            <a:buChar char="•"/>
          </a:pPr>
          <a:r>
            <a:rPr lang="en-US" sz="1300" kern="1200" dirty="0"/>
            <a:t>Protecting federal networks</a:t>
          </a:r>
        </a:p>
        <a:p>
          <a:pPr marL="114300" lvl="1" indent="-114300" algn="l" defTabSz="577850">
            <a:lnSpc>
              <a:spcPct val="100000"/>
            </a:lnSpc>
            <a:spcBef>
              <a:spcPct val="0"/>
            </a:spcBef>
            <a:spcAft>
              <a:spcPct val="15000"/>
            </a:spcAft>
            <a:buChar char="•"/>
          </a:pPr>
          <a:r>
            <a:rPr lang="en-US" sz="1300" kern="1200"/>
            <a:t>Protect and defend U.S. critical infrastructure from cyber and physical threats</a:t>
          </a:r>
        </a:p>
        <a:p>
          <a:pPr marL="114300" lvl="1" indent="-114300" algn="l" defTabSz="577850">
            <a:lnSpc>
              <a:spcPct val="100000"/>
            </a:lnSpc>
            <a:spcBef>
              <a:spcPct val="0"/>
            </a:spcBef>
            <a:spcAft>
              <a:spcPct val="15000"/>
            </a:spcAft>
            <a:buChar char="•"/>
          </a:pPr>
          <a:r>
            <a:rPr lang="en-US" sz="1300" kern="1200"/>
            <a:t>Threat response coordination </a:t>
          </a:r>
        </a:p>
        <a:p>
          <a:pPr marL="114300" lvl="1" indent="-114300" algn="l" defTabSz="577850">
            <a:lnSpc>
              <a:spcPct val="100000"/>
            </a:lnSpc>
            <a:spcBef>
              <a:spcPct val="0"/>
            </a:spcBef>
            <a:spcAft>
              <a:spcPct val="15000"/>
            </a:spcAft>
            <a:buChar char="•"/>
          </a:pPr>
          <a:r>
            <a:rPr lang="en-US" sz="1300" kern="1200"/>
            <a:t>Provide tools, services, and guidance for organizations of all sizes</a:t>
          </a:r>
        </a:p>
        <a:p>
          <a:pPr marL="114300" lvl="1" indent="-114300" algn="l" defTabSz="577850">
            <a:lnSpc>
              <a:spcPct val="100000"/>
            </a:lnSpc>
            <a:spcBef>
              <a:spcPct val="0"/>
            </a:spcBef>
            <a:spcAft>
              <a:spcPct val="15000"/>
            </a:spcAft>
            <a:buChar char="•"/>
          </a:pPr>
          <a:r>
            <a:rPr lang="en-US" sz="1300" kern="1200"/>
            <a:t>Promote secure-by-design technology adoption</a:t>
          </a:r>
        </a:p>
        <a:p>
          <a:pPr marL="114300" lvl="1" indent="-114300" algn="l" defTabSz="577850">
            <a:lnSpc>
              <a:spcPct val="100000"/>
            </a:lnSpc>
            <a:spcBef>
              <a:spcPct val="0"/>
            </a:spcBef>
            <a:spcAft>
              <a:spcPct val="15000"/>
            </a:spcAft>
            <a:buChar char="•"/>
          </a:pPr>
          <a:r>
            <a:rPr lang="en-US" sz="1300" kern="1200"/>
            <a:t>Run by binding directives, collaboration with SLTT, private sector</a:t>
          </a:r>
        </a:p>
        <a:p>
          <a:pPr marL="114300" lvl="1" indent="-114300" algn="l" defTabSz="577850">
            <a:lnSpc>
              <a:spcPct val="100000"/>
            </a:lnSpc>
            <a:spcBef>
              <a:spcPct val="0"/>
            </a:spcBef>
            <a:spcAft>
              <a:spcPct val="15000"/>
            </a:spcAft>
            <a:buChar char="•"/>
          </a:pPr>
          <a:r>
            <a:rPr lang="en-US" sz="1300" kern="1200"/>
            <a:t>Lead federal efforts for cybersecurity resilience</a:t>
          </a:r>
        </a:p>
        <a:p>
          <a:pPr marL="114300" lvl="1" indent="-114300" algn="l" defTabSz="577850">
            <a:lnSpc>
              <a:spcPct val="100000"/>
            </a:lnSpc>
            <a:spcBef>
              <a:spcPct val="0"/>
            </a:spcBef>
            <a:spcAft>
              <a:spcPct val="15000"/>
            </a:spcAft>
            <a:buChar char="•"/>
          </a:pPr>
          <a:r>
            <a:rPr lang="en-US" sz="1300" kern="1200"/>
            <a:t>Facilitate public-private-SLTT collaboration and information sharing</a:t>
          </a:r>
        </a:p>
      </dsp:txBody>
      <dsp:txXfrm>
        <a:off x="0" y="3084980"/>
        <a:ext cx="6666833" cy="2211300"/>
      </dsp:txXfrm>
    </dsp:sp>
    <dsp:sp modelId="{52015E2B-432D-414F-9F53-1813B2A52C27}">
      <dsp:nvSpPr>
        <dsp:cNvPr id="0" name=""/>
        <dsp:cNvSpPr/>
      </dsp:nvSpPr>
      <dsp:spPr>
        <a:xfrm>
          <a:off x="333341" y="2893100"/>
          <a:ext cx="4666783" cy="38376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77850">
            <a:lnSpc>
              <a:spcPct val="90000"/>
            </a:lnSpc>
            <a:spcBef>
              <a:spcPct val="0"/>
            </a:spcBef>
            <a:spcAft>
              <a:spcPct val="35000"/>
            </a:spcAft>
            <a:buNone/>
          </a:pPr>
          <a:r>
            <a:rPr lang="en-US" sz="1300" kern="1200"/>
            <a:t>Key roles: </a:t>
          </a:r>
        </a:p>
      </dsp:txBody>
      <dsp:txXfrm>
        <a:off x="352075" y="2911834"/>
        <a:ext cx="4629315"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69F38-CC22-4246-B43C-EA4A345920BB}">
      <dsp:nvSpPr>
        <dsp:cNvPr id="0" name=""/>
        <dsp:cNvSpPr/>
      </dsp:nvSpPr>
      <dsp:spPr>
        <a:xfrm>
          <a:off x="0" y="361804"/>
          <a:ext cx="6666833" cy="98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70764" rIns="51742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Component agency under the Department of Homeland Security (DHS)</a:t>
          </a:r>
        </a:p>
        <a:p>
          <a:pPr marL="114300" lvl="1" indent="-114300" algn="l" defTabSz="577850">
            <a:lnSpc>
              <a:spcPct val="90000"/>
            </a:lnSpc>
            <a:spcBef>
              <a:spcPct val="0"/>
            </a:spcBef>
            <a:spcAft>
              <a:spcPct val="15000"/>
            </a:spcAft>
            <a:buChar char="•"/>
          </a:pPr>
          <a:r>
            <a:rPr lang="en-US" sz="1300" kern="1200"/>
            <a:t>Director of CISA reports directly to the DHS Secretary</a:t>
          </a:r>
        </a:p>
        <a:p>
          <a:pPr marL="114300" lvl="1" indent="-114300" algn="l" defTabSz="577850">
            <a:lnSpc>
              <a:spcPct val="90000"/>
            </a:lnSpc>
            <a:spcBef>
              <a:spcPct val="0"/>
            </a:spcBef>
            <a:spcAft>
              <a:spcPct val="15000"/>
            </a:spcAft>
            <a:buChar char="•"/>
          </a:pPr>
          <a:r>
            <a:rPr lang="en-US" sz="1300" kern="1200"/>
            <a:t>Many teams have Supreme Court designation/authority</a:t>
          </a:r>
        </a:p>
      </dsp:txBody>
      <dsp:txXfrm>
        <a:off x="0" y="361804"/>
        <a:ext cx="6666833" cy="982800"/>
      </dsp:txXfrm>
    </dsp:sp>
    <dsp:sp modelId="{AAEC89A0-221A-43A7-9839-EE7B9E1B9825}">
      <dsp:nvSpPr>
        <dsp:cNvPr id="0" name=""/>
        <dsp:cNvSpPr/>
      </dsp:nvSpPr>
      <dsp:spPr>
        <a:xfrm>
          <a:off x="333341" y="169924"/>
          <a:ext cx="4666783"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77850">
            <a:lnSpc>
              <a:spcPct val="90000"/>
            </a:lnSpc>
            <a:spcBef>
              <a:spcPct val="0"/>
            </a:spcBef>
            <a:spcAft>
              <a:spcPct val="35000"/>
            </a:spcAft>
            <a:buNone/>
          </a:pPr>
          <a:r>
            <a:rPr lang="en-US" sz="1300" kern="1200"/>
            <a:t>🏛️ </a:t>
          </a:r>
          <a:r>
            <a:rPr lang="en-US" sz="1300" b="1" kern="1200"/>
            <a:t>CISA’s Placement:</a:t>
          </a:r>
          <a:endParaRPr lang="en-US" sz="1300" kern="1200"/>
        </a:p>
      </dsp:txBody>
      <dsp:txXfrm>
        <a:off x="352075" y="188658"/>
        <a:ext cx="4629315" cy="346292"/>
      </dsp:txXfrm>
    </dsp:sp>
    <dsp:sp modelId="{6DE734B9-2A3A-4455-A3DE-887BAD6B356A}">
      <dsp:nvSpPr>
        <dsp:cNvPr id="0" name=""/>
        <dsp:cNvSpPr/>
      </dsp:nvSpPr>
      <dsp:spPr>
        <a:xfrm>
          <a:off x="0" y="1606685"/>
          <a:ext cx="6666833" cy="982800"/>
        </a:xfrm>
        <a:prstGeom prst="rect">
          <a:avLst/>
        </a:prstGeom>
        <a:solidFill>
          <a:schemeClr val="lt1">
            <a:alpha val="90000"/>
            <a:hueOff val="0"/>
            <a:satOff val="0"/>
            <a:lumOff val="0"/>
            <a:alphaOff val="0"/>
          </a:schemeClr>
        </a:solidFill>
        <a:ln w="12700" cap="flat" cmpd="sng" algn="ctr">
          <a:solidFill>
            <a:schemeClr val="accent2">
              <a:hueOff val="2147871"/>
              <a:satOff val="-6164"/>
              <a:lumOff val="-987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70764" rIns="51742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Cybersecurity Division (CSD): Cyber defense, advisories, threat intel</a:t>
          </a:r>
        </a:p>
        <a:p>
          <a:pPr marL="114300" lvl="1" indent="-114300" algn="l" defTabSz="577850">
            <a:lnSpc>
              <a:spcPct val="90000"/>
            </a:lnSpc>
            <a:spcBef>
              <a:spcPct val="0"/>
            </a:spcBef>
            <a:spcAft>
              <a:spcPct val="15000"/>
            </a:spcAft>
            <a:buChar char="•"/>
          </a:pPr>
          <a:r>
            <a:rPr lang="en-US" sz="1300" kern="1200"/>
            <a:t>Infrastructure Security Division (ISD): Critical infrastructure protection</a:t>
          </a:r>
        </a:p>
        <a:p>
          <a:pPr marL="114300" lvl="1" indent="-114300" algn="l" defTabSz="577850">
            <a:lnSpc>
              <a:spcPct val="90000"/>
            </a:lnSpc>
            <a:spcBef>
              <a:spcPct val="0"/>
            </a:spcBef>
            <a:spcAft>
              <a:spcPct val="15000"/>
            </a:spcAft>
            <a:buChar char="•"/>
          </a:pPr>
          <a:r>
            <a:rPr lang="en-US" sz="1300" kern="1200" dirty="0"/>
            <a:t>Emergency Communications Division (ECD): Public safety/emergency comms</a:t>
          </a:r>
        </a:p>
      </dsp:txBody>
      <dsp:txXfrm>
        <a:off x="0" y="1606685"/>
        <a:ext cx="6666833" cy="982800"/>
      </dsp:txXfrm>
    </dsp:sp>
    <dsp:sp modelId="{31F8EF7A-B05E-4DF4-BB9E-48364D0EB465}">
      <dsp:nvSpPr>
        <dsp:cNvPr id="0" name=""/>
        <dsp:cNvSpPr/>
      </dsp:nvSpPr>
      <dsp:spPr>
        <a:xfrm>
          <a:off x="333341" y="1414805"/>
          <a:ext cx="4666783" cy="383760"/>
        </a:xfrm>
        <a:prstGeom prst="round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77850">
            <a:lnSpc>
              <a:spcPct val="90000"/>
            </a:lnSpc>
            <a:spcBef>
              <a:spcPct val="0"/>
            </a:spcBef>
            <a:spcAft>
              <a:spcPct val="35000"/>
            </a:spcAft>
            <a:buNone/>
          </a:pPr>
          <a:r>
            <a:rPr lang="en-US" sz="1300" kern="1200"/>
            <a:t>🗂️ </a:t>
          </a:r>
          <a:r>
            <a:rPr lang="en-US" sz="1300" b="1" kern="1200"/>
            <a:t>Internal Divisions:</a:t>
          </a:r>
          <a:endParaRPr lang="en-US" sz="1300" kern="1200"/>
        </a:p>
      </dsp:txBody>
      <dsp:txXfrm>
        <a:off x="352075" y="1433539"/>
        <a:ext cx="4629315" cy="346292"/>
      </dsp:txXfrm>
    </dsp:sp>
    <dsp:sp modelId="{F74021CD-4437-4A7B-8B31-9CD78C89CF5F}">
      <dsp:nvSpPr>
        <dsp:cNvPr id="0" name=""/>
        <dsp:cNvSpPr/>
      </dsp:nvSpPr>
      <dsp:spPr>
        <a:xfrm>
          <a:off x="0" y="2851565"/>
          <a:ext cx="6666833" cy="737100"/>
        </a:xfrm>
        <a:prstGeom prst="rect">
          <a:avLst/>
        </a:prstGeom>
        <a:solidFill>
          <a:schemeClr val="lt1">
            <a:alpha val="90000"/>
            <a:hueOff val="0"/>
            <a:satOff val="0"/>
            <a:lumOff val="0"/>
            <a:alphaOff val="0"/>
          </a:schemeClr>
        </a:solidFill>
        <a:ln w="12700" cap="flat" cmpd="sng" algn="ctr">
          <a:solidFill>
            <a:schemeClr val="accent2">
              <a:hueOff val="4295743"/>
              <a:satOff val="-12329"/>
              <a:lumOff val="-1973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70764" rIns="51742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10 Regional Offices with Cybersecurity Advisors (CSAs) and Protective Security Advisors (PSAs)</a:t>
          </a:r>
        </a:p>
      </dsp:txBody>
      <dsp:txXfrm>
        <a:off x="0" y="2851565"/>
        <a:ext cx="6666833" cy="737100"/>
      </dsp:txXfrm>
    </dsp:sp>
    <dsp:sp modelId="{F767869C-CFB8-49D3-B294-9D83FC3F189B}">
      <dsp:nvSpPr>
        <dsp:cNvPr id="0" name=""/>
        <dsp:cNvSpPr/>
      </dsp:nvSpPr>
      <dsp:spPr>
        <a:xfrm>
          <a:off x="333341" y="2659685"/>
          <a:ext cx="4666783" cy="383760"/>
        </a:xfrm>
        <a:prstGeom prst="roundRect">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77850">
            <a:lnSpc>
              <a:spcPct val="90000"/>
            </a:lnSpc>
            <a:spcBef>
              <a:spcPct val="0"/>
            </a:spcBef>
            <a:spcAft>
              <a:spcPct val="35000"/>
            </a:spcAft>
            <a:buNone/>
          </a:pPr>
          <a:r>
            <a:rPr lang="en-US" sz="1300" kern="1200"/>
            <a:t>🌍 </a:t>
          </a:r>
          <a:r>
            <a:rPr lang="en-US" sz="1300" b="1" kern="1200"/>
            <a:t>Regional Presence:</a:t>
          </a:r>
          <a:endParaRPr lang="en-US" sz="1300" kern="1200"/>
        </a:p>
      </dsp:txBody>
      <dsp:txXfrm>
        <a:off x="352075" y="2678419"/>
        <a:ext cx="4629315" cy="346292"/>
      </dsp:txXfrm>
    </dsp:sp>
    <dsp:sp modelId="{18492D0D-5392-40EA-A9AB-A55837E4C541}">
      <dsp:nvSpPr>
        <dsp:cNvPr id="0" name=""/>
        <dsp:cNvSpPr/>
      </dsp:nvSpPr>
      <dsp:spPr>
        <a:xfrm>
          <a:off x="0" y="3850745"/>
          <a:ext cx="6666833" cy="1433250"/>
        </a:xfrm>
        <a:prstGeom prst="rect">
          <a:avLst/>
        </a:prstGeom>
        <a:solidFill>
          <a:schemeClr val="lt1">
            <a:alpha val="90000"/>
            <a:hueOff val="0"/>
            <a:satOff val="0"/>
            <a:lumOff val="0"/>
            <a:alphaOff val="0"/>
          </a:schemeClr>
        </a:soli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70764" rIns="51742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FBI: Law enforcement and investigations</a:t>
          </a:r>
        </a:p>
        <a:p>
          <a:pPr marL="114300" lvl="1" indent="-114300" algn="l" defTabSz="577850">
            <a:lnSpc>
              <a:spcPct val="90000"/>
            </a:lnSpc>
            <a:spcBef>
              <a:spcPct val="0"/>
            </a:spcBef>
            <a:spcAft>
              <a:spcPct val="15000"/>
            </a:spcAft>
            <a:buChar char="•"/>
          </a:pPr>
          <a:r>
            <a:rPr lang="en-US" sz="1300" kern="1200"/>
            <a:t>NSA / U.S. Cyber Command: Intelligence and military cyber defense</a:t>
          </a:r>
        </a:p>
        <a:p>
          <a:pPr marL="114300" lvl="1" indent="-114300" algn="l" defTabSz="577850">
            <a:lnSpc>
              <a:spcPct val="90000"/>
            </a:lnSpc>
            <a:spcBef>
              <a:spcPct val="0"/>
            </a:spcBef>
            <a:spcAft>
              <a:spcPct val="15000"/>
            </a:spcAft>
            <a:buChar char="•"/>
          </a:pPr>
          <a:r>
            <a:rPr lang="en-US" sz="1300" kern="1200" dirty="0"/>
            <a:t>Sector Risk Management Agencies (Energy, Treasury, HHS, etc.)</a:t>
          </a:r>
        </a:p>
        <a:p>
          <a:pPr marL="114300" lvl="1" indent="-114300" algn="l" defTabSz="577850">
            <a:lnSpc>
              <a:spcPct val="90000"/>
            </a:lnSpc>
            <a:spcBef>
              <a:spcPct val="0"/>
            </a:spcBef>
            <a:spcAft>
              <a:spcPct val="15000"/>
            </a:spcAft>
            <a:buChar char="•"/>
          </a:pPr>
          <a:r>
            <a:rPr lang="en-US" sz="1300" kern="1200" dirty="0"/>
            <a:t>SLTT</a:t>
          </a:r>
        </a:p>
        <a:p>
          <a:pPr marL="114300" lvl="1" indent="-114300" algn="l" defTabSz="577850">
            <a:lnSpc>
              <a:spcPct val="90000"/>
            </a:lnSpc>
            <a:spcBef>
              <a:spcPct val="0"/>
            </a:spcBef>
            <a:spcAft>
              <a:spcPct val="15000"/>
            </a:spcAft>
            <a:buChar char="•"/>
          </a:pPr>
          <a:r>
            <a:rPr lang="en-US" sz="1300" kern="1200" dirty="0"/>
            <a:t>Private Sector</a:t>
          </a:r>
        </a:p>
      </dsp:txBody>
      <dsp:txXfrm>
        <a:off x="0" y="3850745"/>
        <a:ext cx="6666833" cy="1433250"/>
      </dsp:txXfrm>
    </dsp:sp>
    <dsp:sp modelId="{29843D30-30E0-4BDF-B257-678D22B26B0E}">
      <dsp:nvSpPr>
        <dsp:cNvPr id="0" name=""/>
        <dsp:cNvSpPr/>
      </dsp:nvSpPr>
      <dsp:spPr>
        <a:xfrm>
          <a:off x="333341" y="3658865"/>
          <a:ext cx="4666783" cy="38376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77850">
            <a:lnSpc>
              <a:spcPct val="90000"/>
            </a:lnSpc>
            <a:spcBef>
              <a:spcPct val="0"/>
            </a:spcBef>
            <a:spcAft>
              <a:spcPct val="35000"/>
            </a:spcAft>
            <a:buNone/>
          </a:pPr>
          <a:r>
            <a:rPr lang="en-US" sz="1300" kern="1200"/>
            <a:t>🤝 </a:t>
          </a:r>
          <a:r>
            <a:rPr lang="en-US" sz="1300" b="1" kern="1200"/>
            <a:t>Partnerships:</a:t>
          </a:r>
          <a:endParaRPr lang="en-US" sz="1300" kern="1200"/>
        </a:p>
      </dsp:txBody>
      <dsp:txXfrm>
        <a:off x="352075" y="3677599"/>
        <a:ext cx="4629315"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474D7-07AE-4C3C-AA1B-434972258F0A}">
      <dsp:nvSpPr>
        <dsp:cNvPr id="0" name=""/>
        <dsp:cNvSpPr/>
      </dsp:nvSpPr>
      <dsp:spPr>
        <a:xfrm>
          <a:off x="510019" y="972"/>
          <a:ext cx="852451" cy="85245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476DC3-5BB7-4CBD-A939-BFEDCA9BF7F7}">
      <dsp:nvSpPr>
        <dsp:cNvPr id="0" name=""/>
        <dsp:cNvSpPr/>
      </dsp:nvSpPr>
      <dsp:spPr>
        <a:xfrm>
          <a:off x="691688" y="182642"/>
          <a:ext cx="489111" cy="489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162725-D355-47DA-82C6-DFAB392875B7}">
      <dsp:nvSpPr>
        <dsp:cNvPr id="0" name=""/>
        <dsp:cNvSpPr/>
      </dsp:nvSpPr>
      <dsp:spPr>
        <a:xfrm>
          <a:off x="237514" y="1118941"/>
          <a:ext cx="1397460" cy="5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a:t>CISA Services Catalog </a:t>
          </a:r>
          <a:r>
            <a:rPr lang="en-US" sz="1100" kern="1200"/>
            <a:t>– Unified listing of services</a:t>
          </a:r>
        </a:p>
      </dsp:txBody>
      <dsp:txXfrm>
        <a:off x="237514" y="1118941"/>
        <a:ext cx="1397460" cy="558984"/>
      </dsp:txXfrm>
    </dsp:sp>
    <dsp:sp modelId="{4647913B-4077-4D7F-8064-9F0E8E063C79}">
      <dsp:nvSpPr>
        <dsp:cNvPr id="0" name=""/>
        <dsp:cNvSpPr/>
      </dsp:nvSpPr>
      <dsp:spPr>
        <a:xfrm>
          <a:off x="2152035" y="972"/>
          <a:ext cx="852451" cy="85245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233D07-572A-40C5-B0A1-F740F378F77D}">
      <dsp:nvSpPr>
        <dsp:cNvPr id="0" name=""/>
        <dsp:cNvSpPr/>
      </dsp:nvSpPr>
      <dsp:spPr>
        <a:xfrm>
          <a:off x="2333705" y="182642"/>
          <a:ext cx="489111" cy="489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22A911-7848-46BD-9DC2-385514C58346}">
      <dsp:nvSpPr>
        <dsp:cNvPr id="0" name=""/>
        <dsp:cNvSpPr/>
      </dsp:nvSpPr>
      <dsp:spPr>
        <a:xfrm>
          <a:off x="1879530" y="1118941"/>
          <a:ext cx="1397460" cy="5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a:t>Free Cybersecurity Services &amp; Tools Portal</a:t>
          </a:r>
          <a:r>
            <a:rPr lang="en-US" sz="1100" kern="1200"/>
            <a:t> – Curated database of free services</a:t>
          </a:r>
        </a:p>
      </dsp:txBody>
      <dsp:txXfrm>
        <a:off x="1879530" y="1118941"/>
        <a:ext cx="1397460" cy="558984"/>
      </dsp:txXfrm>
    </dsp:sp>
    <dsp:sp modelId="{CF50E05B-7C1A-4F18-BCA0-83E3B6D207CA}">
      <dsp:nvSpPr>
        <dsp:cNvPr id="0" name=""/>
        <dsp:cNvSpPr/>
      </dsp:nvSpPr>
      <dsp:spPr>
        <a:xfrm>
          <a:off x="3794052" y="972"/>
          <a:ext cx="852451" cy="85245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67E26D-9140-4822-84EC-E5F6BEE226C4}">
      <dsp:nvSpPr>
        <dsp:cNvPr id="0" name=""/>
        <dsp:cNvSpPr/>
      </dsp:nvSpPr>
      <dsp:spPr>
        <a:xfrm>
          <a:off x="3975722" y="182642"/>
          <a:ext cx="489111" cy="489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C2717D-EF24-4A5D-835C-EBFBFB464EED}">
      <dsp:nvSpPr>
        <dsp:cNvPr id="0" name=""/>
        <dsp:cNvSpPr/>
      </dsp:nvSpPr>
      <dsp:spPr>
        <a:xfrm>
          <a:off x="3521547" y="1118941"/>
          <a:ext cx="1397460" cy="5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a:t>Resources &amp; Tools Library </a:t>
          </a:r>
          <a:r>
            <a:rPr lang="en-US" sz="1100" kern="1200"/>
            <a:t>– Landing page for all tools and guidance</a:t>
          </a:r>
        </a:p>
      </dsp:txBody>
      <dsp:txXfrm>
        <a:off x="3521547" y="1118941"/>
        <a:ext cx="1397460" cy="558984"/>
      </dsp:txXfrm>
    </dsp:sp>
    <dsp:sp modelId="{FB028C05-DD31-4BFA-B32E-83645BC7181B}">
      <dsp:nvSpPr>
        <dsp:cNvPr id="0" name=""/>
        <dsp:cNvSpPr/>
      </dsp:nvSpPr>
      <dsp:spPr>
        <a:xfrm>
          <a:off x="5436068" y="972"/>
          <a:ext cx="852451" cy="85245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D5A6D4-BDEF-4E91-AB9B-584C3D032824}">
      <dsp:nvSpPr>
        <dsp:cNvPr id="0" name=""/>
        <dsp:cNvSpPr/>
      </dsp:nvSpPr>
      <dsp:spPr>
        <a:xfrm>
          <a:off x="5617738" y="182642"/>
          <a:ext cx="489111" cy="4891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DE2273-7CD8-4DBC-9A00-B83F2BA65E82}">
      <dsp:nvSpPr>
        <dsp:cNvPr id="0" name=""/>
        <dsp:cNvSpPr/>
      </dsp:nvSpPr>
      <dsp:spPr>
        <a:xfrm>
          <a:off x="5163563" y="1118941"/>
          <a:ext cx="1397460" cy="5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a:t>SLTT Services Catalog </a:t>
          </a:r>
          <a:r>
            <a:rPr lang="en-US" sz="1100" kern="1200"/>
            <a:t>– Tailored for state, local, tribal, territorial entities</a:t>
          </a:r>
        </a:p>
      </dsp:txBody>
      <dsp:txXfrm>
        <a:off x="5163563" y="1118941"/>
        <a:ext cx="1397460" cy="558984"/>
      </dsp:txXfrm>
    </dsp:sp>
    <dsp:sp modelId="{0AC2AB4B-27CB-48CD-B117-61B775E4380F}">
      <dsp:nvSpPr>
        <dsp:cNvPr id="0" name=""/>
        <dsp:cNvSpPr/>
      </dsp:nvSpPr>
      <dsp:spPr>
        <a:xfrm>
          <a:off x="2973043" y="2027291"/>
          <a:ext cx="852451" cy="85245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591C18-936B-4F39-B8AD-F4670CD36D3C}">
      <dsp:nvSpPr>
        <dsp:cNvPr id="0" name=""/>
        <dsp:cNvSpPr/>
      </dsp:nvSpPr>
      <dsp:spPr>
        <a:xfrm>
          <a:off x="3154713" y="2208961"/>
          <a:ext cx="489111" cy="48911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4863EC-06ED-42F0-97FE-0FDFDF9AA9B0}">
      <dsp:nvSpPr>
        <dsp:cNvPr id="0" name=""/>
        <dsp:cNvSpPr/>
      </dsp:nvSpPr>
      <dsp:spPr>
        <a:xfrm>
          <a:off x="2700539" y="3145259"/>
          <a:ext cx="1397460" cy="558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a:t>TIC 3.0 Security Capabilities Catalog </a:t>
          </a:r>
          <a:r>
            <a:rPr lang="en-US" sz="1100" kern="1200"/>
            <a:t>– Federal network boundary controls</a:t>
          </a:r>
        </a:p>
      </dsp:txBody>
      <dsp:txXfrm>
        <a:off x="2700539" y="3145259"/>
        <a:ext cx="1397460" cy="5589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40D01-12A7-465C-8E70-0B259D194B41}">
      <dsp:nvSpPr>
        <dsp:cNvPr id="0" name=""/>
        <dsp:cNvSpPr/>
      </dsp:nvSpPr>
      <dsp:spPr>
        <a:xfrm>
          <a:off x="562927" y="536506"/>
          <a:ext cx="1445998" cy="144599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309D65-C4E4-4E2A-B4F6-3B9D5C8EC031}">
      <dsp:nvSpPr>
        <dsp:cNvPr id="0" name=""/>
        <dsp:cNvSpPr/>
      </dsp:nvSpPr>
      <dsp:spPr>
        <a:xfrm>
          <a:off x="871091" y="844670"/>
          <a:ext cx="829671" cy="829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CAA366-B8C6-43BA-968D-75729D63902A}">
      <dsp:nvSpPr>
        <dsp:cNvPr id="0" name=""/>
        <dsp:cNvSpPr/>
      </dsp:nvSpPr>
      <dsp:spPr>
        <a:xfrm>
          <a:off x="100682" y="24328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1" kern="1200"/>
            <a:t>Cyber Resilience Reviews (CRRs) </a:t>
          </a:r>
          <a:r>
            <a:rPr lang="en-US" sz="1200" kern="1200"/>
            <a:t>– Evaluate cyber maturity</a:t>
          </a:r>
        </a:p>
      </dsp:txBody>
      <dsp:txXfrm>
        <a:off x="100682" y="2432898"/>
        <a:ext cx="2370489" cy="720000"/>
      </dsp:txXfrm>
    </dsp:sp>
    <dsp:sp modelId="{95BF685F-275A-4295-8371-1E1548895530}">
      <dsp:nvSpPr>
        <dsp:cNvPr id="0" name=""/>
        <dsp:cNvSpPr/>
      </dsp:nvSpPr>
      <dsp:spPr>
        <a:xfrm>
          <a:off x="3348252" y="536506"/>
          <a:ext cx="1445998" cy="144599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57F03D-49C8-4D54-B229-2C5DD1563EE0}">
      <dsp:nvSpPr>
        <dsp:cNvPr id="0" name=""/>
        <dsp:cNvSpPr/>
      </dsp:nvSpPr>
      <dsp:spPr>
        <a:xfrm>
          <a:off x="3656416" y="844670"/>
          <a:ext cx="829671" cy="829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C1B664-B6FD-4BC1-B20F-2F9D117FAB41}">
      <dsp:nvSpPr>
        <dsp:cNvPr id="0" name=""/>
        <dsp:cNvSpPr/>
      </dsp:nvSpPr>
      <dsp:spPr>
        <a:xfrm>
          <a:off x="2886007" y="24328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1" kern="1200"/>
            <a:t>Tabletop Exercise Packages </a:t>
          </a:r>
          <a:r>
            <a:rPr lang="en-US" sz="1200" kern="1200"/>
            <a:t>– Ready-made scenarios for testing readiness</a:t>
          </a:r>
        </a:p>
      </dsp:txBody>
      <dsp:txXfrm>
        <a:off x="2886007" y="2432898"/>
        <a:ext cx="2370489" cy="720000"/>
      </dsp:txXfrm>
    </dsp:sp>
    <dsp:sp modelId="{936EF9CD-0D5E-49B3-9344-14C18AC17AE1}">
      <dsp:nvSpPr>
        <dsp:cNvPr id="0" name=""/>
        <dsp:cNvSpPr/>
      </dsp:nvSpPr>
      <dsp:spPr>
        <a:xfrm>
          <a:off x="6133577" y="536506"/>
          <a:ext cx="1445998" cy="144599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3DBDB1-1ACB-43CC-8540-430C67BE4F13}">
      <dsp:nvSpPr>
        <dsp:cNvPr id="0" name=""/>
        <dsp:cNvSpPr/>
      </dsp:nvSpPr>
      <dsp:spPr>
        <a:xfrm>
          <a:off x="6441741" y="844670"/>
          <a:ext cx="829671" cy="829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9C6FED-8CD3-49ED-BFC9-FE50732F69E9}">
      <dsp:nvSpPr>
        <dsp:cNvPr id="0" name=""/>
        <dsp:cNvSpPr/>
      </dsp:nvSpPr>
      <dsp:spPr>
        <a:xfrm>
          <a:off x="5671332" y="24328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1" kern="1200"/>
            <a:t>Risk and Vulnerability Assessments </a:t>
          </a:r>
          <a:r>
            <a:rPr lang="en-US" sz="1200" kern="1200"/>
            <a:t>– In-depth testing of organizational risk</a:t>
          </a:r>
        </a:p>
      </dsp:txBody>
      <dsp:txXfrm>
        <a:off x="5671332" y="2432898"/>
        <a:ext cx="2370489" cy="720000"/>
      </dsp:txXfrm>
    </dsp:sp>
    <dsp:sp modelId="{EBC9E7F1-A986-4455-B537-0EFAD3F00382}">
      <dsp:nvSpPr>
        <dsp:cNvPr id="0" name=""/>
        <dsp:cNvSpPr/>
      </dsp:nvSpPr>
      <dsp:spPr>
        <a:xfrm>
          <a:off x="8918902" y="536506"/>
          <a:ext cx="1445998" cy="144599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A84041-16FB-47AD-BD29-A2301EE334CB}">
      <dsp:nvSpPr>
        <dsp:cNvPr id="0" name=""/>
        <dsp:cNvSpPr/>
      </dsp:nvSpPr>
      <dsp:spPr>
        <a:xfrm>
          <a:off x="9227066" y="844670"/>
          <a:ext cx="829671" cy="829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22AD75-E91E-4EF8-B323-37233DAA64EB}">
      <dsp:nvSpPr>
        <dsp:cNvPr id="0" name=""/>
        <dsp:cNvSpPr/>
      </dsp:nvSpPr>
      <dsp:spPr>
        <a:xfrm>
          <a:off x="8456657" y="24328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b="1" kern="1200"/>
            <a:t>Infrastructure Resilience Assessments </a:t>
          </a:r>
          <a:r>
            <a:rPr lang="en-US" sz="1200" kern="1200"/>
            <a:t>– Identify critical weak points</a:t>
          </a:r>
        </a:p>
      </dsp:txBody>
      <dsp:txXfrm>
        <a:off x="8456657" y="2432898"/>
        <a:ext cx="2370489"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88741-C636-43FF-8988-7A7F22E3E29D}">
      <dsp:nvSpPr>
        <dsp:cNvPr id="0" name=""/>
        <dsp:cNvSpPr/>
      </dsp:nvSpPr>
      <dsp:spPr>
        <a:xfrm>
          <a:off x="96271" y="862871"/>
          <a:ext cx="529129" cy="3642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0546CC-EB05-4C77-A9A3-0B94E18BFAD9}">
      <dsp:nvSpPr>
        <dsp:cNvPr id="0" name=""/>
        <dsp:cNvSpPr/>
      </dsp:nvSpPr>
      <dsp:spPr>
        <a:xfrm>
          <a:off x="14456" y="1430185"/>
          <a:ext cx="3389463" cy="734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dirty="0"/>
            <a:t>Overview: </a:t>
          </a:r>
          <a:br>
            <a:rPr lang="en-US" sz="1400" b="1" kern="1200" dirty="0"/>
          </a:br>
          <a:r>
            <a:rPr lang="en-US" sz="1400" kern="1200" dirty="0"/>
            <a:t>🔗 Link: https://www.cisa.gov/news-events/alerts/2025/07/22/joint-advisory-issued-protecting-against-interlock-ransomware</a:t>
          </a:r>
        </a:p>
      </dsp:txBody>
      <dsp:txXfrm>
        <a:off x="14456" y="1430185"/>
        <a:ext cx="3389463" cy="734502"/>
      </dsp:txXfrm>
    </dsp:sp>
    <dsp:sp modelId="{D36986A5-5A0F-4864-8E91-A95FB21AF3B6}">
      <dsp:nvSpPr>
        <dsp:cNvPr id="0" name=""/>
        <dsp:cNvSpPr/>
      </dsp:nvSpPr>
      <dsp:spPr>
        <a:xfrm>
          <a:off x="36216" y="2525969"/>
          <a:ext cx="3389463" cy="1084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On </a:t>
          </a:r>
          <a:r>
            <a:rPr lang="en-US" sz="1100" b="1" kern="1200"/>
            <a:t>July 22, 2025</a:t>
          </a:r>
          <a:r>
            <a:rPr lang="en-US" sz="1100" kern="1200"/>
            <a:t>, CISA, FBI, HHS, and MS-ISAC published a </a:t>
          </a:r>
          <a:r>
            <a:rPr lang="en-US" sz="1100" b="1" kern="1200"/>
            <a:t>joint advisory</a:t>
          </a:r>
          <a:r>
            <a:rPr lang="en-US" sz="1100" kern="1200"/>
            <a:t> on the </a:t>
          </a:r>
          <a:r>
            <a:rPr lang="en-US" sz="1100" b="1" kern="1200"/>
            <a:t>Interlock ransomware</a:t>
          </a:r>
          <a:r>
            <a:rPr lang="en-US" sz="1100" kern="1200"/>
            <a:t> campaign. </a:t>
          </a:r>
          <a:r>
            <a:rPr lang="en-US" sz="1100" kern="1200">
              <a:hlinkClick xmlns:r="http://schemas.openxmlformats.org/officeDocument/2006/relationships" r:id="rId3"/>
            </a:rPr>
            <a:t>CISA+2CISA+2</a:t>
          </a:r>
          <a:br>
            <a:rPr lang="en-US" sz="1100" kern="1200"/>
          </a:br>
          <a:endParaRPr lang="en-US" sz="1100" kern="1200" dirty="0"/>
        </a:p>
        <a:p>
          <a:pPr marL="0" lvl="0" indent="0" algn="l" defTabSz="488950">
            <a:lnSpc>
              <a:spcPct val="100000"/>
            </a:lnSpc>
            <a:spcBef>
              <a:spcPct val="0"/>
            </a:spcBef>
            <a:spcAft>
              <a:spcPct val="35000"/>
            </a:spcAft>
            <a:buNone/>
          </a:pPr>
          <a:r>
            <a:rPr lang="en-US" sz="1100" kern="1200"/>
            <a:t>Interlock is relatively new (first observed ~September 2024) and targets both </a:t>
          </a:r>
          <a:r>
            <a:rPr lang="en-US" sz="1100" b="1" kern="1200"/>
            <a:t>business and critical infrastructure</a:t>
          </a:r>
          <a:r>
            <a:rPr lang="en-US" sz="1100" kern="1200"/>
            <a:t> organizations across North America and Europe. </a:t>
          </a:r>
          <a:r>
            <a:rPr lang="en-US" sz="1100" kern="1200">
              <a:hlinkClick xmlns:r="http://schemas.openxmlformats.org/officeDocument/2006/relationships" r:id="rId4"/>
            </a:rPr>
            <a:t>CISA+2CISA+2</a:t>
          </a:r>
          <a:br>
            <a:rPr lang="en-US" sz="1100" kern="1200"/>
          </a:br>
          <a:endParaRPr lang="en-US" sz="1100" kern="1200" dirty="0"/>
        </a:p>
        <a:p>
          <a:pPr marL="0" lvl="0" indent="0" algn="l" defTabSz="488950">
            <a:lnSpc>
              <a:spcPct val="100000"/>
            </a:lnSpc>
            <a:spcBef>
              <a:spcPct val="0"/>
            </a:spcBef>
            <a:spcAft>
              <a:spcPct val="35000"/>
            </a:spcAft>
            <a:buNone/>
          </a:pPr>
          <a:r>
            <a:rPr lang="en-US" sz="1100" kern="1200" dirty="0"/>
            <a:t>It’s </a:t>
          </a:r>
          <a:r>
            <a:rPr lang="en-US" sz="1100" b="1" kern="1200" dirty="0"/>
            <a:t>financially motivated</a:t>
          </a:r>
          <a:r>
            <a:rPr lang="en-US" sz="1100" kern="1200" dirty="0"/>
            <a:t>, using a </a:t>
          </a:r>
          <a:r>
            <a:rPr lang="en-US" sz="1100" b="1" kern="1200" dirty="0"/>
            <a:t>double extortion model</a:t>
          </a:r>
          <a:r>
            <a:rPr lang="en-US" sz="1100" kern="1200" dirty="0"/>
            <a:t>: exfiltrate data, then encrypt systems. Victims face pressure to pay for decryption and to prevent leakage. </a:t>
          </a:r>
          <a:r>
            <a:rPr lang="en-US" sz="1100" kern="1200" dirty="0">
              <a:hlinkClick xmlns:r="http://schemas.openxmlformats.org/officeDocument/2006/relationships" r:id="rId4"/>
            </a:rPr>
            <a:t>CISA+2CISA+2</a:t>
          </a:r>
          <a:br>
            <a:rPr lang="en-US" sz="1100" kern="1200" dirty="0"/>
          </a:br>
          <a:endParaRPr lang="en-US" sz="1100" kern="1200" dirty="0"/>
        </a:p>
      </dsp:txBody>
      <dsp:txXfrm>
        <a:off x="36216" y="2525969"/>
        <a:ext cx="3389463" cy="1084170"/>
      </dsp:txXfrm>
    </dsp:sp>
    <dsp:sp modelId="{FDA4193D-C26A-408A-BC58-3E2F6F9B822F}">
      <dsp:nvSpPr>
        <dsp:cNvPr id="0" name=""/>
        <dsp:cNvSpPr/>
      </dsp:nvSpPr>
      <dsp:spPr>
        <a:xfrm>
          <a:off x="4035760" y="841074"/>
          <a:ext cx="615392" cy="4000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4409DD-C678-4D85-9F95-938B8378DFF4}">
      <dsp:nvSpPr>
        <dsp:cNvPr id="0" name=""/>
        <dsp:cNvSpPr/>
      </dsp:nvSpPr>
      <dsp:spPr>
        <a:xfrm>
          <a:off x="3977214" y="1323577"/>
          <a:ext cx="3389463" cy="734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dirty="0"/>
            <a:t>Tactics, Techniques &amp; Procedures (TTPs):</a:t>
          </a:r>
          <a:endParaRPr lang="en-US" sz="1400" kern="1200" dirty="0"/>
        </a:p>
      </dsp:txBody>
      <dsp:txXfrm>
        <a:off x="3977214" y="1323577"/>
        <a:ext cx="3389463" cy="734502"/>
      </dsp:txXfrm>
    </dsp:sp>
    <dsp:sp modelId="{87FC1DE7-5725-4AE2-8EDD-3FEB54902039}">
      <dsp:nvSpPr>
        <dsp:cNvPr id="0" name=""/>
        <dsp:cNvSpPr/>
      </dsp:nvSpPr>
      <dsp:spPr>
        <a:xfrm>
          <a:off x="3977214" y="1617581"/>
          <a:ext cx="3389463" cy="1084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b="1" kern="1200" dirty="0"/>
            <a:t>Initial Access</a:t>
          </a:r>
          <a:r>
            <a:rPr lang="en-US" sz="1100" kern="1200" dirty="0"/>
            <a:t>:</a:t>
          </a:r>
        </a:p>
        <a:p>
          <a:pPr marL="57150" lvl="1" indent="-57150" algn="l" defTabSz="488950">
            <a:lnSpc>
              <a:spcPct val="90000"/>
            </a:lnSpc>
            <a:spcBef>
              <a:spcPct val="0"/>
            </a:spcBef>
            <a:spcAft>
              <a:spcPct val="15000"/>
            </a:spcAft>
            <a:buChar char="•"/>
          </a:pPr>
          <a:r>
            <a:rPr lang="en-US" sz="1100" kern="1200" dirty="0"/>
            <a:t>Drive-by download from compromised legitimate websites (uncommon in ransomware). </a:t>
          </a:r>
          <a:r>
            <a:rPr lang="en-US" sz="1100" kern="1200" dirty="0">
              <a:hlinkClick xmlns:r="http://schemas.openxmlformats.org/officeDocument/2006/relationships" r:id="rId4"/>
            </a:rPr>
            <a:t>CISA+2CISA+2</a:t>
          </a:r>
          <a:endParaRPr lang="en-US" sz="1100" kern="1200" dirty="0"/>
        </a:p>
        <a:p>
          <a:pPr marL="57150" lvl="1" indent="-57150" algn="l" defTabSz="488950">
            <a:lnSpc>
              <a:spcPct val="90000"/>
            </a:lnSpc>
            <a:spcBef>
              <a:spcPct val="0"/>
            </a:spcBef>
            <a:spcAft>
              <a:spcPct val="15000"/>
            </a:spcAft>
            <a:buChar char="•"/>
          </a:pPr>
          <a:r>
            <a:rPr lang="en-US" sz="1100" kern="1200" dirty="0" err="1"/>
            <a:t>ClickFix</a:t>
          </a:r>
          <a:r>
            <a:rPr lang="en-US" sz="1100" kern="1200" dirty="0"/>
            <a:t> social engineering: victims are tricked into running payloads disguised as a fix or CAPTCHA procedure. </a:t>
          </a:r>
          <a:r>
            <a:rPr lang="en-US" sz="1100" kern="1200" dirty="0">
              <a:hlinkClick xmlns:r="http://schemas.openxmlformats.org/officeDocument/2006/relationships" r:id="rId4"/>
            </a:rPr>
            <a:t>Ransomware.org+3CISA+3CISA+3</a:t>
          </a:r>
          <a:br>
            <a:rPr lang="en-US" sz="1100" kern="1200" dirty="0"/>
          </a:br>
          <a:endParaRPr lang="en-US" sz="1100" kern="1200" dirty="0"/>
        </a:p>
        <a:p>
          <a:pPr marL="0" lvl="0" indent="0" algn="l" defTabSz="488950">
            <a:lnSpc>
              <a:spcPct val="100000"/>
            </a:lnSpc>
            <a:spcBef>
              <a:spcPct val="0"/>
            </a:spcBef>
            <a:spcAft>
              <a:spcPct val="35000"/>
            </a:spcAft>
            <a:buNone/>
          </a:pPr>
          <a:r>
            <a:rPr lang="en-US" sz="1100" b="1" kern="1200"/>
            <a:t>Lateral Movement &amp; Persistence</a:t>
          </a:r>
          <a:r>
            <a:rPr lang="en-US" sz="1100" kern="1200"/>
            <a:t>:</a:t>
          </a:r>
        </a:p>
        <a:p>
          <a:pPr marL="57150" lvl="1" indent="-57150" algn="l" defTabSz="488950">
            <a:lnSpc>
              <a:spcPct val="90000"/>
            </a:lnSpc>
            <a:spcBef>
              <a:spcPct val="0"/>
            </a:spcBef>
            <a:spcAft>
              <a:spcPct val="15000"/>
            </a:spcAft>
            <a:buChar char="•"/>
          </a:pPr>
          <a:r>
            <a:rPr lang="en-US" sz="1100" kern="1200" dirty="0"/>
            <a:t>After access, use credential harvesting, remote access tools (e.g. RATs), PowerShell scripts, registry run keys, placing files in Startup folders. </a:t>
          </a:r>
          <a:r>
            <a:rPr lang="en-US" sz="1100" kern="1200" dirty="0">
              <a:hlinkClick xmlns:r="http://schemas.openxmlformats.org/officeDocument/2006/relationships" r:id="rId7"/>
            </a:rPr>
            <a:t>Industrial Cyber+2CISA+2</a:t>
          </a:r>
          <a:endParaRPr lang="en-US" sz="1100" kern="1200" dirty="0"/>
        </a:p>
        <a:p>
          <a:pPr marL="57150" lvl="1" indent="-57150" algn="l" defTabSz="488950">
            <a:lnSpc>
              <a:spcPct val="90000"/>
            </a:lnSpc>
            <a:spcBef>
              <a:spcPct val="0"/>
            </a:spcBef>
            <a:spcAft>
              <a:spcPct val="15000"/>
            </a:spcAft>
            <a:buChar char="•"/>
          </a:pPr>
          <a:r>
            <a:rPr lang="en-US" sz="1100" kern="1200" dirty="0"/>
            <a:t>Use Cobalt Strike, </a:t>
          </a:r>
          <a:r>
            <a:rPr lang="en-US" sz="1100" kern="1200" dirty="0" err="1"/>
            <a:t>AnyDesk</a:t>
          </a:r>
          <a:r>
            <a:rPr lang="en-US" sz="1100" kern="1200" dirty="0"/>
            <a:t>, </a:t>
          </a:r>
          <a:r>
            <a:rPr lang="en-US" sz="1100" kern="1200" dirty="0" err="1"/>
            <a:t>SystemBC</a:t>
          </a:r>
          <a:r>
            <a:rPr lang="en-US" sz="1100" kern="1200" dirty="0"/>
            <a:t>, and other common attacker tools for command &amp; control. </a:t>
          </a:r>
          <a:r>
            <a:rPr lang="en-US" sz="1100" kern="1200" dirty="0">
              <a:hlinkClick xmlns:r="http://schemas.openxmlformats.org/officeDocument/2006/relationships" r:id="rId7"/>
            </a:rPr>
            <a:t>Industrial Cyber+2Ransomware.org+2</a:t>
          </a:r>
          <a:br>
            <a:rPr lang="en-US" sz="1100" kern="1200" dirty="0"/>
          </a:br>
          <a:endParaRPr lang="en-US" sz="1100" kern="1200" dirty="0"/>
        </a:p>
        <a:p>
          <a:pPr marL="0" lvl="0" indent="0" algn="l" defTabSz="488950">
            <a:lnSpc>
              <a:spcPct val="100000"/>
            </a:lnSpc>
            <a:spcBef>
              <a:spcPct val="0"/>
            </a:spcBef>
            <a:spcAft>
              <a:spcPct val="35000"/>
            </a:spcAft>
            <a:buNone/>
          </a:pPr>
          <a:r>
            <a:rPr lang="en-US" sz="1100" b="1" kern="1200"/>
            <a:t>Notable Behaviors:</a:t>
          </a:r>
          <a:endParaRPr lang="en-US" sz="1100" kern="1200"/>
        </a:p>
        <a:p>
          <a:pPr marL="0" lvl="0" indent="0" algn="l" defTabSz="488950">
            <a:lnSpc>
              <a:spcPct val="100000"/>
            </a:lnSpc>
            <a:spcBef>
              <a:spcPct val="0"/>
            </a:spcBef>
            <a:spcAft>
              <a:spcPct val="35000"/>
            </a:spcAft>
            <a:buNone/>
          </a:pPr>
          <a:r>
            <a:rPr lang="en-US" sz="1100" kern="1200" dirty="0"/>
            <a:t>Interlock does </a:t>
          </a:r>
          <a:r>
            <a:rPr lang="en-US" sz="1100" b="1" kern="1200" dirty="0"/>
            <a:t>not</a:t>
          </a:r>
          <a:r>
            <a:rPr lang="en-US" sz="1100" kern="1200" dirty="0"/>
            <a:t> leave an initial ransom demand or payment instructions. Victims receive a unique code and must contact the group via a </a:t>
          </a:r>
          <a:r>
            <a:rPr lang="en-US" sz="1100" b="1" kern="1200" dirty="0"/>
            <a:t>.onion (Tor)</a:t>
          </a:r>
          <a:r>
            <a:rPr lang="en-US" sz="1100" kern="1200" dirty="0"/>
            <a:t> address to negotiate. </a:t>
          </a:r>
          <a:r>
            <a:rPr lang="en-US" sz="1100" kern="1200" dirty="0">
              <a:hlinkClick xmlns:r="http://schemas.openxmlformats.org/officeDocument/2006/relationships" r:id="rId4"/>
            </a:rPr>
            <a:t>CISA+2CISA+2</a:t>
          </a:r>
          <a:endParaRPr lang="en-US" sz="1100" kern="1200" dirty="0"/>
        </a:p>
        <a:p>
          <a:pPr marL="0" lvl="0" indent="0" algn="l" defTabSz="488950">
            <a:lnSpc>
              <a:spcPct val="100000"/>
            </a:lnSpc>
            <a:spcBef>
              <a:spcPct val="0"/>
            </a:spcBef>
            <a:spcAft>
              <a:spcPct val="35000"/>
            </a:spcAft>
            <a:buNone/>
          </a:pPr>
          <a:r>
            <a:rPr lang="en-US" sz="1100" kern="1200"/>
            <a:t>It has encryptors for </a:t>
          </a:r>
          <a:r>
            <a:rPr lang="en-US" sz="1100" b="1" kern="1200"/>
            <a:t>Windows and Linux</a:t>
          </a:r>
          <a:r>
            <a:rPr lang="en-US" sz="1100" kern="1200"/>
            <a:t> platforms, focusing on encrypted virtual machines across both. </a:t>
          </a:r>
          <a:r>
            <a:rPr lang="en-US" sz="1100" kern="1200">
              <a:hlinkClick xmlns:r="http://schemas.openxmlformats.org/officeDocument/2006/relationships" r:id="rId4"/>
            </a:rPr>
            <a:t>Picus Security+3CISA+3CISA+3</a:t>
          </a:r>
          <a:br>
            <a:rPr lang="en-US" sz="1100" kern="1200"/>
          </a:br>
          <a:endParaRPr lang="en-US" sz="1100" kern="1200"/>
        </a:p>
      </dsp:txBody>
      <dsp:txXfrm>
        <a:off x="3977214" y="1617581"/>
        <a:ext cx="3389463" cy="1084170"/>
      </dsp:txXfrm>
    </dsp:sp>
    <dsp:sp modelId="{1E8AB1BA-A39C-4456-8AF6-9E50CF053500}">
      <dsp:nvSpPr>
        <dsp:cNvPr id="0" name=""/>
        <dsp:cNvSpPr/>
      </dsp:nvSpPr>
      <dsp:spPr>
        <a:xfrm>
          <a:off x="7979696" y="829872"/>
          <a:ext cx="692759" cy="470534"/>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E88064-D91E-4CB9-8FDE-DE045B469E88}">
      <dsp:nvSpPr>
        <dsp:cNvPr id="0" name=""/>
        <dsp:cNvSpPr/>
      </dsp:nvSpPr>
      <dsp:spPr>
        <a:xfrm>
          <a:off x="7979696" y="1456766"/>
          <a:ext cx="3389463" cy="734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a:t>Recommended Mitigations (from the Advisory):</a:t>
          </a:r>
          <a:endParaRPr lang="en-US" sz="1400" kern="1200"/>
        </a:p>
      </dsp:txBody>
      <dsp:txXfrm>
        <a:off x="7979696" y="1456766"/>
        <a:ext cx="3389463" cy="734502"/>
      </dsp:txXfrm>
    </dsp:sp>
    <dsp:sp modelId="{C6A7AF36-5309-4699-BFD9-70DF7B68C7D9}">
      <dsp:nvSpPr>
        <dsp:cNvPr id="0" name=""/>
        <dsp:cNvSpPr/>
      </dsp:nvSpPr>
      <dsp:spPr>
        <a:xfrm>
          <a:off x="7965901" y="1952114"/>
          <a:ext cx="3389463" cy="1084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b="1" kern="1200" dirty="0"/>
            <a:t>Prevent initial access</a:t>
          </a:r>
          <a:endParaRPr lang="en-US" sz="1100" kern="1200" dirty="0"/>
        </a:p>
        <a:p>
          <a:pPr marL="57150" lvl="1" indent="-57150" algn="l" defTabSz="488950">
            <a:lnSpc>
              <a:spcPct val="90000"/>
            </a:lnSpc>
            <a:spcBef>
              <a:spcPct val="0"/>
            </a:spcBef>
            <a:spcAft>
              <a:spcPct val="15000"/>
            </a:spcAft>
            <a:buChar char="•"/>
          </a:pPr>
          <a:r>
            <a:rPr lang="en-US" sz="1100" kern="1200"/>
            <a:t>Use DNS filtering, web access firewalls</a:t>
          </a:r>
        </a:p>
        <a:p>
          <a:pPr marL="57150" lvl="1" indent="-57150" algn="l" defTabSz="488950">
            <a:lnSpc>
              <a:spcPct val="90000"/>
            </a:lnSpc>
            <a:spcBef>
              <a:spcPct val="0"/>
            </a:spcBef>
            <a:spcAft>
              <a:spcPct val="15000"/>
            </a:spcAft>
            <a:buChar char="•"/>
          </a:pPr>
          <a:r>
            <a:rPr lang="en-US" sz="1100" kern="1200" dirty="0"/>
            <a:t>Train users on spotting social engineering attempts </a:t>
          </a:r>
          <a:r>
            <a:rPr lang="en-US" sz="1100" kern="1200" dirty="0">
              <a:hlinkClick xmlns:r="http://schemas.openxmlformats.org/officeDocument/2006/relationships" r:id="rId3"/>
            </a:rPr>
            <a:t>CISA+1</a:t>
          </a:r>
          <a:br>
            <a:rPr lang="en-US" sz="1100" kern="1200" dirty="0"/>
          </a:br>
          <a:endParaRPr lang="en-US" sz="1100" kern="1200" dirty="0"/>
        </a:p>
        <a:p>
          <a:pPr marL="0" lvl="0" indent="0" algn="l" defTabSz="488950">
            <a:lnSpc>
              <a:spcPct val="100000"/>
            </a:lnSpc>
            <a:spcBef>
              <a:spcPct val="0"/>
            </a:spcBef>
            <a:spcAft>
              <a:spcPct val="35000"/>
            </a:spcAft>
            <a:buNone/>
          </a:pPr>
          <a:r>
            <a:rPr lang="en-US" sz="1100" b="1" kern="1200"/>
            <a:t>Patch and update systems / software / firmware</a:t>
          </a:r>
          <a:endParaRPr lang="en-US" sz="1100" kern="1200"/>
        </a:p>
        <a:p>
          <a:pPr marL="57150" lvl="1" indent="-57150" algn="l" defTabSz="488950">
            <a:lnSpc>
              <a:spcPct val="90000"/>
            </a:lnSpc>
            <a:spcBef>
              <a:spcPct val="0"/>
            </a:spcBef>
            <a:spcAft>
              <a:spcPct val="15000"/>
            </a:spcAft>
            <a:buChar char="•"/>
          </a:pPr>
          <a:r>
            <a:rPr lang="en-US" sz="1100" kern="1200" dirty="0"/>
            <a:t>Address known vulnerabilities promptly </a:t>
          </a:r>
          <a:r>
            <a:rPr lang="en-US" sz="1100" kern="1200" dirty="0">
              <a:hlinkClick xmlns:r="http://schemas.openxmlformats.org/officeDocument/2006/relationships" r:id="rId3"/>
            </a:rPr>
            <a:t>Ransomware.org+3CISA+3CISA+3</a:t>
          </a:r>
          <a:br>
            <a:rPr lang="en-US" sz="1100" kern="1200" dirty="0"/>
          </a:br>
          <a:endParaRPr lang="en-US" sz="1100" kern="1200" dirty="0"/>
        </a:p>
        <a:p>
          <a:pPr marL="0" lvl="0" indent="0" algn="l" defTabSz="488950">
            <a:lnSpc>
              <a:spcPct val="100000"/>
            </a:lnSpc>
            <a:spcBef>
              <a:spcPct val="0"/>
            </a:spcBef>
            <a:spcAft>
              <a:spcPct val="35000"/>
            </a:spcAft>
            <a:buNone/>
          </a:pPr>
          <a:r>
            <a:rPr lang="en-US" sz="1100" b="1" kern="1200"/>
            <a:t>Segment networks</a:t>
          </a:r>
          <a:endParaRPr lang="en-US" sz="1100" kern="1200"/>
        </a:p>
        <a:p>
          <a:pPr marL="57150" lvl="1" indent="-57150" algn="l" defTabSz="488950">
            <a:lnSpc>
              <a:spcPct val="90000"/>
            </a:lnSpc>
            <a:spcBef>
              <a:spcPct val="0"/>
            </a:spcBef>
            <a:spcAft>
              <a:spcPct val="15000"/>
            </a:spcAft>
            <a:buChar char="•"/>
          </a:pPr>
          <a:r>
            <a:rPr lang="en-US" sz="1100" kern="1200" dirty="0"/>
            <a:t>Restrict lateral movement between systems </a:t>
          </a:r>
          <a:r>
            <a:rPr lang="en-US" sz="1100" kern="1200" dirty="0" err="1">
              <a:hlinkClick xmlns:r="http://schemas.openxmlformats.org/officeDocument/2006/relationships" r:id="rId3"/>
            </a:rPr>
            <a:t>Picus</a:t>
          </a:r>
          <a:r>
            <a:rPr lang="en-US" sz="1100" kern="1200" dirty="0">
              <a:hlinkClick xmlns:r="http://schemas.openxmlformats.org/officeDocument/2006/relationships" r:id="rId3"/>
            </a:rPr>
            <a:t> Security+3CISA+3CISA+3</a:t>
          </a:r>
          <a:br>
            <a:rPr lang="en-US" sz="1100" kern="1200" dirty="0"/>
          </a:br>
          <a:endParaRPr lang="en-US" sz="1100" kern="1200" dirty="0"/>
        </a:p>
        <a:p>
          <a:pPr marL="0" lvl="0" indent="0" algn="l" defTabSz="488950">
            <a:lnSpc>
              <a:spcPct val="100000"/>
            </a:lnSpc>
            <a:spcBef>
              <a:spcPct val="0"/>
            </a:spcBef>
            <a:spcAft>
              <a:spcPct val="35000"/>
            </a:spcAft>
            <a:buNone/>
          </a:pPr>
          <a:r>
            <a:rPr lang="en-US" sz="1100" b="1" kern="1200"/>
            <a:t>Strengthen identity, credential, access management</a:t>
          </a:r>
          <a:endParaRPr lang="en-US" sz="1100" kern="1200"/>
        </a:p>
        <a:p>
          <a:pPr marL="57150" lvl="1" indent="-57150" algn="l" defTabSz="488950">
            <a:lnSpc>
              <a:spcPct val="90000"/>
            </a:lnSpc>
            <a:spcBef>
              <a:spcPct val="0"/>
            </a:spcBef>
            <a:spcAft>
              <a:spcPct val="15000"/>
            </a:spcAft>
            <a:buChar char="•"/>
          </a:pPr>
          <a:r>
            <a:rPr lang="en-US" sz="1100" kern="1200" dirty="0"/>
            <a:t>Enforce multifactor authentication wherever possible </a:t>
          </a:r>
          <a:r>
            <a:rPr lang="en-US" sz="1100" kern="1200" dirty="0">
              <a:hlinkClick xmlns:r="http://schemas.openxmlformats.org/officeDocument/2006/relationships" r:id="rId3"/>
            </a:rPr>
            <a:t>CISA+2CISA+2</a:t>
          </a:r>
          <a:br>
            <a:rPr lang="en-US" sz="1100" kern="1200" dirty="0"/>
          </a:br>
          <a:endParaRPr lang="en-US" sz="1100" kern="1200" dirty="0"/>
        </a:p>
        <a:p>
          <a:pPr marL="0" lvl="0" indent="0" algn="l" defTabSz="488950">
            <a:lnSpc>
              <a:spcPct val="100000"/>
            </a:lnSpc>
            <a:spcBef>
              <a:spcPct val="0"/>
            </a:spcBef>
            <a:spcAft>
              <a:spcPct val="35000"/>
            </a:spcAft>
            <a:buNone/>
          </a:pPr>
          <a:r>
            <a:rPr lang="en-US" sz="1100" b="1" kern="1200"/>
            <a:t>Integrate IOCs into security monitoring</a:t>
          </a:r>
          <a:r>
            <a:rPr lang="en-US" sz="1100" kern="1200"/>
            <a:t> and response workflows</a:t>
          </a:r>
        </a:p>
        <a:p>
          <a:pPr marL="57150" lvl="1" indent="-57150" algn="l" defTabSz="488950">
            <a:lnSpc>
              <a:spcPct val="90000"/>
            </a:lnSpc>
            <a:spcBef>
              <a:spcPct val="0"/>
            </a:spcBef>
            <a:spcAft>
              <a:spcPct val="15000"/>
            </a:spcAft>
            <a:buChar char="•"/>
          </a:pPr>
          <a:r>
            <a:rPr lang="en-US" sz="1100" kern="1200"/>
            <a:t>Download and use provided STIX / JSON indicator feeds from the advisory</a:t>
          </a:r>
        </a:p>
      </dsp:txBody>
      <dsp:txXfrm>
        <a:off x="7965901" y="1952114"/>
        <a:ext cx="3389463" cy="10841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88741-C636-43FF-8988-7A7F22E3E29D}">
      <dsp:nvSpPr>
        <dsp:cNvPr id="0" name=""/>
        <dsp:cNvSpPr/>
      </dsp:nvSpPr>
      <dsp:spPr>
        <a:xfrm>
          <a:off x="96271" y="722746"/>
          <a:ext cx="529129" cy="4054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0546CC-EB05-4C77-A9A3-0B94E18BFAD9}">
      <dsp:nvSpPr>
        <dsp:cNvPr id="0" name=""/>
        <dsp:cNvSpPr/>
      </dsp:nvSpPr>
      <dsp:spPr>
        <a:xfrm>
          <a:off x="14456" y="1354276"/>
          <a:ext cx="3389463" cy="801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dirty="0"/>
            <a:t>Overview: </a:t>
          </a:r>
          <a:br>
            <a:rPr lang="en-US" sz="1400" b="1" kern="1200" dirty="0"/>
          </a:br>
          <a:r>
            <a:rPr lang="en-US" sz="1400" b="0" kern="1200" dirty="0"/>
            <a:t>Ransomware attack hits multiple Washington state &amp; county system during a Cascadia tremor disrupting power and communications.</a:t>
          </a:r>
        </a:p>
      </dsp:txBody>
      <dsp:txXfrm>
        <a:off x="14456" y="1354276"/>
        <a:ext cx="3389463" cy="801312"/>
      </dsp:txXfrm>
    </dsp:sp>
    <dsp:sp modelId="{D36986A5-5A0F-4864-8E91-A95FB21AF3B6}">
      <dsp:nvSpPr>
        <dsp:cNvPr id="0" name=""/>
        <dsp:cNvSpPr/>
      </dsp:nvSpPr>
      <dsp:spPr>
        <a:xfrm>
          <a:off x="36216" y="2562417"/>
          <a:ext cx="3389463" cy="1223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br>
            <a:rPr lang="en-US" sz="1100" kern="1200" dirty="0"/>
          </a:br>
          <a:r>
            <a:rPr lang="en-US" sz="1400" b="1" kern="1200" dirty="0"/>
            <a:t>Objective: </a:t>
          </a:r>
        </a:p>
        <a:p>
          <a:pPr marL="0" lvl="0" indent="0" algn="l" defTabSz="488950">
            <a:lnSpc>
              <a:spcPct val="100000"/>
            </a:lnSpc>
            <a:spcBef>
              <a:spcPct val="0"/>
            </a:spcBef>
            <a:spcAft>
              <a:spcPct val="35000"/>
            </a:spcAft>
            <a:buNone/>
          </a:pPr>
          <a:r>
            <a:rPr lang="en-US" sz="1100" b="1" kern="1200" dirty="0"/>
            <a:t>1. Test interagency cyber crisis coordination.</a:t>
          </a:r>
        </a:p>
        <a:p>
          <a:pPr marL="0" lvl="0" indent="0" algn="l" defTabSz="488950">
            <a:lnSpc>
              <a:spcPct val="100000"/>
            </a:lnSpc>
            <a:spcBef>
              <a:spcPct val="0"/>
            </a:spcBef>
            <a:spcAft>
              <a:spcPct val="35000"/>
            </a:spcAft>
            <a:buNone/>
          </a:pPr>
          <a:r>
            <a:rPr lang="en-US" sz="1100" b="1" kern="1200" dirty="0"/>
            <a:t>2. Maintain operations amidst dual </a:t>
          </a:r>
          <a:r>
            <a:rPr lang="en-US" sz="1100" b="1" kern="1200" dirty="0" err="1"/>
            <a:t>cyber+physical</a:t>
          </a:r>
          <a:r>
            <a:rPr lang="en-US" sz="1100" b="1" kern="1200" dirty="0"/>
            <a:t> emergencies</a:t>
          </a:r>
        </a:p>
        <a:p>
          <a:pPr marL="0" lvl="0" indent="0" algn="l" defTabSz="488950">
            <a:lnSpc>
              <a:spcPct val="100000"/>
            </a:lnSpc>
            <a:spcBef>
              <a:spcPct val="0"/>
            </a:spcBef>
            <a:spcAft>
              <a:spcPct val="35000"/>
            </a:spcAft>
            <a:buNone/>
          </a:pPr>
          <a:r>
            <a:rPr lang="en-US" sz="1100" b="1" kern="1200" dirty="0"/>
            <a:t>3. Evaluate response alignment with CISA CPG’s &amp; NIST CSF</a:t>
          </a:r>
        </a:p>
        <a:p>
          <a:pPr marL="0" lvl="0" indent="0" algn="l" defTabSz="488950">
            <a:lnSpc>
              <a:spcPct val="100000"/>
            </a:lnSpc>
            <a:spcBef>
              <a:spcPct val="0"/>
            </a:spcBef>
            <a:spcAft>
              <a:spcPct val="35000"/>
            </a:spcAft>
            <a:buNone/>
          </a:pPr>
          <a:r>
            <a:rPr lang="en-US" sz="1100" b="1" kern="1200" dirty="0"/>
            <a:t> </a:t>
          </a:r>
          <a:endParaRPr lang="en-US" sz="1100" kern="1200" dirty="0"/>
        </a:p>
      </dsp:txBody>
      <dsp:txXfrm>
        <a:off x="36216" y="2562417"/>
        <a:ext cx="3389463" cy="1223161"/>
      </dsp:txXfrm>
    </dsp:sp>
    <dsp:sp modelId="{FDA4193D-C26A-408A-BC58-3E2F6F9B822F}">
      <dsp:nvSpPr>
        <dsp:cNvPr id="0" name=""/>
        <dsp:cNvSpPr/>
      </dsp:nvSpPr>
      <dsp:spPr>
        <a:xfrm>
          <a:off x="4035760" y="698483"/>
          <a:ext cx="615392" cy="4452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4409DD-C678-4D85-9F95-938B8378DFF4}">
      <dsp:nvSpPr>
        <dsp:cNvPr id="0" name=""/>
        <dsp:cNvSpPr/>
      </dsp:nvSpPr>
      <dsp:spPr>
        <a:xfrm>
          <a:off x="3977214" y="1238169"/>
          <a:ext cx="3389463" cy="801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dirty="0"/>
            <a:t>Key Injects</a:t>
          </a:r>
          <a:endParaRPr lang="en-US" sz="1400" kern="1200" dirty="0"/>
        </a:p>
      </dsp:txBody>
      <dsp:txXfrm>
        <a:off x="3977214" y="1238169"/>
        <a:ext cx="3389463" cy="801312"/>
      </dsp:txXfrm>
    </dsp:sp>
    <dsp:sp modelId="{87FC1DE7-5725-4AE2-8EDD-3FEB54902039}">
      <dsp:nvSpPr>
        <dsp:cNvPr id="0" name=""/>
        <dsp:cNvSpPr/>
      </dsp:nvSpPr>
      <dsp:spPr>
        <a:xfrm>
          <a:off x="3977214" y="1537439"/>
          <a:ext cx="3389463" cy="1223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b="1" kern="1200" dirty="0"/>
            <a:t>Morning</a:t>
          </a:r>
          <a:r>
            <a:rPr lang="en-US" sz="1100" kern="1200" dirty="0"/>
            <a:t>:</a:t>
          </a:r>
        </a:p>
        <a:p>
          <a:pPr marL="57150" lvl="1" indent="-57150" algn="l" defTabSz="488950">
            <a:lnSpc>
              <a:spcPct val="90000"/>
            </a:lnSpc>
            <a:spcBef>
              <a:spcPct val="0"/>
            </a:spcBef>
            <a:spcAft>
              <a:spcPct val="15000"/>
            </a:spcAft>
            <a:buChar char="•"/>
          </a:pPr>
          <a:r>
            <a:rPr lang="en-US" sz="1100" kern="1200" dirty="0"/>
            <a:t>Ransomware detected in DOE systems </a:t>
          </a:r>
          <a:r>
            <a:rPr lang="en-US" sz="1100" kern="1200" dirty="0">
              <a:sym typeface="Wingdings" panose="05000000000000000000" pitchFamily="2" charset="2"/>
            </a:rPr>
            <a:t> Isolate or contain?</a:t>
          </a:r>
          <a:br>
            <a:rPr lang="en-US" sz="1100" kern="1200" dirty="0"/>
          </a:br>
          <a:endParaRPr lang="en-US" sz="1100" kern="1200" dirty="0"/>
        </a:p>
        <a:p>
          <a:pPr marL="0" lvl="0" indent="0" algn="l" defTabSz="488950">
            <a:lnSpc>
              <a:spcPct val="100000"/>
            </a:lnSpc>
            <a:spcBef>
              <a:spcPct val="0"/>
            </a:spcBef>
            <a:spcAft>
              <a:spcPct val="35000"/>
            </a:spcAft>
            <a:buNone/>
          </a:pPr>
          <a:r>
            <a:rPr lang="en-US" sz="1100" b="1" kern="1200" dirty="0"/>
            <a:t>Midday</a:t>
          </a:r>
          <a:r>
            <a:rPr lang="en-US" sz="1100" kern="1200" dirty="0"/>
            <a:t>:</a:t>
          </a:r>
        </a:p>
        <a:p>
          <a:pPr marL="57150" lvl="1" indent="-57150" algn="l" defTabSz="488950">
            <a:lnSpc>
              <a:spcPct val="90000"/>
            </a:lnSpc>
            <a:spcBef>
              <a:spcPct val="0"/>
            </a:spcBef>
            <a:spcAft>
              <a:spcPct val="15000"/>
            </a:spcAft>
            <a:buChar char="•"/>
          </a:pPr>
          <a:r>
            <a:rPr lang="en-US" sz="1100" kern="1200" dirty="0"/>
            <a:t>Counties report outages + disruption </a:t>
          </a:r>
          <a:r>
            <a:rPr lang="en-US" sz="1100" kern="1200" dirty="0">
              <a:sym typeface="Wingdings" panose="05000000000000000000" pitchFamily="2" charset="2"/>
            </a:rPr>
            <a:t> coordination stress test</a:t>
          </a:r>
          <a:br>
            <a:rPr lang="en-US" sz="1100" kern="1200" dirty="0"/>
          </a:br>
          <a:endParaRPr lang="en-US" sz="1100" kern="1200" dirty="0"/>
        </a:p>
        <a:p>
          <a:pPr marL="0" lvl="0" indent="0" algn="l" defTabSz="488950">
            <a:lnSpc>
              <a:spcPct val="100000"/>
            </a:lnSpc>
            <a:spcBef>
              <a:spcPct val="0"/>
            </a:spcBef>
            <a:spcAft>
              <a:spcPct val="35000"/>
            </a:spcAft>
            <a:buNone/>
          </a:pPr>
          <a:r>
            <a:rPr lang="en-US" sz="1100" b="1" kern="1200" dirty="0"/>
            <a:t>Afternoon:</a:t>
          </a:r>
          <a:endParaRPr lang="en-US" sz="1100" kern="1200" dirty="0"/>
        </a:p>
        <a:p>
          <a:pPr marL="0" lvl="0" indent="0" algn="l" defTabSz="488950">
            <a:lnSpc>
              <a:spcPct val="100000"/>
            </a:lnSpc>
            <a:spcBef>
              <a:spcPct val="0"/>
            </a:spcBef>
            <a:spcAft>
              <a:spcPct val="35000"/>
            </a:spcAft>
            <a:buNone/>
          </a:pPr>
          <a:r>
            <a:rPr lang="en-US" sz="1100" kern="1200" dirty="0"/>
            <a:t>Backups compromised </a:t>
          </a:r>
          <a:br>
            <a:rPr lang="en-US" sz="1100" kern="1200" dirty="0"/>
          </a:br>
          <a:endParaRPr lang="en-US" sz="1100" kern="1200" dirty="0"/>
        </a:p>
      </dsp:txBody>
      <dsp:txXfrm>
        <a:off x="3977214" y="1537439"/>
        <a:ext cx="3389463" cy="1223161"/>
      </dsp:txXfrm>
    </dsp:sp>
    <dsp:sp modelId="{1E8AB1BA-A39C-4456-8AF6-9E50CF053500}">
      <dsp:nvSpPr>
        <dsp:cNvPr id="0" name=""/>
        <dsp:cNvSpPr/>
      </dsp:nvSpPr>
      <dsp:spPr>
        <a:xfrm>
          <a:off x="7979696" y="686013"/>
          <a:ext cx="692759" cy="5237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E88064-D91E-4CB9-8FDE-DE045B469E88}">
      <dsp:nvSpPr>
        <dsp:cNvPr id="0" name=""/>
        <dsp:cNvSpPr/>
      </dsp:nvSpPr>
      <dsp:spPr>
        <a:xfrm>
          <a:off x="7979696" y="1383865"/>
          <a:ext cx="3389463" cy="801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Framework Alignments and Outcome</a:t>
          </a:r>
        </a:p>
      </dsp:txBody>
      <dsp:txXfrm>
        <a:off x="7979696" y="1383865"/>
        <a:ext cx="3389463" cy="801312"/>
      </dsp:txXfrm>
    </dsp:sp>
    <dsp:sp modelId="{C6A7AF36-5309-4699-BFD9-70DF7B68C7D9}">
      <dsp:nvSpPr>
        <dsp:cNvPr id="0" name=""/>
        <dsp:cNvSpPr/>
      </dsp:nvSpPr>
      <dsp:spPr>
        <a:xfrm>
          <a:off x="7965901" y="1914594"/>
          <a:ext cx="3389463" cy="1223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b="1" kern="1200" dirty="0"/>
            <a:t>Conduct step-by-step plans to assess cyber resilience, refine escalation paths, update state cyber incident plans.</a:t>
          </a:r>
        </a:p>
        <a:p>
          <a:pPr marL="0" lvl="0" indent="0" algn="l" defTabSz="488950">
            <a:lnSpc>
              <a:spcPct val="100000"/>
            </a:lnSpc>
            <a:spcBef>
              <a:spcPct val="0"/>
            </a:spcBef>
            <a:spcAft>
              <a:spcPct val="35000"/>
            </a:spcAft>
            <a:buNone/>
          </a:pPr>
          <a:endParaRPr lang="en-US" sz="1100" b="1" kern="1200" dirty="0"/>
        </a:p>
        <a:p>
          <a:pPr marL="0" lvl="0" indent="0" algn="l" defTabSz="488950">
            <a:lnSpc>
              <a:spcPct val="100000"/>
            </a:lnSpc>
            <a:spcBef>
              <a:spcPct val="0"/>
            </a:spcBef>
            <a:spcAft>
              <a:spcPct val="35000"/>
            </a:spcAft>
            <a:buNone/>
          </a:pPr>
          <a:r>
            <a:rPr lang="en-US" sz="1100" b="1" kern="1200" dirty="0"/>
            <a:t>Examples:</a:t>
          </a:r>
        </a:p>
        <a:p>
          <a:pPr marL="0" lvl="0" indent="0" algn="l" defTabSz="488950">
            <a:lnSpc>
              <a:spcPct val="100000"/>
            </a:lnSpc>
            <a:spcBef>
              <a:spcPct val="0"/>
            </a:spcBef>
            <a:spcAft>
              <a:spcPct val="35000"/>
            </a:spcAft>
            <a:buNone/>
          </a:pPr>
          <a:r>
            <a:rPr lang="en-US" sz="1100" b="1" kern="1200" dirty="0"/>
            <a:t>	</a:t>
          </a:r>
          <a:r>
            <a:rPr lang="en-US" sz="1100" b="0" kern="1200" dirty="0"/>
            <a:t>1.Asset &amp; risk mapping</a:t>
          </a:r>
          <a:br>
            <a:rPr lang="en-US" sz="1100" b="0" kern="1200" dirty="0"/>
          </a:br>
          <a:endParaRPr lang="en-US" sz="1100" b="0" kern="1200" dirty="0"/>
        </a:p>
        <a:p>
          <a:pPr marL="0" lvl="0" indent="0" algn="l" defTabSz="488950">
            <a:lnSpc>
              <a:spcPct val="100000"/>
            </a:lnSpc>
            <a:spcBef>
              <a:spcPct val="0"/>
            </a:spcBef>
            <a:spcAft>
              <a:spcPct val="35000"/>
            </a:spcAft>
            <a:buNone/>
          </a:pPr>
          <a:r>
            <a:rPr lang="en-US" sz="1100" b="0" kern="1200" dirty="0"/>
            <a:t>                  2. Incident response actions</a:t>
          </a:r>
        </a:p>
        <a:p>
          <a:pPr marL="0" lvl="0" indent="0" algn="l" defTabSz="488950">
            <a:lnSpc>
              <a:spcPct val="100000"/>
            </a:lnSpc>
            <a:spcBef>
              <a:spcPct val="0"/>
            </a:spcBef>
            <a:spcAft>
              <a:spcPct val="35000"/>
            </a:spcAft>
            <a:buNone/>
          </a:pPr>
          <a:endParaRPr lang="en-US" sz="1100" b="0" kern="1200" dirty="0"/>
        </a:p>
        <a:p>
          <a:pPr marL="0" lvl="0" indent="0" algn="l" defTabSz="488950">
            <a:lnSpc>
              <a:spcPct val="100000"/>
            </a:lnSpc>
            <a:spcBef>
              <a:spcPct val="0"/>
            </a:spcBef>
            <a:spcAft>
              <a:spcPct val="35000"/>
            </a:spcAft>
            <a:buNone/>
          </a:pPr>
          <a:r>
            <a:rPr lang="en-US" sz="1100" b="0" kern="1200" dirty="0"/>
            <a:t>                  3. Interagency info sharing</a:t>
          </a:r>
        </a:p>
        <a:p>
          <a:pPr marL="0" lvl="0" indent="0" algn="l" defTabSz="488950">
            <a:lnSpc>
              <a:spcPct val="100000"/>
            </a:lnSpc>
            <a:spcBef>
              <a:spcPct val="0"/>
            </a:spcBef>
            <a:spcAft>
              <a:spcPct val="35000"/>
            </a:spcAft>
            <a:buNone/>
          </a:pPr>
          <a:endParaRPr lang="en-US" sz="1100" b="0" kern="1200" dirty="0"/>
        </a:p>
        <a:p>
          <a:pPr marL="0" lvl="0" indent="0" algn="l" defTabSz="488950">
            <a:lnSpc>
              <a:spcPct val="100000"/>
            </a:lnSpc>
            <a:spcBef>
              <a:spcPct val="0"/>
            </a:spcBef>
            <a:spcAft>
              <a:spcPct val="35000"/>
            </a:spcAft>
            <a:buNone/>
          </a:pPr>
          <a:r>
            <a:rPr lang="en-US" sz="1100" b="0" kern="1200" dirty="0"/>
            <a:t>                  4. Coop &amp; after-action/lessons learned</a:t>
          </a:r>
        </a:p>
        <a:p>
          <a:pPr marL="0" lvl="0" indent="0" algn="l" defTabSz="488950">
            <a:lnSpc>
              <a:spcPct val="100000"/>
            </a:lnSpc>
            <a:spcBef>
              <a:spcPct val="0"/>
            </a:spcBef>
            <a:spcAft>
              <a:spcPct val="35000"/>
            </a:spcAft>
            <a:buNone/>
          </a:pPr>
          <a:endParaRPr lang="en-US" sz="1100" b="1" kern="1200" dirty="0"/>
        </a:p>
        <a:p>
          <a:pPr marL="0" lvl="0" indent="0" algn="l" defTabSz="488950">
            <a:lnSpc>
              <a:spcPct val="100000"/>
            </a:lnSpc>
            <a:spcBef>
              <a:spcPct val="0"/>
            </a:spcBef>
            <a:spcAft>
              <a:spcPct val="35000"/>
            </a:spcAft>
            <a:buNone/>
          </a:pPr>
          <a:br>
            <a:rPr lang="en-US" sz="1100" kern="1200" dirty="0"/>
          </a:br>
          <a:endParaRPr lang="en-US" sz="1100" kern="1200" dirty="0"/>
        </a:p>
      </dsp:txBody>
      <dsp:txXfrm>
        <a:off x="7965901" y="1914594"/>
        <a:ext cx="3389463" cy="12231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2511E-438B-452E-93C9-522C54516600}">
      <dsp:nvSpPr>
        <dsp:cNvPr id="0" name=""/>
        <dsp:cNvSpPr/>
      </dsp:nvSpPr>
      <dsp:spPr>
        <a:xfrm>
          <a:off x="0" y="23054"/>
          <a:ext cx="9996145" cy="4890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0" lang="en-US" altLang="en-US" sz="1900" b="0" i="0" u="none" strike="noStrike" kern="1200" cap="none" normalizeH="0" baseline="0">
              <a:ln>
                <a:noFill/>
              </a:ln>
              <a:solidFill>
                <a:schemeClr val="tx1"/>
              </a:solidFill>
              <a:effectLst/>
              <a:latin typeface="Arial" panose="020B0604020202020204" pitchFamily="34" charset="0"/>
            </a:rPr>
            <a:t>📧</a:t>
          </a:r>
          <a:r>
            <a:rPr lang="en-US" sz="1900" kern="1200"/>
            <a:t> </a:t>
          </a:r>
          <a:r>
            <a:rPr lang="en-US" sz="1900" b="1" kern="1200"/>
            <a:t>Subscribe to Alerts &amp; Updates:</a:t>
          </a:r>
          <a:endParaRPr lang="en-US" sz="1900" kern="1200" dirty="0"/>
        </a:p>
      </dsp:txBody>
      <dsp:txXfrm>
        <a:off x="23874" y="46928"/>
        <a:ext cx="9948397" cy="441312"/>
      </dsp:txXfrm>
    </dsp:sp>
    <dsp:sp modelId="{434CF0EC-43D0-4B29-8078-49C162E3E08E}">
      <dsp:nvSpPr>
        <dsp:cNvPr id="0" name=""/>
        <dsp:cNvSpPr/>
      </dsp:nvSpPr>
      <dsp:spPr>
        <a:xfrm>
          <a:off x="0" y="512114"/>
          <a:ext cx="9996145"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37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National Cyber Awareness System: https://www.cisa.gov/news-events/alerts</a:t>
          </a:r>
        </a:p>
        <a:p>
          <a:pPr marL="114300" lvl="1" indent="-114300" algn="l" defTabSz="666750">
            <a:lnSpc>
              <a:spcPct val="90000"/>
            </a:lnSpc>
            <a:spcBef>
              <a:spcPct val="0"/>
            </a:spcBef>
            <a:spcAft>
              <a:spcPct val="20000"/>
            </a:spcAft>
            <a:buChar char="•"/>
          </a:pPr>
          <a:r>
            <a:rPr lang="en-US" sz="1500" kern="1200" dirty="0"/>
            <a:t>GovDelivery Email Updates: </a:t>
          </a:r>
          <a:r>
            <a:rPr lang="en-US" sz="1500" kern="1200" dirty="0">
              <a:hlinkClick xmlns:r="http://schemas.openxmlformats.org/officeDocument/2006/relationships" r:id="rId1"/>
            </a:rPr>
            <a:t>https://public.govdelivery.com/accounts/USDHSCISA/subscriber/new</a:t>
          </a:r>
          <a:endParaRPr lang="en-US" sz="1500" kern="1200" dirty="0"/>
        </a:p>
        <a:p>
          <a:pPr marL="114300" lvl="1" indent="-114300" algn="l" defTabSz="666750">
            <a:lnSpc>
              <a:spcPct val="90000"/>
            </a:lnSpc>
            <a:spcBef>
              <a:spcPct val="0"/>
            </a:spcBef>
            <a:spcAft>
              <a:spcPct val="20000"/>
            </a:spcAft>
            <a:buChar char="•"/>
          </a:pPr>
          <a:r>
            <a:rPr lang="en-US" sz="1500" kern="1200" dirty="0"/>
            <a:t>Homeland Information Security Network (HSIN): </a:t>
          </a:r>
          <a:r>
            <a:rPr lang="en-US" sz="1500" kern="1200" dirty="0">
              <a:hlinkClick xmlns:r="http://schemas.openxmlformats.org/officeDocument/2006/relationships" r:id="rId2"/>
            </a:rPr>
            <a:t>Homeland Security Information Network (HSIN) | Homeland Security</a:t>
          </a:r>
          <a:endParaRPr lang="en-US" sz="1500" kern="1200" dirty="0"/>
        </a:p>
      </dsp:txBody>
      <dsp:txXfrm>
        <a:off x="0" y="512114"/>
        <a:ext cx="9996145" cy="983250"/>
      </dsp:txXfrm>
    </dsp:sp>
    <dsp:sp modelId="{351942A6-DCA7-4C1A-ADD5-EB78C02D8673}">
      <dsp:nvSpPr>
        <dsp:cNvPr id="0" name=""/>
        <dsp:cNvSpPr/>
      </dsp:nvSpPr>
      <dsp:spPr>
        <a:xfrm>
          <a:off x="0" y="1495364"/>
          <a:ext cx="9996145" cy="4890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0" lang="en-US" altLang="en-US" sz="1900" b="0" i="0" u="none" strike="noStrike" kern="1200" cap="none" normalizeH="0" baseline="0">
              <a:ln>
                <a:noFill/>
              </a:ln>
              <a:solidFill>
                <a:schemeClr val="tx1"/>
              </a:solidFill>
              <a:effectLst/>
              <a:latin typeface="Arial" panose="020B0604020202020204" pitchFamily="34" charset="0"/>
            </a:rPr>
            <a:t>📱</a:t>
          </a:r>
          <a:r>
            <a:rPr lang="en-US" sz="1900" kern="1200"/>
            <a:t> </a:t>
          </a:r>
          <a:r>
            <a:rPr lang="en-US" sz="1900" b="1" kern="1200"/>
            <a:t>Follow on Social Media:</a:t>
          </a:r>
          <a:endParaRPr lang="en-US" sz="1900" kern="1200" dirty="0"/>
        </a:p>
      </dsp:txBody>
      <dsp:txXfrm>
        <a:off x="23874" y="1519238"/>
        <a:ext cx="9948397" cy="441312"/>
      </dsp:txXfrm>
    </dsp:sp>
    <dsp:sp modelId="{2CE82781-F0DF-43C8-94AA-88FDFFA9D296}">
      <dsp:nvSpPr>
        <dsp:cNvPr id="0" name=""/>
        <dsp:cNvSpPr/>
      </dsp:nvSpPr>
      <dsp:spPr>
        <a:xfrm>
          <a:off x="0" y="1984424"/>
          <a:ext cx="9996145"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37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LinkedIn: https://www.linkedin.com/company/cisagov/</a:t>
          </a:r>
        </a:p>
        <a:p>
          <a:pPr marL="114300" lvl="1" indent="-114300" algn="l" defTabSz="666750">
            <a:lnSpc>
              <a:spcPct val="90000"/>
            </a:lnSpc>
            <a:spcBef>
              <a:spcPct val="0"/>
            </a:spcBef>
            <a:spcAft>
              <a:spcPct val="20000"/>
            </a:spcAft>
            <a:buChar char="•"/>
          </a:pPr>
          <a:r>
            <a:rPr lang="en-US" sz="1500" kern="1200" dirty="0"/>
            <a:t>X (Twitter): https://twitter.com/CISAgov and @CISACyber</a:t>
          </a:r>
        </a:p>
      </dsp:txBody>
      <dsp:txXfrm>
        <a:off x="0" y="1984424"/>
        <a:ext cx="9996145" cy="521122"/>
      </dsp:txXfrm>
    </dsp:sp>
    <dsp:sp modelId="{57BE7BE5-2F32-4EA6-AE88-127F6C53D9C7}">
      <dsp:nvSpPr>
        <dsp:cNvPr id="0" name=""/>
        <dsp:cNvSpPr/>
      </dsp:nvSpPr>
      <dsp:spPr>
        <a:xfrm>
          <a:off x="0" y="2505546"/>
          <a:ext cx="9996145" cy="4890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0" lang="en-US" altLang="en-US" sz="1900" b="0" i="0" u="none" strike="noStrike" kern="1200" cap="none" normalizeH="0" baseline="0">
              <a:ln>
                <a:noFill/>
              </a:ln>
              <a:solidFill>
                <a:schemeClr val="tx1"/>
              </a:solidFill>
              <a:effectLst/>
              <a:latin typeface="Arial" panose="020B0604020202020204" pitchFamily="34" charset="0"/>
            </a:rPr>
            <a:t>🛠️</a:t>
          </a:r>
          <a:r>
            <a:rPr lang="en-US" sz="1900" kern="1200"/>
            <a:t> </a:t>
          </a:r>
          <a:r>
            <a:rPr lang="en-US" sz="1900" b="1" kern="1200"/>
            <a:t>Explore CISA Resources:</a:t>
          </a:r>
          <a:endParaRPr lang="en-US" sz="1900" kern="1200" dirty="0"/>
        </a:p>
      </dsp:txBody>
      <dsp:txXfrm>
        <a:off x="23874" y="2529420"/>
        <a:ext cx="9948397" cy="441312"/>
      </dsp:txXfrm>
    </dsp:sp>
    <dsp:sp modelId="{8186F107-A80E-4912-BBA2-CAFACD853734}">
      <dsp:nvSpPr>
        <dsp:cNvPr id="0" name=""/>
        <dsp:cNvSpPr/>
      </dsp:nvSpPr>
      <dsp:spPr>
        <a:xfrm>
          <a:off x="0" y="2994606"/>
          <a:ext cx="9996145"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37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Free Cybersecurity Services &amp; Tools: https://www.cisa.gov/free-cybersecurity-services-and-tools</a:t>
          </a:r>
        </a:p>
        <a:p>
          <a:pPr marL="114300" lvl="1" indent="-114300" algn="l" defTabSz="666750">
            <a:lnSpc>
              <a:spcPct val="90000"/>
            </a:lnSpc>
            <a:spcBef>
              <a:spcPct val="0"/>
            </a:spcBef>
            <a:spcAft>
              <a:spcPct val="20000"/>
            </a:spcAft>
            <a:buChar char="•"/>
          </a:pPr>
          <a:r>
            <a:rPr lang="en-US" sz="1500" kern="1200" dirty="0"/>
            <a:t>CISA Cybersecurity Advisories: https://www.cisa.gov/news-events/cybersecurity-advisories</a:t>
          </a:r>
        </a:p>
      </dsp:txBody>
      <dsp:txXfrm>
        <a:off x="0" y="2994606"/>
        <a:ext cx="9996145" cy="521122"/>
      </dsp:txXfrm>
    </dsp:sp>
    <dsp:sp modelId="{FA51CDC8-B223-4A78-A36D-B3967B38957D}">
      <dsp:nvSpPr>
        <dsp:cNvPr id="0" name=""/>
        <dsp:cNvSpPr/>
      </dsp:nvSpPr>
      <dsp:spPr>
        <a:xfrm>
          <a:off x="0" y="3515729"/>
          <a:ext cx="9996145" cy="4890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0" lang="en-US" altLang="en-US" sz="1900" b="0" i="0" u="none" strike="noStrike" kern="1200" cap="none" normalizeH="0" baseline="0">
              <a:ln>
                <a:noFill/>
              </a:ln>
              <a:solidFill>
                <a:schemeClr val="tx1"/>
              </a:solidFill>
              <a:effectLst/>
              <a:latin typeface="Arial" panose="020B0604020202020204" pitchFamily="34" charset="0"/>
            </a:rPr>
            <a:t>🌍</a:t>
          </a:r>
          <a:r>
            <a:rPr lang="en-US" sz="1900" kern="1200"/>
            <a:t> </a:t>
          </a:r>
          <a:r>
            <a:rPr lang="en-US" sz="1900" b="1" kern="1200"/>
            <a:t>Engage Locally:</a:t>
          </a:r>
          <a:endParaRPr lang="en-US" sz="1900" kern="1200" dirty="0"/>
        </a:p>
      </dsp:txBody>
      <dsp:txXfrm>
        <a:off x="23874" y="3539603"/>
        <a:ext cx="9948397" cy="441312"/>
      </dsp:txXfrm>
    </dsp:sp>
    <dsp:sp modelId="{06D029E8-0DBC-4C9A-BBDB-014B0CD8338A}">
      <dsp:nvSpPr>
        <dsp:cNvPr id="0" name=""/>
        <dsp:cNvSpPr/>
      </dsp:nvSpPr>
      <dsp:spPr>
        <a:xfrm>
          <a:off x="0" y="4004788"/>
          <a:ext cx="9996145"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37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Connect with your Regional Cybersecurity Advisor (CSA) via CISA.gov</a:t>
          </a:r>
        </a:p>
      </dsp:txBody>
      <dsp:txXfrm>
        <a:off x="0" y="4004788"/>
        <a:ext cx="9996145" cy="3146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E498-5745-6D2E-7A11-2E6086723B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12E398-1668-B156-5CE9-7081BE1870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1B4AD2-E168-08AF-9E84-D2D1DABF7F9F}"/>
              </a:ext>
            </a:extLst>
          </p:cNvPr>
          <p:cNvSpPr>
            <a:spLocks noGrp="1"/>
          </p:cNvSpPr>
          <p:nvPr>
            <p:ph type="dt" sz="half" idx="10"/>
          </p:nvPr>
        </p:nvSpPr>
        <p:spPr/>
        <p:txBody>
          <a:bodyPr/>
          <a:lstStyle/>
          <a:p>
            <a:fld id="{6FC0A47C-0FAB-40C1-9415-10F4D989F8D1}" type="datetimeFigureOut">
              <a:rPr lang="en-US" smtClean="0"/>
              <a:t>10/17/2025</a:t>
            </a:fld>
            <a:endParaRPr lang="en-US"/>
          </a:p>
        </p:txBody>
      </p:sp>
      <p:sp>
        <p:nvSpPr>
          <p:cNvPr id="5" name="Footer Placeholder 4">
            <a:extLst>
              <a:ext uri="{FF2B5EF4-FFF2-40B4-BE49-F238E27FC236}">
                <a16:creationId xmlns:a16="http://schemas.microsoft.com/office/drawing/2014/main" id="{7A2C59EB-D33B-D12C-66CA-C05B1A2698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0289DE-2422-B8DE-CFAA-ECEBAFA36FCC}"/>
              </a:ext>
            </a:extLst>
          </p:cNvPr>
          <p:cNvSpPr>
            <a:spLocks noGrp="1"/>
          </p:cNvSpPr>
          <p:nvPr>
            <p:ph type="sldNum" sz="quarter" idx="12"/>
          </p:nvPr>
        </p:nvSpPr>
        <p:spPr/>
        <p:txBody>
          <a:bodyPr/>
          <a:lstStyle/>
          <a:p>
            <a:fld id="{B19696BA-E0A9-418E-847E-738DAB6865EB}" type="slidenum">
              <a:rPr lang="en-US" smtClean="0"/>
              <a:t>‹#›</a:t>
            </a:fld>
            <a:endParaRPr lang="en-US"/>
          </a:p>
        </p:txBody>
      </p:sp>
    </p:spTree>
    <p:extLst>
      <p:ext uri="{BB962C8B-B14F-4D97-AF65-F5344CB8AC3E}">
        <p14:creationId xmlns:p14="http://schemas.microsoft.com/office/powerpoint/2010/main" val="376280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CAF0-AD14-67CB-275D-CF4E9731E3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FE6267-F92A-4CF1-238F-0D0B943E18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7771B-6540-C135-34FF-46D2912C3802}"/>
              </a:ext>
            </a:extLst>
          </p:cNvPr>
          <p:cNvSpPr>
            <a:spLocks noGrp="1"/>
          </p:cNvSpPr>
          <p:nvPr>
            <p:ph type="dt" sz="half" idx="10"/>
          </p:nvPr>
        </p:nvSpPr>
        <p:spPr/>
        <p:txBody>
          <a:bodyPr/>
          <a:lstStyle/>
          <a:p>
            <a:fld id="{6FC0A47C-0FAB-40C1-9415-10F4D989F8D1}" type="datetimeFigureOut">
              <a:rPr lang="en-US" smtClean="0"/>
              <a:t>10/17/2025</a:t>
            </a:fld>
            <a:endParaRPr lang="en-US"/>
          </a:p>
        </p:txBody>
      </p:sp>
      <p:sp>
        <p:nvSpPr>
          <p:cNvPr id="5" name="Footer Placeholder 4">
            <a:extLst>
              <a:ext uri="{FF2B5EF4-FFF2-40B4-BE49-F238E27FC236}">
                <a16:creationId xmlns:a16="http://schemas.microsoft.com/office/drawing/2014/main" id="{A97381D5-806D-0AE6-6B4C-80A16507AA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2B59D5-3056-EBE5-EF6F-2B8AA119D6B9}"/>
              </a:ext>
            </a:extLst>
          </p:cNvPr>
          <p:cNvSpPr>
            <a:spLocks noGrp="1"/>
          </p:cNvSpPr>
          <p:nvPr>
            <p:ph type="sldNum" sz="quarter" idx="12"/>
          </p:nvPr>
        </p:nvSpPr>
        <p:spPr/>
        <p:txBody>
          <a:bodyPr/>
          <a:lstStyle/>
          <a:p>
            <a:fld id="{B19696BA-E0A9-418E-847E-738DAB6865EB}" type="slidenum">
              <a:rPr lang="en-US" smtClean="0"/>
              <a:t>‹#›</a:t>
            </a:fld>
            <a:endParaRPr lang="en-US"/>
          </a:p>
        </p:txBody>
      </p:sp>
    </p:spTree>
    <p:extLst>
      <p:ext uri="{BB962C8B-B14F-4D97-AF65-F5344CB8AC3E}">
        <p14:creationId xmlns:p14="http://schemas.microsoft.com/office/powerpoint/2010/main" val="406368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9358A3-60FC-A10B-0DD4-1DC8C55DF0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5A8251-2E21-F988-0707-01DAF47861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1F923-1AF7-9C84-C296-FF092AA83006}"/>
              </a:ext>
            </a:extLst>
          </p:cNvPr>
          <p:cNvSpPr>
            <a:spLocks noGrp="1"/>
          </p:cNvSpPr>
          <p:nvPr>
            <p:ph type="dt" sz="half" idx="10"/>
          </p:nvPr>
        </p:nvSpPr>
        <p:spPr/>
        <p:txBody>
          <a:bodyPr/>
          <a:lstStyle/>
          <a:p>
            <a:fld id="{6FC0A47C-0FAB-40C1-9415-10F4D989F8D1}" type="datetimeFigureOut">
              <a:rPr lang="en-US" smtClean="0"/>
              <a:t>10/17/2025</a:t>
            </a:fld>
            <a:endParaRPr lang="en-US"/>
          </a:p>
        </p:txBody>
      </p:sp>
      <p:sp>
        <p:nvSpPr>
          <p:cNvPr id="5" name="Footer Placeholder 4">
            <a:extLst>
              <a:ext uri="{FF2B5EF4-FFF2-40B4-BE49-F238E27FC236}">
                <a16:creationId xmlns:a16="http://schemas.microsoft.com/office/drawing/2014/main" id="{5919C943-F675-A657-B37C-81E851D470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339440-1DEB-76FD-BF60-8B869A704B99}"/>
              </a:ext>
            </a:extLst>
          </p:cNvPr>
          <p:cNvSpPr>
            <a:spLocks noGrp="1"/>
          </p:cNvSpPr>
          <p:nvPr>
            <p:ph type="sldNum" sz="quarter" idx="12"/>
          </p:nvPr>
        </p:nvSpPr>
        <p:spPr/>
        <p:txBody>
          <a:bodyPr/>
          <a:lstStyle/>
          <a:p>
            <a:fld id="{B19696BA-E0A9-418E-847E-738DAB6865EB}" type="slidenum">
              <a:rPr lang="en-US" smtClean="0"/>
              <a:t>‹#›</a:t>
            </a:fld>
            <a:endParaRPr lang="en-US"/>
          </a:p>
        </p:txBody>
      </p:sp>
    </p:spTree>
    <p:extLst>
      <p:ext uri="{BB962C8B-B14F-4D97-AF65-F5344CB8AC3E}">
        <p14:creationId xmlns:p14="http://schemas.microsoft.com/office/powerpoint/2010/main" val="349185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E54E-2BAB-A2EC-8834-32699E42BE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183EDB-E703-CD30-F01C-40581A0C6F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19F20F-FE82-6AC0-AFD1-352211E094DF}"/>
              </a:ext>
            </a:extLst>
          </p:cNvPr>
          <p:cNvSpPr>
            <a:spLocks noGrp="1"/>
          </p:cNvSpPr>
          <p:nvPr>
            <p:ph type="dt" sz="half" idx="10"/>
          </p:nvPr>
        </p:nvSpPr>
        <p:spPr/>
        <p:txBody>
          <a:bodyPr/>
          <a:lstStyle/>
          <a:p>
            <a:fld id="{6FC0A47C-0FAB-40C1-9415-10F4D989F8D1}" type="datetimeFigureOut">
              <a:rPr lang="en-US" smtClean="0"/>
              <a:t>10/17/2025</a:t>
            </a:fld>
            <a:endParaRPr lang="en-US"/>
          </a:p>
        </p:txBody>
      </p:sp>
      <p:sp>
        <p:nvSpPr>
          <p:cNvPr id="5" name="Footer Placeholder 4">
            <a:extLst>
              <a:ext uri="{FF2B5EF4-FFF2-40B4-BE49-F238E27FC236}">
                <a16:creationId xmlns:a16="http://schemas.microsoft.com/office/drawing/2014/main" id="{1FBE73F4-9BC4-23AB-97E4-97346D03D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AB535-4837-9E6E-21CB-9D70013B8F2F}"/>
              </a:ext>
            </a:extLst>
          </p:cNvPr>
          <p:cNvSpPr>
            <a:spLocks noGrp="1"/>
          </p:cNvSpPr>
          <p:nvPr>
            <p:ph type="sldNum" sz="quarter" idx="12"/>
          </p:nvPr>
        </p:nvSpPr>
        <p:spPr/>
        <p:txBody>
          <a:bodyPr/>
          <a:lstStyle/>
          <a:p>
            <a:fld id="{B19696BA-E0A9-418E-847E-738DAB6865EB}" type="slidenum">
              <a:rPr lang="en-US" smtClean="0"/>
              <a:t>‹#›</a:t>
            </a:fld>
            <a:endParaRPr lang="en-US"/>
          </a:p>
        </p:txBody>
      </p:sp>
    </p:spTree>
    <p:extLst>
      <p:ext uri="{BB962C8B-B14F-4D97-AF65-F5344CB8AC3E}">
        <p14:creationId xmlns:p14="http://schemas.microsoft.com/office/powerpoint/2010/main" val="3059517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646B6-175C-EB51-B5E5-B7D118FCF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94CC3C-5C39-4300-DB37-48CA9B9C42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901737-291A-B571-397A-302F5CD6F03B}"/>
              </a:ext>
            </a:extLst>
          </p:cNvPr>
          <p:cNvSpPr>
            <a:spLocks noGrp="1"/>
          </p:cNvSpPr>
          <p:nvPr>
            <p:ph type="dt" sz="half" idx="10"/>
          </p:nvPr>
        </p:nvSpPr>
        <p:spPr/>
        <p:txBody>
          <a:bodyPr/>
          <a:lstStyle/>
          <a:p>
            <a:fld id="{6FC0A47C-0FAB-40C1-9415-10F4D989F8D1}" type="datetimeFigureOut">
              <a:rPr lang="en-US" smtClean="0"/>
              <a:t>10/17/2025</a:t>
            </a:fld>
            <a:endParaRPr lang="en-US"/>
          </a:p>
        </p:txBody>
      </p:sp>
      <p:sp>
        <p:nvSpPr>
          <p:cNvPr id="5" name="Footer Placeholder 4">
            <a:extLst>
              <a:ext uri="{FF2B5EF4-FFF2-40B4-BE49-F238E27FC236}">
                <a16:creationId xmlns:a16="http://schemas.microsoft.com/office/drawing/2014/main" id="{F4A1D9A1-9B6D-DD9D-75FA-C4DCA88746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E2DAD-0C8C-E66E-6E26-6A4345C5CDD3}"/>
              </a:ext>
            </a:extLst>
          </p:cNvPr>
          <p:cNvSpPr>
            <a:spLocks noGrp="1"/>
          </p:cNvSpPr>
          <p:nvPr>
            <p:ph type="sldNum" sz="quarter" idx="12"/>
          </p:nvPr>
        </p:nvSpPr>
        <p:spPr/>
        <p:txBody>
          <a:bodyPr/>
          <a:lstStyle/>
          <a:p>
            <a:fld id="{B19696BA-E0A9-418E-847E-738DAB6865EB}" type="slidenum">
              <a:rPr lang="en-US" smtClean="0"/>
              <a:t>‹#›</a:t>
            </a:fld>
            <a:endParaRPr lang="en-US"/>
          </a:p>
        </p:txBody>
      </p:sp>
    </p:spTree>
    <p:extLst>
      <p:ext uri="{BB962C8B-B14F-4D97-AF65-F5344CB8AC3E}">
        <p14:creationId xmlns:p14="http://schemas.microsoft.com/office/powerpoint/2010/main" val="4290553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914A8-BB04-DF0F-F115-B38944201D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459C6B-E8AF-46A4-B0DC-8DADC1B340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A7A861-1E3B-6FD8-B157-BEB11A12A4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1B7E9F-5B0D-3795-48F2-E42B9EEF6D22}"/>
              </a:ext>
            </a:extLst>
          </p:cNvPr>
          <p:cNvSpPr>
            <a:spLocks noGrp="1"/>
          </p:cNvSpPr>
          <p:nvPr>
            <p:ph type="dt" sz="half" idx="10"/>
          </p:nvPr>
        </p:nvSpPr>
        <p:spPr/>
        <p:txBody>
          <a:bodyPr/>
          <a:lstStyle/>
          <a:p>
            <a:fld id="{6FC0A47C-0FAB-40C1-9415-10F4D989F8D1}" type="datetimeFigureOut">
              <a:rPr lang="en-US" smtClean="0"/>
              <a:t>10/17/2025</a:t>
            </a:fld>
            <a:endParaRPr lang="en-US"/>
          </a:p>
        </p:txBody>
      </p:sp>
      <p:sp>
        <p:nvSpPr>
          <p:cNvPr id="6" name="Footer Placeholder 5">
            <a:extLst>
              <a:ext uri="{FF2B5EF4-FFF2-40B4-BE49-F238E27FC236}">
                <a16:creationId xmlns:a16="http://schemas.microsoft.com/office/drawing/2014/main" id="{82564277-FE2B-E169-1630-27EB339820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6374D7-7293-8C3C-26FD-C8BB7C9E4A2D}"/>
              </a:ext>
            </a:extLst>
          </p:cNvPr>
          <p:cNvSpPr>
            <a:spLocks noGrp="1"/>
          </p:cNvSpPr>
          <p:nvPr>
            <p:ph type="sldNum" sz="quarter" idx="12"/>
          </p:nvPr>
        </p:nvSpPr>
        <p:spPr/>
        <p:txBody>
          <a:bodyPr/>
          <a:lstStyle/>
          <a:p>
            <a:fld id="{B19696BA-E0A9-418E-847E-738DAB6865EB}" type="slidenum">
              <a:rPr lang="en-US" smtClean="0"/>
              <a:t>‹#›</a:t>
            </a:fld>
            <a:endParaRPr lang="en-US"/>
          </a:p>
        </p:txBody>
      </p:sp>
    </p:spTree>
    <p:extLst>
      <p:ext uri="{BB962C8B-B14F-4D97-AF65-F5344CB8AC3E}">
        <p14:creationId xmlns:p14="http://schemas.microsoft.com/office/powerpoint/2010/main" val="1262005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6B508-F62D-9D21-09D4-B3A57E3EDE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956F8E-7127-9EFA-172F-A05BBCAB7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6DF344-F2E6-D676-CB46-025DE2757B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CDE654-FD5A-BE8F-D108-4285A8ED24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A42A1E-FEC8-0C75-ECAB-772719EA5A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2D8ACD-72B4-9E42-3FDE-F006255AEFC8}"/>
              </a:ext>
            </a:extLst>
          </p:cNvPr>
          <p:cNvSpPr>
            <a:spLocks noGrp="1"/>
          </p:cNvSpPr>
          <p:nvPr>
            <p:ph type="dt" sz="half" idx="10"/>
          </p:nvPr>
        </p:nvSpPr>
        <p:spPr/>
        <p:txBody>
          <a:bodyPr/>
          <a:lstStyle/>
          <a:p>
            <a:fld id="{6FC0A47C-0FAB-40C1-9415-10F4D989F8D1}" type="datetimeFigureOut">
              <a:rPr lang="en-US" smtClean="0"/>
              <a:t>10/17/2025</a:t>
            </a:fld>
            <a:endParaRPr lang="en-US"/>
          </a:p>
        </p:txBody>
      </p:sp>
      <p:sp>
        <p:nvSpPr>
          <p:cNvPr id="8" name="Footer Placeholder 7">
            <a:extLst>
              <a:ext uri="{FF2B5EF4-FFF2-40B4-BE49-F238E27FC236}">
                <a16:creationId xmlns:a16="http://schemas.microsoft.com/office/drawing/2014/main" id="{DD9C9101-1078-FCEC-62B8-E4693794A6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7DF11C-17C2-181B-15F4-1E22B2F89DF8}"/>
              </a:ext>
            </a:extLst>
          </p:cNvPr>
          <p:cNvSpPr>
            <a:spLocks noGrp="1"/>
          </p:cNvSpPr>
          <p:nvPr>
            <p:ph type="sldNum" sz="quarter" idx="12"/>
          </p:nvPr>
        </p:nvSpPr>
        <p:spPr/>
        <p:txBody>
          <a:bodyPr/>
          <a:lstStyle/>
          <a:p>
            <a:fld id="{B19696BA-E0A9-418E-847E-738DAB6865EB}" type="slidenum">
              <a:rPr lang="en-US" smtClean="0"/>
              <a:t>‹#›</a:t>
            </a:fld>
            <a:endParaRPr lang="en-US"/>
          </a:p>
        </p:txBody>
      </p:sp>
    </p:spTree>
    <p:extLst>
      <p:ext uri="{BB962C8B-B14F-4D97-AF65-F5344CB8AC3E}">
        <p14:creationId xmlns:p14="http://schemas.microsoft.com/office/powerpoint/2010/main" val="1114539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A34D-FC57-9331-04C8-4E6F3B7975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B17126-0C7B-A8C3-7DFD-3FAB11A0A489}"/>
              </a:ext>
            </a:extLst>
          </p:cNvPr>
          <p:cNvSpPr>
            <a:spLocks noGrp="1"/>
          </p:cNvSpPr>
          <p:nvPr>
            <p:ph type="dt" sz="half" idx="10"/>
          </p:nvPr>
        </p:nvSpPr>
        <p:spPr/>
        <p:txBody>
          <a:bodyPr/>
          <a:lstStyle/>
          <a:p>
            <a:fld id="{6FC0A47C-0FAB-40C1-9415-10F4D989F8D1}" type="datetimeFigureOut">
              <a:rPr lang="en-US" smtClean="0"/>
              <a:t>10/17/2025</a:t>
            </a:fld>
            <a:endParaRPr lang="en-US"/>
          </a:p>
        </p:txBody>
      </p:sp>
      <p:sp>
        <p:nvSpPr>
          <p:cNvPr id="4" name="Footer Placeholder 3">
            <a:extLst>
              <a:ext uri="{FF2B5EF4-FFF2-40B4-BE49-F238E27FC236}">
                <a16:creationId xmlns:a16="http://schemas.microsoft.com/office/drawing/2014/main" id="{EE39D457-9D24-8509-3C56-E70F805DE6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E8D437-C946-9DC8-F387-AD9C9522EF12}"/>
              </a:ext>
            </a:extLst>
          </p:cNvPr>
          <p:cNvSpPr>
            <a:spLocks noGrp="1"/>
          </p:cNvSpPr>
          <p:nvPr>
            <p:ph type="sldNum" sz="quarter" idx="12"/>
          </p:nvPr>
        </p:nvSpPr>
        <p:spPr/>
        <p:txBody>
          <a:bodyPr/>
          <a:lstStyle/>
          <a:p>
            <a:fld id="{B19696BA-E0A9-418E-847E-738DAB6865EB}" type="slidenum">
              <a:rPr lang="en-US" smtClean="0"/>
              <a:t>‹#›</a:t>
            </a:fld>
            <a:endParaRPr lang="en-US"/>
          </a:p>
        </p:txBody>
      </p:sp>
    </p:spTree>
    <p:extLst>
      <p:ext uri="{BB962C8B-B14F-4D97-AF65-F5344CB8AC3E}">
        <p14:creationId xmlns:p14="http://schemas.microsoft.com/office/powerpoint/2010/main" val="321577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0C2C02-D1F2-7849-A758-FCC1EF3666C4}"/>
              </a:ext>
            </a:extLst>
          </p:cNvPr>
          <p:cNvSpPr>
            <a:spLocks noGrp="1"/>
          </p:cNvSpPr>
          <p:nvPr>
            <p:ph type="dt" sz="half" idx="10"/>
          </p:nvPr>
        </p:nvSpPr>
        <p:spPr/>
        <p:txBody>
          <a:bodyPr/>
          <a:lstStyle/>
          <a:p>
            <a:fld id="{6FC0A47C-0FAB-40C1-9415-10F4D989F8D1}" type="datetimeFigureOut">
              <a:rPr lang="en-US" smtClean="0"/>
              <a:t>10/17/2025</a:t>
            </a:fld>
            <a:endParaRPr lang="en-US"/>
          </a:p>
        </p:txBody>
      </p:sp>
      <p:sp>
        <p:nvSpPr>
          <p:cNvPr id="3" name="Footer Placeholder 2">
            <a:extLst>
              <a:ext uri="{FF2B5EF4-FFF2-40B4-BE49-F238E27FC236}">
                <a16:creationId xmlns:a16="http://schemas.microsoft.com/office/drawing/2014/main" id="{BD577970-DCF7-DC6C-2AD2-0E1A8B139B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492D49-2A9B-3766-A6EA-F14BF27EA1DF}"/>
              </a:ext>
            </a:extLst>
          </p:cNvPr>
          <p:cNvSpPr>
            <a:spLocks noGrp="1"/>
          </p:cNvSpPr>
          <p:nvPr>
            <p:ph type="sldNum" sz="quarter" idx="12"/>
          </p:nvPr>
        </p:nvSpPr>
        <p:spPr/>
        <p:txBody>
          <a:bodyPr/>
          <a:lstStyle/>
          <a:p>
            <a:fld id="{B19696BA-E0A9-418E-847E-738DAB6865EB}" type="slidenum">
              <a:rPr lang="en-US" smtClean="0"/>
              <a:t>‹#›</a:t>
            </a:fld>
            <a:endParaRPr lang="en-US"/>
          </a:p>
        </p:txBody>
      </p:sp>
    </p:spTree>
    <p:extLst>
      <p:ext uri="{BB962C8B-B14F-4D97-AF65-F5344CB8AC3E}">
        <p14:creationId xmlns:p14="http://schemas.microsoft.com/office/powerpoint/2010/main" val="348951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D128-076B-3EEF-0C2A-D343924EAF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4FAFA4-F840-EE63-BA46-35166C457D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407738-04AF-5380-1755-C30B254A3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75B88B-E0ED-27AE-CA96-86676A890A9D}"/>
              </a:ext>
            </a:extLst>
          </p:cNvPr>
          <p:cNvSpPr>
            <a:spLocks noGrp="1"/>
          </p:cNvSpPr>
          <p:nvPr>
            <p:ph type="dt" sz="half" idx="10"/>
          </p:nvPr>
        </p:nvSpPr>
        <p:spPr/>
        <p:txBody>
          <a:bodyPr/>
          <a:lstStyle/>
          <a:p>
            <a:fld id="{6FC0A47C-0FAB-40C1-9415-10F4D989F8D1}" type="datetimeFigureOut">
              <a:rPr lang="en-US" smtClean="0"/>
              <a:t>10/17/2025</a:t>
            </a:fld>
            <a:endParaRPr lang="en-US"/>
          </a:p>
        </p:txBody>
      </p:sp>
      <p:sp>
        <p:nvSpPr>
          <p:cNvPr id="6" name="Footer Placeholder 5">
            <a:extLst>
              <a:ext uri="{FF2B5EF4-FFF2-40B4-BE49-F238E27FC236}">
                <a16:creationId xmlns:a16="http://schemas.microsoft.com/office/drawing/2014/main" id="{012608F1-D323-96DB-E391-8B5FB89F53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6294B-5793-B6BC-92D3-D18735974B56}"/>
              </a:ext>
            </a:extLst>
          </p:cNvPr>
          <p:cNvSpPr>
            <a:spLocks noGrp="1"/>
          </p:cNvSpPr>
          <p:nvPr>
            <p:ph type="sldNum" sz="quarter" idx="12"/>
          </p:nvPr>
        </p:nvSpPr>
        <p:spPr/>
        <p:txBody>
          <a:bodyPr/>
          <a:lstStyle/>
          <a:p>
            <a:fld id="{B19696BA-E0A9-418E-847E-738DAB6865EB}" type="slidenum">
              <a:rPr lang="en-US" smtClean="0"/>
              <a:t>‹#›</a:t>
            </a:fld>
            <a:endParaRPr lang="en-US"/>
          </a:p>
        </p:txBody>
      </p:sp>
    </p:spTree>
    <p:extLst>
      <p:ext uri="{BB962C8B-B14F-4D97-AF65-F5344CB8AC3E}">
        <p14:creationId xmlns:p14="http://schemas.microsoft.com/office/powerpoint/2010/main" val="3386415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22832-0E18-E584-038A-521EF8906B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9A7AAB-1DDB-5B35-033B-C3594C5F2D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C5ABC1-A5AD-168F-7FE6-1215DAA94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2861E0-BD81-65CC-2616-84EAD5A088B4}"/>
              </a:ext>
            </a:extLst>
          </p:cNvPr>
          <p:cNvSpPr>
            <a:spLocks noGrp="1"/>
          </p:cNvSpPr>
          <p:nvPr>
            <p:ph type="dt" sz="half" idx="10"/>
          </p:nvPr>
        </p:nvSpPr>
        <p:spPr/>
        <p:txBody>
          <a:bodyPr/>
          <a:lstStyle/>
          <a:p>
            <a:fld id="{6FC0A47C-0FAB-40C1-9415-10F4D989F8D1}" type="datetimeFigureOut">
              <a:rPr lang="en-US" smtClean="0"/>
              <a:t>10/17/2025</a:t>
            </a:fld>
            <a:endParaRPr lang="en-US"/>
          </a:p>
        </p:txBody>
      </p:sp>
      <p:sp>
        <p:nvSpPr>
          <p:cNvPr id="6" name="Footer Placeholder 5">
            <a:extLst>
              <a:ext uri="{FF2B5EF4-FFF2-40B4-BE49-F238E27FC236}">
                <a16:creationId xmlns:a16="http://schemas.microsoft.com/office/drawing/2014/main" id="{8D3F1C27-5854-261F-304F-823F7449C0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004E80-676B-F117-F78F-1FA24EC8AD32}"/>
              </a:ext>
            </a:extLst>
          </p:cNvPr>
          <p:cNvSpPr>
            <a:spLocks noGrp="1"/>
          </p:cNvSpPr>
          <p:nvPr>
            <p:ph type="sldNum" sz="quarter" idx="12"/>
          </p:nvPr>
        </p:nvSpPr>
        <p:spPr/>
        <p:txBody>
          <a:bodyPr/>
          <a:lstStyle/>
          <a:p>
            <a:fld id="{B19696BA-E0A9-418E-847E-738DAB6865EB}" type="slidenum">
              <a:rPr lang="en-US" smtClean="0"/>
              <a:t>‹#›</a:t>
            </a:fld>
            <a:endParaRPr lang="en-US"/>
          </a:p>
        </p:txBody>
      </p:sp>
    </p:spTree>
    <p:extLst>
      <p:ext uri="{BB962C8B-B14F-4D97-AF65-F5344CB8AC3E}">
        <p14:creationId xmlns:p14="http://schemas.microsoft.com/office/powerpoint/2010/main" val="1005446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64B1BB-5B65-3C35-D098-93B510A2CE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819238-883C-9BA9-34ED-D7214212C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3FBB7-57A8-6EC5-3FB6-024EF80645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C0A47C-0FAB-40C1-9415-10F4D989F8D1}" type="datetimeFigureOut">
              <a:rPr lang="en-US" smtClean="0"/>
              <a:t>10/17/2025</a:t>
            </a:fld>
            <a:endParaRPr lang="en-US"/>
          </a:p>
        </p:txBody>
      </p:sp>
      <p:sp>
        <p:nvSpPr>
          <p:cNvPr id="5" name="Footer Placeholder 4">
            <a:extLst>
              <a:ext uri="{FF2B5EF4-FFF2-40B4-BE49-F238E27FC236}">
                <a16:creationId xmlns:a16="http://schemas.microsoft.com/office/drawing/2014/main" id="{25ACD2F0-E634-4670-ED80-60B942FF01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3F4BEAF-9E76-21AA-C348-94E5984637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19696BA-E0A9-418E-847E-738DAB6865EB}" type="slidenum">
              <a:rPr lang="en-US" smtClean="0"/>
              <a:t>‹#›</a:t>
            </a:fld>
            <a:endParaRPr lang="en-US"/>
          </a:p>
        </p:txBody>
      </p:sp>
    </p:spTree>
    <p:extLst>
      <p:ext uri="{BB962C8B-B14F-4D97-AF65-F5344CB8AC3E}">
        <p14:creationId xmlns:p14="http://schemas.microsoft.com/office/powerpoint/2010/main" val="940100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hyperlink" Target="https://github.com/cisagov/Malcol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Central@cisa.gov" TargetMode="External"/><Relationship Id="rId2" Type="http://schemas.openxmlformats.org/officeDocument/2006/relationships/hyperlink" Target="mailto:CISAMedia@cisa.dhs.gov" TargetMode="External"/><Relationship Id="rId1" Type="http://schemas.openxmlformats.org/officeDocument/2006/relationships/slideLayout" Target="../slideLayouts/slideLayout2.xml"/><Relationship Id="rId6" Type="http://schemas.openxmlformats.org/officeDocument/2006/relationships/hyperlink" Target="mailto:CISARegion10@cisa.dhs.gov" TargetMode="External"/><Relationship Id="rId5" Type="http://schemas.openxmlformats.org/officeDocument/2006/relationships/hyperlink" Target="https://www.cisa.gov/about/regions/" TargetMode="External"/><Relationship Id="rId4" Type="http://schemas.openxmlformats.org/officeDocument/2006/relationships/hyperlink" Target="mailto:Contact@cisa.dhs.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isa.gov/news-events/alerts" TargetMode="External"/><Relationship Id="rId7" Type="http://schemas.openxmlformats.org/officeDocument/2006/relationships/hyperlink" Target="https://twitter.com/CISACyber" TargetMode="External"/><Relationship Id="rId2" Type="http://schemas.openxmlformats.org/officeDocument/2006/relationships/hyperlink" Target="https://public.govdelivery.com/accounts/USDHSCISA/subscriber/new?utm_source=chatgpt.com" TargetMode="External"/><Relationship Id="rId1" Type="http://schemas.openxmlformats.org/officeDocument/2006/relationships/slideLayout" Target="../slideLayouts/slideLayout2.xml"/><Relationship Id="rId6" Type="http://schemas.openxmlformats.org/officeDocument/2006/relationships/hyperlink" Target="https://twitter.com/CISAgov" TargetMode="External"/><Relationship Id="rId5" Type="http://schemas.openxmlformats.org/officeDocument/2006/relationships/hyperlink" Target="https://www.linkedin.com/company/cisagov" TargetMode="External"/><Relationship Id="rId4" Type="http://schemas.openxmlformats.org/officeDocument/2006/relationships/hyperlink" Target="https://www.cisa.gov/stopransomware/official-alerts-statements-cis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mailto:CindyinCyber@gmail.com" TargetMode="External"/><Relationship Id="rId7" Type="http://schemas.openxmlformats.org/officeDocument/2006/relationships/image" Target="../media/image35.svg"/><Relationship Id="rId2" Type="http://schemas.openxmlformats.org/officeDocument/2006/relationships/hyperlink" Target="Linkedin.com/in/CindyinCyber" TargetMode="Externa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7" name="Rectangle 216">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FC83F0-1715-5DE1-B3FA-6843B5E3E8F0}"/>
              </a:ext>
            </a:extLst>
          </p:cNvPr>
          <p:cNvSpPr>
            <a:spLocks noGrp="1"/>
          </p:cNvSpPr>
          <p:nvPr>
            <p:ph type="ctrTitle"/>
          </p:nvPr>
        </p:nvSpPr>
        <p:spPr>
          <a:xfrm>
            <a:off x="4162567" y="818984"/>
            <a:ext cx="6714699" cy="3178689"/>
          </a:xfrm>
        </p:spPr>
        <p:txBody>
          <a:bodyPr>
            <a:normAutofit/>
          </a:bodyPr>
          <a:lstStyle/>
          <a:p>
            <a:pPr algn="l"/>
            <a:r>
              <a:rPr lang="en-US" sz="4800" dirty="0">
                <a:solidFill>
                  <a:srgbClr val="FFFFFF"/>
                </a:solidFill>
              </a:rPr>
              <a:t>How to apply CISA Guidance, Services, Tools, and more...</a:t>
            </a:r>
          </a:p>
        </p:txBody>
      </p:sp>
      <p:sp>
        <p:nvSpPr>
          <p:cNvPr id="216" name="Rectangle 215">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C76C1BA-2C8A-1044-C3B7-E3261139AB96}"/>
              </a:ext>
            </a:extLst>
          </p:cNvPr>
          <p:cNvSpPr>
            <a:spLocks noGrp="1"/>
          </p:cNvSpPr>
          <p:nvPr>
            <p:ph type="subTitle" idx="1"/>
          </p:nvPr>
        </p:nvSpPr>
        <p:spPr>
          <a:xfrm>
            <a:off x="4235501" y="4960960"/>
            <a:ext cx="7105789" cy="1608283"/>
          </a:xfrm>
        </p:spPr>
        <p:txBody>
          <a:bodyPr>
            <a:normAutofit/>
          </a:bodyPr>
          <a:lstStyle/>
          <a:p>
            <a:pPr algn="l"/>
            <a:r>
              <a:rPr lang="en-US" sz="1200" dirty="0">
                <a:solidFill>
                  <a:srgbClr val="FFFFFF"/>
                </a:solidFill>
              </a:rPr>
              <a:t>Presented to the State of Washington for Cybersecurity Awareness Month</a:t>
            </a:r>
          </a:p>
          <a:p>
            <a:pPr algn="l"/>
            <a:endParaRPr lang="en-US" sz="1200" dirty="0">
              <a:solidFill>
                <a:srgbClr val="FFFFFF"/>
              </a:solidFill>
            </a:endParaRPr>
          </a:p>
          <a:p>
            <a:pPr algn="l"/>
            <a:r>
              <a:rPr lang="en-US" sz="1200" dirty="0">
                <a:solidFill>
                  <a:srgbClr val="FFFFFF"/>
                </a:solidFill>
              </a:rPr>
              <a:t>October 29, 2025</a:t>
            </a:r>
          </a:p>
          <a:p>
            <a:pPr algn="l"/>
            <a:br>
              <a:rPr lang="en-US" sz="1200" dirty="0">
                <a:solidFill>
                  <a:srgbClr val="FFFFFF"/>
                </a:solidFill>
              </a:rPr>
            </a:br>
            <a:br>
              <a:rPr lang="en-US" sz="1200" dirty="0">
                <a:solidFill>
                  <a:srgbClr val="FFFFFF"/>
                </a:solidFill>
              </a:rPr>
            </a:br>
            <a:r>
              <a:rPr lang="en-US" sz="1200" dirty="0">
                <a:solidFill>
                  <a:srgbClr val="FFFFFF"/>
                </a:solidFill>
              </a:rPr>
              <a:t>Cindy Munoz, M.S. - Security Analyst</a:t>
            </a:r>
          </a:p>
        </p:txBody>
      </p:sp>
    </p:spTree>
    <p:extLst>
      <p:ext uri="{BB962C8B-B14F-4D97-AF65-F5344CB8AC3E}">
        <p14:creationId xmlns:p14="http://schemas.microsoft.com/office/powerpoint/2010/main" val="392773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700"/>
                                        <p:tgtEl>
                                          <p:spTgt spid="3">
                                            <p:txEl>
                                              <p:pRg st="2" end="2"/>
                                            </p:txEl>
                                          </p:spTgt>
                                        </p:tgtEl>
                                      </p:cBhvr>
                                    </p:animEffect>
                                  </p:childTnLst>
                                </p:cTn>
                              </p:par>
                              <p:par>
                                <p:cTn id="14" presetID="10" presetClass="entr" presetSubtype="0" fill="hold" grpId="0" nodeType="withEffect">
                                  <p:stCondLst>
                                    <p:cond delay="1000"/>
                                  </p:stCondLst>
                                  <p:iterate>
                                    <p:tmPct val="10000"/>
                                  </p:iterate>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6011DB-BBB4-5270-E1B8-724224FC3487}"/>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9003C5-F8FE-30F1-DAA1-7C6FB95A46B0}"/>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CISA Offerings at a Glance (Engagement)</a:t>
            </a:r>
          </a:p>
        </p:txBody>
      </p:sp>
      <p:sp>
        <p:nvSpPr>
          <p:cNvPr id="3" name="Content Placeholder 2">
            <a:extLst>
              <a:ext uri="{FF2B5EF4-FFF2-40B4-BE49-F238E27FC236}">
                <a16:creationId xmlns:a16="http://schemas.microsoft.com/office/drawing/2014/main" id="{F5CBFF52-8706-DEB9-4F1B-1F1016239C22}"/>
              </a:ext>
            </a:extLst>
          </p:cNvPr>
          <p:cNvSpPr>
            <a:spLocks noGrp="1"/>
          </p:cNvSpPr>
          <p:nvPr>
            <p:ph idx="1"/>
          </p:nvPr>
        </p:nvSpPr>
        <p:spPr>
          <a:xfrm>
            <a:off x="6503158" y="649480"/>
            <a:ext cx="4862447" cy="5546047"/>
          </a:xfrm>
        </p:spPr>
        <p:txBody>
          <a:bodyPr vert="horz" lIns="91440" tIns="45720" rIns="91440" bIns="45720" rtlCol="0" anchor="ctr">
            <a:normAutofit lnSpcReduction="10000"/>
          </a:bodyPr>
          <a:lstStyle/>
          <a:p>
            <a:r>
              <a:rPr lang="en-US" sz="2000" b="1" dirty="0"/>
              <a:t>Joint Cyber Defense Collaborative (JCDC) </a:t>
            </a:r>
            <a:r>
              <a:rPr lang="en-US" sz="2000" dirty="0"/>
              <a:t>– Public-private coordination</a:t>
            </a:r>
          </a:p>
          <a:p>
            <a:r>
              <a:rPr lang="en-US" sz="2000" b="1" dirty="0"/>
              <a:t>MS-ISAC</a:t>
            </a:r>
            <a:r>
              <a:rPr lang="en-US" sz="2000" dirty="0"/>
              <a:t> – Multi-State Information Sharing &amp; Analysis Center</a:t>
            </a:r>
          </a:p>
          <a:p>
            <a:pPr marL="457200" lvl="1" indent="0">
              <a:buNone/>
            </a:pPr>
            <a:r>
              <a:rPr lang="en-US" sz="2000" dirty="0"/>
              <a:t>*Recently the MS ISAC lost U.S. government funding, TBD on the future of this group.</a:t>
            </a:r>
          </a:p>
          <a:p>
            <a:r>
              <a:rPr lang="en-US" sz="2000" b="1" dirty="0"/>
              <a:t>Sector Risk Management Agencies (SRMAs)</a:t>
            </a:r>
            <a:r>
              <a:rPr lang="en-US" sz="2000" dirty="0"/>
              <a:t> – Industry-specific partnerships</a:t>
            </a:r>
          </a:p>
          <a:p>
            <a:r>
              <a:rPr lang="en-US" sz="2000" b="1" dirty="0"/>
              <a:t>Nationwide Cybersecurity Review (NCSR) </a:t>
            </a:r>
            <a:r>
              <a:rPr lang="en-US" sz="2000" dirty="0"/>
              <a:t>– CISA sponsored program, voluntary anonymous annual self-assessment survey to measure maturity across SLTT</a:t>
            </a:r>
          </a:p>
          <a:p>
            <a:pPr lvl="1"/>
            <a:r>
              <a:rPr lang="en-US" sz="1600" dirty="0"/>
              <a:t>*No public confirmation whether it will be defunded.</a:t>
            </a:r>
          </a:p>
          <a:p>
            <a:r>
              <a:rPr lang="en-US" sz="2000" b="1" dirty="0"/>
              <a:t>Public Comment Periods </a:t>
            </a:r>
            <a:r>
              <a:rPr lang="en-US" sz="2000" dirty="0"/>
              <a:t>– Shape guidance and policy initiatives</a:t>
            </a:r>
          </a:p>
        </p:txBody>
      </p:sp>
    </p:spTree>
    <p:extLst>
      <p:ext uri="{BB962C8B-B14F-4D97-AF65-F5344CB8AC3E}">
        <p14:creationId xmlns:p14="http://schemas.microsoft.com/office/powerpoint/2010/main" val="3890735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12AC23-F046-4DC5-9B92-07CA6CC7C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5AAFE7-143D-45AC-B616-09521E0F5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A5DB72-E109-4D37-B6DD-C328D5397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C34EE77-74D1-42B4-801B-40B35A68C1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5" name="Oval 14">
              <a:extLst>
                <a:ext uri="{FF2B5EF4-FFF2-40B4-BE49-F238E27FC236}">
                  <a16:creationId xmlns:a16="http://schemas.microsoft.com/office/drawing/2014/main" id="{12152B4E-1BCF-43D1-814C-F560CEB52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5486774-B7FC-480F-9AAF-9F55F4C436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8FA6A4C-BA1F-4EF8-B3BD-F28CB66DE6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BF89DB3-EA73-4FD0-AACB-5FE32C149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BAB203A-25C6-422F-9DB6-C69F0EE9F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74730A1-7A3A-4ACF-965D-A6DCEC7DB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EB2D1A1F-B200-4444-AE01-EFC97AF7B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4" y="1042604"/>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0E4CB9D-2256-4786-8DDF-ADFBF35337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5" name="Straight Connector 24">
              <a:extLst>
                <a:ext uri="{FF2B5EF4-FFF2-40B4-BE49-F238E27FC236}">
                  <a16:creationId xmlns:a16="http://schemas.microsoft.com/office/drawing/2014/main" id="{180841E3-DFCC-429A-B907-8B06EDB1E9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4698A1-0C53-4620-97E1-B4689288CF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DBDFF7F-BD40-4085-952D-F6EC5908D9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29CA06-4FE5-44A6-8D40-A9C36449CE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568E6F37-AE05-46BF-A77F-5505926E92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1" name="Straight Connector 30">
              <a:extLst>
                <a:ext uri="{FF2B5EF4-FFF2-40B4-BE49-F238E27FC236}">
                  <a16:creationId xmlns:a16="http://schemas.microsoft.com/office/drawing/2014/main" id="{8D6F5ECB-975C-4A38-BD48-A3C2B38E9E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BF36011-C922-4FD6-B09D-781A87054B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1FD3DC2-6A33-4C9E-B0F5-5D6209717F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E4F800E-82BC-4AEF-9F07-7F95C8B8C3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30936" y="630936"/>
            <a:ext cx="4989918" cy="5478640"/>
          </a:xfrm>
          <a:noFill/>
        </p:spPr>
        <p:txBody>
          <a:bodyPr anchor="ctr">
            <a:normAutofit/>
          </a:bodyPr>
          <a:lstStyle/>
          <a:p>
            <a:r>
              <a:rPr lang="en-US" sz="4800" dirty="0">
                <a:solidFill>
                  <a:schemeClr val="bg1"/>
                </a:solidFill>
              </a:rPr>
              <a:t>Case Study: How to Apply Advisories</a:t>
            </a:r>
          </a:p>
        </p:txBody>
      </p:sp>
      <p:sp>
        <p:nvSpPr>
          <p:cNvPr id="36" name="Rectangle 35">
            <a:extLst>
              <a:ext uri="{FF2B5EF4-FFF2-40B4-BE49-F238E27FC236}">
                <a16:creationId xmlns:a16="http://schemas.microsoft.com/office/drawing/2014/main" id="{C8D9C5DD-B8B3-46A0-8FBC-EE462F96C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801066" y="497785"/>
            <a:ext cx="5678424" cy="5674840"/>
          </a:xfrm>
          <a:prstGeom prst="rect">
            <a:avLst/>
          </a:prstGeom>
          <a:gradFill flip="none" rotWithShape="1">
            <a:gsLst>
              <a:gs pos="0">
                <a:schemeClr val="tx1">
                  <a:alpha val="20000"/>
                </a:schemeClr>
              </a:gs>
              <a:gs pos="100000">
                <a:schemeClr val="tx1">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41946" y="630936"/>
            <a:ext cx="4982273" cy="5478672"/>
          </a:xfrm>
          <a:noFill/>
        </p:spPr>
        <p:txBody>
          <a:bodyPr anchor="ctr">
            <a:normAutofit lnSpcReduction="10000"/>
          </a:bodyPr>
          <a:lstStyle/>
          <a:p>
            <a:r>
              <a:rPr lang="en-US" sz="1500" dirty="0">
                <a:solidFill>
                  <a:schemeClr val="bg1"/>
                </a:solidFill>
              </a:rPr>
              <a:t>📌 Scenarios: Interlock Ransomware Advisory (CISA, FBI, MS-ISAC) and “Cascadia Lockdown” (TTX)</a:t>
            </a:r>
          </a:p>
          <a:p>
            <a:pPr lvl="1"/>
            <a:r>
              <a:rPr lang="en-US" sz="1500" dirty="0">
                <a:solidFill>
                  <a:schemeClr val="bg1"/>
                </a:solidFill>
              </a:rPr>
              <a:t>Joint advisory released with threat actor tactics, techniques, and procedures (TTPs).</a:t>
            </a:r>
          </a:p>
          <a:p>
            <a:pPr lvl="1"/>
            <a:r>
              <a:rPr lang="en-US" sz="1500" dirty="0">
                <a:solidFill>
                  <a:schemeClr val="bg1"/>
                </a:solidFill>
              </a:rPr>
              <a:t>Provided indicators of compromise (IOCs) and recommended mitigations.</a:t>
            </a:r>
          </a:p>
          <a:p>
            <a:pPr lvl="1"/>
            <a:r>
              <a:rPr lang="en-US" sz="1500" dirty="0">
                <a:solidFill>
                  <a:schemeClr val="bg1"/>
                </a:solidFill>
              </a:rPr>
              <a:t>Example mitigations: network segmentation, timely patching, disabling unused ports, update playbooks.</a:t>
            </a:r>
          </a:p>
          <a:p>
            <a:endParaRPr lang="en-US" sz="1500" dirty="0">
              <a:solidFill>
                <a:schemeClr val="bg1"/>
              </a:solidFill>
            </a:endParaRPr>
          </a:p>
          <a:p>
            <a:r>
              <a:rPr lang="en-US" sz="1500" dirty="0">
                <a:solidFill>
                  <a:schemeClr val="bg1"/>
                </a:solidFill>
              </a:rPr>
              <a:t>✅ How to Apply:</a:t>
            </a:r>
          </a:p>
          <a:p>
            <a:pPr marL="914400" lvl="1" indent="-457200">
              <a:buFont typeface="+mj-lt"/>
              <a:buAutoNum type="arabicPeriod"/>
            </a:pPr>
            <a:r>
              <a:rPr lang="en-US" sz="1500" dirty="0">
                <a:solidFill>
                  <a:schemeClr val="bg1"/>
                </a:solidFill>
              </a:rPr>
              <a:t>Sign up for CISA Cybersecurity Advisories and search for free TTXs.</a:t>
            </a:r>
          </a:p>
          <a:p>
            <a:pPr marL="914400" lvl="1" indent="-457200">
              <a:buFont typeface="+mj-lt"/>
              <a:buAutoNum type="arabicPeriod"/>
            </a:pPr>
            <a:r>
              <a:rPr lang="en-US" sz="1500" dirty="0">
                <a:solidFill>
                  <a:schemeClr val="bg1"/>
                </a:solidFill>
              </a:rPr>
              <a:t>Share IOCs with your SOC or security team OR share with leadership/stakeholders to participate.</a:t>
            </a:r>
          </a:p>
          <a:p>
            <a:pPr marL="914400" lvl="1" indent="-457200">
              <a:buFont typeface="+mj-lt"/>
              <a:buAutoNum type="arabicPeriod"/>
            </a:pPr>
            <a:r>
              <a:rPr lang="en-US" sz="1500" dirty="0">
                <a:solidFill>
                  <a:schemeClr val="bg1"/>
                </a:solidFill>
              </a:rPr>
              <a:t>Integrate recommendations into incident response plans.</a:t>
            </a:r>
          </a:p>
          <a:p>
            <a:pPr marL="914400" lvl="1" indent="-457200">
              <a:buFont typeface="+mj-lt"/>
              <a:buAutoNum type="arabicPeriod"/>
            </a:pPr>
            <a:r>
              <a:rPr lang="en-US" sz="1500" dirty="0">
                <a:solidFill>
                  <a:schemeClr val="bg1"/>
                </a:solidFill>
              </a:rPr>
              <a:t>Use guidance to improve resilience against ransomware.</a:t>
            </a:r>
          </a:p>
          <a:p>
            <a:endParaRPr lang="en-US" sz="1500" dirty="0">
              <a:solidFill>
                <a:schemeClr val="bg1"/>
              </a:solidFill>
            </a:endParaRPr>
          </a:p>
          <a:p>
            <a:r>
              <a:rPr lang="en-US" sz="1500" dirty="0">
                <a:solidFill>
                  <a:schemeClr val="bg1"/>
                </a:solidFill>
              </a:rPr>
              <a:t>🔗 Link: https://www.cisa.gov/news-events/alerts/2025/07/22/joint-advisory-issued-protecting-against-interlock-ransomware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5C560B-5943-33E1-C79D-765B9C1D5D7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842A27-EA1D-9FCC-7A3B-E7372811ABB8}"/>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Case Study: Ransomware Advisory Example</a:t>
            </a:r>
            <a:endParaRPr lang="en-US" sz="4000" dirty="0">
              <a:solidFill>
                <a:srgbClr val="FFFFFF"/>
              </a:solidFill>
            </a:endParaRPr>
          </a:p>
        </p:txBody>
      </p:sp>
      <p:graphicFrame>
        <p:nvGraphicFramePr>
          <p:cNvPr id="5" name="Content Placeholder 2">
            <a:extLst>
              <a:ext uri="{FF2B5EF4-FFF2-40B4-BE49-F238E27FC236}">
                <a16:creationId xmlns:a16="http://schemas.microsoft.com/office/drawing/2014/main" id="{233F8DDA-3A24-C98D-6835-96DACA2CB6B2}"/>
              </a:ext>
            </a:extLst>
          </p:cNvPr>
          <p:cNvGraphicFramePr>
            <a:graphicFrameLocks noGrp="1"/>
          </p:cNvGraphicFramePr>
          <p:nvPr>
            <p:ph idx="1"/>
            <p:extLst>
              <p:ext uri="{D42A27DB-BD31-4B8C-83A1-F6EECF244321}">
                <p14:modId xmlns:p14="http://schemas.microsoft.com/office/powerpoint/2010/main" val="3754468031"/>
              </p:ext>
            </p:extLst>
          </p:nvPr>
        </p:nvGraphicFramePr>
        <p:xfrm>
          <a:off x="424070" y="972891"/>
          <a:ext cx="11383617" cy="4202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8510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889122-4E69-E212-813E-DDD316F8E97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354D55-46D3-9799-68ED-BB9CC9646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B1F82B-37AD-7A3E-6531-C6B5F95B4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298CC9-BB20-FAF4-634C-8873E8781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E67C654-5F15-FDA4-2A9A-2B8596A1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923C88-C1BF-200C-58EC-6BDE4964FEBD}"/>
              </a:ext>
            </a:extLst>
          </p:cNvPr>
          <p:cNvSpPr>
            <a:spLocks noGrp="1"/>
          </p:cNvSpPr>
          <p:nvPr>
            <p:ph type="title"/>
          </p:nvPr>
        </p:nvSpPr>
        <p:spPr>
          <a:xfrm>
            <a:off x="708991" y="348865"/>
            <a:ext cx="10706629" cy="877729"/>
          </a:xfrm>
        </p:spPr>
        <p:txBody>
          <a:bodyPr anchor="ctr">
            <a:normAutofit fontScale="90000"/>
          </a:bodyPr>
          <a:lstStyle/>
          <a:p>
            <a:r>
              <a:rPr lang="en-US" sz="4000" dirty="0">
                <a:solidFill>
                  <a:srgbClr val="FFFFFF"/>
                </a:solidFill>
              </a:rPr>
              <a:t>Case Study: Tabletop Example – “Cascadia Lockdown”</a:t>
            </a:r>
          </a:p>
        </p:txBody>
      </p:sp>
      <p:graphicFrame>
        <p:nvGraphicFramePr>
          <p:cNvPr id="5" name="Content Placeholder 2">
            <a:extLst>
              <a:ext uri="{FF2B5EF4-FFF2-40B4-BE49-F238E27FC236}">
                <a16:creationId xmlns:a16="http://schemas.microsoft.com/office/drawing/2014/main" id="{9091F2A0-8C1F-4E90-B6C4-7D3818A25F16}"/>
              </a:ext>
            </a:extLst>
          </p:cNvPr>
          <p:cNvGraphicFramePr>
            <a:graphicFrameLocks noGrp="1"/>
          </p:cNvGraphicFramePr>
          <p:nvPr>
            <p:ph idx="1"/>
            <p:extLst>
              <p:ext uri="{D42A27DB-BD31-4B8C-83A1-F6EECF244321}">
                <p14:modId xmlns:p14="http://schemas.microsoft.com/office/powerpoint/2010/main" val="2335262382"/>
              </p:ext>
            </p:extLst>
          </p:nvPr>
        </p:nvGraphicFramePr>
        <p:xfrm>
          <a:off x="424070" y="972891"/>
          <a:ext cx="11383617" cy="4202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1388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50A4D9-9CF5-20EE-A8A5-3A201F6EBCA9}"/>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91E436-BC31-8288-3167-EDA2A2FA7B74}"/>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Actionable Next Steps</a:t>
            </a:r>
          </a:p>
        </p:txBody>
      </p:sp>
      <p:sp>
        <p:nvSpPr>
          <p:cNvPr id="28" name="Rectangle 27">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Rectangle 1">
            <a:extLst>
              <a:ext uri="{FF2B5EF4-FFF2-40B4-BE49-F238E27FC236}">
                <a16:creationId xmlns:a16="http://schemas.microsoft.com/office/drawing/2014/main" id="{5C46664A-C8D4-86AD-5607-87CBFC66D101}"/>
              </a:ext>
            </a:extLst>
          </p:cNvPr>
          <p:cNvGraphicFramePr>
            <a:graphicFrameLocks noGrp="1"/>
          </p:cNvGraphicFramePr>
          <p:nvPr>
            <p:ph idx="1"/>
            <p:extLst>
              <p:ext uri="{D42A27DB-BD31-4B8C-83A1-F6EECF244321}">
                <p14:modId xmlns:p14="http://schemas.microsoft.com/office/powerpoint/2010/main" val="2005503371"/>
              </p:ext>
            </p:extLst>
          </p:nvPr>
        </p:nvGraphicFramePr>
        <p:xfrm>
          <a:off x="1040296" y="2217343"/>
          <a:ext cx="9996145" cy="4342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823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0A6ABD-B531-6CAC-8FAD-D4CA7178112D}"/>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Additional Insights</a:t>
            </a:r>
          </a:p>
        </p:txBody>
      </p:sp>
      <p:sp>
        <p:nvSpPr>
          <p:cNvPr id="3" name="Content Placeholder 2">
            <a:extLst>
              <a:ext uri="{FF2B5EF4-FFF2-40B4-BE49-F238E27FC236}">
                <a16:creationId xmlns:a16="http://schemas.microsoft.com/office/drawing/2014/main" id="{75DF90D3-9888-86E0-154E-3AF2E83CDFF7}"/>
              </a:ext>
            </a:extLst>
          </p:cNvPr>
          <p:cNvSpPr>
            <a:spLocks noGrp="1"/>
          </p:cNvSpPr>
          <p:nvPr>
            <p:ph idx="1"/>
          </p:nvPr>
        </p:nvSpPr>
        <p:spPr>
          <a:xfrm>
            <a:off x="840489" y="1744206"/>
            <a:ext cx="10958169" cy="4967020"/>
          </a:xfrm>
        </p:spPr>
        <p:txBody>
          <a:bodyPr anchor="ctr">
            <a:normAutofit/>
          </a:bodyPr>
          <a:lstStyle/>
          <a:p>
            <a:r>
              <a:rPr lang="en-US" sz="1200" b="1" dirty="0"/>
              <a:t>🔔 Alerts &amp; Advisory Tips</a:t>
            </a:r>
          </a:p>
          <a:p>
            <a:pPr lvl="1"/>
            <a:r>
              <a:rPr lang="en-US" sz="1200" b="1" dirty="0"/>
              <a:t>CISA Alerts Are Action-Oriented:</a:t>
            </a:r>
            <a:br>
              <a:rPr lang="en-US" sz="1200" dirty="0"/>
            </a:br>
            <a:r>
              <a:rPr lang="en-US" sz="1200" dirty="0"/>
              <a:t>Each advisory isn’t just “for awareness” — it usually comes with concrete </a:t>
            </a:r>
            <a:r>
              <a:rPr lang="en-US" sz="1200" b="1" dirty="0"/>
              <a:t>mitigations</a:t>
            </a:r>
            <a:r>
              <a:rPr lang="en-US" sz="1200" dirty="0"/>
              <a:t> and </a:t>
            </a:r>
            <a:r>
              <a:rPr lang="en-US" sz="1200" b="1" dirty="0"/>
              <a:t>IOCs (indicators of compromise)</a:t>
            </a:r>
            <a:r>
              <a:rPr lang="en-US" sz="1200" dirty="0"/>
              <a:t> you can directly plug into your SIEM or SOC workflows. Many orgs skim the headline but don’t apply the technical content.</a:t>
            </a:r>
          </a:p>
          <a:p>
            <a:pPr lvl="1"/>
            <a:r>
              <a:rPr lang="en-US" sz="1200" b="1" dirty="0"/>
              <a:t>Customizable Alerts:</a:t>
            </a:r>
            <a:br>
              <a:rPr lang="en-US" sz="1200" dirty="0"/>
            </a:br>
            <a:r>
              <a:rPr lang="en-US" sz="1200" dirty="0"/>
              <a:t>You can subscribe to </a:t>
            </a:r>
            <a:r>
              <a:rPr lang="en-US" sz="1200" b="1" dirty="0"/>
              <a:t>tailored alerts</a:t>
            </a:r>
            <a:r>
              <a:rPr lang="en-US" sz="1200" dirty="0"/>
              <a:t> by category (e.g., vulnerabilities, malware, ransomware). Not everyone realizes you don’t have to sign up for “everything.”</a:t>
            </a:r>
            <a:br>
              <a:rPr lang="en-US" sz="1200" dirty="0"/>
            </a:br>
            <a:endParaRPr lang="en-US" sz="1200" dirty="0"/>
          </a:p>
          <a:p>
            <a:r>
              <a:rPr lang="en-US" sz="1200" b="1" dirty="0"/>
              <a:t>🛠️ Free Tools &amp; Services That Are Underused</a:t>
            </a:r>
          </a:p>
          <a:p>
            <a:pPr lvl="1"/>
            <a:r>
              <a:rPr lang="en-US" sz="1200" b="1" dirty="0"/>
              <a:t>Cyber Hygiene Scans Are Free:</a:t>
            </a:r>
            <a:br>
              <a:rPr lang="en-US" sz="1200" dirty="0"/>
            </a:br>
            <a:r>
              <a:rPr lang="en-US" sz="1200" dirty="0"/>
              <a:t>Organizations (even small nonprofits, schools, municipalities) can sign up for </a:t>
            </a:r>
            <a:r>
              <a:rPr lang="en-US" sz="1200" b="1" dirty="0"/>
              <a:t>continuous vulnerability scanning</a:t>
            </a:r>
            <a:r>
              <a:rPr lang="en-US" sz="1200" dirty="0"/>
              <a:t> of their internet-facing assets at no cost. This is often overlooked outside of federal agencies.</a:t>
            </a:r>
          </a:p>
          <a:p>
            <a:pPr lvl="1"/>
            <a:r>
              <a:rPr lang="en-US" sz="1200" b="1" dirty="0"/>
              <a:t>Malcolm:</a:t>
            </a:r>
            <a:br>
              <a:rPr lang="en-US" sz="1200" dirty="0"/>
            </a:br>
            <a:r>
              <a:rPr lang="en-US" sz="1200" dirty="0"/>
              <a:t>CISA maintains free open-source tools like </a:t>
            </a:r>
            <a:r>
              <a:rPr lang="en-US" sz="1200" dirty="0">
                <a:hlinkClick r:id="rId2">
                  <a:extLst>
                    <a:ext uri="{A12FA001-AC4F-418D-AE19-62706E023703}">
                      <ahyp:hlinkClr xmlns:ahyp="http://schemas.microsoft.com/office/drawing/2018/hyperlinkcolor" val="tx"/>
                    </a:ext>
                  </a:extLst>
                </a:hlinkClick>
              </a:rPr>
              <a:t>Malcolm</a:t>
            </a:r>
            <a:r>
              <a:rPr lang="en-US" sz="1200" dirty="0"/>
              <a:t>, a full packet-capture and analysis suite. It’s basically a free Splunk/ELK-style environment for traffic analysis.</a:t>
            </a:r>
          </a:p>
          <a:p>
            <a:pPr lvl="1"/>
            <a:r>
              <a:rPr lang="en-US" sz="1200" b="1" dirty="0"/>
              <a:t>CSET (Cyber Security Evaluation Tool):</a:t>
            </a:r>
            <a:br>
              <a:rPr lang="en-US" sz="1200" dirty="0"/>
            </a:br>
            <a:r>
              <a:rPr lang="en-US" sz="1200" dirty="0"/>
              <a:t>A self-assessment tool many organizations don’t know exists. It helps benchmark security posture against standards like NIST CSF.</a:t>
            </a:r>
            <a:br>
              <a:rPr lang="en-US" sz="1200" dirty="0"/>
            </a:br>
            <a:endParaRPr lang="en-US" sz="1200" dirty="0"/>
          </a:p>
          <a:p>
            <a:r>
              <a:rPr lang="en-US" sz="1200" b="1" dirty="0"/>
              <a:t>🧩 Information Sharing Insights</a:t>
            </a:r>
          </a:p>
          <a:p>
            <a:pPr lvl="1"/>
            <a:r>
              <a:rPr lang="en-US" sz="1200" b="1" dirty="0"/>
              <a:t>AIS (Automated Indicator Sharing):</a:t>
            </a:r>
            <a:br>
              <a:rPr lang="en-US" sz="1200" dirty="0"/>
            </a:br>
            <a:r>
              <a:rPr lang="en-US" sz="1200" dirty="0"/>
              <a:t>Real-time threat intel exchange with CISA. Most orgs don’t know you can set up a free connection to receive machine-readable indicators directly into your SIEM.</a:t>
            </a:r>
          </a:p>
          <a:p>
            <a:pPr lvl="1"/>
            <a:r>
              <a:rPr lang="en-US" sz="1200" b="1" dirty="0"/>
              <a:t>JCDC (Joint Cyber Defense Collaborative):</a:t>
            </a:r>
            <a:br>
              <a:rPr lang="en-US" sz="1200" dirty="0"/>
            </a:br>
            <a:r>
              <a:rPr lang="en-US" sz="1200" dirty="0"/>
              <a:t>Not just for “big tech” — regional stakeholders and critical infrastructure operators can sometimes plug into working groups.</a:t>
            </a:r>
          </a:p>
        </p:txBody>
      </p:sp>
    </p:spTree>
    <p:extLst>
      <p:ext uri="{BB962C8B-B14F-4D97-AF65-F5344CB8AC3E}">
        <p14:creationId xmlns:p14="http://schemas.microsoft.com/office/powerpoint/2010/main" val="3453537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6B066A-8A89-B546-7201-BF1358098461}"/>
            </a:ext>
          </a:extLst>
        </p:cNvPr>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EBBBCC-4F09-0435-7F96-4A9CCA2026F5}"/>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Additional Insights (continued)</a:t>
            </a:r>
          </a:p>
        </p:txBody>
      </p:sp>
      <p:sp>
        <p:nvSpPr>
          <p:cNvPr id="3" name="Content Placeholder 2">
            <a:extLst>
              <a:ext uri="{FF2B5EF4-FFF2-40B4-BE49-F238E27FC236}">
                <a16:creationId xmlns:a16="http://schemas.microsoft.com/office/drawing/2014/main" id="{9AAB5016-ABBB-DC09-FAA4-0F332B1E2EC9}"/>
              </a:ext>
            </a:extLst>
          </p:cNvPr>
          <p:cNvSpPr>
            <a:spLocks noGrp="1"/>
          </p:cNvSpPr>
          <p:nvPr>
            <p:ph idx="1"/>
          </p:nvPr>
        </p:nvSpPr>
        <p:spPr>
          <a:xfrm>
            <a:off x="775411" y="1590740"/>
            <a:ext cx="11053267" cy="5267259"/>
          </a:xfrm>
        </p:spPr>
        <p:txBody>
          <a:bodyPr anchor="ctr">
            <a:normAutofit/>
          </a:bodyPr>
          <a:lstStyle/>
          <a:p>
            <a:r>
              <a:rPr lang="en-US" sz="1200" b="1" dirty="0"/>
              <a:t>📚 </a:t>
            </a:r>
            <a:r>
              <a:rPr lang="en-US" sz="1400" b="1" dirty="0"/>
              <a:t>Guidance That’s Practical</a:t>
            </a:r>
          </a:p>
          <a:p>
            <a:pPr lvl="1"/>
            <a:r>
              <a:rPr lang="en-US" sz="1200" b="1" dirty="0"/>
              <a:t>Secure by Design Initiative:</a:t>
            </a:r>
            <a:br>
              <a:rPr lang="en-US" sz="1200" dirty="0"/>
            </a:br>
            <a:r>
              <a:rPr lang="en-US" sz="1200" dirty="0"/>
              <a:t>CISA’s push for vendors to build security in at the development stage is </a:t>
            </a:r>
            <a:r>
              <a:rPr lang="en-US" sz="1200" b="1" dirty="0"/>
              <a:t>not just theory</a:t>
            </a:r>
            <a:r>
              <a:rPr lang="en-US" sz="1200" dirty="0"/>
              <a:t> — they publish actionable checklists for procurement officers to use with vendors.</a:t>
            </a:r>
          </a:p>
          <a:p>
            <a:pPr lvl="1"/>
            <a:r>
              <a:rPr lang="en-US" sz="1200" b="1" dirty="0"/>
              <a:t>SBOM Guidance:</a:t>
            </a:r>
            <a:br>
              <a:rPr lang="en-US" sz="1200" dirty="0"/>
            </a:br>
            <a:r>
              <a:rPr lang="en-US" sz="1200" dirty="0"/>
              <a:t>They provide sample policies and recommended practices on </a:t>
            </a:r>
            <a:r>
              <a:rPr lang="en-US" sz="1200" b="1" dirty="0"/>
              <a:t>Software Bills of Materials</a:t>
            </a:r>
            <a:r>
              <a:rPr lang="en-US" sz="1200" dirty="0"/>
              <a:t>, which can be adapted by smaller organizations.</a:t>
            </a:r>
            <a:br>
              <a:rPr lang="en-US" sz="1200" dirty="0"/>
            </a:br>
            <a:endParaRPr lang="en-US" sz="1200" dirty="0"/>
          </a:p>
          <a:p>
            <a:r>
              <a:rPr lang="en-US" sz="1200" b="1" dirty="0"/>
              <a:t>🌎 </a:t>
            </a:r>
            <a:r>
              <a:rPr lang="en-US" sz="1400" b="1" dirty="0"/>
              <a:t>Engagement Opportunities</a:t>
            </a:r>
          </a:p>
          <a:p>
            <a:pPr lvl="1"/>
            <a:r>
              <a:rPr lang="en-US" sz="1200" b="1" dirty="0"/>
              <a:t>Regional Cybersecurity Advisors (CSAs):</a:t>
            </a:r>
            <a:br>
              <a:rPr lang="en-US" sz="1200" dirty="0"/>
            </a:br>
            <a:r>
              <a:rPr lang="en-US" sz="1200" dirty="0"/>
              <a:t>Every state has one. They’re a great </a:t>
            </a:r>
            <a:r>
              <a:rPr lang="en-US" sz="1200" b="1" dirty="0"/>
              <a:t>human contact point</a:t>
            </a:r>
            <a:r>
              <a:rPr lang="en-US" sz="1200" dirty="0"/>
              <a:t> for tailored advice, tabletop exercises, and local coordination. Few organizations know these exist.</a:t>
            </a:r>
          </a:p>
          <a:p>
            <a:pPr lvl="1"/>
            <a:r>
              <a:rPr lang="en-US" sz="1200" b="1" dirty="0"/>
              <a:t>Public Comment Periods:</a:t>
            </a:r>
            <a:br>
              <a:rPr lang="en-US" sz="1200" dirty="0"/>
            </a:br>
            <a:r>
              <a:rPr lang="en-US" sz="1200" dirty="0"/>
              <a:t>CISA actively invites input on draft guidance (like Zero Trust or Secure-by-Design docs). Engaging in these lets orgs shape national cybersecurity policy.</a:t>
            </a:r>
            <a:br>
              <a:rPr lang="en-US" sz="1200" dirty="0"/>
            </a:br>
            <a:endParaRPr lang="en-US" sz="1200" dirty="0"/>
          </a:p>
          <a:p>
            <a:r>
              <a:rPr lang="en-US" sz="1200" b="1" dirty="0"/>
              <a:t>🧠 </a:t>
            </a:r>
            <a:r>
              <a:rPr lang="en-US" sz="1400" b="1" dirty="0"/>
              <a:t>Extra Tips</a:t>
            </a:r>
          </a:p>
          <a:p>
            <a:pPr lvl="1"/>
            <a:r>
              <a:rPr lang="en-US" sz="1200" b="1" dirty="0"/>
              <a:t>LinkedIn &amp; YouTube:</a:t>
            </a:r>
            <a:br>
              <a:rPr lang="en-US" sz="1200" dirty="0"/>
            </a:br>
            <a:r>
              <a:rPr lang="en-US" sz="1200" dirty="0"/>
              <a:t>CISA frequently posts summaries, explainer videos, and quick-hit guidance on social media — worked with publication team at times and LinkedIn was the most active platform</a:t>
            </a:r>
          </a:p>
          <a:p>
            <a:pPr lvl="1"/>
            <a:r>
              <a:rPr lang="en-US" sz="1200" b="1" dirty="0"/>
              <a:t>CISA is not “the FBI of cyber”:</a:t>
            </a:r>
            <a:br>
              <a:rPr lang="en-US" sz="1200" dirty="0"/>
            </a:br>
            <a:r>
              <a:rPr lang="en-US" sz="1200" dirty="0"/>
              <a:t>They don’t arrest or prosecute. Instead, they coordinate, guide, and provide services. That misconception is widespread.</a:t>
            </a:r>
          </a:p>
          <a:p>
            <a:pPr lvl="1"/>
            <a:r>
              <a:rPr lang="en-US" sz="1200" b="1" dirty="0"/>
              <a:t>CISA “alerts” ≠ “panic”:</a:t>
            </a:r>
            <a:br>
              <a:rPr lang="en-US" sz="1200" dirty="0"/>
            </a:br>
            <a:r>
              <a:rPr lang="en-US" sz="1200" dirty="0"/>
              <a:t>They’re meant to </a:t>
            </a:r>
            <a:r>
              <a:rPr lang="en-US" sz="1200" b="1" dirty="0"/>
              <a:t>empower action</a:t>
            </a:r>
            <a:r>
              <a:rPr lang="en-US" sz="1200" dirty="0"/>
              <a:t>, not simply warn. The best orgs fold these into their playbooks instead of treating them as FYIs.</a:t>
            </a:r>
          </a:p>
        </p:txBody>
      </p:sp>
    </p:spTree>
    <p:extLst>
      <p:ext uri="{BB962C8B-B14F-4D97-AF65-F5344CB8AC3E}">
        <p14:creationId xmlns:p14="http://schemas.microsoft.com/office/powerpoint/2010/main" val="2273165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AA5257-6F72-4ED3-FA83-FA484854C605}"/>
            </a:ext>
          </a:extLst>
        </p:cNvPr>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9976A911-31C0-5DFC-D0DD-59C166C3A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0851AD-00F7-530F-4B6B-ADC49B7E9982}"/>
              </a:ext>
            </a:extLst>
          </p:cNvPr>
          <p:cNvSpPr>
            <a:spLocks noGrp="1"/>
          </p:cNvSpPr>
          <p:nvPr>
            <p:ph type="title"/>
          </p:nvPr>
        </p:nvSpPr>
        <p:spPr>
          <a:xfrm>
            <a:off x="656823" y="962166"/>
            <a:ext cx="3103808" cy="4421876"/>
          </a:xfrm>
        </p:spPr>
        <p:txBody>
          <a:bodyPr anchor="t">
            <a:normAutofit/>
          </a:bodyPr>
          <a:lstStyle/>
          <a:p>
            <a:pPr algn="r"/>
            <a:r>
              <a:rPr lang="en-US" sz="4000" dirty="0"/>
              <a:t>CISA Contacts &amp; Support</a:t>
            </a:r>
          </a:p>
        </p:txBody>
      </p:sp>
      <p:sp>
        <p:nvSpPr>
          <p:cNvPr id="3" name="Content Placeholder 2">
            <a:extLst>
              <a:ext uri="{FF2B5EF4-FFF2-40B4-BE49-F238E27FC236}">
                <a16:creationId xmlns:a16="http://schemas.microsoft.com/office/drawing/2014/main" id="{08927AB9-A439-D0D5-1872-E5C891231FC1}"/>
              </a:ext>
            </a:extLst>
          </p:cNvPr>
          <p:cNvSpPr>
            <a:spLocks noGrp="1"/>
          </p:cNvSpPr>
          <p:nvPr>
            <p:ph idx="1"/>
          </p:nvPr>
        </p:nvSpPr>
        <p:spPr>
          <a:xfrm>
            <a:off x="4367130" y="550758"/>
            <a:ext cx="7628860" cy="6857999"/>
          </a:xfrm>
        </p:spPr>
        <p:txBody>
          <a:bodyPr anchor="t">
            <a:noAutofit/>
          </a:bodyPr>
          <a:lstStyle/>
          <a:p>
            <a:pPr>
              <a:buNone/>
            </a:pPr>
            <a:r>
              <a:rPr lang="en-US" sz="1200" b="1" dirty="0"/>
              <a:t>📧 </a:t>
            </a:r>
            <a:r>
              <a:rPr lang="en-US" sz="1400" b="1" dirty="0"/>
              <a:t>General Inquiries</a:t>
            </a:r>
          </a:p>
          <a:p>
            <a:pPr>
              <a:buFont typeface="Arial" panose="020B0604020202020204" pitchFamily="34" charset="0"/>
              <a:buChar char="•"/>
            </a:pPr>
            <a:r>
              <a:rPr lang="en-US" sz="1200" b="1" dirty="0"/>
              <a:t>CISA Service Desk and General Inquiries</a:t>
            </a:r>
            <a:r>
              <a:rPr lang="en-US" sz="1200" dirty="0"/>
              <a:t>: </a:t>
            </a:r>
            <a:r>
              <a:rPr lang="en-US" sz="1200" b="1" dirty="0"/>
              <a:t>central@cisa.dhs.gov</a:t>
            </a:r>
            <a:endParaRPr lang="en-US" sz="1200" dirty="0"/>
          </a:p>
          <a:p>
            <a:pPr>
              <a:buFont typeface="Arial" panose="020B0604020202020204" pitchFamily="34" charset="0"/>
              <a:buChar char="•"/>
            </a:pPr>
            <a:r>
              <a:rPr lang="en-US" sz="1200" b="1" dirty="0"/>
              <a:t>CISA Main Contact Page</a:t>
            </a:r>
            <a:r>
              <a:rPr lang="en-US" sz="1200" dirty="0"/>
              <a:t>: https://www.cisa.gov/about/contact-us</a:t>
            </a:r>
          </a:p>
          <a:p>
            <a:pPr marL="742950" lvl="1" indent="-285750">
              <a:buFont typeface="Arial" panose="020B0604020202020204" pitchFamily="34" charset="0"/>
              <a:buChar char="•"/>
            </a:pPr>
            <a:r>
              <a:rPr lang="en-US" sz="1200" dirty="0"/>
              <a:t>Includes numbers for media, public inquiries, and more</a:t>
            </a:r>
            <a:br>
              <a:rPr lang="en-US" sz="1200" dirty="0"/>
            </a:br>
            <a:endParaRPr lang="en-US" sz="1400" dirty="0"/>
          </a:p>
          <a:p>
            <a:pPr>
              <a:buNone/>
            </a:pPr>
            <a:r>
              <a:rPr lang="en-US" sz="1400" b="1" dirty="0"/>
              <a:t>🛡️ Cybersecurity-Specific Contacts</a:t>
            </a:r>
          </a:p>
          <a:p>
            <a:pPr>
              <a:buFont typeface="Arial" panose="020B0604020202020204" pitchFamily="34" charset="0"/>
              <a:buChar char="•"/>
            </a:pPr>
            <a:r>
              <a:rPr lang="en-US" sz="1200" b="1" dirty="0"/>
              <a:t>CISA Cybersecurity Division</a:t>
            </a:r>
            <a:r>
              <a:rPr lang="en-US" sz="1200" dirty="0"/>
              <a:t>: cyberdirectives@cisa.dhs.gov (for federal BODs/Emergency Directives)</a:t>
            </a:r>
          </a:p>
          <a:p>
            <a:pPr>
              <a:buFont typeface="Arial" panose="020B0604020202020204" pitchFamily="34" charset="0"/>
              <a:buChar char="•"/>
            </a:pPr>
            <a:r>
              <a:rPr lang="en-US" sz="1200" b="1" dirty="0"/>
              <a:t>Incident Reporting</a:t>
            </a:r>
            <a:r>
              <a:rPr lang="en-US" sz="1200" dirty="0"/>
              <a:t>: report@cisa.gov or Report an Incident Portal</a:t>
            </a:r>
          </a:p>
          <a:p>
            <a:pPr>
              <a:buFont typeface="Arial" panose="020B0604020202020204" pitchFamily="34" charset="0"/>
              <a:buChar char="•"/>
            </a:pPr>
            <a:r>
              <a:rPr lang="en-US" sz="1200" b="1" dirty="0"/>
              <a:t>Media Inquiries: </a:t>
            </a:r>
            <a:r>
              <a:rPr lang="en-US" sz="1200" dirty="0">
                <a:hlinkClick r:id="rId2"/>
              </a:rPr>
              <a:t>CISAMedia@cisa.dhs.gov</a:t>
            </a:r>
            <a:endParaRPr lang="en-US" sz="1200" dirty="0"/>
          </a:p>
          <a:p>
            <a:pPr>
              <a:buFont typeface="Arial" panose="020B0604020202020204" pitchFamily="34" charset="0"/>
              <a:buChar char="•"/>
            </a:pPr>
            <a:r>
              <a:rPr lang="en-US" sz="1200" b="1" dirty="0"/>
              <a:t>After hours: </a:t>
            </a:r>
            <a:r>
              <a:rPr lang="en-US" sz="1200" dirty="0">
                <a:hlinkClick r:id="rId3"/>
              </a:rPr>
              <a:t>Central@cisa.gov</a:t>
            </a:r>
            <a:endParaRPr lang="en-US" sz="1200" dirty="0"/>
          </a:p>
          <a:p>
            <a:pPr>
              <a:buFont typeface="Arial" panose="020B0604020202020204" pitchFamily="34" charset="0"/>
              <a:buChar char="•"/>
            </a:pPr>
            <a:r>
              <a:rPr lang="en-US" sz="1200" b="1" dirty="0"/>
              <a:t>Report anomalous cyber activity and/or cyber incidents 24/7:</a:t>
            </a:r>
          </a:p>
          <a:p>
            <a:pPr lvl="1"/>
            <a:r>
              <a:rPr lang="en-US" sz="1200" dirty="0">
                <a:hlinkClick r:id="rId4"/>
              </a:rPr>
              <a:t>Contact@cisa.dhs.gov</a:t>
            </a:r>
            <a:r>
              <a:rPr lang="en-US" sz="1200" dirty="0"/>
              <a:t> </a:t>
            </a:r>
          </a:p>
          <a:p>
            <a:pPr lvl="1"/>
            <a:r>
              <a:rPr lang="en-US" sz="1200" dirty="0"/>
              <a:t>or by calling 1-844-Say-CISA</a:t>
            </a:r>
          </a:p>
          <a:p>
            <a:pPr>
              <a:buFont typeface="Arial" panose="020B0604020202020204" pitchFamily="34" charset="0"/>
              <a:buChar char="•"/>
            </a:pPr>
            <a:r>
              <a:rPr lang="en-US" sz="1200" b="1" dirty="0"/>
              <a:t>Cybersecurity Advisors (CSAs)</a:t>
            </a:r>
            <a:r>
              <a:rPr lang="en-US" sz="1200" dirty="0"/>
              <a:t>: Regional contacts for state, local, tribal, territorial (SLTT) governments and private sector—listed here: </a:t>
            </a:r>
            <a:r>
              <a:rPr lang="en-US" sz="1200" dirty="0">
                <a:hlinkClick r:id="rId5"/>
              </a:rPr>
              <a:t>Regional Offices Directory</a:t>
            </a:r>
            <a:endParaRPr lang="en-US" sz="800" dirty="0"/>
          </a:p>
          <a:p>
            <a:pPr lvl="1"/>
            <a:r>
              <a:rPr lang="en-US" sz="1200" dirty="0"/>
              <a:t>Region 10 Director (A) Barrett Adams-Simmons</a:t>
            </a:r>
          </a:p>
          <a:p>
            <a:pPr lvl="1"/>
            <a:r>
              <a:rPr lang="en-US" sz="1200" dirty="0"/>
              <a:t>Cybersecurity State Coordinator – Ian Moore</a:t>
            </a:r>
          </a:p>
          <a:p>
            <a:pPr lvl="1"/>
            <a:r>
              <a:rPr lang="en-US" sz="1200" dirty="0"/>
              <a:t>Daniel Brown, CSA – Region 10 for Washington State</a:t>
            </a:r>
          </a:p>
          <a:p>
            <a:pPr lvl="1"/>
            <a:r>
              <a:rPr lang="en-US" sz="1200" dirty="0"/>
              <a:t>Additional contacts: Ron Waters, RJ Niesen</a:t>
            </a:r>
          </a:p>
          <a:p>
            <a:pPr lvl="1"/>
            <a:r>
              <a:rPr lang="en-US" sz="1200" dirty="0">
                <a:hlinkClick r:id="rId6"/>
              </a:rPr>
              <a:t>CISARegion10@cisa.dhs.gov</a:t>
            </a:r>
            <a:endParaRPr lang="en-US" sz="1200" dirty="0"/>
          </a:p>
          <a:p>
            <a:pPr lvl="2"/>
            <a:r>
              <a:rPr lang="en-US" sz="1100" b="1" dirty="0"/>
              <a:t>IMPORTANT NOTE: </a:t>
            </a:r>
            <a:r>
              <a:rPr lang="en-US" sz="1100" dirty="0"/>
              <a:t>Please note that CSAs are considered excepted, which means they are limited to working on incident response coordination and conducting vulnerability/threat hunting notifications only. This means they are generally not able to respond to requests for introductions, regional assessments, site visits, </a:t>
            </a:r>
            <a:r>
              <a:rPr lang="en-US" sz="1100" dirty="0" err="1"/>
              <a:t>etc</a:t>
            </a:r>
            <a:r>
              <a:rPr lang="en-US" sz="1100" dirty="0"/>
              <a:t> until the government reopens.</a:t>
            </a:r>
          </a:p>
        </p:txBody>
      </p:sp>
      <p:sp>
        <p:nvSpPr>
          <p:cNvPr id="59" name="Rectangle 58">
            <a:extLst>
              <a:ext uri="{FF2B5EF4-FFF2-40B4-BE49-F238E27FC236}">
                <a16:creationId xmlns:a16="http://schemas.microsoft.com/office/drawing/2014/main" id="{D74B5B7A-8982-27C3-28B0-92290DC30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1DA68032-3E27-E3CB-9EC5-6FB709EDD4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5505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F3429C-272C-90CD-A837-A91ADF4C3406}"/>
              </a:ext>
            </a:extLst>
          </p:cNvPr>
          <p:cNvSpPr>
            <a:spLocks noGrp="1"/>
          </p:cNvSpPr>
          <p:nvPr>
            <p:ph type="title"/>
          </p:nvPr>
        </p:nvSpPr>
        <p:spPr>
          <a:xfrm>
            <a:off x="656823" y="962166"/>
            <a:ext cx="3103808" cy="4421876"/>
          </a:xfrm>
        </p:spPr>
        <p:txBody>
          <a:bodyPr anchor="t">
            <a:normAutofit/>
          </a:bodyPr>
          <a:lstStyle/>
          <a:p>
            <a:pPr algn="r"/>
            <a:r>
              <a:rPr lang="en-US" sz="4000" dirty="0"/>
              <a:t>CISA Contacts &amp; Support</a:t>
            </a:r>
          </a:p>
        </p:txBody>
      </p:sp>
      <p:sp>
        <p:nvSpPr>
          <p:cNvPr id="3" name="Content Placeholder 2">
            <a:extLst>
              <a:ext uri="{FF2B5EF4-FFF2-40B4-BE49-F238E27FC236}">
                <a16:creationId xmlns:a16="http://schemas.microsoft.com/office/drawing/2014/main" id="{77CFE26B-E803-3E8C-2198-B9F9E0A9ECD5}"/>
              </a:ext>
            </a:extLst>
          </p:cNvPr>
          <p:cNvSpPr>
            <a:spLocks noGrp="1"/>
          </p:cNvSpPr>
          <p:nvPr>
            <p:ph idx="1"/>
          </p:nvPr>
        </p:nvSpPr>
        <p:spPr>
          <a:xfrm>
            <a:off x="4858376" y="1034462"/>
            <a:ext cx="7628860" cy="6857999"/>
          </a:xfrm>
        </p:spPr>
        <p:txBody>
          <a:bodyPr anchor="t">
            <a:noAutofit/>
          </a:bodyPr>
          <a:lstStyle/>
          <a:p>
            <a:pPr>
              <a:buNone/>
            </a:pPr>
            <a:r>
              <a:rPr lang="en-US" sz="1400" b="1" dirty="0"/>
              <a:t>📢 </a:t>
            </a:r>
            <a:r>
              <a:rPr lang="en-US" sz="1600" b="1" dirty="0"/>
              <a:t>Alerts &amp; Subscriptions</a:t>
            </a:r>
          </a:p>
          <a:p>
            <a:r>
              <a:rPr lang="en-US" sz="1400" b="1" dirty="0"/>
              <a:t>Updates from CISA: </a:t>
            </a:r>
            <a:r>
              <a:rPr lang="en-US" sz="1400" dirty="0"/>
              <a:t>email updates, popular feeds, </a:t>
            </a:r>
            <a:r>
              <a:rPr lang="en-US" sz="1400" dirty="0" err="1"/>
              <a:t>etc</a:t>
            </a:r>
            <a:r>
              <a:rPr lang="en-US" sz="1400" dirty="0"/>
              <a:t> </a:t>
            </a:r>
          </a:p>
          <a:p>
            <a:pPr lvl="1"/>
            <a:r>
              <a:rPr lang="en-US" sz="1000" dirty="0"/>
              <a:t>https://www.cisa.gov/about/contact-us/subscribe-updates-cisa</a:t>
            </a:r>
          </a:p>
          <a:p>
            <a:r>
              <a:rPr lang="en-US" sz="1400" b="1" dirty="0"/>
              <a:t>GovDelivery Alerts</a:t>
            </a:r>
            <a:r>
              <a:rPr lang="en-US" sz="1400" dirty="0"/>
              <a:t>: for advisories, bulletins, and tips</a:t>
            </a:r>
          </a:p>
          <a:p>
            <a:pPr lvl="1"/>
            <a:r>
              <a:rPr lang="en-US" sz="1000" dirty="0"/>
              <a:t> </a:t>
            </a:r>
            <a:r>
              <a:rPr lang="en-US" sz="1000" dirty="0">
                <a:hlinkClick r:id="rId2"/>
              </a:rPr>
              <a:t>https://public.govdelivery.com/accounts/USDHSCISA/subscriber/new?utm_source=chatgpt.com</a:t>
            </a:r>
            <a:r>
              <a:rPr lang="en-US" sz="1000" dirty="0"/>
              <a:t> </a:t>
            </a:r>
          </a:p>
          <a:p>
            <a:pPr>
              <a:buFont typeface="Arial" panose="020B0604020202020204" pitchFamily="34" charset="0"/>
              <a:buChar char="•"/>
            </a:pPr>
            <a:r>
              <a:rPr lang="en-US" sz="1400" b="1" dirty="0"/>
              <a:t>National Cyber Awareness System</a:t>
            </a:r>
            <a:r>
              <a:rPr lang="en-US" sz="1400" dirty="0"/>
              <a:t>: general news alerts </a:t>
            </a:r>
          </a:p>
          <a:p>
            <a:pPr lvl="1"/>
            <a:r>
              <a:rPr lang="en-US" sz="1000" dirty="0">
                <a:hlinkClick r:id="rId3">
                  <a:extLst>
                    <a:ext uri="{A12FA001-AC4F-418D-AE19-62706E023703}">
                      <ahyp:hlinkClr xmlns:ahyp="http://schemas.microsoft.com/office/drawing/2018/hyperlinkcolor" val="tx"/>
                    </a:ext>
                  </a:extLst>
                </a:hlinkClick>
              </a:rPr>
              <a:t>https://www.cisa.gov/news-events/alerts</a:t>
            </a:r>
            <a:endParaRPr lang="en-US" sz="1000" dirty="0"/>
          </a:p>
          <a:p>
            <a:pPr>
              <a:buFont typeface="Arial" panose="020B0604020202020204" pitchFamily="34" charset="0"/>
              <a:buChar char="•"/>
            </a:pPr>
            <a:r>
              <a:rPr lang="en-US" sz="1400" b="1" dirty="0"/>
              <a:t>Ransomware Alerts: </a:t>
            </a:r>
            <a:r>
              <a:rPr lang="en-US" sz="1400" dirty="0"/>
              <a:t>Ransomware-specific alerts and statements</a:t>
            </a:r>
          </a:p>
          <a:p>
            <a:pPr lvl="1"/>
            <a:r>
              <a:rPr lang="en-US" sz="1000" dirty="0">
                <a:hlinkClick r:id="rId4"/>
              </a:rPr>
              <a:t>https://www.cisa.gov/stopransomware/official-alerts-statements-cisa</a:t>
            </a:r>
            <a:r>
              <a:rPr lang="en-US" sz="1000" dirty="0"/>
              <a:t> </a:t>
            </a:r>
          </a:p>
          <a:p>
            <a:pPr>
              <a:buNone/>
            </a:pPr>
            <a:endParaRPr lang="en-US" sz="1400" dirty="0"/>
          </a:p>
          <a:p>
            <a:pPr>
              <a:buNone/>
            </a:pPr>
            <a:r>
              <a:rPr lang="en-US" sz="1400" b="1" dirty="0"/>
              <a:t>👥 </a:t>
            </a:r>
            <a:r>
              <a:rPr lang="en-US" sz="1600" b="1" dirty="0"/>
              <a:t>Social &amp; Professional Channels</a:t>
            </a:r>
          </a:p>
          <a:p>
            <a:pPr>
              <a:buFont typeface="Arial" panose="020B0604020202020204" pitchFamily="34" charset="0"/>
              <a:buChar char="•"/>
            </a:pPr>
            <a:r>
              <a:rPr lang="en-US" sz="1400" b="1" dirty="0"/>
              <a:t>LinkedIn</a:t>
            </a:r>
            <a:r>
              <a:rPr lang="en-US" sz="1400" dirty="0"/>
              <a:t>: </a:t>
            </a:r>
            <a:r>
              <a:rPr lang="en-US" sz="1400" dirty="0">
                <a:hlinkClick r:id="rId5">
                  <a:extLst>
                    <a:ext uri="{A12FA001-AC4F-418D-AE19-62706E023703}">
                      <ahyp:hlinkClr xmlns:ahyp="http://schemas.microsoft.com/office/drawing/2018/hyperlinkcolor" val="tx"/>
                    </a:ext>
                  </a:extLst>
                </a:hlinkClick>
              </a:rPr>
              <a:t>linkedin.com/company/</a:t>
            </a:r>
            <a:r>
              <a:rPr lang="en-US" sz="1400" dirty="0" err="1">
                <a:hlinkClick r:id="rId5">
                  <a:extLst>
                    <a:ext uri="{A12FA001-AC4F-418D-AE19-62706E023703}">
                      <ahyp:hlinkClr xmlns:ahyp="http://schemas.microsoft.com/office/drawing/2018/hyperlinkcolor" val="tx"/>
                    </a:ext>
                  </a:extLst>
                </a:hlinkClick>
              </a:rPr>
              <a:t>cisagov</a:t>
            </a:r>
            <a:endParaRPr lang="en-US" sz="1400" dirty="0"/>
          </a:p>
          <a:p>
            <a:pPr>
              <a:buFont typeface="Arial" panose="020B0604020202020204" pitchFamily="34" charset="0"/>
              <a:buChar char="•"/>
            </a:pPr>
            <a:r>
              <a:rPr lang="en-US" sz="1400" b="1" dirty="0"/>
              <a:t>X (Twitter)</a:t>
            </a:r>
            <a:r>
              <a:rPr lang="en-US" sz="1400" dirty="0"/>
              <a:t>: </a:t>
            </a:r>
            <a:r>
              <a:rPr lang="en-US" sz="1400" dirty="0">
                <a:hlinkClick r:id="rId6">
                  <a:extLst>
                    <a:ext uri="{A12FA001-AC4F-418D-AE19-62706E023703}">
                      <ahyp:hlinkClr xmlns:ahyp="http://schemas.microsoft.com/office/drawing/2018/hyperlinkcolor" val="tx"/>
                    </a:ext>
                  </a:extLst>
                </a:hlinkClick>
              </a:rPr>
              <a:t>@CISAgov</a:t>
            </a:r>
            <a:r>
              <a:rPr lang="en-US" sz="1400" dirty="0"/>
              <a:t> &amp; </a:t>
            </a:r>
            <a:r>
              <a:rPr lang="en-US" sz="1400" dirty="0">
                <a:hlinkClick r:id="rId7">
                  <a:extLst>
                    <a:ext uri="{A12FA001-AC4F-418D-AE19-62706E023703}">
                      <ahyp:hlinkClr xmlns:ahyp="http://schemas.microsoft.com/office/drawing/2018/hyperlinkcolor" val="tx"/>
                    </a:ext>
                  </a:extLst>
                </a:hlinkClick>
              </a:rPr>
              <a:t>@CISACyber</a:t>
            </a:r>
            <a:endParaRPr lang="en-US" sz="1400" dirty="0"/>
          </a:p>
        </p:txBody>
      </p:sp>
      <p:sp>
        <p:nvSpPr>
          <p:cNvPr id="59" name="Rectangle 58">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048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A69F36-71FD-6C9F-2300-B8760A9FD3A3}"/>
              </a:ext>
            </a:extLst>
          </p:cNvPr>
          <p:cNvSpPr>
            <a:spLocks noGrp="1"/>
          </p:cNvSpPr>
          <p:nvPr>
            <p:ph type="title"/>
          </p:nvPr>
        </p:nvSpPr>
        <p:spPr>
          <a:xfrm>
            <a:off x="6248400" y="365125"/>
            <a:ext cx="5105398" cy="1952744"/>
          </a:xfrm>
        </p:spPr>
        <p:txBody>
          <a:bodyPr>
            <a:normAutofit/>
          </a:bodyPr>
          <a:lstStyle/>
          <a:p>
            <a:r>
              <a:rPr lang="en-US"/>
              <a:t>Key Takeaways</a:t>
            </a:r>
          </a:p>
        </p:txBody>
      </p:sp>
      <p:sp>
        <p:nvSpPr>
          <p:cNvPr id="65" name="Freeform: Shape 64">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7" name="Graphic 6" descr="Laptop Secure">
            <a:extLst>
              <a:ext uri="{FF2B5EF4-FFF2-40B4-BE49-F238E27FC236}">
                <a16:creationId xmlns:a16="http://schemas.microsoft.com/office/drawing/2014/main" id="{41A0EC36-F437-E3DC-03C2-BF1205D617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134" y="1918107"/>
            <a:ext cx="3195204" cy="3195204"/>
          </a:xfrm>
          <a:prstGeom prst="rect">
            <a:avLst/>
          </a:prstGeom>
        </p:spPr>
      </p:pic>
      <p:sp>
        <p:nvSpPr>
          <p:cNvPr id="3" name="Content Placeholder 2">
            <a:extLst>
              <a:ext uri="{FF2B5EF4-FFF2-40B4-BE49-F238E27FC236}">
                <a16:creationId xmlns:a16="http://schemas.microsoft.com/office/drawing/2014/main" id="{6A0AB66B-0CD7-DE9C-1937-F29020FA4EFA}"/>
              </a:ext>
            </a:extLst>
          </p:cNvPr>
          <p:cNvSpPr>
            <a:spLocks noGrp="1"/>
          </p:cNvSpPr>
          <p:nvPr>
            <p:ph idx="1"/>
          </p:nvPr>
        </p:nvSpPr>
        <p:spPr>
          <a:xfrm>
            <a:off x="6248400" y="2497257"/>
            <a:ext cx="5105398" cy="3679705"/>
          </a:xfrm>
        </p:spPr>
        <p:txBody>
          <a:bodyPr>
            <a:normAutofit/>
          </a:bodyPr>
          <a:lstStyle/>
          <a:p>
            <a:r>
              <a:rPr lang="en-US" sz="2000" dirty="0"/>
              <a:t>CISA provides no-cost services and guidance to reduce cyber risk.</a:t>
            </a:r>
          </a:p>
          <a:p>
            <a:r>
              <a:rPr lang="en-US" sz="2000" dirty="0"/>
              <a:t>Free scanning, threat intel sharing, and advisories.</a:t>
            </a:r>
          </a:p>
          <a:p>
            <a:r>
              <a:rPr lang="en-US" sz="2000" dirty="0"/>
              <a:t>Partnerships and exercises improve collective resilience.</a:t>
            </a:r>
          </a:p>
          <a:p>
            <a:r>
              <a:rPr lang="en-US" sz="2000" dirty="0"/>
              <a:t>Stay informed by subscribing to alerts and connecting with CISA regional staff, like CSAs.</a:t>
            </a:r>
          </a:p>
          <a:p>
            <a:r>
              <a:rPr lang="en-US" sz="2000" dirty="0"/>
              <a:t>Applying CISA guidance builds long-term cybersecurity maturity.</a:t>
            </a:r>
          </a:p>
          <a:p>
            <a:pPr marL="0" indent="0">
              <a:buNone/>
            </a:pPr>
            <a:endParaRPr lang="en-US" sz="2000" dirty="0"/>
          </a:p>
          <a:p>
            <a:endParaRPr lang="en-US" sz="2000" dirty="0"/>
          </a:p>
        </p:txBody>
      </p:sp>
    </p:spTree>
    <p:extLst>
      <p:ext uri="{BB962C8B-B14F-4D97-AF65-F5344CB8AC3E}">
        <p14:creationId xmlns:p14="http://schemas.microsoft.com/office/powerpoint/2010/main" val="3397831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a:bodyPr>
          <a:lstStyle/>
          <a:p>
            <a:r>
              <a:rPr lang="en-US" sz="4000">
                <a:solidFill>
                  <a:srgbClr val="FFFFFF"/>
                </a:solidFill>
              </a:rPr>
              <a:t>Agenda</a:t>
            </a:r>
          </a:p>
        </p:txBody>
      </p:sp>
      <p:sp>
        <p:nvSpPr>
          <p:cNvPr id="3" name="Content Placeholder 2"/>
          <p:cNvSpPr>
            <a:spLocks noGrp="1"/>
          </p:cNvSpPr>
          <p:nvPr>
            <p:ph idx="1"/>
          </p:nvPr>
        </p:nvSpPr>
        <p:spPr>
          <a:xfrm>
            <a:off x="994109" y="1946834"/>
            <a:ext cx="10650930" cy="4750232"/>
          </a:xfrm>
        </p:spPr>
        <p:txBody>
          <a:bodyPr anchor="ctr">
            <a:normAutofit/>
          </a:bodyPr>
          <a:lstStyle/>
          <a:p>
            <a:pPr marL="514350" indent="-514350">
              <a:buFont typeface="+mj-lt"/>
              <a:buAutoNum type="arabicPeriod"/>
            </a:pPr>
            <a:r>
              <a:rPr lang="en-US" sz="1800" b="1" dirty="0"/>
              <a:t>Who am I</a:t>
            </a:r>
          </a:p>
          <a:p>
            <a:pPr marL="514350" indent="-514350">
              <a:buFont typeface="+mj-lt"/>
              <a:buAutoNum type="arabicPeriod"/>
            </a:pPr>
            <a:r>
              <a:rPr lang="en-US" sz="1800" b="1" dirty="0"/>
              <a:t>What is CISA’s Role &amp; Mission</a:t>
            </a:r>
          </a:p>
          <a:p>
            <a:pPr marL="514350" indent="-514350">
              <a:buFont typeface="+mj-lt"/>
              <a:buAutoNum type="arabicPeriod"/>
            </a:pPr>
            <a:r>
              <a:rPr lang="en-US" sz="1800" b="1" dirty="0"/>
              <a:t>What CISA Isn’t</a:t>
            </a:r>
          </a:p>
          <a:p>
            <a:pPr marL="514350" indent="-514350">
              <a:buFont typeface="+mj-lt"/>
              <a:buAutoNum type="arabicPeriod"/>
            </a:pPr>
            <a:r>
              <a:rPr lang="en-US" sz="1800" b="1" dirty="0"/>
              <a:t>CISA Offerings at a Glance</a:t>
            </a:r>
          </a:p>
          <a:p>
            <a:pPr marL="514350" indent="-514350">
              <a:buFont typeface="+mj-lt"/>
              <a:buAutoNum type="arabicPeriod"/>
            </a:pPr>
            <a:r>
              <a:rPr lang="en-US" sz="1800" b="1" dirty="0"/>
              <a:t>How to Apply: Advisories</a:t>
            </a:r>
          </a:p>
          <a:p>
            <a:pPr marL="514350" indent="-514350">
              <a:buFont typeface="+mj-lt"/>
              <a:buAutoNum type="arabicPeriod"/>
            </a:pPr>
            <a:r>
              <a:rPr lang="en-US" sz="1800" b="1" dirty="0"/>
              <a:t>Case Study: How to Apply Advisories</a:t>
            </a:r>
          </a:p>
          <a:p>
            <a:pPr lvl="1"/>
            <a:r>
              <a:rPr lang="en-US" sz="1800" b="1" dirty="0"/>
              <a:t>Ransomware Advisory Example</a:t>
            </a:r>
          </a:p>
          <a:p>
            <a:pPr marL="514350" indent="-514350">
              <a:buFont typeface="+mj-lt"/>
              <a:buAutoNum type="arabicPeriod"/>
            </a:pPr>
            <a:r>
              <a:rPr lang="en-US" sz="1800" b="1" dirty="0"/>
              <a:t>Actionable Next Steps</a:t>
            </a:r>
          </a:p>
          <a:p>
            <a:pPr marL="514350" indent="-514350">
              <a:buFont typeface="+mj-lt"/>
              <a:buAutoNum type="arabicPeriod"/>
            </a:pPr>
            <a:r>
              <a:rPr lang="en-US" sz="1800" b="1" dirty="0"/>
              <a:t>Additional Insights</a:t>
            </a:r>
          </a:p>
          <a:p>
            <a:pPr marL="514350" indent="-514350">
              <a:buFont typeface="+mj-lt"/>
              <a:buAutoNum type="arabicPeriod"/>
            </a:pPr>
            <a:r>
              <a:rPr lang="en-US" sz="1800" b="1" dirty="0"/>
              <a:t>CISA Contacts and Support</a:t>
            </a:r>
          </a:p>
          <a:p>
            <a:pPr marL="514350" indent="-514350">
              <a:buFont typeface="+mj-lt"/>
              <a:buAutoNum type="arabicPeriod"/>
            </a:pPr>
            <a:r>
              <a:rPr lang="en-US" sz="1800" b="1" dirty="0"/>
              <a:t>Key Takeaways</a:t>
            </a:r>
          </a:p>
          <a:p>
            <a:pPr marL="514350" indent="-514350">
              <a:buFont typeface="+mj-lt"/>
              <a:buAutoNum type="arabicPeriod"/>
            </a:pPr>
            <a:r>
              <a:rPr lang="en-US" sz="1800" b="1" dirty="0"/>
              <a:t>Q&amp;A</a:t>
            </a:r>
          </a:p>
          <a:p>
            <a:pPr marL="514350" indent="-514350">
              <a:buFont typeface="+mj-lt"/>
              <a:buAutoNum type="arabicPeriod"/>
            </a:pPr>
            <a:endParaRPr lang="en-US" sz="1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E07FA39-9771-C5F2-392C-0795371F7E66}"/>
              </a:ext>
            </a:extLst>
          </p:cNvPr>
          <p:cNvSpPr>
            <a:spLocks noGrp="1"/>
          </p:cNvSpPr>
          <p:nvPr>
            <p:ph type="title"/>
          </p:nvPr>
        </p:nvSpPr>
        <p:spPr>
          <a:xfrm>
            <a:off x="2230004" y="1943579"/>
            <a:ext cx="4355265" cy="1616203"/>
          </a:xfrm>
        </p:spPr>
        <p:txBody>
          <a:bodyPr vert="horz" lIns="91440" tIns="45720" rIns="91440" bIns="45720" rtlCol="0" anchor="b">
            <a:normAutofit/>
          </a:bodyPr>
          <a:lstStyle/>
          <a:p>
            <a:r>
              <a:rPr lang="en-US" dirty="0"/>
              <a:t>Q&amp;A</a:t>
            </a:r>
          </a:p>
        </p:txBody>
      </p:sp>
      <p:sp>
        <p:nvSpPr>
          <p:cNvPr id="5" name="Text Placeholder 4">
            <a:extLst>
              <a:ext uri="{FF2B5EF4-FFF2-40B4-BE49-F238E27FC236}">
                <a16:creationId xmlns:a16="http://schemas.microsoft.com/office/drawing/2014/main" id="{FFB1D674-9012-B5DE-71D1-93167BB25672}"/>
              </a:ext>
            </a:extLst>
          </p:cNvPr>
          <p:cNvSpPr>
            <a:spLocks noGrp="1"/>
          </p:cNvSpPr>
          <p:nvPr>
            <p:ph type="body" sz="half" idx="2"/>
          </p:nvPr>
        </p:nvSpPr>
        <p:spPr>
          <a:xfrm>
            <a:off x="876692" y="2533476"/>
            <a:ext cx="4355265" cy="3447832"/>
          </a:xfrm>
        </p:spPr>
        <p:txBody>
          <a:bodyPr vert="horz" lIns="91440" tIns="45720" rIns="91440" bIns="45720" rtlCol="0" anchor="t">
            <a:normAutofit/>
          </a:bodyPr>
          <a:lstStyle/>
          <a:p>
            <a:pPr indent="-228600">
              <a:buFont typeface="Arial" panose="020B0604020202020204" pitchFamily="34" charset="0"/>
              <a:buChar char="•"/>
            </a:pPr>
            <a:endParaRPr lang="en-US" sz="2000" dirty="0"/>
          </a:p>
          <a:p>
            <a:pPr indent="-228600">
              <a:buFont typeface="Arial" panose="020B0604020202020204" pitchFamily="34" charset="0"/>
              <a:buChar char="•"/>
            </a:pPr>
            <a:endParaRPr lang="en-US" sz="2000" dirty="0"/>
          </a:p>
        </p:txBody>
      </p:sp>
      <p:pic>
        <p:nvPicPr>
          <p:cNvPr id="7" name="Content Placeholder 6" descr="A person standing at a podium">
            <a:extLst>
              <a:ext uri="{FF2B5EF4-FFF2-40B4-BE49-F238E27FC236}">
                <a16:creationId xmlns:a16="http://schemas.microsoft.com/office/drawing/2014/main" id="{16D44FB2-C8B0-6BA7-8A10-E465A85B70E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5625"/>
          <a:stretch>
            <a:fillRect/>
          </a:stretch>
        </p:blipFill>
        <p:spPr>
          <a:xfrm rot="5400000">
            <a:off x="5714999" y="381000"/>
            <a:ext cx="6858000" cy="6095999"/>
          </a:xfrm>
          <a:prstGeom prst="rect">
            <a:avLst/>
          </a:prstGeom>
        </p:spPr>
      </p:pic>
      <p:sp>
        <p:nvSpPr>
          <p:cNvPr id="63" name="Rectangle 62">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6" name="Rectangle 65">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2925343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 name="Rectangle 197">
            <a:extLst>
              <a:ext uri="{FF2B5EF4-FFF2-40B4-BE49-F238E27FC236}">
                <a16:creationId xmlns:a16="http://schemas.microsoft.com/office/drawing/2014/main" id="{3677BAFB-3BD3-41BB-9107-FAE224AE2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Oval 198">
            <a:extLst>
              <a:ext uri="{FF2B5EF4-FFF2-40B4-BE49-F238E27FC236}">
                <a16:creationId xmlns:a16="http://schemas.microsoft.com/office/drawing/2014/main" id="{E6823A9B-C188-42D4-847C-3AD928DB1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2784" y="253140"/>
            <a:ext cx="6184555" cy="618455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Oval 199">
            <a:extLst>
              <a:ext uri="{FF2B5EF4-FFF2-40B4-BE49-F238E27FC236}">
                <a16:creationId xmlns:a16="http://schemas.microsoft.com/office/drawing/2014/main" id="{34B557F3-1A0C-4749-A6DB-EAC082DF3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4848" y="253140"/>
            <a:ext cx="6184555" cy="618455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201" name="Oval 200">
            <a:extLst>
              <a:ext uri="{FF2B5EF4-FFF2-40B4-BE49-F238E27FC236}">
                <a16:creationId xmlns:a16="http://schemas.microsoft.com/office/drawing/2014/main" id="{55D55AA6-3751-494F-868A-DCEDC5CE8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3723" y="136525"/>
            <a:ext cx="6184555" cy="6184555"/>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3F0D94-38E7-CE10-D896-C825B56EA8B8}"/>
              </a:ext>
            </a:extLst>
          </p:cNvPr>
          <p:cNvSpPr>
            <a:spLocks noGrp="1"/>
          </p:cNvSpPr>
          <p:nvPr>
            <p:ph type="ctrTitle"/>
          </p:nvPr>
        </p:nvSpPr>
        <p:spPr>
          <a:xfrm>
            <a:off x="3529625" y="-712553"/>
            <a:ext cx="5204489" cy="3160593"/>
          </a:xfrm>
        </p:spPr>
        <p:txBody>
          <a:bodyPr>
            <a:normAutofit/>
          </a:bodyPr>
          <a:lstStyle/>
          <a:p>
            <a:r>
              <a:rPr lang="en-US" sz="5400" dirty="0">
                <a:solidFill>
                  <a:schemeClr val="bg1"/>
                </a:solidFill>
              </a:rPr>
              <a:t>Thank you!</a:t>
            </a:r>
          </a:p>
        </p:txBody>
      </p:sp>
      <p:sp>
        <p:nvSpPr>
          <p:cNvPr id="3" name="Subtitle 2">
            <a:extLst>
              <a:ext uri="{FF2B5EF4-FFF2-40B4-BE49-F238E27FC236}">
                <a16:creationId xmlns:a16="http://schemas.microsoft.com/office/drawing/2014/main" id="{8F112031-0A76-43D2-9D61-C7292C1A4873}"/>
              </a:ext>
            </a:extLst>
          </p:cNvPr>
          <p:cNvSpPr>
            <a:spLocks noGrp="1"/>
          </p:cNvSpPr>
          <p:nvPr>
            <p:ph type="subTitle" idx="1"/>
          </p:nvPr>
        </p:nvSpPr>
        <p:spPr>
          <a:xfrm>
            <a:off x="3877548" y="2564655"/>
            <a:ext cx="4508641" cy="1116414"/>
          </a:xfrm>
        </p:spPr>
        <p:txBody>
          <a:bodyPr>
            <a:normAutofit/>
          </a:bodyPr>
          <a:lstStyle/>
          <a:p>
            <a:r>
              <a:rPr lang="en-US" sz="2000" dirty="0">
                <a:solidFill>
                  <a:schemeClr val="bg1"/>
                </a:solidFill>
              </a:rPr>
              <a:t>Happy Cybersecurity Awareness Month and Happy Halloween to those who celebrate! </a:t>
            </a:r>
          </a:p>
        </p:txBody>
      </p:sp>
      <p:sp>
        <p:nvSpPr>
          <p:cNvPr id="202"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03" name="Graphic 212">
            <a:extLst>
              <a:ext uri="{FF2B5EF4-FFF2-40B4-BE49-F238E27FC236}">
                <a16:creationId xmlns:a16="http://schemas.microsoft.com/office/drawing/2014/main" id="{D82AB1B2-7970-42CF-8BF5-567C69E9F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nvGrpSpPr>
          <p:cNvPr id="204"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0947" y="1755501"/>
            <a:ext cx="1598829" cy="531293"/>
            <a:chOff x="2504802" y="1755501"/>
            <a:chExt cx="1598829" cy="531293"/>
          </a:xfrm>
          <a:solidFill>
            <a:schemeClr val="bg1"/>
          </a:solidFill>
        </p:grpSpPr>
        <p:sp>
          <p:nvSpPr>
            <p:cNvPr id="21" name="Freeform: Shape 20">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206" name="Oval 205">
            <a:extLst>
              <a:ext uri="{FF2B5EF4-FFF2-40B4-BE49-F238E27FC236}">
                <a16:creationId xmlns:a16="http://schemas.microsoft.com/office/drawing/2014/main" id="{C10FB9CA-E7FA-462C-B537-F1224ED1A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Oval 25">
            <a:extLst>
              <a:ext uri="{FF2B5EF4-FFF2-40B4-BE49-F238E27FC236}">
                <a16:creationId xmlns:a16="http://schemas.microsoft.com/office/drawing/2014/main" id="{D8469AE7-A75B-4F37-850B-EF5974ABE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8" name="Graphic 4">
            <a:extLst>
              <a:ext uri="{FF2B5EF4-FFF2-40B4-BE49-F238E27FC236}">
                <a16:creationId xmlns:a16="http://schemas.microsoft.com/office/drawing/2014/main" id="{63301095-70B2-49AA-8DA9-A35629AD62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7506" y="4175798"/>
            <a:ext cx="1861486" cy="1861665"/>
            <a:chOff x="5734053" y="3067000"/>
            <a:chExt cx="724484" cy="724549"/>
          </a:xfrm>
          <a:solidFill>
            <a:schemeClr val="bg1"/>
          </a:solidFill>
        </p:grpSpPr>
        <p:sp>
          <p:nvSpPr>
            <p:cNvPr id="29" name="Freeform: Shape 28">
              <a:extLst>
                <a:ext uri="{FF2B5EF4-FFF2-40B4-BE49-F238E27FC236}">
                  <a16:creationId xmlns:a16="http://schemas.microsoft.com/office/drawing/2014/main" id="{D218E08C-0BEA-45C2-8C09-4141DDDA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067000"/>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232F6090-14E0-44C6-B9FC-C91047BCD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FDB9402B-335C-4892-9E7C-C400E95BE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E7A4371D-4448-409A-93F3-0C92E3EB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780149CB-4B8F-4FD1-AC5E-25670C9EA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92D49A1A-35B0-4620-9D1E-A782A0E97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AFF46F08-B1E4-44C1-BD4A-4191D6EA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8DB16610-3D81-4E5C-850D-5D1245C0D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2624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E05501B2-83AC-4299-BE5A-8CA16B408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2624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07CF1B90-3B3A-403E-A94F-8B82945D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56A1CBA9-4AC1-4C42-9429-3FF31DF28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1318D9B-FD39-402A-ADFA-0E6CC789A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333FB08F-B346-47C0-A7CD-1DE53E6C0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12624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893AD6F2-6408-4A8E-9749-CB7388EF3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715D9D2F-1568-4BE3-A54A-69F52492B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85393"/>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9AB547A7-0D80-491F-98B4-C6B7CC4F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7E2693CD-DAF5-4B26-9A2F-17673BF31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A96EEE12-952A-4693-B161-D7071D601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F4228DCC-1611-4BDC-90AA-231F67EB1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DA163C3C-D3DF-461F-B6A8-90C7C227D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4D021D29-2980-41C3-AB83-DA93C105B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AC09C1FA-1A9D-49A7-9D73-8B777140A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244637"/>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0B8D8CD4-7B9B-48A5-BC59-0CB859354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24463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224D0A27-A8B0-4020-9399-24127726E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168E8EBA-9F8C-4650-B9BE-38A0A56BC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6A460BB3-2605-4AA2-AE1D-B9FB61EB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1E2E38EE-DBBE-4CC1-9498-E7193E1B2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244637"/>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BF191D5C-7D2A-4408-A8F2-389D2360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08F7193B-B379-4921-9F17-1841D5061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03786"/>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B4C5E53C-6003-4F74-B1CA-C7EA1E49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CB97B2B1-1CF5-46A5-940D-AB8F57F5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0783F4F1-D8CE-4453-B79B-AD976E272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06A7A4C9-F24F-4F00-A2FA-29E788A09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EB694A32-59D6-46E3-8CE4-E4C485C2C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03786"/>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983EBB4C-28FF-41C6-90D6-5F30FC086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0707659D-8AE9-49B5-AB29-ECC099F49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63031"/>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5C987ECC-9573-46EA-9C4A-7C3CAE39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6302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4DAF6708-18C2-4082-B024-6CEA32AE0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72CBB5AE-39E2-4D9B-A834-64D31B003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4592DE98-77BF-4E8E-AEB4-1934207BA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5AF5D9A0-BA94-4D2B-8479-26C55355B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63031"/>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2CAA6A8E-7ACF-4EF7-AAD6-734A009DC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D3DD3695-F212-4BAD-BBB3-EC1F6247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22181"/>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AB1B3ECB-7594-4C5C-B62B-E686C0A89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221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5EE54C3C-D9E5-4782-B8F6-058EB2D63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EAE78EEE-DC43-44E1-AB47-ACB80F94B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847D67EF-1141-4582-866E-FE02FB236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99ECC931-60A1-4628-A34B-4B68DA3CC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422181"/>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A587D2BE-3417-44AE-BEEF-57F88CECB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FCEB2ED3-A08D-4286-B75D-893289F3F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7C7DB7BB-8173-4377-85B0-032B7BDAB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93EF69B4-3F48-4509-8BF8-926E23BC1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067000"/>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C1A86650-1EF5-46E3-885D-96985105A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47EBBDE2-BD90-481F-A671-34E2186F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87DAF1CB-838D-4C5C-8FB7-76BF677FE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64573DA8-D2F3-4644-AC79-83843615C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2624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41AB53B8-0D5C-44BD-A2A9-ABBF659E1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29B7FA60-B453-4877-8D47-CA1209DF9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2624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7A6D2414-BCCC-40E8-B990-47642EFE9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B0F37C2B-B7E6-420D-AD39-3AE4A2FBE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2624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F6417E45-D7FC-40B8-AD49-941B28D18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2624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2A8D1963-0C59-476C-AAFA-A7AF4FF50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8539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6BE777A9-EC29-46FC-AD21-AC7FD89B1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C63BA1CE-93FB-42C7-8381-765E50023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8539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7F30F275-ADC8-4FD1-8B4B-673B37517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DB20529C-F2DD-4607-8DEE-19A932968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B8029A9A-DFF9-49CE-8CEE-95A6695F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85391"/>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6822C2EC-B05D-4CE6-9D59-164769D0E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244634"/>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53A0760F-F576-4A97-94AF-8BBE59084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CA76721C-646A-4910-AD1A-BE6B6776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244634"/>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065D4766-CAEC-4074-A9E2-6110A1238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4F1A0AC6-319D-49D8-A4FB-17A70E8E8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79502B48-2B92-45BF-B9AC-1102B3807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24463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6363AFA7-321F-431C-B2FD-ADCB4D24B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33EDDE1B-7379-4973-8CFD-F3C73710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1F20B58A-2DB8-46B2-9E93-9C8C817D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0378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A5A3EF12-3DA1-4505-A44B-1B9634887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5B08812B-9264-47E7-8EC8-1233869F6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2A29F226-A243-410B-BEE4-EBA9DD76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0378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9DF57348-F837-475C-A7AA-3C7210041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63028"/>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1E41B89A-9A45-4947-ADB0-940040049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6C1F1525-32BC-46E1-84E6-C2BB88730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63028"/>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C73A8972-BA44-40C6-B045-83E78C4D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C196E956-03D1-4F79-826A-A2F5E3DE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6302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ADA7B07B-EAC8-4FA5-B14F-3ABF8BA7A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63029"/>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93C28672-FF9E-4FE0-AC47-2FDD26CD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42217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E347BAB3-EA9C-4ADD-AE5E-28F2E3C53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4221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321920C4-EE31-4F03-A0D5-A280D3F4B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42217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6EBB3D05-4C78-4F10-8D03-8909DBCFB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42217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FC65F531-84E4-463F-8791-EB6EDFA63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4221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A63BB6A3-D482-43F2-9F5F-20E163CC4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ABDCCD34-EB5D-4194-8A28-1424E98AE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81330"/>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F058544E-163D-4FFF-9A69-0B3A3F2D6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11041486-0577-4F0E-8DD5-5E20E2672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71D11099-C84E-43AC-9F20-92460E170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E598FB87-8AFF-4C56-9E2C-776F4641E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7701E761-16DE-4350-9718-DD81B37FB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552E747F-E415-4348-A11A-4CABCB64B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C6472F13-E6DE-4469-9563-F478261B6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4057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5C72FE15-910B-4622-A14C-AFA2DFCC02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BAB8F759-DEFA-4D35-B76E-6D3034FB7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A1BBCEBD-DCE2-4354-B878-49ABEC367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2CBB3A18-0021-403F-8E24-8805829B4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8FDF7AAC-1EC6-4409-90AB-DBB984883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5B9999E8-7D25-4049-8328-685B556DC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E77FC8A9-DEAE-424D-B460-12E0F3268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997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54F9C69A-0DCF-444A-B970-32B412048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997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8BD94DDA-54FF-48EE-9DAC-C0EA6F91D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E18A6989-0132-4CB7-BB68-EEBC4E080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A1357332-D19F-4C2B-B474-21D5539B9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295C7590-8B80-428C-95A9-638B26542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5997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CA0E8A31-7520-4726-9D96-43BA8740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407EEE0-5D8E-4CCC-A91B-0CB523227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3" y="365896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3799DFCC-868B-4257-B530-8E8D616CC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99" y="365896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F7F5EEB5-FE82-45A8-97C4-88460ABA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49"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CD76E4C7-EB07-499D-9BC3-FF39C8B61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86EFDF8D-E5F7-4EB8-B8DA-3CC7E21D8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2CA6506B-EACA-4FB2-81AB-E028F4478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0" y="365896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193E4771-2787-4901-93D8-7E90F3F47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0EA31773-15F1-4605-8787-6891ABB21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71811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1302C213-2CD5-4168-9534-111E6E81A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71811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B9B36C24-2336-41FD-BAC4-6CD69DFD5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CA3AFAFE-D376-4A7B-928B-833531472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C685A00-A4F7-4250-BAAA-70978DADE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E52682F3-EDD5-4BDC-BB19-A4540873A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71811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2C5E1880-CFBA-4547-9C23-6D2C43304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439AAF4F-2AAD-4A02-A7FA-FE28D5286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7" y="3777362"/>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05614144-9309-41ED-8E05-839A6EEFF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1"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24324D6F-A81D-45F2-BA36-C53F1AB0C6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3"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6B00668D-07BC-47CF-9D1E-F94EC7C56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701"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BCF78A89-29F2-4973-8463-DF3C57EFB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54"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F5BCB645-FB02-40FC-99A4-06CA3F1B2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102"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F6115A3A-2FBE-4633-A426-37D05BC07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50"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AEFD8D2F-B95A-4C0A-AE85-53171B29F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481330"/>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4DD4F397-1F35-4E06-8EC1-8F58C5191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B031E5E0-C77D-49F7-ADF2-258D23052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481330"/>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3F044DE9-FE64-4C30-8191-7E1547880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9B18BCEB-85ED-4077-ACB7-FEB2F6443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00C0927E-2CCF-4F8E-8A54-22B8A93C9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48132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D0C3350E-04F5-4FED-9991-4DD964E09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4057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F43D0338-A6C9-4866-8D0C-072664518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405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40EA171B-27E2-4100-9D5F-123CF6E7F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40584"/>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22FD540C-F3DF-40F5-B2BE-BBD113EF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4058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57768D93-FAD4-4236-969B-B8EE8E88F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405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0F5E0490-21C2-4EF6-950D-38814F32C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40588"/>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8E981C9B-710F-4034-AE82-28B1B0724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9973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CC62C2CC-DBAE-4877-8F55-02FE00AE8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D8F57D8B-1988-441F-9DAE-A525DA5E9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9973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6715F028-3A13-4D5F-86C4-74C0AD81D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DC6C9B50-47B3-44E7-B897-43D010A18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9973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F3F602F0-702E-4D5F-A4FC-0E602C02B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9F379870-B34C-4DFC-9F0A-BDAB8C89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6589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641092AC-FED1-4D1D-B57C-0AC883CA9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EA8A0B5E-5BB1-46AF-AC31-7D3756F3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6589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1C519384-2192-432B-B768-64B4BC2D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13C77A9D-44F0-4289-A611-D8AF81357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0A54AEDC-E418-4E02-A713-6CE30C0CD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1" y="36589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24FECFE3-9F31-47B0-B17F-CF2A1CEE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9" y="371813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68167DF4-8B16-419B-B7BA-2FD5FF6CC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A543D24F-44C0-4DDF-A30E-8C8407548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5" y="3718130"/>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63DEAE3C-3931-41EE-B4A1-F9385602BE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5"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B11945CD-32F6-4C09-82AF-551051231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92" y="371812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9109F44F-512F-4792-AED2-ECA80DDE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0" y="37181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29B9E19B-BC56-46F2-BFFF-1688CEA55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77737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F573BDDE-4AED-43FB-B8D1-B5F370893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7737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EFFDA684-6DFF-4629-830E-6F2ACAB8C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6" y="3777375"/>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92E23250-6349-4726-AF61-08A57B3A2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55" y="377735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8536AAE6-5497-4B0A-9C9F-4EAA1BB32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314" y="377745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52B72898-B9DE-4574-BB20-0C317954D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4" name="Subtitle 2">
            <a:extLst>
              <a:ext uri="{FF2B5EF4-FFF2-40B4-BE49-F238E27FC236}">
                <a16:creationId xmlns:a16="http://schemas.microsoft.com/office/drawing/2014/main" id="{55A23FA7-5FBC-E44E-1E50-E2BB90C0BDB1}"/>
              </a:ext>
            </a:extLst>
          </p:cNvPr>
          <p:cNvSpPr txBox="1">
            <a:spLocks/>
          </p:cNvSpPr>
          <p:nvPr/>
        </p:nvSpPr>
        <p:spPr>
          <a:xfrm>
            <a:off x="3857647" y="4134679"/>
            <a:ext cx="4508641" cy="14447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chemeClr val="bg1"/>
                </a:solidFill>
              </a:rPr>
              <a:t>Feel free to connect and reach out anytime:</a:t>
            </a:r>
            <a:br>
              <a:rPr lang="en-US" sz="1800" dirty="0">
                <a:solidFill>
                  <a:schemeClr val="bg1"/>
                </a:solidFill>
              </a:rPr>
            </a:br>
            <a:r>
              <a:rPr lang="en-US" sz="1600" dirty="0">
                <a:solidFill>
                  <a:schemeClr val="bg1"/>
                </a:solidFill>
              </a:rPr>
              <a:t> </a:t>
            </a:r>
            <a:br>
              <a:rPr lang="en-US" sz="1600" dirty="0">
                <a:solidFill>
                  <a:schemeClr val="bg1"/>
                </a:solidFill>
              </a:rPr>
            </a:br>
            <a:r>
              <a:rPr lang="en-US" sz="1600" b="1" dirty="0">
                <a:solidFill>
                  <a:schemeClr val="bg1"/>
                </a:solidFill>
                <a:hlinkClick r:id="rId2"/>
              </a:rPr>
              <a:t>Linkedin.com/in/</a:t>
            </a:r>
            <a:r>
              <a:rPr lang="en-US" sz="1600" b="1" dirty="0" err="1">
                <a:solidFill>
                  <a:schemeClr val="bg1"/>
                </a:solidFill>
                <a:hlinkClick r:id="rId2"/>
              </a:rPr>
              <a:t>CindyinCyber</a:t>
            </a:r>
            <a:endParaRPr lang="en-US" sz="1600" b="1" dirty="0">
              <a:solidFill>
                <a:schemeClr val="bg1"/>
              </a:solidFill>
            </a:endParaRPr>
          </a:p>
          <a:p>
            <a:r>
              <a:rPr lang="en-US" sz="1600" b="1" dirty="0">
                <a:solidFill>
                  <a:schemeClr val="bg1"/>
                </a:solidFill>
                <a:hlinkClick r:id="rId3"/>
              </a:rPr>
              <a:t>CindyinCyber@gmail.com</a:t>
            </a:r>
            <a:endParaRPr lang="en-US" sz="1600" b="1" dirty="0">
              <a:solidFill>
                <a:schemeClr val="bg1"/>
              </a:solidFill>
            </a:endParaRPr>
          </a:p>
        </p:txBody>
      </p:sp>
      <p:pic>
        <p:nvPicPr>
          <p:cNvPr id="6" name="Graphic 5" descr="Jack-O-Lantern outline">
            <a:extLst>
              <a:ext uri="{FF2B5EF4-FFF2-40B4-BE49-F238E27FC236}">
                <a16:creationId xmlns:a16="http://schemas.microsoft.com/office/drawing/2014/main" id="{82DC0265-06D6-7A71-0542-8CFB0BA2B8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50379" y="3451110"/>
            <a:ext cx="397564" cy="397564"/>
          </a:xfrm>
          <a:prstGeom prst="rect">
            <a:avLst/>
          </a:prstGeom>
        </p:spPr>
      </p:pic>
      <p:pic>
        <p:nvPicPr>
          <p:cNvPr id="9" name="Graphic 8" descr="Internet outline">
            <a:extLst>
              <a:ext uri="{FF2B5EF4-FFF2-40B4-BE49-F238E27FC236}">
                <a16:creationId xmlns:a16="http://schemas.microsoft.com/office/drawing/2014/main" id="{C89EDC20-2AA8-959C-E9B5-723B0A39D2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91294" y="3352980"/>
            <a:ext cx="581229" cy="581229"/>
          </a:xfrm>
          <a:prstGeom prst="rect">
            <a:avLst/>
          </a:prstGeom>
        </p:spPr>
      </p:pic>
      <p:pic>
        <p:nvPicPr>
          <p:cNvPr id="217" name="Graphic 216" descr="Balloons outline">
            <a:extLst>
              <a:ext uri="{FF2B5EF4-FFF2-40B4-BE49-F238E27FC236}">
                <a16:creationId xmlns:a16="http://schemas.microsoft.com/office/drawing/2014/main" id="{3BC28D52-1B17-2504-B0BA-E8CE3A6CAAD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08505" y="3457392"/>
            <a:ext cx="397564" cy="397564"/>
          </a:xfrm>
          <a:prstGeom prst="rect">
            <a:avLst/>
          </a:prstGeom>
        </p:spPr>
      </p:pic>
    </p:spTree>
    <p:extLst>
      <p:ext uri="{BB962C8B-B14F-4D97-AF65-F5344CB8AC3E}">
        <p14:creationId xmlns:p14="http://schemas.microsoft.com/office/powerpoint/2010/main" val="2440142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 name="Rectangle 205">
            <a:extLst>
              <a:ext uri="{FF2B5EF4-FFF2-40B4-BE49-F238E27FC236}">
                <a16:creationId xmlns:a16="http://schemas.microsoft.com/office/drawing/2014/main" id="{69AB23CA-CF96-42B0-847F-37A181DEB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83E9906F-800A-F9FD-1323-7A9FAA277F24}"/>
              </a:ext>
            </a:extLst>
          </p:cNvPr>
          <p:cNvSpPr>
            <a:spLocks noGrp="1"/>
          </p:cNvSpPr>
          <p:nvPr>
            <p:ph type="title"/>
          </p:nvPr>
        </p:nvSpPr>
        <p:spPr>
          <a:xfrm>
            <a:off x="1035033" y="-497555"/>
            <a:ext cx="7134415" cy="1331296"/>
          </a:xfrm>
        </p:spPr>
        <p:txBody>
          <a:bodyPr anchor="b">
            <a:normAutofit/>
          </a:bodyPr>
          <a:lstStyle/>
          <a:p>
            <a:r>
              <a:rPr lang="en-US" sz="3600" dirty="0"/>
              <a:t>Who am I?</a:t>
            </a:r>
          </a:p>
        </p:txBody>
      </p:sp>
      <p:sp>
        <p:nvSpPr>
          <p:cNvPr id="208" name="Freeform: Shape 207">
            <a:extLst>
              <a:ext uri="{FF2B5EF4-FFF2-40B4-BE49-F238E27FC236}">
                <a16:creationId xmlns:a16="http://schemas.microsoft.com/office/drawing/2014/main" id="{A45FD7F6-BF7B-4588-AE38-90035891A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0690" y="-18918"/>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3" name="Picture 12" descr="A person sitting in front of a computer&#10;&#10;AI-generated content may be incorrect.">
            <a:extLst>
              <a:ext uri="{FF2B5EF4-FFF2-40B4-BE49-F238E27FC236}">
                <a16:creationId xmlns:a16="http://schemas.microsoft.com/office/drawing/2014/main" id="{303C69B9-F83C-389C-F0C4-A85F769BCC53}"/>
              </a:ext>
            </a:extLst>
          </p:cNvPr>
          <p:cNvPicPr>
            <a:picLocks noChangeAspect="1"/>
          </p:cNvPicPr>
          <p:nvPr/>
        </p:nvPicPr>
        <p:blipFill>
          <a:blip r:embed="rId2">
            <a:extLst>
              <a:ext uri="{28A0092B-C50C-407E-A947-70E740481C1C}">
                <a14:useLocalDpi xmlns:a14="http://schemas.microsoft.com/office/drawing/2010/main" val="0"/>
              </a:ext>
            </a:extLst>
          </a:blip>
          <a:srcRect r="5420"/>
          <a:stretch>
            <a:fillRect/>
          </a:stretch>
        </p:blipFill>
        <p:spPr>
          <a:xfrm>
            <a:off x="6232303" y="3297831"/>
            <a:ext cx="5959692" cy="3560169"/>
          </a:xfrm>
          <a:custGeom>
            <a:avLst/>
            <a:gdLst/>
            <a:ahLst/>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p:spPr>
      </p:pic>
      <p:sp>
        <p:nvSpPr>
          <p:cNvPr id="210" name="Freeform: Shape 209">
            <a:extLst>
              <a:ext uri="{FF2B5EF4-FFF2-40B4-BE49-F238E27FC236}">
                <a16:creationId xmlns:a16="http://schemas.microsoft.com/office/drawing/2014/main" id="{2F05AAE2-453E-4EDA-8961-D9B319978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2156" y="3297832"/>
            <a:ext cx="5959692" cy="3560169"/>
          </a:xfrm>
          <a:custGeom>
            <a:avLst/>
            <a:gdLst>
              <a:gd name="connsiteX0" fmla="*/ 5959692 w 5959692"/>
              <a:gd name="connsiteY0" fmla="*/ 3363787 h 3560169"/>
              <a:gd name="connsiteX1" fmla="*/ 5959692 w 5959692"/>
              <a:gd name="connsiteY1" fmla="*/ 3560169 h 3560169"/>
              <a:gd name="connsiteX2" fmla="*/ 5918326 w 5959692"/>
              <a:gd name="connsiteY2" fmla="*/ 3560169 h 3560169"/>
              <a:gd name="connsiteX3" fmla="*/ 3008109 w 5959692"/>
              <a:gd name="connsiteY3" fmla="*/ 42 h 3560169"/>
              <a:gd name="connsiteX4" fmla="*/ 4702247 w 5959692"/>
              <a:gd name="connsiteY4" fmla="*/ 626282 h 3560169"/>
              <a:gd name="connsiteX5" fmla="*/ 5069411 w 5959692"/>
              <a:gd name="connsiteY5" fmla="*/ 865826 h 3560169"/>
              <a:gd name="connsiteX6" fmla="*/ 5895906 w 5959692"/>
              <a:gd name="connsiteY6" fmla="*/ 1594994 h 3560169"/>
              <a:gd name="connsiteX7" fmla="*/ 5959691 w 5959692"/>
              <a:gd name="connsiteY7" fmla="*/ 1728783 h 3560169"/>
              <a:gd name="connsiteX8" fmla="*/ 5959691 w 5959692"/>
              <a:gd name="connsiteY8" fmla="*/ 2242763 h 3560169"/>
              <a:gd name="connsiteX9" fmla="*/ 5918347 w 5959692"/>
              <a:gd name="connsiteY9" fmla="*/ 2056598 h 3560169"/>
              <a:gd name="connsiteX10" fmla="*/ 5820285 w 5959692"/>
              <a:gd name="connsiteY10" fmla="*/ 1774807 h 3560169"/>
              <a:gd name="connsiteX11" fmla="*/ 4980935 w 5959692"/>
              <a:gd name="connsiteY11" fmla="*/ 946614 h 3560169"/>
              <a:gd name="connsiteX12" fmla="*/ 4635662 w 5959692"/>
              <a:gd name="connsiteY12" fmla="*/ 716464 h 3560169"/>
              <a:gd name="connsiteX13" fmla="*/ 3044280 w 5959692"/>
              <a:gd name="connsiteY13" fmla="*/ 109209 h 3560169"/>
              <a:gd name="connsiteX14" fmla="*/ 2119450 w 5959692"/>
              <a:gd name="connsiteY14" fmla="*/ 300880 h 3560169"/>
              <a:gd name="connsiteX15" fmla="*/ 919412 w 5959692"/>
              <a:gd name="connsiteY15" fmla="*/ 1696777 h 3560169"/>
              <a:gd name="connsiteX16" fmla="*/ 797804 w 5959692"/>
              <a:gd name="connsiteY16" fmla="*/ 1925546 h 3560169"/>
              <a:gd name="connsiteX17" fmla="*/ 287588 w 5959692"/>
              <a:gd name="connsiteY17" fmla="*/ 3069391 h 3560169"/>
              <a:gd name="connsiteX18" fmla="*/ 235658 w 5959692"/>
              <a:gd name="connsiteY18" fmla="*/ 3441477 h 3560169"/>
              <a:gd name="connsiteX19" fmla="*/ 239056 w 5959692"/>
              <a:gd name="connsiteY19" fmla="*/ 3560169 h 3560169"/>
              <a:gd name="connsiteX20" fmla="*/ 635 w 5959692"/>
              <a:gd name="connsiteY20" fmla="*/ 3560169 h 3560169"/>
              <a:gd name="connsiteX21" fmla="*/ 0 w 5959692"/>
              <a:gd name="connsiteY21" fmla="*/ 3534810 h 3560169"/>
              <a:gd name="connsiteX22" fmla="*/ 56896 w 5959692"/>
              <a:gd name="connsiteY22" fmla="*/ 3142342 h 3560169"/>
              <a:gd name="connsiteX23" fmla="*/ 605568 w 5959692"/>
              <a:gd name="connsiteY23" fmla="*/ 1932853 h 3560169"/>
              <a:gd name="connsiteX24" fmla="*/ 736162 w 5959692"/>
              <a:gd name="connsiteY24" fmla="*/ 1690788 h 3560169"/>
              <a:gd name="connsiteX25" fmla="*/ 2021319 w 5959692"/>
              <a:gd name="connsiteY25" fmla="*/ 209863 h 3560169"/>
              <a:gd name="connsiteX26" fmla="*/ 3008109 w 5959692"/>
              <a:gd name="connsiteY26"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59692" h="3560169">
                <a:moveTo>
                  <a:pt x="5959692" y="3363787"/>
                </a:moveTo>
                <a:lnTo>
                  <a:pt x="5959692" y="3560169"/>
                </a:lnTo>
                <a:lnTo>
                  <a:pt x="5918326" y="3560169"/>
                </a:lnTo>
                <a:close/>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1" y="2242763"/>
                </a:lnTo>
                <a:lnTo>
                  <a:pt x="5918347" y="2056598"/>
                </a:lnTo>
                <a:cubicBezTo>
                  <a:pt x="5891169" y="1960834"/>
                  <a:pt x="5858474" y="1866845"/>
                  <a:pt x="5820285" y="1774807"/>
                </a:cubicBezTo>
                <a:cubicBezTo>
                  <a:pt x="5666444" y="1404038"/>
                  <a:pt x="5439344" y="1244459"/>
                  <a:pt x="4980935" y="946614"/>
                </a:cubicBezTo>
                <a:cubicBezTo>
                  <a:pt x="4870349" y="874793"/>
                  <a:pt x="4755972" y="800460"/>
                  <a:pt x="4635662" y="716464"/>
                </a:cubicBezTo>
                <a:cubicBezTo>
                  <a:pt x="4061110" y="315407"/>
                  <a:pt x="3551697" y="116473"/>
                  <a:pt x="3044280" y="109209"/>
                </a:cubicBezTo>
                <a:cubicBezTo>
                  <a:pt x="2739831" y="104851"/>
                  <a:pt x="2436100" y="169494"/>
                  <a:pt x="2119450" y="300880"/>
                </a:cubicBezTo>
                <a:cubicBezTo>
                  <a:pt x="1565269" y="530823"/>
                  <a:pt x="1284534" y="1002904"/>
                  <a:pt x="919412" y="1696777"/>
                </a:cubicBezTo>
                <a:cubicBezTo>
                  <a:pt x="878625" y="1774305"/>
                  <a:pt x="837580" y="1851211"/>
                  <a:pt x="797804" y="1925546"/>
                </a:cubicBezTo>
                <a:cubicBezTo>
                  <a:pt x="582340" y="2328776"/>
                  <a:pt x="378892" y="2709642"/>
                  <a:pt x="287588" y="3069391"/>
                </a:cubicBezTo>
                <a:cubicBezTo>
                  <a:pt x="254851" y="3198359"/>
                  <a:pt x="237447" y="3321111"/>
                  <a:pt x="235658" y="3441477"/>
                </a:cubicBezTo>
                <a:lnTo>
                  <a:pt x="239056"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solidFill>
            <a:srgbClr val="FFFFFF">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2" name="Freeform: Shape 211">
            <a:extLst>
              <a:ext uri="{FF2B5EF4-FFF2-40B4-BE49-F238E27FC236}">
                <a16:creationId xmlns:a16="http://schemas.microsoft.com/office/drawing/2014/main" id="{CE2CF453-4871-4F22-8746-957F757DA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493" y="3124529"/>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 name="Content Placeholder 6">
            <a:extLst>
              <a:ext uri="{FF2B5EF4-FFF2-40B4-BE49-F238E27FC236}">
                <a16:creationId xmlns:a16="http://schemas.microsoft.com/office/drawing/2014/main" id="{AC835E5E-3610-9DB2-FB77-911D26AC6BC0}"/>
              </a:ext>
            </a:extLst>
          </p:cNvPr>
          <p:cNvSpPr>
            <a:spLocks noGrp="1"/>
          </p:cNvSpPr>
          <p:nvPr>
            <p:ph idx="1"/>
          </p:nvPr>
        </p:nvSpPr>
        <p:spPr>
          <a:xfrm>
            <a:off x="357217" y="852659"/>
            <a:ext cx="5874865" cy="5844406"/>
          </a:xfrm>
        </p:spPr>
        <p:txBody>
          <a:bodyPr>
            <a:normAutofit/>
          </a:bodyPr>
          <a:lstStyle/>
          <a:p>
            <a:pPr marL="0" indent="0">
              <a:buNone/>
            </a:pPr>
            <a:r>
              <a:rPr lang="en-US" sz="1400" dirty="0"/>
              <a:t>Cindy Munoz is a TS/SCI cleared Security Analyst with the Cybersecurity and Infrastructure Security Agency (CISA) and an Adjunct Professor at Northern Virginia Community College. Cindy earned her M.S. in Cybersecurity from California State University and was a National Science Foundation (NSF): Scholarship-for-Service (SFS) recipient. She has contributed to GRC, attack surface management, security research, incident response surge support, workforce engagement, and volunteer initiatives in service of CISA’s mission. </a:t>
            </a:r>
            <a:br>
              <a:rPr lang="en-US" sz="1400" dirty="0"/>
            </a:br>
            <a:endParaRPr lang="en-US" sz="1400" dirty="0"/>
          </a:p>
          <a:p>
            <a:pPr lvl="1"/>
            <a:r>
              <a:rPr lang="en-US" sz="1400" dirty="0"/>
              <a:t>Experience includes living in Seoul, South Korea, where she represented the U.S. Embassy in joint cybersecurity initiatives with South Korean counterparts to counter malign cyber threats and improve bilateral information sharing and R&amp;D activities.</a:t>
            </a:r>
            <a:br>
              <a:rPr lang="en-US" sz="1400" dirty="0"/>
            </a:br>
            <a:endParaRPr lang="en-US" sz="1400" dirty="0"/>
          </a:p>
          <a:p>
            <a:pPr lvl="1"/>
            <a:r>
              <a:rPr lang="en-US" sz="1400" i="1" dirty="0"/>
              <a:t>Fun Fact: </a:t>
            </a:r>
            <a:r>
              <a:rPr lang="en-US" sz="1400" dirty="0"/>
              <a:t>You may (or many not have) have seen Cindy in CISA images, videos, or other media. She has appeared in content shown at RSA, </a:t>
            </a:r>
            <a:r>
              <a:rPr lang="en-US" sz="1400" dirty="0" err="1"/>
              <a:t>BlackHat</a:t>
            </a:r>
            <a:r>
              <a:rPr lang="en-US" sz="1400" dirty="0"/>
              <a:t>/DefCon, USAJOBS.gov, and CISA.gov.</a:t>
            </a:r>
            <a:br>
              <a:rPr lang="en-US" sz="1400" dirty="0"/>
            </a:br>
            <a:endParaRPr lang="en-US" sz="1400" dirty="0"/>
          </a:p>
          <a:p>
            <a:pPr marL="0" indent="0">
              <a:buNone/>
            </a:pPr>
            <a:r>
              <a:rPr lang="en-US" sz="1400" dirty="0"/>
              <a:t>When she’s not tackling cyber challenges or exploring emerging tech issues, Cindy enjoys traveling, trying new restaurants, learning languages </a:t>
            </a:r>
            <a:r>
              <a:rPr lang="en-US" sz="1400" i="1" dirty="0"/>
              <a:t>(1000+ day streak on Duolingo)</a:t>
            </a:r>
            <a:r>
              <a:rPr lang="en-US" sz="1400" dirty="0"/>
              <a:t>, staying active, playing videogames </a:t>
            </a:r>
            <a:r>
              <a:rPr lang="en-US" sz="1400" i="1" dirty="0"/>
              <a:t>(Legend of Zelda is her favorite)</a:t>
            </a:r>
            <a:r>
              <a:rPr lang="en-US" sz="1400" dirty="0"/>
              <a:t>, and spending time with friends and family.</a:t>
            </a:r>
            <a:br>
              <a:rPr lang="en-US" sz="1400" dirty="0"/>
            </a:br>
            <a:endParaRPr lang="en-US" sz="1400" dirty="0"/>
          </a:p>
          <a:p>
            <a:pPr lvl="1"/>
            <a:r>
              <a:rPr lang="en-US" sz="1400" i="1" dirty="0"/>
              <a:t>Fun fact:</a:t>
            </a:r>
            <a:r>
              <a:rPr lang="en-US" sz="1400" dirty="0"/>
              <a:t> Whenever Cindy travels abroad, she conducts her own security research into each country’s cybersecurity posture, national initiatives, and active APT activity—comparing them to U.S. Cindy’s portfolio includes 25 countries.</a:t>
            </a:r>
          </a:p>
          <a:p>
            <a:pPr lvl="1"/>
            <a:endParaRPr lang="en-US" sz="800" dirty="0"/>
          </a:p>
        </p:txBody>
      </p:sp>
      <p:pic>
        <p:nvPicPr>
          <p:cNvPr id="9" name="Picture 8" descr="A person smiling in front of a flag&#10;&#10;AI-generated content may be incorrect.">
            <a:extLst>
              <a:ext uri="{FF2B5EF4-FFF2-40B4-BE49-F238E27FC236}">
                <a16:creationId xmlns:a16="http://schemas.microsoft.com/office/drawing/2014/main" id="{8AA531A9-7EE7-B497-AEC2-3874BC28515F}"/>
              </a:ext>
            </a:extLst>
          </p:cNvPr>
          <p:cNvPicPr>
            <a:picLocks noChangeAspect="1"/>
          </p:cNvPicPr>
          <p:nvPr/>
        </p:nvPicPr>
        <p:blipFill>
          <a:blip r:embed="rId3">
            <a:extLst>
              <a:ext uri="{28A0092B-C50C-407E-A947-70E740481C1C}">
                <a14:useLocalDpi xmlns:a14="http://schemas.microsoft.com/office/drawing/2010/main" val="0"/>
              </a:ext>
            </a:extLst>
          </a:blip>
          <a:srcRect t="743" r="4" b="14924"/>
          <a:stretch>
            <a:fillRect/>
          </a:stretch>
        </p:blipFill>
        <p:spPr>
          <a:xfrm>
            <a:off x="8898128" y="10"/>
            <a:ext cx="3293877" cy="2743202"/>
          </a:xfrm>
          <a:custGeom>
            <a:avLst/>
            <a:gdLst/>
            <a:ahLst/>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p:spPr>
      </p:pic>
      <p:sp>
        <p:nvSpPr>
          <p:cNvPr id="214" name="Freeform: Shape 213">
            <a:extLst>
              <a:ext uri="{FF2B5EF4-FFF2-40B4-BE49-F238E27FC236}">
                <a16:creationId xmlns:a16="http://schemas.microsoft.com/office/drawing/2014/main" id="{6A0E0FAE-D6BC-43D5-ACA6-8CDE48477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7970" y="0"/>
            <a:ext cx="3293877" cy="2743212"/>
          </a:xfrm>
          <a:custGeom>
            <a:avLst/>
            <a:gdLst>
              <a:gd name="connsiteX0" fmla="*/ 37772 w 3293877"/>
              <a:gd name="connsiteY0" fmla="*/ 0 h 2743212"/>
              <a:gd name="connsiteX1" fmla="*/ 175506 w 3293877"/>
              <a:gd name="connsiteY1" fmla="*/ 0 h 2743212"/>
              <a:gd name="connsiteX2" fmla="*/ 149226 w 3293877"/>
              <a:gd name="connsiteY2" fmla="*/ 78193 h 2743212"/>
              <a:gd name="connsiteX3" fmla="*/ 122819 w 3293877"/>
              <a:gd name="connsiteY3" fmla="*/ 237010 h 2743212"/>
              <a:gd name="connsiteX4" fmla="*/ 180914 w 3293877"/>
              <a:gd name="connsiteY4" fmla="*/ 1023956 h 2743212"/>
              <a:gd name="connsiteX5" fmla="*/ 203979 w 3293877"/>
              <a:gd name="connsiteY5" fmla="*/ 1185356 h 2743212"/>
              <a:gd name="connsiteX6" fmla="*/ 612631 w 3293877"/>
              <a:gd name="connsiteY6" fmla="*/ 2264082 h 2743212"/>
              <a:gd name="connsiteX7" fmla="*/ 2171849 w 3293877"/>
              <a:gd name="connsiteY7" fmla="*/ 2532019 h 2743212"/>
              <a:gd name="connsiteX8" fmla="*/ 2422184 w 3293877"/>
              <a:gd name="connsiteY8" fmla="*/ 2465509 h 2743212"/>
              <a:gd name="connsiteX9" fmla="*/ 3087206 w 3293877"/>
              <a:gd name="connsiteY9" fmla="*/ 2143537 h 2743212"/>
              <a:gd name="connsiteX10" fmla="*/ 3203783 w 3293877"/>
              <a:gd name="connsiteY10" fmla="*/ 1995541 h 2743212"/>
              <a:gd name="connsiteX11" fmla="*/ 3293877 w 3293877"/>
              <a:gd name="connsiteY11" fmla="*/ 1849554 h 2743212"/>
              <a:gd name="connsiteX12" fmla="*/ 3293877 w 3293877"/>
              <a:gd name="connsiteY12" fmla="*/ 2133887 h 2743212"/>
              <a:gd name="connsiteX13" fmla="*/ 3222757 w 3293877"/>
              <a:gd name="connsiteY13" fmla="*/ 2223039 h 2743212"/>
              <a:gd name="connsiteX14" fmla="*/ 2503136 w 3293877"/>
              <a:gd name="connsiteY14" fmla="*/ 2565392 h 2743212"/>
              <a:gd name="connsiteX15" fmla="*/ 2232111 w 3293877"/>
              <a:gd name="connsiteY15" fmla="*/ 2635826 h 2743212"/>
              <a:gd name="connsiteX16" fmla="*/ 542319 w 3293877"/>
              <a:gd name="connsiteY16" fmla="*/ 2345567 h 2743212"/>
              <a:gd name="connsiteX17" fmla="*/ 96920 w 3293877"/>
              <a:gd name="connsiteY17" fmla="*/ 1191868 h 2743212"/>
              <a:gd name="connsiteX18" fmla="*/ 71529 w 3293877"/>
              <a:gd name="connsiteY18" fmla="*/ 1019346 h 2743212"/>
              <a:gd name="connsiteX19" fmla="*/ 6623 w 3293877"/>
              <a:gd name="connsiteY19" fmla="*/ 178315 h 2743212"/>
              <a:gd name="connsiteX20" fmla="*/ 34833 w 3293877"/>
              <a:gd name="connsiteY2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3877" h="2743212">
                <a:moveTo>
                  <a:pt x="37772" y="0"/>
                </a:moveTo>
                <a:lnTo>
                  <a:pt x="175506" y="0"/>
                </a:lnTo>
                <a:lnTo>
                  <a:pt x="149226" y="78193"/>
                </a:lnTo>
                <a:cubicBezTo>
                  <a:pt x="136827" y="128527"/>
                  <a:pt x="128121" y="181246"/>
                  <a:pt x="122819" y="237010"/>
                </a:cubicBezTo>
                <a:cubicBezTo>
                  <a:pt x="100634" y="470331"/>
                  <a:pt x="139609" y="739241"/>
                  <a:pt x="180914" y="1023956"/>
                </a:cubicBezTo>
                <a:cubicBezTo>
                  <a:pt x="188562" y="1076454"/>
                  <a:pt x="196412" y="1130747"/>
                  <a:pt x="203979" y="1185356"/>
                </a:cubicBezTo>
                <a:cubicBezTo>
                  <a:pt x="271754" y="1674130"/>
                  <a:pt x="336774" y="2013298"/>
                  <a:pt x="612631" y="2264082"/>
                </a:cubicBezTo>
                <a:cubicBezTo>
                  <a:pt x="1032949" y="2646196"/>
                  <a:pt x="1499262" y="2726349"/>
                  <a:pt x="2171849" y="2532019"/>
                </a:cubicBezTo>
                <a:cubicBezTo>
                  <a:pt x="2259876" y="2506576"/>
                  <a:pt x="2342402" y="2485683"/>
                  <a:pt x="2422184" y="2465509"/>
                </a:cubicBezTo>
                <a:cubicBezTo>
                  <a:pt x="2752924" y="2381814"/>
                  <a:pt x="2919303" y="2333175"/>
                  <a:pt x="3087206" y="2143537"/>
                </a:cubicBezTo>
                <a:cubicBezTo>
                  <a:pt x="3128886" y="2096462"/>
                  <a:pt x="3167762" y="2047097"/>
                  <a:pt x="3203783" y="1995541"/>
                </a:cubicBezTo>
                <a:lnTo>
                  <a:pt x="3293877" y="1849554"/>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701165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Rectangle 6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47D15-379E-00B2-EC15-02A6482FA706}"/>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a:solidFill>
                  <a:srgbClr val="FFFFFF"/>
                </a:solidFill>
                <a:latin typeface="+mj-lt"/>
                <a:ea typeface="+mj-ea"/>
                <a:cs typeface="+mj-cs"/>
              </a:rPr>
              <a:t>What is CISA’s Role and Mission?</a:t>
            </a:r>
          </a:p>
        </p:txBody>
      </p:sp>
      <p:graphicFrame>
        <p:nvGraphicFramePr>
          <p:cNvPr id="68" name="TextBox 6">
            <a:extLst>
              <a:ext uri="{FF2B5EF4-FFF2-40B4-BE49-F238E27FC236}">
                <a16:creationId xmlns:a16="http://schemas.microsoft.com/office/drawing/2014/main" id="{01429F2F-0A34-418B-BD3F-FBCC21D52B33}"/>
              </a:ext>
            </a:extLst>
          </p:cNvPr>
          <p:cNvGraphicFramePr/>
          <p:nvPr>
            <p:extLst>
              <p:ext uri="{D42A27DB-BD31-4B8C-83A1-F6EECF244321}">
                <p14:modId xmlns:p14="http://schemas.microsoft.com/office/powerpoint/2010/main" val="420319751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6294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993F46-9B7E-DC8A-3804-66421E57994C}"/>
            </a:ext>
          </a:extLst>
        </p:cNvPr>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6" name="Rectangle 6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65F34-6422-FCAE-DE9E-8FB2B3E6EA97}"/>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a:solidFill>
                  <a:srgbClr val="FFFFFF"/>
                </a:solidFill>
                <a:latin typeface="+mj-lt"/>
                <a:ea typeface="+mj-ea"/>
                <a:cs typeface="+mj-cs"/>
              </a:rPr>
              <a:t>What is CISA’s Role and Mission?</a:t>
            </a:r>
          </a:p>
        </p:txBody>
      </p:sp>
      <p:graphicFrame>
        <p:nvGraphicFramePr>
          <p:cNvPr id="52" name="TextBox 6">
            <a:extLst>
              <a:ext uri="{FF2B5EF4-FFF2-40B4-BE49-F238E27FC236}">
                <a16:creationId xmlns:a16="http://schemas.microsoft.com/office/drawing/2014/main" id="{A9BEFB80-BC47-A2AB-EDB9-9DD2BBDF3B6B}"/>
              </a:ext>
            </a:extLst>
          </p:cNvPr>
          <p:cNvGraphicFramePr/>
          <p:nvPr>
            <p:extLst>
              <p:ext uri="{D42A27DB-BD31-4B8C-83A1-F6EECF244321}">
                <p14:modId xmlns:p14="http://schemas.microsoft.com/office/powerpoint/2010/main" val="375713365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4794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EC01D7-D955-1859-06BF-B77E6ECD404D}"/>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944C22-8973-08D4-29C7-325E01629458}"/>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What CISA Isn’t</a:t>
            </a:r>
          </a:p>
        </p:txBody>
      </p:sp>
      <p:sp>
        <p:nvSpPr>
          <p:cNvPr id="40" name="Rectangle 3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4E944EB-7475-731C-8437-A5FE869AD106}"/>
              </a:ext>
            </a:extLst>
          </p:cNvPr>
          <p:cNvSpPr>
            <a:spLocks noGrp="1"/>
          </p:cNvSpPr>
          <p:nvPr>
            <p:ph idx="1"/>
          </p:nvPr>
        </p:nvSpPr>
        <p:spPr>
          <a:xfrm>
            <a:off x="1155548" y="2217343"/>
            <a:ext cx="9880893" cy="3959619"/>
          </a:xfrm>
        </p:spPr>
        <p:txBody>
          <a:bodyPr>
            <a:normAutofit/>
          </a:bodyPr>
          <a:lstStyle/>
          <a:p>
            <a:r>
              <a:rPr lang="en-US" sz="2200" dirty="0"/>
              <a:t>CISA is </a:t>
            </a:r>
            <a:r>
              <a:rPr lang="en-US" sz="2200" b="1" dirty="0"/>
              <a:t>not</a:t>
            </a:r>
            <a:r>
              <a:rPr lang="en-US" sz="2200" dirty="0"/>
              <a:t> law enforcement but works with FBI (law enforcement) and NSA (intelligence), and other agencies in cyber defense/incident response, information sharing, and national defense activities.</a:t>
            </a:r>
            <a:br>
              <a:rPr lang="en-US" sz="2200" dirty="0"/>
            </a:br>
            <a:endParaRPr lang="en-US" sz="2200" dirty="0"/>
          </a:p>
          <a:p>
            <a:r>
              <a:rPr lang="en-US" sz="2200" dirty="0"/>
              <a:t>CISA </a:t>
            </a:r>
            <a:r>
              <a:rPr lang="en-US" sz="2200" b="1" dirty="0"/>
              <a:t>doesn’t</a:t>
            </a:r>
            <a:r>
              <a:rPr lang="en-US" sz="2200" dirty="0"/>
              <a:t> replace local IT teams - it provides support and tools. Security is a shared responsibility - a team sport!</a:t>
            </a:r>
            <a:br>
              <a:rPr lang="en-US" sz="2200" dirty="0"/>
            </a:br>
            <a:endParaRPr lang="en-US" sz="2200" dirty="0"/>
          </a:p>
          <a:p>
            <a:r>
              <a:rPr lang="en-US" sz="2200" dirty="0"/>
              <a:t>CISA is </a:t>
            </a:r>
            <a:r>
              <a:rPr lang="en-US" sz="2200" b="1" dirty="0"/>
              <a:t>not</a:t>
            </a:r>
            <a:r>
              <a:rPr lang="en-US" sz="2200" dirty="0"/>
              <a:t> a regulator  but collaborates with regulators and industry partners.</a:t>
            </a:r>
            <a:br>
              <a:rPr lang="en-US" sz="2200" dirty="0"/>
            </a:br>
            <a:endParaRPr lang="en-US" sz="2200" dirty="0"/>
          </a:p>
          <a:p>
            <a:r>
              <a:rPr lang="en-US" sz="2200" dirty="0"/>
              <a:t>CISA serves federal, State Local Tribal Territorial (SLTT), and private sector organizations - </a:t>
            </a:r>
            <a:r>
              <a:rPr lang="en-US" sz="2200" b="1" dirty="0"/>
              <a:t>not just </a:t>
            </a:r>
            <a:r>
              <a:rPr lang="en-US" sz="2200" dirty="0"/>
              <a:t>federal systems or agencies.</a:t>
            </a:r>
          </a:p>
        </p:txBody>
      </p:sp>
    </p:spTree>
    <p:extLst>
      <p:ext uri="{BB962C8B-B14F-4D97-AF65-F5344CB8AC3E}">
        <p14:creationId xmlns:p14="http://schemas.microsoft.com/office/powerpoint/2010/main" val="129437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CA7897-E31A-FCEC-AE0E-03BD0EE42403}"/>
            </a:ext>
          </a:extLst>
        </p:cNvPr>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94FCEB-D5E1-A1A2-D481-83C2096D3056}"/>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4000" kern="1200">
                <a:latin typeface="+mj-lt"/>
                <a:ea typeface="+mj-ea"/>
                <a:cs typeface="+mj-cs"/>
              </a:rPr>
              <a:t>CISA Offerings at a Glance</a:t>
            </a:r>
          </a:p>
        </p:txBody>
      </p:sp>
      <p:pic>
        <p:nvPicPr>
          <p:cNvPr id="36" name="Picture 35">
            <a:extLst>
              <a:ext uri="{FF2B5EF4-FFF2-40B4-BE49-F238E27FC236}">
                <a16:creationId xmlns:a16="http://schemas.microsoft.com/office/drawing/2014/main" id="{68DF3159-C4DF-EBEA-1D41-F19C12013635}"/>
              </a:ext>
            </a:extLst>
          </p:cNvPr>
          <p:cNvPicPr>
            <a:picLocks noChangeAspect="1"/>
          </p:cNvPicPr>
          <p:nvPr/>
        </p:nvPicPr>
        <p:blipFill>
          <a:blip r:embed="rId2"/>
          <a:srcRect l="49823" r="12545"/>
          <a:stretch>
            <a:fillRect/>
          </a:stretch>
        </p:blipFill>
        <p:spPr>
          <a:xfrm>
            <a:off x="1" y="10"/>
            <a:ext cx="4196496" cy="6857990"/>
          </a:xfrm>
          <a:prstGeom prst="rect">
            <a:avLst/>
          </a:prstGeom>
          <a:effectLst/>
        </p:spPr>
      </p:pic>
      <p:graphicFrame>
        <p:nvGraphicFramePr>
          <p:cNvPr id="35" name="Content Placeholder 2">
            <a:extLst>
              <a:ext uri="{FF2B5EF4-FFF2-40B4-BE49-F238E27FC236}">
                <a16:creationId xmlns:a16="http://schemas.microsoft.com/office/drawing/2014/main" id="{2FC37A61-56C9-77F6-44DB-C96AA487E27B}"/>
              </a:ext>
            </a:extLst>
          </p:cNvPr>
          <p:cNvGraphicFramePr>
            <a:graphicFrameLocks noGrp="1"/>
          </p:cNvGraphicFramePr>
          <p:nvPr>
            <p:ph idx="1"/>
            <p:extLst>
              <p:ext uri="{D42A27DB-BD31-4B8C-83A1-F6EECF244321}">
                <p14:modId xmlns:p14="http://schemas.microsoft.com/office/powerpoint/2010/main" val="1031480908"/>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2177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D7DC48-CA7B-AAF3-D16A-716263DE94B7}"/>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BC6E5D-3F19-24DF-DD66-A19D84602038}"/>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4000" kern="1200" dirty="0">
                <a:latin typeface="+mj-lt"/>
                <a:ea typeface="+mj-ea"/>
                <a:cs typeface="+mj-cs"/>
              </a:rPr>
              <a:t>CISA Offerings at a Glance (Deeper Dive)</a:t>
            </a:r>
          </a:p>
        </p:txBody>
      </p:sp>
      <p:pic>
        <p:nvPicPr>
          <p:cNvPr id="35" name="Picture 34" descr="Stock numbers on a digital display">
            <a:extLst>
              <a:ext uri="{FF2B5EF4-FFF2-40B4-BE49-F238E27FC236}">
                <a16:creationId xmlns:a16="http://schemas.microsoft.com/office/drawing/2014/main" id="{BBE33561-A431-42EC-5F86-D43C92474913}"/>
              </a:ext>
            </a:extLst>
          </p:cNvPr>
          <p:cNvPicPr>
            <a:picLocks noChangeAspect="1"/>
          </p:cNvPicPr>
          <p:nvPr/>
        </p:nvPicPr>
        <p:blipFill>
          <a:blip r:embed="rId2"/>
          <a:srcRect l="43954" r="20402" b="-1"/>
          <a:stretch>
            <a:fillRect/>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7C65A56C-3C3C-7E47-0F20-64D14B28090C}"/>
              </a:ext>
            </a:extLst>
          </p:cNvPr>
          <p:cNvSpPr>
            <a:spLocks noGrp="1"/>
          </p:cNvSpPr>
          <p:nvPr>
            <p:ph idx="1"/>
          </p:nvPr>
        </p:nvSpPr>
        <p:spPr>
          <a:xfrm>
            <a:off x="4553734" y="2409830"/>
            <a:ext cx="6798539" cy="3705217"/>
          </a:xfrm>
        </p:spPr>
        <p:txBody>
          <a:bodyPr vert="horz" lIns="91440" tIns="45720" rIns="91440" bIns="45720" rtlCol="0">
            <a:normAutofit/>
          </a:bodyPr>
          <a:lstStyle/>
          <a:p>
            <a:r>
              <a:rPr lang="en-US" sz="2000" b="1" dirty="0"/>
              <a:t>Cyber Hygiene Services </a:t>
            </a:r>
            <a:r>
              <a:rPr lang="en-US" sz="2000" dirty="0"/>
              <a:t>– Free scanning &amp; vulnerability checks</a:t>
            </a:r>
          </a:p>
          <a:p>
            <a:r>
              <a:rPr lang="en-US" sz="2000" b="1" dirty="0"/>
              <a:t>Cybersecurity Performance Goals (CPGs)</a:t>
            </a:r>
            <a:r>
              <a:rPr lang="en-US" sz="2000" dirty="0"/>
              <a:t> – Prioritized best practices</a:t>
            </a:r>
          </a:p>
          <a:p>
            <a:r>
              <a:rPr lang="en-US" sz="2000" b="1" dirty="0"/>
              <a:t>Automated Indicator Sharing (AIS) </a:t>
            </a:r>
            <a:r>
              <a:rPr lang="en-US" sz="2000" dirty="0"/>
              <a:t>– Real-time threat intel sharing</a:t>
            </a:r>
          </a:p>
          <a:p>
            <a:r>
              <a:rPr lang="en-US" sz="2000" b="1" dirty="0"/>
              <a:t>EINSTEIN</a:t>
            </a:r>
            <a:r>
              <a:rPr lang="en-US" sz="2000" dirty="0"/>
              <a:t> – Intrusion detection/prevention for federal networks</a:t>
            </a:r>
          </a:p>
          <a:p>
            <a:r>
              <a:rPr lang="en-US" sz="2000" b="1" dirty="0"/>
              <a:t>Incident Response Support </a:t>
            </a:r>
            <a:r>
              <a:rPr lang="en-US" sz="2000" dirty="0"/>
              <a:t>– Assistance during major cyber events</a:t>
            </a:r>
          </a:p>
        </p:txBody>
      </p:sp>
    </p:spTree>
    <p:extLst>
      <p:ext uri="{BB962C8B-B14F-4D97-AF65-F5344CB8AC3E}">
        <p14:creationId xmlns:p14="http://schemas.microsoft.com/office/powerpoint/2010/main" val="2659764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80AD5F-B66A-2D58-47BA-0164CEB6CAA2}"/>
            </a:ext>
          </a:extLst>
        </p:cNvPr>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2B5223-9105-DC2B-F5B7-893A75E2B9C7}"/>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sz="4000" kern="1200" dirty="0">
                <a:solidFill>
                  <a:srgbClr val="FFFFFF"/>
                </a:solidFill>
                <a:latin typeface="+mj-lt"/>
                <a:ea typeface="+mj-ea"/>
                <a:cs typeface="+mj-cs"/>
              </a:rPr>
              <a:t>CISA Offerings at a Glance (Deeper Dive)</a:t>
            </a:r>
          </a:p>
        </p:txBody>
      </p:sp>
      <p:graphicFrame>
        <p:nvGraphicFramePr>
          <p:cNvPr id="51" name="Content Placeholder 2">
            <a:extLst>
              <a:ext uri="{FF2B5EF4-FFF2-40B4-BE49-F238E27FC236}">
                <a16:creationId xmlns:a16="http://schemas.microsoft.com/office/drawing/2014/main" id="{66173D4F-87D9-1AA0-82A0-008F49D3025E}"/>
              </a:ext>
            </a:extLst>
          </p:cNvPr>
          <p:cNvGraphicFramePr>
            <a:graphicFrameLocks noGrp="1"/>
          </p:cNvGraphicFramePr>
          <p:nvPr>
            <p:ph idx="1"/>
            <p:extLst>
              <p:ext uri="{D42A27DB-BD31-4B8C-83A1-F6EECF244321}">
                <p14:modId xmlns:p14="http://schemas.microsoft.com/office/powerpoint/2010/main" val="93138409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1425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55372</TotalTime>
  <Words>2837</Words>
  <Application>Microsoft Office PowerPoint</Application>
  <PresentationFormat>Widescreen</PresentationFormat>
  <Paragraphs>232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Meiryo</vt:lpstr>
      <vt:lpstr>Aptos</vt:lpstr>
      <vt:lpstr>Aptos Display</vt:lpstr>
      <vt:lpstr>Arial</vt:lpstr>
      <vt:lpstr>Wingdings</vt:lpstr>
      <vt:lpstr>Office Theme</vt:lpstr>
      <vt:lpstr>How to apply CISA Guidance, Services, Tools, and more...</vt:lpstr>
      <vt:lpstr>Agenda</vt:lpstr>
      <vt:lpstr>Who am I?</vt:lpstr>
      <vt:lpstr>What is CISA’s Role and Mission?</vt:lpstr>
      <vt:lpstr>What is CISA’s Role and Mission?</vt:lpstr>
      <vt:lpstr>What CISA Isn’t</vt:lpstr>
      <vt:lpstr>CISA Offerings at a Glance</vt:lpstr>
      <vt:lpstr>CISA Offerings at a Glance (Deeper Dive)</vt:lpstr>
      <vt:lpstr>CISA Offerings at a Glance (Deeper Dive)</vt:lpstr>
      <vt:lpstr>CISA Offerings at a Glance (Engagement)</vt:lpstr>
      <vt:lpstr>Case Study: How to Apply Advisories</vt:lpstr>
      <vt:lpstr>Case Study: Ransomware Advisory Example</vt:lpstr>
      <vt:lpstr>Case Study: Tabletop Example – “Cascadia Lockdown”</vt:lpstr>
      <vt:lpstr>Actionable Next Steps</vt:lpstr>
      <vt:lpstr>Additional Insights</vt:lpstr>
      <vt:lpstr>Additional Insights (continued)</vt:lpstr>
      <vt:lpstr>CISA Contacts &amp; Support</vt:lpstr>
      <vt:lpstr>CISA Contacts &amp; Support</vt:lpstr>
      <vt:lpstr>Key Takeaways</vt:lpstr>
      <vt:lpstr>Q&amp;A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Cindy Munoz</dc:creator>
  <cp:lastModifiedBy>Cindy Munoz</cp:lastModifiedBy>
  <cp:revision>3</cp:revision>
  <dcterms:created xsi:type="dcterms:W3CDTF">2025-08-14T04:27:31Z</dcterms:created>
  <dcterms:modified xsi:type="dcterms:W3CDTF">2025-10-29T17:46:00Z</dcterms:modified>
</cp:coreProperties>
</file>